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4"/>
  </p:notesMasterIdLst>
  <p:sldIdLst>
    <p:sldId id="454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513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514" r:id="rId27"/>
    <p:sldId id="503" r:id="rId28"/>
    <p:sldId id="504" r:id="rId29"/>
    <p:sldId id="479" r:id="rId30"/>
    <p:sldId id="480" r:id="rId31"/>
    <p:sldId id="481" r:id="rId32"/>
    <p:sldId id="482" r:id="rId33"/>
    <p:sldId id="483" r:id="rId34"/>
    <p:sldId id="505" r:id="rId35"/>
    <p:sldId id="447" r:id="rId36"/>
    <p:sldId id="284" r:id="rId37"/>
    <p:sldId id="285" r:id="rId38"/>
    <p:sldId id="286" r:id="rId39"/>
    <p:sldId id="449" r:id="rId40"/>
    <p:sldId id="515" r:id="rId41"/>
    <p:sldId id="581" r:id="rId42"/>
    <p:sldId id="582" r:id="rId43"/>
    <p:sldId id="583" r:id="rId44"/>
    <p:sldId id="587" r:id="rId45"/>
    <p:sldId id="585" r:id="rId46"/>
    <p:sldId id="586" r:id="rId47"/>
    <p:sldId id="584" r:id="rId48"/>
    <p:sldId id="288" r:id="rId49"/>
    <p:sldId id="408" r:id="rId50"/>
    <p:sldId id="289" r:id="rId51"/>
    <p:sldId id="430" r:id="rId52"/>
    <p:sldId id="588" r:id="rId53"/>
    <p:sldId id="589" r:id="rId54"/>
    <p:sldId id="516" r:id="rId55"/>
    <p:sldId id="486" r:id="rId56"/>
    <p:sldId id="431" r:id="rId57"/>
    <p:sldId id="517" r:id="rId58"/>
    <p:sldId id="590" r:id="rId59"/>
    <p:sldId id="591" r:id="rId60"/>
    <p:sldId id="295" r:id="rId61"/>
    <p:sldId id="296" r:id="rId62"/>
    <p:sldId id="443" r:id="rId63"/>
    <p:sldId id="506" r:id="rId64"/>
    <p:sldId id="441" r:id="rId65"/>
    <p:sldId id="521" r:id="rId66"/>
    <p:sldId id="518" r:id="rId67"/>
    <p:sldId id="519" r:id="rId68"/>
    <p:sldId id="520" r:id="rId69"/>
    <p:sldId id="522" r:id="rId70"/>
    <p:sldId id="341" r:id="rId71"/>
    <p:sldId id="444" r:id="rId72"/>
    <p:sldId id="507" r:id="rId73"/>
    <p:sldId id="442" r:id="rId74"/>
    <p:sldId id="523" r:id="rId75"/>
    <p:sldId id="298" r:id="rId76"/>
    <p:sldId id="342" r:id="rId77"/>
    <p:sldId id="299" r:id="rId78"/>
    <p:sldId id="524" r:id="rId79"/>
    <p:sldId id="300" r:id="rId80"/>
    <p:sldId id="528" r:id="rId81"/>
    <p:sldId id="527" r:id="rId82"/>
    <p:sldId id="512" r:id="rId83"/>
    <p:sldId id="440" r:id="rId84"/>
    <p:sldId id="526" r:id="rId85"/>
    <p:sldId id="302" r:id="rId86"/>
    <p:sldId id="303" r:id="rId87"/>
    <p:sldId id="529" r:id="rId88"/>
    <p:sldId id="304" r:id="rId89"/>
    <p:sldId id="530" r:id="rId90"/>
    <p:sldId id="343" r:id="rId91"/>
    <p:sldId id="531" r:id="rId92"/>
    <p:sldId id="305" r:id="rId93"/>
    <p:sldId id="532" r:id="rId94"/>
    <p:sldId id="533" r:id="rId95"/>
    <p:sldId id="306" r:id="rId96"/>
    <p:sldId id="534" r:id="rId97"/>
    <p:sldId id="543" r:id="rId98"/>
    <p:sldId id="570" r:id="rId99"/>
    <p:sldId id="571" r:id="rId100"/>
    <p:sldId id="535" r:id="rId101"/>
    <p:sldId id="578" r:id="rId102"/>
    <p:sldId id="579" r:id="rId103"/>
    <p:sldId id="580" r:id="rId104"/>
    <p:sldId id="572" r:id="rId105"/>
    <p:sldId id="573" r:id="rId106"/>
    <p:sldId id="536" r:id="rId107"/>
    <p:sldId id="537" r:id="rId108"/>
    <p:sldId id="565" r:id="rId109"/>
    <p:sldId id="558" r:id="rId110"/>
    <p:sldId id="574" r:id="rId111"/>
    <p:sldId id="575" r:id="rId112"/>
    <p:sldId id="538" r:id="rId113"/>
    <p:sldId id="566" r:id="rId114"/>
    <p:sldId id="568" r:id="rId115"/>
    <p:sldId id="569" r:id="rId116"/>
    <p:sldId id="559" r:id="rId117"/>
    <p:sldId id="576" r:id="rId118"/>
    <p:sldId id="577" r:id="rId119"/>
    <p:sldId id="539" r:id="rId120"/>
    <p:sldId id="541" r:id="rId121"/>
    <p:sldId id="542" r:id="rId122"/>
    <p:sldId id="567" r:id="rId123"/>
    <p:sldId id="560" r:id="rId124"/>
    <p:sldId id="563" r:id="rId125"/>
    <p:sldId id="495" r:id="rId126"/>
    <p:sldId id="311" r:id="rId127"/>
    <p:sldId id="564" r:id="rId128"/>
    <p:sldId id="312" r:id="rId129"/>
    <p:sldId id="345" r:id="rId130"/>
    <p:sldId id="346" r:id="rId131"/>
    <p:sldId id="347" r:id="rId132"/>
    <p:sldId id="348" r:id="rId133"/>
    <p:sldId id="349" r:id="rId134"/>
    <p:sldId id="313" r:id="rId135"/>
    <p:sldId id="350" r:id="rId136"/>
    <p:sldId id="314" r:id="rId137"/>
    <p:sldId id="315" r:id="rId138"/>
    <p:sldId id="316" r:id="rId139"/>
    <p:sldId id="496" r:id="rId140"/>
    <p:sldId id="391" r:id="rId141"/>
    <p:sldId id="392" r:id="rId142"/>
    <p:sldId id="393" r:id="rId14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97" autoAdjust="0"/>
  </p:normalViewPr>
  <p:slideViewPr>
    <p:cSldViewPr>
      <p:cViewPr varScale="1">
        <p:scale>
          <a:sx n="70" d="100"/>
          <a:sy n="70" d="100"/>
        </p:scale>
        <p:origin x="340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wmf"/><Relationship Id="rId4" Type="http://schemas.openxmlformats.org/officeDocument/2006/relationships/image" Target="../media/image9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7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5.emf"/><Relationship Id="rId1" Type="http://schemas.openxmlformats.org/officeDocument/2006/relationships/image" Target="../media/image72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emf"/><Relationship Id="rId5" Type="http://schemas.openxmlformats.org/officeDocument/2006/relationships/image" Target="../media/image110.wmf"/><Relationship Id="rId10" Type="http://schemas.openxmlformats.org/officeDocument/2006/relationships/image" Target="../media/image115.emf"/><Relationship Id="rId4" Type="http://schemas.openxmlformats.org/officeDocument/2006/relationships/image" Target="../media/image109.wmf"/><Relationship Id="rId9" Type="http://schemas.openxmlformats.org/officeDocument/2006/relationships/image" Target="../media/image1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7.emf"/><Relationship Id="rId1" Type="http://schemas.openxmlformats.org/officeDocument/2006/relationships/image" Target="../media/image126.w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0.emf"/><Relationship Id="rId1" Type="http://schemas.openxmlformats.org/officeDocument/2006/relationships/image" Target="../media/image13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26.wmf"/><Relationship Id="rId6" Type="http://schemas.openxmlformats.org/officeDocument/2006/relationships/image" Target="../media/image141.w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4.emf"/><Relationship Id="rId7" Type="http://schemas.openxmlformats.org/officeDocument/2006/relationships/image" Target="../media/image147.w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6.wmf"/><Relationship Id="rId5" Type="http://schemas.openxmlformats.org/officeDocument/2006/relationships/image" Target="../media/image140.emf"/><Relationship Id="rId4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65.wmf"/><Relationship Id="rId1" Type="http://schemas.openxmlformats.org/officeDocument/2006/relationships/image" Target="../media/image17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5" Type="http://schemas.openxmlformats.org/officeDocument/2006/relationships/image" Target="../media/image179.wmf"/><Relationship Id="rId4" Type="http://schemas.openxmlformats.org/officeDocument/2006/relationships/image" Target="../media/image17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4" Type="http://schemas.openxmlformats.org/officeDocument/2006/relationships/image" Target="../media/image19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emf"/><Relationship Id="rId1" Type="http://schemas.openxmlformats.org/officeDocument/2006/relationships/image" Target="../media/image19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emf"/><Relationship Id="rId4" Type="http://schemas.openxmlformats.org/officeDocument/2006/relationships/image" Target="../media/image208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wmf"/><Relationship Id="rId1" Type="http://schemas.openxmlformats.org/officeDocument/2006/relationships/image" Target="../media/image32.emf"/><Relationship Id="rId6" Type="http://schemas.openxmlformats.org/officeDocument/2006/relationships/image" Target="../media/image39.wmf"/><Relationship Id="rId5" Type="http://schemas.openxmlformats.org/officeDocument/2006/relationships/image" Target="../media/image33.emf"/><Relationship Id="rId4" Type="http://schemas.openxmlformats.org/officeDocument/2006/relationships/image" Target="../media/image3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e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emf"/><Relationship Id="rId2" Type="http://schemas.openxmlformats.org/officeDocument/2006/relationships/image" Target="../media/image219.w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5" Type="http://schemas.openxmlformats.org/officeDocument/2006/relationships/image" Target="../media/image222.emf"/><Relationship Id="rId4" Type="http://schemas.openxmlformats.org/officeDocument/2006/relationships/image" Target="../media/image221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4.wmf"/><Relationship Id="rId2" Type="http://schemas.openxmlformats.org/officeDocument/2006/relationships/image" Target="../media/image230.wmf"/><Relationship Id="rId1" Type="http://schemas.openxmlformats.org/officeDocument/2006/relationships/image" Target="../media/image229.emf"/><Relationship Id="rId6" Type="http://schemas.openxmlformats.org/officeDocument/2006/relationships/image" Target="../media/image224.e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e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emf"/><Relationship Id="rId1" Type="http://schemas.openxmlformats.org/officeDocument/2006/relationships/image" Target="../media/image24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emf"/><Relationship Id="rId1" Type="http://schemas.openxmlformats.org/officeDocument/2006/relationships/image" Target="../media/image25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emf"/><Relationship Id="rId1" Type="http://schemas.openxmlformats.org/officeDocument/2006/relationships/image" Target="../media/image25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35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6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8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9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2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3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7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2C8A3-3FC5-4636-AA7A-5095A5E7A990}" type="datetimeFigureOut">
              <a:rPr lang="zh-CN" altLang="en-US" smtClean="0"/>
              <a:pPr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AB42-C49D-4A8B-887C-B484B14BDD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0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 the distributive law of addition.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 side and right side of the formula.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the duality rule(exchange dot and plus).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Write A NOT dot.</a:t>
            </a:r>
            <a:r>
              <a:rPr lang="en-US" altLang="zh-CN" baseline="0" dirty="0" smtClean="0"/>
              <a:t> Replace A with 0 in the function.</a:t>
            </a:r>
          </a:p>
          <a:p>
            <a:r>
              <a:rPr lang="en-US" altLang="zh-CN" baseline="0" dirty="0" smtClean="0"/>
              <a:t>Write A dot. Replace A with 1 in the function.</a:t>
            </a:r>
          </a:p>
          <a:p>
            <a:r>
              <a:rPr lang="en-US" altLang="zh-CN" baseline="0" dirty="0" smtClean="0"/>
              <a:t>Variable A appears many times in function 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NAND gate: AND</a:t>
            </a:r>
            <a:r>
              <a:rPr lang="en-US" altLang="zh-CN" baseline="0" dirty="0" smtClean="0"/>
              <a:t> gate is followed by inverter</a:t>
            </a:r>
            <a:endParaRPr lang="en-US" altLang="zh-CN" dirty="0" smtClean="0"/>
          </a:p>
          <a:p>
            <a:r>
              <a:rPr lang="en-US" altLang="zh-CN" baseline="0" dirty="0" smtClean="0"/>
              <a:t>NOR gate: OR gate is followed by inverter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AND</a:t>
            </a:r>
            <a:r>
              <a:rPr lang="en-US" altLang="zh-CN" baseline="0" dirty="0" smtClean="0"/>
              <a:t> gates, followed by OR gate, then followed by inverter.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Operator of XOR: plus inside a circle</a:t>
            </a:r>
          </a:p>
          <a:p>
            <a:r>
              <a:rPr lang="en-US" altLang="zh-CN" dirty="0" smtClean="0"/>
              <a:t>Operator</a:t>
            </a:r>
            <a:r>
              <a:rPr lang="en-US" altLang="zh-CN" baseline="0" dirty="0" smtClean="0"/>
              <a:t> of </a:t>
            </a:r>
            <a:r>
              <a:rPr lang="en-US" altLang="zh-CN" dirty="0" smtClean="0"/>
              <a:t>XNOR: dot</a:t>
            </a:r>
            <a:r>
              <a:rPr lang="en-US" altLang="zh-CN" baseline="0" dirty="0" smtClean="0"/>
              <a:t> inside a circle</a:t>
            </a:r>
          </a:p>
          <a:p>
            <a:r>
              <a:rPr lang="en-US" altLang="zh-CN" baseline="0" dirty="0" smtClean="0"/>
              <a:t>XOR equals …, XNOR equals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to understand XOR?</a:t>
            </a:r>
          </a:p>
          <a:p>
            <a:r>
              <a:rPr lang="en-US" altLang="zh-CN" baseline="0" dirty="0" smtClean="0"/>
              <a:t>How to understand XNOR?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there</a:t>
            </a:r>
            <a:r>
              <a:rPr lang="en-US" altLang="zh-CN" baseline="0" dirty="0" smtClean="0"/>
              <a:t> are three inputs,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the two inputs are unequal, 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xor</a:t>
            </a:r>
            <a:r>
              <a:rPr lang="en-US" altLang="zh-CN" baseline="0" dirty="0" smtClean="0"/>
              <a:t> result is 1.</a:t>
            </a:r>
          </a:p>
          <a:p>
            <a:r>
              <a:rPr lang="en-US" altLang="zh-CN" baseline="0" dirty="0" smtClean="0"/>
              <a:t>If the two inputs are equal, the </a:t>
            </a:r>
            <a:r>
              <a:rPr lang="en-US" altLang="zh-CN" baseline="0" dirty="0" err="1" smtClean="0"/>
              <a:t>xnor</a:t>
            </a:r>
            <a:r>
              <a:rPr lang="en-US" altLang="zh-CN" baseline="0" dirty="0" smtClean="0"/>
              <a:t> result is 1.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Commutative Law: we can exchange positions of A and B.</a:t>
            </a:r>
          </a:p>
          <a:p>
            <a:r>
              <a:rPr lang="en-US" altLang="zh-CN" sz="1200" dirty="0" smtClean="0">
                <a:solidFill>
                  <a:srgbClr val="FFFF66"/>
                </a:solidFill>
                <a:cs typeface="Times New Roman" pitchFamily="18" charset="0"/>
              </a:rPr>
              <a:t>Associative Law: we can combine any two variables for calculation.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(1)Take AB as a whole. Take AC as a whole. Apply the </a:t>
            </a:r>
            <a:r>
              <a:rPr lang="en-US" altLang="zh-CN" sz="1200" dirty="0" smtClean="0">
                <a:effectLst/>
              </a:rPr>
              <a:t>De Morgan’s  Laws. Remove parentheses. A and</a:t>
            </a:r>
            <a:r>
              <a:rPr lang="en-US" altLang="zh-CN" sz="1200" baseline="0" dirty="0" smtClean="0">
                <a:effectLst/>
              </a:rPr>
              <a:t> A NOT are offsetting.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effectLst/>
                <a:latin typeface="Tahoma" pitchFamily="34" charset="0"/>
              </a:rPr>
              <a:t>Extract A. Write the XOR expression.</a:t>
            </a:r>
            <a:endParaRPr lang="en-US" altLang="zh-CN" sz="1200" dirty="0" smtClean="0">
              <a:effectLst/>
              <a:latin typeface="Tahoma" pitchFamily="34" charset="0"/>
            </a:endParaRPr>
          </a:p>
          <a:p>
            <a:r>
              <a:rPr lang="en-US" altLang="zh-CN" dirty="0" smtClean="0"/>
              <a:t>(2)</a:t>
            </a:r>
            <a:r>
              <a:rPr lang="en-US" altLang="zh-CN" sz="1200" dirty="0" smtClean="0">
                <a:effectLst/>
              </a:rPr>
              <a:t> Take parentheses as a whole. </a:t>
            </a:r>
            <a:r>
              <a:rPr lang="en-US" altLang="zh-CN" dirty="0" smtClean="0"/>
              <a:t>Apply the </a:t>
            </a:r>
            <a:r>
              <a:rPr lang="en-US" altLang="zh-CN" sz="1200" dirty="0" smtClean="0">
                <a:effectLst/>
              </a:rPr>
              <a:t>De Morgan’s  Laws. Write</a:t>
            </a:r>
            <a:r>
              <a:rPr lang="en-US" altLang="zh-CN" sz="1200" baseline="0" dirty="0" smtClean="0">
                <a:effectLst/>
              </a:rPr>
              <a:t> A NOT once. Apply the distributive law of addition. A offsets A NOT. </a:t>
            </a:r>
            <a:r>
              <a:rPr lang="en-US" altLang="zh-CN" dirty="0" smtClean="0"/>
              <a:t>Write the XNOR expression.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exchange the input and output, the formula holds.</a:t>
            </a:r>
          </a:p>
          <a:p>
            <a:r>
              <a:rPr lang="en-US" altLang="zh-CN" dirty="0" smtClean="0"/>
              <a:t>Prove it by truth table. Exchange input</a:t>
            </a:r>
            <a:r>
              <a:rPr lang="en-US" altLang="zh-CN" baseline="0" dirty="0" smtClean="0"/>
              <a:t> and output in the truth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4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48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4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cs typeface="Times New Roman" pitchFamily="18" charset="0"/>
              </a:rPr>
              <a:t>Standard </a:t>
            </a:r>
            <a:r>
              <a:rPr lang="en-US" altLang="zh-CN" dirty="0" smtClean="0"/>
              <a:t>AND-OR</a:t>
            </a:r>
            <a:r>
              <a:rPr lang="en-US" altLang="zh-CN" baseline="0" dirty="0" smtClean="0"/>
              <a:t> function: First do the multiplication. Second, do the addition.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FF00"/>
                </a:solidFill>
                <a:cs typeface="Times New Roman" pitchFamily="18" charset="0"/>
              </a:rPr>
              <a:t>Standard </a:t>
            </a:r>
            <a:r>
              <a:rPr lang="en-US" altLang="zh-CN" dirty="0" smtClean="0"/>
              <a:t>OR-AND</a:t>
            </a:r>
            <a:r>
              <a:rPr lang="en-US" altLang="zh-CN" baseline="0" dirty="0" smtClean="0"/>
              <a:t> function: First do the addition. Second, do the multiplication.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Canonical </a:t>
            </a:r>
            <a:r>
              <a:rPr lang="en-US" altLang="zh-CN" sz="1200" dirty="0" smtClean="0"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1200" dirty="0" smtClean="0"/>
              <a:t> Function: is composed of </a:t>
            </a:r>
            <a:r>
              <a:rPr lang="en-US" altLang="zh-CN" sz="1200" dirty="0" err="1" smtClean="0"/>
              <a:t>m</a:t>
            </a:r>
            <a:r>
              <a:rPr lang="en-US" altLang="zh-CN" dirty="0" err="1" smtClean="0"/>
              <a:t>interms</a:t>
            </a:r>
            <a:endParaRPr lang="en-US" altLang="zh-CN" dirty="0" smtClean="0"/>
          </a:p>
          <a:p>
            <a:r>
              <a:rPr lang="en-US" altLang="zh-CN" sz="1200" dirty="0" smtClean="0"/>
              <a:t>Canonical </a:t>
            </a:r>
            <a:r>
              <a:rPr lang="en-US" altLang="zh-CN" sz="1200" dirty="0" smtClean="0"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1200" dirty="0" smtClean="0"/>
              <a:t> Function: is composed of </a:t>
            </a:r>
            <a:r>
              <a:rPr lang="en-US" altLang="zh-CN" dirty="0" err="1" smtClean="0"/>
              <a:t>maxterms</a:t>
            </a:r>
            <a:endParaRPr lang="en-US" altLang="zh-CN" dirty="0" smtClean="0"/>
          </a:p>
          <a:p>
            <a:r>
              <a:rPr lang="en-US" altLang="zh-CN" dirty="0" smtClean="0"/>
              <a:t>These product</a:t>
            </a:r>
            <a:r>
              <a:rPr lang="en-US" altLang="zh-CN" baseline="0" dirty="0" smtClean="0"/>
              <a:t> terms are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These sum terms are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use l</a:t>
            </a:r>
            <a:r>
              <a:rPr lang="en-US" altLang="zh-CN" dirty="0" smtClean="0"/>
              <a:t>owercase</a:t>
            </a:r>
            <a:r>
              <a:rPr lang="en-US" altLang="zh-CN" baseline="0" dirty="0" smtClean="0"/>
              <a:t> m to represent </a:t>
            </a:r>
            <a:r>
              <a:rPr lang="en-US" altLang="zh-CN" baseline="0" dirty="0" err="1" smtClean="0"/>
              <a:t>minterm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6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use uppercase M to represent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maxterm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59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53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auxiliary term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help simplification.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order to get the dual function, exchange dot and plus.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order to get the dual function, exchange dot and plus.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793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</a:t>
            </a:r>
            <a:r>
              <a:rPr lang="en-US" altLang="zh-CN" baseline="0" dirty="0" smtClean="0"/>
              <a:t> C plus C NOT to recover variable C.</a:t>
            </a:r>
          </a:p>
          <a:p>
            <a:r>
              <a:rPr lang="en-US" altLang="zh-CN" baseline="0" dirty="0" smtClean="0"/>
              <a:t>Add B plus B NOT to recover variable B.</a:t>
            </a:r>
          </a:p>
          <a:p>
            <a:r>
              <a:rPr lang="en-US" altLang="zh-CN" baseline="0" dirty="0" smtClean="0"/>
              <a:t>Remove parentheses. Write the redundant terms once. </a:t>
            </a:r>
          </a:p>
          <a:p>
            <a:r>
              <a:rPr lang="en-US" altLang="zh-CN" baseline="0" dirty="0" smtClean="0"/>
              <a:t>Then, we get all the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 Write the numbered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3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Put the </a:t>
            </a:r>
            <a:r>
              <a:rPr lang="en-US" altLang="zh-CN" dirty="0" err="1" smtClean="0"/>
              <a:t>minterms</a:t>
            </a:r>
            <a:r>
              <a:rPr lang="en-US" altLang="zh-CN" baseline="0" dirty="0" smtClean="0"/>
              <a:t> in the K-map.</a:t>
            </a:r>
          </a:p>
          <a:p>
            <a:r>
              <a:rPr lang="en-US" altLang="zh-CN" baseline="0" dirty="0" smtClean="0"/>
              <a:t>011 for m3. </a:t>
            </a:r>
          </a:p>
          <a:p>
            <a:r>
              <a:rPr lang="en-US" altLang="zh-CN" baseline="0" dirty="0" smtClean="0"/>
              <a:t>Draw K-circles. For the circle on the left, we write A C. </a:t>
            </a:r>
          </a:p>
          <a:p>
            <a:r>
              <a:rPr lang="en-US" altLang="zh-CN" baseline="0" dirty="0" smtClean="0"/>
              <a:t>Finally, we get the simplified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7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74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 C</a:t>
            </a:r>
            <a:r>
              <a:rPr lang="en-US" altLang="zh-CN" baseline="0" dirty="0" smtClean="0"/>
              <a:t> NOT D NOT, means if B is 1, C is 0, D is 0, A is 0 or 1, then F is 1.</a:t>
            </a:r>
          </a:p>
          <a:p>
            <a:r>
              <a:rPr lang="en-US" altLang="zh-CN" baseline="0" dirty="0" smtClean="0"/>
              <a:t>Mark the block 0100 as 1.</a:t>
            </a:r>
          </a:p>
          <a:p>
            <a:r>
              <a:rPr lang="en-US" altLang="zh-CN" baseline="0" dirty="0" smtClean="0"/>
              <a:t>Similarly, we can recover all the product terms.</a:t>
            </a:r>
          </a:p>
          <a:p>
            <a:r>
              <a:rPr lang="en-US" altLang="zh-CN" baseline="0" dirty="0" smtClean="0"/>
              <a:t>Draw K-circle. For the left circle, we B C NOT.</a:t>
            </a:r>
          </a:p>
          <a:p>
            <a:r>
              <a:rPr lang="en-US" altLang="zh-CN" baseline="0" dirty="0" smtClean="0"/>
              <a:t>Finally, we get the simplified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45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function is composed of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Can you write all the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 for the function?</a:t>
            </a:r>
          </a:p>
          <a:p>
            <a:r>
              <a:rPr lang="en-US" altLang="zh-CN" baseline="0" dirty="0" smtClean="0"/>
              <a:t>Numbers from 0 to 15 which are not in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 belongs to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60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write the K-map?</a:t>
            </a:r>
          </a:p>
          <a:p>
            <a:r>
              <a:rPr lang="en-US" altLang="zh-CN" dirty="0" smtClean="0"/>
              <a:t>Method one: mark</a:t>
            </a:r>
            <a:r>
              <a:rPr lang="en-US" altLang="zh-CN" baseline="0" dirty="0" smtClean="0"/>
              <a:t> the blocks as 1 according to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 Method two: mark the blocks as 0 according to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Draw circles on‘0’blocks. Write the sum terms.</a:t>
            </a:r>
          </a:p>
          <a:p>
            <a:r>
              <a:rPr lang="en-US" altLang="zh-CN" baseline="0" dirty="0" smtClean="0"/>
              <a:t>For the horizontal circle, we write A NOT plus B NOT. For the vertical circle, we write C NOT plus D NOT.</a:t>
            </a:r>
          </a:p>
          <a:p>
            <a:r>
              <a:rPr lang="en-US" altLang="zh-CN" baseline="0" dirty="0" smtClean="0"/>
              <a:t>Use AND to connect the sum terms. Finally, we get the simplified OR-AND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62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write the K-map?</a:t>
            </a:r>
          </a:p>
          <a:p>
            <a:r>
              <a:rPr lang="en-US" altLang="zh-CN" dirty="0" smtClean="0"/>
              <a:t>Method one: mark</a:t>
            </a:r>
            <a:r>
              <a:rPr lang="en-US" altLang="zh-CN" baseline="0" dirty="0" smtClean="0"/>
              <a:t> the blocks as 1 according to </a:t>
            </a:r>
            <a:r>
              <a:rPr lang="en-US" altLang="zh-CN" baseline="0" dirty="0" err="1" smtClean="0"/>
              <a:t>minterms</a:t>
            </a:r>
            <a:r>
              <a:rPr lang="en-US" altLang="zh-CN" baseline="0" dirty="0" smtClean="0"/>
              <a:t>. Method two: mark the blocks as 0 according to </a:t>
            </a:r>
            <a:r>
              <a:rPr lang="en-US" altLang="zh-CN" baseline="0" dirty="0" err="1" smtClean="0"/>
              <a:t>maxterms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Draw circles on‘0’blocks. Write the sum terms.</a:t>
            </a:r>
          </a:p>
          <a:p>
            <a:r>
              <a:rPr lang="en-US" altLang="zh-CN" baseline="0" dirty="0" smtClean="0"/>
              <a:t>For the horizontal circle, we write A NOT plus B NOT. For the vertical circle, we write C NOT plus D NOT.</a:t>
            </a:r>
          </a:p>
          <a:p>
            <a:r>
              <a:rPr lang="en-US" altLang="zh-CN" baseline="0" dirty="0" smtClean="0"/>
              <a:t>Use AND to connect the sum terms. Finally, we get the simplified OR-AND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31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3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Replace B with DC.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Apply the </a:t>
            </a:r>
            <a:r>
              <a:rPr lang="en-US" altLang="zh-CN" sz="1200" dirty="0" smtClean="0">
                <a:effectLst/>
              </a:rPr>
              <a:t>De Morgan’s  Laws.</a:t>
            </a:r>
            <a:endParaRPr lang="en-US" altLang="zh-CN" sz="1200" dirty="0" smtClean="0">
              <a:effectLst/>
              <a:latin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Replace B with more variables, we get the general from of De Morgan’s law.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inverse function is written as F NOT.</a:t>
            </a:r>
          </a:p>
          <a:p>
            <a:r>
              <a:rPr lang="en-US" altLang="zh-CN" dirty="0" smtClean="0"/>
              <a:t>Exchange</a:t>
            </a:r>
            <a:r>
              <a:rPr lang="en-US" altLang="zh-CN" baseline="0" dirty="0" smtClean="0"/>
              <a:t> 0 and 1. Exchange plus and dot.</a:t>
            </a:r>
            <a:endParaRPr lang="en-US" altLang="zh-CN" dirty="0" smtClean="0"/>
          </a:p>
          <a:p>
            <a:r>
              <a:rPr lang="en-US" altLang="zh-CN" dirty="0" smtClean="0"/>
              <a:t>Exchange original variable and inverted</a:t>
            </a:r>
            <a:r>
              <a:rPr lang="en-US" altLang="zh-CN" baseline="0" dirty="0" smtClean="0"/>
              <a:t> variable.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Exchange original variable and inverted</a:t>
            </a:r>
            <a:r>
              <a:rPr lang="en-US" altLang="zh-CN" baseline="0" dirty="0" smtClean="0"/>
              <a:t> variable. </a:t>
            </a:r>
            <a:r>
              <a:rPr lang="en-US" altLang="zh-CN" dirty="0" smtClean="0"/>
              <a:t>Exchange plus and dot.</a:t>
            </a:r>
          </a:p>
          <a:p>
            <a:r>
              <a:rPr lang="en-US" altLang="zh-CN" dirty="0" smtClean="0"/>
              <a:t>In example</a:t>
            </a:r>
            <a:r>
              <a:rPr lang="en-US" altLang="zh-CN" baseline="0" dirty="0" smtClean="0"/>
              <a:t> 1 and example 3, add parentheses to keep the operation order.</a:t>
            </a:r>
            <a:endParaRPr lang="en-US" altLang="zh-CN" dirty="0" smtClean="0"/>
          </a:p>
          <a:p>
            <a:r>
              <a:rPr lang="en-US" altLang="zh-CN" dirty="0" smtClean="0"/>
              <a:t>In example 2, the big inverter is offset.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dual function is written as F-D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730251" y="2717800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77851" y="26971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8067" y="2700338"/>
            <a:ext cx="2159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2314767" y="2697164"/>
            <a:ext cx="4064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5585" y="2760663"/>
            <a:ext cx="1166918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2171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538817" y="1873748"/>
            <a:ext cx="10363200" cy="769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71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62100" y="31242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492251" y="631825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4743451" y="631825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15451" y="631825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4C1034-A3ED-45FB-93B1-593E2D977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0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E25D9-3391-4F72-BE05-90B51EEFB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4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144464"/>
            <a:ext cx="1538883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144464"/>
            <a:ext cx="764540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8C62-1B6C-493D-AF1A-5E718B875A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74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422400" y="144464"/>
            <a:ext cx="10464800" cy="595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BBD6-9D7D-4101-8E4A-8306AF1E3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1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806948"/>
            <a:ext cx="10363200" cy="7694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56400" y="19812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56400" y="41148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B3A0-2D12-4BCF-9512-D904A2B56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5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524000" y="806948"/>
            <a:ext cx="10363200" cy="7694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22400" y="19812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56400" y="19812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422400" y="41148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56400" y="4114800"/>
            <a:ext cx="51308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FE51-C306-4D69-9097-308FE921D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3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069B-D2E0-43C8-BA06-8375F26CA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585F7-90CB-4B3C-9F68-7204F07CA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6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1D6C-7F6C-417C-8B25-FB7ECD458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2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4A55-907D-4EBA-8E91-5E0BE708EE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8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6FD3-C505-437D-90A2-E593082E4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85C39-7451-4E22-82B0-AE87EE8181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D396E-96B6-42A0-8516-050E7E710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9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FBE6-5ECA-4114-897A-EF6304E29B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9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216067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68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69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70" name="AutoShape 6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71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72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73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216075" name="AutoShape 11"/>
          <p:cNvSpPr>
            <a:spLocks noChangeArrowheads="1"/>
          </p:cNvSpPr>
          <p:nvPr/>
        </p:nvSpPr>
        <p:spPr bwMode="auto">
          <a:xfrm flipH="1">
            <a:off x="730251" y="1703388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613834" y="17065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618067" y="1912938"/>
            <a:ext cx="25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216078" name="Oval 14"/>
          <p:cNvSpPr>
            <a:spLocks noChangeArrowheads="1"/>
          </p:cNvSpPr>
          <p:nvPr/>
        </p:nvSpPr>
        <p:spPr bwMode="auto">
          <a:xfrm>
            <a:off x="12278784" y="1676400"/>
            <a:ext cx="4064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609600" y="1739900"/>
            <a:ext cx="11669184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 sz="3600">
              <a:effectLst/>
              <a:ea typeface="宋体" pitchFamily="2" charset="-122"/>
            </a:endParaRPr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216081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2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3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4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5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6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7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16088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21608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06948"/>
            <a:ext cx="10363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46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609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88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0017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20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fld id="{4FB16D34-DB4B-4A88-AB94-EA90232B8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6" grpId="0" animBg="1" autoUpdateAnimBg="0"/>
      <p:bldP spid="216078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audio" Target="../media/audio2.wav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91.bin"/><Relationship Id="rId4" Type="http://schemas.openxmlformats.org/officeDocument/2006/relationships/audio" Target="../media/audio2.wav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92.bin"/><Relationship Id="rId4" Type="http://schemas.openxmlformats.org/officeDocument/2006/relationships/audio" Target="../media/audio1.wav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250.w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51.emf"/><Relationship Id="rId5" Type="http://schemas.openxmlformats.org/officeDocument/2006/relationships/oleObject" Target="../embeddings/oleObject294.bin"/><Relationship Id="rId4" Type="http://schemas.openxmlformats.org/officeDocument/2006/relationships/audio" Target="../media/audio1.wav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251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297.bin"/><Relationship Id="rId5" Type="http://schemas.openxmlformats.org/officeDocument/2006/relationships/image" Target="../media/image254.emf"/><Relationship Id="rId4" Type="http://schemas.openxmlformats.org/officeDocument/2006/relationships/oleObject" Target="../embeddings/oleObject296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256.emf"/><Relationship Id="rId4" Type="http://schemas.openxmlformats.org/officeDocument/2006/relationships/oleObject" Target="../embeddings/oleObject298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257.emf"/><Relationship Id="rId4" Type="http://schemas.openxmlformats.org/officeDocument/2006/relationships/oleObject" Target="../embeddings/oleObject29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258.emf"/><Relationship Id="rId4" Type="http://schemas.openxmlformats.org/officeDocument/2006/relationships/oleObject" Target="../embeddings/oleObject300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259.emf"/><Relationship Id="rId4" Type="http://schemas.openxmlformats.org/officeDocument/2006/relationships/oleObject" Target="../embeddings/oleObject301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260.emf"/><Relationship Id="rId4" Type="http://schemas.openxmlformats.org/officeDocument/2006/relationships/oleObject" Target="../embeddings/oleObject302.bin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261.emf"/><Relationship Id="rId4" Type="http://schemas.openxmlformats.org/officeDocument/2006/relationships/oleObject" Target="../embeddings/oleObject303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262.emf"/><Relationship Id="rId4" Type="http://schemas.openxmlformats.org/officeDocument/2006/relationships/oleObject" Target="../embeddings/oleObject304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263.emf"/><Relationship Id="rId4" Type="http://schemas.openxmlformats.org/officeDocument/2006/relationships/oleObject" Target="../embeddings/oleObject305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264.emf"/><Relationship Id="rId4" Type="http://schemas.openxmlformats.org/officeDocument/2006/relationships/oleObject" Target="../embeddings/oleObject306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265.emf"/><Relationship Id="rId4" Type="http://schemas.openxmlformats.org/officeDocument/2006/relationships/oleObject" Target="../embeddings/oleObject307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slide" Target="slide70.xml"/><Relationship Id="rId10" Type="http://schemas.openxmlformats.org/officeDocument/2006/relationships/image" Target="../media/image34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266.emf"/><Relationship Id="rId4" Type="http://schemas.openxmlformats.org/officeDocument/2006/relationships/oleObject" Target="../embeddings/oleObject308.bin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267.emf"/><Relationship Id="rId4" Type="http://schemas.openxmlformats.org/officeDocument/2006/relationships/oleObject" Target="../embeddings/oleObject309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268.emf"/><Relationship Id="rId4" Type="http://schemas.openxmlformats.org/officeDocument/2006/relationships/oleObject" Target="../embeddings/oleObject3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5.emf"/><Relationship Id="rId3" Type="http://schemas.openxmlformats.org/officeDocument/2006/relationships/audio" Target="../media/audio1.wav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8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53.bin"/><Relationship Id="rId4" Type="http://schemas.openxmlformats.org/officeDocument/2006/relationships/audio" Target="../media/audio1.wav"/><Relationship Id="rId9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21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3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9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6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8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76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9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92.bin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87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2.emf"/><Relationship Id="rId5" Type="http://schemas.openxmlformats.org/officeDocument/2006/relationships/audio" Target="../media/audio2.wav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86.emf"/><Relationship Id="rId4" Type="http://schemas.openxmlformats.org/officeDocument/2006/relationships/audio" Target="../media/audio1.wav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9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107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90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96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72.emf"/><Relationship Id="rId5" Type="http://schemas.openxmlformats.org/officeDocument/2006/relationships/image" Target="../media/image98.e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05.emf"/><Relationship Id="rId3" Type="http://schemas.openxmlformats.org/officeDocument/2006/relationships/audio" Target="../media/audio2.wav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0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29.bin"/><Relationship Id="rId18" Type="http://schemas.openxmlformats.org/officeDocument/2006/relationships/oleObject" Target="../embeddings/oleObject134.bin"/><Relationship Id="rId26" Type="http://schemas.openxmlformats.org/officeDocument/2006/relationships/image" Target="../media/image101.e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8.bin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6.bin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40.bin"/><Relationship Id="rId32" Type="http://schemas.openxmlformats.org/officeDocument/2006/relationships/image" Target="../media/image104.emf"/><Relationship Id="rId5" Type="http://schemas.openxmlformats.org/officeDocument/2006/relationships/image" Target="../media/image72.emf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02.emf"/><Relationship Id="rId10" Type="http://schemas.openxmlformats.org/officeDocument/2006/relationships/oleObject" Target="../embeddings/oleObject126.bin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20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8.bin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0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2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14.e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12.wmf"/><Relationship Id="rId25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09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115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13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1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5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59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2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2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28.e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3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31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3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7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7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40.emf"/><Relationship Id="rId3" Type="http://schemas.openxmlformats.org/officeDocument/2006/relationships/audio" Target="../media/audio1.wav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39.emf"/><Relationship Id="rId5" Type="http://schemas.openxmlformats.org/officeDocument/2006/relationships/image" Target="../media/image12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38.emf"/><Relationship Id="rId14" Type="http://schemas.openxmlformats.org/officeDocument/2006/relationships/oleObject" Target="../embeddings/oleObject18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9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45.wmf"/><Relationship Id="rId5" Type="http://schemas.openxmlformats.org/officeDocument/2006/relationships/image" Target="../media/image142.e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8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57.emf"/><Relationship Id="rId34" Type="http://schemas.openxmlformats.org/officeDocument/2006/relationships/oleObject" Target="../embeddings/oleObject206.bin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55.emf"/><Relationship Id="rId25" Type="http://schemas.openxmlformats.org/officeDocument/2006/relationships/image" Target="../media/image159.emf"/><Relationship Id="rId33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161.e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52.emf"/><Relationship Id="rId24" Type="http://schemas.openxmlformats.org/officeDocument/2006/relationships/oleObject" Target="../embeddings/oleObject201.bin"/><Relationship Id="rId32" Type="http://schemas.openxmlformats.org/officeDocument/2006/relationships/oleObject" Target="../embeddings/oleObject205.bin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28" Type="http://schemas.openxmlformats.org/officeDocument/2006/relationships/oleObject" Target="../embeddings/oleObject203.bin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56.emf"/><Relationship Id="rId31" Type="http://schemas.openxmlformats.org/officeDocument/2006/relationships/image" Target="../media/image162.e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51.e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160.emf"/><Relationship Id="rId30" Type="http://schemas.openxmlformats.org/officeDocument/2006/relationships/oleObject" Target="../embeddings/oleObject204.bin"/><Relationship Id="rId35" Type="http://schemas.openxmlformats.org/officeDocument/2006/relationships/image" Target="../media/image164.emf"/><Relationship Id="rId8" Type="http://schemas.openxmlformats.org/officeDocument/2006/relationships/oleObject" Target="../embeddings/oleObject19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207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6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6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7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7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179.wmf"/><Relationship Id="rId3" Type="http://schemas.openxmlformats.org/officeDocument/2006/relationships/audio" Target="../media/audio1.wav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177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7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223.bin"/><Relationship Id="rId4" Type="http://schemas.openxmlformats.org/officeDocument/2006/relationships/audio" Target="../media/audio2.wav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18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86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8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92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195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3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audio" Target="../media/audio1.wav"/><Relationship Id="rId7" Type="http://schemas.openxmlformats.org/officeDocument/2006/relationships/image" Target="../media/image1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19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audio" Target="../media/audio2.wav"/><Relationship Id="rId7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18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93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0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5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04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10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16.w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58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10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24.e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20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22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70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34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31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3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7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1.wav"/><Relationship Id="rId21" Type="http://schemas.openxmlformats.org/officeDocument/2006/relationships/image" Target="../media/image9.w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36.wmf"/><Relationship Id="rId4" Type="http://schemas.openxmlformats.org/officeDocument/2006/relationships/oleObject" Target="../embeddings/oleObject279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82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8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240.wmf"/><Relationship Id="rId4" Type="http://schemas.openxmlformats.org/officeDocument/2006/relationships/oleObject" Target="../embeddings/oleObject28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241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4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8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audio" Target="../media/audio1.wav"/><Relationship Id="rId7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45.e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47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88.bin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285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99320"/>
            <a:ext cx="10404648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Chapter 2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Logical algebra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848544" y="882352"/>
            <a:ext cx="91440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3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.1 </a:t>
            </a: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Three Basic Functions of Logical Algebra</a:t>
            </a:r>
            <a:endParaRPr lang="zh-CN" altLang="en-US" sz="3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 </a:t>
            </a: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Laws and Rules of Logical Algebra</a:t>
            </a:r>
            <a:endParaRPr lang="zh-CN" altLang="en-US" sz="3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 </a:t>
            </a: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Transformation</a:t>
            </a:r>
            <a:endParaRPr lang="zh-CN" altLang="en-US" sz="3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.4 </a:t>
            </a:r>
            <a:r>
              <a:rPr lang="en-US" altLang="zh-CN" sz="3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Simplification</a:t>
            </a:r>
            <a:endParaRPr lang="zh-CN" altLang="en-US" sz="3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1524000" y="4797425"/>
            <a:ext cx="7596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cs typeface="Times New Roman" pitchFamily="18" charset="0"/>
              </a:rPr>
              <a:t>(3) </a:t>
            </a:r>
            <a:r>
              <a:rPr lang="en-US" altLang="zh-CN" dirty="0">
                <a:cs typeface="Times New Roman" pitchFamily="18" charset="0"/>
              </a:rPr>
              <a:t>Commutative Law</a:t>
            </a:r>
            <a:endParaRPr lang="zh-CN" altLang="en-US" sz="3200" dirty="0">
              <a:cs typeface="Times New Roman" pitchFamily="18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209800" y="5715001"/>
            <a:ext cx="6477000" cy="619125"/>
            <a:chOff x="432" y="3600"/>
            <a:chExt cx="4080" cy="390"/>
          </a:xfrm>
        </p:grpSpPr>
        <p:graphicFrame>
          <p:nvGraphicFramePr>
            <p:cNvPr id="24597" name="Object 51"/>
            <p:cNvGraphicFramePr>
              <a:graphicFrameLocks noChangeAspect="1"/>
            </p:cNvGraphicFramePr>
            <p:nvPr/>
          </p:nvGraphicFramePr>
          <p:xfrm>
            <a:off x="432" y="3648"/>
            <a:ext cx="14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98" name="Equation" r:id="rId4" imgW="1232280" imgH="241200" progId="Equation.3">
                    <p:embed/>
                  </p:oleObj>
                </mc:Choice>
                <mc:Fallback>
                  <p:oleObj name="Equation" r:id="rId4" imgW="123228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48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52"/>
            <p:cNvGraphicFramePr>
              <a:graphicFrameLocks noChangeAspect="1"/>
            </p:cNvGraphicFramePr>
            <p:nvPr/>
          </p:nvGraphicFramePr>
          <p:xfrm>
            <a:off x="2784" y="3600"/>
            <a:ext cx="17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99" name="Equation" r:id="rId6" imgW="1435320" imgH="241200" progId="Equation.3">
                    <p:embed/>
                  </p:oleObj>
                </mc:Choice>
                <mc:Fallback>
                  <p:oleObj name="Equation" r:id="rId6" imgW="143532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72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627" name="Rectangle 59"/>
          <p:cNvSpPr>
            <a:spLocks noChangeArrowheads="1"/>
          </p:cNvSpPr>
          <p:nvPr/>
        </p:nvSpPr>
        <p:spPr bwMode="auto">
          <a:xfrm>
            <a:off x="1524001" y="381000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(2) Laws of single variable (theorems)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3" name="Group 2068"/>
          <p:cNvGrpSpPr>
            <a:grpSpLocks/>
          </p:cNvGrpSpPr>
          <p:nvPr/>
        </p:nvGrpSpPr>
        <p:grpSpPr bwMode="auto">
          <a:xfrm>
            <a:off x="1919289" y="3068642"/>
            <a:ext cx="3205163" cy="506413"/>
            <a:chOff x="249" y="1933"/>
            <a:chExt cx="2019" cy="319"/>
          </a:xfrm>
        </p:grpSpPr>
        <p:graphicFrame>
          <p:nvGraphicFramePr>
            <p:cNvPr id="24594" name="Object 45"/>
            <p:cNvGraphicFramePr>
              <a:graphicFrameLocks noChangeAspect="1"/>
            </p:cNvGraphicFramePr>
            <p:nvPr/>
          </p:nvGraphicFramePr>
          <p:xfrm>
            <a:off x="249" y="1933"/>
            <a:ext cx="75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0" name="Equation" r:id="rId8" imgW="927360" imgH="241200" progId="Equation.3">
                    <p:embed/>
                  </p:oleObj>
                </mc:Choice>
                <mc:Fallback>
                  <p:oleObj name="Equation" r:id="rId8" imgW="92736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933"/>
                          <a:ext cx="758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49"/>
            <p:cNvGraphicFramePr>
              <a:graphicFrameLocks noChangeAspect="1"/>
            </p:cNvGraphicFramePr>
            <p:nvPr/>
          </p:nvGraphicFramePr>
          <p:xfrm>
            <a:off x="1429" y="1933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1" name="Equation" r:id="rId10" imgW="1028880" imgH="241200" progId="Equation.3">
                    <p:embed/>
                  </p:oleObj>
                </mc:Choice>
                <mc:Fallback>
                  <p:oleObj name="Equation" r:id="rId10" imgW="102888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33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67"/>
          <p:cNvGrpSpPr>
            <a:grpSpLocks/>
          </p:cNvGrpSpPr>
          <p:nvPr/>
        </p:nvGrpSpPr>
        <p:grpSpPr bwMode="auto">
          <a:xfrm>
            <a:off x="1847850" y="3933826"/>
            <a:ext cx="3232150" cy="663575"/>
            <a:chOff x="204" y="2478"/>
            <a:chExt cx="2036" cy="418"/>
          </a:xfrm>
        </p:grpSpPr>
        <p:graphicFrame>
          <p:nvGraphicFramePr>
            <p:cNvPr id="24591" name="Object 46"/>
            <p:cNvGraphicFramePr>
              <a:graphicFrameLocks noChangeAspect="1"/>
            </p:cNvGraphicFramePr>
            <p:nvPr/>
          </p:nvGraphicFramePr>
          <p:xfrm>
            <a:off x="204" y="2478"/>
            <a:ext cx="80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2" name="Equation" r:id="rId12" imgW="889200" imgH="317520" progId="Equation.3">
                    <p:embed/>
                  </p:oleObj>
                </mc:Choice>
                <mc:Fallback>
                  <p:oleObj name="Equation" r:id="rId12" imgW="889200" imgH="3175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78"/>
                          <a:ext cx="804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50"/>
            <p:cNvGraphicFramePr>
              <a:graphicFrameLocks noChangeAspect="1"/>
            </p:cNvGraphicFramePr>
            <p:nvPr/>
          </p:nvGraphicFramePr>
          <p:xfrm>
            <a:off x="1383" y="2478"/>
            <a:ext cx="85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3" name="Equation" r:id="rId14" imgW="952560" imgH="304920" progId="Equation.3">
                    <p:embed/>
                  </p:oleObj>
                </mc:Choice>
                <mc:Fallback>
                  <p:oleObj name="Equation" r:id="rId14" imgW="952560" imgH="3049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857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69"/>
          <p:cNvGrpSpPr>
            <a:grpSpLocks/>
          </p:cNvGrpSpPr>
          <p:nvPr/>
        </p:nvGrpSpPr>
        <p:grpSpPr bwMode="auto">
          <a:xfrm>
            <a:off x="1919289" y="2133600"/>
            <a:ext cx="3148013" cy="546100"/>
            <a:chOff x="249" y="1344"/>
            <a:chExt cx="1983" cy="344"/>
          </a:xfrm>
        </p:grpSpPr>
        <p:graphicFrame>
          <p:nvGraphicFramePr>
            <p:cNvPr id="24588" name="Object 62"/>
            <p:cNvGraphicFramePr>
              <a:graphicFrameLocks noChangeAspect="1"/>
            </p:cNvGraphicFramePr>
            <p:nvPr/>
          </p:nvGraphicFramePr>
          <p:xfrm>
            <a:off x="249" y="1356"/>
            <a:ext cx="69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4" name="Equation" r:id="rId16" imgW="851040" imgH="241200" progId="Equation.3">
                    <p:embed/>
                  </p:oleObj>
                </mc:Choice>
                <mc:Fallback>
                  <p:oleObj name="Equation" r:id="rId16" imgW="85104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356"/>
                          <a:ext cx="69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63"/>
            <p:cNvGraphicFramePr>
              <a:graphicFrameLocks noChangeAspect="1"/>
            </p:cNvGraphicFramePr>
            <p:nvPr/>
          </p:nvGraphicFramePr>
          <p:xfrm>
            <a:off x="1429" y="1344"/>
            <a:ext cx="80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5" name="Equation" r:id="rId18" imgW="990720" imgH="254160" progId="Equation.3">
                    <p:embed/>
                  </p:oleObj>
                </mc:Choice>
                <mc:Fallback>
                  <p:oleObj name="Equation" r:id="rId18" imgW="990720" imgH="254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44"/>
                          <a:ext cx="80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70"/>
          <p:cNvGrpSpPr>
            <a:grpSpLocks/>
          </p:cNvGrpSpPr>
          <p:nvPr/>
        </p:nvGrpSpPr>
        <p:grpSpPr bwMode="auto">
          <a:xfrm>
            <a:off x="1919288" y="1412876"/>
            <a:ext cx="3092450" cy="546100"/>
            <a:chOff x="252" y="890"/>
            <a:chExt cx="1948" cy="344"/>
          </a:xfrm>
        </p:grpSpPr>
        <p:graphicFrame>
          <p:nvGraphicFramePr>
            <p:cNvPr id="24585" name="Object 43"/>
            <p:cNvGraphicFramePr>
              <a:graphicFrameLocks noChangeAspect="1"/>
            </p:cNvGraphicFramePr>
            <p:nvPr/>
          </p:nvGraphicFramePr>
          <p:xfrm>
            <a:off x="252" y="890"/>
            <a:ext cx="72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6" name="Equation" r:id="rId20" imgW="851040" imgH="254160" progId="Equation.3">
                    <p:embed/>
                  </p:oleObj>
                </mc:Choice>
                <mc:Fallback>
                  <p:oleObj name="Equation" r:id="rId20" imgW="851040" imgH="2541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890"/>
                          <a:ext cx="72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47"/>
            <p:cNvGraphicFramePr>
              <a:graphicFrameLocks noChangeAspect="1"/>
            </p:cNvGraphicFramePr>
            <p:nvPr/>
          </p:nvGraphicFramePr>
          <p:xfrm>
            <a:off x="1477" y="890"/>
            <a:ext cx="72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7" name="Equation" r:id="rId22" imgW="851040" imgH="241200" progId="Equation.3">
                    <p:embed/>
                  </p:oleObj>
                </mc:Choice>
                <mc:Fallback>
                  <p:oleObj name="Equation" r:id="rId22" imgW="851040" imgH="241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890"/>
                          <a:ext cx="72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Simplify Logic Function by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Example 1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0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K-Map for Function 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with 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2 Input Variables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9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4344144" y="116633"/>
            <a:ext cx="3048000" cy="3140075"/>
            <a:chOff x="0" y="2054"/>
            <a:chExt cx="1920" cy="1978"/>
          </a:xfrm>
        </p:grpSpPr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H="1" flipV="1">
              <a:off x="288" y="2352"/>
              <a:ext cx="20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528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V="1">
              <a:off x="12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0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06" y="24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406" y="21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B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672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288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288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63" name="Rectangle 71"/>
            <p:cNvSpPr>
              <a:spLocks noChangeArrowheads="1"/>
            </p:cNvSpPr>
            <p:nvPr/>
          </p:nvSpPr>
          <p:spPr bwMode="auto">
            <a:xfrm>
              <a:off x="672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1344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624" y="349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1344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67" name="Rectangle 91"/>
            <p:cNvSpPr>
              <a:spLocks noChangeArrowheads="1"/>
            </p:cNvSpPr>
            <p:nvPr/>
          </p:nvSpPr>
          <p:spPr bwMode="auto">
            <a:xfrm>
              <a:off x="1440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775520" y="362237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 is the higher bit Variable. Put A in the vertical direction.</a:t>
            </a:r>
          </a:p>
          <a:p>
            <a:r>
              <a:rPr lang="en-US" altLang="zh-CN" sz="3200" dirty="0"/>
              <a:t>B is the lower bit Variable. Put B in the horizontal direction.</a:t>
            </a:r>
          </a:p>
          <a:p>
            <a:r>
              <a:rPr lang="en-US" altLang="zh-CN" sz="3200" dirty="0"/>
              <a:t>The gray code for variable A is 0 and 1.</a:t>
            </a:r>
          </a:p>
          <a:p>
            <a:r>
              <a:rPr lang="en-US" altLang="zh-CN" sz="3200" dirty="0"/>
              <a:t>The gray code for variable B is 0 and 1.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4432439" y="721398"/>
            <a:ext cx="534407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1" name="椭圆 20"/>
          <p:cNvSpPr/>
          <p:nvPr/>
        </p:nvSpPr>
        <p:spPr bwMode="auto">
          <a:xfrm>
            <a:off x="4934695" y="179093"/>
            <a:ext cx="534407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344144" y="836713"/>
            <a:ext cx="3048000" cy="3140075"/>
            <a:chOff x="0" y="2054"/>
            <a:chExt cx="1920" cy="1978"/>
          </a:xfrm>
        </p:grpSpPr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 flipH="1" flipV="1">
              <a:off x="288" y="2352"/>
              <a:ext cx="20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49"/>
            <p:cNvSpPr>
              <a:spLocks noChangeShapeType="1"/>
            </p:cNvSpPr>
            <p:nvPr/>
          </p:nvSpPr>
          <p:spPr bwMode="auto">
            <a:xfrm>
              <a:off x="528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50"/>
            <p:cNvSpPr>
              <a:spLocks noChangeShapeType="1"/>
            </p:cNvSpPr>
            <p:nvPr/>
          </p:nvSpPr>
          <p:spPr bwMode="auto">
            <a:xfrm flipV="1">
              <a:off x="12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0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134" y="24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15" name="Rectangle 59"/>
            <p:cNvSpPr>
              <a:spLocks noChangeArrowheads="1"/>
            </p:cNvSpPr>
            <p:nvPr/>
          </p:nvSpPr>
          <p:spPr bwMode="auto">
            <a:xfrm>
              <a:off x="406" y="20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B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16" name="Rectangle 61"/>
            <p:cNvSpPr>
              <a:spLocks noChangeArrowheads="1"/>
            </p:cNvSpPr>
            <p:nvPr/>
          </p:nvSpPr>
          <p:spPr bwMode="auto">
            <a:xfrm>
              <a:off x="672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288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8" name="Rectangle 66"/>
            <p:cNvSpPr>
              <a:spLocks noChangeArrowheads="1"/>
            </p:cNvSpPr>
            <p:nvPr/>
          </p:nvSpPr>
          <p:spPr bwMode="auto">
            <a:xfrm>
              <a:off x="288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9" name="Rectangle 71"/>
            <p:cNvSpPr>
              <a:spLocks noChangeArrowheads="1"/>
            </p:cNvSpPr>
            <p:nvPr/>
          </p:nvSpPr>
          <p:spPr bwMode="auto">
            <a:xfrm>
              <a:off x="672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1344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624" y="349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1344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23" name="Rectangle 91"/>
            <p:cNvSpPr>
              <a:spLocks noChangeArrowheads="1"/>
            </p:cNvSpPr>
            <p:nvPr/>
          </p:nvSpPr>
          <p:spPr bwMode="auto">
            <a:xfrm>
              <a:off x="1440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712640" y="4523636"/>
            <a:ext cx="6839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F has 2 input variables.</a:t>
            </a:r>
          </a:p>
          <a:p>
            <a:r>
              <a:rPr lang="en-US" altLang="zh-CN" sz="3200" dirty="0"/>
              <a:t>There are 4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 for function F</a:t>
            </a:r>
            <a:endParaRPr lang="en-US" altLang="zh-CN" sz="3200" baseline="-25000" dirty="0"/>
          </a:p>
          <a:p>
            <a:r>
              <a:rPr lang="en-US" altLang="zh-CN" sz="3200" dirty="0"/>
              <a:t>00(m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),  01(m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),  10(m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),  11(m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).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5397238" y="1979712"/>
            <a:ext cx="534407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6472039" y="3100612"/>
            <a:ext cx="534407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639616" y="144910"/>
            <a:ext cx="5486400" cy="3140075"/>
            <a:chOff x="2064" y="2054"/>
            <a:chExt cx="3456" cy="1978"/>
          </a:xfrm>
        </p:grpSpPr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2640" y="2592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6" name="Line 48"/>
            <p:cNvSpPr>
              <a:spLocks noChangeShapeType="1"/>
            </p:cNvSpPr>
            <p:nvPr/>
          </p:nvSpPr>
          <p:spPr bwMode="auto">
            <a:xfrm flipH="1" flipV="1">
              <a:off x="2352" y="24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264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08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31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48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61" name="Rectangle 56"/>
            <p:cNvSpPr>
              <a:spLocks noChangeArrowheads="1"/>
            </p:cNvSpPr>
            <p:nvPr/>
          </p:nvSpPr>
          <p:spPr bwMode="auto">
            <a:xfrm>
              <a:off x="2064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78862" name="Rectangle 58"/>
            <p:cNvSpPr>
              <a:spLocks noChangeArrowheads="1"/>
            </p:cNvSpPr>
            <p:nvPr/>
          </p:nvSpPr>
          <p:spPr bwMode="auto">
            <a:xfrm>
              <a:off x="2256" y="24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3" name="Rectangle 60"/>
            <p:cNvSpPr>
              <a:spLocks noChangeArrowheads="1"/>
            </p:cNvSpPr>
            <p:nvPr/>
          </p:nvSpPr>
          <p:spPr bwMode="auto">
            <a:xfrm>
              <a:off x="2448" y="21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BC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4" name="Rectangle 63"/>
            <p:cNvSpPr>
              <a:spLocks noChangeArrowheads="1"/>
            </p:cNvSpPr>
            <p:nvPr/>
          </p:nvSpPr>
          <p:spPr bwMode="auto">
            <a:xfrm>
              <a:off x="2400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5" name="Rectangle 64"/>
            <p:cNvSpPr>
              <a:spLocks noChangeArrowheads="1"/>
            </p:cNvSpPr>
            <p:nvPr/>
          </p:nvSpPr>
          <p:spPr bwMode="auto">
            <a:xfrm>
              <a:off x="2400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6" name="Rectangle 67"/>
            <p:cNvSpPr>
              <a:spLocks noChangeArrowheads="1"/>
            </p:cNvSpPr>
            <p:nvPr/>
          </p:nvSpPr>
          <p:spPr bwMode="auto">
            <a:xfrm>
              <a:off x="494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7" name="Rectangle 68"/>
            <p:cNvSpPr>
              <a:spLocks noChangeArrowheads="1"/>
            </p:cNvSpPr>
            <p:nvPr/>
          </p:nvSpPr>
          <p:spPr bwMode="auto">
            <a:xfrm>
              <a:off x="422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8" name="Rectangle 69"/>
            <p:cNvSpPr>
              <a:spLocks noChangeArrowheads="1"/>
            </p:cNvSpPr>
            <p:nvPr/>
          </p:nvSpPr>
          <p:spPr bwMode="auto">
            <a:xfrm>
              <a:off x="3456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9" name="Rectangle 72"/>
            <p:cNvSpPr>
              <a:spLocks noChangeArrowheads="1"/>
            </p:cNvSpPr>
            <p:nvPr/>
          </p:nvSpPr>
          <p:spPr bwMode="auto">
            <a:xfrm>
              <a:off x="2736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0" name="Rectangle 74"/>
            <p:cNvSpPr>
              <a:spLocks noChangeArrowheads="1"/>
            </p:cNvSpPr>
            <p:nvPr/>
          </p:nvSpPr>
          <p:spPr bwMode="auto">
            <a:xfrm>
              <a:off x="3504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1" name="Rectangle 76"/>
            <p:cNvSpPr>
              <a:spLocks noChangeArrowheads="1"/>
            </p:cNvSpPr>
            <p:nvPr/>
          </p:nvSpPr>
          <p:spPr bwMode="auto">
            <a:xfrm>
              <a:off x="4944" y="2784"/>
              <a:ext cx="4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2" name="Rectangle 78"/>
            <p:cNvSpPr>
              <a:spLocks noChangeArrowheads="1"/>
            </p:cNvSpPr>
            <p:nvPr/>
          </p:nvSpPr>
          <p:spPr bwMode="auto">
            <a:xfrm>
              <a:off x="4224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3" name="Rectangle 79"/>
            <p:cNvSpPr>
              <a:spLocks noChangeArrowheads="1"/>
            </p:cNvSpPr>
            <p:nvPr/>
          </p:nvSpPr>
          <p:spPr bwMode="auto">
            <a:xfrm>
              <a:off x="2736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4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4" name="Rectangle 80"/>
            <p:cNvSpPr>
              <a:spLocks noChangeArrowheads="1"/>
            </p:cNvSpPr>
            <p:nvPr/>
          </p:nvSpPr>
          <p:spPr bwMode="auto">
            <a:xfrm>
              <a:off x="3504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5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5" name="Rectangle 81"/>
            <p:cNvSpPr>
              <a:spLocks noChangeArrowheads="1"/>
            </p:cNvSpPr>
            <p:nvPr/>
          </p:nvSpPr>
          <p:spPr bwMode="auto">
            <a:xfrm>
              <a:off x="4944" y="349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6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6" name="Rectangle 82"/>
            <p:cNvSpPr>
              <a:spLocks noChangeArrowheads="1"/>
            </p:cNvSpPr>
            <p:nvPr/>
          </p:nvSpPr>
          <p:spPr bwMode="auto">
            <a:xfrm>
              <a:off x="4224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7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7" name="Rectangle 93"/>
            <p:cNvSpPr>
              <a:spLocks noChangeArrowheads="1"/>
            </p:cNvSpPr>
            <p:nvPr/>
          </p:nvSpPr>
          <p:spPr bwMode="auto">
            <a:xfrm>
              <a:off x="2832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75520" y="362237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 is the highest bit variable. Put A in the vertical direction.</a:t>
            </a:r>
          </a:p>
          <a:p>
            <a:r>
              <a:rPr lang="en-US" altLang="zh-CN" sz="3200" dirty="0"/>
              <a:t>BC are the lower bit variables. Put BC in the horizontal direction.</a:t>
            </a:r>
          </a:p>
          <a:p>
            <a:r>
              <a:rPr lang="en-US" altLang="zh-CN" sz="3200" dirty="0"/>
              <a:t>The gray code for variable A is 0 and 1.</a:t>
            </a:r>
          </a:p>
          <a:p>
            <a:r>
              <a:rPr lang="en-US" altLang="zh-CN" sz="3200" dirty="0"/>
              <a:t>The gray code for variables BC is 00, 01, 11, 10.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2715817" y="781862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3164071" y="150892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3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23" name="Group 95"/>
          <p:cNvGrpSpPr>
            <a:grpSpLocks/>
          </p:cNvGrpSpPr>
          <p:nvPr/>
        </p:nvGrpSpPr>
        <p:grpSpPr bwMode="auto">
          <a:xfrm>
            <a:off x="2855640" y="692697"/>
            <a:ext cx="5486400" cy="3140075"/>
            <a:chOff x="2064" y="2054"/>
            <a:chExt cx="3456" cy="1978"/>
          </a:xfrm>
        </p:grpSpPr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2640" y="2592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6" name="Line 48"/>
            <p:cNvSpPr>
              <a:spLocks noChangeShapeType="1"/>
            </p:cNvSpPr>
            <p:nvPr/>
          </p:nvSpPr>
          <p:spPr bwMode="auto">
            <a:xfrm flipH="1" flipV="1">
              <a:off x="2352" y="24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264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08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31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48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61" name="Rectangle 56"/>
            <p:cNvSpPr>
              <a:spLocks noChangeArrowheads="1"/>
            </p:cNvSpPr>
            <p:nvPr/>
          </p:nvSpPr>
          <p:spPr bwMode="auto">
            <a:xfrm>
              <a:off x="2064" y="20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endParaRPr lang="zh-CN" altLang="en-US" sz="3200" baseline="-25000" dirty="0">
                <a:effectLst/>
                <a:latin typeface="黑体" pitchFamily="49" charset="-122"/>
              </a:endParaRPr>
            </a:p>
          </p:txBody>
        </p:sp>
        <p:sp>
          <p:nvSpPr>
            <p:cNvPr id="78862" name="Rectangle 58"/>
            <p:cNvSpPr>
              <a:spLocks noChangeArrowheads="1"/>
            </p:cNvSpPr>
            <p:nvPr/>
          </p:nvSpPr>
          <p:spPr bwMode="auto">
            <a:xfrm>
              <a:off x="2256" y="24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3" name="Rectangle 60"/>
            <p:cNvSpPr>
              <a:spLocks noChangeArrowheads="1"/>
            </p:cNvSpPr>
            <p:nvPr/>
          </p:nvSpPr>
          <p:spPr bwMode="auto">
            <a:xfrm>
              <a:off x="2448" y="21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BC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4" name="Rectangle 63"/>
            <p:cNvSpPr>
              <a:spLocks noChangeArrowheads="1"/>
            </p:cNvSpPr>
            <p:nvPr/>
          </p:nvSpPr>
          <p:spPr bwMode="auto">
            <a:xfrm>
              <a:off x="2400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5" name="Rectangle 64"/>
            <p:cNvSpPr>
              <a:spLocks noChangeArrowheads="1"/>
            </p:cNvSpPr>
            <p:nvPr/>
          </p:nvSpPr>
          <p:spPr bwMode="auto">
            <a:xfrm>
              <a:off x="2400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6" name="Rectangle 67"/>
            <p:cNvSpPr>
              <a:spLocks noChangeArrowheads="1"/>
            </p:cNvSpPr>
            <p:nvPr/>
          </p:nvSpPr>
          <p:spPr bwMode="auto">
            <a:xfrm>
              <a:off x="494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7" name="Rectangle 68"/>
            <p:cNvSpPr>
              <a:spLocks noChangeArrowheads="1"/>
            </p:cNvSpPr>
            <p:nvPr/>
          </p:nvSpPr>
          <p:spPr bwMode="auto">
            <a:xfrm>
              <a:off x="422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8" name="Rectangle 69"/>
            <p:cNvSpPr>
              <a:spLocks noChangeArrowheads="1"/>
            </p:cNvSpPr>
            <p:nvPr/>
          </p:nvSpPr>
          <p:spPr bwMode="auto">
            <a:xfrm>
              <a:off x="3456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9" name="Rectangle 72"/>
            <p:cNvSpPr>
              <a:spLocks noChangeArrowheads="1"/>
            </p:cNvSpPr>
            <p:nvPr/>
          </p:nvSpPr>
          <p:spPr bwMode="auto">
            <a:xfrm>
              <a:off x="2736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0" name="Rectangle 74"/>
            <p:cNvSpPr>
              <a:spLocks noChangeArrowheads="1"/>
            </p:cNvSpPr>
            <p:nvPr/>
          </p:nvSpPr>
          <p:spPr bwMode="auto">
            <a:xfrm>
              <a:off x="3504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1" name="Rectangle 76"/>
            <p:cNvSpPr>
              <a:spLocks noChangeArrowheads="1"/>
            </p:cNvSpPr>
            <p:nvPr/>
          </p:nvSpPr>
          <p:spPr bwMode="auto">
            <a:xfrm>
              <a:off x="4944" y="2784"/>
              <a:ext cx="4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2" name="Rectangle 78"/>
            <p:cNvSpPr>
              <a:spLocks noChangeArrowheads="1"/>
            </p:cNvSpPr>
            <p:nvPr/>
          </p:nvSpPr>
          <p:spPr bwMode="auto">
            <a:xfrm>
              <a:off x="4224" y="277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3" name="Rectangle 79"/>
            <p:cNvSpPr>
              <a:spLocks noChangeArrowheads="1"/>
            </p:cNvSpPr>
            <p:nvPr/>
          </p:nvSpPr>
          <p:spPr bwMode="auto">
            <a:xfrm>
              <a:off x="2736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4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4" name="Rectangle 80"/>
            <p:cNvSpPr>
              <a:spLocks noChangeArrowheads="1"/>
            </p:cNvSpPr>
            <p:nvPr/>
          </p:nvSpPr>
          <p:spPr bwMode="auto">
            <a:xfrm>
              <a:off x="3504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5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5" name="Rectangle 81"/>
            <p:cNvSpPr>
              <a:spLocks noChangeArrowheads="1"/>
            </p:cNvSpPr>
            <p:nvPr/>
          </p:nvSpPr>
          <p:spPr bwMode="auto">
            <a:xfrm>
              <a:off x="4944" y="349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6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6" name="Rectangle 82"/>
            <p:cNvSpPr>
              <a:spLocks noChangeArrowheads="1"/>
            </p:cNvSpPr>
            <p:nvPr/>
          </p:nvSpPr>
          <p:spPr bwMode="auto">
            <a:xfrm>
              <a:off x="4224" y="344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7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7" name="Rectangle 93"/>
            <p:cNvSpPr>
              <a:spLocks noChangeArrowheads="1"/>
            </p:cNvSpPr>
            <p:nvPr/>
          </p:nvSpPr>
          <p:spPr bwMode="auto">
            <a:xfrm>
              <a:off x="2832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117099" y="4371310"/>
            <a:ext cx="6767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F</a:t>
            </a:r>
            <a:r>
              <a:rPr lang="en-US" altLang="zh-CN" sz="3200" baseline="-25000" dirty="0"/>
              <a:t>  </a:t>
            </a:r>
            <a:r>
              <a:rPr lang="en-US" altLang="zh-CN" sz="3200" dirty="0"/>
              <a:t>has 3 input variables.</a:t>
            </a:r>
          </a:p>
          <a:p>
            <a:r>
              <a:rPr lang="en-US" altLang="zh-CN" sz="3200" dirty="0"/>
              <a:t>There are 8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 for function F</a:t>
            </a:r>
            <a:endParaRPr lang="en-US" altLang="zh-CN" sz="3200" baseline="-25000" dirty="0"/>
          </a:p>
          <a:p>
            <a:r>
              <a:rPr lang="en-US" altLang="zh-CN" sz="3200" dirty="0"/>
              <a:t>000(m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),   …,  111(m</a:t>
            </a:r>
            <a:r>
              <a:rPr lang="en-US" altLang="zh-CN" sz="3200" baseline="-25000" dirty="0"/>
              <a:t>7</a:t>
            </a:r>
            <a:r>
              <a:rPr lang="en-US" altLang="zh-CN" sz="3200" dirty="0"/>
              <a:t>).</a:t>
            </a:r>
          </a:p>
        </p:txBody>
      </p:sp>
      <p:sp>
        <p:nvSpPr>
          <p:cNvPr id="29" name="椭圆 28"/>
          <p:cNvSpPr/>
          <p:nvPr/>
        </p:nvSpPr>
        <p:spPr bwMode="auto">
          <a:xfrm>
            <a:off x="3818246" y="1861462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6168906" y="2981856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1703513" y="1476074"/>
            <a:ext cx="38555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Find all the </a:t>
            </a:r>
            <a:r>
              <a:rPr lang="en-US" altLang="zh-CN" sz="3200" dirty="0" err="1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.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graphicFrame>
        <p:nvGraphicFramePr>
          <p:cNvPr id="162875" name="Object 59"/>
          <p:cNvGraphicFramePr>
            <a:graphicFrameLocks noChangeAspect="1"/>
          </p:cNvGraphicFramePr>
          <p:nvPr/>
        </p:nvGraphicFramePr>
        <p:xfrm>
          <a:off x="1738282" y="3214686"/>
          <a:ext cx="8774574" cy="21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11" name="Equation" r:id="rId5" imgW="3924000" imgH="1015920" progId="Equation.DSMT4">
                  <p:embed/>
                </p:oleObj>
              </mc:Choice>
              <mc:Fallback>
                <p:oleObj name="Equation" r:id="rId5" imgW="3924000" imgH="1015920" progId="Equation.DSMT4">
                  <p:embed/>
                  <p:pic>
                    <p:nvPicPr>
                      <p:cNvPr id="1628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82" y="3214686"/>
                        <a:ext cx="8774574" cy="217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59496" y="116633"/>
            <a:ext cx="9108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cs typeface="Times New Roman" pitchFamily="18" charset="0"/>
              </a:rPr>
              <a:t>Write the simplest AND-OR function by </a:t>
            </a:r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K-Map.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6" name="Rectangle 86"/>
          <p:cNvSpPr>
            <a:spLocks noChangeArrowheads="1"/>
          </p:cNvSpPr>
          <p:nvPr/>
        </p:nvSpPr>
        <p:spPr bwMode="auto">
          <a:xfrm>
            <a:off x="3297238" y="2344738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27" name="Line 87"/>
          <p:cNvSpPr>
            <a:spLocks noChangeShapeType="1"/>
          </p:cNvSpPr>
          <p:nvPr/>
        </p:nvSpPr>
        <p:spPr bwMode="auto">
          <a:xfrm>
            <a:off x="3297238" y="3716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8" name="Line 88"/>
          <p:cNvSpPr>
            <a:spLocks noChangeShapeType="1"/>
          </p:cNvSpPr>
          <p:nvPr/>
        </p:nvSpPr>
        <p:spPr bwMode="auto">
          <a:xfrm>
            <a:off x="56594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9" name="Line 89"/>
          <p:cNvSpPr>
            <a:spLocks noChangeShapeType="1"/>
          </p:cNvSpPr>
          <p:nvPr/>
        </p:nvSpPr>
        <p:spPr bwMode="auto">
          <a:xfrm>
            <a:off x="44402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0" name="Line 90"/>
          <p:cNvSpPr>
            <a:spLocks noChangeShapeType="1"/>
          </p:cNvSpPr>
          <p:nvPr/>
        </p:nvSpPr>
        <p:spPr bwMode="auto">
          <a:xfrm>
            <a:off x="68786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1" name="Line 91"/>
          <p:cNvSpPr>
            <a:spLocks noChangeShapeType="1"/>
          </p:cNvSpPr>
          <p:nvPr/>
        </p:nvSpPr>
        <p:spPr bwMode="auto">
          <a:xfrm flipH="1" flipV="1">
            <a:off x="2611438" y="188753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408" name="Rectangle 92"/>
          <p:cNvSpPr>
            <a:spLocks noChangeArrowheads="1"/>
          </p:cNvSpPr>
          <p:nvPr/>
        </p:nvSpPr>
        <p:spPr bwMode="auto">
          <a:xfrm>
            <a:off x="3525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102409" name="Rectangle 93"/>
          <p:cNvSpPr>
            <a:spLocks noChangeArrowheads="1"/>
          </p:cNvSpPr>
          <p:nvPr/>
        </p:nvSpPr>
        <p:spPr bwMode="auto">
          <a:xfrm>
            <a:off x="4668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102410" name="Rectangle 94"/>
          <p:cNvSpPr>
            <a:spLocks noChangeArrowheads="1"/>
          </p:cNvSpPr>
          <p:nvPr/>
        </p:nvSpPr>
        <p:spPr bwMode="auto">
          <a:xfrm>
            <a:off x="71834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102411" name="Rectangle 95"/>
          <p:cNvSpPr>
            <a:spLocks noChangeArrowheads="1"/>
          </p:cNvSpPr>
          <p:nvPr/>
        </p:nvSpPr>
        <p:spPr bwMode="auto">
          <a:xfrm>
            <a:off x="59642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102412" name="Rectangle 96"/>
          <p:cNvSpPr>
            <a:spLocks noChangeArrowheads="1"/>
          </p:cNvSpPr>
          <p:nvPr/>
        </p:nvSpPr>
        <p:spPr bwMode="auto">
          <a:xfrm>
            <a:off x="28400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102413" name="Rectangle 97"/>
          <p:cNvSpPr>
            <a:spLocks noChangeArrowheads="1"/>
          </p:cNvSpPr>
          <p:nvPr/>
        </p:nvSpPr>
        <p:spPr bwMode="auto">
          <a:xfrm>
            <a:off x="28400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4" name="Rectangle 98"/>
          <p:cNvSpPr>
            <a:spLocks noChangeArrowheads="1"/>
          </p:cNvSpPr>
          <p:nvPr/>
        </p:nvSpPr>
        <p:spPr bwMode="auto">
          <a:xfrm>
            <a:off x="2916238" y="15668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102415" name="Rectangle 99"/>
          <p:cNvSpPr>
            <a:spLocks noChangeArrowheads="1"/>
          </p:cNvSpPr>
          <p:nvPr/>
        </p:nvSpPr>
        <p:spPr bwMode="auto">
          <a:xfrm>
            <a:off x="2611438" y="1947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102416" name="Rectangle 100"/>
          <p:cNvSpPr>
            <a:spLocks noChangeArrowheads="1"/>
          </p:cNvSpPr>
          <p:nvPr/>
        </p:nvSpPr>
        <p:spPr bwMode="auto">
          <a:xfrm>
            <a:off x="2306638" y="1414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</a:p>
        </p:txBody>
      </p:sp>
      <p:sp>
        <p:nvSpPr>
          <p:cNvPr id="102417" name="Rectangle 102"/>
          <p:cNvSpPr>
            <a:spLocks noChangeArrowheads="1"/>
          </p:cNvSpPr>
          <p:nvPr/>
        </p:nvSpPr>
        <p:spPr bwMode="auto">
          <a:xfrm>
            <a:off x="5964239" y="40211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8" name="Rectangle 103"/>
          <p:cNvSpPr>
            <a:spLocks noChangeArrowheads="1"/>
          </p:cNvSpPr>
          <p:nvPr/>
        </p:nvSpPr>
        <p:spPr bwMode="auto">
          <a:xfrm>
            <a:off x="7259638" y="4081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9" name="Rectangle 105"/>
          <p:cNvSpPr>
            <a:spLocks noChangeArrowheads="1"/>
          </p:cNvSpPr>
          <p:nvPr/>
        </p:nvSpPr>
        <p:spPr bwMode="auto">
          <a:xfrm>
            <a:off x="48212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20" name="Rectangle 106"/>
          <p:cNvSpPr>
            <a:spLocks noChangeArrowheads="1"/>
          </p:cNvSpPr>
          <p:nvPr/>
        </p:nvSpPr>
        <p:spPr bwMode="auto">
          <a:xfrm>
            <a:off x="59642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63947" name="Oval 107"/>
          <p:cNvSpPr>
            <a:spLocks noChangeArrowheads="1"/>
          </p:cNvSpPr>
          <p:nvPr/>
        </p:nvSpPr>
        <p:spPr bwMode="auto">
          <a:xfrm>
            <a:off x="45164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8" name="Oval 108"/>
          <p:cNvSpPr>
            <a:spLocks noChangeArrowheads="1"/>
          </p:cNvSpPr>
          <p:nvPr/>
        </p:nvSpPr>
        <p:spPr bwMode="auto">
          <a:xfrm>
            <a:off x="57356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9" name="Oval 109"/>
          <p:cNvSpPr>
            <a:spLocks noChangeArrowheads="1"/>
          </p:cNvSpPr>
          <p:nvPr/>
        </p:nvSpPr>
        <p:spPr bwMode="auto">
          <a:xfrm rot="16200000">
            <a:off x="5087938" y="30686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50" name="Rectangle 110"/>
          <p:cNvSpPr>
            <a:spLocks noChangeArrowheads="1"/>
          </p:cNvSpPr>
          <p:nvPr/>
        </p:nvSpPr>
        <p:spPr bwMode="auto">
          <a:xfrm>
            <a:off x="4655841" y="5949281"/>
            <a:ext cx="29819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F=AC</a:t>
            </a:r>
            <a:r>
              <a:rPr lang="en-US" altLang="zh-CN" dirty="0">
                <a:effectLst/>
              </a:rPr>
              <a:t>+BC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+AB</a:t>
            </a:r>
          </a:p>
        </p:txBody>
      </p:sp>
      <p:graphicFrame>
        <p:nvGraphicFramePr>
          <p:cNvPr id="102425" name="Object 1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94701247"/>
              </p:ext>
            </p:extLst>
          </p:nvPr>
        </p:nvGraphicFramePr>
        <p:xfrm>
          <a:off x="4257676" y="934121"/>
          <a:ext cx="2879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35" name="公式" r:id="rId5" imgW="1765800" imgH="381240" progId="Equation.3">
                  <p:embed/>
                </p:oleObj>
              </mc:Choice>
              <mc:Fallback>
                <p:oleObj name="公式" r:id="rId5" imgW="1765800" imgH="381240" progId="Equation.3">
                  <p:embed/>
                  <p:pic>
                    <p:nvPicPr>
                      <p:cNvPr id="102425" name="Object 1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6" y="934121"/>
                        <a:ext cx="28797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 flipV="1">
            <a:off x="5418044" y="4797152"/>
            <a:ext cx="173903" cy="1224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H="1" flipV="1">
            <a:off x="6384032" y="3356992"/>
            <a:ext cx="2" cy="2736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7176123" y="4725144"/>
            <a:ext cx="330153" cy="1296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1703512" y="188641"/>
            <a:ext cx="4801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Put the </a:t>
            </a:r>
            <a:r>
              <a:rPr lang="en-US" altLang="zh-CN" sz="3200" dirty="0" err="1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 in K-map.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7" grpId="0" animBg="1"/>
      <p:bldP spid="163948" grpId="0" animBg="1"/>
      <p:bldP spid="163949" grpId="0" animBg="1"/>
      <p:bldP spid="163950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 by K-map.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873882"/>
              </p:ext>
            </p:extLst>
          </p:nvPr>
        </p:nvGraphicFramePr>
        <p:xfrm>
          <a:off x="3503712" y="3121718"/>
          <a:ext cx="38412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3" name="Equation" r:id="rId3" imgW="1536480" imgH="241200" progId="Equation.DSMT4">
                  <p:embed/>
                </p:oleObj>
              </mc:Choice>
              <mc:Fallback>
                <p:oleObj name="Equation" r:id="rId3" imgW="1536480" imgH="241200" progId="Equation.DSMT4">
                  <p:embed/>
                  <p:pic>
                    <p:nvPicPr>
                      <p:cNvPr id="1628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121718"/>
                        <a:ext cx="3841200" cy="60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9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Simplify Logic Function by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Example 2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4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524000" y="22860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/>
                <a:cs typeface="Times New Roman" pitchFamily="18" charset="0"/>
              </a:rPr>
              <a:t>(4) </a:t>
            </a:r>
            <a:r>
              <a:rPr lang="en-US" altLang="zh-CN" dirty="0">
                <a:effectLst/>
                <a:cs typeface="Times New Roman" pitchFamily="18" charset="0"/>
              </a:rPr>
              <a:t>Associative Law </a:t>
            </a:r>
            <a:endParaRPr lang="zh-CN" altLang="en-US" sz="3200" dirty="0">
              <a:effectLst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524001" y="2420938"/>
            <a:ext cx="6011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cs typeface="Times New Roman" pitchFamily="18" charset="0"/>
              </a:rPr>
              <a:t>(5) Distributive Law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2362200" y="8382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A(BC)=(AB)C=(AC)B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2286000" y="1524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A+(B+C)=(A+B)+C=(A+C)+B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2208214" y="3136900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A(B+C)=AB+AC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2162176" y="3989389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33601" y="4724403"/>
            <a:ext cx="8335969" cy="1422401"/>
            <a:chOff x="384" y="2976"/>
            <a:chExt cx="5251" cy="896"/>
          </a:xfrm>
        </p:grpSpPr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52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Proof: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R.H.S. of Eq.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AA+AC+AB+BC=A+AC+AB+BC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432" y="3504"/>
              <a:ext cx="38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=A(1+C+B)+BC=A+BC=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L.H.S. of Eq.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35960" y="314096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distributive law of multiplication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35960" y="39330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distributive law of addition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599" grpId="0" build="p" autoUpdateAnimBg="0"/>
      <p:bldP spid="110600" grpId="0" build="p" autoUpdateAnimBg="0"/>
      <p:bldP spid="110601" grpId="0" build="p" autoUpdateAnimBg="0"/>
      <p:bldP spid="110602" grpId="0" build="p" autoUpdateAnimBg="0"/>
      <p:bldP spid="12" grpId="0"/>
      <p:bldP spid="1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633936" y="124420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4014936" y="31634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1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2874964" y="1228726"/>
            <a:ext cx="7793037" cy="5191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tx1"/>
                </a:solidFill>
              </a:rPr>
              <a:t>  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4014936" y="3773091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79878" name="Rectangle 46"/>
          <p:cNvSpPr>
            <a:spLocks noChangeArrowheads="1"/>
          </p:cNvSpPr>
          <p:nvPr/>
        </p:nvSpPr>
        <p:spPr bwMode="auto">
          <a:xfrm>
            <a:off x="2654449" y="76477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AB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79" name="Rectangle 49"/>
          <p:cNvSpPr>
            <a:spLocks noChangeArrowheads="1"/>
          </p:cNvSpPr>
          <p:nvPr/>
        </p:nvSpPr>
        <p:spPr bwMode="auto">
          <a:xfrm>
            <a:off x="3229124" y="25995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CD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80" name="Rectangle 50"/>
          <p:cNvSpPr>
            <a:spLocks noChangeArrowheads="1"/>
          </p:cNvSpPr>
          <p:nvPr/>
        </p:nvSpPr>
        <p:spPr bwMode="auto">
          <a:xfrm>
            <a:off x="2509986" y="-27384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endParaRPr lang="zh-CN" altLang="en-US" dirty="0">
              <a:effectLst/>
              <a:latin typeface="黑体" pitchFamily="49" charset="-122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 flipV="1">
            <a:off x="3024336" y="634603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63771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>
            <a:off x="3633936" y="34540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8" name="Line 56"/>
          <p:cNvSpPr>
            <a:spLocks noChangeShapeType="1"/>
          </p:cNvSpPr>
          <p:nvPr/>
        </p:nvSpPr>
        <p:spPr bwMode="auto">
          <a:xfrm>
            <a:off x="5005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>
            <a:off x="7672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>
            <a:off x="3633936" y="23872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3633936" y="45208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888" name="Rectangle 60"/>
          <p:cNvSpPr>
            <a:spLocks noChangeArrowheads="1"/>
          </p:cNvSpPr>
          <p:nvPr/>
        </p:nvSpPr>
        <p:spPr bwMode="auto">
          <a:xfrm>
            <a:off x="39387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89" name="Rectangle 61"/>
          <p:cNvSpPr>
            <a:spLocks noChangeArrowheads="1"/>
          </p:cNvSpPr>
          <p:nvPr/>
        </p:nvSpPr>
        <p:spPr bwMode="auto">
          <a:xfrm>
            <a:off x="53103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0" name="Rectangle 62"/>
          <p:cNvSpPr>
            <a:spLocks noChangeArrowheads="1"/>
          </p:cNvSpPr>
          <p:nvPr/>
        </p:nvSpPr>
        <p:spPr bwMode="auto">
          <a:xfrm>
            <a:off x="2871936" y="14585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1" name="Rectangle 63"/>
          <p:cNvSpPr>
            <a:spLocks noChangeArrowheads="1"/>
          </p:cNvSpPr>
          <p:nvPr/>
        </p:nvSpPr>
        <p:spPr bwMode="auto">
          <a:xfrm>
            <a:off x="2871936" y="25253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2" name="Rectangle 64"/>
          <p:cNvSpPr>
            <a:spLocks noChangeArrowheads="1"/>
          </p:cNvSpPr>
          <p:nvPr/>
        </p:nvSpPr>
        <p:spPr bwMode="auto">
          <a:xfrm>
            <a:off x="79011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3" name="Rectangle 65"/>
          <p:cNvSpPr>
            <a:spLocks noChangeArrowheads="1"/>
          </p:cNvSpPr>
          <p:nvPr/>
        </p:nvSpPr>
        <p:spPr bwMode="auto">
          <a:xfrm>
            <a:off x="2871936" y="4735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4" name="Rectangle 66"/>
          <p:cNvSpPr>
            <a:spLocks noChangeArrowheads="1"/>
          </p:cNvSpPr>
          <p:nvPr/>
        </p:nvSpPr>
        <p:spPr bwMode="auto">
          <a:xfrm>
            <a:off x="66819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5" name="Rectangle 67"/>
          <p:cNvSpPr>
            <a:spLocks noChangeArrowheads="1"/>
          </p:cNvSpPr>
          <p:nvPr/>
        </p:nvSpPr>
        <p:spPr bwMode="auto">
          <a:xfrm>
            <a:off x="2871936" y="3592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6" name="Rectangle 68"/>
          <p:cNvSpPr>
            <a:spLocks noChangeArrowheads="1"/>
          </p:cNvSpPr>
          <p:nvPr/>
        </p:nvSpPr>
        <p:spPr bwMode="auto">
          <a:xfrm>
            <a:off x="3938736" y="14585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7" name="Rectangle 69"/>
          <p:cNvSpPr>
            <a:spLocks noChangeArrowheads="1"/>
          </p:cNvSpPr>
          <p:nvPr/>
        </p:nvSpPr>
        <p:spPr bwMode="auto">
          <a:xfrm>
            <a:off x="5310336" y="14585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8" name="Rectangle 70"/>
          <p:cNvSpPr>
            <a:spLocks noChangeArrowheads="1"/>
          </p:cNvSpPr>
          <p:nvPr/>
        </p:nvSpPr>
        <p:spPr bwMode="auto">
          <a:xfrm>
            <a:off x="7977336" y="15347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9" name="Rectangle 71"/>
          <p:cNvSpPr>
            <a:spLocks noChangeArrowheads="1"/>
          </p:cNvSpPr>
          <p:nvPr/>
        </p:nvSpPr>
        <p:spPr bwMode="auto">
          <a:xfrm>
            <a:off x="6605736" y="14585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0" name="Rectangle 72"/>
          <p:cNvSpPr>
            <a:spLocks noChangeArrowheads="1"/>
          </p:cNvSpPr>
          <p:nvPr/>
        </p:nvSpPr>
        <p:spPr bwMode="auto">
          <a:xfrm>
            <a:off x="38625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1" name="Rectangle 73"/>
          <p:cNvSpPr>
            <a:spLocks noChangeArrowheads="1"/>
          </p:cNvSpPr>
          <p:nvPr/>
        </p:nvSpPr>
        <p:spPr bwMode="auto">
          <a:xfrm>
            <a:off x="52341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2" name="Rectangle 74"/>
          <p:cNvSpPr>
            <a:spLocks noChangeArrowheads="1"/>
          </p:cNvSpPr>
          <p:nvPr/>
        </p:nvSpPr>
        <p:spPr bwMode="auto">
          <a:xfrm>
            <a:off x="80535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3" name="Rectangle 75"/>
          <p:cNvSpPr>
            <a:spLocks noChangeArrowheads="1"/>
          </p:cNvSpPr>
          <p:nvPr/>
        </p:nvSpPr>
        <p:spPr bwMode="auto">
          <a:xfrm>
            <a:off x="6681936" y="25253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4" name="Rectangle 76"/>
          <p:cNvSpPr>
            <a:spLocks noChangeArrowheads="1"/>
          </p:cNvSpPr>
          <p:nvPr/>
        </p:nvSpPr>
        <p:spPr bwMode="auto">
          <a:xfrm>
            <a:off x="3862536" y="47351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8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5" name="Rectangle 77"/>
          <p:cNvSpPr>
            <a:spLocks noChangeArrowheads="1"/>
          </p:cNvSpPr>
          <p:nvPr/>
        </p:nvSpPr>
        <p:spPr bwMode="auto">
          <a:xfrm>
            <a:off x="5234136" y="4735116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9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6" name="Rectangle 78"/>
          <p:cNvSpPr>
            <a:spLocks noChangeArrowheads="1"/>
          </p:cNvSpPr>
          <p:nvPr/>
        </p:nvSpPr>
        <p:spPr bwMode="auto">
          <a:xfrm>
            <a:off x="7977336" y="4825603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7" name="Rectangle 79"/>
          <p:cNvSpPr>
            <a:spLocks noChangeArrowheads="1"/>
          </p:cNvSpPr>
          <p:nvPr/>
        </p:nvSpPr>
        <p:spPr bwMode="auto">
          <a:xfrm>
            <a:off x="6529536" y="47351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8" name="Rectangle 80"/>
          <p:cNvSpPr>
            <a:spLocks noChangeArrowheads="1"/>
          </p:cNvSpPr>
          <p:nvPr/>
        </p:nvSpPr>
        <p:spPr bwMode="auto">
          <a:xfrm>
            <a:off x="3862536" y="35921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9" name="Rectangle 81"/>
          <p:cNvSpPr>
            <a:spLocks noChangeArrowheads="1"/>
          </p:cNvSpPr>
          <p:nvPr/>
        </p:nvSpPr>
        <p:spPr bwMode="auto">
          <a:xfrm>
            <a:off x="5157936" y="36683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0" name="Rectangle 82"/>
          <p:cNvSpPr>
            <a:spLocks noChangeArrowheads="1"/>
          </p:cNvSpPr>
          <p:nvPr/>
        </p:nvSpPr>
        <p:spPr bwMode="auto">
          <a:xfrm>
            <a:off x="7977337" y="3606403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1" name="Rectangle 83"/>
          <p:cNvSpPr>
            <a:spLocks noChangeArrowheads="1"/>
          </p:cNvSpPr>
          <p:nvPr/>
        </p:nvSpPr>
        <p:spPr bwMode="auto">
          <a:xfrm>
            <a:off x="6605736" y="3592116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91744" y="5949281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K-map for the function F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 bwMode="auto">
          <a:xfrm>
            <a:off x="2567608" y="781862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3117770" y="218523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6593616" y="3686937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3828190" y="1485868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2600" y="34717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F</a:t>
            </a:r>
            <a:r>
              <a:rPr lang="en-US" altLang="zh-CN" sz="3200" baseline="-25000" dirty="0"/>
              <a:t>  </a:t>
            </a:r>
            <a:r>
              <a:rPr lang="en-US" altLang="zh-CN" sz="3200" dirty="0"/>
              <a:t>has 4 input variables.</a:t>
            </a:r>
          </a:p>
          <a:p>
            <a:r>
              <a:rPr lang="en-US" altLang="zh-CN" sz="3200" dirty="0"/>
              <a:t>There are 16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 for function F</a:t>
            </a:r>
            <a:endParaRPr lang="en-US" altLang="zh-CN" sz="3200" baseline="-25000" dirty="0"/>
          </a:p>
          <a:p>
            <a:r>
              <a:rPr lang="en-US" altLang="zh-CN" sz="3200" dirty="0"/>
              <a:t>0000(m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),   …,  1111(m</a:t>
            </a:r>
            <a:r>
              <a:rPr lang="en-US" altLang="zh-CN" sz="3200" baseline="-25000" dirty="0"/>
              <a:t>15</a:t>
            </a:r>
            <a:r>
              <a:rPr lang="en-US" altLang="zh-CN" sz="3200" dirty="0"/>
              <a:t>).</a:t>
            </a:r>
          </a:p>
        </p:txBody>
      </p:sp>
      <p:sp>
        <p:nvSpPr>
          <p:cNvPr id="6" name="矩形 5"/>
          <p:cNvSpPr/>
          <p:nvPr/>
        </p:nvSpPr>
        <p:spPr>
          <a:xfrm>
            <a:off x="1775520" y="261426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gray code for variables AB is 00, 01, 11, 10.</a:t>
            </a:r>
          </a:p>
          <a:p>
            <a:r>
              <a:rPr lang="en-US" altLang="zh-CN" sz="3200" dirty="0"/>
              <a:t>The gray code for variables CD is 00, 01, 11, 10.</a:t>
            </a:r>
          </a:p>
          <a:p>
            <a:r>
              <a:rPr lang="en-US" altLang="zh-CN" sz="3200" dirty="0"/>
              <a:t>AB are higher bit variables. Put AB in the vertical direction.</a:t>
            </a:r>
          </a:p>
          <a:p>
            <a:r>
              <a:rPr lang="en-US" altLang="zh-CN" sz="3200" dirty="0"/>
              <a:t>CD are lower bit variables. Put CD in the horizontal direction.</a:t>
            </a:r>
          </a:p>
        </p:txBody>
      </p:sp>
    </p:spTree>
    <p:extLst>
      <p:ext uri="{BB962C8B-B14F-4D97-AF65-F5344CB8AC3E}">
        <p14:creationId xmlns:p14="http://schemas.microsoft.com/office/powerpoint/2010/main" val="14668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386110" y="2998810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3309910" y="3684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3386110" y="51324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3386110" y="4446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43767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65103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54435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H="1" flipV="1">
            <a:off x="2471710" y="231301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4" name="Rectangle 17"/>
          <p:cNvSpPr>
            <a:spLocks noChangeArrowheads="1"/>
          </p:cNvSpPr>
          <p:nvPr/>
        </p:nvSpPr>
        <p:spPr bwMode="auto">
          <a:xfrm>
            <a:off x="2319310" y="2532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3435" name="Rectangle 18"/>
          <p:cNvSpPr>
            <a:spLocks noChangeArrowheads="1"/>
          </p:cNvSpPr>
          <p:nvPr/>
        </p:nvSpPr>
        <p:spPr bwMode="auto">
          <a:xfrm>
            <a:off x="2928910" y="2151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CD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35385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37" name="Rectangle 20"/>
          <p:cNvSpPr>
            <a:spLocks noChangeArrowheads="1"/>
          </p:cNvSpPr>
          <p:nvPr/>
        </p:nvSpPr>
        <p:spPr bwMode="auto">
          <a:xfrm>
            <a:off x="2776510" y="29892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45291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2776510" y="38036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5595911" y="2541611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2776510" y="44894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66627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2776510" y="5175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46815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36909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36909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4681510" y="3837011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57483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5748310" y="3041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57483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57483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67389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53" name="Rectangle 44"/>
          <p:cNvSpPr>
            <a:spLocks noChangeArrowheads="1"/>
          </p:cNvSpPr>
          <p:nvPr/>
        </p:nvSpPr>
        <p:spPr bwMode="auto">
          <a:xfrm>
            <a:off x="2166910" y="192248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935" name="Rectangle 71"/>
          <p:cNvSpPr>
            <a:spLocks noChangeArrowheads="1"/>
          </p:cNvSpPr>
          <p:nvPr/>
        </p:nvSpPr>
        <p:spPr bwMode="auto">
          <a:xfrm>
            <a:off x="1581551" y="116633"/>
            <a:ext cx="6899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Recover the product terms in the K-map.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1676401" y="838201"/>
            <a:ext cx="777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e.g.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03456" name="Object 74"/>
          <p:cNvGraphicFramePr>
            <a:graphicFrameLocks noChangeAspect="1"/>
          </p:cNvGraphicFramePr>
          <p:nvPr/>
        </p:nvGraphicFramePr>
        <p:xfrm>
          <a:off x="2566989" y="836614"/>
          <a:ext cx="7627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76" name="公式" r:id="rId5" imgW="4789080" imgH="355680" progId="Equation.3">
                  <p:embed/>
                </p:oleObj>
              </mc:Choice>
              <mc:Fallback>
                <p:oleObj name="公式" r:id="rId5" imgW="4789080" imgH="355680" progId="Equation.3">
                  <p:embed/>
                  <p:pic>
                    <p:nvPicPr>
                      <p:cNvPr id="10345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836614"/>
                        <a:ext cx="76279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3" name="Oval 79"/>
          <p:cNvSpPr>
            <a:spLocks noChangeArrowheads="1"/>
          </p:cNvSpPr>
          <p:nvPr/>
        </p:nvSpPr>
        <p:spPr bwMode="auto">
          <a:xfrm>
            <a:off x="5595910" y="5208610"/>
            <a:ext cx="1752600" cy="685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4" name="Oval 80"/>
          <p:cNvSpPr>
            <a:spLocks noChangeArrowheads="1"/>
          </p:cNvSpPr>
          <p:nvPr/>
        </p:nvSpPr>
        <p:spPr bwMode="auto">
          <a:xfrm>
            <a:off x="3462310" y="3684610"/>
            <a:ext cx="1905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5" name="Oval 81"/>
          <p:cNvSpPr>
            <a:spLocks noChangeArrowheads="1"/>
          </p:cNvSpPr>
          <p:nvPr/>
        </p:nvSpPr>
        <p:spPr bwMode="auto">
          <a:xfrm>
            <a:off x="5519710" y="3075010"/>
            <a:ext cx="914400" cy="2819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4946" name="Object 82"/>
          <p:cNvGraphicFramePr>
            <a:graphicFrameLocks noChangeAspect="1"/>
          </p:cNvGraphicFramePr>
          <p:nvPr/>
        </p:nvGraphicFramePr>
        <p:xfrm>
          <a:off x="3614710" y="6297438"/>
          <a:ext cx="3124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77" name="Equation" r:id="rId7" imgW="2121480" imgH="317520" progId="Equation.3">
                  <p:embed/>
                </p:oleObj>
              </mc:Choice>
              <mc:Fallback>
                <p:oleObj name="Equation" r:id="rId7" imgW="2121480" imgH="317520" progId="Equation.3">
                  <p:embed/>
                  <p:pic>
                    <p:nvPicPr>
                      <p:cNvPr id="16494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10" y="6297438"/>
                        <a:ext cx="3124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5095868" y="1285860"/>
            <a:ext cx="928694" cy="951848"/>
            <a:chOff x="3571868" y="1285860"/>
            <a:chExt cx="928694" cy="951848"/>
          </a:xfrm>
        </p:grpSpPr>
        <p:sp>
          <p:nvSpPr>
            <p:cNvPr id="41" name="矩形 40"/>
            <p:cNvSpPr/>
            <p:nvPr/>
          </p:nvSpPr>
          <p:spPr>
            <a:xfrm>
              <a:off x="3571868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597751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10314" y="1285860"/>
            <a:ext cx="928694" cy="951848"/>
            <a:chOff x="4786314" y="1285860"/>
            <a:chExt cx="928694" cy="951848"/>
          </a:xfrm>
        </p:grpSpPr>
        <p:sp>
          <p:nvSpPr>
            <p:cNvPr id="43" name="矩形 42"/>
            <p:cNvSpPr/>
            <p:nvPr/>
          </p:nvSpPr>
          <p:spPr>
            <a:xfrm>
              <a:off x="478631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2197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381885" y="1285860"/>
            <a:ext cx="902811" cy="1023286"/>
            <a:chOff x="5857884" y="1285860"/>
            <a:chExt cx="902811" cy="1023286"/>
          </a:xfrm>
        </p:grpSpPr>
        <p:sp>
          <p:nvSpPr>
            <p:cNvPr id="45" name="矩形 44"/>
            <p:cNvSpPr/>
            <p:nvPr/>
          </p:nvSpPr>
          <p:spPr>
            <a:xfrm>
              <a:off x="585788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57884" y="178592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382017" y="1285860"/>
            <a:ext cx="902811" cy="1809104"/>
            <a:chOff x="6858016" y="1285860"/>
            <a:chExt cx="902811" cy="1809104"/>
          </a:xfrm>
        </p:grpSpPr>
        <p:sp>
          <p:nvSpPr>
            <p:cNvPr id="39" name="矩形 38"/>
            <p:cNvSpPr/>
            <p:nvPr/>
          </p:nvSpPr>
          <p:spPr>
            <a:xfrm>
              <a:off x="6858016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858016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58016" y="214311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858016" y="257174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336594" y="1262706"/>
            <a:ext cx="902811" cy="1809104"/>
            <a:chOff x="7812593" y="1262706"/>
            <a:chExt cx="902811" cy="1809104"/>
          </a:xfrm>
        </p:grpSpPr>
        <p:sp>
          <p:nvSpPr>
            <p:cNvPr id="51" name="矩形 50"/>
            <p:cNvSpPr/>
            <p:nvPr/>
          </p:nvSpPr>
          <p:spPr>
            <a:xfrm>
              <a:off x="7812593" y="126270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12593" y="169133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812593" y="211996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812593" y="25485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</p:grpSp>
      <p:cxnSp>
        <p:nvCxnSpPr>
          <p:cNvPr id="60" name="直接箭头连接符 59"/>
          <p:cNvCxnSpPr/>
          <p:nvPr/>
        </p:nvCxnSpPr>
        <p:spPr bwMode="auto">
          <a:xfrm flipV="1">
            <a:off x="4439819" y="4725144"/>
            <a:ext cx="114129" cy="1656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5447931" y="4797152"/>
            <a:ext cx="690193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6384034" y="5589240"/>
            <a:ext cx="432046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78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43" grpId="0" animBg="1"/>
      <p:bldP spid="164944" grpId="0" animBg="1"/>
      <p:bldP spid="16494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 by K-map.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80191"/>
              </p:ext>
            </p:extLst>
          </p:nvPr>
        </p:nvGraphicFramePr>
        <p:xfrm>
          <a:off x="2076873" y="3055563"/>
          <a:ext cx="7627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7" name="公式" r:id="rId3" imgW="4789080" imgH="355680" progId="Equation.3">
                  <p:embed/>
                </p:oleObj>
              </mc:Choice>
              <mc:Fallback>
                <p:oleObj name="公式" r:id="rId3" imgW="4789080" imgH="355680" progId="Equation.3">
                  <p:embed/>
                  <p:pic>
                    <p:nvPicPr>
                      <p:cNvPr id="10345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873" y="3055563"/>
                        <a:ext cx="76279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7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614904" y="332657"/>
            <a:ext cx="55098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Rules for K-circle on “0” blocks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1952" y="1052736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spcAft>
                <a:spcPts val="2400"/>
              </a:spcAft>
            </a:pPr>
            <a:r>
              <a:rPr lang="en-US" altLang="zh-CN" sz="3200" dirty="0"/>
              <a:t>(1) We draw a K-circle on </a:t>
            </a:r>
            <a:r>
              <a:rPr lang="en-US" altLang="zh-CN" sz="3200" dirty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>
                <a:solidFill>
                  <a:srgbClr val="FFFF00"/>
                </a:solidFill>
              </a:rPr>
              <a:t>n</a:t>
            </a:r>
            <a:r>
              <a:rPr lang="en-US" altLang="zh-CN" sz="3200" dirty="0"/>
              <a:t> (n=0,1,2,…) </a:t>
            </a:r>
            <a:r>
              <a:rPr lang="en-US" altLang="zh-CN" sz="3200" dirty="0">
                <a:solidFill>
                  <a:srgbClr val="FFFF00"/>
                </a:solidFill>
              </a:rPr>
              <a:t>adjacent</a:t>
            </a:r>
            <a:r>
              <a:rPr lang="en-US" altLang="zh-CN" sz="3200" dirty="0"/>
              <a:t> “</a:t>
            </a:r>
            <a:r>
              <a:rPr lang="en-US" altLang="zh-CN" sz="3200" dirty="0">
                <a:solidFill>
                  <a:srgbClr val="FFFF00"/>
                </a:solidFill>
              </a:rPr>
              <a:t>0</a:t>
            </a:r>
            <a:r>
              <a:rPr lang="en-US" altLang="zh-CN" sz="3200" dirty="0"/>
              <a:t>” blocks.</a:t>
            </a:r>
          </a:p>
        </p:txBody>
      </p:sp>
      <p:sp>
        <p:nvSpPr>
          <p:cNvPr id="6" name="矩形 5"/>
          <p:cNvSpPr/>
          <p:nvPr/>
        </p:nvSpPr>
        <p:spPr>
          <a:xfrm>
            <a:off x="1631504" y="255619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(2) Each “0” block can be circled many times.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596008" y="3861048"/>
            <a:ext cx="9071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(3) Each K-circle must contain at least one independent “0” block.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631504" y="537321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(4) </a:t>
            </a:r>
            <a:r>
              <a:rPr lang="en-US" altLang="zh-CN" sz="3200" dirty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>
                <a:solidFill>
                  <a:srgbClr val="FFFF00"/>
                </a:solidFill>
              </a:rPr>
              <a:t>n</a:t>
            </a:r>
            <a:r>
              <a:rPr lang="en-US" altLang="zh-CN" sz="3200" dirty="0"/>
              <a:t> adjacent “0” blocks must form a </a:t>
            </a:r>
            <a:r>
              <a:rPr lang="en-US" altLang="zh-CN" sz="3200" dirty="0">
                <a:solidFill>
                  <a:srgbClr val="FFFF00"/>
                </a:solidFill>
              </a:rPr>
              <a:t>rectangle</a:t>
            </a:r>
            <a:r>
              <a:rPr lang="en-US" altLang="zh-CN" sz="3200" dirty="0"/>
              <a:t> or a </a:t>
            </a:r>
            <a:r>
              <a:rPr lang="en-US" altLang="zh-CN" sz="3200" dirty="0">
                <a:solidFill>
                  <a:srgbClr val="FFFF00"/>
                </a:solidFill>
              </a:rPr>
              <a:t>square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35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58480" y="6084586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(9) We can obtain the simplest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3200" dirty="0"/>
              <a:t> function.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594992" y="620689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(5) We draw as bigger K-circles as possible.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630488" y="2996952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(7) We can draw a K-circle on the both ends of the K-map.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594992" y="1781528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(6) The fewer K-circles are the better.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055440" y="4368006"/>
            <a:ext cx="961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/>
            <a:r>
              <a:rPr lang="en-US" altLang="zh-CN" sz="3200" dirty="0"/>
              <a:t>(8) For a K-circle, we write “0” as original variable (i.e., A) and write  “1” as inverted variable (i.e., A NOT). We get the simplified sum term.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55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0" grpId="0"/>
      <p:bldP spid="1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988840"/>
            <a:ext cx="8460432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Simplify Logic Function by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Example 3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633936" y="124420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4014936" y="31634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1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2874964" y="1228726"/>
            <a:ext cx="7793037" cy="5191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tx1"/>
                </a:solidFill>
              </a:rPr>
              <a:t>  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4088160" y="3773091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79878" name="Rectangle 46"/>
          <p:cNvSpPr>
            <a:spLocks noChangeArrowheads="1"/>
          </p:cNvSpPr>
          <p:nvPr/>
        </p:nvSpPr>
        <p:spPr bwMode="auto">
          <a:xfrm>
            <a:off x="2654449" y="76477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AB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79" name="Rectangle 49"/>
          <p:cNvSpPr>
            <a:spLocks noChangeArrowheads="1"/>
          </p:cNvSpPr>
          <p:nvPr/>
        </p:nvSpPr>
        <p:spPr bwMode="auto">
          <a:xfrm>
            <a:off x="3229124" y="25995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CD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80" name="Rectangle 50"/>
          <p:cNvSpPr>
            <a:spLocks noChangeArrowheads="1"/>
          </p:cNvSpPr>
          <p:nvPr/>
        </p:nvSpPr>
        <p:spPr bwMode="auto">
          <a:xfrm>
            <a:off x="2509986" y="-27384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endParaRPr lang="zh-CN" altLang="en-US" dirty="0">
              <a:effectLst/>
              <a:latin typeface="黑体" pitchFamily="49" charset="-122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 flipV="1">
            <a:off x="3024336" y="634603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63771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>
            <a:off x="3633936" y="34540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8" name="Line 56"/>
          <p:cNvSpPr>
            <a:spLocks noChangeShapeType="1"/>
          </p:cNvSpPr>
          <p:nvPr/>
        </p:nvSpPr>
        <p:spPr bwMode="auto">
          <a:xfrm>
            <a:off x="5005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>
            <a:off x="7672536" y="124420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>
            <a:off x="3633936" y="23872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3633936" y="452080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888" name="Rectangle 60"/>
          <p:cNvSpPr>
            <a:spLocks noChangeArrowheads="1"/>
          </p:cNvSpPr>
          <p:nvPr/>
        </p:nvSpPr>
        <p:spPr bwMode="auto">
          <a:xfrm>
            <a:off x="39387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89" name="Rectangle 61"/>
          <p:cNvSpPr>
            <a:spLocks noChangeArrowheads="1"/>
          </p:cNvSpPr>
          <p:nvPr/>
        </p:nvSpPr>
        <p:spPr bwMode="auto">
          <a:xfrm>
            <a:off x="53103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0" name="Rectangle 62"/>
          <p:cNvSpPr>
            <a:spLocks noChangeArrowheads="1"/>
          </p:cNvSpPr>
          <p:nvPr/>
        </p:nvSpPr>
        <p:spPr bwMode="auto">
          <a:xfrm>
            <a:off x="2871936" y="14585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1" name="Rectangle 63"/>
          <p:cNvSpPr>
            <a:spLocks noChangeArrowheads="1"/>
          </p:cNvSpPr>
          <p:nvPr/>
        </p:nvSpPr>
        <p:spPr bwMode="auto">
          <a:xfrm>
            <a:off x="2871936" y="25253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2" name="Rectangle 64"/>
          <p:cNvSpPr>
            <a:spLocks noChangeArrowheads="1"/>
          </p:cNvSpPr>
          <p:nvPr/>
        </p:nvSpPr>
        <p:spPr bwMode="auto">
          <a:xfrm>
            <a:off x="79011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3" name="Rectangle 65"/>
          <p:cNvSpPr>
            <a:spLocks noChangeArrowheads="1"/>
          </p:cNvSpPr>
          <p:nvPr/>
        </p:nvSpPr>
        <p:spPr bwMode="auto">
          <a:xfrm>
            <a:off x="2871936" y="4735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4" name="Rectangle 66"/>
          <p:cNvSpPr>
            <a:spLocks noChangeArrowheads="1"/>
          </p:cNvSpPr>
          <p:nvPr/>
        </p:nvSpPr>
        <p:spPr bwMode="auto">
          <a:xfrm>
            <a:off x="6681936" y="544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5" name="Rectangle 67"/>
          <p:cNvSpPr>
            <a:spLocks noChangeArrowheads="1"/>
          </p:cNvSpPr>
          <p:nvPr/>
        </p:nvSpPr>
        <p:spPr bwMode="auto">
          <a:xfrm>
            <a:off x="2871936" y="3592116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6" name="Rectangle 68"/>
          <p:cNvSpPr>
            <a:spLocks noChangeArrowheads="1"/>
          </p:cNvSpPr>
          <p:nvPr/>
        </p:nvSpPr>
        <p:spPr bwMode="auto">
          <a:xfrm>
            <a:off x="3938737" y="14585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0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897" name="Rectangle 69"/>
          <p:cNvSpPr>
            <a:spLocks noChangeArrowheads="1"/>
          </p:cNvSpPr>
          <p:nvPr/>
        </p:nvSpPr>
        <p:spPr bwMode="auto">
          <a:xfrm>
            <a:off x="5310337" y="14585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898" name="Rectangle 70"/>
          <p:cNvSpPr>
            <a:spLocks noChangeArrowheads="1"/>
          </p:cNvSpPr>
          <p:nvPr/>
        </p:nvSpPr>
        <p:spPr bwMode="auto">
          <a:xfrm>
            <a:off x="7977337" y="15347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2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899" name="Rectangle 71"/>
          <p:cNvSpPr>
            <a:spLocks noChangeArrowheads="1"/>
          </p:cNvSpPr>
          <p:nvPr/>
        </p:nvSpPr>
        <p:spPr bwMode="auto">
          <a:xfrm>
            <a:off x="6605737" y="14585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3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0" name="Rectangle 72"/>
          <p:cNvSpPr>
            <a:spLocks noChangeArrowheads="1"/>
          </p:cNvSpPr>
          <p:nvPr/>
        </p:nvSpPr>
        <p:spPr bwMode="auto">
          <a:xfrm>
            <a:off x="3935761" y="25253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4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1" name="Rectangle 73"/>
          <p:cNvSpPr>
            <a:spLocks noChangeArrowheads="1"/>
          </p:cNvSpPr>
          <p:nvPr/>
        </p:nvSpPr>
        <p:spPr bwMode="auto">
          <a:xfrm>
            <a:off x="5234137" y="25253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5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2" name="Rectangle 74"/>
          <p:cNvSpPr>
            <a:spLocks noChangeArrowheads="1"/>
          </p:cNvSpPr>
          <p:nvPr/>
        </p:nvSpPr>
        <p:spPr bwMode="auto">
          <a:xfrm>
            <a:off x="8053537" y="25253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6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3" name="Rectangle 75"/>
          <p:cNvSpPr>
            <a:spLocks noChangeArrowheads="1"/>
          </p:cNvSpPr>
          <p:nvPr/>
        </p:nvSpPr>
        <p:spPr bwMode="auto">
          <a:xfrm>
            <a:off x="6681937" y="25253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7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4" name="Rectangle 76"/>
          <p:cNvSpPr>
            <a:spLocks noChangeArrowheads="1"/>
          </p:cNvSpPr>
          <p:nvPr/>
        </p:nvSpPr>
        <p:spPr bwMode="auto">
          <a:xfrm>
            <a:off x="3935761" y="47351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8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5" name="Rectangle 77"/>
          <p:cNvSpPr>
            <a:spLocks noChangeArrowheads="1"/>
          </p:cNvSpPr>
          <p:nvPr/>
        </p:nvSpPr>
        <p:spPr bwMode="auto">
          <a:xfrm>
            <a:off x="5234137" y="4735117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9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6" name="Rectangle 78"/>
          <p:cNvSpPr>
            <a:spLocks noChangeArrowheads="1"/>
          </p:cNvSpPr>
          <p:nvPr/>
        </p:nvSpPr>
        <p:spPr bwMode="auto">
          <a:xfrm>
            <a:off x="7977336" y="4825604"/>
            <a:ext cx="946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10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7" name="Rectangle 79"/>
          <p:cNvSpPr>
            <a:spLocks noChangeArrowheads="1"/>
          </p:cNvSpPr>
          <p:nvPr/>
        </p:nvSpPr>
        <p:spPr bwMode="auto">
          <a:xfrm>
            <a:off x="6668870" y="4735117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11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8" name="Rectangle 80"/>
          <p:cNvSpPr>
            <a:spLocks noChangeArrowheads="1"/>
          </p:cNvSpPr>
          <p:nvPr/>
        </p:nvSpPr>
        <p:spPr bwMode="auto">
          <a:xfrm>
            <a:off x="3862537" y="3592117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12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09" name="Rectangle 81"/>
          <p:cNvSpPr>
            <a:spLocks noChangeArrowheads="1"/>
          </p:cNvSpPr>
          <p:nvPr/>
        </p:nvSpPr>
        <p:spPr bwMode="auto">
          <a:xfrm>
            <a:off x="5231905" y="3668317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13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10" name="Rectangle 82"/>
          <p:cNvSpPr>
            <a:spLocks noChangeArrowheads="1"/>
          </p:cNvSpPr>
          <p:nvPr/>
        </p:nvSpPr>
        <p:spPr bwMode="auto">
          <a:xfrm>
            <a:off x="7977337" y="3606404"/>
            <a:ext cx="1019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14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79911" name="Rectangle 83"/>
          <p:cNvSpPr>
            <a:spLocks noChangeArrowheads="1"/>
          </p:cNvSpPr>
          <p:nvPr/>
        </p:nvSpPr>
        <p:spPr bwMode="auto">
          <a:xfrm>
            <a:off x="6605737" y="3592117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M</a:t>
            </a:r>
            <a:r>
              <a:rPr lang="en-US" altLang="zh-CN" baseline="-25000" dirty="0">
                <a:effectLst/>
                <a:latin typeface="黑体" pitchFamily="49" charset="-122"/>
              </a:rPr>
              <a:t>15</a:t>
            </a:r>
            <a:endParaRPr lang="zh-CN" altLang="en-US" baseline="-25000" dirty="0">
              <a:effectLst/>
              <a:latin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91744" y="5949281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K-map for the function F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 bwMode="auto">
          <a:xfrm>
            <a:off x="2567608" y="781862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3117770" y="218523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3854752" y="1493227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6490109" y="3675780"/>
            <a:ext cx="817990" cy="9088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2600" y="34717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F</a:t>
            </a:r>
            <a:r>
              <a:rPr lang="en-US" altLang="zh-CN" sz="3200" baseline="-25000" dirty="0"/>
              <a:t>  </a:t>
            </a:r>
            <a:r>
              <a:rPr lang="en-US" altLang="zh-CN" sz="3200" dirty="0"/>
              <a:t>has 4 input variables.</a:t>
            </a:r>
          </a:p>
          <a:p>
            <a:r>
              <a:rPr lang="en-US" altLang="zh-CN" sz="3200" dirty="0"/>
              <a:t>There are 16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 for function F</a:t>
            </a:r>
            <a:endParaRPr lang="en-US" altLang="zh-CN" sz="3200" baseline="-25000" dirty="0"/>
          </a:p>
          <a:p>
            <a:r>
              <a:rPr lang="en-US" altLang="zh-CN" sz="3200" dirty="0"/>
              <a:t>0000(M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),   …,  1111(M</a:t>
            </a:r>
            <a:r>
              <a:rPr lang="en-US" altLang="zh-CN" sz="3200" baseline="-25000" dirty="0"/>
              <a:t>15</a:t>
            </a:r>
            <a:r>
              <a:rPr lang="en-US" altLang="zh-CN" sz="3200" dirty="0"/>
              <a:t>).</a:t>
            </a:r>
          </a:p>
        </p:txBody>
      </p:sp>
      <p:sp>
        <p:nvSpPr>
          <p:cNvPr id="6" name="矩形 5"/>
          <p:cNvSpPr/>
          <p:nvPr/>
        </p:nvSpPr>
        <p:spPr>
          <a:xfrm>
            <a:off x="1775520" y="261426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gray code for variables AB is 00, 01, 11, 10.</a:t>
            </a:r>
          </a:p>
          <a:p>
            <a:r>
              <a:rPr lang="en-US" altLang="zh-CN" sz="3200" dirty="0"/>
              <a:t>The gray code for variables CD is 00, 01, 11, 10.</a:t>
            </a:r>
          </a:p>
          <a:p>
            <a:r>
              <a:rPr lang="en-US" altLang="zh-CN" sz="3200" dirty="0"/>
              <a:t>AB are higher bit variables. Put AB in the vertical direction.</a:t>
            </a:r>
          </a:p>
          <a:p>
            <a:r>
              <a:rPr lang="en-US" altLang="zh-CN" sz="3200" dirty="0"/>
              <a:t>CD are lower bit variables. Put CD in the horizontal direction.</a:t>
            </a:r>
          </a:p>
        </p:txBody>
      </p:sp>
    </p:spTree>
    <p:extLst>
      <p:ext uri="{BB962C8B-B14F-4D97-AF65-F5344CB8AC3E}">
        <p14:creationId xmlns:p14="http://schemas.microsoft.com/office/powerpoint/2010/main" val="38071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5"/>
          <p:cNvSpPr>
            <a:spLocks noChangeArrowheads="1"/>
          </p:cNvSpPr>
          <p:nvPr/>
        </p:nvSpPr>
        <p:spPr bwMode="auto">
          <a:xfrm>
            <a:off x="1678116" y="260649"/>
            <a:ext cx="8090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Write the simplest OR-AND function by </a:t>
            </a:r>
            <a:r>
              <a:rPr lang="en-US" altLang="zh-CN" sz="2800" dirty="0">
                <a:solidFill>
                  <a:srgbClr val="FFFF00"/>
                </a:solidFill>
                <a:cs typeface="Times New Roman" pitchFamily="18" charset="0"/>
              </a:rPr>
              <a:t>K-Map.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165935" name="Rectangle 47"/>
          <p:cNvSpPr>
            <a:spLocks noChangeArrowheads="1"/>
          </p:cNvSpPr>
          <p:nvPr/>
        </p:nvSpPr>
        <p:spPr bwMode="auto">
          <a:xfrm>
            <a:off x="1632670" y="1447801"/>
            <a:ext cx="914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Example: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1794496" y="2844226"/>
            <a:ext cx="811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Can you write all the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minterms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for the function?</a:t>
            </a:r>
          </a:p>
        </p:txBody>
      </p:sp>
      <p:sp>
        <p:nvSpPr>
          <p:cNvPr id="165937" name="Rectangle 49"/>
          <p:cNvSpPr>
            <a:spLocks noChangeArrowheads="1"/>
          </p:cNvSpPr>
          <p:nvPr/>
        </p:nvSpPr>
        <p:spPr bwMode="auto">
          <a:xfrm>
            <a:off x="2133600" y="3733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F(A,B,C,D)=∑m(0,1,2,4,5,6,8,9,10)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95601" y="4365104"/>
            <a:ext cx="7704856" cy="2013322"/>
            <a:chOff x="971601" y="4365104"/>
            <a:chExt cx="7704856" cy="2013322"/>
          </a:xfrm>
        </p:grpSpPr>
        <p:sp>
          <p:nvSpPr>
            <p:cNvPr id="7" name="矩形 6"/>
            <p:cNvSpPr/>
            <p:nvPr/>
          </p:nvSpPr>
          <p:spPr>
            <a:xfrm>
              <a:off x="971601" y="5301208"/>
              <a:ext cx="77048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</a:rPr>
                <a:t>Numbers from 0 to 15 which are not in </a:t>
              </a:r>
              <a:r>
                <a:rPr lang="en-US" altLang="zh-CN" sz="3200" dirty="0" err="1">
                  <a:solidFill>
                    <a:srgbClr val="FFFF00"/>
                  </a:solidFill>
                </a:rPr>
                <a:t>maxterms</a:t>
              </a:r>
              <a:r>
                <a:rPr lang="en-US" altLang="zh-CN" sz="3200" dirty="0">
                  <a:solidFill>
                    <a:srgbClr val="FFFF00"/>
                  </a:solidFill>
                </a:rPr>
                <a:t> belongs to </a:t>
              </a:r>
              <a:r>
                <a:rPr lang="en-US" altLang="zh-CN" sz="3200" dirty="0" err="1">
                  <a:solidFill>
                    <a:srgbClr val="FFFF00"/>
                  </a:solidFill>
                </a:rPr>
                <a:t>minterms</a:t>
              </a:r>
              <a:r>
                <a:rPr lang="en-US" altLang="zh-CN" sz="3200" dirty="0">
                  <a:solidFill>
                    <a:srgbClr val="FFFF00"/>
                  </a:solidFill>
                </a:rPr>
                <a:t>.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347864" y="4365104"/>
              <a:ext cx="0" cy="936104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2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build="p" autoUpdateAnimBg="0"/>
      <p:bldP spid="16593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5"/>
          <p:cNvSpPr>
            <a:spLocks noChangeArrowheads="1"/>
          </p:cNvSpPr>
          <p:nvPr/>
        </p:nvSpPr>
        <p:spPr bwMode="auto">
          <a:xfrm>
            <a:off x="1524000" y="304800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/>
              <a:t>(6) De Morgan’s  Law</a:t>
            </a:r>
            <a:endParaRPr lang="en-US" altLang="zh-CN" sz="3200" dirty="0">
              <a:latin typeface="Tahom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286001" y="1447801"/>
            <a:ext cx="5459413" cy="644525"/>
            <a:chOff x="480" y="912"/>
            <a:chExt cx="3439" cy="406"/>
          </a:xfrm>
        </p:grpSpPr>
        <p:graphicFrame>
          <p:nvGraphicFramePr>
            <p:cNvPr id="26650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2" name="Equation" r:id="rId4" imgW="1194120" imgH="304920" progId="Equation.3">
                    <p:embed/>
                  </p:oleObj>
                </mc:Choice>
                <mc:Fallback>
                  <p:oleObj name="Equation" r:id="rId4" imgW="1194120" imgH="3049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3" name="Equation" r:id="rId6" imgW="1333800" imgH="304920" progId="Equation.3">
                    <p:embed/>
                  </p:oleObj>
                </mc:Choice>
                <mc:Fallback>
                  <p:oleObj name="Equation" r:id="rId6" imgW="1333800" imgH="3049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49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4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804987" y="2565276"/>
            <a:ext cx="5986466" cy="647700"/>
            <a:chOff x="165" y="1536"/>
            <a:chExt cx="3771" cy="408"/>
          </a:xfrm>
        </p:grpSpPr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165" y="1576"/>
              <a:ext cx="220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solidFill>
                    <a:srgbClr val="FFFF00"/>
                  </a:solidFill>
                  <a:cs typeface="Times New Roman" pitchFamily="18" charset="0"/>
                </a:rPr>
                <a:t>Proof by truth table:</a:t>
              </a:r>
            </a:p>
          </p:txBody>
        </p:sp>
        <p:graphicFrame>
          <p:nvGraphicFramePr>
            <p:cNvPr id="26649" name="Object 50"/>
            <p:cNvGraphicFramePr>
              <a:graphicFrameLocks noChangeAspect="1"/>
            </p:cNvGraphicFramePr>
            <p:nvPr/>
          </p:nvGraphicFramePr>
          <p:xfrm>
            <a:off x="2592" y="1536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5" name="Equation" r:id="rId10" imgW="1194120" imgH="304920" progId="Equation.3">
                    <p:embed/>
                  </p:oleObj>
                </mc:Choice>
                <mc:Fallback>
                  <p:oleObj name="Equation" r:id="rId10" imgW="1194120" imgH="3049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36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919288" y="3644900"/>
            <a:ext cx="6705600" cy="2895600"/>
            <a:chOff x="672" y="2304"/>
            <a:chExt cx="4224" cy="1824"/>
          </a:xfrm>
        </p:grpSpPr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768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0  0   0     1    1  1    1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7" name="Rectangle 41"/>
            <p:cNvSpPr>
              <a:spLocks noChangeArrowheads="1"/>
            </p:cNvSpPr>
            <p:nvPr/>
          </p:nvSpPr>
          <p:spPr bwMode="auto">
            <a:xfrm>
              <a:off x="768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0  1   0     1    1  0    1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768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1  0   0     1    0  1    1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9" name="Rectangle 43"/>
            <p:cNvSpPr>
              <a:spLocks noChangeArrowheads="1"/>
            </p:cNvSpPr>
            <p:nvPr/>
          </p:nvSpPr>
          <p:spPr bwMode="auto">
            <a:xfrm>
              <a:off x="768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1  1   1     0    0  0    0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672" y="273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1488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220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292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3840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40" name="Rectangle 32"/>
            <p:cNvSpPr>
              <a:spLocks noChangeArrowheads="1"/>
            </p:cNvSpPr>
            <p:nvPr/>
          </p:nvSpPr>
          <p:spPr bwMode="auto">
            <a:xfrm>
              <a:off x="816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26641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701849"/>
                </p:ext>
              </p:extLst>
            </p:nvPr>
          </p:nvGraphicFramePr>
          <p:xfrm>
            <a:off x="720" y="2379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6" name="Equation" r:id="rId12" imgW="216000" imgH="241200" progId="Equation.3">
                    <p:embed/>
                  </p:oleObj>
                </mc:Choice>
                <mc:Fallback>
                  <p:oleObj name="Equation" r:id="rId12" imgW="21600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379"/>
                          <a:ext cx="3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52"/>
            <p:cNvGraphicFramePr>
              <a:graphicFrameLocks noChangeAspect="1"/>
            </p:cNvGraphicFramePr>
            <p:nvPr/>
          </p:nvGraphicFramePr>
          <p:xfrm>
            <a:off x="1104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7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53"/>
            <p:cNvGraphicFramePr>
              <a:graphicFrameLocks noChangeAspect="1"/>
            </p:cNvGraphicFramePr>
            <p:nvPr/>
          </p:nvGraphicFramePr>
          <p:xfrm>
            <a:off x="3024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8" name="Equation" r:id="rId16" imgW="216000" imgH="304920" progId="Equation.3">
                    <p:embed/>
                  </p:oleObj>
                </mc:Choice>
                <mc:Fallback>
                  <p:oleObj name="Equation" r:id="rId16" imgW="216000" imgH="304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54"/>
            <p:cNvGraphicFramePr>
              <a:graphicFrameLocks noChangeAspect="1"/>
            </p:cNvGraphicFramePr>
            <p:nvPr/>
          </p:nvGraphicFramePr>
          <p:xfrm>
            <a:off x="3456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29" name="Equation" r:id="rId18" imgW="216000" imgH="304920" progId="Equation.3">
                    <p:embed/>
                  </p:oleObj>
                </mc:Choice>
                <mc:Fallback>
                  <p:oleObj name="Equation" r:id="rId18" imgW="216000" imgH="3049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55"/>
            <p:cNvGraphicFramePr>
              <a:graphicFrameLocks noChangeAspect="1"/>
            </p:cNvGraphicFramePr>
            <p:nvPr/>
          </p:nvGraphicFramePr>
          <p:xfrm>
            <a:off x="1536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30" name="Equation" r:id="rId20" imgW="507960" imgH="241200" progId="Equation.3">
                    <p:embed/>
                  </p:oleObj>
                </mc:Choice>
                <mc:Fallback>
                  <p:oleObj name="Equation" r:id="rId20" imgW="50796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56"/>
            <p:cNvGraphicFramePr>
              <a:graphicFrameLocks noChangeAspect="1"/>
            </p:cNvGraphicFramePr>
            <p:nvPr/>
          </p:nvGraphicFramePr>
          <p:xfrm>
            <a:off x="2256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31" name="Equation" r:id="rId22" imgW="507960" imgH="304920" progId="Equation.3">
                    <p:embed/>
                  </p:oleObj>
                </mc:Choice>
                <mc:Fallback>
                  <p:oleObj name="Equation" r:id="rId22" imgW="507960" imgH="3049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57"/>
            <p:cNvGraphicFramePr>
              <a:graphicFrameLocks noChangeAspect="1"/>
            </p:cNvGraphicFramePr>
            <p:nvPr/>
          </p:nvGraphicFramePr>
          <p:xfrm>
            <a:off x="3840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632" name="Equation" r:id="rId24" imgW="596880" imgH="304920" progId="Equation.3">
                    <p:embed/>
                  </p:oleObj>
                </mc:Choice>
                <mc:Fallback>
                  <p:oleObj name="Equation" r:id="rId24" imgW="596880" imgH="3049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矩形 29"/>
          <p:cNvSpPr/>
          <p:nvPr/>
        </p:nvSpPr>
        <p:spPr bwMode="auto">
          <a:xfrm>
            <a:off x="4595802" y="4357694"/>
            <a:ext cx="714380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7167570" y="4357694"/>
            <a:ext cx="714380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dirty="0"/>
          </a:p>
          <a:p>
            <a:pPr eaLnBrk="1" hangingPunct="1">
              <a:buFontTx/>
              <a:buNone/>
              <a:defRPr/>
            </a:pPr>
            <a:endParaRPr lang="en-US" altLang="zh-CN" sz="2800" dirty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267200" y="3345086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4191000" y="4030886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4267200" y="5478686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4267200" y="4792886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5257800" y="3345086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7391400" y="3345086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6324600" y="3345086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3352800" y="2659286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3200400" y="28783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3810000" y="24973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4419600" y="2802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3657600" y="33355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5410200" y="2802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3657600" y="40975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6477000" y="2811686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3657600" y="47833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7543800" y="2802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3657600" y="54691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3071813" y="222907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72000" y="3383187"/>
            <a:ext cx="3511550" cy="2665413"/>
            <a:chOff x="3048000" y="3667844"/>
            <a:chExt cx="3511550" cy="2665413"/>
          </a:xfrm>
        </p:grpSpPr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30480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4" name="Rectangle 42"/>
            <p:cNvSpPr>
              <a:spLocks noChangeArrowheads="1"/>
            </p:cNvSpPr>
            <p:nvPr/>
          </p:nvSpPr>
          <p:spPr bwMode="auto">
            <a:xfrm>
              <a:off x="5120754" y="3667844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5" name="Rectangle 43"/>
            <p:cNvSpPr>
              <a:spLocks noChangeArrowheads="1"/>
            </p:cNvSpPr>
            <p:nvPr/>
          </p:nvSpPr>
          <p:spPr bwMode="auto">
            <a:xfrm>
              <a:off x="5105400" y="43822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6" name="Rectangle 44"/>
            <p:cNvSpPr>
              <a:spLocks noChangeArrowheads="1"/>
            </p:cNvSpPr>
            <p:nvPr/>
          </p:nvSpPr>
          <p:spPr bwMode="auto">
            <a:xfrm>
              <a:off x="51054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7" name="Rectangle 45"/>
            <p:cNvSpPr>
              <a:spLocks noChangeArrowheads="1"/>
            </p:cNvSpPr>
            <p:nvPr/>
          </p:nvSpPr>
          <p:spPr bwMode="auto">
            <a:xfrm>
              <a:off x="5105400" y="57538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8" name="Rectangle 46"/>
            <p:cNvSpPr>
              <a:spLocks noChangeArrowheads="1"/>
            </p:cNvSpPr>
            <p:nvPr/>
          </p:nvSpPr>
          <p:spPr bwMode="auto">
            <a:xfrm>
              <a:off x="61722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66959" name="Rectangle 47"/>
            <p:cNvSpPr>
              <a:spLocks noChangeArrowheads="1"/>
            </p:cNvSpPr>
            <p:nvPr/>
          </p:nvSpPr>
          <p:spPr bwMode="auto">
            <a:xfrm>
              <a:off x="4114800" y="5068019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66977" name="Rectangle 65"/>
          <p:cNvSpPr>
            <a:spLocks noChangeArrowheads="1"/>
          </p:cNvSpPr>
          <p:nvPr/>
        </p:nvSpPr>
        <p:spPr bwMode="auto">
          <a:xfrm>
            <a:off x="2567608" y="1556792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75520" y="260649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Mark the blocks as 0 according to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841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/>
          </a:p>
          <a:p>
            <a:pPr eaLnBrk="1" hangingPunct="1">
              <a:buFontTx/>
              <a:buNone/>
              <a:defRPr/>
            </a:pPr>
            <a:endParaRPr lang="en-US" altLang="zh-CN" sz="280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267200" y="2889473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4191000" y="35752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4267200" y="50230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4267200" y="43372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5257800" y="288947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7391400" y="288947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6324600" y="288947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3352800" y="2203673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3200400" y="24227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3810000" y="20417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4419600" y="2346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3657600" y="28799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5410200" y="2346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3657600" y="36419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6477000" y="2356073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3657600" y="43277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7543800" y="2346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3657600" y="501354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3071813" y="1773462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3" name="Rectangle 41"/>
          <p:cNvSpPr>
            <a:spLocks noChangeArrowheads="1"/>
          </p:cNvSpPr>
          <p:nvPr/>
        </p:nvSpPr>
        <p:spPr bwMode="auto">
          <a:xfrm>
            <a:off x="45720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6644754" y="292757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5" name="Rectangle 43"/>
          <p:cNvSpPr>
            <a:spLocks noChangeArrowheads="1"/>
          </p:cNvSpPr>
          <p:nvPr/>
        </p:nvSpPr>
        <p:spPr bwMode="auto">
          <a:xfrm>
            <a:off x="6629400" y="36419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66294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7" name="Rectangle 45"/>
          <p:cNvSpPr>
            <a:spLocks noChangeArrowheads="1"/>
          </p:cNvSpPr>
          <p:nvPr/>
        </p:nvSpPr>
        <p:spPr bwMode="auto">
          <a:xfrm>
            <a:off x="6629400" y="50135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8" name="Rectangle 46"/>
          <p:cNvSpPr>
            <a:spLocks noChangeArrowheads="1"/>
          </p:cNvSpPr>
          <p:nvPr/>
        </p:nvSpPr>
        <p:spPr bwMode="auto">
          <a:xfrm>
            <a:off x="76962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9" name="Rectangle 47"/>
          <p:cNvSpPr>
            <a:spLocks noChangeArrowheads="1"/>
          </p:cNvSpPr>
          <p:nvPr/>
        </p:nvSpPr>
        <p:spPr bwMode="auto">
          <a:xfrm>
            <a:off x="5638800" y="43277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60" name="Oval 48"/>
          <p:cNvSpPr>
            <a:spLocks noChangeArrowheads="1"/>
          </p:cNvSpPr>
          <p:nvPr/>
        </p:nvSpPr>
        <p:spPr bwMode="auto">
          <a:xfrm>
            <a:off x="4191000" y="4261073"/>
            <a:ext cx="4343400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61" name="Oval 49"/>
          <p:cNvSpPr>
            <a:spLocks noChangeArrowheads="1"/>
          </p:cNvSpPr>
          <p:nvPr/>
        </p:nvSpPr>
        <p:spPr bwMode="auto">
          <a:xfrm rot="-5400000">
            <a:off x="5319713" y="3970561"/>
            <a:ext cx="3000375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5562" name="Picture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3833" y="6165304"/>
            <a:ext cx="3476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矩形 42"/>
          <p:cNvSpPr/>
          <p:nvPr/>
        </p:nvSpPr>
        <p:spPr>
          <a:xfrm>
            <a:off x="1919536" y="131148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Draw K-circles on‘0’blocks. </a:t>
            </a:r>
          </a:p>
          <a:p>
            <a:r>
              <a:rPr lang="en-US" altLang="zh-CN" sz="3200" dirty="0"/>
              <a:t>Write the sum terms. </a:t>
            </a:r>
          </a:p>
          <a:p>
            <a:r>
              <a:rPr lang="en-US" altLang="zh-CN" sz="3200" dirty="0"/>
              <a:t>Use AND to connect the sum terms. 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6023994" y="4725144"/>
            <a:ext cx="72006" cy="1656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H="1" flipV="1">
            <a:off x="7104112" y="3933056"/>
            <a:ext cx="216026" cy="24482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38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0" grpId="0" animBg="1"/>
      <p:bldP spid="16696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 by K-map.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2313550" y="3368629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</a:p>
        </p:txBody>
      </p:sp>
    </p:spTree>
    <p:extLst>
      <p:ext uri="{BB962C8B-B14F-4D97-AF65-F5344CB8AC3E}">
        <p14:creationId xmlns:p14="http://schemas.microsoft.com/office/powerpoint/2010/main" val="30301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47528" y="2135758"/>
            <a:ext cx="8748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In the K-map, drawing circles on “1” blocks will generate the simplest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3200" dirty="0"/>
              <a:t> function.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847528" y="3935958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In the K-map, drawing circles on “0” blocks will generate the simplest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3200" dirty="0"/>
              <a:t> function.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655841" y="476673"/>
            <a:ext cx="23791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Summary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1772817"/>
            <a:ext cx="7772400" cy="2800767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More Examples on K-map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/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The K-map is given.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Draw the K-Circles. 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4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1988840"/>
            <a:ext cx="7772400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Draw K-circles on “1” blocks to get the simplest AND-OR function.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51" name="Rectangle 127"/>
          <p:cNvSpPr>
            <a:spLocks noChangeArrowheads="1"/>
          </p:cNvSpPr>
          <p:nvPr/>
        </p:nvSpPr>
        <p:spPr bwMode="auto">
          <a:xfrm>
            <a:off x="2660848" y="163135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52" name="Line 128"/>
          <p:cNvSpPr>
            <a:spLocks noChangeShapeType="1"/>
          </p:cNvSpPr>
          <p:nvPr/>
        </p:nvSpPr>
        <p:spPr bwMode="auto">
          <a:xfrm>
            <a:off x="2660848" y="29267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3" name="Line 129"/>
          <p:cNvSpPr>
            <a:spLocks noChangeShapeType="1"/>
          </p:cNvSpPr>
          <p:nvPr/>
        </p:nvSpPr>
        <p:spPr bwMode="auto">
          <a:xfrm>
            <a:off x="4108648" y="163135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4" name="Line 130"/>
          <p:cNvSpPr>
            <a:spLocks noChangeShapeType="1"/>
          </p:cNvSpPr>
          <p:nvPr/>
        </p:nvSpPr>
        <p:spPr bwMode="auto">
          <a:xfrm flipH="1" flipV="1">
            <a:off x="2127448" y="117415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22" name="Rectangle 131"/>
          <p:cNvSpPr>
            <a:spLocks noChangeArrowheads="1"/>
          </p:cNvSpPr>
          <p:nvPr/>
        </p:nvSpPr>
        <p:spPr bwMode="auto">
          <a:xfrm>
            <a:off x="3194248" y="10058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3" name="Rectangle 132"/>
          <p:cNvSpPr>
            <a:spLocks noChangeArrowheads="1"/>
          </p:cNvSpPr>
          <p:nvPr/>
        </p:nvSpPr>
        <p:spPr bwMode="auto">
          <a:xfrm>
            <a:off x="2203648" y="19202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4" name="Rectangle 133"/>
          <p:cNvSpPr>
            <a:spLocks noChangeArrowheads="1"/>
          </p:cNvSpPr>
          <p:nvPr/>
        </p:nvSpPr>
        <p:spPr bwMode="auto">
          <a:xfrm>
            <a:off x="4642048" y="10058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5" name="Rectangle 134"/>
          <p:cNvSpPr>
            <a:spLocks noChangeArrowheads="1"/>
          </p:cNvSpPr>
          <p:nvPr/>
        </p:nvSpPr>
        <p:spPr bwMode="auto">
          <a:xfrm>
            <a:off x="2203648" y="3215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6" name="Rectangle 135"/>
          <p:cNvSpPr>
            <a:spLocks noChangeArrowheads="1"/>
          </p:cNvSpPr>
          <p:nvPr/>
        </p:nvSpPr>
        <p:spPr bwMode="auto">
          <a:xfrm>
            <a:off x="2051248" y="1310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27" name="Rectangle 136"/>
          <p:cNvSpPr>
            <a:spLocks noChangeArrowheads="1"/>
          </p:cNvSpPr>
          <p:nvPr/>
        </p:nvSpPr>
        <p:spPr bwMode="auto">
          <a:xfrm>
            <a:off x="2432248" y="929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28" name="Rectangle 137"/>
          <p:cNvSpPr>
            <a:spLocks noChangeArrowheads="1"/>
          </p:cNvSpPr>
          <p:nvPr/>
        </p:nvSpPr>
        <p:spPr bwMode="auto">
          <a:xfrm>
            <a:off x="1746448" y="62488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29" name="Rectangle 138"/>
          <p:cNvSpPr>
            <a:spLocks noChangeArrowheads="1"/>
          </p:cNvSpPr>
          <p:nvPr/>
        </p:nvSpPr>
        <p:spPr bwMode="auto">
          <a:xfrm>
            <a:off x="3118048" y="1996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0" name="Rectangle 139"/>
          <p:cNvSpPr>
            <a:spLocks noChangeArrowheads="1"/>
          </p:cNvSpPr>
          <p:nvPr/>
        </p:nvSpPr>
        <p:spPr bwMode="auto">
          <a:xfrm>
            <a:off x="4565848" y="1996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1" name="Rectangle 140"/>
          <p:cNvSpPr>
            <a:spLocks noChangeArrowheads="1"/>
          </p:cNvSpPr>
          <p:nvPr/>
        </p:nvSpPr>
        <p:spPr bwMode="auto">
          <a:xfrm>
            <a:off x="3118048" y="32918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65" name="Rectangle 141"/>
          <p:cNvSpPr>
            <a:spLocks noChangeArrowheads="1"/>
          </p:cNvSpPr>
          <p:nvPr/>
        </p:nvSpPr>
        <p:spPr bwMode="auto">
          <a:xfrm>
            <a:off x="7156648" y="155515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66" name="Line 142"/>
          <p:cNvSpPr>
            <a:spLocks noChangeShapeType="1"/>
          </p:cNvSpPr>
          <p:nvPr/>
        </p:nvSpPr>
        <p:spPr bwMode="auto">
          <a:xfrm>
            <a:off x="7156648" y="28505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7" name="Line 143"/>
          <p:cNvSpPr>
            <a:spLocks noChangeShapeType="1"/>
          </p:cNvSpPr>
          <p:nvPr/>
        </p:nvSpPr>
        <p:spPr bwMode="auto">
          <a:xfrm>
            <a:off x="8604448" y="155515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 flipH="1" flipV="1">
            <a:off x="6623248" y="109795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36" name="Rectangle 145"/>
          <p:cNvSpPr>
            <a:spLocks noChangeArrowheads="1"/>
          </p:cNvSpPr>
          <p:nvPr/>
        </p:nvSpPr>
        <p:spPr bwMode="auto">
          <a:xfrm>
            <a:off x="7690048" y="929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7" name="Rectangle 146"/>
          <p:cNvSpPr>
            <a:spLocks noChangeArrowheads="1"/>
          </p:cNvSpPr>
          <p:nvPr/>
        </p:nvSpPr>
        <p:spPr bwMode="auto">
          <a:xfrm>
            <a:off x="6699448" y="18440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8" name="Rectangle 147"/>
          <p:cNvSpPr>
            <a:spLocks noChangeArrowheads="1"/>
          </p:cNvSpPr>
          <p:nvPr/>
        </p:nvSpPr>
        <p:spPr bwMode="auto">
          <a:xfrm>
            <a:off x="9137848" y="929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9" name="Rectangle 148"/>
          <p:cNvSpPr>
            <a:spLocks noChangeArrowheads="1"/>
          </p:cNvSpPr>
          <p:nvPr/>
        </p:nvSpPr>
        <p:spPr bwMode="auto">
          <a:xfrm>
            <a:off x="6699448" y="3139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0" name="Rectangle 149"/>
          <p:cNvSpPr>
            <a:spLocks noChangeArrowheads="1"/>
          </p:cNvSpPr>
          <p:nvPr/>
        </p:nvSpPr>
        <p:spPr bwMode="auto">
          <a:xfrm>
            <a:off x="6547048" y="1234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41" name="Rectangle 150"/>
          <p:cNvSpPr>
            <a:spLocks noChangeArrowheads="1"/>
          </p:cNvSpPr>
          <p:nvPr/>
        </p:nvSpPr>
        <p:spPr bwMode="auto">
          <a:xfrm>
            <a:off x="6928048" y="8534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42" name="Rectangle 151"/>
          <p:cNvSpPr>
            <a:spLocks noChangeArrowheads="1"/>
          </p:cNvSpPr>
          <p:nvPr/>
        </p:nvSpPr>
        <p:spPr bwMode="auto">
          <a:xfrm>
            <a:off x="6242248" y="54868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43" name="Rectangle 153"/>
          <p:cNvSpPr>
            <a:spLocks noChangeArrowheads="1"/>
          </p:cNvSpPr>
          <p:nvPr/>
        </p:nvSpPr>
        <p:spPr bwMode="auto">
          <a:xfrm>
            <a:off x="9061648" y="19202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4" name="Rectangle 154"/>
          <p:cNvSpPr>
            <a:spLocks noChangeArrowheads="1"/>
          </p:cNvSpPr>
          <p:nvPr/>
        </p:nvSpPr>
        <p:spPr bwMode="auto">
          <a:xfrm>
            <a:off x="7613848" y="321568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79" name="Oval 155"/>
          <p:cNvSpPr>
            <a:spLocks noChangeArrowheads="1"/>
          </p:cNvSpPr>
          <p:nvPr/>
        </p:nvSpPr>
        <p:spPr bwMode="auto">
          <a:xfrm>
            <a:off x="2646561" y="1717080"/>
            <a:ext cx="29718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0" name="Oval 156"/>
          <p:cNvSpPr>
            <a:spLocks noChangeArrowheads="1"/>
          </p:cNvSpPr>
          <p:nvPr/>
        </p:nvSpPr>
        <p:spPr bwMode="auto">
          <a:xfrm rot="16200000">
            <a:off x="2062361" y="2444155"/>
            <a:ext cx="27432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1" name="Oval 157"/>
          <p:cNvSpPr>
            <a:spLocks noChangeArrowheads="1"/>
          </p:cNvSpPr>
          <p:nvPr/>
        </p:nvSpPr>
        <p:spPr bwMode="auto">
          <a:xfrm>
            <a:off x="7156648" y="285055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2" name="Oval 158"/>
          <p:cNvSpPr>
            <a:spLocks noChangeArrowheads="1"/>
          </p:cNvSpPr>
          <p:nvPr/>
        </p:nvSpPr>
        <p:spPr bwMode="auto">
          <a:xfrm>
            <a:off x="8604448" y="155515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4795" name="Group 171"/>
          <p:cNvGrpSpPr>
            <a:grpSpLocks/>
          </p:cNvGrpSpPr>
          <p:nvPr/>
        </p:nvGrpSpPr>
        <p:grpSpPr bwMode="auto">
          <a:xfrm>
            <a:off x="2862461" y="5287864"/>
            <a:ext cx="6661150" cy="733425"/>
            <a:chOff x="864" y="2976"/>
            <a:chExt cx="4196" cy="462"/>
          </a:xfrm>
        </p:grpSpPr>
        <p:graphicFrame>
          <p:nvGraphicFramePr>
            <p:cNvPr id="86051" name="Object 169"/>
            <p:cNvGraphicFramePr>
              <a:graphicFrameLocks noChangeAspect="1"/>
            </p:cNvGraphicFramePr>
            <p:nvPr/>
          </p:nvGraphicFramePr>
          <p:xfrm>
            <a:off x="864" y="3072"/>
            <a:ext cx="111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27" name="Equation" r:id="rId4" imgW="1092600" imgH="355680" progId="Equation.3">
                    <p:embed/>
                  </p:oleObj>
                </mc:Choice>
                <mc:Fallback>
                  <p:oleObj name="Equation" r:id="rId4" imgW="1092600" imgH="35568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72"/>
                          <a:ext cx="111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2" name="Object 170"/>
            <p:cNvGraphicFramePr>
              <a:graphicFrameLocks noChangeAspect="1"/>
            </p:cNvGraphicFramePr>
            <p:nvPr/>
          </p:nvGraphicFramePr>
          <p:xfrm>
            <a:off x="3600" y="2976"/>
            <a:ext cx="146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28" name="Equation" r:id="rId6" imgW="1435320" imgH="355680" progId="Equation.3">
                    <p:embed/>
                  </p:oleObj>
                </mc:Choice>
                <mc:Fallback>
                  <p:oleObj name="Equation" r:id="rId6" imgW="1435320" imgH="35568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460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" name="直接箭头连接符 37"/>
          <p:cNvCxnSpPr>
            <a:endCxn id="86030" idx="1"/>
          </p:cNvCxnSpPr>
          <p:nvPr/>
        </p:nvCxnSpPr>
        <p:spPr bwMode="auto">
          <a:xfrm flipV="1">
            <a:off x="3791746" y="2317156"/>
            <a:ext cx="774103" cy="3050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3503713" y="3933056"/>
            <a:ext cx="864097" cy="143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 flipH="1" flipV="1">
            <a:off x="8154348" y="3789040"/>
            <a:ext cx="173903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9264355" y="2636914"/>
            <a:ext cx="186137" cy="25922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9" grpId="0" animBg="1"/>
      <p:bldP spid="154780" grpId="0" animBg="1"/>
      <p:bldP spid="154781" grpId="0" animBg="1"/>
      <p:bldP spid="154782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665948"/>
            <a:ext cx="7772400" cy="1446550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The simplest function</a:t>
            </a:r>
            <a:b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</a:b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may not be unique.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8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057276"/>
            <a:ext cx="7772400" cy="51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/>
              <a:t>                                                                                                                                                                                                  </a:t>
            </a:r>
            <a:endParaRPr lang="en-US" altLang="zh-CN" sz="2800"/>
          </a:p>
        </p:txBody>
      </p:sp>
      <p:sp>
        <p:nvSpPr>
          <p:cNvPr id="157879" name="Rectangle 183"/>
          <p:cNvSpPr>
            <a:spLocks noChangeArrowheads="1"/>
          </p:cNvSpPr>
          <p:nvPr/>
        </p:nvSpPr>
        <p:spPr bwMode="auto">
          <a:xfrm>
            <a:off x="3352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880" name="Line 184"/>
          <p:cNvSpPr>
            <a:spLocks noChangeShapeType="1"/>
          </p:cNvSpPr>
          <p:nvPr/>
        </p:nvSpPr>
        <p:spPr bwMode="auto">
          <a:xfrm>
            <a:off x="3352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1" name="Line 185"/>
          <p:cNvSpPr>
            <a:spLocks noChangeShapeType="1"/>
          </p:cNvSpPr>
          <p:nvPr/>
        </p:nvSpPr>
        <p:spPr bwMode="auto">
          <a:xfrm>
            <a:off x="5715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2" name="Line 186"/>
          <p:cNvSpPr>
            <a:spLocks noChangeShapeType="1"/>
          </p:cNvSpPr>
          <p:nvPr/>
        </p:nvSpPr>
        <p:spPr bwMode="auto">
          <a:xfrm>
            <a:off x="449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3" name="Line 187"/>
          <p:cNvSpPr>
            <a:spLocks noChangeShapeType="1"/>
          </p:cNvSpPr>
          <p:nvPr/>
        </p:nvSpPr>
        <p:spPr bwMode="auto">
          <a:xfrm>
            <a:off x="6934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4" name="Line 188"/>
          <p:cNvSpPr>
            <a:spLocks noChangeShapeType="1"/>
          </p:cNvSpPr>
          <p:nvPr/>
        </p:nvSpPr>
        <p:spPr bwMode="auto">
          <a:xfrm flipH="1" flipV="1">
            <a:off x="2667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7049" name="Rectangle 189"/>
          <p:cNvSpPr>
            <a:spLocks noChangeArrowheads="1"/>
          </p:cNvSpPr>
          <p:nvPr/>
        </p:nvSpPr>
        <p:spPr bwMode="auto">
          <a:xfrm>
            <a:off x="3581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7050" name="Rectangle 190"/>
          <p:cNvSpPr>
            <a:spLocks noChangeArrowheads="1"/>
          </p:cNvSpPr>
          <p:nvPr/>
        </p:nvSpPr>
        <p:spPr bwMode="auto">
          <a:xfrm>
            <a:off x="4724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7051" name="Rectangle 191"/>
          <p:cNvSpPr>
            <a:spLocks noChangeArrowheads="1"/>
          </p:cNvSpPr>
          <p:nvPr/>
        </p:nvSpPr>
        <p:spPr bwMode="auto">
          <a:xfrm>
            <a:off x="7239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7052" name="Rectangle 192"/>
          <p:cNvSpPr>
            <a:spLocks noChangeArrowheads="1"/>
          </p:cNvSpPr>
          <p:nvPr/>
        </p:nvSpPr>
        <p:spPr bwMode="auto">
          <a:xfrm>
            <a:off x="6019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7053" name="Rectangle 193"/>
          <p:cNvSpPr>
            <a:spLocks noChangeArrowheads="1"/>
          </p:cNvSpPr>
          <p:nvPr/>
        </p:nvSpPr>
        <p:spPr bwMode="auto">
          <a:xfrm>
            <a:off x="2895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7054" name="Rectangle 194"/>
          <p:cNvSpPr>
            <a:spLocks noChangeArrowheads="1"/>
          </p:cNvSpPr>
          <p:nvPr/>
        </p:nvSpPr>
        <p:spPr bwMode="auto">
          <a:xfrm>
            <a:off x="2895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5" name="Rectangle 195"/>
          <p:cNvSpPr>
            <a:spLocks noChangeArrowheads="1"/>
          </p:cNvSpPr>
          <p:nvPr/>
        </p:nvSpPr>
        <p:spPr bwMode="auto">
          <a:xfrm>
            <a:off x="2971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7056" name="Rectangle 196"/>
          <p:cNvSpPr>
            <a:spLocks noChangeArrowheads="1"/>
          </p:cNvSpPr>
          <p:nvPr/>
        </p:nvSpPr>
        <p:spPr bwMode="auto">
          <a:xfrm>
            <a:off x="2667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7057" name="Rectangle 197"/>
          <p:cNvSpPr>
            <a:spLocks noChangeArrowheads="1"/>
          </p:cNvSpPr>
          <p:nvPr/>
        </p:nvSpPr>
        <p:spPr bwMode="auto">
          <a:xfrm>
            <a:off x="2133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r>
              <a:rPr lang="en-US" altLang="zh-CN" baseline="-25000" dirty="0">
                <a:effectLst/>
                <a:latin typeface="黑体" pitchFamily="49" charset="-122"/>
              </a:rPr>
              <a:t>3</a:t>
            </a:r>
            <a:endParaRPr lang="en-US" altLang="zh-CN" dirty="0">
              <a:effectLst/>
              <a:latin typeface="黑体" pitchFamily="49" charset="-122"/>
            </a:endParaRPr>
          </a:p>
        </p:txBody>
      </p:sp>
      <p:sp>
        <p:nvSpPr>
          <p:cNvPr id="87058" name="Rectangle 198"/>
          <p:cNvSpPr>
            <a:spLocks noChangeArrowheads="1"/>
          </p:cNvSpPr>
          <p:nvPr/>
        </p:nvSpPr>
        <p:spPr bwMode="auto">
          <a:xfrm>
            <a:off x="4800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9" name="Rectangle 199"/>
          <p:cNvSpPr>
            <a:spLocks noChangeArrowheads="1"/>
          </p:cNvSpPr>
          <p:nvPr/>
        </p:nvSpPr>
        <p:spPr bwMode="auto">
          <a:xfrm>
            <a:off x="6096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0" name="Rectangle 200"/>
          <p:cNvSpPr>
            <a:spLocks noChangeArrowheads="1"/>
          </p:cNvSpPr>
          <p:nvPr/>
        </p:nvSpPr>
        <p:spPr bwMode="auto">
          <a:xfrm>
            <a:off x="7315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1" name="Rectangle 201"/>
          <p:cNvSpPr>
            <a:spLocks noChangeArrowheads="1"/>
          </p:cNvSpPr>
          <p:nvPr/>
        </p:nvSpPr>
        <p:spPr bwMode="auto">
          <a:xfrm>
            <a:off x="7315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2" name="Rectangle 202"/>
          <p:cNvSpPr>
            <a:spLocks noChangeArrowheads="1"/>
          </p:cNvSpPr>
          <p:nvPr/>
        </p:nvSpPr>
        <p:spPr bwMode="auto">
          <a:xfrm>
            <a:off x="4800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3" name="Rectangle 203"/>
          <p:cNvSpPr>
            <a:spLocks noChangeArrowheads="1"/>
          </p:cNvSpPr>
          <p:nvPr/>
        </p:nvSpPr>
        <p:spPr bwMode="auto">
          <a:xfrm>
            <a:off x="3733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7901" name="Oval 205"/>
          <p:cNvSpPr>
            <a:spLocks noChangeArrowheads="1"/>
          </p:cNvSpPr>
          <p:nvPr/>
        </p:nvSpPr>
        <p:spPr bwMode="auto">
          <a:xfrm>
            <a:off x="3429000" y="32004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2" name="Oval 206"/>
          <p:cNvSpPr>
            <a:spLocks noChangeArrowheads="1"/>
          </p:cNvSpPr>
          <p:nvPr/>
        </p:nvSpPr>
        <p:spPr bwMode="auto">
          <a:xfrm>
            <a:off x="4572000" y="19812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3" name="Oval 207"/>
          <p:cNvSpPr>
            <a:spLocks noChangeArrowheads="1"/>
          </p:cNvSpPr>
          <p:nvPr/>
        </p:nvSpPr>
        <p:spPr bwMode="auto">
          <a:xfrm rot="16200000">
            <a:off x="6515100" y="25527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7909" name="Object 213"/>
          <p:cNvGraphicFramePr>
            <a:graphicFrameLocks noChangeAspect="1"/>
          </p:cNvGraphicFramePr>
          <p:nvPr/>
        </p:nvGraphicFramePr>
        <p:xfrm>
          <a:off x="4223793" y="5698132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5" name="Equation" r:id="rId4" imgW="2007000" imgH="381240" progId="Equation.3">
                  <p:embed/>
                </p:oleObj>
              </mc:Choice>
              <mc:Fallback>
                <p:oleObj name="Equation" r:id="rId4" imgW="20070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3" y="5698132"/>
                        <a:ext cx="32178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809853" y="285729"/>
            <a:ext cx="1996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Solution 1: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 flipV="1">
            <a:off x="4769972" y="4221088"/>
            <a:ext cx="533943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6138124" y="2996952"/>
            <a:ext cx="173903" cy="25922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V="1">
            <a:off x="7176123" y="4149080"/>
            <a:ext cx="618185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" grpId="0" animBg="1"/>
      <p:bldP spid="157902" grpId="0" animBg="1"/>
      <p:bldP spid="15790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352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3352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5715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449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6934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 flipH="1" flipV="1">
            <a:off x="2667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3581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8073" name="Rectangle 11"/>
          <p:cNvSpPr>
            <a:spLocks noChangeArrowheads="1"/>
          </p:cNvSpPr>
          <p:nvPr/>
        </p:nvSpPr>
        <p:spPr bwMode="auto">
          <a:xfrm>
            <a:off x="4724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8074" name="Rectangle 12"/>
          <p:cNvSpPr>
            <a:spLocks noChangeArrowheads="1"/>
          </p:cNvSpPr>
          <p:nvPr/>
        </p:nvSpPr>
        <p:spPr bwMode="auto">
          <a:xfrm>
            <a:off x="7239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6019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8076" name="Rectangle 14"/>
          <p:cNvSpPr>
            <a:spLocks noChangeArrowheads="1"/>
          </p:cNvSpPr>
          <p:nvPr/>
        </p:nvSpPr>
        <p:spPr bwMode="auto">
          <a:xfrm>
            <a:off x="2895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8077" name="Rectangle 15"/>
          <p:cNvSpPr>
            <a:spLocks noChangeArrowheads="1"/>
          </p:cNvSpPr>
          <p:nvPr/>
        </p:nvSpPr>
        <p:spPr bwMode="auto">
          <a:xfrm>
            <a:off x="2895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78" name="Rectangle 16"/>
          <p:cNvSpPr>
            <a:spLocks noChangeArrowheads="1"/>
          </p:cNvSpPr>
          <p:nvPr/>
        </p:nvSpPr>
        <p:spPr bwMode="auto">
          <a:xfrm>
            <a:off x="2971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2667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8080" name="Rectangle 18"/>
          <p:cNvSpPr>
            <a:spLocks noChangeArrowheads="1"/>
          </p:cNvSpPr>
          <p:nvPr/>
        </p:nvSpPr>
        <p:spPr bwMode="auto">
          <a:xfrm>
            <a:off x="2133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4800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2" name="Rectangle 20"/>
          <p:cNvSpPr>
            <a:spLocks noChangeArrowheads="1"/>
          </p:cNvSpPr>
          <p:nvPr/>
        </p:nvSpPr>
        <p:spPr bwMode="auto">
          <a:xfrm>
            <a:off x="6096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3" name="Rectangle 21"/>
          <p:cNvSpPr>
            <a:spLocks noChangeArrowheads="1"/>
          </p:cNvSpPr>
          <p:nvPr/>
        </p:nvSpPr>
        <p:spPr bwMode="auto">
          <a:xfrm>
            <a:off x="7315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4" name="Rectangle 22"/>
          <p:cNvSpPr>
            <a:spLocks noChangeArrowheads="1"/>
          </p:cNvSpPr>
          <p:nvPr/>
        </p:nvSpPr>
        <p:spPr bwMode="auto">
          <a:xfrm>
            <a:off x="7315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5" name="Rectangle 23"/>
          <p:cNvSpPr>
            <a:spLocks noChangeArrowheads="1"/>
          </p:cNvSpPr>
          <p:nvPr/>
        </p:nvSpPr>
        <p:spPr bwMode="auto">
          <a:xfrm>
            <a:off x="4800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6" name="Rectangle 24"/>
          <p:cNvSpPr>
            <a:spLocks noChangeArrowheads="1"/>
          </p:cNvSpPr>
          <p:nvPr/>
        </p:nvSpPr>
        <p:spPr bwMode="auto">
          <a:xfrm>
            <a:off x="3733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4586" name="Oval 26"/>
          <p:cNvSpPr>
            <a:spLocks noChangeArrowheads="1"/>
          </p:cNvSpPr>
          <p:nvPr/>
        </p:nvSpPr>
        <p:spPr bwMode="auto">
          <a:xfrm>
            <a:off x="5791200" y="19050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 rot="5400000">
            <a:off x="3924300" y="26289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94593" name="Group 33"/>
          <p:cNvGrpSpPr>
            <a:grpSpLocks/>
          </p:cNvGrpSpPr>
          <p:nvPr/>
        </p:nvGrpSpPr>
        <p:grpSpPr bwMode="auto">
          <a:xfrm>
            <a:off x="3124200" y="3276601"/>
            <a:ext cx="5410200" cy="1216025"/>
            <a:chOff x="1008" y="2064"/>
            <a:chExt cx="3408" cy="766"/>
          </a:xfrm>
        </p:grpSpPr>
        <p:sp>
          <p:nvSpPr>
            <p:cNvPr id="194588" name="Arc 28"/>
            <p:cNvSpPr>
              <a:spLocks/>
            </p:cNvSpPr>
            <p:nvPr/>
          </p:nvSpPr>
          <p:spPr bwMode="auto">
            <a:xfrm>
              <a:off x="1008" y="2064"/>
              <a:ext cx="768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589" name="Arc 29"/>
            <p:cNvSpPr>
              <a:spLocks/>
            </p:cNvSpPr>
            <p:nvPr/>
          </p:nvSpPr>
          <p:spPr bwMode="auto">
            <a:xfrm flipH="1">
              <a:off x="3552" y="2112"/>
              <a:ext cx="864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4597" name="Object 37"/>
          <p:cNvGraphicFramePr>
            <a:graphicFrameLocks noChangeAspect="1"/>
          </p:cNvGraphicFramePr>
          <p:nvPr/>
        </p:nvGraphicFramePr>
        <p:xfrm>
          <a:off x="4135612" y="5842150"/>
          <a:ext cx="3184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0" name="Equation" r:id="rId4" imgW="1981800" imgH="381240" progId="Equation.3">
                  <p:embed/>
                </p:oleObj>
              </mc:Choice>
              <mc:Fallback>
                <p:oleObj name="Equation" r:id="rId4" imgW="1981800" imgH="3812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612" y="5842150"/>
                        <a:ext cx="31845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2809853" y="285729"/>
            <a:ext cx="1996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Solution 2: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3761860" y="4077072"/>
            <a:ext cx="1470047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5159897" y="4149080"/>
            <a:ext cx="1008115" cy="1656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H="1" flipV="1">
            <a:off x="6672067" y="2852937"/>
            <a:ext cx="288031" cy="2947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6" grpId="0" animBg="1"/>
      <p:bldP spid="1945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856" y="2554560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equation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24300"/>
              </p:ext>
            </p:extLst>
          </p:nvPr>
        </p:nvGraphicFramePr>
        <p:xfrm>
          <a:off x="3902581" y="3786337"/>
          <a:ext cx="23828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25" name="Equation" r:id="rId3" imgW="1333800" imgH="304920" progId="Equation.3">
                  <p:embed/>
                </p:oleObj>
              </mc:Choice>
              <mc:Fallback>
                <p:oleObj name="Equation" r:id="rId3" imgW="1333800" imgH="304920" progId="Equation.3">
                  <p:embed/>
                  <p:pic>
                    <p:nvPicPr>
                      <p:cNvPr id="26651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581" y="3786337"/>
                        <a:ext cx="23828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9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1028"/>
          <p:cNvSpPr>
            <a:spLocks noChangeArrowheads="1"/>
          </p:cNvSpPr>
          <p:nvPr/>
        </p:nvSpPr>
        <p:spPr bwMode="auto">
          <a:xfrm>
            <a:off x="3352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589" name="Line 1029"/>
          <p:cNvSpPr>
            <a:spLocks noChangeShapeType="1"/>
          </p:cNvSpPr>
          <p:nvPr/>
        </p:nvSpPr>
        <p:spPr bwMode="auto">
          <a:xfrm>
            <a:off x="3352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0" name="Line 1030"/>
          <p:cNvSpPr>
            <a:spLocks noChangeShapeType="1"/>
          </p:cNvSpPr>
          <p:nvPr/>
        </p:nvSpPr>
        <p:spPr bwMode="auto">
          <a:xfrm>
            <a:off x="5715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1" name="Line 1031"/>
          <p:cNvSpPr>
            <a:spLocks noChangeShapeType="1"/>
          </p:cNvSpPr>
          <p:nvPr/>
        </p:nvSpPr>
        <p:spPr bwMode="auto">
          <a:xfrm>
            <a:off x="449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2" name="Line 1032"/>
          <p:cNvSpPr>
            <a:spLocks noChangeShapeType="1"/>
          </p:cNvSpPr>
          <p:nvPr/>
        </p:nvSpPr>
        <p:spPr bwMode="auto">
          <a:xfrm>
            <a:off x="6934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3" name="Line 1033"/>
          <p:cNvSpPr>
            <a:spLocks noChangeShapeType="1"/>
          </p:cNvSpPr>
          <p:nvPr/>
        </p:nvSpPr>
        <p:spPr bwMode="auto">
          <a:xfrm flipH="1" flipV="1">
            <a:off x="2667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9096" name="Rectangle 1034"/>
          <p:cNvSpPr>
            <a:spLocks noChangeArrowheads="1"/>
          </p:cNvSpPr>
          <p:nvPr/>
        </p:nvSpPr>
        <p:spPr bwMode="auto">
          <a:xfrm>
            <a:off x="3581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9097" name="Rectangle 1035"/>
          <p:cNvSpPr>
            <a:spLocks noChangeArrowheads="1"/>
          </p:cNvSpPr>
          <p:nvPr/>
        </p:nvSpPr>
        <p:spPr bwMode="auto">
          <a:xfrm>
            <a:off x="4724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9098" name="Rectangle 1036"/>
          <p:cNvSpPr>
            <a:spLocks noChangeArrowheads="1"/>
          </p:cNvSpPr>
          <p:nvPr/>
        </p:nvSpPr>
        <p:spPr bwMode="auto">
          <a:xfrm>
            <a:off x="7239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9099" name="Rectangle 1037"/>
          <p:cNvSpPr>
            <a:spLocks noChangeArrowheads="1"/>
          </p:cNvSpPr>
          <p:nvPr/>
        </p:nvSpPr>
        <p:spPr bwMode="auto">
          <a:xfrm>
            <a:off x="6019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9100" name="Rectangle 1038"/>
          <p:cNvSpPr>
            <a:spLocks noChangeArrowheads="1"/>
          </p:cNvSpPr>
          <p:nvPr/>
        </p:nvSpPr>
        <p:spPr bwMode="auto">
          <a:xfrm>
            <a:off x="2895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9101" name="Rectangle 1039"/>
          <p:cNvSpPr>
            <a:spLocks noChangeArrowheads="1"/>
          </p:cNvSpPr>
          <p:nvPr/>
        </p:nvSpPr>
        <p:spPr bwMode="auto">
          <a:xfrm>
            <a:off x="2895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2" name="Rectangle 1040"/>
          <p:cNvSpPr>
            <a:spLocks noChangeArrowheads="1"/>
          </p:cNvSpPr>
          <p:nvPr/>
        </p:nvSpPr>
        <p:spPr bwMode="auto">
          <a:xfrm>
            <a:off x="2971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9103" name="Rectangle 1041"/>
          <p:cNvSpPr>
            <a:spLocks noChangeArrowheads="1"/>
          </p:cNvSpPr>
          <p:nvPr/>
        </p:nvSpPr>
        <p:spPr bwMode="auto">
          <a:xfrm>
            <a:off x="2667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9104" name="Rectangle 1042"/>
          <p:cNvSpPr>
            <a:spLocks noChangeArrowheads="1"/>
          </p:cNvSpPr>
          <p:nvPr/>
        </p:nvSpPr>
        <p:spPr bwMode="auto">
          <a:xfrm>
            <a:off x="2133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9105" name="Rectangle 1043"/>
          <p:cNvSpPr>
            <a:spLocks noChangeArrowheads="1"/>
          </p:cNvSpPr>
          <p:nvPr/>
        </p:nvSpPr>
        <p:spPr bwMode="auto">
          <a:xfrm>
            <a:off x="3657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6" name="Rectangle 1044"/>
          <p:cNvSpPr>
            <a:spLocks noChangeArrowheads="1"/>
          </p:cNvSpPr>
          <p:nvPr/>
        </p:nvSpPr>
        <p:spPr bwMode="auto">
          <a:xfrm>
            <a:off x="6096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7" name="Rectangle 1046"/>
          <p:cNvSpPr>
            <a:spLocks noChangeArrowheads="1"/>
          </p:cNvSpPr>
          <p:nvPr/>
        </p:nvSpPr>
        <p:spPr bwMode="auto">
          <a:xfrm>
            <a:off x="7315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8" name="Rectangle 1047"/>
          <p:cNvSpPr>
            <a:spLocks noChangeArrowheads="1"/>
          </p:cNvSpPr>
          <p:nvPr/>
        </p:nvSpPr>
        <p:spPr bwMode="auto">
          <a:xfrm>
            <a:off x="4800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9" name="Rectangle 1048"/>
          <p:cNvSpPr>
            <a:spLocks noChangeArrowheads="1"/>
          </p:cNvSpPr>
          <p:nvPr/>
        </p:nvSpPr>
        <p:spPr bwMode="auto">
          <a:xfrm>
            <a:off x="60960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5610" name="Oval 1050"/>
          <p:cNvSpPr>
            <a:spLocks noChangeArrowheads="1"/>
          </p:cNvSpPr>
          <p:nvPr/>
        </p:nvSpPr>
        <p:spPr bwMode="auto">
          <a:xfrm>
            <a:off x="3429000" y="1905000"/>
            <a:ext cx="10668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1" name="Oval 1051"/>
          <p:cNvSpPr>
            <a:spLocks noChangeArrowheads="1"/>
          </p:cNvSpPr>
          <p:nvPr/>
        </p:nvSpPr>
        <p:spPr bwMode="auto">
          <a:xfrm>
            <a:off x="44958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2" name="Oval 1052"/>
          <p:cNvSpPr>
            <a:spLocks noChangeArrowheads="1"/>
          </p:cNvSpPr>
          <p:nvPr/>
        </p:nvSpPr>
        <p:spPr bwMode="auto">
          <a:xfrm>
            <a:off x="57150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3" name="Oval 1053"/>
          <p:cNvSpPr>
            <a:spLocks noChangeArrowheads="1"/>
          </p:cNvSpPr>
          <p:nvPr/>
        </p:nvSpPr>
        <p:spPr bwMode="auto">
          <a:xfrm rot="16200000">
            <a:off x="5105400" y="2438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5621" name="Object 1061"/>
          <p:cNvGraphicFramePr>
            <a:graphicFrameLocks noChangeAspect="1"/>
          </p:cNvGraphicFramePr>
          <p:nvPr/>
        </p:nvGraphicFramePr>
        <p:xfrm>
          <a:off x="3352800" y="5728296"/>
          <a:ext cx="48593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2" name="Equation" r:id="rId4" imgW="3035880" imgH="355680" progId="Equation.3">
                  <p:embed/>
                </p:oleObj>
              </mc:Choice>
              <mc:Fallback>
                <p:oleObj name="Equation" r:id="rId4" imgW="3035880" imgH="3556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28296"/>
                        <a:ext cx="485933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 flipH="1" flipV="1">
            <a:off x="4049892" y="2852936"/>
            <a:ext cx="677959" cy="28083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 flipH="1" flipV="1">
            <a:off x="5418044" y="4221088"/>
            <a:ext cx="677959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6426156" y="2852936"/>
            <a:ext cx="533943" cy="28803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7578284" y="4221088"/>
            <a:ext cx="317919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0" grpId="0" animBg="1"/>
      <p:bldP spid="195611" grpId="0" animBg="1"/>
      <p:bldP spid="195612" grpId="0" animBg="1"/>
      <p:bldP spid="19561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1029"/>
          <p:cNvSpPr>
            <a:spLocks noChangeArrowheads="1"/>
          </p:cNvSpPr>
          <p:nvPr/>
        </p:nvSpPr>
        <p:spPr bwMode="auto">
          <a:xfrm>
            <a:off x="3352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6614" name="Line 1030"/>
          <p:cNvSpPr>
            <a:spLocks noChangeShapeType="1"/>
          </p:cNvSpPr>
          <p:nvPr/>
        </p:nvSpPr>
        <p:spPr bwMode="auto">
          <a:xfrm>
            <a:off x="3352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5" name="Line 1031"/>
          <p:cNvSpPr>
            <a:spLocks noChangeShapeType="1"/>
          </p:cNvSpPr>
          <p:nvPr/>
        </p:nvSpPr>
        <p:spPr bwMode="auto">
          <a:xfrm>
            <a:off x="5715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6" name="Line 1032"/>
          <p:cNvSpPr>
            <a:spLocks noChangeShapeType="1"/>
          </p:cNvSpPr>
          <p:nvPr/>
        </p:nvSpPr>
        <p:spPr bwMode="auto">
          <a:xfrm>
            <a:off x="449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7" name="Line 1033"/>
          <p:cNvSpPr>
            <a:spLocks noChangeShapeType="1"/>
          </p:cNvSpPr>
          <p:nvPr/>
        </p:nvSpPr>
        <p:spPr bwMode="auto">
          <a:xfrm>
            <a:off x="6934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8" name="Line 1034"/>
          <p:cNvSpPr>
            <a:spLocks noChangeShapeType="1"/>
          </p:cNvSpPr>
          <p:nvPr/>
        </p:nvSpPr>
        <p:spPr bwMode="auto">
          <a:xfrm flipH="1" flipV="1">
            <a:off x="2667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0120" name="Rectangle 1035"/>
          <p:cNvSpPr>
            <a:spLocks noChangeArrowheads="1"/>
          </p:cNvSpPr>
          <p:nvPr/>
        </p:nvSpPr>
        <p:spPr bwMode="auto">
          <a:xfrm>
            <a:off x="3581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0121" name="Rectangle 1036"/>
          <p:cNvSpPr>
            <a:spLocks noChangeArrowheads="1"/>
          </p:cNvSpPr>
          <p:nvPr/>
        </p:nvSpPr>
        <p:spPr bwMode="auto">
          <a:xfrm>
            <a:off x="4724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0122" name="Rectangle 1037"/>
          <p:cNvSpPr>
            <a:spLocks noChangeArrowheads="1"/>
          </p:cNvSpPr>
          <p:nvPr/>
        </p:nvSpPr>
        <p:spPr bwMode="auto">
          <a:xfrm>
            <a:off x="7239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0123" name="Rectangle 1038"/>
          <p:cNvSpPr>
            <a:spLocks noChangeArrowheads="1"/>
          </p:cNvSpPr>
          <p:nvPr/>
        </p:nvSpPr>
        <p:spPr bwMode="auto">
          <a:xfrm>
            <a:off x="6019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0124" name="Rectangle 1039"/>
          <p:cNvSpPr>
            <a:spLocks noChangeArrowheads="1"/>
          </p:cNvSpPr>
          <p:nvPr/>
        </p:nvSpPr>
        <p:spPr bwMode="auto">
          <a:xfrm>
            <a:off x="2895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0125" name="Rectangle 1040"/>
          <p:cNvSpPr>
            <a:spLocks noChangeArrowheads="1"/>
          </p:cNvSpPr>
          <p:nvPr/>
        </p:nvSpPr>
        <p:spPr bwMode="auto">
          <a:xfrm>
            <a:off x="2895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26" name="Rectangle 1041"/>
          <p:cNvSpPr>
            <a:spLocks noChangeArrowheads="1"/>
          </p:cNvSpPr>
          <p:nvPr/>
        </p:nvSpPr>
        <p:spPr bwMode="auto">
          <a:xfrm>
            <a:off x="2971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0127" name="Rectangle 1042"/>
          <p:cNvSpPr>
            <a:spLocks noChangeArrowheads="1"/>
          </p:cNvSpPr>
          <p:nvPr/>
        </p:nvSpPr>
        <p:spPr bwMode="auto">
          <a:xfrm>
            <a:off x="2667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0128" name="Rectangle 1043"/>
          <p:cNvSpPr>
            <a:spLocks noChangeArrowheads="1"/>
          </p:cNvSpPr>
          <p:nvPr/>
        </p:nvSpPr>
        <p:spPr bwMode="auto">
          <a:xfrm>
            <a:off x="2133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0129" name="Rectangle 1044"/>
          <p:cNvSpPr>
            <a:spLocks noChangeArrowheads="1"/>
          </p:cNvSpPr>
          <p:nvPr/>
        </p:nvSpPr>
        <p:spPr bwMode="auto">
          <a:xfrm>
            <a:off x="3657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0" name="Rectangle 1045"/>
          <p:cNvSpPr>
            <a:spLocks noChangeArrowheads="1"/>
          </p:cNvSpPr>
          <p:nvPr/>
        </p:nvSpPr>
        <p:spPr bwMode="auto">
          <a:xfrm>
            <a:off x="7239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1" name="Rectangle 1046"/>
          <p:cNvSpPr>
            <a:spLocks noChangeArrowheads="1"/>
          </p:cNvSpPr>
          <p:nvPr/>
        </p:nvSpPr>
        <p:spPr bwMode="auto">
          <a:xfrm>
            <a:off x="7315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2" name="Rectangle 1047"/>
          <p:cNvSpPr>
            <a:spLocks noChangeArrowheads="1"/>
          </p:cNvSpPr>
          <p:nvPr/>
        </p:nvSpPr>
        <p:spPr bwMode="auto">
          <a:xfrm>
            <a:off x="3657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6636" name="Group 1052"/>
          <p:cNvGrpSpPr>
            <a:grpSpLocks/>
          </p:cNvGrpSpPr>
          <p:nvPr/>
        </p:nvGrpSpPr>
        <p:grpSpPr bwMode="auto">
          <a:xfrm>
            <a:off x="2968625" y="1905000"/>
            <a:ext cx="5513388" cy="2514600"/>
            <a:chOff x="910" y="1200"/>
            <a:chExt cx="3473" cy="1584"/>
          </a:xfrm>
        </p:grpSpPr>
        <p:sp>
          <p:nvSpPr>
            <p:cNvPr id="196634" name="Arc 1050"/>
            <p:cNvSpPr>
              <a:spLocks/>
            </p:cNvSpPr>
            <p:nvPr/>
          </p:nvSpPr>
          <p:spPr bwMode="auto">
            <a:xfrm>
              <a:off x="910" y="1249"/>
              <a:ext cx="927" cy="1488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6635" name="Arc 1051"/>
            <p:cNvSpPr>
              <a:spLocks/>
            </p:cNvSpPr>
            <p:nvPr/>
          </p:nvSpPr>
          <p:spPr bwMode="auto">
            <a:xfrm flipH="1">
              <a:off x="3456" y="1200"/>
              <a:ext cx="927" cy="1584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6641" name="Object 1057"/>
          <p:cNvGraphicFramePr>
            <a:graphicFrameLocks noChangeAspect="1"/>
          </p:cNvGraphicFramePr>
          <p:nvPr/>
        </p:nvGraphicFramePr>
        <p:xfrm>
          <a:off x="5303913" y="5517233"/>
          <a:ext cx="119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4" name="Equation" r:id="rId4" imgW="723960" imgH="381240" progId="Equation.3">
                  <p:embed/>
                </p:oleObj>
              </mc:Choice>
              <mc:Fallback>
                <p:oleObj name="Equation" r:id="rId4" imgW="723960" imgH="3812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3" y="5517233"/>
                        <a:ext cx="11906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 bwMode="auto">
          <a:xfrm rot="5400000" flipH="1" flipV="1">
            <a:off x="6587749" y="4161388"/>
            <a:ext cx="1362883" cy="13382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3352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>
            <a:off x="3352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5715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49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6934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 flipV="1">
            <a:off x="2667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1144" name="Rectangle 11"/>
          <p:cNvSpPr>
            <a:spLocks noChangeArrowheads="1"/>
          </p:cNvSpPr>
          <p:nvPr/>
        </p:nvSpPr>
        <p:spPr bwMode="auto">
          <a:xfrm>
            <a:off x="3581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4724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1146" name="Rectangle 13"/>
          <p:cNvSpPr>
            <a:spLocks noChangeArrowheads="1"/>
          </p:cNvSpPr>
          <p:nvPr/>
        </p:nvSpPr>
        <p:spPr bwMode="auto">
          <a:xfrm>
            <a:off x="7239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1147" name="Rectangle 14"/>
          <p:cNvSpPr>
            <a:spLocks noChangeArrowheads="1"/>
          </p:cNvSpPr>
          <p:nvPr/>
        </p:nvSpPr>
        <p:spPr bwMode="auto">
          <a:xfrm>
            <a:off x="6019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1148" name="Rectangle 15"/>
          <p:cNvSpPr>
            <a:spLocks noChangeArrowheads="1"/>
          </p:cNvSpPr>
          <p:nvPr/>
        </p:nvSpPr>
        <p:spPr bwMode="auto">
          <a:xfrm>
            <a:off x="2895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1149" name="Rectangle 16"/>
          <p:cNvSpPr>
            <a:spLocks noChangeArrowheads="1"/>
          </p:cNvSpPr>
          <p:nvPr/>
        </p:nvSpPr>
        <p:spPr bwMode="auto">
          <a:xfrm>
            <a:off x="2895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0" name="Rectangle 17"/>
          <p:cNvSpPr>
            <a:spLocks noChangeArrowheads="1"/>
          </p:cNvSpPr>
          <p:nvPr/>
        </p:nvSpPr>
        <p:spPr bwMode="auto">
          <a:xfrm>
            <a:off x="2971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1151" name="Rectangle 18"/>
          <p:cNvSpPr>
            <a:spLocks noChangeArrowheads="1"/>
          </p:cNvSpPr>
          <p:nvPr/>
        </p:nvSpPr>
        <p:spPr bwMode="auto">
          <a:xfrm>
            <a:off x="2667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1152" name="Rectangle 19"/>
          <p:cNvSpPr>
            <a:spLocks noChangeArrowheads="1"/>
          </p:cNvSpPr>
          <p:nvPr/>
        </p:nvSpPr>
        <p:spPr bwMode="auto">
          <a:xfrm>
            <a:off x="2133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1153" name="Rectangle 20"/>
          <p:cNvSpPr>
            <a:spLocks noChangeArrowheads="1"/>
          </p:cNvSpPr>
          <p:nvPr/>
        </p:nvSpPr>
        <p:spPr bwMode="auto">
          <a:xfrm>
            <a:off x="3657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4" name="Rectangle 21"/>
          <p:cNvSpPr>
            <a:spLocks noChangeArrowheads="1"/>
          </p:cNvSpPr>
          <p:nvPr/>
        </p:nvSpPr>
        <p:spPr bwMode="auto">
          <a:xfrm>
            <a:off x="7239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5" name="Rectangle 22"/>
          <p:cNvSpPr>
            <a:spLocks noChangeArrowheads="1"/>
          </p:cNvSpPr>
          <p:nvPr/>
        </p:nvSpPr>
        <p:spPr bwMode="auto">
          <a:xfrm>
            <a:off x="7315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6" name="Rectangle 23"/>
          <p:cNvSpPr>
            <a:spLocks noChangeArrowheads="1"/>
          </p:cNvSpPr>
          <p:nvPr/>
        </p:nvSpPr>
        <p:spPr bwMode="auto">
          <a:xfrm>
            <a:off x="3657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7" name="Rectangle 24"/>
          <p:cNvSpPr>
            <a:spLocks noChangeArrowheads="1"/>
          </p:cNvSpPr>
          <p:nvPr/>
        </p:nvSpPr>
        <p:spPr bwMode="auto">
          <a:xfrm>
            <a:off x="4876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8" name="Rectangle 25"/>
          <p:cNvSpPr>
            <a:spLocks noChangeArrowheads="1"/>
          </p:cNvSpPr>
          <p:nvPr/>
        </p:nvSpPr>
        <p:spPr bwMode="auto">
          <a:xfrm>
            <a:off x="6019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7662" name="Group 30"/>
          <p:cNvGrpSpPr>
            <a:grpSpLocks/>
          </p:cNvGrpSpPr>
          <p:nvPr/>
        </p:nvGrpSpPr>
        <p:grpSpPr bwMode="auto">
          <a:xfrm>
            <a:off x="2895600" y="1981200"/>
            <a:ext cx="5640388" cy="2438400"/>
            <a:chOff x="864" y="1248"/>
            <a:chExt cx="3553" cy="1536"/>
          </a:xfrm>
        </p:grpSpPr>
        <p:sp>
          <p:nvSpPr>
            <p:cNvPr id="197659" name="Arc 27"/>
            <p:cNvSpPr>
              <a:spLocks/>
            </p:cNvSpPr>
            <p:nvPr/>
          </p:nvSpPr>
          <p:spPr bwMode="auto">
            <a:xfrm>
              <a:off x="864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7660" name="Arc 28"/>
            <p:cNvSpPr>
              <a:spLocks/>
            </p:cNvSpPr>
            <p:nvPr/>
          </p:nvSpPr>
          <p:spPr bwMode="auto">
            <a:xfrm flipH="1">
              <a:off x="3456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7661" name="Oval 29"/>
          <p:cNvSpPr>
            <a:spLocks noChangeArrowheads="1"/>
          </p:cNvSpPr>
          <p:nvPr/>
        </p:nvSpPr>
        <p:spPr bwMode="auto">
          <a:xfrm>
            <a:off x="3429000" y="1828800"/>
            <a:ext cx="48006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7668" name="Object 36"/>
          <p:cNvGraphicFramePr>
            <a:graphicFrameLocks noChangeAspect="1"/>
          </p:cNvGraphicFramePr>
          <p:nvPr/>
        </p:nvGraphicFramePr>
        <p:xfrm>
          <a:off x="4871865" y="5661249"/>
          <a:ext cx="1833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1" name="Equation" r:id="rId4" imgW="1130400" imgH="381240" progId="Equation.3">
                  <p:embed/>
                </p:oleObj>
              </mc:Choice>
              <mc:Fallback>
                <p:oleObj name="Equation" r:id="rId4" imgW="11304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5" y="5661249"/>
                        <a:ext cx="18335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 bwMode="auto">
          <a:xfrm flipH="1" flipV="1">
            <a:off x="5303913" y="2924944"/>
            <a:ext cx="576067" cy="26642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rot="5400000" flipH="1" flipV="1">
            <a:off x="6515741" y="4161388"/>
            <a:ext cx="1362883" cy="13382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352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3352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5715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449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6934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flipH="1" flipV="1">
            <a:off x="2667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3581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2169" name="Rectangle 11"/>
          <p:cNvSpPr>
            <a:spLocks noChangeArrowheads="1"/>
          </p:cNvSpPr>
          <p:nvPr/>
        </p:nvSpPr>
        <p:spPr bwMode="auto">
          <a:xfrm>
            <a:off x="4724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2170" name="Rectangle 12"/>
          <p:cNvSpPr>
            <a:spLocks noChangeArrowheads="1"/>
          </p:cNvSpPr>
          <p:nvPr/>
        </p:nvSpPr>
        <p:spPr bwMode="auto">
          <a:xfrm>
            <a:off x="7239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6019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2895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2895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4" name="Rectangle 16"/>
          <p:cNvSpPr>
            <a:spLocks noChangeArrowheads="1"/>
          </p:cNvSpPr>
          <p:nvPr/>
        </p:nvSpPr>
        <p:spPr bwMode="auto">
          <a:xfrm>
            <a:off x="2971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2175" name="Rectangle 17"/>
          <p:cNvSpPr>
            <a:spLocks noChangeArrowheads="1"/>
          </p:cNvSpPr>
          <p:nvPr/>
        </p:nvSpPr>
        <p:spPr bwMode="auto">
          <a:xfrm>
            <a:off x="2667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2133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2177" name="Rectangle 19"/>
          <p:cNvSpPr>
            <a:spLocks noChangeArrowheads="1"/>
          </p:cNvSpPr>
          <p:nvPr/>
        </p:nvSpPr>
        <p:spPr bwMode="auto">
          <a:xfrm>
            <a:off x="3657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8" name="Rectangle 20"/>
          <p:cNvSpPr>
            <a:spLocks noChangeArrowheads="1"/>
          </p:cNvSpPr>
          <p:nvPr/>
        </p:nvSpPr>
        <p:spPr bwMode="auto">
          <a:xfrm>
            <a:off x="7239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7315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0" name="Rectangle 22"/>
          <p:cNvSpPr>
            <a:spLocks noChangeArrowheads="1"/>
          </p:cNvSpPr>
          <p:nvPr/>
        </p:nvSpPr>
        <p:spPr bwMode="auto">
          <a:xfrm>
            <a:off x="3657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1" name="Rectangle 23"/>
          <p:cNvSpPr>
            <a:spLocks noChangeArrowheads="1"/>
          </p:cNvSpPr>
          <p:nvPr/>
        </p:nvSpPr>
        <p:spPr bwMode="auto">
          <a:xfrm>
            <a:off x="4876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2" name="Rectangle 24"/>
          <p:cNvSpPr>
            <a:spLocks noChangeArrowheads="1"/>
          </p:cNvSpPr>
          <p:nvPr/>
        </p:nvSpPr>
        <p:spPr bwMode="auto">
          <a:xfrm>
            <a:off x="6019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3" name="Rectangle 25"/>
          <p:cNvSpPr>
            <a:spLocks noChangeArrowheads="1"/>
          </p:cNvSpPr>
          <p:nvPr/>
        </p:nvSpPr>
        <p:spPr bwMode="auto">
          <a:xfrm>
            <a:off x="4876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4" name="Rectangle 26"/>
          <p:cNvSpPr>
            <a:spLocks noChangeArrowheads="1"/>
          </p:cNvSpPr>
          <p:nvPr/>
        </p:nvSpPr>
        <p:spPr bwMode="auto">
          <a:xfrm>
            <a:off x="601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5303912" y="5523954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r>
              <a:rPr lang="en-US" altLang="zh-CN" baseline="-25000" dirty="0">
                <a:effectLst/>
                <a:latin typeface="黑体" pitchFamily="49" charset="-122"/>
              </a:rPr>
              <a:t>7</a:t>
            </a:r>
            <a:r>
              <a:rPr lang="en-US" altLang="zh-CN" dirty="0">
                <a:effectLst/>
                <a:latin typeface="黑体" pitchFamily="49" charset="-122"/>
              </a:rPr>
              <a:t>=1</a:t>
            </a:r>
            <a:endParaRPr lang="zh-CN" altLang="en-US" dirty="0">
              <a:effectLst/>
              <a:latin typeface="黑体" pitchFamily="49" charset="-122"/>
            </a:endParaRPr>
          </a:p>
        </p:txBody>
      </p:sp>
      <p:sp>
        <p:nvSpPr>
          <p:cNvPr id="198684" name="Oval 28"/>
          <p:cNvSpPr>
            <a:spLocks noChangeArrowheads="1"/>
          </p:cNvSpPr>
          <p:nvPr/>
        </p:nvSpPr>
        <p:spPr bwMode="auto">
          <a:xfrm>
            <a:off x="3429000" y="1828800"/>
            <a:ext cx="4724400" cy="2743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765846" y="4077072"/>
            <a:ext cx="762204" cy="15121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3" grpId="0" build="p" autoUpdateAnimBg="0"/>
      <p:bldP spid="19868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3657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4038600" y="3076575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4038601" y="36861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3" name="Rectangle 53"/>
          <p:cNvSpPr>
            <a:spLocks noChangeArrowheads="1"/>
          </p:cNvSpPr>
          <p:nvPr/>
        </p:nvSpPr>
        <p:spPr bwMode="auto">
          <a:xfrm>
            <a:off x="2684463" y="615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4" name="Rectangle 54"/>
          <p:cNvSpPr>
            <a:spLocks noChangeArrowheads="1"/>
          </p:cNvSpPr>
          <p:nvPr/>
        </p:nvSpPr>
        <p:spPr bwMode="auto">
          <a:xfrm>
            <a:off x="3276600" y="38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2590800" y="-90488"/>
            <a:ext cx="5651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8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6" name="Line 56"/>
          <p:cNvSpPr>
            <a:spLocks noChangeShapeType="1"/>
          </p:cNvSpPr>
          <p:nvPr/>
        </p:nvSpPr>
        <p:spPr bwMode="auto">
          <a:xfrm flipH="1" flipV="1">
            <a:off x="3097213" y="52863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7" name="Line 57"/>
          <p:cNvSpPr>
            <a:spLocks noChangeShapeType="1"/>
          </p:cNvSpPr>
          <p:nvPr/>
        </p:nvSpPr>
        <p:spPr bwMode="auto">
          <a:xfrm>
            <a:off x="6400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>
            <a:off x="3657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9" name="Line 59"/>
          <p:cNvSpPr>
            <a:spLocks noChangeShapeType="1"/>
          </p:cNvSpPr>
          <p:nvPr/>
        </p:nvSpPr>
        <p:spPr bwMode="auto">
          <a:xfrm>
            <a:off x="5029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0" name="Line 60"/>
          <p:cNvSpPr>
            <a:spLocks noChangeShapeType="1"/>
          </p:cNvSpPr>
          <p:nvPr/>
        </p:nvSpPr>
        <p:spPr bwMode="auto">
          <a:xfrm>
            <a:off x="7696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1" name="Line 61"/>
          <p:cNvSpPr>
            <a:spLocks noChangeShapeType="1"/>
          </p:cNvSpPr>
          <p:nvPr/>
        </p:nvSpPr>
        <p:spPr bwMode="auto">
          <a:xfrm>
            <a:off x="3630613" y="220503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2" name="Line 62"/>
          <p:cNvSpPr>
            <a:spLocks noChangeShapeType="1"/>
          </p:cNvSpPr>
          <p:nvPr/>
        </p:nvSpPr>
        <p:spPr bwMode="auto">
          <a:xfrm>
            <a:off x="3657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3" name="Rectangle 63"/>
          <p:cNvSpPr>
            <a:spLocks noChangeArrowheads="1"/>
          </p:cNvSpPr>
          <p:nvPr/>
        </p:nvSpPr>
        <p:spPr bwMode="auto">
          <a:xfrm>
            <a:off x="3935413" y="41433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4" name="Rectangle 64"/>
          <p:cNvSpPr>
            <a:spLocks noChangeArrowheads="1"/>
          </p:cNvSpPr>
          <p:nvPr/>
        </p:nvSpPr>
        <p:spPr bwMode="auto">
          <a:xfrm>
            <a:off x="5307013" y="41433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2868613" y="132873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2895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7" name="Rectangle 67"/>
          <p:cNvSpPr>
            <a:spLocks noChangeArrowheads="1"/>
          </p:cNvSpPr>
          <p:nvPr/>
        </p:nvSpPr>
        <p:spPr bwMode="auto">
          <a:xfrm>
            <a:off x="7974013" y="41433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8" name="Rectangle 68"/>
          <p:cNvSpPr>
            <a:spLocks noChangeArrowheads="1"/>
          </p:cNvSpPr>
          <p:nvPr/>
        </p:nvSpPr>
        <p:spPr bwMode="auto">
          <a:xfrm>
            <a:off x="2895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9" name="Rectangle 69"/>
          <p:cNvSpPr>
            <a:spLocks noChangeArrowheads="1"/>
          </p:cNvSpPr>
          <p:nvPr/>
        </p:nvSpPr>
        <p:spPr bwMode="auto">
          <a:xfrm>
            <a:off x="6678613" y="41433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90" name="Rectangle 70"/>
          <p:cNvSpPr>
            <a:spLocks noChangeArrowheads="1"/>
          </p:cNvSpPr>
          <p:nvPr/>
        </p:nvSpPr>
        <p:spPr bwMode="auto">
          <a:xfrm>
            <a:off x="2895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3207" name="Rectangle 87"/>
          <p:cNvSpPr>
            <a:spLocks noChangeArrowheads="1"/>
          </p:cNvSpPr>
          <p:nvPr/>
        </p:nvSpPr>
        <p:spPr bwMode="auto">
          <a:xfrm>
            <a:off x="6754814" y="13668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8" name="Rectangle 88"/>
          <p:cNvSpPr>
            <a:spLocks noChangeArrowheads="1"/>
          </p:cNvSpPr>
          <p:nvPr/>
        </p:nvSpPr>
        <p:spPr bwMode="auto">
          <a:xfrm>
            <a:off x="6781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9" name="Rectangle 89"/>
          <p:cNvSpPr>
            <a:spLocks noChangeArrowheads="1"/>
          </p:cNvSpPr>
          <p:nvPr/>
        </p:nvSpPr>
        <p:spPr bwMode="auto">
          <a:xfrm>
            <a:off x="5562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0" name="Rectangle 90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1" name="Rectangle 91"/>
          <p:cNvSpPr>
            <a:spLocks noChangeArrowheads="1"/>
          </p:cNvSpPr>
          <p:nvPr/>
        </p:nvSpPr>
        <p:spPr bwMode="auto">
          <a:xfrm>
            <a:off x="6781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2" name="Rectangle 92"/>
          <p:cNvSpPr>
            <a:spLocks noChangeArrowheads="1"/>
          </p:cNvSpPr>
          <p:nvPr/>
        </p:nvSpPr>
        <p:spPr bwMode="auto">
          <a:xfrm>
            <a:off x="80772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3" name="Rectangle 93"/>
          <p:cNvSpPr>
            <a:spLocks noChangeArrowheads="1"/>
          </p:cNvSpPr>
          <p:nvPr/>
        </p:nvSpPr>
        <p:spPr bwMode="auto">
          <a:xfrm>
            <a:off x="5486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4" name="Rectangle 94"/>
          <p:cNvSpPr>
            <a:spLocks noChangeArrowheads="1"/>
          </p:cNvSpPr>
          <p:nvPr/>
        </p:nvSpPr>
        <p:spPr bwMode="auto">
          <a:xfrm>
            <a:off x="5486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8816" name="Oval 96"/>
          <p:cNvSpPr>
            <a:spLocks noChangeArrowheads="1"/>
          </p:cNvSpPr>
          <p:nvPr/>
        </p:nvSpPr>
        <p:spPr bwMode="auto">
          <a:xfrm>
            <a:off x="3810000" y="2209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7" name="Oval 97"/>
          <p:cNvSpPr>
            <a:spLocks noChangeArrowheads="1"/>
          </p:cNvSpPr>
          <p:nvPr/>
        </p:nvSpPr>
        <p:spPr bwMode="auto">
          <a:xfrm>
            <a:off x="6400800" y="3352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8" name="Oval 98"/>
          <p:cNvSpPr>
            <a:spLocks noChangeArrowheads="1"/>
          </p:cNvSpPr>
          <p:nvPr/>
        </p:nvSpPr>
        <p:spPr bwMode="auto">
          <a:xfrm rot="16200000">
            <a:off x="4533900" y="3924300"/>
            <a:ext cx="22860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9" name="Oval 99"/>
          <p:cNvSpPr>
            <a:spLocks noChangeArrowheads="1"/>
          </p:cNvSpPr>
          <p:nvPr/>
        </p:nvSpPr>
        <p:spPr bwMode="auto">
          <a:xfrm rot="16200000">
            <a:off x="5791200" y="1676400"/>
            <a:ext cx="23622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8826" name="Object 106"/>
          <p:cNvGraphicFramePr>
            <a:graphicFrameLocks noChangeAspect="1"/>
          </p:cNvGraphicFramePr>
          <p:nvPr/>
        </p:nvGraphicFramePr>
        <p:xfrm>
          <a:off x="3648076" y="6200602"/>
          <a:ext cx="50212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7" name="公式" r:id="rId4" imgW="3137760" imgH="381240" progId="Equation.3">
                  <p:embed/>
                </p:oleObj>
              </mc:Choice>
              <mc:Fallback>
                <p:oleObj name="公式" r:id="rId4" imgW="3137760" imgH="3812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6200602"/>
                        <a:ext cx="50212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/>
          <p:nvPr/>
        </p:nvCxnSpPr>
        <p:spPr bwMode="auto">
          <a:xfrm flipH="1" flipV="1">
            <a:off x="4697964" y="2924944"/>
            <a:ext cx="101895" cy="33123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 flipH="1" flipV="1">
            <a:off x="5706076" y="5301208"/>
            <a:ext cx="245911" cy="8640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7104113" y="2924944"/>
            <a:ext cx="72011" cy="33123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8184235" y="4149080"/>
            <a:ext cx="42121" cy="20882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16" grpId="0" animBg="1"/>
      <p:bldP spid="158817" grpId="0" animBg="1"/>
      <p:bldP spid="158818" grpId="0" animBg="1"/>
      <p:bldP spid="15881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1028"/>
          <p:cNvSpPr>
            <a:spLocks noChangeArrowheads="1"/>
          </p:cNvSpPr>
          <p:nvPr/>
        </p:nvSpPr>
        <p:spPr bwMode="auto">
          <a:xfrm>
            <a:off x="3657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4038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4038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2782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3287713" y="1889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9" name="Line 1033"/>
          <p:cNvSpPr>
            <a:spLocks noChangeShapeType="1"/>
          </p:cNvSpPr>
          <p:nvPr/>
        </p:nvSpPr>
        <p:spPr bwMode="auto">
          <a:xfrm flipH="1" flipV="1">
            <a:off x="3124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0" name="Line 1034"/>
          <p:cNvSpPr>
            <a:spLocks noChangeShapeType="1"/>
          </p:cNvSpPr>
          <p:nvPr/>
        </p:nvSpPr>
        <p:spPr bwMode="auto">
          <a:xfrm>
            <a:off x="6400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1" name="Line 1035"/>
          <p:cNvSpPr>
            <a:spLocks noChangeShapeType="1"/>
          </p:cNvSpPr>
          <p:nvPr/>
        </p:nvSpPr>
        <p:spPr bwMode="auto">
          <a:xfrm>
            <a:off x="3657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2" name="Line 1036"/>
          <p:cNvSpPr>
            <a:spLocks noChangeShapeType="1"/>
          </p:cNvSpPr>
          <p:nvPr/>
        </p:nvSpPr>
        <p:spPr bwMode="auto">
          <a:xfrm>
            <a:off x="5029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3" name="Line 1037"/>
          <p:cNvSpPr>
            <a:spLocks noChangeShapeType="1"/>
          </p:cNvSpPr>
          <p:nvPr/>
        </p:nvSpPr>
        <p:spPr bwMode="auto">
          <a:xfrm>
            <a:off x="7696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4" name="Line 1038"/>
          <p:cNvSpPr>
            <a:spLocks noChangeShapeType="1"/>
          </p:cNvSpPr>
          <p:nvPr/>
        </p:nvSpPr>
        <p:spPr bwMode="auto">
          <a:xfrm>
            <a:off x="3657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5" name="Line 1039"/>
          <p:cNvSpPr>
            <a:spLocks noChangeShapeType="1"/>
          </p:cNvSpPr>
          <p:nvPr/>
        </p:nvSpPr>
        <p:spPr bwMode="auto">
          <a:xfrm>
            <a:off x="3657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3962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5334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2895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9" name="Rectangle 1043"/>
          <p:cNvSpPr>
            <a:spLocks noChangeArrowheads="1"/>
          </p:cNvSpPr>
          <p:nvPr/>
        </p:nvSpPr>
        <p:spPr bwMode="auto">
          <a:xfrm>
            <a:off x="2895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0" name="Rectangle 1044"/>
          <p:cNvSpPr>
            <a:spLocks noChangeArrowheads="1"/>
          </p:cNvSpPr>
          <p:nvPr/>
        </p:nvSpPr>
        <p:spPr bwMode="auto">
          <a:xfrm>
            <a:off x="8001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2895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6705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2895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4230" name="Rectangle 1048"/>
          <p:cNvSpPr>
            <a:spLocks noChangeArrowheads="1"/>
          </p:cNvSpPr>
          <p:nvPr/>
        </p:nvSpPr>
        <p:spPr bwMode="auto">
          <a:xfrm>
            <a:off x="4038600" y="1295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1" name="Rectangle 1049"/>
          <p:cNvSpPr>
            <a:spLocks noChangeArrowheads="1"/>
          </p:cNvSpPr>
          <p:nvPr/>
        </p:nvSpPr>
        <p:spPr bwMode="auto">
          <a:xfrm>
            <a:off x="6781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2" name="Rectangle 1050"/>
          <p:cNvSpPr>
            <a:spLocks noChangeArrowheads="1"/>
          </p:cNvSpPr>
          <p:nvPr/>
        </p:nvSpPr>
        <p:spPr bwMode="auto">
          <a:xfrm>
            <a:off x="5562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3" name="Rectangle 1051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4" name="Rectangle 1052"/>
          <p:cNvSpPr>
            <a:spLocks noChangeArrowheads="1"/>
          </p:cNvSpPr>
          <p:nvPr/>
        </p:nvSpPr>
        <p:spPr bwMode="auto">
          <a:xfrm>
            <a:off x="6781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5" name="Rectangle 1053"/>
          <p:cNvSpPr>
            <a:spLocks noChangeArrowheads="1"/>
          </p:cNvSpPr>
          <p:nvPr/>
        </p:nvSpPr>
        <p:spPr bwMode="auto">
          <a:xfrm>
            <a:off x="4038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6" name="Rectangle 1054"/>
          <p:cNvSpPr>
            <a:spLocks noChangeArrowheads="1"/>
          </p:cNvSpPr>
          <p:nvPr/>
        </p:nvSpPr>
        <p:spPr bwMode="auto">
          <a:xfrm>
            <a:off x="5486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7" name="Rectangle 1055"/>
          <p:cNvSpPr>
            <a:spLocks noChangeArrowheads="1"/>
          </p:cNvSpPr>
          <p:nvPr/>
        </p:nvSpPr>
        <p:spPr bwMode="auto">
          <a:xfrm>
            <a:off x="4038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2640013" y="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9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14" name="Oval 1058"/>
          <p:cNvSpPr>
            <a:spLocks noChangeArrowheads="1"/>
          </p:cNvSpPr>
          <p:nvPr/>
        </p:nvSpPr>
        <p:spPr bwMode="auto">
          <a:xfrm>
            <a:off x="3733800" y="1066800"/>
            <a:ext cx="1219200" cy="4419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715" name="Oval 1059"/>
          <p:cNvSpPr>
            <a:spLocks noChangeArrowheads="1"/>
          </p:cNvSpPr>
          <p:nvPr/>
        </p:nvSpPr>
        <p:spPr bwMode="auto">
          <a:xfrm>
            <a:off x="5181600" y="2286000"/>
            <a:ext cx="2438400" cy="1981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9721" name="Object 1065"/>
          <p:cNvGraphicFramePr>
            <a:graphicFrameLocks noChangeAspect="1"/>
          </p:cNvGraphicFramePr>
          <p:nvPr/>
        </p:nvGraphicFramePr>
        <p:xfrm>
          <a:off x="4614864" y="6200602"/>
          <a:ext cx="2543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9" name="公式" r:id="rId4" imgW="1575000" imgH="381240" progId="Equation.3">
                  <p:embed/>
                </p:oleObj>
              </mc:Choice>
              <mc:Fallback>
                <p:oleObj name="公式" r:id="rId4" imgW="1575000" imgH="381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4" y="6200602"/>
                        <a:ext cx="25431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 bwMode="auto">
          <a:xfrm flipH="1" flipV="1">
            <a:off x="4481940" y="5157192"/>
            <a:ext cx="1326031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H="1" flipV="1">
            <a:off x="6600059" y="3933057"/>
            <a:ext cx="216023" cy="22989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/>
      <p:bldP spid="19971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83" name="Rectangle 39"/>
          <p:cNvSpPr>
            <a:spLocks noChangeArrowheads="1"/>
          </p:cNvSpPr>
          <p:nvPr/>
        </p:nvSpPr>
        <p:spPr bwMode="auto">
          <a:xfrm>
            <a:off x="3657600" y="103981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784" name="Rectangle 40"/>
          <p:cNvSpPr>
            <a:spLocks noChangeArrowheads="1"/>
          </p:cNvSpPr>
          <p:nvPr/>
        </p:nvSpPr>
        <p:spPr bwMode="auto">
          <a:xfrm>
            <a:off x="4038600" y="30114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5" name="Rectangle 41"/>
          <p:cNvSpPr>
            <a:spLocks noChangeArrowheads="1"/>
          </p:cNvSpPr>
          <p:nvPr/>
        </p:nvSpPr>
        <p:spPr bwMode="auto">
          <a:xfrm>
            <a:off x="4038600" y="36210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2782888" y="7381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7" name="Rectangle 43"/>
          <p:cNvSpPr>
            <a:spLocks noChangeArrowheads="1"/>
          </p:cNvSpPr>
          <p:nvPr/>
        </p:nvSpPr>
        <p:spPr bwMode="auto">
          <a:xfrm>
            <a:off x="3287713" y="161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8" name="Line 44"/>
          <p:cNvSpPr>
            <a:spLocks noChangeShapeType="1"/>
          </p:cNvSpPr>
          <p:nvPr/>
        </p:nvSpPr>
        <p:spPr bwMode="auto">
          <a:xfrm flipH="1" flipV="1">
            <a:off x="3124200" y="506413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89" name="Line 45"/>
          <p:cNvSpPr>
            <a:spLocks noChangeShapeType="1"/>
          </p:cNvSpPr>
          <p:nvPr/>
        </p:nvSpPr>
        <p:spPr bwMode="auto">
          <a:xfrm>
            <a:off x="64008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657600" y="32496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1" name="Line 47"/>
          <p:cNvSpPr>
            <a:spLocks noChangeShapeType="1"/>
          </p:cNvSpPr>
          <p:nvPr/>
        </p:nvSpPr>
        <p:spPr bwMode="auto">
          <a:xfrm>
            <a:off x="5029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2" name="Line 48"/>
          <p:cNvSpPr>
            <a:spLocks noChangeShapeType="1"/>
          </p:cNvSpPr>
          <p:nvPr/>
        </p:nvSpPr>
        <p:spPr bwMode="auto">
          <a:xfrm>
            <a:off x="7696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3" name="Line 49"/>
          <p:cNvSpPr>
            <a:spLocks noChangeShapeType="1"/>
          </p:cNvSpPr>
          <p:nvPr/>
        </p:nvSpPr>
        <p:spPr bwMode="auto">
          <a:xfrm>
            <a:off x="3657600" y="2182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4" name="Line 50"/>
          <p:cNvSpPr>
            <a:spLocks noChangeShapeType="1"/>
          </p:cNvSpPr>
          <p:nvPr/>
        </p:nvSpPr>
        <p:spPr bwMode="auto">
          <a:xfrm>
            <a:off x="3657600" y="43164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5" name="Rectangle 51"/>
          <p:cNvSpPr>
            <a:spLocks noChangeArrowheads="1"/>
          </p:cNvSpPr>
          <p:nvPr/>
        </p:nvSpPr>
        <p:spPr bwMode="auto">
          <a:xfrm>
            <a:off x="3962400" y="3921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6" name="Rectangle 52"/>
          <p:cNvSpPr>
            <a:spLocks noChangeArrowheads="1"/>
          </p:cNvSpPr>
          <p:nvPr/>
        </p:nvSpPr>
        <p:spPr bwMode="auto">
          <a:xfrm>
            <a:off x="5334000" y="3921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7" name="Rectangle 53"/>
          <p:cNvSpPr>
            <a:spLocks noChangeArrowheads="1"/>
          </p:cNvSpPr>
          <p:nvPr/>
        </p:nvSpPr>
        <p:spPr bwMode="auto">
          <a:xfrm>
            <a:off x="2895600" y="13065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8" name="Rectangle 54"/>
          <p:cNvSpPr>
            <a:spLocks noChangeArrowheads="1"/>
          </p:cNvSpPr>
          <p:nvPr/>
        </p:nvSpPr>
        <p:spPr bwMode="auto">
          <a:xfrm>
            <a:off x="2895600" y="23733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9" name="Rectangle 55"/>
          <p:cNvSpPr>
            <a:spLocks noChangeArrowheads="1"/>
          </p:cNvSpPr>
          <p:nvPr/>
        </p:nvSpPr>
        <p:spPr bwMode="auto">
          <a:xfrm>
            <a:off x="8001000" y="3921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0" name="Rectangle 56"/>
          <p:cNvSpPr>
            <a:spLocks noChangeArrowheads="1"/>
          </p:cNvSpPr>
          <p:nvPr/>
        </p:nvSpPr>
        <p:spPr bwMode="auto">
          <a:xfrm>
            <a:off x="2895600" y="45831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1" name="Rectangle 57"/>
          <p:cNvSpPr>
            <a:spLocks noChangeArrowheads="1"/>
          </p:cNvSpPr>
          <p:nvPr/>
        </p:nvSpPr>
        <p:spPr bwMode="auto">
          <a:xfrm>
            <a:off x="6705600" y="3921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2" name="Rectangle 58"/>
          <p:cNvSpPr>
            <a:spLocks noChangeArrowheads="1"/>
          </p:cNvSpPr>
          <p:nvPr/>
        </p:nvSpPr>
        <p:spPr bwMode="auto">
          <a:xfrm>
            <a:off x="2895600" y="34401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5254" name="Rectangle 59"/>
          <p:cNvSpPr>
            <a:spLocks noChangeArrowheads="1"/>
          </p:cNvSpPr>
          <p:nvPr/>
        </p:nvSpPr>
        <p:spPr bwMode="auto">
          <a:xfrm>
            <a:off x="4038600" y="1268413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5" name="Rectangle 60"/>
          <p:cNvSpPr>
            <a:spLocks noChangeArrowheads="1"/>
          </p:cNvSpPr>
          <p:nvPr/>
        </p:nvSpPr>
        <p:spPr bwMode="auto">
          <a:xfrm>
            <a:off x="67818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6" name="Rectangle 61"/>
          <p:cNvSpPr>
            <a:spLocks noChangeArrowheads="1"/>
          </p:cNvSpPr>
          <p:nvPr/>
        </p:nvSpPr>
        <p:spPr bwMode="auto">
          <a:xfrm>
            <a:off x="55626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7" name="Rectangle 62"/>
          <p:cNvSpPr>
            <a:spLocks noChangeArrowheads="1"/>
          </p:cNvSpPr>
          <p:nvPr/>
        </p:nvSpPr>
        <p:spPr bwMode="auto">
          <a:xfrm>
            <a:off x="8153400" y="13287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8" name="Rectangle 63"/>
          <p:cNvSpPr>
            <a:spLocks noChangeArrowheads="1"/>
          </p:cNvSpPr>
          <p:nvPr/>
        </p:nvSpPr>
        <p:spPr bwMode="auto">
          <a:xfrm>
            <a:off x="67818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9" name="Rectangle 64"/>
          <p:cNvSpPr>
            <a:spLocks noChangeArrowheads="1"/>
          </p:cNvSpPr>
          <p:nvPr/>
        </p:nvSpPr>
        <p:spPr bwMode="auto">
          <a:xfrm>
            <a:off x="8153400" y="4605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0" name="Rectangle 65"/>
          <p:cNvSpPr>
            <a:spLocks noChangeArrowheads="1"/>
          </p:cNvSpPr>
          <p:nvPr/>
        </p:nvSpPr>
        <p:spPr bwMode="auto">
          <a:xfrm>
            <a:off x="54864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1" name="Rectangle 66"/>
          <p:cNvSpPr>
            <a:spLocks noChangeArrowheads="1"/>
          </p:cNvSpPr>
          <p:nvPr/>
        </p:nvSpPr>
        <p:spPr bwMode="auto">
          <a:xfrm>
            <a:off x="4038600" y="45291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9811" name="Rectangle 67"/>
          <p:cNvSpPr>
            <a:spLocks noChangeArrowheads="1"/>
          </p:cNvSpPr>
          <p:nvPr/>
        </p:nvSpPr>
        <p:spPr bwMode="auto">
          <a:xfrm>
            <a:off x="2424113" y="-26988"/>
            <a:ext cx="7175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15" name="Oval 71"/>
          <p:cNvSpPr>
            <a:spLocks noChangeArrowheads="1"/>
          </p:cNvSpPr>
          <p:nvPr/>
        </p:nvSpPr>
        <p:spPr bwMode="auto">
          <a:xfrm>
            <a:off x="5105400" y="2182813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9820" name="Group 76"/>
          <p:cNvGrpSpPr>
            <a:grpSpLocks/>
          </p:cNvGrpSpPr>
          <p:nvPr/>
        </p:nvGrpSpPr>
        <p:grpSpPr bwMode="auto">
          <a:xfrm>
            <a:off x="3352801" y="811213"/>
            <a:ext cx="6029325" cy="4953000"/>
            <a:chOff x="1152" y="528"/>
            <a:chExt cx="3798" cy="3120"/>
          </a:xfrm>
        </p:grpSpPr>
        <p:sp>
          <p:nvSpPr>
            <p:cNvPr id="159816" name="Arc 72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7" name="Arc 73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8" name="Arc 74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9" name="Arc 75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59823" name="Object 79"/>
          <p:cNvGraphicFramePr>
            <a:graphicFrameLocks noChangeAspect="1"/>
          </p:cNvGraphicFramePr>
          <p:nvPr/>
        </p:nvGraphicFramePr>
        <p:xfrm>
          <a:off x="4703764" y="6200602"/>
          <a:ext cx="2606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57" name="公式" r:id="rId4" imgW="1613160" imgH="381240" progId="Equation.3">
                  <p:embed/>
                </p:oleObj>
              </mc:Choice>
              <mc:Fallback>
                <p:oleObj name="公式" r:id="rId4" imgW="1613160" imgH="3812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4" y="6200602"/>
                        <a:ext cx="2606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 bwMode="auto">
          <a:xfrm flipH="1" flipV="1">
            <a:off x="4439817" y="5157193"/>
            <a:ext cx="1512169" cy="10748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6672067" y="3861049"/>
            <a:ext cx="216023" cy="2370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3657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4038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4038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2782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3287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6" name="Line 48"/>
          <p:cNvSpPr>
            <a:spLocks noChangeShapeType="1"/>
          </p:cNvSpPr>
          <p:nvPr/>
        </p:nvSpPr>
        <p:spPr bwMode="auto">
          <a:xfrm flipH="1" flipV="1">
            <a:off x="3124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7" name="Line 49"/>
          <p:cNvSpPr>
            <a:spLocks noChangeShapeType="1"/>
          </p:cNvSpPr>
          <p:nvPr/>
        </p:nvSpPr>
        <p:spPr bwMode="auto">
          <a:xfrm>
            <a:off x="6400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3657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>
            <a:off x="5029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0" name="Line 52"/>
          <p:cNvSpPr>
            <a:spLocks noChangeShapeType="1"/>
          </p:cNvSpPr>
          <p:nvPr/>
        </p:nvSpPr>
        <p:spPr bwMode="auto">
          <a:xfrm>
            <a:off x="7696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1" name="Line 53"/>
          <p:cNvSpPr>
            <a:spLocks noChangeShapeType="1"/>
          </p:cNvSpPr>
          <p:nvPr/>
        </p:nvSpPr>
        <p:spPr bwMode="auto">
          <a:xfrm>
            <a:off x="3657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2" name="Line 54"/>
          <p:cNvSpPr>
            <a:spLocks noChangeShapeType="1"/>
          </p:cNvSpPr>
          <p:nvPr/>
        </p:nvSpPr>
        <p:spPr bwMode="auto">
          <a:xfrm>
            <a:off x="3657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3962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5334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2895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2895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8001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2895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6705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2895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78" name="Rectangle 63"/>
          <p:cNvSpPr>
            <a:spLocks noChangeArrowheads="1"/>
          </p:cNvSpPr>
          <p:nvPr/>
        </p:nvSpPr>
        <p:spPr bwMode="auto">
          <a:xfrm>
            <a:off x="5410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79" name="Rectangle 64"/>
          <p:cNvSpPr>
            <a:spLocks noChangeArrowheads="1"/>
          </p:cNvSpPr>
          <p:nvPr/>
        </p:nvSpPr>
        <p:spPr bwMode="auto">
          <a:xfrm>
            <a:off x="6781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0" name="Rectangle 65"/>
          <p:cNvSpPr>
            <a:spLocks noChangeArrowheads="1"/>
          </p:cNvSpPr>
          <p:nvPr/>
        </p:nvSpPr>
        <p:spPr bwMode="auto">
          <a:xfrm>
            <a:off x="6781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1" name="Rectangle 66"/>
          <p:cNvSpPr>
            <a:spLocks noChangeArrowheads="1"/>
          </p:cNvSpPr>
          <p:nvPr/>
        </p:nvSpPr>
        <p:spPr bwMode="auto">
          <a:xfrm>
            <a:off x="81534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2" name="Rectangle 67"/>
          <p:cNvSpPr>
            <a:spLocks noChangeArrowheads="1"/>
          </p:cNvSpPr>
          <p:nvPr/>
        </p:nvSpPr>
        <p:spPr bwMode="auto">
          <a:xfrm>
            <a:off x="6781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3" name="Rectangle 68"/>
          <p:cNvSpPr>
            <a:spLocks noChangeArrowheads="1"/>
          </p:cNvSpPr>
          <p:nvPr/>
        </p:nvSpPr>
        <p:spPr bwMode="auto">
          <a:xfrm>
            <a:off x="8153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4" name="Rectangle 69"/>
          <p:cNvSpPr>
            <a:spLocks noChangeArrowheads="1"/>
          </p:cNvSpPr>
          <p:nvPr/>
        </p:nvSpPr>
        <p:spPr bwMode="auto">
          <a:xfrm>
            <a:off x="5486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5" name="Rectangle 70"/>
          <p:cNvSpPr>
            <a:spLocks noChangeArrowheads="1"/>
          </p:cNvSpPr>
          <p:nvPr/>
        </p:nvSpPr>
        <p:spPr bwMode="auto">
          <a:xfrm>
            <a:off x="4038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39" name="Rectangle 71"/>
          <p:cNvSpPr>
            <a:spLocks noChangeArrowheads="1"/>
          </p:cNvSpPr>
          <p:nvPr/>
        </p:nvSpPr>
        <p:spPr bwMode="auto">
          <a:xfrm>
            <a:off x="2495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87" name="Rectangle 72"/>
          <p:cNvSpPr>
            <a:spLocks noChangeArrowheads="1"/>
          </p:cNvSpPr>
          <p:nvPr/>
        </p:nvSpPr>
        <p:spPr bwMode="auto">
          <a:xfrm>
            <a:off x="8153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8" name="Rectangle 73"/>
          <p:cNvSpPr>
            <a:spLocks noChangeArrowheads="1"/>
          </p:cNvSpPr>
          <p:nvPr/>
        </p:nvSpPr>
        <p:spPr bwMode="auto">
          <a:xfrm>
            <a:off x="8153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42" name="Oval 74"/>
          <p:cNvSpPr>
            <a:spLocks noChangeArrowheads="1"/>
          </p:cNvSpPr>
          <p:nvPr/>
        </p:nvSpPr>
        <p:spPr bwMode="auto">
          <a:xfrm>
            <a:off x="3810000" y="4343400"/>
            <a:ext cx="5105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6" name="Oval 78"/>
          <p:cNvSpPr>
            <a:spLocks noChangeArrowheads="1"/>
          </p:cNvSpPr>
          <p:nvPr/>
        </p:nvSpPr>
        <p:spPr bwMode="auto">
          <a:xfrm>
            <a:off x="7696200" y="1219200"/>
            <a:ext cx="1447800" cy="4267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7" name="Oval 79"/>
          <p:cNvSpPr>
            <a:spLocks noChangeArrowheads="1"/>
          </p:cNvSpPr>
          <p:nvPr/>
        </p:nvSpPr>
        <p:spPr bwMode="auto">
          <a:xfrm>
            <a:off x="5105400" y="3200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8" name="Oval 80"/>
          <p:cNvSpPr>
            <a:spLocks noChangeArrowheads="1"/>
          </p:cNvSpPr>
          <p:nvPr/>
        </p:nvSpPr>
        <p:spPr bwMode="auto">
          <a:xfrm>
            <a:off x="6324600" y="2057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0853" name="Object 85"/>
          <p:cNvGraphicFramePr>
            <a:graphicFrameLocks noChangeAspect="1"/>
          </p:cNvGraphicFramePr>
          <p:nvPr/>
        </p:nvGraphicFramePr>
        <p:xfrm>
          <a:off x="3886200" y="6230764"/>
          <a:ext cx="4311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1" name="Equation" r:id="rId4" imgW="2693160" imgH="355680" progId="Equation.3">
                  <p:embed/>
                </p:oleObj>
              </mc:Choice>
              <mc:Fallback>
                <p:oleObj name="Equation" r:id="rId4" imgW="269316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230764"/>
                        <a:ext cx="4311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 bwMode="auto">
          <a:xfrm flipH="1" flipV="1">
            <a:off x="4841980" y="5157192"/>
            <a:ext cx="173903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5951986" y="3933057"/>
            <a:ext cx="1" cy="2370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6960098" y="2924945"/>
            <a:ext cx="360041" cy="3307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7824194" y="1844825"/>
            <a:ext cx="360041" cy="43152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42" grpId="0" animBg="1"/>
      <p:bldP spid="160846" grpId="0" animBg="1"/>
      <p:bldP spid="160847" grpId="0" animBg="1"/>
      <p:bldP spid="16084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6" name="Rectangle 44"/>
          <p:cNvSpPr>
            <a:spLocks noChangeArrowheads="1"/>
          </p:cNvSpPr>
          <p:nvPr/>
        </p:nvSpPr>
        <p:spPr bwMode="auto">
          <a:xfrm>
            <a:off x="3657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4038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4038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9" name="Rectangle 47"/>
          <p:cNvSpPr>
            <a:spLocks noChangeArrowheads="1"/>
          </p:cNvSpPr>
          <p:nvPr/>
        </p:nvSpPr>
        <p:spPr bwMode="auto">
          <a:xfrm>
            <a:off x="2855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0" name="Rectangle 48"/>
          <p:cNvSpPr>
            <a:spLocks noChangeArrowheads="1"/>
          </p:cNvSpPr>
          <p:nvPr/>
        </p:nvSpPr>
        <p:spPr bwMode="auto">
          <a:xfrm>
            <a:off x="3287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1" name="Line 49"/>
          <p:cNvSpPr>
            <a:spLocks noChangeShapeType="1"/>
          </p:cNvSpPr>
          <p:nvPr/>
        </p:nvSpPr>
        <p:spPr bwMode="auto">
          <a:xfrm flipH="1" flipV="1">
            <a:off x="3124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2" name="Line 50"/>
          <p:cNvSpPr>
            <a:spLocks noChangeShapeType="1"/>
          </p:cNvSpPr>
          <p:nvPr/>
        </p:nvSpPr>
        <p:spPr bwMode="auto">
          <a:xfrm>
            <a:off x="6400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3" name="Line 51"/>
          <p:cNvSpPr>
            <a:spLocks noChangeShapeType="1"/>
          </p:cNvSpPr>
          <p:nvPr/>
        </p:nvSpPr>
        <p:spPr bwMode="auto">
          <a:xfrm>
            <a:off x="3657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4" name="Line 52"/>
          <p:cNvSpPr>
            <a:spLocks noChangeShapeType="1"/>
          </p:cNvSpPr>
          <p:nvPr/>
        </p:nvSpPr>
        <p:spPr bwMode="auto">
          <a:xfrm>
            <a:off x="5029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5" name="Line 53"/>
          <p:cNvSpPr>
            <a:spLocks noChangeShapeType="1"/>
          </p:cNvSpPr>
          <p:nvPr/>
        </p:nvSpPr>
        <p:spPr bwMode="auto">
          <a:xfrm>
            <a:off x="7696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6" name="Line 54"/>
          <p:cNvSpPr>
            <a:spLocks noChangeShapeType="1"/>
          </p:cNvSpPr>
          <p:nvPr/>
        </p:nvSpPr>
        <p:spPr bwMode="auto">
          <a:xfrm>
            <a:off x="3657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7" name="Line 55"/>
          <p:cNvSpPr>
            <a:spLocks noChangeShapeType="1"/>
          </p:cNvSpPr>
          <p:nvPr/>
        </p:nvSpPr>
        <p:spPr bwMode="auto">
          <a:xfrm>
            <a:off x="3657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8" name="Rectangle 56"/>
          <p:cNvSpPr>
            <a:spLocks noChangeArrowheads="1"/>
          </p:cNvSpPr>
          <p:nvPr/>
        </p:nvSpPr>
        <p:spPr bwMode="auto">
          <a:xfrm>
            <a:off x="3962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5334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0" name="Rectangle 58"/>
          <p:cNvSpPr>
            <a:spLocks noChangeArrowheads="1"/>
          </p:cNvSpPr>
          <p:nvPr/>
        </p:nvSpPr>
        <p:spPr bwMode="auto">
          <a:xfrm>
            <a:off x="2895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1" name="Rectangle 59"/>
          <p:cNvSpPr>
            <a:spLocks noChangeArrowheads="1"/>
          </p:cNvSpPr>
          <p:nvPr/>
        </p:nvSpPr>
        <p:spPr bwMode="auto">
          <a:xfrm>
            <a:off x="2895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2" name="Rectangle 60"/>
          <p:cNvSpPr>
            <a:spLocks noChangeArrowheads="1"/>
          </p:cNvSpPr>
          <p:nvPr/>
        </p:nvSpPr>
        <p:spPr bwMode="auto">
          <a:xfrm>
            <a:off x="8001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3" name="Rectangle 61"/>
          <p:cNvSpPr>
            <a:spLocks noChangeArrowheads="1"/>
          </p:cNvSpPr>
          <p:nvPr/>
        </p:nvSpPr>
        <p:spPr bwMode="auto">
          <a:xfrm>
            <a:off x="2895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4" name="Rectangle 62"/>
          <p:cNvSpPr>
            <a:spLocks noChangeArrowheads="1"/>
          </p:cNvSpPr>
          <p:nvPr/>
        </p:nvSpPr>
        <p:spPr bwMode="auto">
          <a:xfrm>
            <a:off x="6705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5" name="Rectangle 63"/>
          <p:cNvSpPr>
            <a:spLocks noChangeArrowheads="1"/>
          </p:cNvSpPr>
          <p:nvPr/>
        </p:nvSpPr>
        <p:spPr bwMode="auto">
          <a:xfrm>
            <a:off x="2895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2" name="Rectangle 64"/>
          <p:cNvSpPr>
            <a:spLocks noChangeArrowheads="1"/>
          </p:cNvSpPr>
          <p:nvPr/>
        </p:nvSpPr>
        <p:spPr bwMode="auto">
          <a:xfrm>
            <a:off x="5410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3" name="Rectangle 65"/>
          <p:cNvSpPr>
            <a:spLocks noChangeArrowheads="1"/>
          </p:cNvSpPr>
          <p:nvPr/>
        </p:nvSpPr>
        <p:spPr bwMode="auto">
          <a:xfrm>
            <a:off x="67818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4" name="Rectangle 66"/>
          <p:cNvSpPr>
            <a:spLocks noChangeArrowheads="1"/>
          </p:cNvSpPr>
          <p:nvPr/>
        </p:nvSpPr>
        <p:spPr bwMode="auto">
          <a:xfrm>
            <a:off x="6781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5" name="Rectangle 67"/>
          <p:cNvSpPr>
            <a:spLocks noChangeArrowheads="1"/>
          </p:cNvSpPr>
          <p:nvPr/>
        </p:nvSpPr>
        <p:spPr bwMode="auto">
          <a:xfrm>
            <a:off x="54102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6" name="Rectangle 70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7" name="Rectangle 71"/>
          <p:cNvSpPr>
            <a:spLocks noChangeArrowheads="1"/>
          </p:cNvSpPr>
          <p:nvPr/>
        </p:nvSpPr>
        <p:spPr bwMode="auto">
          <a:xfrm>
            <a:off x="4038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1864" name="Rectangle 72"/>
          <p:cNvSpPr>
            <a:spLocks noChangeArrowheads="1"/>
          </p:cNvSpPr>
          <p:nvPr/>
        </p:nvSpPr>
        <p:spPr bwMode="auto">
          <a:xfrm>
            <a:off x="2495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9" name="Rectangle 73"/>
          <p:cNvSpPr>
            <a:spLocks noChangeArrowheads="1"/>
          </p:cNvSpPr>
          <p:nvPr/>
        </p:nvSpPr>
        <p:spPr bwMode="auto">
          <a:xfrm>
            <a:off x="8153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10" name="Rectangle 74"/>
          <p:cNvSpPr>
            <a:spLocks noChangeArrowheads="1"/>
          </p:cNvSpPr>
          <p:nvPr/>
        </p:nvSpPr>
        <p:spPr bwMode="auto">
          <a:xfrm>
            <a:off x="8153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grpSp>
        <p:nvGrpSpPr>
          <p:cNvPr id="161872" name="Group 80"/>
          <p:cNvGrpSpPr>
            <a:grpSpLocks/>
          </p:cNvGrpSpPr>
          <p:nvPr/>
        </p:nvGrpSpPr>
        <p:grpSpPr bwMode="auto">
          <a:xfrm>
            <a:off x="3430588" y="2362200"/>
            <a:ext cx="5892800" cy="1905000"/>
            <a:chOff x="1201" y="1488"/>
            <a:chExt cx="3712" cy="1200"/>
          </a:xfrm>
        </p:grpSpPr>
        <p:sp>
          <p:nvSpPr>
            <p:cNvPr id="161868" name="Arc 76"/>
            <p:cNvSpPr>
              <a:spLocks/>
            </p:cNvSpPr>
            <p:nvPr/>
          </p:nvSpPr>
          <p:spPr bwMode="auto">
            <a:xfrm flipH="1">
              <a:off x="3984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69" name="Arc 77"/>
            <p:cNvSpPr>
              <a:spLocks/>
            </p:cNvSpPr>
            <p:nvPr/>
          </p:nvSpPr>
          <p:spPr bwMode="auto">
            <a:xfrm>
              <a:off x="1201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1873" name="Group 81"/>
          <p:cNvGrpSpPr>
            <a:grpSpLocks/>
          </p:cNvGrpSpPr>
          <p:nvPr/>
        </p:nvGrpSpPr>
        <p:grpSpPr bwMode="auto">
          <a:xfrm>
            <a:off x="5334000" y="762000"/>
            <a:ext cx="1981200" cy="5056188"/>
            <a:chOff x="2400" y="480"/>
            <a:chExt cx="1248" cy="3185"/>
          </a:xfrm>
        </p:grpSpPr>
        <p:sp>
          <p:nvSpPr>
            <p:cNvPr id="161870" name="Arc 78"/>
            <p:cNvSpPr>
              <a:spLocks/>
            </p:cNvSpPr>
            <p:nvPr/>
          </p:nvSpPr>
          <p:spPr bwMode="auto">
            <a:xfrm rot="5400000" flipH="1" flipV="1">
              <a:off x="2559" y="2576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71" name="Arc 79"/>
            <p:cNvSpPr>
              <a:spLocks/>
            </p:cNvSpPr>
            <p:nvPr/>
          </p:nvSpPr>
          <p:spPr bwMode="auto">
            <a:xfrm rot="16200000" flipH="1">
              <a:off x="2559" y="321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61880" name="Object 88"/>
          <p:cNvGraphicFramePr>
            <a:graphicFrameLocks noChangeAspect="1"/>
          </p:cNvGraphicFramePr>
          <p:nvPr/>
        </p:nvGraphicFramePr>
        <p:xfrm>
          <a:off x="4724400" y="6230764"/>
          <a:ext cx="24780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5" name="Equation" r:id="rId4" imgW="1537200" imgH="355680" progId="Equation.3">
                  <p:embed/>
                </p:oleObj>
              </mc:Choice>
              <mc:Fallback>
                <p:oleObj name="Equation" r:id="rId4" imgW="153720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230764"/>
                        <a:ext cx="24780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>
            <a:endCxn id="97307" idx="3"/>
          </p:cNvCxnSpPr>
          <p:nvPr/>
        </p:nvCxnSpPr>
        <p:spPr bwMode="auto">
          <a:xfrm flipH="1" flipV="1">
            <a:off x="4451351" y="3810001"/>
            <a:ext cx="1428627" cy="24220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6672067" y="5085185"/>
            <a:ext cx="216023" cy="11468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1988840"/>
            <a:ext cx="7772400" cy="2123658"/>
          </a:xfrm>
        </p:spPr>
        <p:txBody>
          <a:bodyPr/>
          <a:lstStyle/>
          <a:p>
            <a:pPr algn="ctr"/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Draw K-circles on “0” blocks to get the simplest </a:t>
            </a: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OR-</a:t>
            </a:r>
            <a:r>
              <a:rPr lang="en-US" altLang="zh-CN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+mn-cs"/>
              </a:rPr>
              <a:t>AND function.</a:t>
            </a:r>
            <a:endParaRPr lang="zh-CN" altLang="en-US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ChangeArrowheads="1"/>
          </p:cNvSpPr>
          <p:nvPr/>
        </p:nvSpPr>
        <p:spPr bwMode="auto">
          <a:xfrm>
            <a:off x="1524000" y="381001"/>
            <a:ext cx="60490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(7)</a:t>
            </a:r>
            <a:r>
              <a:rPr lang="en-US" altLang="zh-CN" sz="3200" dirty="0"/>
              <a:t> The other commonly used laws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graphicFrame>
        <p:nvGraphicFramePr>
          <p:cNvPr id="27662" name="Object 36"/>
          <p:cNvGraphicFramePr>
            <a:graphicFrameLocks noChangeAspect="1"/>
          </p:cNvGraphicFramePr>
          <p:nvPr/>
        </p:nvGraphicFramePr>
        <p:xfrm>
          <a:off x="2381280" y="1277939"/>
          <a:ext cx="2209801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8" name="Equation" r:id="rId5" imgW="1194120" imgH="241200" progId="Equation.3">
                  <p:embed/>
                </p:oleObj>
              </mc:Choice>
              <mc:Fallback>
                <p:oleObj name="Equation" r:id="rId5" imgW="1194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80" y="1277939"/>
                        <a:ext cx="2209801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37"/>
          <p:cNvGraphicFramePr>
            <a:graphicFrameLocks noChangeAspect="1"/>
          </p:cNvGraphicFramePr>
          <p:nvPr/>
        </p:nvGraphicFramePr>
        <p:xfrm>
          <a:off x="2268488" y="2492896"/>
          <a:ext cx="281940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9" name="Equation" r:id="rId7" imgW="1575000" imgH="304920" progId="Equation.3">
                  <p:embed/>
                </p:oleObj>
              </mc:Choice>
              <mc:Fallback>
                <p:oleObj name="Equation" r:id="rId7" imgW="1575000" imgH="3049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488" y="2492896"/>
                        <a:ext cx="2819401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8" name="Object 38"/>
          <p:cNvGraphicFramePr>
            <a:graphicFrameLocks noChangeAspect="1"/>
          </p:cNvGraphicFramePr>
          <p:nvPr/>
        </p:nvGraphicFramePr>
        <p:xfrm>
          <a:off x="2278065" y="1844675"/>
          <a:ext cx="213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0" name="Equation" r:id="rId9" imgW="1359360" imgH="304920" progId="Equation.3">
                  <p:embed/>
                </p:oleObj>
              </mc:Choice>
              <mc:Fallback>
                <p:oleObj name="Equation" r:id="rId9" imgW="135936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5" y="1844675"/>
                        <a:ext cx="21383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40480" y="1992320"/>
            <a:ext cx="4208463" cy="2151065"/>
            <a:chOff x="2407" y="1482"/>
            <a:chExt cx="2651" cy="1355"/>
          </a:xfrm>
        </p:grpSpPr>
        <p:sp>
          <p:nvSpPr>
            <p:cNvPr id="27657" name="Rectangle 20"/>
            <p:cNvSpPr>
              <a:spLocks noChangeArrowheads="1"/>
            </p:cNvSpPr>
            <p:nvPr/>
          </p:nvSpPr>
          <p:spPr bwMode="auto">
            <a:xfrm>
              <a:off x="3059" y="1973"/>
              <a:ext cx="19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r>
                <a:rPr lang="en-US" altLang="zh-CN" sz="3200" dirty="0">
                  <a:solidFill>
                    <a:srgbClr val="FFFF66"/>
                  </a:solidFill>
                </a:rPr>
                <a:t>redundancy law</a:t>
              </a:r>
              <a:endParaRPr lang="zh-CN" altLang="en-US" sz="3200" dirty="0">
                <a:solidFill>
                  <a:srgbClr val="FFFF66"/>
                </a:solidFill>
              </a:endParaRPr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3150" y="198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9" name="Rectangle 21"/>
            <p:cNvSpPr>
              <a:spLocks noChangeArrowheads="1"/>
            </p:cNvSpPr>
            <p:nvPr/>
          </p:nvSpPr>
          <p:spPr bwMode="auto">
            <a:xfrm>
              <a:off x="3242" y="2453"/>
              <a:ext cx="16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66"/>
                  </a:solidFill>
                  <a:cs typeface="Times New Roman" pitchFamily="18" charset="0"/>
                </a:rPr>
                <a:t>appending law</a:t>
              </a:r>
            </a:p>
          </p:txBody>
        </p:sp>
        <p:sp>
          <p:nvSpPr>
            <p:cNvPr id="112664" name="Line 24"/>
            <p:cNvSpPr>
              <a:spLocks noChangeShapeType="1"/>
            </p:cNvSpPr>
            <p:nvPr/>
          </p:nvSpPr>
          <p:spPr bwMode="auto">
            <a:xfrm flipH="1">
              <a:off x="3241" y="2837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7661" name="Object 39"/>
            <p:cNvGraphicFramePr>
              <a:graphicFrameLocks noChangeAspect="1"/>
            </p:cNvGraphicFramePr>
            <p:nvPr/>
          </p:nvGraphicFramePr>
          <p:xfrm>
            <a:off x="2407" y="1482"/>
            <a:ext cx="244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81" name="Equation" r:id="rId11" imgW="2629440" imgH="317520" progId="Equation.3">
                    <p:embed/>
                  </p:oleObj>
                </mc:Choice>
                <mc:Fallback>
                  <p:oleObj name="Equation" r:id="rId11" imgW="2629440" imgH="3175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1482"/>
                          <a:ext cx="2444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9" name="Object 1075"/>
          <p:cNvGraphicFramePr>
            <a:graphicFrameLocks noGrp="1" noChangeAspect="1"/>
          </p:cNvGraphicFramePr>
          <p:nvPr>
            <p:ph/>
          </p:nvPr>
        </p:nvGraphicFramePr>
        <p:xfrm>
          <a:off x="6240016" y="1124744"/>
          <a:ext cx="30241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2" name="公式" r:id="rId13" imgW="1879920" imgH="355680" progId="Equation.3">
                  <p:embed/>
                </p:oleObj>
              </mc:Choice>
              <mc:Fallback>
                <p:oleObj name="公式" r:id="rId13" imgW="1879920" imgH="35568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124744"/>
                        <a:ext cx="30241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 bwMode="auto">
          <a:xfrm>
            <a:off x="5381620" y="1837692"/>
            <a:ext cx="4748628" cy="646331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31505" y="127259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①</a:t>
            </a:r>
          </a:p>
        </p:txBody>
      </p:sp>
      <p:sp>
        <p:nvSpPr>
          <p:cNvPr id="26" name="矩形 25"/>
          <p:cNvSpPr/>
          <p:nvPr/>
        </p:nvSpPr>
        <p:spPr>
          <a:xfrm>
            <a:off x="1631505" y="191553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②</a:t>
            </a:r>
          </a:p>
        </p:txBody>
      </p:sp>
      <p:sp>
        <p:nvSpPr>
          <p:cNvPr id="27" name="矩形 26"/>
          <p:cNvSpPr/>
          <p:nvPr/>
        </p:nvSpPr>
        <p:spPr>
          <a:xfrm>
            <a:off x="1631505" y="25649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③</a:t>
            </a:r>
          </a:p>
        </p:txBody>
      </p:sp>
      <p:sp>
        <p:nvSpPr>
          <p:cNvPr id="28" name="矩形 27"/>
          <p:cNvSpPr/>
          <p:nvPr/>
        </p:nvSpPr>
        <p:spPr>
          <a:xfrm>
            <a:off x="5500966" y="120115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④</a:t>
            </a:r>
          </a:p>
        </p:txBody>
      </p:sp>
      <p:sp>
        <p:nvSpPr>
          <p:cNvPr id="29" name="矩形 28"/>
          <p:cNvSpPr/>
          <p:nvPr/>
        </p:nvSpPr>
        <p:spPr>
          <a:xfrm>
            <a:off x="5500966" y="20002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⑤</a:t>
            </a:r>
          </a:p>
        </p:txBody>
      </p:sp>
      <p:sp>
        <p:nvSpPr>
          <p:cNvPr id="31" name="矩形 30"/>
          <p:cNvSpPr/>
          <p:nvPr/>
        </p:nvSpPr>
        <p:spPr>
          <a:xfrm>
            <a:off x="1487488" y="465313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There are three product terms. </a:t>
            </a:r>
            <a:r>
              <a:rPr lang="en-US" altLang="zh-CN" sz="3200" dirty="0">
                <a:solidFill>
                  <a:srgbClr val="FFFF00"/>
                </a:solidFill>
              </a:rPr>
              <a:t>The first two product terms</a:t>
            </a:r>
            <a:r>
              <a:rPr lang="en-US" altLang="zh-CN" sz="3200" dirty="0"/>
              <a:t> contain the inverted variables </a:t>
            </a:r>
            <a:r>
              <a:rPr lang="en-US" altLang="zh-CN" sz="3200" dirty="0">
                <a:solidFill>
                  <a:srgbClr val="FFFF00"/>
                </a:solidFill>
              </a:rPr>
              <a:t>A</a:t>
            </a:r>
            <a:r>
              <a:rPr lang="en-US" altLang="zh-CN" sz="3200" dirty="0"/>
              <a:t> and </a:t>
            </a:r>
            <a:r>
              <a:rPr lang="en-US" altLang="zh-CN" sz="3200" dirty="0">
                <a:solidFill>
                  <a:srgbClr val="FFFF00"/>
                </a:solidFill>
              </a:rPr>
              <a:t>A NOT</a:t>
            </a:r>
            <a:r>
              <a:rPr lang="en-US" altLang="zh-CN" sz="3200" dirty="0"/>
              <a:t>. The third term contains the rest variables from the first two terms. </a:t>
            </a:r>
            <a:r>
              <a:rPr lang="en-US" altLang="zh-CN" sz="3200" dirty="0">
                <a:solidFill>
                  <a:srgbClr val="FFFF00"/>
                </a:solidFill>
              </a:rPr>
              <a:t>The third term is redundant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21" name="动作按钮: 信息 20">
            <a:hlinkClick r:id="rId15" action="ppaction://hlinksldjump" highlightClick="1"/>
          </p:cNvPr>
          <p:cNvSpPr/>
          <p:nvPr/>
        </p:nvSpPr>
        <p:spPr bwMode="auto">
          <a:xfrm>
            <a:off x="9696400" y="1196753"/>
            <a:ext cx="432048" cy="646331"/>
          </a:xfrm>
          <a:prstGeom prst="actionButtonInformation">
            <a:avLst/>
          </a:prstGeom>
          <a:noFill/>
          <a:ln>
            <a:solidFill>
              <a:srgbClr val="FFFF66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3720281" y="1161207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4101281" y="313288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4101281" y="374248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2577281" y="8183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3339281" y="132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2513781" y="116632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 flipH="1" flipV="1">
            <a:off x="3186881" y="627807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>
            <a:off x="6463481" y="1161207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>
            <a:off x="3720281" y="3371007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5091881" y="1161207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7758881" y="1161207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3720281" y="2304207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3720281" y="4437807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40250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53966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2958281" y="14279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2958281" y="24947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80636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958281" y="4704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6768281" y="513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2958281" y="356150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79" name="Oval 35"/>
          <p:cNvSpPr>
            <a:spLocks noChangeArrowheads="1"/>
          </p:cNvSpPr>
          <p:nvPr/>
        </p:nvSpPr>
        <p:spPr bwMode="auto">
          <a:xfrm>
            <a:off x="3804418" y="119772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0" name="Oval 36"/>
          <p:cNvSpPr>
            <a:spLocks noChangeArrowheads="1"/>
          </p:cNvSpPr>
          <p:nvPr/>
        </p:nvSpPr>
        <p:spPr bwMode="auto">
          <a:xfrm>
            <a:off x="7841432" y="1269158"/>
            <a:ext cx="1150937" cy="2087563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1" name="Oval 37"/>
          <p:cNvSpPr>
            <a:spLocks noChangeArrowheads="1"/>
          </p:cNvSpPr>
          <p:nvPr/>
        </p:nvSpPr>
        <p:spPr bwMode="auto">
          <a:xfrm rot="16200000">
            <a:off x="7301682" y="3753596"/>
            <a:ext cx="1081087" cy="2592387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2" name="Oval 38"/>
          <p:cNvSpPr>
            <a:spLocks noChangeArrowheads="1"/>
          </p:cNvSpPr>
          <p:nvPr/>
        </p:nvSpPr>
        <p:spPr bwMode="auto">
          <a:xfrm rot="16200000">
            <a:off x="3378175" y="3933776"/>
            <a:ext cx="2087562" cy="10795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2183" name="Object 39"/>
          <p:cNvGraphicFramePr>
            <a:graphicFrameLocks noChangeAspect="1"/>
          </p:cNvGraphicFramePr>
          <p:nvPr/>
        </p:nvGraphicFramePr>
        <p:xfrm>
          <a:off x="2153418" y="6272610"/>
          <a:ext cx="80470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36" name="公式" r:id="rId4" imgW="5042880" imgH="381240" progId="Equation.3">
                  <p:embed/>
                </p:oleObj>
              </mc:Choice>
              <mc:Fallback>
                <p:oleObj name="公式" r:id="rId4" imgW="5042880" imgH="3812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18" y="6272610"/>
                        <a:ext cx="804703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4164781" y="1446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5460181" y="1446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8197031" y="1446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8197031" y="245502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8" name="Rectangle 44"/>
          <p:cNvSpPr>
            <a:spLocks noChangeArrowheads="1"/>
          </p:cNvSpPr>
          <p:nvPr/>
        </p:nvSpPr>
        <p:spPr bwMode="auto">
          <a:xfrm>
            <a:off x="4164781" y="3607546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4164781" y="46156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0" name="Rectangle 46"/>
          <p:cNvSpPr>
            <a:spLocks noChangeArrowheads="1"/>
          </p:cNvSpPr>
          <p:nvPr/>
        </p:nvSpPr>
        <p:spPr bwMode="auto">
          <a:xfrm>
            <a:off x="6901631" y="476007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1" name="Rectangle 47"/>
          <p:cNvSpPr>
            <a:spLocks noChangeArrowheads="1"/>
          </p:cNvSpPr>
          <p:nvPr/>
        </p:nvSpPr>
        <p:spPr bwMode="auto">
          <a:xfrm>
            <a:off x="8052568" y="476007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 flipV="1">
            <a:off x="4553948" y="5013176"/>
            <a:ext cx="1182015" cy="1368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7392147" y="5229200"/>
            <a:ext cx="186137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3935762" y="1700808"/>
            <a:ext cx="144015" cy="4603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8688291" y="2708920"/>
            <a:ext cx="641445" cy="35231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9" grpId="0" animBg="1"/>
      <p:bldP spid="262180" grpId="0" animBg="1"/>
      <p:bldP spid="262181" grpId="0" animBg="1"/>
      <p:bldP spid="26218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657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038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4038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2855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287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H="1" flipV="1">
            <a:off x="3124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6400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3657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>
            <a:off x="5029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7696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3657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3657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3962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5334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2895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2895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8001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2895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6705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2895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263206" name="Object 38"/>
          <p:cNvGraphicFramePr>
            <a:graphicFrameLocks noChangeAspect="1"/>
          </p:cNvGraphicFramePr>
          <p:nvPr/>
        </p:nvGraphicFramePr>
        <p:xfrm>
          <a:off x="4279900" y="6230764"/>
          <a:ext cx="3346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1" name="公式" r:id="rId4" imgW="2083320" imgH="355680" progId="Equation.3">
                  <p:embed/>
                </p:oleObj>
              </mc:Choice>
              <mc:Fallback>
                <p:oleObj name="公式" r:id="rId4" imgW="2083320" imgH="3556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6230764"/>
                        <a:ext cx="33464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2495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407987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818356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5448300" y="24209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6816725" y="24209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5448300" y="35004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6816725" y="35004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4" name="Rectangle 46"/>
          <p:cNvSpPr>
            <a:spLocks noChangeArrowheads="1"/>
          </p:cNvSpPr>
          <p:nvPr/>
        </p:nvSpPr>
        <p:spPr bwMode="auto">
          <a:xfrm>
            <a:off x="8183563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5" name="Rectangle 47"/>
          <p:cNvSpPr>
            <a:spLocks noChangeArrowheads="1"/>
          </p:cNvSpPr>
          <p:nvPr/>
        </p:nvSpPr>
        <p:spPr bwMode="auto">
          <a:xfrm>
            <a:off x="407987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6" name="Oval 48"/>
          <p:cNvSpPr>
            <a:spLocks noChangeArrowheads="1"/>
          </p:cNvSpPr>
          <p:nvPr/>
        </p:nvSpPr>
        <p:spPr bwMode="auto">
          <a:xfrm>
            <a:off x="5105400" y="2209800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3352801" y="838200"/>
            <a:ext cx="6029325" cy="4953000"/>
            <a:chOff x="1152" y="528"/>
            <a:chExt cx="3798" cy="3120"/>
          </a:xfrm>
        </p:grpSpPr>
        <p:sp>
          <p:nvSpPr>
            <p:cNvPr id="263218" name="Arc 50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19" name="Arc 51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0" name="Arc 52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1" name="Arc 53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47" name="直接箭头连接符 46"/>
          <p:cNvCxnSpPr/>
          <p:nvPr/>
        </p:nvCxnSpPr>
        <p:spPr bwMode="auto">
          <a:xfrm flipH="1" flipV="1">
            <a:off x="4439817" y="5229201"/>
            <a:ext cx="1296145" cy="10748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flipH="1" flipV="1">
            <a:off x="6672067" y="3933057"/>
            <a:ext cx="216023" cy="2443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3657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4038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4038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782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287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 flipH="1" flipV="1">
            <a:off x="3124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6400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3657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5029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>
            <a:off x="7696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657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3657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3962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5334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2895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2895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8001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2895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6705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2895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2495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15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27" name="Oval 35"/>
          <p:cNvSpPr>
            <a:spLocks noChangeArrowheads="1"/>
          </p:cNvSpPr>
          <p:nvPr/>
        </p:nvSpPr>
        <p:spPr bwMode="auto">
          <a:xfrm>
            <a:off x="3792539" y="1125538"/>
            <a:ext cx="2447925" cy="2159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8" name="Oval 36"/>
          <p:cNvSpPr>
            <a:spLocks noChangeArrowheads="1"/>
          </p:cNvSpPr>
          <p:nvPr/>
        </p:nvSpPr>
        <p:spPr bwMode="auto">
          <a:xfrm>
            <a:off x="5159376" y="1125538"/>
            <a:ext cx="2449513" cy="10080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9" name="Oval 37"/>
          <p:cNvSpPr>
            <a:spLocks noChangeArrowheads="1"/>
          </p:cNvSpPr>
          <p:nvPr/>
        </p:nvSpPr>
        <p:spPr bwMode="auto">
          <a:xfrm>
            <a:off x="3863975" y="2205039"/>
            <a:ext cx="1079500" cy="2016125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4231" name="Object 39"/>
          <p:cNvGraphicFramePr>
            <a:graphicFrameLocks noChangeAspect="1"/>
          </p:cNvGraphicFramePr>
          <p:nvPr/>
        </p:nvGraphicFramePr>
        <p:xfrm>
          <a:off x="3200400" y="6128594"/>
          <a:ext cx="5695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82" name="公式" r:id="rId4" imgW="3569400" imgH="381240" progId="Equation.3">
                  <p:embed/>
                </p:oleObj>
              </mc:Choice>
              <mc:Fallback>
                <p:oleObj name="公式" r:id="rId4" imgW="3569400" imgH="3812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8594"/>
                        <a:ext cx="56959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415131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4151313" y="24209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4151313" y="35004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5448300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6" name="Rectangle 44"/>
          <p:cNvSpPr>
            <a:spLocks noChangeArrowheads="1"/>
          </p:cNvSpPr>
          <p:nvPr/>
        </p:nvSpPr>
        <p:spPr bwMode="auto">
          <a:xfrm>
            <a:off x="681672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5448300" y="24209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 flipV="1">
            <a:off x="4625956" y="3861048"/>
            <a:ext cx="1470047" cy="23042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4655842" y="2924945"/>
            <a:ext cx="648073" cy="3307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 flipH="1" flipV="1">
            <a:off x="6888088" y="1844824"/>
            <a:ext cx="1008114" cy="43152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7" grpId="0" animBg="1"/>
      <p:bldP spid="264228" grpId="0" animBg="1"/>
      <p:bldP spid="2642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2814634" y="21429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26" name="Equation" r:id="rId3" imgW="1194120" imgH="241200" progId="Equation.3">
                  <p:embed/>
                </p:oleObj>
              </mc:Choice>
              <mc:Fallback>
                <p:oleObj name="Equation" r:id="rId3" imgW="1194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4" y="214290"/>
                        <a:ext cx="220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3798913" y="1103311"/>
          <a:ext cx="549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27" name="Equation" r:id="rId5" imgW="2145960" imgH="203040" progId="Equation.DSMT4">
                  <p:embed/>
                </p:oleObj>
              </mc:Choice>
              <mc:Fallback>
                <p:oleObj name="Equation" r:id="rId5" imgW="21459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913" y="1103311"/>
                        <a:ext cx="54927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2814664" y="2000241"/>
          <a:ext cx="2500301" cy="57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28" name="Equation" r:id="rId7" imgW="1359360" imgH="304920" progId="Equation.3">
                  <p:embed/>
                </p:oleObj>
              </mc:Choice>
              <mc:Fallback>
                <p:oleObj name="Equation" r:id="rId7" imgW="135936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64" y="2000241"/>
                        <a:ext cx="2500301" cy="577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3635402" y="2957576"/>
          <a:ext cx="61753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29" name="Equation" r:id="rId9" imgW="2273040" imgH="266400" progId="Equation.DSMT4">
                  <p:embed/>
                </p:oleObj>
              </mc:Choice>
              <mc:Fallback>
                <p:oleObj name="Equation" r:id="rId9" imgW="22730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402" y="2957576"/>
                        <a:ext cx="61753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2952728" y="4071942"/>
          <a:ext cx="281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30" name="Equation" r:id="rId11" imgW="1575000" imgH="304920" progId="Equation.3">
                  <p:embed/>
                </p:oleObj>
              </mc:Choice>
              <mc:Fallback>
                <p:oleObj name="Equation" r:id="rId11" imgW="1575000" imgH="304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8" y="4071942"/>
                        <a:ext cx="2819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1655893" y="5776799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2991016" y="5715016"/>
          <a:ext cx="742546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31" name="Equation" r:id="rId13" imgW="3225600" imgH="266400" progId="Equation.DSMT4">
                  <p:embed/>
                </p:oleObj>
              </mc:Choice>
              <mc:Fallback>
                <p:oleObj name="Equation" r:id="rId13" imgW="32256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016" y="5715016"/>
                        <a:ext cx="742546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55641" y="4991116"/>
            <a:ext cx="86358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</a:t>
            </a:r>
            <a:r>
              <a:rPr lang="en-US" altLang="zh-CN" sz="2800" dirty="0">
                <a:solidFill>
                  <a:srgbClr val="FFFF00"/>
                </a:solidFill>
              </a:rPr>
              <a:t>distributive law of addition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2886072" y="5570552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2135561" y="1886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①</a:t>
            </a:r>
          </a:p>
        </p:txBody>
      </p:sp>
      <p:sp>
        <p:nvSpPr>
          <p:cNvPr id="19" name="矩形 18"/>
          <p:cNvSpPr/>
          <p:nvPr/>
        </p:nvSpPr>
        <p:spPr>
          <a:xfrm>
            <a:off x="2135561" y="19888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②</a:t>
            </a:r>
          </a:p>
        </p:txBody>
      </p:sp>
      <p:sp>
        <p:nvSpPr>
          <p:cNvPr id="20" name="矩形 19"/>
          <p:cNvSpPr/>
          <p:nvPr/>
        </p:nvSpPr>
        <p:spPr>
          <a:xfrm>
            <a:off x="2207569" y="414908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200" dirty="0"/>
              <a:t>③</a:t>
            </a:r>
          </a:p>
        </p:txBody>
      </p:sp>
      <p:sp>
        <p:nvSpPr>
          <p:cNvPr id="23" name="Rectangle 1032"/>
          <p:cNvSpPr>
            <a:spLocks noChangeArrowheads="1"/>
          </p:cNvSpPr>
          <p:nvPr/>
        </p:nvSpPr>
        <p:spPr bwMode="auto">
          <a:xfrm>
            <a:off x="2351585" y="3068961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4" name="Rectangle 1032"/>
          <p:cNvSpPr>
            <a:spLocks noChangeArrowheads="1"/>
          </p:cNvSpPr>
          <p:nvPr/>
        </p:nvSpPr>
        <p:spPr bwMode="auto">
          <a:xfrm>
            <a:off x="2351585" y="1052737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Grp="1" noChangeAspect="1"/>
          </p:cNvGraphicFramePr>
          <p:nvPr/>
        </p:nvGraphicFramePr>
        <p:xfrm>
          <a:off x="2666976" y="428604"/>
          <a:ext cx="302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38" name="公式" r:id="rId3" imgW="1879920" imgH="355680" progId="Equation.3">
                  <p:embed/>
                </p:oleObj>
              </mc:Choice>
              <mc:Fallback>
                <p:oleObj name="公式" r:id="rId3" imgW="1879920" imgH="3556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428604"/>
                        <a:ext cx="302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713060" y="1284273"/>
            <a:ext cx="9431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</a:t>
            </a:r>
            <a:r>
              <a:rPr lang="en-US" altLang="zh-CN" sz="2800" dirty="0">
                <a:solidFill>
                  <a:srgbClr val="FFFF00"/>
                </a:solidFill>
              </a:rPr>
              <a:t>distributive law of addition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713059" y="1927214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5891" name="Object 3"/>
          <p:cNvGraphicFramePr>
            <a:graphicFrameLocks noGrp="1" noChangeAspect="1"/>
          </p:cNvGraphicFramePr>
          <p:nvPr/>
        </p:nvGraphicFramePr>
        <p:xfrm>
          <a:off x="3196314" y="2000240"/>
          <a:ext cx="682877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39" name="Equation" r:id="rId5" imgW="2717640" imgH="266400" progId="Equation.DSMT4">
                  <p:embed/>
                </p:oleObj>
              </mc:Choice>
              <mc:Fallback>
                <p:oleObj name="Equation" r:id="rId5" imgW="2717640" imgH="2664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314" y="2000240"/>
                        <a:ext cx="682877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919537" y="4046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④</a:t>
            </a:r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1655893" y="2132857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1396999" y="1142994"/>
            <a:ext cx="9442454" cy="1285876"/>
            <a:chOff x="-80" y="478"/>
            <a:chExt cx="5948" cy="810"/>
          </a:xfrm>
        </p:grpSpPr>
        <p:sp>
          <p:nvSpPr>
            <p:cNvPr id="236550" name="Rectangle 1030"/>
            <p:cNvSpPr>
              <a:spLocks noChangeArrowheads="1"/>
            </p:cNvSpPr>
            <p:nvPr/>
          </p:nvSpPr>
          <p:spPr bwMode="auto">
            <a:xfrm>
              <a:off x="4532" y="912"/>
              <a:ext cx="1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R.H.S. of Eq.</a:t>
              </a:r>
              <a:endParaRPr lang="zh-CN" altLang="en-US" sz="2800" dirty="0"/>
            </a:p>
          </p:txBody>
        </p:sp>
        <p:graphicFrame>
          <p:nvGraphicFramePr>
            <p:cNvPr id="28685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729838"/>
                </p:ext>
              </p:extLst>
            </p:nvPr>
          </p:nvGraphicFramePr>
          <p:xfrm>
            <a:off x="1283" y="478"/>
            <a:ext cx="4455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50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478"/>
                          <a:ext cx="4455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029"/>
            <p:cNvGraphicFramePr>
              <a:graphicFrameLocks noChangeAspect="1"/>
            </p:cNvGraphicFramePr>
            <p:nvPr/>
          </p:nvGraphicFramePr>
          <p:xfrm>
            <a:off x="884" y="912"/>
            <a:ext cx="368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51" name="Equation" r:id="rId6" imgW="3747240" imgH="355680" progId="Equation.3">
                    <p:embed/>
                  </p:oleObj>
                </mc:Choice>
                <mc:Fallback>
                  <p:oleObj name="Equation" r:id="rId6" imgW="3747240" imgH="355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912"/>
                          <a:ext cx="3685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1" name="Rectangle 1031"/>
            <p:cNvSpPr>
              <a:spLocks noChangeArrowheads="1"/>
            </p:cNvSpPr>
            <p:nvPr/>
          </p:nvSpPr>
          <p:spPr bwMode="auto">
            <a:xfrm>
              <a:off x="-80" y="506"/>
              <a:ext cx="17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L.H.S. of Eq.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</a:p>
          </p:txBody>
        </p:sp>
      </p:grpSp>
      <p:graphicFrame>
        <p:nvGraphicFramePr>
          <p:cNvPr id="236554" name="Object 1034"/>
          <p:cNvGraphicFramePr>
            <a:graphicFrameLocks noChangeAspect="1"/>
          </p:cNvGraphicFramePr>
          <p:nvPr/>
        </p:nvGraphicFramePr>
        <p:xfrm>
          <a:off x="2135189" y="3498206"/>
          <a:ext cx="5565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52" name="公式" r:id="rId8" imgW="3683880" imgH="355680" progId="Equation.3">
                  <p:embed/>
                </p:oleObj>
              </mc:Choice>
              <mc:Fallback>
                <p:oleObj name="公式" r:id="rId8" imgW="3683880" imgH="355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498206"/>
                        <a:ext cx="55657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43"/>
          <p:cNvGrpSpPr>
            <a:grpSpLocks/>
          </p:cNvGrpSpPr>
          <p:nvPr/>
        </p:nvGrpSpPr>
        <p:grpSpPr bwMode="auto">
          <a:xfrm>
            <a:off x="1473201" y="4786333"/>
            <a:ext cx="9042403" cy="1873250"/>
            <a:chOff x="-32" y="2702"/>
            <a:chExt cx="5696" cy="1180"/>
          </a:xfrm>
        </p:grpSpPr>
        <p:graphicFrame>
          <p:nvGraphicFramePr>
            <p:cNvPr id="28680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749170"/>
                </p:ext>
              </p:extLst>
            </p:nvPr>
          </p:nvGraphicFramePr>
          <p:xfrm>
            <a:off x="1234" y="2702"/>
            <a:ext cx="405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53" name="Equation" r:id="rId10" imgW="2412720" imgH="266400" progId="Equation.DSMT4">
                    <p:embed/>
                  </p:oleObj>
                </mc:Choice>
                <mc:Fallback>
                  <p:oleObj name="Equation" r:id="rId10" imgW="2412720" imgH="266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702"/>
                          <a:ext cx="4050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7" name="Rectangle 1037"/>
            <p:cNvSpPr>
              <a:spLocks noChangeArrowheads="1"/>
            </p:cNvSpPr>
            <p:nvPr/>
          </p:nvSpPr>
          <p:spPr bwMode="auto">
            <a:xfrm>
              <a:off x="-32" y="2787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L.H.S. of Eq.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graphicFrame>
          <p:nvGraphicFramePr>
            <p:cNvPr id="28682" name="Object 1038"/>
            <p:cNvGraphicFramePr>
              <a:graphicFrameLocks noChangeAspect="1"/>
            </p:cNvGraphicFramePr>
            <p:nvPr/>
          </p:nvGraphicFramePr>
          <p:xfrm>
            <a:off x="810" y="3120"/>
            <a:ext cx="4854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54" name="Equation" r:id="rId12" imgW="5004720" imgH="711360" progId="Equation.3">
                    <p:embed/>
                  </p:oleObj>
                </mc:Choice>
                <mc:Fallback>
                  <p:oleObj name="Equation" r:id="rId12" imgW="5004720" imgH="7113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120"/>
                          <a:ext cx="4854" cy="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9" name="Rectangle 1039"/>
            <p:cNvSpPr>
              <a:spLocks noChangeArrowheads="1"/>
            </p:cNvSpPr>
            <p:nvPr/>
          </p:nvSpPr>
          <p:spPr bwMode="auto">
            <a:xfrm>
              <a:off x="2064" y="3552"/>
              <a:ext cx="1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R.H.S. of Eq.</a:t>
              </a:r>
              <a:endParaRPr lang="zh-CN" altLang="en-US" sz="2800" dirty="0"/>
            </a:p>
          </p:txBody>
        </p:sp>
      </p:grpSp>
      <p:graphicFrame>
        <p:nvGraphicFramePr>
          <p:cNvPr id="17" name="Object 39"/>
          <p:cNvGraphicFramePr>
            <a:graphicFrameLocks noChangeAspect="1"/>
          </p:cNvGraphicFramePr>
          <p:nvPr/>
        </p:nvGraphicFramePr>
        <p:xfrm>
          <a:off x="2501902" y="214291"/>
          <a:ext cx="3879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55" name="Equation" r:id="rId14" imgW="2629440" imgH="317520" progId="Equation.3">
                  <p:embed/>
                </p:oleObj>
              </mc:Choice>
              <mc:Fallback>
                <p:oleObj name="Equation" r:id="rId14" imgW="2629440" imgH="3175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2" y="214291"/>
                        <a:ext cx="38798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063552" y="2924945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Extension of redundancy law </a:t>
            </a:r>
            <a:r>
              <a:rPr lang="zh-CN" altLang="en-US" sz="3200" dirty="0"/>
              <a:t>⑤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1847529" y="1886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⑤</a:t>
            </a:r>
          </a:p>
        </p:txBody>
      </p:sp>
      <p:sp>
        <p:nvSpPr>
          <p:cNvPr id="22" name="Rectangle 1032"/>
          <p:cNvSpPr>
            <a:spLocks noChangeArrowheads="1"/>
          </p:cNvSpPr>
          <p:nvPr/>
        </p:nvSpPr>
        <p:spPr bwMode="auto">
          <a:xfrm>
            <a:off x="2006696" y="692697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3" name="Rectangle 1032"/>
          <p:cNvSpPr>
            <a:spLocks noChangeArrowheads="1"/>
          </p:cNvSpPr>
          <p:nvPr/>
        </p:nvSpPr>
        <p:spPr bwMode="auto">
          <a:xfrm>
            <a:off x="1847529" y="4428402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7173"/>
            <a:ext cx="9684568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Rules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logical algebra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1524000" y="990601"/>
            <a:ext cx="3728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cs typeface="Times New Roman" pitchFamily="18" charset="0"/>
              </a:rPr>
              <a:t>(1) Substitution Rule </a:t>
            </a:r>
            <a:endParaRPr lang="zh-CN" altLang="en-US" sz="3200" dirty="0">
              <a:effectLst/>
              <a:cs typeface="Times New Roman" pitchFamily="18" charset="0"/>
            </a:endParaRPr>
          </a:p>
        </p:txBody>
      </p:sp>
      <p:graphicFrame>
        <p:nvGraphicFramePr>
          <p:cNvPr id="29710" name="Object 50"/>
          <p:cNvGraphicFramePr>
            <a:graphicFrameLocks noChangeAspect="1"/>
          </p:cNvGraphicFramePr>
          <p:nvPr/>
        </p:nvGraphicFramePr>
        <p:xfrm>
          <a:off x="4151785" y="3933056"/>
          <a:ext cx="18256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26" name="Equation" r:id="rId6" imgW="1194120" imgH="304920" progId="Equation.3">
                  <p:embed/>
                </p:oleObj>
              </mc:Choice>
              <mc:Fallback>
                <p:oleObj name="Equation" r:id="rId6" imgW="1194120" imgH="304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5" y="3933056"/>
                        <a:ext cx="18256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079852" y="4869854"/>
            <a:ext cx="4449763" cy="1368426"/>
            <a:chOff x="877" y="2939"/>
            <a:chExt cx="2803" cy="862"/>
          </a:xfrm>
        </p:grpSpPr>
        <p:graphicFrame>
          <p:nvGraphicFramePr>
            <p:cNvPr id="29707" name="Object 51"/>
            <p:cNvGraphicFramePr>
              <a:graphicFrameLocks noChangeAspect="1"/>
            </p:cNvGraphicFramePr>
            <p:nvPr/>
          </p:nvGraphicFramePr>
          <p:xfrm>
            <a:off x="2419" y="2939"/>
            <a:ext cx="80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27" name="公式" r:id="rId8" imgW="825840" imgH="254160" progId="Equation.3">
                    <p:embed/>
                  </p:oleObj>
                </mc:Choice>
                <mc:Fallback>
                  <p:oleObj name="公式" r:id="rId8" imgW="825840" imgH="254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2939"/>
                          <a:ext cx="805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52"/>
            <p:cNvGraphicFramePr>
              <a:graphicFrameLocks noChangeAspect="1"/>
            </p:cNvGraphicFramePr>
            <p:nvPr/>
          </p:nvGraphicFramePr>
          <p:xfrm>
            <a:off x="877" y="3392"/>
            <a:ext cx="280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88" name="Equation" r:id="rId10" imgW="2133360" imgH="266400" progId="Equation.DSMT4">
                    <p:embed/>
                  </p:oleObj>
                </mc:Choice>
                <mc:Fallback>
                  <p:oleObj name="Equation" r:id="rId10" imgW="2133360" imgH="266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3392"/>
                          <a:ext cx="2803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1559496" y="1787332"/>
            <a:ext cx="9073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Replace the variable with a function. Then the new expression is correct.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4007769" y="4797153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Replace </a:t>
            </a:r>
            <a:endParaRPr lang="zh-CN" altLang="en-US" sz="3200" dirty="0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991545" y="3933057"/>
            <a:ext cx="17459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5" grpId="0" build="p" autoUpdateAnimBg="0"/>
      <p:bldP spid="16" grpId="0"/>
      <p:bldP spid="17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38" name="Object 1046"/>
          <p:cNvGraphicFramePr>
            <a:graphicFrameLocks noChangeAspect="1"/>
          </p:cNvGraphicFramePr>
          <p:nvPr/>
        </p:nvGraphicFramePr>
        <p:xfrm>
          <a:off x="2057400" y="4528468"/>
          <a:ext cx="4876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46" name="Equation" r:id="rId5" imgW="3061440" imgH="317520" progId="Equation.3">
                  <p:embed/>
                </p:oleObj>
              </mc:Choice>
              <mc:Fallback>
                <p:oleObj name="Equation" r:id="rId5" imgW="3061440" imgH="317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28468"/>
                        <a:ext cx="4876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9" name="Object 1047"/>
          <p:cNvGraphicFramePr>
            <a:graphicFrameLocks noChangeAspect="1"/>
          </p:cNvGraphicFramePr>
          <p:nvPr/>
        </p:nvGraphicFramePr>
        <p:xfrm>
          <a:off x="2057400" y="5366668"/>
          <a:ext cx="5549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47" name="Equation" r:id="rId7" imgW="3480480" imgH="317520" progId="Equation.3">
                  <p:embed/>
                </p:oleObj>
              </mc:Choice>
              <mc:Fallback>
                <p:oleObj name="Equation" r:id="rId7" imgW="3480480" imgH="317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66668"/>
                        <a:ext cx="5549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885328" y="545965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</a:rPr>
              <a:t>  De Morgan’s  Laws</a:t>
            </a:r>
            <a:endParaRPr lang="en-US" altLang="zh-CN" sz="3200" dirty="0">
              <a:effectLst/>
              <a:latin typeface="Tahom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647329" y="1688966"/>
            <a:ext cx="5459413" cy="644525"/>
            <a:chOff x="480" y="912"/>
            <a:chExt cx="3439" cy="406"/>
          </a:xfrm>
        </p:grpSpPr>
        <p:graphicFrame>
          <p:nvGraphicFramePr>
            <p:cNvPr id="8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48" name="Equation" r:id="rId9" imgW="1194120" imgH="304920" progId="Equation.3">
                    <p:embed/>
                  </p:oleObj>
                </mc:Choice>
                <mc:Fallback>
                  <p:oleObj name="Equation" r:id="rId9" imgW="1194120" imgH="3049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49" name="Equation" r:id="rId11" imgW="1333800" imgH="304920" progId="Equation.3">
                    <p:embed/>
                  </p:oleObj>
                </mc:Choice>
                <mc:Fallback>
                  <p:oleObj name="Equation" r:id="rId11" imgW="1333800" imgH="3049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 bwMode="auto">
          <a:xfrm>
            <a:off x="1909088" y="404664"/>
            <a:ext cx="7715304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91544" y="2996952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Replace B with more variables, and we get the general form of De Morgan's law: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44080" y="2348880"/>
            <a:ext cx="8100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AND</a:t>
            </a:r>
            <a:r>
              <a:rPr lang="en-US" altLang="zh-CN" dirty="0"/>
              <a:t>:       logical multiplication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OR</a:t>
            </a:r>
            <a:r>
              <a:rPr lang="en-US" altLang="zh-CN" dirty="0"/>
              <a:t>:         logical addition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NOT</a:t>
            </a:r>
            <a:r>
              <a:rPr lang="en-US" altLang="zh-CN" dirty="0"/>
              <a:t>:       logical inverter</a:t>
            </a:r>
            <a:endParaRPr lang="en-US" altLang="zh-CN" dirty="0">
              <a:effectLst/>
              <a:cs typeface="Times New Roman" pitchFamily="18" charset="0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544514" y="398274"/>
            <a:ext cx="89439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.1 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Three basic functions of </a:t>
            </a:r>
          </a:p>
          <a:p>
            <a:pPr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     logical algebra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8"/>
          <p:cNvSpPr>
            <a:spLocks noChangeArrowheads="1"/>
          </p:cNvSpPr>
          <p:nvPr/>
        </p:nvSpPr>
        <p:spPr bwMode="auto">
          <a:xfrm>
            <a:off x="1524000" y="260350"/>
            <a:ext cx="100446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cs typeface="Times New Roman" pitchFamily="18" charset="0"/>
              </a:rPr>
              <a:t>(2) Inversion Rule </a:t>
            </a:r>
          </a:p>
          <a:p>
            <a:pPr eaLnBrk="1" hangingPunct="1"/>
            <a:r>
              <a:rPr lang="en-US" altLang="zh-CN" sz="3200" dirty="0">
                <a:effectLst/>
                <a:cs typeface="Times New Roman" pitchFamily="18" charset="0"/>
              </a:rPr>
              <a:t>(we use it to write the inverse function.)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819401" y="1628801"/>
            <a:ext cx="4860925" cy="650875"/>
            <a:chOff x="816" y="576"/>
            <a:chExt cx="3062" cy="410"/>
          </a:xfrm>
        </p:grpSpPr>
        <p:graphicFrame>
          <p:nvGraphicFramePr>
            <p:cNvPr id="31769" name="Object 47"/>
            <p:cNvGraphicFramePr>
              <a:graphicFrameLocks noChangeAspect="1"/>
            </p:cNvGraphicFramePr>
            <p:nvPr/>
          </p:nvGraphicFramePr>
          <p:xfrm>
            <a:off x="816" y="624"/>
            <a:ext cx="133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4" name="Equation" r:id="rId5" imgW="1308240" imgH="304920" progId="Equation.3">
                    <p:embed/>
                  </p:oleObj>
                </mc:Choice>
                <mc:Fallback>
                  <p:oleObj name="Equation" r:id="rId5" imgW="1308240" imgH="3049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24"/>
                          <a:ext cx="1334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2160" y="576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  <a:sym typeface="Wingdings" pitchFamily="2" charset="2"/>
                </a:rPr>
                <a:t>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31771" name="Object 49"/>
            <p:cNvGraphicFramePr>
              <a:graphicFrameLocks noChangeAspect="1"/>
            </p:cNvGraphicFramePr>
            <p:nvPr/>
          </p:nvGraphicFramePr>
          <p:xfrm>
            <a:off x="2544" y="576"/>
            <a:ext cx="13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5" name="Equation" r:id="rId7" imgW="1308240" imgH="355680" progId="Equation.3">
                    <p:embed/>
                  </p:oleObj>
                </mc:Choice>
                <mc:Fallback>
                  <p:oleObj name="Equation" r:id="rId7" imgW="1308240" imgH="355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576"/>
                          <a:ext cx="133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231904" y="2432274"/>
            <a:ext cx="2063750" cy="3228975"/>
            <a:chOff x="2784" y="854"/>
            <a:chExt cx="1300" cy="2034"/>
          </a:xfrm>
        </p:grpSpPr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3600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2" name="Rectangle 19"/>
            <p:cNvSpPr>
              <a:spLocks noChangeArrowheads="1"/>
            </p:cNvSpPr>
            <p:nvPr/>
          </p:nvSpPr>
          <p:spPr bwMode="auto">
            <a:xfrm>
              <a:off x="3312" y="15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3600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3552" y="14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600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360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3600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8" name="Rectangle 17"/>
            <p:cNvSpPr>
              <a:spLocks noChangeArrowheads="1"/>
            </p:cNvSpPr>
            <p:nvPr/>
          </p:nvSpPr>
          <p:spPr bwMode="auto">
            <a:xfrm>
              <a:off x="3312" y="85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0   1</a:t>
              </a:r>
            </a:p>
          </p:txBody>
        </p:sp>
        <p:sp>
          <p:nvSpPr>
            <p:cNvPr id="31759" name="Rectangle 18"/>
            <p:cNvSpPr>
              <a:spLocks noChangeArrowheads="1"/>
            </p:cNvSpPr>
            <p:nvPr/>
          </p:nvSpPr>
          <p:spPr bwMode="auto">
            <a:xfrm>
              <a:off x="3312" y="123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1   0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3840" y="19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39" name="AutoShape 27"/>
            <p:cNvSpPr>
              <a:spLocks/>
            </p:cNvSpPr>
            <p:nvPr/>
          </p:nvSpPr>
          <p:spPr bwMode="auto">
            <a:xfrm>
              <a:off x="2784" y="1104"/>
              <a:ext cx="432" cy="168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0" name="Oval 38"/>
            <p:cNvSpPr>
              <a:spLocks noChangeArrowheads="1"/>
            </p:cNvSpPr>
            <p:nvPr/>
          </p:nvSpPr>
          <p:spPr bwMode="auto">
            <a:xfrm>
              <a:off x="340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1" name="Oval 39"/>
            <p:cNvSpPr>
              <a:spLocks noChangeArrowheads="1"/>
            </p:cNvSpPr>
            <p:nvPr/>
          </p:nvSpPr>
          <p:spPr bwMode="auto">
            <a:xfrm>
              <a:off x="3984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764" name="Object 50"/>
            <p:cNvGraphicFramePr>
              <a:graphicFrameLocks noChangeAspect="1"/>
            </p:cNvGraphicFramePr>
            <p:nvPr/>
          </p:nvGraphicFramePr>
          <p:xfrm>
            <a:off x="3312" y="2304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6" name="Equation" r:id="rId9" imgW="216000" imgH="241200" progId="Equation.3">
                    <p:embed/>
                  </p:oleObj>
                </mc:Choice>
                <mc:Fallback>
                  <p:oleObj name="Equation" r:id="rId9" imgW="2160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04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51"/>
            <p:cNvGraphicFramePr>
              <a:graphicFrameLocks noChangeAspect="1"/>
            </p:cNvGraphicFramePr>
            <p:nvPr/>
          </p:nvGraphicFramePr>
          <p:xfrm>
            <a:off x="3840" y="2592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7" name="Equation" r:id="rId11" imgW="216000" imgH="241200" progId="Equation.3">
                    <p:embed/>
                  </p:oleObj>
                </mc:Choice>
                <mc:Fallback>
                  <p:oleObj name="Equation" r:id="rId11" imgW="21600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92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52"/>
            <p:cNvGraphicFramePr>
              <a:graphicFrameLocks noChangeAspect="1"/>
            </p:cNvGraphicFramePr>
            <p:nvPr/>
          </p:nvGraphicFramePr>
          <p:xfrm>
            <a:off x="3840" y="2208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8" name="Equation" r:id="rId13" imgW="216000" imgH="304920" progId="Equation.3">
                    <p:embed/>
                  </p:oleObj>
                </mc:Choice>
                <mc:Fallback>
                  <p:oleObj name="Equation" r:id="rId13" imgW="216000" imgH="3049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53"/>
            <p:cNvGraphicFramePr>
              <a:graphicFrameLocks noChangeAspect="1"/>
            </p:cNvGraphicFramePr>
            <p:nvPr/>
          </p:nvGraphicFramePr>
          <p:xfrm>
            <a:off x="3312" y="2544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9" name="Equation" r:id="rId15" imgW="216000" imgH="304920" progId="Equation.3">
                    <p:embed/>
                  </p:oleObj>
                </mc:Choice>
                <mc:Fallback>
                  <p:oleObj name="Equation" r:id="rId15" imgW="216000" imgH="3049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44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1039"/>
          <p:cNvSpPr>
            <a:spLocks noChangeArrowheads="1"/>
          </p:cNvSpPr>
          <p:nvPr/>
        </p:nvSpPr>
        <p:spPr bwMode="auto">
          <a:xfrm>
            <a:off x="2561828" y="3782429"/>
            <a:ext cx="2555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Exchange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47528" y="594057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Keep the operation order.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5807968" y="3680130"/>
            <a:ext cx="1872358" cy="90161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8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279577" y="1196753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32771" name="Object 36"/>
          <p:cNvGraphicFramePr>
            <a:graphicFrameLocks noChangeAspect="1"/>
          </p:cNvGraphicFramePr>
          <p:nvPr/>
        </p:nvGraphicFramePr>
        <p:xfrm>
          <a:off x="4871864" y="1124745"/>
          <a:ext cx="31448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98" name="Equation" r:id="rId5" imgW="1968840" imgH="355680" progId="Equation.3">
                  <p:embed/>
                </p:oleObj>
              </mc:Choice>
              <mc:Fallback>
                <p:oleObj name="Equation" r:id="rId5" imgW="1968840" imgH="355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1124745"/>
                        <a:ext cx="31448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4799856" y="2060849"/>
          <a:ext cx="3714776" cy="64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99" name="Equation" r:id="rId7" imgW="1473120" imgH="266400" progId="Equation.DSMT4">
                  <p:embed/>
                </p:oleObj>
              </mc:Choice>
              <mc:Fallback>
                <p:oleObj name="Equation" r:id="rId7" imgW="147312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2060849"/>
                        <a:ext cx="3714776" cy="644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38"/>
          <p:cNvGraphicFramePr>
            <a:graphicFrameLocks noChangeAspect="1"/>
          </p:cNvGraphicFramePr>
          <p:nvPr/>
        </p:nvGraphicFramePr>
        <p:xfrm>
          <a:off x="4799856" y="3142900"/>
          <a:ext cx="19891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0" name="Equation" r:id="rId9" imgW="1232280" imgH="355680" progId="Equation.3">
                  <p:embed/>
                </p:oleObj>
              </mc:Choice>
              <mc:Fallback>
                <p:oleObj name="Equation" r:id="rId9" imgW="1232280" imgH="355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3142900"/>
                        <a:ext cx="19891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/>
          <p:nvPr/>
        </p:nvGrpSpPr>
        <p:grpSpPr>
          <a:xfrm>
            <a:off x="4727849" y="3934987"/>
            <a:ext cx="2170695" cy="642938"/>
            <a:chOff x="4059240" y="1285878"/>
            <a:chExt cx="2170695" cy="642938"/>
          </a:xfrm>
        </p:grpSpPr>
        <p:sp>
          <p:nvSpPr>
            <p:cNvPr id="32782" name="Rectangle 35"/>
            <p:cNvSpPr>
              <a:spLocks noChangeArrowheads="1"/>
            </p:cNvSpPr>
            <p:nvPr/>
          </p:nvSpPr>
          <p:spPr bwMode="auto">
            <a:xfrm>
              <a:off x="6045204" y="1341441"/>
              <a:ext cx="18473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32783" name="Object 39"/>
            <p:cNvGraphicFramePr>
              <a:graphicFrameLocks noChangeAspect="1"/>
            </p:cNvGraphicFramePr>
            <p:nvPr/>
          </p:nvGraphicFramePr>
          <p:xfrm>
            <a:off x="4059240" y="1285878"/>
            <a:ext cx="2084389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301" name="Equation" r:id="rId11" imgW="876240" imgH="241200" progId="Equation.DSMT4">
                    <p:embed/>
                  </p:oleObj>
                </mc:Choice>
                <mc:Fallback>
                  <p:oleObj name="Equation" r:id="rId11" imgW="876240" imgH="241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240" y="1285878"/>
                          <a:ext cx="2084389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1" name="Object 45"/>
          <p:cNvGraphicFramePr>
            <a:graphicFrameLocks noChangeAspect="1"/>
          </p:cNvGraphicFramePr>
          <p:nvPr/>
        </p:nvGraphicFramePr>
        <p:xfrm>
          <a:off x="4799857" y="4973833"/>
          <a:ext cx="33115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2" name="公式" r:id="rId13" imgW="1905480" imgH="355680" progId="Equation.3">
                  <p:embed/>
                </p:oleObj>
              </mc:Choice>
              <mc:Fallback>
                <p:oleObj name="公式" r:id="rId13" imgW="1905480" imgH="355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7" y="4973833"/>
                        <a:ext cx="3311525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4799856" y="5837929"/>
          <a:ext cx="38481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3" name="Equation" r:id="rId15" imgW="1498320" imgH="266400" progId="Equation.DSMT4">
                  <p:embed/>
                </p:oleObj>
              </mc:Choice>
              <mc:Fallback>
                <p:oleObj name="Equation" r:id="rId15" imgW="1498320" imgH="26640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5837929"/>
                        <a:ext cx="38481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2279577" y="3214908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2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2351585" y="4973833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3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75520" y="19038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cs typeface="Times New Roman" pitchFamily="18" charset="0"/>
              </a:rPr>
              <a:t>Write the inverse function.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1632520" y="25727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cs typeface="Times New Roman" pitchFamily="18" charset="0"/>
              </a:rPr>
              <a:t>(3) Duality Rule </a:t>
            </a:r>
          </a:p>
          <a:p>
            <a:pPr eaLnBrk="1" hangingPunct="1"/>
            <a:r>
              <a:rPr lang="en-US" altLang="zh-CN" sz="3200" dirty="0">
                <a:effectLst/>
                <a:cs typeface="Times New Roman" pitchFamily="18" charset="0"/>
              </a:rPr>
              <a:t>(We use it to write the dual function.)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2162176" y="1746977"/>
            <a:ext cx="6932511" cy="620609"/>
            <a:chOff x="638175" y="58056"/>
            <a:chExt cx="6932511" cy="620609"/>
          </a:xfrm>
        </p:grpSpPr>
        <p:grpSp>
          <p:nvGrpSpPr>
            <p:cNvPr id="3" name="Group 2104"/>
            <p:cNvGrpSpPr>
              <a:grpSpLocks/>
            </p:cNvGrpSpPr>
            <p:nvPr/>
          </p:nvGrpSpPr>
          <p:grpSpPr bwMode="auto">
            <a:xfrm>
              <a:off x="638175" y="74612"/>
              <a:ext cx="2852738" cy="584199"/>
              <a:chOff x="288" y="528"/>
              <a:chExt cx="1797" cy="368"/>
            </a:xfrm>
          </p:grpSpPr>
          <p:sp>
            <p:nvSpPr>
              <p:cNvPr id="9" name="Rectangle 2105"/>
              <p:cNvSpPr>
                <a:spLocks noChangeArrowheads="1"/>
              </p:cNvSpPr>
              <p:nvPr/>
            </p:nvSpPr>
            <p:spPr bwMode="auto">
              <a:xfrm>
                <a:off x="288" y="528"/>
                <a:ext cx="179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3200" dirty="0">
                    <a:effectLst/>
                    <a:latin typeface="黑体" pitchFamily="2" charset="-122"/>
                    <a:ea typeface="黑体" pitchFamily="2" charset="-122"/>
                    <a:cs typeface="Times New Roman" pitchFamily="18" charset="0"/>
                  </a:rPr>
                  <a:t>F(A，B，C   )</a:t>
                </a:r>
              </a:p>
            </p:txBody>
          </p:sp>
          <p:graphicFrame>
            <p:nvGraphicFramePr>
              <p:cNvPr id="10" name="Object 2106"/>
              <p:cNvGraphicFramePr>
                <a:graphicFrameLocks noChangeAspect="1"/>
              </p:cNvGraphicFramePr>
              <p:nvPr/>
            </p:nvGraphicFramePr>
            <p:xfrm>
              <a:off x="1576" y="672"/>
              <a:ext cx="28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23" name="Equation" r:id="rId5" imgW="254160" imgH="101520" progId="Equation.3">
                      <p:embed/>
                    </p:oleObj>
                  </mc:Choice>
                  <mc:Fallback>
                    <p:oleObj name="Equation" r:id="rId5" imgW="254160" imgH="10152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672"/>
                            <a:ext cx="283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矩形 5"/>
            <p:cNvSpPr/>
            <p:nvPr/>
          </p:nvSpPr>
          <p:spPr>
            <a:xfrm>
              <a:off x="4355976" y="58056"/>
              <a:ext cx="32147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sz="3200" baseline="30000" dirty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3200" dirty="0">
                  <a:effectLst/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(A，B，C   )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573008" y="93890"/>
              <a:ext cx="22145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cs typeface="Times New Roman" pitchFamily="18" charset="0"/>
                  <a:sym typeface="Wingdings" pitchFamily="2" charset="2"/>
                </a:rPr>
                <a:t>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4" name="Group 2108"/>
          <p:cNvGrpSpPr>
            <a:grpSpLocks/>
          </p:cNvGrpSpPr>
          <p:nvPr/>
        </p:nvGrpSpPr>
        <p:grpSpPr bwMode="auto">
          <a:xfrm>
            <a:off x="4816036" y="2533824"/>
            <a:ext cx="2495550" cy="2119313"/>
            <a:chOff x="432" y="912"/>
            <a:chExt cx="1572" cy="1335"/>
          </a:xfrm>
        </p:grpSpPr>
        <p:sp>
          <p:nvSpPr>
            <p:cNvPr id="13" name="Line 2109"/>
            <p:cNvSpPr>
              <a:spLocks noChangeShapeType="1"/>
            </p:cNvSpPr>
            <p:nvPr/>
          </p:nvSpPr>
          <p:spPr bwMode="auto">
            <a:xfrm>
              <a:off x="1200" y="14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2110"/>
            <p:cNvSpPr>
              <a:spLocks noChangeShapeType="1"/>
            </p:cNvSpPr>
            <p:nvPr/>
          </p:nvSpPr>
          <p:spPr bwMode="auto">
            <a:xfrm>
              <a:off x="1200" y="183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2111"/>
            <p:cNvSpPr>
              <a:spLocks noChangeShapeType="1"/>
            </p:cNvSpPr>
            <p:nvPr/>
          </p:nvSpPr>
          <p:spPr bwMode="auto">
            <a:xfrm>
              <a:off x="1152" y="20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2114"/>
            <p:cNvSpPr>
              <a:spLocks noChangeArrowheads="1"/>
            </p:cNvSpPr>
            <p:nvPr/>
          </p:nvSpPr>
          <p:spPr bwMode="auto">
            <a:xfrm>
              <a:off x="864" y="9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19" name="Rectangle 2115"/>
            <p:cNvSpPr>
              <a:spLocks noChangeArrowheads="1"/>
            </p:cNvSpPr>
            <p:nvPr/>
          </p:nvSpPr>
          <p:spPr bwMode="auto">
            <a:xfrm>
              <a:off x="1632" y="9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0" name="Rectangle 2116"/>
            <p:cNvSpPr>
              <a:spLocks noChangeArrowheads="1"/>
            </p:cNvSpPr>
            <p:nvPr/>
          </p:nvSpPr>
          <p:spPr bwMode="auto">
            <a:xfrm>
              <a:off x="768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1" name="Rectangle 2117"/>
            <p:cNvSpPr>
              <a:spLocks noChangeArrowheads="1"/>
            </p:cNvSpPr>
            <p:nvPr/>
          </p:nvSpPr>
          <p:spPr bwMode="auto">
            <a:xfrm>
              <a:off x="16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2" name="Rectangle 2118"/>
            <p:cNvSpPr>
              <a:spLocks noChangeArrowheads="1"/>
            </p:cNvSpPr>
            <p:nvPr/>
          </p:nvSpPr>
          <p:spPr bwMode="auto">
            <a:xfrm>
              <a:off x="912" y="1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3" name="Rectangle 2119"/>
            <p:cNvSpPr>
              <a:spLocks noChangeArrowheads="1"/>
            </p:cNvSpPr>
            <p:nvPr/>
          </p:nvSpPr>
          <p:spPr bwMode="auto">
            <a:xfrm>
              <a:off x="1728" y="18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4" name="Oval 2120"/>
            <p:cNvSpPr>
              <a:spLocks noChangeArrowheads="1"/>
            </p:cNvSpPr>
            <p:nvPr/>
          </p:nvSpPr>
          <p:spPr bwMode="auto">
            <a:xfrm>
              <a:off x="1824" y="18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121"/>
            <p:cNvSpPr>
              <a:spLocks noChangeArrowheads="1"/>
            </p:cNvSpPr>
            <p:nvPr/>
          </p:nvSpPr>
          <p:spPr bwMode="auto">
            <a:xfrm>
              <a:off x="960" y="2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2126"/>
            <p:cNvSpPr>
              <a:spLocks noChangeShapeType="1"/>
            </p:cNvSpPr>
            <p:nvPr/>
          </p:nvSpPr>
          <p:spPr bwMode="auto">
            <a:xfrm>
              <a:off x="1152" y="111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AutoShape 2127"/>
            <p:cNvSpPr>
              <a:spLocks/>
            </p:cNvSpPr>
            <p:nvPr/>
          </p:nvSpPr>
          <p:spPr bwMode="auto">
            <a:xfrm>
              <a:off x="432" y="1104"/>
              <a:ext cx="288" cy="97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组合 39"/>
          <p:cNvGrpSpPr/>
          <p:nvPr/>
        </p:nvGrpSpPr>
        <p:grpSpPr>
          <a:xfrm>
            <a:off x="1919536" y="4797153"/>
            <a:ext cx="9000998" cy="629915"/>
            <a:chOff x="9423880" y="879140"/>
            <a:chExt cx="5606730" cy="629915"/>
          </a:xfrm>
        </p:grpSpPr>
        <p:graphicFrame>
          <p:nvGraphicFramePr>
            <p:cNvPr id="41" name="Object 52"/>
            <p:cNvGraphicFramePr>
              <a:graphicFrameLocks noChangeAspect="1"/>
            </p:cNvGraphicFramePr>
            <p:nvPr/>
          </p:nvGraphicFramePr>
          <p:xfrm>
            <a:off x="10212840" y="879140"/>
            <a:ext cx="373062" cy="56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12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2840" y="879140"/>
                          <a:ext cx="373062" cy="562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1039"/>
            <p:cNvSpPr>
              <a:spLocks noChangeArrowheads="1"/>
            </p:cNvSpPr>
            <p:nvPr/>
          </p:nvSpPr>
          <p:spPr bwMode="auto">
            <a:xfrm>
              <a:off x="9423880" y="924280"/>
              <a:ext cx="56067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66"/>
                  </a:solidFill>
                  <a:effectLst/>
                  <a:cs typeface="Times New Roman" pitchFamily="18" charset="0"/>
                </a:rPr>
                <a:t>A  and       are unchanged (keep the inverter).</a:t>
              </a:r>
              <a:endParaRPr lang="zh-CN" altLang="en-US" sz="3200" dirty="0">
                <a:effectLst/>
                <a:cs typeface="Times New Roman" pitchFamily="18" charset="0"/>
              </a:endParaRPr>
            </a:p>
          </p:txBody>
        </p:sp>
      </p:grpSp>
      <p:sp>
        <p:nvSpPr>
          <p:cNvPr id="43" name="Rectangle 1039"/>
          <p:cNvSpPr>
            <a:spLocks noChangeArrowheads="1"/>
          </p:cNvSpPr>
          <p:nvPr/>
        </p:nvSpPr>
        <p:spPr bwMode="auto">
          <a:xfrm>
            <a:off x="2396327" y="3276411"/>
            <a:ext cx="25557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Exchange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91544" y="5922413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Keep the operation order.</a:t>
            </a:r>
            <a:endParaRPr lang="zh-CN" altLang="en-US" sz="3200" dirty="0"/>
          </a:p>
        </p:txBody>
      </p:sp>
      <p:graphicFrame>
        <p:nvGraphicFramePr>
          <p:cNvPr id="32" name="Object 2106"/>
          <p:cNvGraphicFramePr>
            <a:graphicFrameLocks noChangeAspect="1"/>
          </p:cNvGraphicFramePr>
          <p:nvPr/>
        </p:nvGraphicFramePr>
        <p:xfrm>
          <a:off x="8040217" y="1988841"/>
          <a:ext cx="4492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13" name="Equation" r:id="rId9" imgW="254160" imgH="101520" progId="Equation.3">
                  <p:embed/>
                </p:oleObj>
              </mc:Choice>
              <mc:Fallback>
                <p:oleObj name="Equation" r:id="rId9" imgW="254160" imgH="1015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7" y="1988841"/>
                        <a:ext cx="449263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 bwMode="auto">
          <a:xfrm>
            <a:off x="5526822" y="3863489"/>
            <a:ext cx="1800200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75520" y="5661249"/>
            <a:ext cx="8892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514350" indent="-514350" eaLnBrk="1" hangingPunct="1"/>
            <a:r>
              <a:rPr lang="zh-CN" altLang="en-US" sz="3200" dirty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dirty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sz="3200" dirty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D   </a:t>
            </a:r>
            <a:r>
              <a:rPr lang="en-US" altLang="zh-CN" sz="3200" dirty="0">
                <a:effectLst/>
                <a:latin typeface="黑体" pitchFamily="2" charset="-122"/>
                <a:ea typeface="黑体" pitchFamily="2" charset="-122"/>
                <a:cs typeface="Times New Roman" pitchFamily="18" charset="0"/>
              </a:rPr>
              <a:t>=  F</a:t>
            </a:r>
          </a:p>
        </p:txBody>
      </p:sp>
      <p:sp>
        <p:nvSpPr>
          <p:cNvPr id="44" name="矩形 43"/>
          <p:cNvSpPr/>
          <p:nvPr/>
        </p:nvSpPr>
        <p:spPr>
          <a:xfrm>
            <a:off x="1775520" y="1692097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(1) If an equation is correct, its dual form is also correct.</a:t>
            </a:r>
          </a:p>
        </p:txBody>
      </p:sp>
      <p:sp>
        <p:nvSpPr>
          <p:cNvPr id="45" name="矩形 44"/>
          <p:cNvSpPr/>
          <p:nvPr/>
        </p:nvSpPr>
        <p:spPr>
          <a:xfrm>
            <a:off x="1775520" y="3060249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(2) If two functions are equal, their dual forms are also equal.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19536" y="548681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Properties of </a:t>
            </a:r>
            <a:r>
              <a:rPr lang="en-US" altLang="zh-CN" dirty="0">
                <a:cs typeface="Times New Roman" pitchFamily="18" charset="0"/>
              </a:rPr>
              <a:t>Duality Rule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9456" y="4440014"/>
            <a:ext cx="928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/>
            <a:r>
              <a:rPr lang="en-US" altLang="zh-CN" sz="3200" dirty="0"/>
              <a:t>(3) If we apply the duality rule on a function twice, we will obtain the original function.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44" grpId="0"/>
      <p:bldP spid="4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079777" y="1404066"/>
            <a:ext cx="3398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3603270" y="2708921"/>
            <a:ext cx="59378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=A+BC      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2883191" y="3645025"/>
            <a:ext cx="74462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cs typeface="Times New Roman" pitchFamily="18" charset="0"/>
              </a:rPr>
              <a:t>Apply Duality Rule to get the dual function: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2883190" y="4509121"/>
            <a:ext cx="68852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=A(B+C)=AB+AC         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=AB+AC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2883190" y="5373217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 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83190" y="2708921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cs typeface="Times New Roman" pitchFamily="18" charset="0"/>
              </a:rPr>
              <a:t>Let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9334" y="6156594"/>
            <a:ext cx="1277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559497" y="44625"/>
            <a:ext cx="936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66"/>
                </a:solidFill>
              </a:rPr>
              <a:t>Example:    Use </a:t>
            </a:r>
            <a:r>
              <a:rPr lang="en-US" altLang="zh-CN" dirty="0">
                <a:solidFill>
                  <a:srgbClr val="FFFF66"/>
                </a:solidFill>
                <a:effectLst/>
                <a:cs typeface="Times New Roman" pitchFamily="18" charset="0"/>
              </a:rPr>
              <a:t>Duality Rule to p</a:t>
            </a:r>
            <a:r>
              <a:rPr lang="en-US" altLang="zh-CN" dirty="0">
                <a:solidFill>
                  <a:srgbClr val="FFFF66"/>
                </a:solidFill>
              </a:rPr>
              <a:t>rove the distributive law of addition.</a:t>
            </a:r>
            <a:endParaRPr lang="zh-CN" altLang="en-US" dirty="0">
              <a:solidFill>
                <a:srgbClr val="FFFF66"/>
              </a:solidFill>
            </a:endParaRPr>
          </a:p>
        </p:txBody>
      </p:sp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1847529" y="2060849"/>
            <a:ext cx="1208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Proof: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11182" y="6156594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Times New Roman" pitchFamily="18" charset="0"/>
              </a:rPr>
              <a:t>Then,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p" autoUpdateAnimBg="0"/>
      <p:bldP spid="348167" grpId="0" build="p" autoUpdateAnimBg="0"/>
      <p:bldP spid="348168" grpId="0" build="p" autoUpdateAnimBg="0"/>
      <p:bldP spid="348169" grpId="0" build="p" autoUpdateAnimBg="0"/>
      <p:bldP spid="9" grpId="0" build="p" autoUpdateAnimBg="0"/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63552" y="1556792"/>
            <a:ext cx="8604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</a:rPr>
              <a:t>separate</a:t>
            </a:r>
            <a:r>
              <a:rPr lang="en-US" altLang="zh-CN" sz="3200" dirty="0"/>
              <a:t> a variable, e.g.,  </a:t>
            </a:r>
            <a:r>
              <a:rPr lang="en-US" altLang="zh-CN" sz="3200" dirty="0">
                <a:solidFill>
                  <a:srgbClr val="FFFF00"/>
                </a:solidFill>
              </a:rPr>
              <a:t>   </a:t>
            </a:r>
            <a:r>
              <a:rPr lang="en-US" altLang="zh-CN" sz="3200" dirty="0"/>
              <a:t>  from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3200" dirty="0"/>
              <a:t> and </a:t>
            </a:r>
            <a:r>
              <a:rPr lang="en-US" altLang="zh-CN" sz="3200" dirty="0">
                <a:solidFill>
                  <a:srgbClr val="FFFF00"/>
                </a:solidFill>
              </a:rPr>
              <a:t>expand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3200" dirty="0"/>
              <a:t> as follows:</a:t>
            </a: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524000" y="152401"/>
            <a:ext cx="8964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cs typeface="Times New Roman" pitchFamily="18" charset="0"/>
              </a:rPr>
              <a:t>(4) Expansion Rule (we use it to simplify function.)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86497" y="836615"/>
            <a:ext cx="4291017" cy="1263651"/>
            <a:chOff x="2937" y="527"/>
            <a:chExt cx="2703" cy="796"/>
          </a:xfrm>
        </p:grpSpPr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3424" y="527"/>
              <a:ext cx="22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F=f(X</a:t>
              </a:r>
              <a:r>
                <a:rPr lang="en-US" altLang="zh-CN" sz="3200" baseline="-25000" dirty="0">
                  <a:effectLst/>
                  <a:latin typeface="黑体" pitchFamily="49" charset="-122"/>
                </a:rPr>
                <a:t>1</a:t>
              </a:r>
              <a:r>
                <a:rPr lang="en-US" altLang="zh-CN" sz="3200" dirty="0">
                  <a:effectLst/>
                  <a:latin typeface="黑体" pitchFamily="49" charset="-122"/>
                </a:rPr>
                <a:t>,X</a:t>
              </a:r>
              <a:r>
                <a:rPr lang="en-US" altLang="zh-CN" sz="3200" baseline="-25000" dirty="0">
                  <a:effectLst/>
                  <a:latin typeface="黑体" pitchFamily="49" charset="-122"/>
                </a:rPr>
                <a:t>2</a:t>
              </a:r>
              <a:r>
                <a:rPr lang="en-US" altLang="zh-CN" sz="3200" dirty="0">
                  <a:effectLst/>
                  <a:latin typeface="黑体" pitchFamily="49" charset="-122"/>
                </a:rPr>
                <a:t>,</a:t>
              </a:r>
              <a:r>
                <a:rPr lang="en-US" altLang="zh-CN" dirty="0">
                  <a:effectLst/>
                </a:rPr>
                <a:t>···</a:t>
              </a:r>
              <a:r>
                <a:rPr lang="en-US" altLang="zh-CN" sz="3200" dirty="0" err="1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 dirty="0" err="1">
                  <a:effectLst/>
                  <a:latin typeface="黑体" pitchFamily="49" charset="-122"/>
                </a:rPr>
                <a:t>n</a:t>
              </a:r>
              <a:r>
                <a:rPr lang="en-US" altLang="zh-CN" sz="3200" dirty="0">
                  <a:effectLst/>
                  <a:latin typeface="黑体" pitchFamily="49" charset="-122"/>
                </a:rPr>
                <a:t>)</a:t>
              </a:r>
              <a:r>
                <a:rPr lang="zh-CN" altLang="en-US" sz="3200" dirty="0">
                  <a:effectLst/>
                  <a:latin typeface="黑体" pitchFamily="49" charset="-122"/>
                </a:rPr>
                <a:t>，</a:t>
              </a:r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2937" y="955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1</a:t>
              </a:r>
              <a:endPara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08215" y="3011342"/>
            <a:ext cx="7031040" cy="2001835"/>
            <a:chOff x="431" y="1797"/>
            <a:chExt cx="4429" cy="1261"/>
          </a:xfrm>
        </p:grpSpPr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431" y="1797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06" name="公式" r:id="rId3" imgW="2083320" imgH="343080" progId="Equation.3">
                    <p:embed/>
                  </p:oleObj>
                </mc:Choice>
                <mc:Fallback>
                  <p:oleObj name="公式" r:id="rId3" imgW="2083320" imgH="3430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20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10"/>
            <p:cNvGraphicFramePr>
              <a:graphicFrameLocks noChangeAspect="1"/>
            </p:cNvGraphicFramePr>
            <p:nvPr/>
          </p:nvGraphicFramePr>
          <p:xfrm>
            <a:off x="662" y="2250"/>
            <a:ext cx="419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07" name="Equation" r:id="rId5" imgW="2819160" imgH="533160" progId="Equation.DSMT4">
                    <p:embed/>
                  </p:oleObj>
                </mc:Choice>
                <mc:Fallback>
                  <p:oleObj name="Equation" r:id="rId5" imgW="2819160" imgH="5331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2250"/>
                          <a:ext cx="4198" cy="8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2063552" y="908721"/>
            <a:ext cx="4596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If we have a logic function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207568" y="5661249"/>
            <a:ext cx="6853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Let                             to prove the above.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071664" y="5661249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X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=0 or X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=1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44979" y="3730479"/>
            <a:ext cx="476086" cy="64633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5864424" y="3699099"/>
            <a:ext cx="2535832" cy="64633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3071664" y="4485508"/>
            <a:ext cx="476086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6096000" y="4371828"/>
            <a:ext cx="3143255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3071664" y="5636323"/>
            <a:ext cx="936104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3301673" y="2951390"/>
            <a:ext cx="476086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3656610" y="3784892"/>
            <a:ext cx="357690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3" name="矩形 22"/>
          <p:cNvSpPr/>
          <p:nvPr/>
        </p:nvSpPr>
        <p:spPr bwMode="auto">
          <a:xfrm>
            <a:off x="6529838" y="3707552"/>
            <a:ext cx="295612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4" name="矩形 23"/>
          <p:cNvSpPr/>
          <p:nvPr/>
        </p:nvSpPr>
        <p:spPr bwMode="auto">
          <a:xfrm>
            <a:off x="4198666" y="4417901"/>
            <a:ext cx="280500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7312556" y="4365105"/>
            <a:ext cx="295612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expansion rule.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02024" y="3079304"/>
            <a:ext cx="7050089" cy="1885948"/>
            <a:chOff x="561" y="2384"/>
            <a:chExt cx="4441" cy="1188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482386"/>
                </p:ext>
              </p:extLst>
            </p:nvPr>
          </p:nvGraphicFramePr>
          <p:xfrm>
            <a:off x="561" y="2384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72" name="公式" r:id="rId3" imgW="2083320" imgH="343080" progId="Equation.3">
                    <p:embed/>
                  </p:oleObj>
                </mc:Choice>
                <mc:Fallback>
                  <p:oleObj name="公式" r:id="rId3" imgW="2083320" imgH="343080" progId="Equation.3">
                    <p:embed/>
                    <p:pic>
                      <p:nvPicPr>
                        <p:cNvPr id="378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2384"/>
                          <a:ext cx="20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287623"/>
                </p:ext>
              </p:extLst>
            </p:nvPr>
          </p:nvGraphicFramePr>
          <p:xfrm>
            <a:off x="804" y="2764"/>
            <a:ext cx="419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73" name="Equation" r:id="rId5" imgW="2819160" imgH="533160" progId="Equation.DSMT4">
                    <p:embed/>
                  </p:oleObj>
                </mc:Choice>
                <mc:Fallback>
                  <p:oleObj name="Equation" r:id="rId5" imgW="2819160" imgH="533160" progId="Equation.DSMT4">
                    <p:embed/>
                    <p:pic>
                      <p:nvPicPr>
                        <p:cNvPr id="3789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764"/>
                          <a:ext cx="4198" cy="8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2410922" y="5518866"/>
            <a:ext cx="6853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Let                             to prove the above.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275018" y="5518866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X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=0 or X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=1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 descr="E:\上课\数字逻辑设计（英文课）\whiteboard\Chapter Two - Logical Algebra(whiteboard)\chapter 2 logical algebra (1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1367384"/>
            <a:ext cx="8048625" cy="393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E:\上课\数字逻辑设计（英文课）\whiteboard\Chapter Two - Logical Algebra(whiteboard)\chapter 2 logical algebra (1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832" y="1340769"/>
            <a:ext cx="8048625" cy="393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3751" y="1125538"/>
          <a:ext cx="6119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0" name="公式" r:id="rId4" imgW="3328200" imgH="355680" progId="Equation.3">
                  <p:embed/>
                </p:oleObj>
              </mc:Choice>
              <mc:Fallback>
                <p:oleObj name="公式" r:id="rId4" imgW="3328200" imgH="3556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125538"/>
                        <a:ext cx="61198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7"/>
          <p:cNvGraphicFramePr>
            <a:graphicFrameLocks noChangeAspect="1"/>
          </p:cNvGraphicFramePr>
          <p:nvPr/>
        </p:nvGraphicFramePr>
        <p:xfrm>
          <a:off x="2024063" y="2861643"/>
          <a:ext cx="7177088" cy="142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1" name="Equation" r:id="rId6" imgW="2603160" imgH="507960" progId="Equation.DSMT4">
                  <p:embed/>
                </p:oleObj>
              </mc:Choice>
              <mc:Fallback>
                <p:oleObj name="Equation" r:id="rId6" imgW="26031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861643"/>
                        <a:ext cx="7177088" cy="1428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51088" y="4525342"/>
          <a:ext cx="63357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36" name="Equation" r:id="rId8" imgW="3506040" imgH="1028880" progId="Equation.DSMT4">
                  <p:embed/>
                </p:oleObj>
              </mc:Choice>
              <mc:Fallback>
                <p:oleObj name="Equation" r:id="rId8" imgW="3506040" imgH="1028880" progId="Equation.DSMT4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25342"/>
                        <a:ext cx="63357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03512" y="260649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FF66"/>
                </a:solidFill>
              </a:rPr>
              <a:t>Example: Simplify logic function by expansion rule.</a:t>
            </a:r>
            <a:endParaRPr lang="zh-CN" altLang="en-US" sz="3200" dirty="0">
              <a:solidFill>
                <a:srgbClr val="FFFF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9536" y="2204865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Solution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: (separate variable A)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8601"/>
            <a:ext cx="8955088" cy="59039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dirty="0" smtClean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629402" y="2971801"/>
            <a:ext cx="2271713" cy="3403601"/>
            <a:chOff x="3216" y="1872"/>
            <a:chExt cx="1431" cy="2144"/>
          </a:xfrm>
        </p:grpSpPr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2325" name="Rectangle 10"/>
            <p:cNvSpPr>
              <a:spLocks noChangeArrowheads="1"/>
            </p:cNvSpPr>
            <p:nvPr/>
          </p:nvSpPr>
          <p:spPr bwMode="auto">
            <a:xfrm>
              <a:off x="3334" y="1872"/>
              <a:ext cx="1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Truth Table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3264" y="3648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   </a:t>
              </a:r>
              <a:r>
                <a:rPr lang="zh-CN" altLang="en-US" sz="3200" dirty="0">
                  <a:solidFill>
                    <a:srgbClr val="FFFF00"/>
                  </a:solidFill>
                  <a:cs typeface="Times New Roman" pitchFamily="18" charset="0"/>
                </a:rPr>
                <a:t>1     1    1</a:t>
              </a:r>
            </a:p>
          </p:txBody>
        </p:sp>
        <p:sp>
          <p:nvSpPr>
            <p:cNvPr id="12327" name="Rectangle 12"/>
            <p:cNvSpPr>
              <a:spLocks noChangeArrowheads="1"/>
            </p:cNvSpPr>
            <p:nvPr/>
          </p:nvSpPr>
          <p:spPr bwMode="auto">
            <a:xfrm>
              <a:off x="3264" y="3302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   1     0    0</a:t>
              </a:r>
            </a:p>
          </p:txBody>
        </p:sp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3264" y="2966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   0     1    0</a:t>
              </a:r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3264" y="2678"/>
              <a:ext cx="13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cs typeface="Times New Roman" pitchFamily="18" charset="0"/>
                </a:rPr>
                <a:t>    0     0    0</a:t>
              </a:r>
            </a:p>
          </p:txBody>
        </p:sp>
        <p:sp>
          <p:nvSpPr>
            <p:cNvPr id="12330" name="Rectangle 15"/>
            <p:cNvSpPr>
              <a:spLocks noChangeArrowheads="1"/>
            </p:cNvSpPr>
            <p:nvPr/>
          </p:nvSpPr>
          <p:spPr bwMode="auto">
            <a:xfrm>
              <a:off x="3216" y="2246"/>
              <a:ext cx="14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    A     B    F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000376" y="3048001"/>
            <a:ext cx="2644775" cy="3365501"/>
            <a:chOff x="930" y="1920"/>
            <a:chExt cx="1666" cy="2120"/>
          </a:xfrm>
        </p:grpSpPr>
        <p:sp>
          <p:nvSpPr>
            <p:cNvPr id="98308" name="Line 4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2018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930" y="1920"/>
              <a:ext cx="16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cs typeface="Times New Roman" pitchFamily="18" charset="0"/>
                </a:rPr>
                <a:t>Function Table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960" y="2280"/>
              <a:ext cx="14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A    B      F</a:t>
              </a:r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930" y="2664"/>
              <a:ext cx="158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off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930" y="3000"/>
              <a:ext cx="15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off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975" y="3336"/>
              <a:ext cx="14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on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934" y="3672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on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4792663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4564064" y="1676400"/>
            <a:ext cx="4587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4640264" y="1828800"/>
            <a:ext cx="3063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4792663" y="1828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4800600" y="1143000"/>
            <a:ext cx="7572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V="1">
            <a:off x="5557838" y="838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5862638" y="1143000"/>
            <a:ext cx="5381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V="1">
            <a:off x="6397625" y="838200"/>
            <a:ext cx="306388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6705600" y="1143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7162800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6856413" y="1676400"/>
            <a:ext cx="601662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7162800" y="213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4792664" y="2667000"/>
            <a:ext cx="23701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>
            <a:off x="71628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flipV="1">
            <a:off x="6932613" y="1752600"/>
            <a:ext cx="45085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7008814" y="1752600"/>
            <a:ext cx="301625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5634038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10" name="Rectangle 41"/>
          <p:cNvSpPr>
            <a:spLocks noChangeArrowheads="1"/>
          </p:cNvSpPr>
          <p:nvPr/>
        </p:nvSpPr>
        <p:spPr bwMode="auto">
          <a:xfrm>
            <a:off x="7516813" y="150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1" name="Rectangle 42"/>
          <p:cNvSpPr>
            <a:spLocks noChangeArrowheads="1"/>
          </p:cNvSpPr>
          <p:nvPr/>
        </p:nvSpPr>
        <p:spPr bwMode="auto">
          <a:xfrm>
            <a:off x="4105275" y="15351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2" name="Rectangle 43"/>
          <p:cNvSpPr>
            <a:spLocks noChangeArrowheads="1"/>
          </p:cNvSpPr>
          <p:nvPr/>
        </p:nvSpPr>
        <p:spPr bwMode="auto">
          <a:xfrm>
            <a:off x="5403850" y="10779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3" name="Rectangle 44"/>
          <p:cNvSpPr>
            <a:spLocks noChangeArrowheads="1"/>
          </p:cNvSpPr>
          <p:nvPr/>
        </p:nvSpPr>
        <p:spPr bwMode="auto">
          <a:xfrm>
            <a:off x="6321425" y="10779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98358" name="Line 54"/>
          <p:cNvSpPr>
            <a:spLocks noChangeShapeType="1"/>
          </p:cNvSpPr>
          <p:nvPr/>
        </p:nvSpPr>
        <p:spPr bwMode="auto">
          <a:xfrm>
            <a:off x="6477000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7023917" y="512582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switch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686368" y="1393771"/>
            <a:ext cx="1313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power </a:t>
            </a:r>
          </a:p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supply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8110816" y="1582738"/>
            <a:ext cx="936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light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1559497" y="188641"/>
            <a:ext cx="39036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cs typeface="Times New Roman" pitchFamily="18" charset="0"/>
              </a:rPr>
              <a:t>(1) “</a:t>
            </a:r>
            <a:r>
              <a:rPr lang="en-US" altLang="zh-CN" dirty="0">
                <a:solidFill>
                  <a:srgbClr val="FFFF00"/>
                </a:solidFill>
                <a:effectLst/>
                <a:cs typeface="Times New Roman" pitchFamily="18" charset="0"/>
              </a:rPr>
              <a:t>AND</a:t>
            </a:r>
            <a:r>
              <a:rPr lang="en-US" altLang="zh-CN" dirty="0">
                <a:effectLst/>
                <a:cs typeface="Times New Roman" pitchFamily="18" charset="0"/>
              </a:rPr>
              <a:t>” function</a:t>
            </a:r>
            <a:endParaRPr lang="zh-CN" altLang="en-US" dirty="0"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939088" y="2276873"/>
            <a:ext cx="2292350" cy="1047751"/>
            <a:chOff x="6415088" y="2813050"/>
            <a:chExt cx="2292350" cy="1047751"/>
          </a:xfrm>
        </p:grpSpPr>
        <p:sp>
          <p:nvSpPr>
            <p:cNvPr id="113" name="Oval 93"/>
            <p:cNvSpPr>
              <a:spLocks noChangeArrowheads="1"/>
            </p:cNvSpPr>
            <p:nvPr/>
          </p:nvSpPr>
          <p:spPr bwMode="auto">
            <a:xfrm>
              <a:off x="7939088" y="3270250"/>
              <a:ext cx="155575" cy="157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组合 123"/>
            <p:cNvGrpSpPr/>
            <p:nvPr/>
          </p:nvGrpSpPr>
          <p:grpSpPr>
            <a:xfrm>
              <a:off x="7177088" y="3041650"/>
              <a:ext cx="768350" cy="630238"/>
              <a:chOff x="7177088" y="3041650"/>
              <a:chExt cx="768350" cy="630238"/>
            </a:xfrm>
          </p:grpSpPr>
          <p:sp>
            <p:nvSpPr>
              <p:cNvPr id="11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6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7" name="Line 97"/>
            <p:cNvSpPr>
              <a:spLocks noChangeShapeType="1"/>
            </p:cNvSpPr>
            <p:nvPr/>
          </p:nvSpPr>
          <p:spPr bwMode="auto">
            <a:xfrm flipH="1">
              <a:off x="6872288" y="31940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98"/>
            <p:cNvSpPr>
              <a:spLocks noChangeShapeType="1"/>
            </p:cNvSpPr>
            <p:nvPr/>
          </p:nvSpPr>
          <p:spPr bwMode="auto">
            <a:xfrm flipH="1">
              <a:off x="6872288" y="34988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8091488" y="3346450"/>
              <a:ext cx="2317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6415088" y="28130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6415088" y="32813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8320088" y="30527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523968" y="2279650"/>
            <a:ext cx="4110070" cy="1189038"/>
            <a:chOff x="-32" y="2279650"/>
            <a:chExt cx="4110070" cy="1189038"/>
          </a:xfrm>
        </p:grpSpPr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1919288" y="29654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 flipH="1">
              <a:off x="609568" y="28130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 flipH="1">
              <a:off x="609568" y="31178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3071802" y="29654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909888" y="2290763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-32" y="227965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-32" y="288925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>
              <a:off x="3595688" y="23558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" name="组合 124"/>
            <p:cNvGrpSpPr/>
            <p:nvPr/>
          </p:nvGrpSpPr>
          <p:grpSpPr>
            <a:xfrm>
              <a:off x="1142976" y="2639984"/>
              <a:ext cx="768350" cy="630238"/>
              <a:chOff x="7177088" y="3041650"/>
              <a:chExt cx="768350" cy="630238"/>
            </a:xfrm>
          </p:grpSpPr>
          <p:sp>
            <p:nvSpPr>
              <p:cNvPr id="12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0" name="AutoShape 36"/>
            <p:cNvSpPr>
              <a:spLocks noChangeArrowheads="1"/>
            </p:cNvSpPr>
            <p:nvPr/>
          </p:nvSpPr>
          <p:spPr bwMode="auto">
            <a:xfrm rot="5400000">
              <a:off x="2363773" y="2708269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Oval 106"/>
            <p:cNvSpPr>
              <a:spLocks noChangeArrowheads="1"/>
            </p:cNvSpPr>
            <p:nvPr/>
          </p:nvSpPr>
          <p:spPr bwMode="auto">
            <a:xfrm>
              <a:off x="2920986" y="2867019"/>
              <a:ext cx="149225" cy="161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组合 75"/>
          <p:cNvGrpSpPr/>
          <p:nvPr/>
        </p:nvGrpSpPr>
        <p:grpSpPr>
          <a:xfrm>
            <a:off x="7896200" y="4869160"/>
            <a:ext cx="2368550" cy="1093788"/>
            <a:chOff x="6419850" y="5435600"/>
            <a:chExt cx="2368550" cy="1093788"/>
          </a:xfrm>
        </p:grpSpPr>
        <p:sp>
          <p:nvSpPr>
            <p:cNvPr id="157" name="Arc 82"/>
            <p:cNvSpPr>
              <a:spLocks/>
            </p:cNvSpPr>
            <p:nvPr/>
          </p:nvSpPr>
          <p:spPr bwMode="auto">
            <a:xfrm>
              <a:off x="7158038" y="56610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Arc 83"/>
            <p:cNvSpPr>
              <a:spLocks/>
            </p:cNvSpPr>
            <p:nvPr/>
          </p:nvSpPr>
          <p:spPr bwMode="auto">
            <a:xfrm>
              <a:off x="7165975" y="56642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Line 84"/>
            <p:cNvSpPr>
              <a:spLocks noChangeShapeType="1"/>
            </p:cNvSpPr>
            <p:nvPr/>
          </p:nvSpPr>
          <p:spPr bwMode="auto">
            <a:xfrm flipH="1">
              <a:off x="6853238" y="5813425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 flipH="1">
              <a:off x="6853238" y="619442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Line 86"/>
            <p:cNvSpPr>
              <a:spLocks noChangeShapeType="1"/>
            </p:cNvSpPr>
            <p:nvPr/>
          </p:nvSpPr>
          <p:spPr bwMode="auto">
            <a:xfrm>
              <a:off x="8232775" y="60452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Rectangle 87"/>
            <p:cNvSpPr>
              <a:spLocks noChangeArrowheads="1"/>
            </p:cNvSpPr>
            <p:nvPr/>
          </p:nvSpPr>
          <p:spPr bwMode="auto">
            <a:xfrm>
              <a:off x="6419850" y="54356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3" name="Rectangle 88"/>
            <p:cNvSpPr>
              <a:spLocks noChangeArrowheads="1"/>
            </p:cNvSpPr>
            <p:nvPr/>
          </p:nvSpPr>
          <p:spPr bwMode="auto">
            <a:xfrm>
              <a:off x="6472238" y="59499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" name="Rectangle 89"/>
            <p:cNvSpPr>
              <a:spLocks noChangeArrowheads="1"/>
            </p:cNvSpPr>
            <p:nvPr/>
          </p:nvSpPr>
          <p:spPr bwMode="auto">
            <a:xfrm>
              <a:off x="8401050" y="57245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5" name="Oval 91"/>
            <p:cNvSpPr>
              <a:spLocks noChangeArrowheads="1"/>
            </p:cNvSpPr>
            <p:nvPr/>
          </p:nvSpPr>
          <p:spPr bwMode="auto">
            <a:xfrm>
              <a:off x="8080375" y="5969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组合 77"/>
          <p:cNvGrpSpPr/>
          <p:nvPr/>
        </p:nvGrpSpPr>
        <p:grpSpPr>
          <a:xfrm>
            <a:off x="1579540" y="4949056"/>
            <a:ext cx="4237060" cy="1189038"/>
            <a:chOff x="55540" y="4445000"/>
            <a:chExt cx="4237060" cy="1189038"/>
          </a:xfrm>
        </p:grpSpPr>
        <p:sp>
          <p:nvSpPr>
            <p:cNvPr id="135" name="Line 15"/>
            <p:cNvSpPr>
              <a:spLocks noChangeShapeType="1"/>
            </p:cNvSpPr>
            <p:nvPr/>
          </p:nvSpPr>
          <p:spPr bwMode="auto">
            <a:xfrm flipH="1">
              <a:off x="1771650" y="51038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Oval 16"/>
            <p:cNvSpPr>
              <a:spLocks noChangeArrowheads="1"/>
            </p:cNvSpPr>
            <p:nvPr/>
          </p:nvSpPr>
          <p:spPr bwMode="auto">
            <a:xfrm>
              <a:off x="2786050" y="5027613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H="1">
              <a:off x="588940" y="49514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H="1">
              <a:off x="588940" y="52562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Line 19"/>
            <p:cNvSpPr>
              <a:spLocks noChangeShapeType="1"/>
            </p:cNvSpPr>
            <p:nvPr/>
          </p:nvSpPr>
          <p:spPr bwMode="auto">
            <a:xfrm>
              <a:off x="2928926" y="5103813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Rectangle 49"/>
            <p:cNvSpPr>
              <a:spLocks noChangeArrowheads="1"/>
            </p:cNvSpPr>
            <p:nvPr/>
          </p:nvSpPr>
          <p:spPr bwMode="auto">
            <a:xfrm>
              <a:off x="969940" y="48101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</a:t>
              </a: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2686050" y="4505325"/>
              <a:ext cx="1606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F＝A＋B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55540" y="444500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5540" y="505460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" name="Line 75"/>
            <p:cNvSpPr>
              <a:spLocks noChangeShapeType="1"/>
            </p:cNvSpPr>
            <p:nvPr/>
          </p:nvSpPr>
          <p:spPr bwMode="auto">
            <a:xfrm>
              <a:off x="3371850" y="4597400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AutoShape 36"/>
            <p:cNvSpPr>
              <a:spLocks noChangeArrowheads="1"/>
            </p:cNvSpPr>
            <p:nvPr/>
          </p:nvSpPr>
          <p:spPr bwMode="auto">
            <a:xfrm rot="5400000">
              <a:off x="2220896" y="4851410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组合 169"/>
            <p:cNvGrpSpPr/>
            <p:nvPr/>
          </p:nvGrpSpPr>
          <p:grpSpPr>
            <a:xfrm>
              <a:off x="835006" y="4714884"/>
              <a:ext cx="950912" cy="762000"/>
              <a:chOff x="4643438" y="5813425"/>
              <a:chExt cx="950912" cy="762000"/>
            </a:xfrm>
          </p:grpSpPr>
          <p:sp>
            <p:nvSpPr>
              <p:cNvPr id="168" name="Arc 82"/>
              <p:cNvSpPr>
                <a:spLocks/>
              </p:cNvSpPr>
              <p:nvPr/>
            </p:nvSpPr>
            <p:spPr bwMode="auto">
              <a:xfrm>
                <a:off x="4643438" y="58134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9" name="Arc 83"/>
              <p:cNvSpPr>
                <a:spLocks/>
              </p:cNvSpPr>
              <p:nvPr/>
            </p:nvSpPr>
            <p:spPr bwMode="auto">
              <a:xfrm>
                <a:off x="4651375" y="58166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79885"/>
            <a:ext cx="8943975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.2.3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Compound Functions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47528" y="148652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NAND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919537" y="4221089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NOR</a:t>
            </a:r>
            <a:endParaRPr lang="zh-CN" altLang="en-US" dirty="0"/>
          </a:p>
        </p:txBody>
      </p:sp>
      <p:sp>
        <p:nvSpPr>
          <p:cNvPr id="64" name="右箭头 63"/>
          <p:cNvSpPr/>
          <p:nvPr/>
        </p:nvSpPr>
        <p:spPr bwMode="auto">
          <a:xfrm>
            <a:off x="6240016" y="2780928"/>
            <a:ext cx="1152128" cy="1283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65" name="右箭头 64"/>
          <p:cNvSpPr/>
          <p:nvPr/>
        </p:nvSpPr>
        <p:spPr bwMode="auto">
          <a:xfrm>
            <a:off x="6240016" y="5157192"/>
            <a:ext cx="1152128" cy="1283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816080" y="1052737"/>
            <a:ext cx="3685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cs typeface="Times New Roman" pitchFamily="18" charset="0"/>
              </a:rPr>
              <a:t>Logic gate</a:t>
            </a:r>
          </a:p>
          <a:p>
            <a:r>
              <a:rPr lang="en-US" altLang="zh-CN" dirty="0">
                <a:cs typeface="Times New Roman" pitchFamily="18" charset="0"/>
              </a:rPr>
              <a:t>(hardware symbol)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8600"/>
            <a:ext cx="8915400" cy="66294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>
            <a:off x="7239000" y="2344546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05"/>
          <p:cNvGrpSpPr/>
          <p:nvPr/>
        </p:nvGrpSpPr>
        <p:grpSpPr>
          <a:xfrm>
            <a:off x="6477000" y="4354514"/>
            <a:ext cx="3875088" cy="2027237"/>
            <a:chOff x="4953000" y="4354513"/>
            <a:chExt cx="3875088" cy="2027237"/>
          </a:xfrm>
        </p:grpSpPr>
        <p:sp>
          <p:nvSpPr>
            <p:cNvPr id="120902" name="Arc 70"/>
            <p:cNvSpPr>
              <a:spLocks/>
            </p:cNvSpPr>
            <p:nvPr/>
          </p:nvSpPr>
          <p:spPr bwMode="auto">
            <a:xfrm>
              <a:off x="6096000" y="45720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4" name="Line 72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5" name="Line 73"/>
            <p:cNvSpPr>
              <a:spLocks noChangeShapeType="1"/>
            </p:cNvSpPr>
            <p:nvPr/>
          </p:nvSpPr>
          <p:spPr bwMode="auto">
            <a:xfrm flipH="1">
              <a:off x="5715000" y="51816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6" name="Line 74"/>
            <p:cNvSpPr>
              <a:spLocks noChangeShapeType="1"/>
            </p:cNvSpPr>
            <p:nvPr/>
          </p:nvSpPr>
          <p:spPr bwMode="auto">
            <a:xfrm>
              <a:off x="5715000" y="45720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7" name="Line 75"/>
            <p:cNvSpPr>
              <a:spLocks noChangeShapeType="1"/>
            </p:cNvSpPr>
            <p:nvPr/>
          </p:nvSpPr>
          <p:spPr bwMode="auto">
            <a:xfrm flipH="1">
              <a:off x="5410200" y="4724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8" name="Line 76"/>
            <p:cNvSpPr>
              <a:spLocks noChangeShapeType="1"/>
            </p:cNvSpPr>
            <p:nvPr/>
          </p:nvSpPr>
          <p:spPr bwMode="auto">
            <a:xfrm flipH="1">
              <a:off x="5410200" y="50292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9" name="Line 77"/>
            <p:cNvSpPr>
              <a:spLocks noChangeShapeType="1"/>
            </p:cNvSpPr>
            <p:nvPr/>
          </p:nvSpPr>
          <p:spPr bwMode="auto">
            <a:xfrm>
              <a:off x="6477000" y="4876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6" name="Rectangle 78"/>
            <p:cNvSpPr>
              <a:spLocks noChangeArrowheads="1"/>
            </p:cNvSpPr>
            <p:nvPr/>
          </p:nvSpPr>
          <p:spPr bwMode="auto">
            <a:xfrm>
              <a:off x="4953000" y="43545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7" name="Rectangle 79"/>
            <p:cNvSpPr>
              <a:spLocks noChangeArrowheads="1"/>
            </p:cNvSpPr>
            <p:nvPr/>
          </p:nvSpPr>
          <p:spPr bwMode="auto">
            <a:xfrm>
              <a:off x="4953000" y="48117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8" name="Rectangle 80"/>
            <p:cNvSpPr>
              <a:spLocks noChangeArrowheads="1"/>
            </p:cNvSpPr>
            <p:nvPr/>
          </p:nvSpPr>
          <p:spPr bwMode="auto">
            <a:xfrm>
              <a:off x="8458200" y="4724400"/>
              <a:ext cx="3698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F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913" name="Arc 81"/>
            <p:cNvSpPr>
              <a:spLocks/>
            </p:cNvSpPr>
            <p:nvPr/>
          </p:nvSpPr>
          <p:spPr bwMode="auto">
            <a:xfrm>
              <a:off x="6096000" y="55626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5" name="Line 83"/>
            <p:cNvSpPr>
              <a:spLocks noChangeShapeType="1"/>
            </p:cNvSpPr>
            <p:nvPr/>
          </p:nvSpPr>
          <p:spPr bwMode="auto">
            <a:xfrm flipH="1">
              <a:off x="5715000" y="5562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6" name="Line 84"/>
            <p:cNvSpPr>
              <a:spLocks noChangeShapeType="1"/>
            </p:cNvSpPr>
            <p:nvPr/>
          </p:nvSpPr>
          <p:spPr bwMode="auto">
            <a:xfrm flipH="1">
              <a:off x="5715000" y="61722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7" name="Line 85"/>
            <p:cNvSpPr>
              <a:spLocks noChangeShapeType="1"/>
            </p:cNvSpPr>
            <p:nvPr/>
          </p:nvSpPr>
          <p:spPr bwMode="auto">
            <a:xfrm>
              <a:off x="5715000" y="55626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8" name="Line 86"/>
            <p:cNvSpPr>
              <a:spLocks noChangeShapeType="1"/>
            </p:cNvSpPr>
            <p:nvPr/>
          </p:nvSpPr>
          <p:spPr bwMode="auto">
            <a:xfrm flipH="1">
              <a:off x="5410200" y="5715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9" name="Line 87"/>
            <p:cNvSpPr>
              <a:spLocks noChangeShapeType="1"/>
            </p:cNvSpPr>
            <p:nvPr/>
          </p:nvSpPr>
          <p:spPr bwMode="auto">
            <a:xfrm flipH="1">
              <a:off x="5410200" y="6019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0" name="Line 88"/>
            <p:cNvSpPr>
              <a:spLocks noChangeShapeType="1"/>
            </p:cNvSpPr>
            <p:nvPr/>
          </p:nvSpPr>
          <p:spPr bwMode="auto">
            <a:xfrm>
              <a:off x="6477000" y="5867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36" name="Rectangle 89"/>
            <p:cNvSpPr>
              <a:spLocks noChangeArrowheads="1"/>
            </p:cNvSpPr>
            <p:nvPr/>
          </p:nvSpPr>
          <p:spPr bwMode="auto">
            <a:xfrm>
              <a:off x="4953000" y="53451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C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37" name="Rectangle 90"/>
            <p:cNvSpPr>
              <a:spLocks noChangeArrowheads="1"/>
            </p:cNvSpPr>
            <p:nvPr/>
          </p:nvSpPr>
          <p:spPr bwMode="auto">
            <a:xfrm>
              <a:off x="4953000" y="58023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D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0923" name="Arc 91"/>
            <p:cNvSpPr>
              <a:spLocks/>
            </p:cNvSpPr>
            <p:nvPr/>
          </p:nvSpPr>
          <p:spPr bwMode="auto">
            <a:xfrm>
              <a:off x="7383463" y="49498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4" name="Arc 92"/>
            <p:cNvSpPr>
              <a:spLocks/>
            </p:cNvSpPr>
            <p:nvPr/>
          </p:nvSpPr>
          <p:spPr bwMode="auto">
            <a:xfrm>
              <a:off x="7391400" y="49530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5" name="Line 93"/>
            <p:cNvSpPr>
              <a:spLocks noChangeShapeType="1"/>
            </p:cNvSpPr>
            <p:nvPr/>
          </p:nvSpPr>
          <p:spPr bwMode="auto">
            <a:xfrm flipH="1">
              <a:off x="6858000" y="5102225"/>
              <a:ext cx="754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6" name="Line 94"/>
            <p:cNvSpPr>
              <a:spLocks noChangeShapeType="1"/>
            </p:cNvSpPr>
            <p:nvPr/>
          </p:nvSpPr>
          <p:spPr bwMode="auto">
            <a:xfrm flipH="1">
              <a:off x="6858000" y="5483225"/>
              <a:ext cx="830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7" name="Line 95"/>
            <p:cNvSpPr>
              <a:spLocks noChangeShapeType="1"/>
            </p:cNvSpPr>
            <p:nvPr/>
          </p:nvSpPr>
          <p:spPr bwMode="auto">
            <a:xfrm>
              <a:off x="8458200" y="53340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0" name="Oval 98"/>
            <p:cNvSpPr>
              <a:spLocks noChangeArrowheads="1"/>
            </p:cNvSpPr>
            <p:nvPr/>
          </p:nvSpPr>
          <p:spPr bwMode="auto">
            <a:xfrm>
              <a:off x="8305800" y="52578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1" name="Line 99"/>
            <p:cNvSpPr>
              <a:spLocks noChangeShapeType="1"/>
            </p:cNvSpPr>
            <p:nvPr/>
          </p:nvSpPr>
          <p:spPr bwMode="auto">
            <a:xfrm>
              <a:off x="6858000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2" name="Line 100"/>
            <p:cNvSpPr>
              <a:spLocks noChangeShapeType="1"/>
            </p:cNvSpPr>
            <p:nvPr/>
          </p:nvSpPr>
          <p:spPr bwMode="auto">
            <a:xfrm flipV="1">
              <a:off x="68580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组合 106"/>
          <p:cNvGrpSpPr/>
          <p:nvPr/>
        </p:nvGrpSpPr>
        <p:grpSpPr>
          <a:xfrm>
            <a:off x="1919536" y="1741736"/>
            <a:ext cx="6418262" cy="2119313"/>
            <a:chOff x="-47650" y="1828800"/>
            <a:chExt cx="6418262" cy="2119313"/>
          </a:xfrm>
        </p:grpSpPr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 flipH="1">
              <a:off x="409550" y="3352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H="1">
              <a:off x="409550" y="3657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1528764" y="35052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>
              <a:off x="1909764" y="2667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H="1">
              <a:off x="1909764" y="2971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2981334" y="2819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>
              <a:off x="385732" y="2133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H="1">
              <a:off x="385732" y="2438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>
              <a:off x="1528764" y="2209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1909764" y="22098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>
              <a:off x="1909764" y="29718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3971934" y="2819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97" name="Rectangle 47"/>
            <p:cNvSpPr>
              <a:spLocks noChangeArrowheads="1"/>
            </p:cNvSpPr>
            <p:nvPr/>
          </p:nvSpPr>
          <p:spPr bwMode="auto">
            <a:xfrm>
              <a:off x="4732" y="1828800"/>
              <a:ext cx="3968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A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0" name="Rectangle 50"/>
            <p:cNvSpPr>
              <a:spLocks noChangeArrowheads="1"/>
            </p:cNvSpPr>
            <p:nvPr/>
          </p:nvSpPr>
          <p:spPr bwMode="auto">
            <a:xfrm>
              <a:off x="4732" y="2209800"/>
              <a:ext cx="3937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B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3" name="Rectangle 53"/>
            <p:cNvSpPr>
              <a:spLocks noChangeArrowheads="1"/>
            </p:cNvSpPr>
            <p:nvPr/>
          </p:nvSpPr>
          <p:spPr bwMode="auto">
            <a:xfrm>
              <a:off x="-47650" y="3048000"/>
              <a:ext cx="5095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 C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6" name="Rectangle 56"/>
            <p:cNvSpPr>
              <a:spLocks noChangeArrowheads="1"/>
            </p:cNvSpPr>
            <p:nvPr/>
          </p:nvSpPr>
          <p:spPr bwMode="auto">
            <a:xfrm>
              <a:off x="28550" y="3429000"/>
              <a:ext cx="3492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D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11" name="Rectangle 61"/>
            <p:cNvSpPr>
              <a:spLocks noChangeArrowheads="1"/>
            </p:cNvSpPr>
            <p:nvPr/>
          </p:nvSpPr>
          <p:spPr bwMode="auto">
            <a:xfrm>
              <a:off x="4560862" y="2435945"/>
              <a:ext cx="1809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 F=AB+CD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pSp>
          <p:nvGrpSpPr>
            <p:cNvPr id="4" name="组合 92"/>
            <p:cNvGrpSpPr/>
            <p:nvPr/>
          </p:nvGrpSpPr>
          <p:grpSpPr>
            <a:xfrm>
              <a:off x="790550" y="3143248"/>
              <a:ext cx="762000" cy="609600"/>
              <a:chOff x="4000496" y="4724400"/>
              <a:chExt cx="762000" cy="609600"/>
            </a:xfrm>
          </p:grpSpPr>
          <p:sp>
            <p:nvSpPr>
              <p:cNvPr id="89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93"/>
            <p:cNvGrpSpPr/>
            <p:nvPr/>
          </p:nvGrpSpPr>
          <p:grpSpPr>
            <a:xfrm>
              <a:off x="790550" y="1928802"/>
              <a:ext cx="762000" cy="609600"/>
              <a:chOff x="4000496" y="4724400"/>
              <a:chExt cx="762000" cy="609600"/>
            </a:xfrm>
          </p:grpSpPr>
          <p:sp>
            <p:nvSpPr>
              <p:cNvPr id="95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98"/>
            <p:cNvGrpSpPr/>
            <p:nvPr/>
          </p:nvGrpSpPr>
          <p:grpSpPr>
            <a:xfrm>
              <a:off x="2038943" y="2412022"/>
              <a:ext cx="950912" cy="762000"/>
              <a:chOff x="3428992" y="5102225"/>
              <a:chExt cx="950912" cy="762000"/>
            </a:xfrm>
          </p:grpSpPr>
          <p:sp>
            <p:nvSpPr>
              <p:cNvPr id="100" name="Arc 91"/>
              <p:cNvSpPr>
                <a:spLocks/>
              </p:cNvSpPr>
              <p:nvPr/>
            </p:nvSpPr>
            <p:spPr bwMode="auto">
              <a:xfrm>
                <a:off x="3428992" y="51022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Arc 92"/>
              <p:cNvSpPr>
                <a:spLocks/>
              </p:cNvSpPr>
              <p:nvPr/>
            </p:nvSpPr>
            <p:spPr bwMode="auto">
              <a:xfrm>
                <a:off x="3436929" y="51054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101"/>
            <p:cNvGrpSpPr/>
            <p:nvPr/>
          </p:nvGrpSpPr>
          <p:grpSpPr>
            <a:xfrm>
              <a:off x="3362326" y="2500307"/>
              <a:ext cx="627372" cy="649288"/>
              <a:chOff x="2034850" y="4731732"/>
              <a:chExt cx="627372" cy="649288"/>
            </a:xfrm>
          </p:grpSpPr>
          <p:sp>
            <p:nvSpPr>
              <p:cNvPr id="103" name="Oval 16"/>
              <p:cNvSpPr>
                <a:spLocks noChangeArrowheads="1"/>
              </p:cNvSpPr>
              <p:nvPr/>
            </p:nvSpPr>
            <p:spPr bwMode="auto">
              <a:xfrm>
                <a:off x="2509822" y="4973341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 rot="5400000">
                <a:off x="1969763" y="4796819"/>
                <a:ext cx="649288" cy="519113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1991544" y="476673"/>
            <a:ext cx="4388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AND-OR-INVERTER</a:t>
            </a:r>
            <a:endParaRPr lang="zh-CN" altLang="en-US" dirty="0"/>
          </a:p>
        </p:txBody>
      </p:sp>
      <p:sp>
        <p:nvSpPr>
          <p:cNvPr id="69" name="右箭头 68"/>
          <p:cNvSpPr/>
          <p:nvPr/>
        </p:nvSpPr>
        <p:spPr bwMode="auto">
          <a:xfrm>
            <a:off x="1631504" y="5085184"/>
            <a:ext cx="1152128" cy="1283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783632" y="4653137"/>
            <a:ext cx="3685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  <a:cs typeface="Times New Roman" pitchFamily="18" charset="0"/>
              </a:rPr>
              <a:t>Logic gate</a:t>
            </a:r>
          </a:p>
          <a:p>
            <a:r>
              <a:rPr lang="en-US" altLang="zh-CN" dirty="0">
                <a:effectLst/>
                <a:cs typeface="Times New Roman" pitchFamily="18" charset="0"/>
              </a:rPr>
              <a:t>(hardware symbol)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9"/>
          <p:cNvSpPr>
            <a:spLocks noChangeArrowheads="1"/>
          </p:cNvSpPr>
          <p:nvPr/>
        </p:nvSpPr>
        <p:spPr bwMode="auto">
          <a:xfrm>
            <a:off x="1524000" y="4739432"/>
            <a:ext cx="574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grpSp>
        <p:nvGrpSpPr>
          <p:cNvPr id="2" name="组合 79"/>
          <p:cNvGrpSpPr/>
          <p:nvPr/>
        </p:nvGrpSpPr>
        <p:grpSpPr>
          <a:xfrm>
            <a:off x="6672064" y="5400824"/>
            <a:ext cx="2571750" cy="958851"/>
            <a:chOff x="6248400" y="5184775"/>
            <a:chExt cx="2571750" cy="958851"/>
          </a:xfrm>
        </p:grpSpPr>
        <p:sp>
          <p:nvSpPr>
            <p:cNvPr id="42049" name="Rectangle 81"/>
            <p:cNvSpPr>
              <a:spLocks noChangeArrowheads="1"/>
            </p:cNvSpPr>
            <p:nvPr/>
          </p:nvSpPr>
          <p:spPr bwMode="auto">
            <a:xfrm>
              <a:off x="8458200" y="54768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121938" name="Arc 82"/>
            <p:cNvSpPr>
              <a:spLocks/>
            </p:cNvSpPr>
            <p:nvPr/>
          </p:nvSpPr>
          <p:spPr bwMode="auto">
            <a:xfrm>
              <a:off x="7078663" y="5340350"/>
              <a:ext cx="304800" cy="7318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9" name="Arc 83"/>
            <p:cNvSpPr>
              <a:spLocks/>
            </p:cNvSpPr>
            <p:nvPr/>
          </p:nvSpPr>
          <p:spPr bwMode="auto">
            <a:xfrm>
              <a:off x="7086600" y="5343525"/>
              <a:ext cx="942975" cy="728663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0" name="Line 84"/>
            <p:cNvSpPr>
              <a:spLocks noChangeShapeType="1"/>
            </p:cNvSpPr>
            <p:nvPr/>
          </p:nvSpPr>
          <p:spPr bwMode="auto">
            <a:xfrm>
              <a:off x="8153400" y="5710238"/>
              <a:ext cx="24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1" name="Oval 85"/>
            <p:cNvSpPr>
              <a:spLocks noChangeArrowheads="1"/>
            </p:cNvSpPr>
            <p:nvPr/>
          </p:nvSpPr>
          <p:spPr bwMode="auto">
            <a:xfrm>
              <a:off x="8001000" y="5637213"/>
              <a:ext cx="152400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2" name="Arc 86"/>
            <p:cNvSpPr>
              <a:spLocks/>
            </p:cNvSpPr>
            <p:nvPr/>
          </p:nvSpPr>
          <p:spPr bwMode="auto">
            <a:xfrm>
              <a:off x="7010400" y="5416550"/>
              <a:ext cx="152400" cy="585788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5" name="Line 89"/>
            <p:cNvSpPr>
              <a:spLocks noChangeShapeType="1"/>
            </p:cNvSpPr>
            <p:nvPr/>
          </p:nvSpPr>
          <p:spPr bwMode="auto">
            <a:xfrm flipH="1">
              <a:off x="6705600" y="55641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6" name="Line 90"/>
            <p:cNvSpPr>
              <a:spLocks noChangeShapeType="1"/>
            </p:cNvSpPr>
            <p:nvPr/>
          </p:nvSpPr>
          <p:spPr bwMode="auto">
            <a:xfrm flipH="1">
              <a:off x="6705600" y="58562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57" name="Rectangle 93"/>
            <p:cNvSpPr>
              <a:spLocks noChangeArrowheads="1"/>
            </p:cNvSpPr>
            <p:nvPr/>
          </p:nvSpPr>
          <p:spPr bwMode="auto">
            <a:xfrm>
              <a:off x="6248400" y="51847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58" name="Rectangle 94"/>
            <p:cNvSpPr>
              <a:spLocks noChangeArrowheads="1"/>
            </p:cNvSpPr>
            <p:nvPr/>
          </p:nvSpPr>
          <p:spPr bwMode="auto">
            <a:xfrm>
              <a:off x="6248400" y="562451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</p:grpSp>
      <p:grpSp>
        <p:nvGrpSpPr>
          <p:cNvPr id="3" name="组合 78"/>
          <p:cNvGrpSpPr/>
          <p:nvPr/>
        </p:nvGrpSpPr>
        <p:grpSpPr>
          <a:xfrm>
            <a:off x="2567608" y="5400824"/>
            <a:ext cx="2495550" cy="1052513"/>
            <a:chOff x="6400800" y="2746375"/>
            <a:chExt cx="2495550" cy="1052513"/>
          </a:xfrm>
        </p:grpSpPr>
        <p:sp>
          <p:nvSpPr>
            <p:cNvPr id="42019" name="Rectangle 75"/>
            <p:cNvSpPr>
              <a:spLocks noChangeArrowheads="1"/>
            </p:cNvSpPr>
            <p:nvPr/>
          </p:nvSpPr>
          <p:spPr bwMode="auto">
            <a:xfrm>
              <a:off x="8534400" y="30511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121932" name="Arc 76"/>
            <p:cNvSpPr>
              <a:spLocks/>
            </p:cNvSpPr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3" name="Arc 77"/>
            <p:cNvSpPr>
              <a:spLocks/>
            </p:cNvSpPr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4" name="Line 78"/>
            <p:cNvSpPr>
              <a:spLocks noChangeShapeType="1"/>
            </p:cNvSpPr>
            <p:nvPr/>
          </p:nvSpPr>
          <p:spPr bwMode="auto">
            <a:xfrm>
              <a:off x="8077200" y="3292475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36" name="Arc 80"/>
            <p:cNvSpPr>
              <a:spLocks/>
            </p:cNvSpPr>
            <p:nvPr/>
          </p:nvSpPr>
          <p:spPr bwMode="auto">
            <a:xfrm>
              <a:off x="7086600" y="2987675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3" name="Line 87"/>
            <p:cNvSpPr>
              <a:spLocks noChangeShapeType="1"/>
            </p:cNvSpPr>
            <p:nvPr/>
          </p:nvSpPr>
          <p:spPr bwMode="auto">
            <a:xfrm flipH="1">
              <a:off x="6781800" y="314007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44" name="Line 88"/>
            <p:cNvSpPr>
              <a:spLocks noChangeShapeType="1"/>
            </p:cNvSpPr>
            <p:nvPr/>
          </p:nvSpPr>
          <p:spPr bwMode="auto">
            <a:xfrm flipH="1">
              <a:off x="6781800" y="344487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26" name="Rectangle 91"/>
            <p:cNvSpPr>
              <a:spLocks noChangeArrowheads="1"/>
            </p:cNvSpPr>
            <p:nvPr/>
          </p:nvSpPr>
          <p:spPr bwMode="auto">
            <a:xfrm>
              <a:off x="6400800" y="27463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effectLst/>
                  <a:latin typeface="黑体" pitchFamily="49" charset="-122"/>
                </a:rPr>
                <a:t>A</a:t>
              </a:r>
              <a:endParaRPr lang="zh-CN" altLang="en-US" sz="2800" dirty="0">
                <a:effectLst/>
                <a:latin typeface="黑体" pitchFamily="49" charset="-122"/>
              </a:endParaRPr>
            </a:p>
          </p:txBody>
        </p:sp>
        <p:sp>
          <p:nvSpPr>
            <p:cNvPr id="42027" name="Rectangle 92"/>
            <p:cNvSpPr>
              <a:spLocks noChangeArrowheads="1"/>
            </p:cNvSpPr>
            <p:nvPr/>
          </p:nvSpPr>
          <p:spPr bwMode="auto">
            <a:xfrm>
              <a:off x="6400800" y="32797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</p:grpSp>
      <p:grpSp>
        <p:nvGrpSpPr>
          <p:cNvPr id="4" name="组合 45"/>
          <p:cNvGrpSpPr/>
          <p:nvPr/>
        </p:nvGrpSpPr>
        <p:grpSpPr>
          <a:xfrm>
            <a:off x="1991545" y="3510354"/>
            <a:ext cx="3554413" cy="566719"/>
            <a:chOff x="5435600" y="219075"/>
            <a:chExt cx="3554413" cy="566719"/>
          </a:xfrm>
        </p:grpSpPr>
        <p:graphicFrame>
          <p:nvGraphicFramePr>
            <p:cNvPr id="41988" name="Object 73"/>
            <p:cNvGraphicFramePr>
              <a:graphicFrameLocks noChangeAspect="1"/>
            </p:cNvGraphicFramePr>
            <p:nvPr/>
          </p:nvGraphicFramePr>
          <p:xfrm>
            <a:off x="6500826" y="455594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58" name="Equation" r:id="rId4" imgW="241200" imgH="254160" progId="Equation.3">
                    <p:embed/>
                  </p:oleObj>
                </mc:Choice>
                <mc:Fallback>
                  <p:oleObj name="Equation" r:id="rId4" imgW="241200" imgH="2541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455594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106"/>
            <p:cNvGraphicFramePr>
              <a:graphicFrameLocks noChangeAspect="1"/>
            </p:cNvGraphicFramePr>
            <p:nvPr/>
          </p:nvGraphicFramePr>
          <p:xfrm>
            <a:off x="5435600" y="333375"/>
            <a:ext cx="10890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59" name="Equation" r:id="rId6" imgW="660600" imgH="241200" progId="Equation.3">
                    <p:embed/>
                  </p:oleObj>
                </mc:Choice>
                <mc:Fallback>
                  <p:oleObj name="Equation" r:id="rId6" imgW="66060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33375"/>
                          <a:ext cx="108902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07"/>
            <p:cNvGraphicFramePr>
              <a:graphicFrameLocks noChangeAspect="1"/>
            </p:cNvGraphicFramePr>
            <p:nvPr/>
          </p:nvGraphicFramePr>
          <p:xfrm>
            <a:off x="6770688" y="304800"/>
            <a:ext cx="3841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60" name="Equation" r:id="rId8" imgW="216000" imgH="241200" progId="Equation.3">
                    <p:embed/>
                  </p:oleObj>
                </mc:Choice>
                <mc:Fallback>
                  <p:oleObj name="Equation" r:id="rId8" imgW="2160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0688" y="304800"/>
                          <a:ext cx="38417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8"/>
            <p:cNvGraphicFramePr>
              <a:graphicFrameLocks noChangeAspect="1"/>
            </p:cNvGraphicFramePr>
            <p:nvPr/>
          </p:nvGraphicFramePr>
          <p:xfrm>
            <a:off x="7164388" y="219075"/>
            <a:ext cx="18256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61" name="Equation" r:id="rId10" imgW="1130400" imgH="304920" progId="Equation.3">
                    <p:embed/>
                  </p:oleObj>
                </mc:Choice>
                <mc:Fallback>
                  <p:oleObj name="Equation" r:id="rId10" imgW="1130400" imgH="3049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19075"/>
                          <a:ext cx="1825625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Rectangle 112"/>
          <p:cNvSpPr>
            <a:spLocks noChangeArrowheads="1"/>
          </p:cNvSpPr>
          <p:nvPr/>
        </p:nvSpPr>
        <p:spPr bwMode="auto">
          <a:xfrm>
            <a:off x="1991544" y="1249596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 dirty="0"/>
              <a:t>exclusive or</a:t>
            </a:r>
            <a:endParaRPr lang="zh-CN" altLang="en-US" sz="2800" dirty="0"/>
          </a:p>
        </p:txBody>
      </p:sp>
      <p:grpSp>
        <p:nvGrpSpPr>
          <p:cNvPr id="5" name="组合 44"/>
          <p:cNvGrpSpPr/>
          <p:nvPr/>
        </p:nvGrpSpPr>
        <p:grpSpPr>
          <a:xfrm>
            <a:off x="6528048" y="3575422"/>
            <a:ext cx="3790950" cy="501650"/>
            <a:chOff x="4211960" y="2639318"/>
            <a:chExt cx="3790950" cy="501650"/>
          </a:xfrm>
        </p:grpSpPr>
        <p:sp>
          <p:nvSpPr>
            <p:cNvPr id="121903" name="Oval 47"/>
            <p:cNvSpPr>
              <a:spLocks noChangeArrowheads="1"/>
            </p:cNvSpPr>
            <p:nvPr/>
          </p:nvSpPr>
          <p:spPr bwMode="auto">
            <a:xfrm>
              <a:off x="5339085" y="2850455"/>
              <a:ext cx="228600" cy="2111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05" name="Oval 49"/>
            <p:cNvSpPr>
              <a:spLocks noChangeArrowheads="1"/>
            </p:cNvSpPr>
            <p:nvPr/>
          </p:nvSpPr>
          <p:spPr bwMode="auto">
            <a:xfrm>
              <a:off x="5415285" y="292189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998" name="Object 109"/>
            <p:cNvGraphicFramePr>
              <a:graphicFrameLocks noChangeAspect="1"/>
            </p:cNvGraphicFramePr>
            <p:nvPr/>
          </p:nvGraphicFramePr>
          <p:xfrm>
            <a:off x="4211960" y="2710755"/>
            <a:ext cx="1089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62" name="Equation" r:id="rId12" imgW="660600" imgH="241200" progId="Equation.3">
                    <p:embed/>
                  </p:oleObj>
                </mc:Choice>
                <mc:Fallback>
                  <p:oleObj name="Equation" r:id="rId12" imgW="66060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2710755"/>
                          <a:ext cx="10890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10"/>
            <p:cNvGraphicFramePr>
              <a:graphicFrameLocks noChangeAspect="1"/>
            </p:cNvGraphicFramePr>
            <p:nvPr/>
          </p:nvGraphicFramePr>
          <p:xfrm>
            <a:off x="5643885" y="2710755"/>
            <a:ext cx="3841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63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885" y="2710755"/>
                          <a:ext cx="3841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11"/>
            <p:cNvGraphicFramePr>
              <a:graphicFrameLocks noChangeAspect="1"/>
            </p:cNvGraphicFramePr>
            <p:nvPr/>
          </p:nvGraphicFramePr>
          <p:xfrm>
            <a:off x="5953447" y="2639318"/>
            <a:ext cx="204946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64" name="Equation" r:id="rId16" imgW="1270440" imgH="304920" progId="Equation.3">
                    <p:embed/>
                  </p:oleObj>
                </mc:Choice>
                <mc:Fallback>
                  <p:oleObj name="Equation" r:id="rId16" imgW="1270440" imgH="304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447" y="2639318"/>
                          <a:ext cx="2049463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1" name="Rectangle 113"/>
          <p:cNvSpPr>
            <a:spLocks noChangeArrowheads="1"/>
          </p:cNvSpPr>
          <p:nvPr/>
        </p:nvSpPr>
        <p:spPr bwMode="auto">
          <a:xfrm>
            <a:off x="6528049" y="1193379"/>
            <a:ext cx="2392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黑体" pitchFamily="49" charset="-122"/>
              </a:rPr>
              <a:t> </a:t>
            </a:r>
            <a:r>
              <a:rPr lang="en-US" altLang="zh-CN" sz="2800" b="1" dirty="0"/>
              <a:t>exclusive nor</a:t>
            </a:r>
            <a:endParaRPr lang="zh-CN" altLang="en-US" sz="3200" dirty="0">
              <a:latin typeface="黑体" pitchFamily="49" charset="-122"/>
            </a:endParaRPr>
          </a:p>
        </p:txBody>
      </p:sp>
      <p:sp>
        <p:nvSpPr>
          <p:cNvPr id="42002" name="Rectangle 1102"/>
          <p:cNvSpPr>
            <a:spLocks noChangeArrowheads="1"/>
          </p:cNvSpPr>
          <p:nvPr/>
        </p:nvSpPr>
        <p:spPr bwMode="auto">
          <a:xfrm>
            <a:off x="6528048" y="1841450"/>
            <a:ext cx="316835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黑体" pitchFamily="49" charset="-122"/>
              </a:rPr>
              <a:t> </a:t>
            </a:r>
            <a:r>
              <a:rPr lang="en-US" altLang="zh-CN" sz="3200" dirty="0">
                <a:latin typeface="黑体" pitchFamily="49" charset="-122"/>
              </a:rPr>
              <a:t>OR: </a:t>
            </a:r>
            <a:r>
              <a:rPr lang="en-US" altLang="zh-CN" sz="2800" b="1" dirty="0"/>
              <a:t>inclusive or</a:t>
            </a:r>
            <a:endParaRPr lang="zh-CN" altLang="en-US" sz="2800" b="1" dirty="0"/>
          </a:p>
        </p:txBody>
      </p:sp>
      <p:sp>
        <p:nvSpPr>
          <p:cNvPr id="42" name="矩形 41"/>
          <p:cNvSpPr/>
          <p:nvPr/>
        </p:nvSpPr>
        <p:spPr>
          <a:xfrm>
            <a:off x="1991545" y="550422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XOR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672064" y="4766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XNOR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847528" y="4680744"/>
            <a:ext cx="5763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66"/>
                </a:solidFill>
                <a:effectLst/>
                <a:cs typeface="Times New Roman" pitchFamily="18" charset="0"/>
              </a:rPr>
              <a:t>Logic gate (hardware symbol)</a:t>
            </a:r>
            <a:endParaRPr lang="zh-CN" altLang="en-US" dirty="0">
              <a:solidFill>
                <a:srgbClr val="FFFF66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47529" y="2564905"/>
            <a:ext cx="3031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66"/>
                </a:solidFill>
                <a:effectLst/>
                <a:cs typeface="Times New Roman" pitchFamily="18" charset="0"/>
              </a:rPr>
              <a:t>Logic function </a:t>
            </a:r>
            <a:endParaRPr lang="zh-CN" altLang="en-US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135560" y="5436514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XNOR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if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A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are equal, then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F=1.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2135560" y="2204865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XOR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if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A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are </a:t>
            </a:r>
            <a:r>
              <a:rPr lang="en-US" altLang="zh-CN" sz="3200" dirty="0"/>
              <a:t>unequal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 then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F=1.</a:t>
            </a:r>
            <a:endParaRPr lang="zh-CN" altLang="en-US" sz="3200" dirty="0"/>
          </a:p>
        </p:txBody>
      </p:sp>
      <p:grpSp>
        <p:nvGrpSpPr>
          <p:cNvPr id="19" name="组合 45"/>
          <p:cNvGrpSpPr/>
          <p:nvPr/>
        </p:nvGrpSpPr>
        <p:grpSpPr>
          <a:xfrm>
            <a:off x="2207569" y="1484785"/>
            <a:ext cx="3554413" cy="566719"/>
            <a:chOff x="5435600" y="219075"/>
            <a:chExt cx="3554413" cy="566719"/>
          </a:xfrm>
        </p:grpSpPr>
        <p:graphicFrame>
          <p:nvGraphicFramePr>
            <p:cNvPr id="21" name="Object 73"/>
            <p:cNvGraphicFramePr>
              <a:graphicFrameLocks noChangeAspect="1"/>
            </p:cNvGraphicFramePr>
            <p:nvPr/>
          </p:nvGraphicFramePr>
          <p:xfrm>
            <a:off x="6500826" y="455594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3" name="Equation" r:id="rId4" imgW="241200" imgH="254160" progId="Equation.3">
                    <p:embed/>
                  </p:oleObj>
                </mc:Choice>
                <mc:Fallback>
                  <p:oleObj name="Equation" r:id="rId4" imgW="241200" imgH="254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455594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6"/>
            <p:cNvGraphicFramePr>
              <a:graphicFrameLocks noChangeAspect="1"/>
            </p:cNvGraphicFramePr>
            <p:nvPr/>
          </p:nvGraphicFramePr>
          <p:xfrm>
            <a:off x="5435600" y="333375"/>
            <a:ext cx="10890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4" name="Equation" r:id="rId6" imgW="660600" imgH="241200" progId="Equation.3">
                    <p:embed/>
                  </p:oleObj>
                </mc:Choice>
                <mc:Fallback>
                  <p:oleObj name="Equation" r:id="rId6" imgW="6606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33375"/>
                          <a:ext cx="108902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7"/>
            <p:cNvGraphicFramePr>
              <a:graphicFrameLocks noChangeAspect="1"/>
            </p:cNvGraphicFramePr>
            <p:nvPr/>
          </p:nvGraphicFramePr>
          <p:xfrm>
            <a:off x="6770688" y="304800"/>
            <a:ext cx="38417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5" name="Equation" r:id="rId8" imgW="216000" imgH="241200" progId="Equation.3">
                    <p:embed/>
                  </p:oleObj>
                </mc:Choice>
                <mc:Fallback>
                  <p:oleObj name="Equation" r:id="rId8" imgW="21600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0688" y="304800"/>
                          <a:ext cx="384175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8"/>
            <p:cNvGraphicFramePr>
              <a:graphicFrameLocks noChangeAspect="1"/>
            </p:cNvGraphicFramePr>
            <p:nvPr/>
          </p:nvGraphicFramePr>
          <p:xfrm>
            <a:off x="7164388" y="219075"/>
            <a:ext cx="182562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6" name="Equation" r:id="rId10" imgW="1130400" imgH="304920" progId="Equation.3">
                    <p:embed/>
                  </p:oleObj>
                </mc:Choice>
                <mc:Fallback>
                  <p:oleObj name="Equation" r:id="rId10" imgW="1130400" imgH="3049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19075"/>
                          <a:ext cx="1825625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44"/>
          <p:cNvGrpSpPr/>
          <p:nvPr/>
        </p:nvGrpSpPr>
        <p:grpSpPr>
          <a:xfrm>
            <a:off x="2207568" y="4644425"/>
            <a:ext cx="3790950" cy="501650"/>
            <a:chOff x="4211960" y="2639318"/>
            <a:chExt cx="3790950" cy="501650"/>
          </a:xfrm>
        </p:grpSpPr>
        <p:sp>
          <p:nvSpPr>
            <p:cNvPr id="26" name="Oval 47"/>
            <p:cNvSpPr>
              <a:spLocks noChangeArrowheads="1"/>
            </p:cNvSpPr>
            <p:nvPr/>
          </p:nvSpPr>
          <p:spPr bwMode="auto">
            <a:xfrm>
              <a:off x="5339085" y="2850455"/>
              <a:ext cx="228600" cy="2111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49"/>
            <p:cNvSpPr>
              <a:spLocks noChangeArrowheads="1"/>
            </p:cNvSpPr>
            <p:nvPr/>
          </p:nvSpPr>
          <p:spPr bwMode="auto">
            <a:xfrm>
              <a:off x="5415285" y="292189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" name="Object 109"/>
            <p:cNvGraphicFramePr>
              <a:graphicFrameLocks noChangeAspect="1"/>
            </p:cNvGraphicFramePr>
            <p:nvPr/>
          </p:nvGraphicFramePr>
          <p:xfrm>
            <a:off x="4211960" y="2710755"/>
            <a:ext cx="1089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7" name="Equation" r:id="rId12" imgW="660600" imgH="241200" progId="Equation.3">
                    <p:embed/>
                  </p:oleObj>
                </mc:Choice>
                <mc:Fallback>
                  <p:oleObj name="Equation" r:id="rId12" imgW="66060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2710755"/>
                          <a:ext cx="10890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0"/>
            <p:cNvGraphicFramePr>
              <a:graphicFrameLocks noChangeAspect="1"/>
            </p:cNvGraphicFramePr>
            <p:nvPr/>
          </p:nvGraphicFramePr>
          <p:xfrm>
            <a:off x="5643885" y="2710755"/>
            <a:ext cx="3841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8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885" y="2710755"/>
                          <a:ext cx="3841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11"/>
            <p:cNvGraphicFramePr>
              <a:graphicFrameLocks noChangeAspect="1"/>
            </p:cNvGraphicFramePr>
            <p:nvPr/>
          </p:nvGraphicFramePr>
          <p:xfrm>
            <a:off x="5953447" y="2639318"/>
            <a:ext cx="204946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89" name="Equation" r:id="rId16" imgW="1270440" imgH="304920" progId="Equation.3">
                    <p:embed/>
                  </p:oleObj>
                </mc:Choice>
                <mc:Fallback>
                  <p:oleObj name="Equation" r:id="rId16" imgW="1270440" imgH="3049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447" y="2639318"/>
                          <a:ext cx="2049463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2063552" y="548681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How to understand XOR?</a:t>
            </a:r>
          </a:p>
        </p:txBody>
      </p:sp>
      <p:sp>
        <p:nvSpPr>
          <p:cNvPr id="32" name="矩形 31"/>
          <p:cNvSpPr/>
          <p:nvPr/>
        </p:nvSpPr>
        <p:spPr>
          <a:xfrm>
            <a:off x="2135560" y="3718774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How to understand XNOR?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4314800" y="2007052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4871864" y="332657"/>
            <a:ext cx="2081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cs typeface="Times New Roman" pitchFamily="18" charset="0"/>
              </a:rPr>
              <a:t>Truth Table</a:t>
            </a:r>
            <a:endParaRPr lang="zh-CN" altLang="en-US" sz="3200" dirty="0">
              <a:cs typeface="Times New Roman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367188" y="1038677"/>
            <a:ext cx="3435350" cy="2759075"/>
            <a:chOff x="672" y="854"/>
            <a:chExt cx="2164" cy="1738"/>
          </a:xfrm>
        </p:grpSpPr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030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1" name="Oval 11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8" name="Rectangle 14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 B  A   B A  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0 0     0    1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0 1     1    0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1 0     1    0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1 1     0    1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2063552" y="4293096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If there are two inputs, the XOR result and the XNOR result are inverting.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3046966" y="1805113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018" name="Rectangle 14"/>
          <p:cNvSpPr>
            <a:spLocks noChangeArrowheads="1"/>
          </p:cNvSpPr>
          <p:nvPr/>
        </p:nvSpPr>
        <p:spPr bwMode="auto">
          <a:xfrm>
            <a:off x="3099355" y="836738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A B C    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3099355" y="1462213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0 0 0      0          0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3099355" y="1995613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0 0 1      1          1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3099355" y="2529013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0 1 0      1          1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3088195" y="3060250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0 1 1      0          0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3099354" y="1462211"/>
            <a:ext cx="5876966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4456346" y="1005012"/>
            <a:ext cx="0" cy="480025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 flipH="1">
            <a:off x="6544578" y="928812"/>
            <a:ext cx="2850" cy="487645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4600363" y="836713"/>
            <a:ext cx="1620957" cy="584775"/>
            <a:chOff x="8072462" y="642918"/>
            <a:chExt cx="1620957" cy="584775"/>
          </a:xfrm>
        </p:grpSpPr>
        <p:sp>
          <p:nvSpPr>
            <p:cNvPr id="21" name="矩形 20"/>
            <p:cNvSpPr/>
            <p:nvPr/>
          </p:nvSpPr>
          <p:spPr>
            <a:xfrm>
              <a:off x="8072462" y="642918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graphicFrame>
          <p:nvGraphicFramePr>
            <p:cNvPr id="340999" name="Object 7"/>
            <p:cNvGraphicFramePr>
              <a:graphicFrameLocks noChangeAspect="1"/>
            </p:cNvGraphicFramePr>
            <p:nvPr/>
          </p:nvGraphicFramePr>
          <p:xfrm>
            <a:off x="8429652" y="785794"/>
            <a:ext cx="319087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79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785794"/>
                          <a:ext cx="319087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0" name="Object 8"/>
            <p:cNvGraphicFramePr>
              <a:graphicFrameLocks noChangeAspect="1"/>
            </p:cNvGraphicFramePr>
            <p:nvPr/>
          </p:nvGraphicFramePr>
          <p:xfrm>
            <a:off x="9039258" y="785794"/>
            <a:ext cx="31908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80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9258" y="785794"/>
                          <a:ext cx="31908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6760603" y="836713"/>
            <a:ext cx="1620957" cy="584775"/>
            <a:chOff x="8072462" y="1272589"/>
            <a:chExt cx="1620957" cy="584775"/>
          </a:xfrm>
        </p:grpSpPr>
        <p:sp>
          <p:nvSpPr>
            <p:cNvPr id="75" name="矩形 74"/>
            <p:cNvSpPr/>
            <p:nvPr/>
          </p:nvSpPr>
          <p:spPr>
            <a:xfrm>
              <a:off x="8072462" y="1272589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8429652" y="1428736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8505852" y="1504936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9055133" y="1414450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9131333" y="149065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3088195" y="3564306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1 0 0      1          1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3063023" y="4068362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1 0 1      0          0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3088195" y="4716434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1 1 0      0          0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3088195" y="5220490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1 1 1      1          1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655840" y="44625"/>
            <a:ext cx="2081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cs typeface="Times New Roman" pitchFamily="18" charset="0"/>
              </a:rPr>
              <a:t>Truth Table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03512" y="6084586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If there are three inputs, XOR and XNOR are equal.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 bwMode="auto">
          <a:xfrm>
            <a:off x="4957552" y="1556793"/>
            <a:ext cx="912693" cy="424847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9" name="矩形 28"/>
          <p:cNvSpPr/>
          <p:nvPr/>
        </p:nvSpPr>
        <p:spPr bwMode="auto">
          <a:xfrm>
            <a:off x="7149953" y="1579376"/>
            <a:ext cx="1318182" cy="42644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53" name="Group 49"/>
          <p:cNvGrpSpPr>
            <a:grpSpLocks/>
          </p:cNvGrpSpPr>
          <p:nvPr/>
        </p:nvGrpSpPr>
        <p:grpSpPr bwMode="auto">
          <a:xfrm>
            <a:off x="2819400" y="4662486"/>
            <a:ext cx="5372100" cy="579438"/>
            <a:chOff x="816" y="3072"/>
            <a:chExt cx="3384" cy="365"/>
          </a:xfrm>
        </p:grpSpPr>
        <p:graphicFrame>
          <p:nvGraphicFramePr>
            <p:cNvPr id="44073" name="Object 10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85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3" name="Oval 19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6" name="Rectangle 31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=0                  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=1</a:t>
              </a:r>
              <a:endParaRPr lang="zh-CN" altLang="en-US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2" name="Group 48"/>
          <p:cNvGrpSpPr>
            <a:grpSpLocks/>
          </p:cNvGrpSpPr>
          <p:nvPr/>
        </p:nvGrpSpPr>
        <p:grpSpPr bwMode="auto">
          <a:xfrm>
            <a:off x="2819400" y="4129086"/>
            <a:ext cx="5372100" cy="579438"/>
            <a:chOff x="816" y="2736"/>
            <a:chExt cx="3384" cy="365"/>
          </a:xfrm>
        </p:grpSpPr>
        <p:graphicFrame>
          <p:nvGraphicFramePr>
            <p:cNvPr id="44067" name="Object 9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86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2" name="Oval 18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2" name="Rectangle 32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A=A                   0   A=A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1" name="Group 47"/>
          <p:cNvGrpSpPr>
            <a:grpSpLocks/>
          </p:cNvGrpSpPr>
          <p:nvPr/>
        </p:nvGrpSpPr>
        <p:grpSpPr bwMode="auto">
          <a:xfrm>
            <a:off x="1905000" y="3443290"/>
            <a:ext cx="6321428" cy="584201"/>
            <a:chOff x="240" y="2304"/>
            <a:chExt cx="3982" cy="368"/>
          </a:xfrm>
        </p:grpSpPr>
        <p:graphicFrame>
          <p:nvGraphicFramePr>
            <p:cNvPr id="44063" name="Object 8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87" name="Equation" r:id="rId10" imgW="304920" imgH="317520" progId="Equation.3">
                    <p:embed/>
                  </p:oleObj>
                </mc:Choice>
                <mc:Fallback>
                  <p:oleObj name="Equation" r:id="rId10" imgW="304920" imgH="31752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6" name="Rectangle 33"/>
            <p:cNvSpPr>
              <a:spLocks noChangeArrowheads="1"/>
            </p:cNvSpPr>
            <p:nvPr/>
          </p:nvSpPr>
          <p:spPr bwMode="auto">
            <a:xfrm>
              <a:off x="240" y="2304"/>
              <a:ext cx="39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   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  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A=A                   1   A=A</a:t>
              </a:r>
              <a:endParaRPr lang="zh-CN" altLang="en-US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0" name="Group 46"/>
          <p:cNvGrpSpPr>
            <a:grpSpLocks/>
          </p:cNvGrpSpPr>
          <p:nvPr/>
        </p:nvGrpSpPr>
        <p:grpSpPr bwMode="auto">
          <a:xfrm>
            <a:off x="2711450" y="2351086"/>
            <a:ext cx="5283200" cy="579438"/>
            <a:chOff x="768" y="1632"/>
            <a:chExt cx="3328" cy="365"/>
          </a:xfrm>
        </p:grpSpPr>
        <p:graphicFrame>
          <p:nvGraphicFramePr>
            <p:cNvPr id="44059" name="Object 7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88" name="Equation" r:id="rId12" imgW="304920" imgH="317520" progId="Equation.3">
                    <p:embed/>
                  </p:oleObj>
                </mc:Choice>
                <mc:Fallback>
                  <p:oleObj name="Equation" r:id="rId12" imgW="304920" imgH="31752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2" name="Rectangle 34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1   1=0                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   0=1</a:t>
              </a:r>
            </a:p>
          </p:txBody>
        </p:sp>
      </p:grpSp>
      <p:grpSp>
        <p:nvGrpSpPr>
          <p:cNvPr id="123949" name="Group 45"/>
          <p:cNvGrpSpPr>
            <a:grpSpLocks/>
          </p:cNvGrpSpPr>
          <p:nvPr/>
        </p:nvGrpSpPr>
        <p:grpSpPr bwMode="auto">
          <a:xfrm>
            <a:off x="2743200" y="1766886"/>
            <a:ext cx="5283200" cy="579438"/>
            <a:chOff x="768" y="1248"/>
            <a:chExt cx="3328" cy="365"/>
          </a:xfrm>
        </p:grpSpPr>
        <p:graphicFrame>
          <p:nvGraphicFramePr>
            <p:cNvPr id="44055" name="Object 6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89" name="Equation" r:id="rId14" imgW="304920" imgH="317520" progId="Equation.3">
                    <p:embed/>
                  </p:oleObj>
                </mc:Choice>
                <mc:Fallback>
                  <p:oleObj name="Equation" r:id="rId14" imgW="304920" imgH="31752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6" name="Oval 22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8" name="Rectangle 35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0   0=0                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1   1=1</a:t>
              </a:r>
            </a:p>
          </p:txBody>
        </p:sp>
      </p:grpSp>
      <p:grpSp>
        <p:nvGrpSpPr>
          <p:cNvPr id="123948" name="Group 44"/>
          <p:cNvGrpSpPr>
            <a:grpSpLocks/>
          </p:cNvGrpSpPr>
          <p:nvPr/>
        </p:nvGrpSpPr>
        <p:grpSpPr bwMode="auto">
          <a:xfrm>
            <a:off x="1828801" y="1157288"/>
            <a:ext cx="7340603" cy="584201"/>
            <a:chOff x="192" y="864"/>
            <a:chExt cx="4624" cy="368"/>
          </a:xfrm>
        </p:grpSpPr>
        <p:graphicFrame>
          <p:nvGraphicFramePr>
            <p:cNvPr id="44048" name="Object 4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90" name="Equation" r:id="rId16" imgW="304920" imgH="317520" progId="Equation.3">
                    <p:embed/>
                  </p:oleObj>
                </mc:Choice>
                <mc:Fallback>
                  <p:oleObj name="Equation" r:id="rId16" imgW="304920" imgH="317520" progId="Equation.3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5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91" name="Equation" r:id="rId18" imgW="304920" imgH="317520" progId="Equation.3">
                    <p:embed/>
                  </p:oleObj>
                </mc:Choice>
                <mc:Fallback>
                  <p:oleObj name="Equation" r:id="rId18" imgW="304920" imgH="317520" progId="Equation.3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5" name="Oval 21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4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6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      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1   0=0   1=1         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0   1=1   0=0</a:t>
              </a:r>
            </a:p>
          </p:txBody>
        </p:sp>
      </p:grpSp>
      <p:grpSp>
        <p:nvGrpSpPr>
          <p:cNvPr id="123958" name="Group 54"/>
          <p:cNvGrpSpPr>
            <a:grpSpLocks/>
          </p:cNvGrpSpPr>
          <p:nvPr/>
        </p:nvGrpSpPr>
        <p:grpSpPr bwMode="auto">
          <a:xfrm>
            <a:off x="2819400" y="5272086"/>
            <a:ext cx="5372100" cy="579438"/>
            <a:chOff x="816" y="3456"/>
            <a:chExt cx="3384" cy="365"/>
          </a:xfrm>
        </p:grpSpPr>
        <p:graphicFrame>
          <p:nvGraphicFramePr>
            <p:cNvPr id="44042" name="Object 11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92" name="Equation" r:id="rId20" imgW="304920" imgH="317520" progId="Equation.3">
                    <p:embed/>
                  </p:oleObj>
                </mc:Choice>
                <mc:Fallback>
                  <p:oleObj name="Equation" r:id="rId20" imgW="304920" imgH="317520" progId="Equation.3">
                    <p:embed/>
                    <p:pic>
                      <p:nvPicPr>
                        <p:cNvPr id="0" name="Picture 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4" name="Oval 20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5" name="Rectangle 30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=1           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=0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57" name="Line 5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1828800" y="304801"/>
            <a:ext cx="44967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Rules of XOR and XNOR</a:t>
            </a:r>
            <a:endParaRPr lang="zh-CN" altLang="en-US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09721" y="1142985"/>
            <a:ext cx="723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(1)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886900" y="3487168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(2) </a:t>
            </a:r>
            <a:endParaRPr lang="zh-CN" altLang="en-US" sz="3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309786" y="6130374"/>
            <a:ext cx="4504566" cy="584775"/>
            <a:chOff x="5357818" y="1714488"/>
            <a:chExt cx="4504566" cy="584775"/>
          </a:xfrm>
        </p:grpSpPr>
        <p:sp>
          <p:nvSpPr>
            <p:cNvPr id="49" name="矩形 48"/>
            <p:cNvSpPr/>
            <p:nvPr/>
          </p:nvSpPr>
          <p:spPr>
            <a:xfrm>
              <a:off x="5357818" y="1714488"/>
              <a:ext cx="4504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cs typeface="Times New Roman" pitchFamily="18" charset="0"/>
                </a:rPr>
                <a:t>Treat A as 1. Treat A  as 0.</a:t>
              </a:r>
              <a:endParaRPr lang="zh-CN" altLang="en-US" sz="3200" dirty="0">
                <a:solidFill>
                  <a:srgbClr val="FFFF00"/>
                </a:solidFill>
                <a:cs typeface="Times New Roman" pitchFamily="18" charset="0"/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8512289" y="1753268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72" name="Group 44"/>
          <p:cNvGrpSpPr>
            <a:grpSpLocks/>
          </p:cNvGrpSpPr>
          <p:nvPr/>
        </p:nvGrpSpPr>
        <p:grpSpPr bwMode="auto">
          <a:xfrm>
            <a:off x="2190752" y="838200"/>
            <a:ext cx="6477000" cy="579438"/>
            <a:chOff x="180" y="528"/>
            <a:chExt cx="4080" cy="365"/>
          </a:xfrm>
        </p:grpSpPr>
        <p:graphicFrame>
          <p:nvGraphicFramePr>
            <p:cNvPr id="45093" name="Object 4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15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6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16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7" name="Oval 19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9" name="Rectangle 33"/>
            <p:cNvSpPr>
              <a:spLocks noChangeArrowheads="1"/>
            </p:cNvSpPr>
            <p:nvPr/>
          </p:nvSpPr>
          <p:spPr bwMode="auto">
            <a:xfrm>
              <a:off x="180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B=B   A           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  B=B   A</a:t>
              </a:r>
            </a:p>
          </p:txBody>
        </p:sp>
      </p:grp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1524001" y="1889126"/>
            <a:ext cx="3629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cs typeface="Times New Roman" pitchFamily="18" charset="0"/>
              </a:rPr>
              <a:t>(4) Associative Law</a:t>
            </a:r>
            <a:endParaRPr lang="zh-CN" altLang="en-US" sz="3200" dirty="0">
              <a:solidFill>
                <a:srgbClr val="FFFF66"/>
              </a:solidFill>
              <a:cs typeface="Times New Roman" pitchFamily="18" charset="0"/>
            </a:endParaRPr>
          </a:p>
        </p:txBody>
      </p:sp>
      <p:grpSp>
        <p:nvGrpSpPr>
          <p:cNvPr id="124973" name="Group 45"/>
          <p:cNvGrpSpPr>
            <a:grpSpLocks/>
          </p:cNvGrpSpPr>
          <p:nvPr/>
        </p:nvGrpSpPr>
        <p:grpSpPr bwMode="auto">
          <a:xfrm>
            <a:off x="2057400" y="2438400"/>
            <a:ext cx="4083050" cy="1189038"/>
            <a:chOff x="0" y="1584"/>
            <a:chExt cx="2572" cy="749"/>
          </a:xfrm>
        </p:grpSpPr>
        <p:graphicFrame>
          <p:nvGraphicFramePr>
            <p:cNvPr id="45079" name="Object 5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17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7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18" name="Equation" r:id="rId11" imgW="304920" imgH="317520" progId="Equation.3">
                    <p:embed/>
                  </p:oleObj>
                </mc:Choice>
                <mc:Fallback>
                  <p:oleObj name="Equation" r:id="rId11" imgW="304920" imgH="317520" progId="Equation.3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8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19" name="Equation" r:id="rId13" imgW="304920" imgH="317520" progId="Equation.3">
                    <p:embed/>
                  </p:oleObj>
                </mc:Choice>
                <mc:Fallback>
                  <p:oleObj name="Equation" r:id="rId13" imgW="304920" imgH="317520" progId="Equation.3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2" name="Object 9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320" name="Equation" r:id="rId15" imgW="304920" imgH="317520" progId="Equation.3">
                    <p:embed/>
                  </p:oleObj>
                </mc:Choice>
                <mc:Fallback>
                  <p:oleObj name="Equation" r:id="rId15" imgW="304920" imgH="317520" progId="Equation.3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 A  (B   C)=(A   B)   C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A   (B   C)=(A  B)  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1524000" y="190501"/>
            <a:ext cx="3831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(3)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Commutative Law</a:t>
            </a:r>
            <a:endParaRPr lang="zh-CN" altLang="en-US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05" name="Group 53"/>
          <p:cNvGrpSpPr>
            <a:grpSpLocks/>
          </p:cNvGrpSpPr>
          <p:nvPr/>
        </p:nvGrpSpPr>
        <p:grpSpPr bwMode="auto">
          <a:xfrm>
            <a:off x="2208213" y="5564208"/>
            <a:ext cx="5402262" cy="579437"/>
            <a:chOff x="432" y="1584"/>
            <a:chExt cx="3403" cy="365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595" y="1720"/>
              <a:ext cx="144" cy="1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2643" y="1764"/>
              <a:ext cx="4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1490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1682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0" name="Rectangle 31"/>
            <p:cNvSpPr>
              <a:spLocks noChangeArrowheads="1"/>
            </p:cNvSpPr>
            <p:nvPr/>
          </p:nvSpPr>
          <p:spPr bwMode="auto">
            <a:xfrm>
              <a:off x="432" y="1584"/>
              <a:ext cx="34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=A+BC+BC=A+(B   C)=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 Left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905000" y="3068960"/>
            <a:ext cx="4248150" cy="579438"/>
            <a:chOff x="381000" y="3239582"/>
            <a:chExt cx="4248150" cy="579438"/>
          </a:xfrm>
        </p:grpSpPr>
        <p:grpSp>
          <p:nvGrpSpPr>
            <p:cNvPr id="80" name="组合 79"/>
            <p:cNvGrpSpPr/>
            <p:nvPr/>
          </p:nvGrpSpPr>
          <p:grpSpPr>
            <a:xfrm>
              <a:off x="1373668" y="3463944"/>
              <a:ext cx="228600" cy="228600"/>
              <a:chOff x="1343688" y="3463944"/>
              <a:chExt cx="228600" cy="228600"/>
            </a:xfrm>
          </p:grpSpPr>
          <p:sp>
            <p:nvSpPr>
              <p:cNvPr id="125956" name="Oval 4"/>
              <p:cNvSpPr>
                <a:spLocks noChangeArrowheads="1"/>
              </p:cNvSpPr>
              <p:nvPr/>
            </p:nvSpPr>
            <p:spPr bwMode="auto">
              <a:xfrm>
                <a:off x="1343688" y="3463944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59" name="Oval 7"/>
              <p:cNvSpPr>
                <a:spLocks noChangeArrowheads="1"/>
              </p:cNvSpPr>
              <p:nvPr/>
            </p:nvSpPr>
            <p:spPr bwMode="auto">
              <a:xfrm>
                <a:off x="1426204" y="354014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06580" y="3463944"/>
              <a:ext cx="228600" cy="228600"/>
              <a:chOff x="3276600" y="3463944"/>
              <a:chExt cx="228600" cy="228600"/>
            </a:xfrm>
          </p:grpSpPr>
          <p:sp>
            <p:nvSpPr>
              <p:cNvPr id="125957" name="Oval 5"/>
              <p:cNvSpPr>
                <a:spLocks noChangeArrowheads="1"/>
              </p:cNvSpPr>
              <p:nvPr/>
            </p:nvSpPr>
            <p:spPr bwMode="auto">
              <a:xfrm>
                <a:off x="3276600" y="3463944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0" name="Oval 8"/>
              <p:cNvSpPr>
                <a:spLocks noChangeArrowheads="1"/>
              </p:cNvSpPr>
              <p:nvPr/>
            </p:nvSpPr>
            <p:spPr bwMode="auto">
              <a:xfrm>
                <a:off x="3355720" y="354014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381000" y="3239582"/>
              <a:ext cx="4248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A+(B  C)=(A+B) (A+C)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25604" y="4073528"/>
            <a:ext cx="9221792" cy="587670"/>
            <a:chOff x="-98396" y="1142984"/>
            <a:chExt cx="9221792" cy="587670"/>
          </a:xfrm>
        </p:grpSpPr>
        <p:grpSp>
          <p:nvGrpSpPr>
            <p:cNvPr id="125987" name="Group 35"/>
            <p:cNvGrpSpPr>
              <a:grpSpLocks/>
            </p:cNvGrpSpPr>
            <p:nvPr/>
          </p:nvGrpSpPr>
          <p:grpSpPr bwMode="auto">
            <a:xfrm>
              <a:off x="-98396" y="1142984"/>
              <a:ext cx="9221792" cy="587670"/>
              <a:chOff x="0" y="1036"/>
              <a:chExt cx="5809" cy="509"/>
            </a:xfrm>
          </p:grpSpPr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>
                <a:off x="1322" y="1047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3" name="Line 11"/>
              <p:cNvSpPr>
                <a:spLocks noChangeShapeType="1"/>
              </p:cNvSpPr>
              <p:nvPr/>
            </p:nvSpPr>
            <p:spPr bwMode="auto">
              <a:xfrm>
                <a:off x="2108" y="10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4417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4705" y="103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61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105" name="Rectangle 32"/>
              <p:cNvSpPr>
                <a:spLocks noChangeArrowheads="1"/>
              </p:cNvSpPr>
              <p:nvPr/>
            </p:nvSpPr>
            <p:spPr bwMode="auto">
              <a:xfrm>
                <a:off x="0" y="1039"/>
                <a:ext cx="5809" cy="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    </a:t>
                </a:r>
                <a:r>
                  <a:rPr lang="en-US" altLang="zh-CN" sz="3200" dirty="0">
                    <a:ea typeface="宋体" pitchFamily="2" charset="-122"/>
                    <a:cs typeface="Times New Roman" pitchFamily="18" charset="0"/>
                  </a:rPr>
                  <a:t>Right </a:t>
                </a:r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=</a:t>
                </a:r>
                <a:r>
                  <a:rPr lang="en-US" altLang="zh-CN" sz="3200" dirty="0">
                    <a:effectLst/>
                    <a:latin typeface="Tahoma" pitchFamily="34" charset="0"/>
                    <a:ea typeface="宋体" pitchFamily="2" charset="-122"/>
                  </a:rPr>
                  <a:t>(A+B) (A+C)+(A+B)(A+C)=ABC+A+BC</a:t>
                </a:r>
                <a:endParaRPr lang="zh-CN" altLang="en-US" sz="3200" dirty="0"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2883220" y="142844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24562" y="4846075"/>
            <a:ext cx="4437586" cy="1588"/>
            <a:chOff x="4500562" y="1714488"/>
            <a:chExt cx="4437586" cy="1588"/>
          </a:xfrm>
        </p:grpSpPr>
        <p:cxnSp>
          <p:nvCxnSpPr>
            <p:cNvPr id="47" name="直接连接符 46"/>
            <p:cNvCxnSpPr/>
            <p:nvPr/>
          </p:nvCxnSpPr>
          <p:spPr bwMode="auto">
            <a:xfrm>
              <a:off x="4500562" y="1714488"/>
              <a:ext cx="192882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858148" y="1714488"/>
              <a:ext cx="1080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266" name="Object 186"/>
          <p:cNvGraphicFramePr>
            <a:graphicFrameLocks noGrp="1" noChangeAspect="1"/>
          </p:cNvGraphicFramePr>
          <p:nvPr/>
        </p:nvGraphicFramePr>
        <p:xfrm>
          <a:off x="3424772" y="4746634"/>
          <a:ext cx="195684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94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Picture 1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772" y="4746634"/>
                        <a:ext cx="195684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 bwMode="auto">
          <a:xfrm>
            <a:off x="3452794" y="4716470"/>
            <a:ext cx="1928826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8381222" y="3573016"/>
            <a:ext cx="1152794" cy="429868"/>
            <a:chOff x="6857222" y="829336"/>
            <a:chExt cx="1152794" cy="243004"/>
          </a:xfrm>
        </p:grpSpPr>
        <p:cxnSp>
          <p:nvCxnSpPr>
            <p:cNvPr id="55" name="直接连接符 54"/>
            <p:cNvCxnSpPr/>
            <p:nvPr/>
          </p:nvCxnSpPr>
          <p:spPr bwMode="auto">
            <a:xfrm rot="5400000">
              <a:off x="6750859" y="964389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7893073" y="963595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858016" y="829336"/>
              <a:ext cx="1152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1" name="直接连接符 60"/>
          <p:cNvCxnSpPr/>
          <p:nvPr/>
        </p:nvCxnSpPr>
        <p:spPr bwMode="auto">
          <a:xfrm>
            <a:off x="3863752" y="6165304"/>
            <a:ext cx="576064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524000" y="142853"/>
            <a:ext cx="35573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66"/>
                </a:solidFill>
                <a:cs typeface="Times New Roman" pitchFamily="18" charset="0"/>
              </a:rPr>
              <a:t>(5)</a:t>
            </a:r>
            <a:r>
              <a:rPr lang="en-US" altLang="zh-CN" sz="3200" dirty="0">
                <a:solidFill>
                  <a:srgbClr val="FFFF66"/>
                </a:solidFill>
                <a:cs typeface="Times New Roman" pitchFamily="18" charset="0"/>
              </a:rPr>
              <a:t> Distributive Law</a:t>
            </a:r>
            <a:endParaRPr lang="zh-CN" altLang="en-US" sz="3200" dirty="0">
              <a:solidFill>
                <a:srgbClr val="FFFF66"/>
              </a:solidFill>
              <a:cs typeface="Times New Roman" pitchFamily="18" charset="0"/>
            </a:endParaRPr>
          </a:p>
        </p:txBody>
      </p:sp>
      <p:grpSp>
        <p:nvGrpSpPr>
          <p:cNvPr id="63" name="Group 53"/>
          <p:cNvGrpSpPr>
            <a:grpSpLocks/>
          </p:cNvGrpSpPr>
          <p:nvPr/>
        </p:nvGrpSpPr>
        <p:grpSpPr bwMode="auto">
          <a:xfrm>
            <a:off x="1524001" y="1606530"/>
            <a:ext cx="8728077" cy="1193801"/>
            <a:chOff x="0" y="3360"/>
            <a:chExt cx="5498" cy="752"/>
          </a:xfrm>
        </p:grpSpPr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0" y="3744"/>
              <a:ext cx="32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=ABC+ABC=A(B   C)=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Left</a:t>
              </a:r>
              <a:endParaRPr lang="zh-CN" altLang="en-US" sz="32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384" y="3360"/>
              <a:ext cx="5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  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Right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=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ABAC+ABAC=AB(A+C)+AC(A+B)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64" name="Object 12"/>
            <p:cNvGraphicFramePr>
              <a:graphicFrameLocks noChangeAspect="1"/>
            </p:cNvGraphicFramePr>
            <p:nvPr/>
          </p:nvGraphicFramePr>
          <p:xfrm>
            <a:off x="2069" y="3836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95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3836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628" y="3790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1125" y="3790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1864" y="3385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2360" y="3396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3522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855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4711" y="3406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043" y="3406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>
            <a:off x="2133601" y="920727"/>
            <a:ext cx="3254375" cy="579438"/>
            <a:chOff x="0" y="3072"/>
            <a:chExt cx="2050" cy="365"/>
          </a:xfrm>
        </p:grpSpPr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96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97" name="Equation" r:id="rId11" imgW="304920" imgH="317520" progId="Equation.3">
                    <p:embed/>
                  </p:oleObj>
                </mc:Choice>
                <mc:Fallback>
                  <p:oleObj name="Equation" r:id="rId11" imgW="304920" imgH="31752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A(B   C)=AB   AC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39816" y="2204864"/>
            <a:ext cx="5544616" cy="1588"/>
            <a:chOff x="2915816" y="2204864"/>
            <a:chExt cx="5544616" cy="1588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7380432" y="2204864"/>
              <a:ext cx="1080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580112" y="2204864"/>
              <a:ext cx="86409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915816" y="2204864"/>
              <a:ext cx="43204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3707904" y="2204864"/>
              <a:ext cx="50405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5520" y="4645000"/>
            <a:ext cx="7251702" cy="584200"/>
            <a:chOff x="158" y="2866"/>
            <a:chExt cx="4568" cy="368"/>
          </a:xfrm>
        </p:grpSpPr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720" y="304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2266" y="304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3519" y="305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677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2218" y="299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3471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1" name="Rectangle 28"/>
            <p:cNvSpPr>
              <a:spLocks noChangeArrowheads="1"/>
            </p:cNvSpPr>
            <p:nvPr/>
          </p:nvSpPr>
          <p:spPr bwMode="auto">
            <a:xfrm>
              <a:off x="158" y="2866"/>
              <a:ext cx="4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</a:t>
              </a:r>
              <a:r>
                <a:rPr lang="en-US" altLang="zh-CN" sz="3200" dirty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A   C=B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     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775520" y="1772171"/>
            <a:ext cx="6924680" cy="584201"/>
            <a:chOff x="96" y="2330"/>
            <a:chExt cx="4362" cy="368"/>
          </a:xfrm>
        </p:grpSpPr>
        <p:graphicFrame>
          <p:nvGraphicFramePr>
            <p:cNvPr id="46111" name="Object 23"/>
            <p:cNvGraphicFramePr>
              <a:graphicFrameLocks noChangeAspect="1"/>
            </p:cNvGraphicFramePr>
            <p:nvPr/>
          </p:nvGraphicFramePr>
          <p:xfrm>
            <a:off x="550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171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2" name="Object 24"/>
            <p:cNvGraphicFramePr>
              <a:graphicFrameLocks noChangeAspect="1"/>
            </p:cNvGraphicFramePr>
            <p:nvPr/>
          </p:nvGraphicFramePr>
          <p:xfrm>
            <a:off x="2273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172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3" name="Object 25"/>
            <p:cNvGraphicFramePr>
              <a:graphicFrameLocks noChangeAspect="1"/>
            </p:cNvGraphicFramePr>
            <p:nvPr/>
          </p:nvGraphicFramePr>
          <p:xfrm>
            <a:off x="3616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173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Rectangle 29"/>
            <p:cNvSpPr>
              <a:spLocks noChangeArrowheads="1"/>
            </p:cNvSpPr>
            <p:nvPr/>
          </p:nvSpPr>
          <p:spPr bwMode="auto">
            <a:xfrm>
              <a:off x="96" y="2330"/>
              <a:ext cx="43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en-US" altLang="zh-CN" sz="3200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 </a:t>
              </a:r>
              <a:r>
                <a:rPr lang="en-US" altLang="zh-CN" sz="3200" dirty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3200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en-US" altLang="zh-CN" sz="3200" dirty="0">
                  <a:effectLst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5982" name="Rectangle 30"/>
          <p:cNvSpPr>
            <a:spLocks noChangeArrowheads="1"/>
          </p:cNvSpPr>
          <p:nvPr/>
        </p:nvSpPr>
        <p:spPr bwMode="auto">
          <a:xfrm>
            <a:off x="2097752" y="285729"/>
            <a:ext cx="35349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66"/>
                </a:solidFill>
                <a:effectLst/>
                <a:ea typeface="宋体" pitchFamily="2" charset="-122"/>
                <a:cs typeface="Times New Roman" pitchFamily="18" charset="0"/>
              </a:rPr>
              <a:t>(6) </a:t>
            </a:r>
            <a:r>
              <a:rPr lang="en-US" altLang="zh-CN" sz="3200" dirty="0">
                <a:solidFill>
                  <a:srgbClr val="FFFF66"/>
                </a:solidFill>
              </a:rPr>
              <a:t>Interchange Law</a:t>
            </a:r>
            <a:endParaRPr lang="zh-CN" altLang="en-US" sz="3200" dirty="0">
              <a:solidFill>
                <a:srgbClr val="FFFF66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8741486" y="642918"/>
            <a:ext cx="1606550" cy="2332038"/>
            <a:chOff x="4416" y="2256"/>
            <a:chExt cx="1012" cy="1469"/>
          </a:xfrm>
        </p:grpSpPr>
        <p:sp>
          <p:nvSpPr>
            <p:cNvPr id="125992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3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0  0  0</a:t>
              </a:r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0  1  1</a:t>
              </a:r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1  0  1</a:t>
              </a:r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1  1  0</a:t>
              </a:r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aphicFrame>
        <p:nvGraphicFramePr>
          <p:cNvPr id="6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321619"/>
              </p:ext>
            </p:extLst>
          </p:nvPr>
        </p:nvGraphicFramePr>
        <p:xfrm>
          <a:off x="9056267" y="800308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74" name="Equation" r:id="rId10" imgW="241200" imgH="254160" progId="Equation.3">
                  <p:embed/>
                </p:oleObj>
              </mc:Choice>
              <mc:Fallback>
                <p:oleObj name="Equation" r:id="rId10" imgW="241200" imgH="254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267" y="800308"/>
                        <a:ext cx="3063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56"/>
          <p:cNvGrpSpPr>
            <a:grpSpLocks/>
          </p:cNvGrpSpPr>
          <p:nvPr/>
        </p:nvGrpSpPr>
        <p:grpSpPr bwMode="auto">
          <a:xfrm>
            <a:off x="8812924" y="3571876"/>
            <a:ext cx="1606550" cy="2332038"/>
            <a:chOff x="4416" y="2256"/>
            <a:chExt cx="1012" cy="1469"/>
          </a:xfrm>
        </p:grpSpPr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7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8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9180550" y="3786190"/>
            <a:ext cx="231775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Oval 13"/>
          <p:cNvSpPr>
            <a:spLocks noChangeArrowheads="1"/>
          </p:cNvSpPr>
          <p:nvPr/>
        </p:nvSpPr>
        <p:spPr bwMode="auto">
          <a:xfrm>
            <a:off x="9256749" y="386239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8746928" y="642919"/>
            <a:ext cx="36286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9939388" y="668339"/>
            <a:ext cx="439063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9" name="矩形 38"/>
          <p:cNvSpPr/>
          <p:nvPr/>
        </p:nvSpPr>
        <p:spPr bwMode="auto">
          <a:xfrm>
            <a:off x="4940540" y="1782074"/>
            <a:ext cx="939436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0" name="矩形 39"/>
          <p:cNvSpPr/>
          <p:nvPr/>
        </p:nvSpPr>
        <p:spPr bwMode="auto">
          <a:xfrm>
            <a:off x="8801016" y="3519815"/>
            <a:ext cx="36286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1" name="矩形 40"/>
          <p:cNvSpPr/>
          <p:nvPr/>
        </p:nvSpPr>
        <p:spPr bwMode="auto">
          <a:xfrm>
            <a:off x="10016768" y="3545235"/>
            <a:ext cx="439063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3" name="矩形 42"/>
          <p:cNvSpPr/>
          <p:nvPr/>
        </p:nvSpPr>
        <p:spPr bwMode="auto">
          <a:xfrm>
            <a:off x="4688498" y="4658970"/>
            <a:ext cx="939436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0" name="Rectangle 33"/>
          <p:cNvSpPr>
            <a:spLocks noChangeArrowheads="1"/>
          </p:cNvSpPr>
          <p:nvPr/>
        </p:nvSpPr>
        <p:spPr bwMode="auto">
          <a:xfrm>
            <a:off x="2824664" y="3348282"/>
            <a:ext cx="3775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err="1">
                <a:effectLst/>
                <a:latin typeface="黑体" pitchFamily="49" charset="-122"/>
              </a:rPr>
              <a:t>F＝f</a:t>
            </a:r>
            <a:r>
              <a:rPr lang="en-US" altLang="zh-CN" sz="3200" dirty="0">
                <a:effectLst/>
                <a:latin typeface="黑体" pitchFamily="49" charset="-122"/>
              </a:rPr>
              <a:t>(A，B)=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·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B</a:t>
            </a:r>
            <a:r>
              <a:rPr lang="en-US" altLang="zh-CN" sz="3200" dirty="0">
                <a:effectLst/>
                <a:latin typeface="黑体" pitchFamily="49" charset="-122"/>
              </a:rPr>
              <a:t>＝AB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927648" y="5157192"/>
            <a:ext cx="2520950" cy="1036638"/>
            <a:chOff x="3792" y="2774"/>
            <a:chExt cx="1588" cy="653"/>
          </a:xfrm>
        </p:grpSpPr>
        <p:sp>
          <p:nvSpPr>
            <p:cNvPr id="99364" name="Arc 36"/>
            <p:cNvSpPr>
              <a:spLocks/>
            </p:cNvSpPr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3"/>
                <a:gd name="T2" fmla="*/ 5287 w 21600"/>
                <a:gd name="T3" fmla="*/ 42543 h 42543"/>
                <a:gd name="T4" fmla="*/ 0 w 21600"/>
                <a:gd name="T5" fmla="*/ 21600 h 4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5" name="Line 3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7" name="Line 3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9" name="Line 4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70" name="Line 4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7" name="Rectangle 4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28" name="Rectangle 4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3329" name="Rectangle 4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857163" y="4356394"/>
            <a:ext cx="7149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/>
                <a:cs typeface="Times New Roman" pitchFamily="18" charset="0"/>
              </a:rPr>
              <a:t>Logic gate of  “AND” (hardware symbol) 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1703512" y="40756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If all conditions are met, the event will occur.</a:t>
            </a:r>
          </a:p>
          <a:p>
            <a:r>
              <a:rPr lang="en-US" altLang="zh-CN" sz="3200" dirty="0"/>
              <a:t>It is named as </a:t>
            </a:r>
            <a:r>
              <a:rPr lang="en-US" altLang="zh-CN" sz="3200" dirty="0">
                <a:solidFill>
                  <a:srgbClr val="FFFF00"/>
                </a:solidFill>
              </a:rPr>
              <a:t>logical multiplication (AND)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1840955" y="2564905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/>
                <a:cs typeface="Times New Roman" pitchFamily="18" charset="0"/>
              </a:rPr>
              <a:t>Logic function of  “AND”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" grpId="0"/>
      <p:bldP spid="41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interchange law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2444698" y="4437112"/>
            <a:ext cx="7251702" cy="584200"/>
            <a:chOff x="158" y="2866"/>
            <a:chExt cx="4568" cy="368"/>
          </a:xfrm>
        </p:grpSpPr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720" y="304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266" y="304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3519" y="305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677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2218" y="299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3471" y="30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58" y="2866"/>
              <a:ext cx="4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</a:t>
              </a:r>
              <a:r>
                <a:rPr lang="en-US" altLang="zh-CN" sz="3200" dirty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A   C=B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     </a:t>
              </a:r>
            </a:p>
          </p:txBody>
        </p:sp>
      </p:grpSp>
      <p:grpSp>
        <p:nvGrpSpPr>
          <p:cNvPr id="20" name="Group 54"/>
          <p:cNvGrpSpPr>
            <a:grpSpLocks/>
          </p:cNvGrpSpPr>
          <p:nvPr/>
        </p:nvGrpSpPr>
        <p:grpSpPr bwMode="auto">
          <a:xfrm>
            <a:off x="2444698" y="3356347"/>
            <a:ext cx="6924680" cy="584201"/>
            <a:chOff x="96" y="2330"/>
            <a:chExt cx="4362" cy="368"/>
          </a:xfrm>
        </p:grpSpPr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550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255" name="Equation" r:id="rId3" imgW="304920" imgH="317520" progId="Equation.3">
                    <p:embed/>
                  </p:oleObj>
                </mc:Choice>
                <mc:Fallback>
                  <p:oleObj name="Equation" r:id="rId3" imgW="304920" imgH="317520" progId="Equation.3">
                    <p:embed/>
                    <p:pic>
                      <p:nvPicPr>
                        <p:cNvPr id="4611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4"/>
            <p:cNvGraphicFramePr>
              <a:graphicFrameLocks noChangeAspect="1"/>
            </p:cNvGraphicFramePr>
            <p:nvPr/>
          </p:nvGraphicFramePr>
          <p:xfrm>
            <a:off x="2273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256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461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3616" y="2421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257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4611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2421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96" y="2330"/>
              <a:ext cx="43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If</a:t>
              </a:r>
              <a:r>
                <a:rPr lang="en-US" altLang="zh-CN" sz="3200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 </a:t>
              </a:r>
              <a:r>
                <a:rPr lang="en-US" altLang="zh-CN" sz="3200" dirty="0">
                  <a:effectLst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then</a:t>
              </a:r>
              <a:r>
                <a:rPr lang="en-US" altLang="zh-CN" sz="3200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3200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or</a:t>
              </a:r>
              <a:r>
                <a:rPr lang="en-US" altLang="zh-CN" sz="3200" dirty="0">
                  <a:effectLst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8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52600" y="626244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(7)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Commonly Used Laws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27006" name="Group 30"/>
          <p:cNvGrpSpPr>
            <a:grpSpLocks/>
          </p:cNvGrpSpPr>
          <p:nvPr/>
        </p:nvGrpSpPr>
        <p:grpSpPr bwMode="auto">
          <a:xfrm>
            <a:off x="1905001" y="1690217"/>
            <a:ext cx="8674107" cy="1651001"/>
            <a:chOff x="240" y="528"/>
            <a:chExt cx="5464" cy="1040"/>
          </a:xfrm>
        </p:grpSpPr>
        <p:graphicFrame>
          <p:nvGraphicFramePr>
            <p:cNvPr id="47123" name="Object 5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53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4712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6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54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471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5" name="Object 7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55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471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0" name="AutoShape 14"/>
            <p:cNvSpPr>
              <a:spLocks/>
            </p:cNvSpPr>
            <p:nvPr/>
          </p:nvSpPr>
          <p:spPr bwMode="auto">
            <a:xfrm>
              <a:off x="2688" y="72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40" y="888"/>
              <a:ext cx="23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2880" y="528"/>
              <a:ext cx="27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27001" name="Rectangle 25"/>
            <p:cNvSpPr>
              <a:spLocks noChangeArrowheads="1"/>
            </p:cNvSpPr>
            <p:nvPr/>
          </p:nvSpPr>
          <p:spPr bwMode="auto">
            <a:xfrm>
              <a:off x="2880" y="1200"/>
              <a:ext cx="28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47130" name="Object 28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56" name="Equation" r:id="rId10" imgW="254160" imgH="101520" progId="Equation.3">
                    <p:embed/>
                  </p:oleObj>
                </mc:Choice>
                <mc:Fallback>
                  <p:oleObj name="Equation" r:id="rId10" imgW="254160" imgH="101520" progId="Equation.3">
                    <p:embed/>
                    <p:pic>
                      <p:nvPicPr>
                        <p:cNvPr id="4713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1864172" y="4150072"/>
            <a:ext cx="8696325" cy="1727200"/>
            <a:chOff x="336" y="2352"/>
            <a:chExt cx="5478" cy="1088"/>
          </a:xfrm>
        </p:grpSpPr>
        <p:sp>
          <p:nvSpPr>
            <p:cNvPr id="126984" name="Oval 8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1" name="AutoShape 15"/>
            <p:cNvSpPr>
              <a:spLocks/>
            </p:cNvSpPr>
            <p:nvPr/>
          </p:nvSpPr>
          <p:spPr bwMode="auto">
            <a:xfrm>
              <a:off x="2736" y="2616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3120" y="2352"/>
              <a:ext cx="26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6993" name="Rectangle 17"/>
            <p:cNvSpPr>
              <a:spLocks noChangeArrowheads="1"/>
            </p:cNvSpPr>
            <p:nvPr/>
          </p:nvSpPr>
          <p:spPr bwMode="auto">
            <a:xfrm>
              <a:off x="336" y="2760"/>
              <a:ext cx="26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3120" y="3072"/>
              <a:ext cx="25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7122" name="Object 29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57" name="Equation" r:id="rId12" imgW="254160" imgH="101520" progId="Equation.3">
                    <p:embed/>
                  </p:oleObj>
                </mc:Choice>
                <mc:Fallback>
                  <p:oleObj name="Equation" r:id="rId12" imgW="254160" imgH="101520" progId="Equation.3">
                    <p:embed/>
                    <p:pic>
                      <p:nvPicPr>
                        <p:cNvPr id="471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63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809852" y="71415"/>
            <a:ext cx="4929222" cy="628917"/>
            <a:chOff x="1285852" y="357166"/>
            <a:chExt cx="4929222" cy="628917"/>
          </a:xfrm>
        </p:grpSpPr>
        <p:graphicFrame>
          <p:nvGraphicFramePr>
            <p:cNvPr id="221186" name="Object 2"/>
            <p:cNvGraphicFramePr>
              <a:graphicFrameLocks noChangeAspect="1"/>
            </p:cNvGraphicFramePr>
            <p:nvPr/>
          </p:nvGraphicFramePr>
          <p:xfrm>
            <a:off x="1714480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3" name="Equation" r:id="rId4" imgW="241200" imgH="254160" progId="Equation.3">
                    <p:embed/>
                  </p:oleObj>
                </mc:Choice>
                <mc:Fallback>
                  <p:oleObj name="Equation" r:id="rId4" imgW="241200" imgH="254160" progId="Equation.3">
                    <p:embed/>
                    <p:pic>
                      <p:nvPicPr>
                        <p:cNvPr id="22118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1285852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187" name="Object 3"/>
            <p:cNvGraphicFramePr>
              <a:graphicFrameLocks noChangeAspect="1"/>
            </p:cNvGraphicFramePr>
            <p:nvPr/>
          </p:nvGraphicFramePr>
          <p:xfrm>
            <a:off x="2571736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4" name="Equation" r:id="rId6" imgW="241200" imgH="254160" progId="Equation.3">
                    <p:embed/>
                  </p:oleObj>
                </mc:Choice>
                <mc:Fallback>
                  <p:oleObj name="Equation" r:id="rId6" imgW="241200" imgH="254160" progId="Equation.3">
                    <p:embed/>
                    <p:pic>
                      <p:nvPicPr>
                        <p:cNvPr id="22118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3000364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5" name="Equation" r:id="rId7" imgW="254160" imgH="101520" progId="Equation.3">
                    <p:embed/>
                  </p:oleObj>
                </mc:Choice>
                <mc:Fallback>
                  <p:oleObj name="Equation" r:id="rId7" imgW="254160" imgH="101520" progId="Equation.3">
                    <p:embed/>
                    <p:pic>
                      <p:nvPicPr>
                        <p:cNvPr id="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89" name="Object 5"/>
            <p:cNvGraphicFramePr>
              <a:graphicFrameLocks noChangeAspect="1"/>
            </p:cNvGraphicFramePr>
            <p:nvPr/>
          </p:nvGraphicFramePr>
          <p:xfrm>
            <a:off x="357186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6" name="Equation" r:id="rId9" imgW="241200" imgH="254160" progId="Equation.3">
                    <p:embed/>
                  </p:oleObj>
                </mc:Choice>
                <mc:Fallback>
                  <p:oleObj name="Equation" r:id="rId9" imgW="241200" imgH="254160" progId="Equation.3">
                    <p:embed/>
                    <p:pic>
                      <p:nvPicPr>
                        <p:cNvPr id="2211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385762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428624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7" name="Equation" r:id="rId10" imgW="241200" imgH="254160" progId="Equation.3">
                    <p:embed/>
                  </p:oleObj>
                </mc:Choice>
                <mc:Fallback>
                  <p:oleObj name="Equation" r:id="rId10" imgW="241200" imgH="254160" progId="Equation.3">
                    <p:embed/>
                    <p:pic>
                      <p:nvPicPr>
                        <p:cNvPr id="1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457200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1" name="Object 7"/>
            <p:cNvGraphicFramePr>
              <a:graphicFrameLocks noChangeAspect="1"/>
            </p:cNvGraphicFramePr>
            <p:nvPr/>
          </p:nvGraphicFramePr>
          <p:xfrm>
            <a:off x="5000628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8" name="Equation" r:id="rId11" imgW="254160" imgH="101520" progId="Equation.3">
                    <p:embed/>
                  </p:oleObj>
                </mc:Choice>
                <mc:Fallback>
                  <p:oleObj name="Equation" r:id="rId11" imgW="254160" imgH="101520" progId="Equation.3">
                    <p:embed/>
                    <p:pic>
                      <p:nvPicPr>
                        <p:cNvPr id="2211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5429256" y="401308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25224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55656" y="642918"/>
            <a:ext cx="4998062" cy="1240988"/>
            <a:chOff x="4003094" y="1272589"/>
            <a:chExt cx="4998062" cy="1240988"/>
          </a:xfrm>
        </p:grpSpPr>
        <p:sp>
          <p:nvSpPr>
            <p:cNvPr id="17" name="矩形 16"/>
            <p:cNvSpPr/>
            <p:nvPr/>
          </p:nvSpPr>
          <p:spPr>
            <a:xfrm>
              <a:off x="542925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5857884" y="2058407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49" name="Equation" r:id="rId12" imgW="241200" imgH="254160" progId="Equation.3">
                    <p:embed/>
                  </p:oleObj>
                </mc:Choice>
                <mc:Fallback>
                  <p:oleObj name="Equation" r:id="rId12" imgW="241200" imgH="254160" progId="Equation.3">
                    <p:embed/>
                    <p:pic>
                      <p:nvPicPr>
                        <p:cNvPr id="1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2058407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614363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3" name="Object 9"/>
            <p:cNvGraphicFramePr>
              <a:graphicFrameLocks noChangeAspect="1"/>
            </p:cNvGraphicFramePr>
            <p:nvPr/>
          </p:nvGraphicFramePr>
          <p:xfrm>
            <a:off x="6584288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0" name="Equation" r:id="rId13" imgW="241200" imgH="254160" progId="Equation.3">
                    <p:embed/>
                  </p:oleObj>
                </mc:Choice>
                <mc:Fallback>
                  <p:oleObj name="Equation" r:id="rId13" imgW="241200" imgH="254160" progId="Equation.3">
                    <p:embed/>
                    <p:pic>
                      <p:nvPicPr>
                        <p:cNvPr id="2211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4288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94" name="Object 10"/>
            <p:cNvGraphicFramePr>
              <a:graphicFrameLocks noChangeAspect="1"/>
            </p:cNvGraphicFramePr>
            <p:nvPr/>
          </p:nvGraphicFramePr>
          <p:xfrm>
            <a:off x="7012917" y="2151055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1" name="Equation" r:id="rId14" imgW="254160" imgH="101520" progId="Equation.3">
                    <p:embed/>
                  </p:oleObj>
                </mc:Choice>
                <mc:Fallback>
                  <p:oleObj name="Equation" r:id="rId14" imgW="254160" imgH="101520" progId="Equation.3">
                    <p:embed/>
                    <p:pic>
                      <p:nvPicPr>
                        <p:cNvPr id="2211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2917" y="2151055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7858148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5" name="Object 11"/>
            <p:cNvGraphicFramePr>
              <a:graphicFrameLocks noChangeAspect="1"/>
            </p:cNvGraphicFramePr>
            <p:nvPr/>
          </p:nvGraphicFramePr>
          <p:xfrm>
            <a:off x="7512982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2" name="Equation" r:id="rId15" imgW="241200" imgH="254160" progId="Equation.3">
                    <p:embed/>
                  </p:oleObj>
                </mc:Choice>
                <mc:Fallback>
                  <p:oleObj name="Equation" r:id="rId15" imgW="241200" imgH="254160" progId="Equation.3">
                    <p:embed/>
                    <p:pic>
                      <p:nvPicPr>
                        <p:cNvPr id="2211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982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8221958" y="1928802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611306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4286248" y="1272589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003094" y="1272589"/>
              <a:ext cx="149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组合 54"/>
          <p:cNvGrpSpPr/>
          <p:nvPr/>
        </p:nvGrpSpPr>
        <p:grpSpPr>
          <a:xfrm>
            <a:off x="1881159" y="642919"/>
            <a:ext cx="3631313" cy="1299155"/>
            <a:chOff x="428596" y="1272589"/>
            <a:chExt cx="3631313" cy="1299155"/>
          </a:xfrm>
        </p:grpSpPr>
        <p:graphicFrame>
          <p:nvGraphicFramePr>
            <p:cNvPr id="41" name="Object 2"/>
            <p:cNvGraphicFramePr>
              <a:graphicFrameLocks noChangeAspect="1"/>
            </p:cNvGraphicFramePr>
            <p:nvPr/>
          </p:nvGraphicFramePr>
          <p:xfrm>
            <a:off x="857224" y="212984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3" name="Equation" r:id="rId16" imgW="241200" imgH="254160" progId="Equation.3">
                    <p:embed/>
                  </p:oleObj>
                </mc:Choice>
                <mc:Fallback>
                  <p:oleObj name="Equation" r:id="rId16" imgW="241200" imgH="254160" progId="Equation.3">
                    <p:embed/>
                    <p:pic>
                      <p:nvPicPr>
                        <p:cNvPr id="4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212984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/>
            <p:cNvSpPr/>
            <p:nvPr/>
          </p:nvSpPr>
          <p:spPr>
            <a:xfrm>
              <a:off x="428596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14414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200" name="Object 16"/>
            <p:cNvGraphicFramePr>
              <a:graphicFrameLocks noChangeAspect="1"/>
            </p:cNvGraphicFramePr>
            <p:nvPr/>
          </p:nvGraphicFramePr>
          <p:xfrm>
            <a:off x="1693844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4" name="Equation" r:id="rId17" imgW="241200" imgH="254160" progId="Equation.3">
                    <p:embed/>
                  </p:oleObj>
                </mc:Choice>
                <mc:Fallback>
                  <p:oleObj name="Equation" r:id="rId17" imgW="241200" imgH="254160" progId="Equation.3">
                    <p:embed/>
                    <p:pic>
                      <p:nvPicPr>
                        <p:cNvPr id="22120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844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0"/>
            <p:cNvGraphicFramePr>
              <a:graphicFrameLocks noChangeAspect="1"/>
            </p:cNvGraphicFramePr>
            <p:nvPr/>
          </p:nvGraphicFramePr>
          <p:xfrm>
            <a:off x="2071670" y="220922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5" name="Equation" r:id="rId18" imgW="254160" imgH="101520" progId="Equation.3">
                    <p:embed/>
                  </p:oleObj>
                </mc:Choice>
                <mc:Fallback>
                  <p:oleObj name="Equation" r:id="rId18" imgW="254160" imgH="101520" progId="Equation.3">
                    <p:embed/>
                    <p:pic>
                      <p:nvPicPr>
                        <p:cNvPr id="4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20922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矩形 45"/>
            <p:cNvSpPr/>
            <p:nvPr/>
          </p:nvSpPr>
          <p:spPr>
            <a:xfrm>
              <a:off x="2916901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7" name="Object 11"/>
            <p:cNvGraphicFramePr>
              <a:graphicFrameLocks noChangeAspect="1"/>
            </p:cNvGraphicFramePr>
            <p:nvPr/>
          </p:nvGraphicFramePr>
          <p:xfrm>
            <a:off x="2571735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56" name="Equation" r:id="rId19" imgW="241200" imgH="254160" progId="Equation.3">
                    <p:embed/>
                  </p:oleObj>
                </mc:Choice>
                <mc:Fallback>
                  <p:oleObj name="Equation" r:id="rId19" imgW="241200" imgH="254160" progId="Equation.3">
                    <p:embed/>
                    <p:pic>
                      <p:nvPicPr>
                        <p:cNvPr id="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5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矩形 47"/>
            <p:cNvSpPr/>
            <p:nvPr/>
          </p:nvSpPr>
          <p:spPr>
            <a:xfrm>
              <a:off x="3280711" y="1986969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70059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428728" y="1272589"/>
              <a:ext cx="185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/>
            <p:nvPr/>
          </p:nvCxnSpPr>
          <p:spPr bwMode="auto">
            <a:xfrm rot="5400000">
              <a:off x="1607323" y="1308308"/>
              <a:ext cx="785818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组合 98"/>
          <p:cNvGrpSpPr/>
          <p:nvPr/>
        </p:nvGrpSpPr>
        <p:grpSpPr>
          <a:xfrm>
            <a:off x="1677546" y="2098048"/>
            <a:ext cx="3422732" cy="3188340"/>
            <a:chOff x="153546" y="2098048"/>
            <a:chExt cx="3422732" cy="3188340"/>
          </a:xfrm>
        </p:grpSpPr>
        <p:grpSp>
          <p:nvGrpSpPr>
            <p:cNvPr id="59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graphicFrame>
            <p:nvGraphicFramePr>
              <p:cNvPr id="34" name="Object 2"/>
              <p:cNvGraphicFramePr>
                <a:graphicFrameLocks noChangeAspect="1"/>
              </p:cNvGraphicFramePr>
              <p:nvPr/>
            </p:nvGraphicFramePr>
            <p:xfrm>
              <a:off x="5374888" y="5899213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057" name="Equation" r:id="rId20" imgW="241200" imgH="254160" progId="Equation.3">
                      <p:embed/>
                    </p:oleObj>
                  </mc:Choice>
                  <mc:Fallback>
                    <p:oleObj name="Equation" r:id="rId20" imgW="241200" imgH="254160" progId="Equation.3">
                      <p:embed/>
                      <p:pic>
                        <p:nvPicPr>
                          <p:cNvPr id="34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5899213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矩形 34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058" name="Equation" r:id="rId21" imgW="241200" imgH="254160" progId="Equation.3">
                      <p:embed/>
                    </p:oleObj>
                  </mc:Choice>
                  <mc:Fallback>
                    <p:oleObj name="Equation" r:id="rId21" imgW="241200" imgH="254160" progId="Equation.3">
                      <p:embed/>
                      <p:pic>
                        <p:nvPicPr>
                          <p:cNvPr id="28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矩形 28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61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059" name="Equation" r:id="rId22" imgW="241200" imgH="254160" progId="Equation.3">
                      <p:embed/>
                    </p:oleObj>
                  </mc:Choice>
                  <mc:Fallback>
                    <p:oleObj name="Equation" r:id="rId22" imgW="241200" imgH="254160" progId="Equation.3">
                      <p:embed/>
                      <p:pic>
                        <p:nvPicPr>
                          <p:cNvPr id="61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矩形 61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…...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000232" y="2766387"/>
              <a:ext cx="571504" cy="646331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53546" y="2098048"/>
              <a:ext cx="34227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 number of “1s”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810116" y="2079552"/>
            <a:ext cx="5463122" cy="2563895"/>
            <a:chOff x="3286116" y="2079551"/>
            <a:chExt cx="5463122" cy="2563895"/>
          </a:xfrm>
        </p:grpSpPr>
        <p:grpSp>
          <p:nvGrpSpPr>
            <p:cNvPr id="69" name="组合 68"/>
            <p:cNvGrpSpPr/>
            <p:nvPr/>
          </p:nvGrpSpPr>
          <p:grpSpPr>
            <a:xfrm>
              <a:off x="3286116" y="2714620"/>
              <a:ext cx="2143140" cy="1928826"/>
              <a:chOff x="428596" y="2357430"/>
              <a:chExt cx="2143140" cy="1928826"/>
            </a:xfrm>
          </p:grpSpPr>
          <p:grpSp>
            <p:nvGrpSpPr>
              <p:cNvPr id="71" name="组合 57"/>
              <p:cNvGrpSpPr/>
              <p:nvPr/>
            </p:nvGrpSpPr>
            <p:grpSpPr>
              <a:xfrm>
                <a:off x="445666" y="2357430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80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5060" name="Equation" r:id="rId23" imgW="241200" imgH="254160" progId="Equation.3">
                        <p:embed/>
                      </p:oleObj>
                    </mc:Choice>
                    <mc:Fallback>
                      <p:oleObj name="Equation" r:id="rId23" imgW="241200" imgH="254160" progId="Equation.3">
                        <p:embed/>
                        <p:pic>
                          <p:nvPicPr>
                            <p:cNvPr id="8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矩形 80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grpSp>
            <p:nvGrpSpPr>
              <p:cNvPr id="72" name="组合 59"/>
              <p:cNvGrpSpPr/>
              <p:nvPr/>
            </p:nvGrpSpPr>
            <p:grpSpPr>
              <a:xfrm>
                <a:off x="500034" y="3684635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75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5061" name="Equation" r:id="rId24" imgW="241200" imgH="254160" progId="Equation.3">
                        <p:embed/>
                      </p:oleObj>
                    </mc:Choice>
                    <mc:Fallback>
                      <p:oleObj name="Equation" r:id="rId24" imgW="241200" imgH="254160" progId="Equation.3">
                        <p:embed/>
                        <p:pic>
                          <p:nvPicPr>
                            <p:cNvPr id="75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矩形 75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1000101" y="2857496"/>
                <a:ext cx="738664" cy="85725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…...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428596" y="2409198"/>
                <a:ext cx="2143140" cy="646331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prstDash val="lg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860032" y="2079551"/>
              <a:ext cx="3889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 number of “1s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30"/>
          <p:cNvGrpSpPr>
            <a:grpSpLocks/>
          </p:cNvGrpSpPr>
          <p:nvPr/>
        </p:nvGrpSpPr>
        <p:grpSpPr bwMode="auto">
          <a:xfrm>
            <a:off x="1829116" y="5445224"/>
            <a:ext cx="8515357" cy="1227138"/>
            <a:chOff x="295" y="615"/>
            <a:chExt cx="5364" cy="773"/>
          </a:xfrm>
        </p:grpSpPr>
        <p:graphicFrame>
          <p:nvGraphicFramePr>
            <p:cNvPr id="86" name="Object 5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62" name="Equation" r:id="rId25" imgW="304920" imgH="317520" progId="Equation.3">
                    <p:embed/>
                  </p:oleObj>
                </mc:Choice>
                <mc:Fallback>
                  <p:oleObj name="Equation" r:id="rId25" imgW="304920" imgH="317520" progId="Equation.3">
                    <p:embed/>
                    <p:pic>
                      <p:nvPicPr>
                        <p:cNvPr id="4712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6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63" name="Equation" r:id="rId27" imgW="304920" imgH="317520" progId="Equation.3">
                    <p:embed/>
                  </p:oleObj>
                </mc:Choice>
                <mc:Fallback>
                  <p:oleObj name="Equation" r:id="rId27" imgW="304920" imgH="317520" progId="Equation.3">
                    <p:embed/>
                    <p:pic>
                      <p:nvPicPr>
                        <p:cNvPr id="4712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7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64" name="Equation" r:id="rId29" imgW="304920" imgH="317520" progId="Equation.3">
                    <p:embed/>
                  </p:oleObj>
                </mc:Choice>
                <mc:Fallback>
                  <p:oleObj name="Equation" r:id="rId29" imgW="304920" imgH="317520" progId="Equation.3">
                    <p:embed/>
                    <p:pic>
                      <p:nvPicPr>
                        <p:cNvPr id="471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AutoShape 14"/>
            <p:cNvSpPr>
              <a:spLocks/>
            </p:cNvSpPr>
            <p:nvPr/>
          </p:nvSpPr>
          <p:spPr bwMode="auto">
            <a:xfrm>
              <a:off x="2608" y="774"/>
              <a:ext cx="144" cy="555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95" y="888"/>
              <a:ext cx="23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94" name="Rectangle 24"/>
            <p:cNvSpPr>
              <a:spLocks noChangeArrowheads="1"/>
            </p:cNvSpPr>
            <p:nvPr/>
          </p:nvSpPr>
          <p:spPr bwMode="auto">
            <a:xfrm>
              <a:off x="2835" y="615"/>
              <a:ext cx="27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2835" y="1020"/>
              <a:ext cx="28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96" name="Object 28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65" name="Equation" r:id="rId31" imgW="254160" imgH="101520" progId="Equation.3">
                    <p:embed/>
                  </p:oleObj>
                </mc:Choice>
                <mc:Fallback>
                  <p:oleObj name="Equation" r:id="rId31" imgW="254160" imgH="101520" progId="Equation.3">
                    <p:embed/>
                    <p:pic>
                      <p:nvPicPr>
                        <p:cNvPr id="4713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87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262158" y="143606"/>
            <a:ext cx="5072098" cy="642188"/>
            <a:chOff x="428596" y="272457"/>
            <a:chExt cx="5072098" cy="642188"/>
          </a:xfrm>
        </p:grpSpPr>
        <p:grpSp>
          <p:nvGrpSpPr>
            <p:cNvPr id="42" name="组合 31"/>
            <p:cNvGrpSpPr/>
            <p:nvPr/>
          </p:nvGrpSpPr>
          <p:grpSpPr>
            <a:xfrm>
              <a:off x="857224" y="513313"/>
              <a:ext cx="228600" cy="211138"/>
              <a:chOff x="10344192" y="1074740"/>
              <a:chExt cx="228600" cy="211138"/>
            </a:xfrm>
          </p:grpSpPr>
          <p:sp>
            <p:nvSpPr>
              <p:cNvPr id="55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28596" y="2989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pSp>
          <p:nvGrpSpPr>
            <p:cNvPr id="44" name="组合 33"/>
            <p:cNvGrpSpPr/>
            <p:nvPr/>
          </p:nvGrpSpPr>
          <p:grpSpPr>
            <a:xfrm>
              <a:off x="1700194" y="500042"/>
              <a:ext cx="228600" cy="211138"/>
              <a:chOff x="10344192" y="1074740"/>
              <a:chExt cx="228600" cy="211138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7156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6" name="Object 29"/>
            <p:cNvGraphicFramePr>
              <a:graphicFrameLocks noChangeAspect="1"/>
            </p:cNvGraphicFramePr>
            <p:nvPr/>
          </p:nvGraphicFramePr>
          <p:xfrm>
            <a:off x="2000232" y="52125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96" name="Equation" r:id="rId4" imgW="254160" imgH="101520" progId="Equation.3">
                    <p:embed/>
                  </p:oleObj>
                </mc:Choice>
                <mc:Fallback>
                  <p:oleObj name="Equation" r:id="rId4" imgW="254160" imgH="101520" progId="Equation.3">
                    <p:embed/>
                    <p:pic>
                      <p:nvPicPr>
                        <p:cNvPr id="4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2125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4714876" y="32987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10844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grpSp>
          <p:nvGrpSpPr>
            <p:cNvPr id="57" name="组合 38"/>
            <p:cNvGrpSpPr/>
            <p:nvPr/>
          </p:nvGrpSpPr>
          <p:grpSpPr>
            <a:xfrm>
              <a:off x="2500298" y="513313"/>
              <a:ext cx="228600" cy="211138"/>
              <a:chOff x="10344192" y="1074740"/>
              <a:chExt cx="228600" cy="211138"/>
            </a:xfrm>
          </p:grpSpPr>
          <p:sp>
            <p:nvSpPr>
              <p:cNvPr id="58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80033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1" name="组合 38"/>
            <p:cNvGrpSpPr/>
            <p:nvPr/>
          </p:nvGrpSpPr>
          <p:grpSpPr>
            <a:xfrm>
              <a:off x="3214678" y="500042"/>
              <a:ext cx="228600" cy="211138"/>
              <a:chOff x="10344192" y="1074740"/>
              <a:chExt cx="228600" cy="211138"/>
            </a:xfrm>
          </p:grpSpPr>
          <p:sp>
            <p:nvSpPr>
              <p:cNvPr id="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3514716" y="2724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5" name="组合 33"/>
            <p:cNvGrpSpPr/>
            <p:nvPr/>
          </p:nvGrpSpPr>
          <p:grpSpPr>
            <a:xfrm>
              <a:off x="3971924" y="486771"/>
              <a:ext cx="228600" cy="211138"/>
              <a:chOff x="10344192" y="1074740"/>
              <a:chExt cx="228600" cy="211138"/>
            </a:xfrm>
          </p:grpSpPr>
          <p:sp>
            <p:nvSpPr>
              <p:cNvPr id="6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8" name="Object 29"/>
            <p:cNvGraphicFramePr>
              <a:graphicFrameLocks noChangeAspect="1"/>
            </p:cNvGraphicFramePr>
            <p:nvPr/>
          </p:nvGraphicFramePr>
          <p:xfrm>
            <a:off x="4271962" y="507981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97" name="Equation" r:id="rId6" imgW="254160" imgH="101520" progId="Equation.3">
                    <p:embed/>
                  </p:oleObj>
                </mc:Choice>
                <mc:Fallback>
                  <p:oleObj name="Equation" r:id="rId6" imgW="254160" imgH="101520" progId="Equation.3">
                    <p:embed/>
                    <p:pic>
                      <p:nvPicPr>
                        <p:cNvPr id="6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962" y="507981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>
            <a:off x="2262158" y="728382"/>
            <a:ext cx="3429024" cy="1271859"/>
            <a:chOff x="428596" y="857232"/>
            <a:chExt cx="3429024" cy="127185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8596" y="1500174"/>
              <a:ext cx="3429024" cy="628917"/>
              <a:chOff x="571472" y="3701481"/>
              <a:chExt cx="3429024" cy="628917"/>
            </a:xfrm>
          </p:grpSpPr>
          <p:grpSp>
            <p:nvGrpSpPr>
              <p:cNvPr id="26" name="组合 31"/>
              <p:cNvGrpSpPr/>
              <p:nvPr/>
            </p:nvGrpSpPr>
            <p:grpSpPr>
              <a:xfrm>
                <a:off x="1000100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9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571472" y="3714752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pSp>
            <p:nvGrpSpPr>
              <p:cNvPr id="28" name="组合 33"/>
              <p:cNvGrpSpPr/>
              <p:nvPr/>
            </p:nvGrpSpPr>
            <p:grpSpPr>
              <a:xfrm>
                <a:off x="1843070" y="3915795"/>
                <a:ext cx="228600" cy="211138"/>
                <a:chOff x="10344192" y="1074740"/>
                <a:chExt cx="228600" cy="211138"/>
              </a:xfrm>
            </p:grpSpPr>
            <p:sp>
              <p:nvSpPr>
                <p:cNvPr id="37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1414442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2143108" y="3937005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198" name="Equation" r:id="rId7" imgW="254160" imgH="101520" progId="Equation.3">
                      <p:embed/>
                    </p:oleObj>
                  </mc:Choice>
                  <mc:Fallback>
                    <p:oleObj name="Equation" r:id="rId7" imgW="254160" imgH="101520" progId="Equation.3">
                      <p:embed/>
                      <p:pic>
                        <p:nvPicPr>
                          <p:cNvPr id="3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937005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" name="组合 38"/>
              <p:cNvGrpSpPr/>
              <p:nvPr/>
            </p:nvGrpSpPr>
            <p:grpSpPr>
              <a:xfrm>
                <a:off x="2628888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292892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214678" y="374562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1064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 bwMode="auto">
            <a:xfrm rot="5400000">
              <a:off x="785395" y="929061"/>
              <a:ext cx="618836" cy="47517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00034" y="85723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" name="组合 121"/>
          <p:cNvGrpSpPr/>
          <p:nvPr/>
        </p:nvGrpSpPr>
        <p:grpSpPr>
          <a:xfrm>
            <a:off x="4691050" y="656943"/>
            <a:ext cx="5405478" cy="1285884"/>
            <a:chOff x="2857488" y="1214422"/>
            <a:chExt cx="5405478" cy="1285884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3500430" y="1214422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857488" y="121442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组合 116"/>
            <p:cNvGrpSpPr/>
            <p:nvPr/>
          </p:nvGrpSpPr>
          <p:grpSpPr>
            <a:xfrm>
              <a:off x="4929190" y="1857364"/>
              <a:ext cx="3333776" cy="642942"/>
              <a:chOff x="2952736" y="3214686"/>
              <a:chExt cx="3333776" cy="64294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00694" y="327285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896662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?</a:t>
                </a:r>
                <a:endParaRPr lang="zh-CN" altLang="en-US" sz="32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952736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98" name="组合 38"/>
              <p:cNvGrpSpPr/>
              <p:nvPr/>
            </p:nvGrpSpPr>
            <p:grpSpPr>
              <a:xfrm>
                <a:off x="3367078" y="3443025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4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9" name="矩形 98"/>
              <p:cNvSpPr/>
              <p:nvPr/>
            </p:nvSpPr>
            <p:spPr>
              <a:xfrm>
                <a:off x="3667116" y="3215440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00" name="组合 33"/>
              <p:cNvGrpSpPr/>
              <p:nvPr/>
            </p:nvGrpSpPr>
            <p:grpSpPr>
              <a:xfrm>
                <a:off x="4124324" y="3429754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2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1" name="Object 29"/>
              <p:cNvGraphicFramePr>
                <a:graphicFrameLocks noChangeAspect="1"/>
              </p:cNvGraphicFramePr>
              <p:nvPr/>
            </p:nvGraphicFramePr>
            <p:xfrm>
              <a:off x="4424362" y="3450964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199" name="Equation" r:id="rId8" imgW="254160" imgH="101520" progId="Equation.3">
                      <p:embed/>
                    </p:oleObj>
                  </mc:Choice>
                  <mc:Fallback>
                    <p:oleObj name="Equation" r:id="rId8" imgW="254160" imgH="101520" progId="Equation.3">
                      <p:embed/>
                      <p:pic>
                        <p:nvPicPr>
                          <p:cNvPr id="101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362" y="3450964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" name="矩形 112"/>
              <p:cNvSpPr/>
              <p:nvPr/>
            </p:nvSpPr>
            <p:spPr>
              <a:xfrm>
                <a:off x="5182282" y="3214686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14" name="组合 38"/>
              <p:cNvGrpSpPr/>
              <p:nvPr/>
            </p:nvGrpSpPr>
            <p:grpSpPr>
              <a:xfrm>
                <a:off x="4953682" y="3429000"/>
                <a:ext cx="228600" cy="211138"/>
                <a:chOff x="10344192" y="1074740"/>
                <a:chExt cx="228600" cy="211138"/>
              </a:xfrm>
            </p:grpSpPr>
            <p:sp>
              <p:nvSpPr>
                <p:cNvPr id="11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66" name="组合 165"/>
          <p:cNvGrpSpPr/>
          <p:nvPr/>
        </p:nvGrpSpPr>
        <p:grpSpPr>
          <a:xfrm>
            <a:off x="1690488" y="2064782"/>
            <a:ext cx="3433953" cy="3221606"/>
            <a:chOff x="166487" y="2064782"/>
            <a:chExt cx="3433953" cy="3221606"/>
          </a:xfrm>
        </p:grpSpPr>
        <p:grpSp>
          <p:nvGrpSpPr>
            <p:cNvPr id="93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96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106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…...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928794" y="2766387"/>
              <a:ext cx="642942" cy="646331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66487" y="2064782"/>
              <a:ext cx="34339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 number of “0s”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52" name="组合 31"/>
            <p:cNvGrpSpPr/>
            <p:nvPr/>
          </p:nvGrpSpPr>
          <p:grpSpPr>
            <a:xfrm>
              <a:off x="1000100" y="4857760"/>
              <a:ext cx="228600" cy="211138"/>
              <a:chOff x="10344192" y="1074740"/>
              <a:chExt cx="228600" cy="211138"/>
            </a:xfrm>
          </p:grpSpPr>
          <p:sp>
            <p:nvSpPr>
              <p:cNvPr id="1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5" name="组合 31"/>
            <p:cNvGrpSpPr/>
            <p:nvPr/>
          </p:nvGrpSpPr>
          <p:grpSpPr>
            <a:xfrm>
              <a:off x="1000100" y="4214818"/>
              <a:ext cx="228600" cy="211138"/>
              <a:chOff x="10344192" y="1074740"/>
              <a:chExt cx="228600" cy="211138"/>
            </a:xfrm>
          </p:grpSpPr>
          <p:sp>
            <p:nvSpPr>
              <p:cNvPr id="15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8" name="组合 31"/>
            <p:cNvGrpSpPr/>
            <p:nvPr/>
          </p:nvGrpSpPr>
          <p:grpSpPr>
            <a:xfrm>
              <a:off x="928662" y="2928934"/>
              <a:ext cx="228600" cy="211138"/>
              <a:chOff x="10344192" y="1074740"/>
              <a:chExt cx="228600" cy="211138"/>
            </a:xfrm>
          </p:grpSpPr>
          <p:sp>
            <p:nvSpPr>
              <p:cNvPr id="159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0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4810117" y="2059876"/>
            <a:ext cx="5610149" cy="2583571"/>
            <a:chOff x="3286116" y="2059875"/>
            <a:chExt cx="5610149" cy="2583571"/>
          </a:xfrm>
        </p:grpSpPr>
        <p:grpSp>
          <p:nvGrpSpPr>
            <p:cNvPr id="18" name="组合 31"/>
            <p:cNvGrpSpPr/>
            <p:nvPr/>
          </p:nvGrpSpPr>
          <p:grpSpPr>
            <a:xfrm>
              <a:off x="3714744" y="2928934"/>
              <a:ext cx="228600" cy="211138"/>
              <a:chOff x="10344192" y="1074740"/>
              <a:chExt cx="228600" cy="211138"/>
            </a:xfrm>
          </p:grpSpPr>
          <p:sp>
            <p:nvSpPr>
              <p:cNvPr id="2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3286116" y="2059875"/>
              <a:ext cx="5610149" cy="2583571"/>
              <a:chOff x="3286116" y="2059875"/>
              <a:chExt cx="5610149" cy="2583571"/>
            </a:xfrm>
          </p:grpSpPr>
          <p:grpSp>
            <p:nvGrpSpPr>
              <p:cNvPr id="136" name="组合 68"/>
              <p:cNvGrpSpPr/>
              <p:nvPr/>
            </p:nvGrpSpPr>
            <p:grpSpPr>
              <a:xfrm>
                <a:off x="3286116" y="2714620"/>
                <a:ext cx="2143140" cy="1928826"/>
                <a:chOff x="428596" y="2357430"/>
                <a:chExt cx="2143140" cy="1928826"/>
              </a:xfrm>
            </p:grpSpPr>
            <p:grpSp>
              <p:nvGrpSpPr>
                <p:cNvPr id="138" name="组合 57"/>
                <p:cNvGrpSpPr/>
                <p:nvPr/>
              </p:nvGrpSpPr>
              <p:grpSpPr>
                <a:xfrm>
                  <a:off x="445666" y="2357430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50" name="矩形 149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grpSp>
              <p:nvGrpSpPr>
                <p:cNvPr id="139" name="组合 59"/>
                <p:cNvGrpSpPr/>
                <p:nvPr/>
              </p:nvGrpSpPr>
              <p:grpSpPr>
                <a:xfrm>
                  <a:off x="500034" y="3684635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5" name="矩形 144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1000101" y="2857496"/>
                  <a:ext cx="738664" cy="8572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…...</a:t>
                  </a:r>
                  <a:endParaRPr lang="zh-CN" altLang="en-US" dirty="0"/>
                </a:p>
              </p:txBody>
            </p:sp>
            <p:sp>
              <p:nvSpPr>
                <p:cNvPr id="141" name="矩形 140"/>
                <p:cNvSpPr/>
                <p:nvPr/>
              </p:nvSpPr>
              <p:spPr bwMode="auto">
                <a:xfrm>
                  <a:off x="428596" y="2409198"/>
                  <a:ext cx="2143140" cy="646331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  <a:prstDash val="lg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457200" indent="-457200"/>
                  <a:endParaRPr lang="zh-CN" altLang="en-US"/>
                </a:p>
              </p:txBody>
            </p:sp>
          </p:grpSp>
          <p:sp>
            <p:nvSpPr>
              <p:cNvPr id="137" name="矩形 136"/>
              <p:cNvSpPr/>
              <p:nvPr/>
            </p:nvSpPr>
            <p:spPr>
              <a:xfrm>
                <a:off x="5074385" y="2059875"/>
                <a:ext cx="38218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panose="02020603050405020304" pitchFamily="18" charset="0"/>
                  </a:rPr>
                  <a:t>even number of “0s</a:t>
                </a:r>
                <a:r>
                  <a:rPr lang="zh-CN" altLang="en-US" sz="3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panose="02020603050405020304" pitchFamily="18" charset="0"/>
                  </a:rPr>
                  <a:t>”</a:t>
                </a:r>
                <a:endParaRPr lang="zh-CN" altLang="en-US" sz="32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组合 31"/>
            <p:cNvGrpSpPr/>
            <p:nvPr/>
          </p:nvGrpSpPr>
          <p:grpSpPr>
            <a:xfrm>
              <a:off x="3786182" y="4286256"/>
              <a:ext cx="228600" cy="211138"/>
              <a:chOff x="10344192" y="1074740"/>
              <a:chExt cx="228600" cy="211138"/>
            </a:xfrm>
          </p:grpSpPr>
          <p:sp>
            <p:nvSpPr>
              <p:cNvPr id="1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18" name="Group 31"/>
          <p:cNvGrpSpPr>
            <a:grpSpLocks/>
          </p:cNvGrpSpPr>
          <p:nvPr/>
        </p:nvGrpSpPr>
        <p:grpSpPr bwMode="auto">
          <a:xfrm>
            <a:off x="1775520" y="5500960"/>
            <a:ext cx="8453438" cy="1168400"/>
            <a:chOff x="336" y="2518"/>
            <a:chExt cx="5325" cy="736"/>
          </a:xfrm>
        </p:grpSpPr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Oval 9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Oval 10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Oval 11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Oval 12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Oval 13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AutoShape 15"/>
            <p:cNvSpPr>
              <a:spLocks/>
            </p:cNvSpPr>
            <p:nvPr/>
          </p:nvSpPr>
          <p:spPr bwMode="auto">
            <a:xfrm>
              <a:off x="2736" y="2625"/>
              <a:ext cx="192" cy="567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Rectangle 16"/>
            <p:cNvSpPr>
              <a:spLocks noChangeArrowheads="1"/>
            </p:cNvSpPr>
            <p:nvPr/>
          </p:nvSpPr>
          <p:spPr bwMode="auto">
            <a:xfrm>
              <a:off x="2967" y="2518"/>
              <a:ext cx="26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even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4" name="Rectangle 17"/>
            <p:cNvSpPr>
              <a:spLocks noChangeArrowheads="1"/>
            </p:cNvSpPr>
            <p:nvPr/>
          </p:nvSpPr>
          <p:spPr bwMode="auto">
            <a:xfrm>
              <a:off x="336" y="2760"/>
              <a:ext cx="26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  <p:sp>
          <p:nvSpPr>
            <p:cNvPr id="167" name="Rectangle 18"/>
            <p:cNvSpPr>
              <a:spLocks noChangeArrowheads="1"/>
            </p:cNvSpPr>
            <p:nvPr/>
          </p:nvSpPr>
          <p:spPr bwMode="auto">
            <a:xfrm>
              <a:off x="2964" y="2886"/>
              <a:ext cx="25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odd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number of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0s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”)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8" name="Object 29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00" name="Equation" r:id="rId9" imgW="254160" imgH="101520" progId="Equation.3">
                    <p:embed/>
                  </p:oleObj>
                </mc:Choice>
                <mc:Fallback>
                  <p:oleObj name="Equation" r:id="rId9" imgW="254160" imgH="101520" progId="Equation.3">
                    <p:embed/>
                    <p:pic>
                      <p:nvPicPr>
                        <p:cNvPr id="471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7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912" y="427312"/>
            <a:ext cx="8541568" cy="769441"/>
          </a:xfrm>
        </p:spPr>
        <p:txBody>
          <a:bodyPr/>
          <a:lstStyle/>
          <a:p>
            <a:pPr lvl="0"/>
            <a:r>
              <a:rPr lang="en-US" altLang="zh-CN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 and Negative </a:t>
            </a:r>
            <a:r>
              <a:rPr lang="en-US" altLang="zh-CN" kern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906488"/>
            <a:ext cx="9180512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“1”, and 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“0”, the logic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is working in </a:t>
            </a:r>
            <a:r>
              <a:rPr lang="en-US" altLang="zh-CN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“0”, and we use the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low-voltage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binary number “1”, the logic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is working in </a:t>
            </a:r>
            <a:r>
              <a:rPr lang="en-US" altLang="zh-CN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negative logic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9" name="Rectangle 1051"/>
          <p:cNvSpPr>
            <a:spLocks noChangeArrowheads="1"/>
          </p:cNvSpPr>
          <p:nvPr/>
        </p:nvSpPr>
        <p:spPr bwMode="auto">
          <a:xfrm>
            <a:off x="1715464" y="2164735"/>
            <a:ext cx="43604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>
                <a:effectLst/>
                <a:cs typeface="Times New Roman" panose="02020603050405020304" pitchFamily="18" charset="0"/>
              </a:rPr>
              <a:t>AND Gate in </a:t>
            </a:r>
            <a:r>
              <a:rPr lang="en-US" altLang="zh-CN" sz="28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Positive Logic</a:t>
            </a:r>
            <a:r>
              <a:rPr lang="zh-CN" altLang="en-US" sz="28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rgbClr val="FFFF00"/>
                </a:solidFill>
                <a:effectLst/>
                <a:latin typeface="黑体" pitchFamily="49" charset="-122"/>
              </a:rPr>
              <a:t>F=AB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62200" y="3425676"/>
            <a:ext cx="7010400" cy="1587500"/>
            <a:chOff x="838200" y="3425676"/>
            <a:chExt cx="7010400" cy="1587500"/>
          </a:xfrm>
        </p:grpSpPr>
        <p:sp>
          <p:nvSpPr>
            <p:cNvPr id="212997" name="Line 1029"/>
            <p:cNvSpPr>
              <a:spLocks noChangeShapeType="1"/>
            </p:cNvSpPr>
            <p:nvPr/>
          </p:nvSpPr>
          <p:spPr bwMode="auto">
            <a:xfrm flipH="1">
              <a:off x="1381108" y="4141642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2998" name="Line 1030"/>
            <p:cNvSpPr>
              <a:spLocks noChangeShapeType="1"/>
            </p:cNvSpPr>
            <p:nvPr/>
          </p:nvSpPr>
          <p:spPr bwMode="auto">
            <a:xfrm flipH="1">
              <a:off x="1381108" y="4427394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2999" name="Line 1031"/>
            <p:cNvSpPr>
              <a:spLocks noChangeShapeType="1"/>
            </p:cNvSpPr>
            <p:nvPr/>
          </p:nvSpPr>
          <p:spPr bwMode="auto">
            <a:xfrm>
              <a:off x="2895600" y="4251176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1" name="Line 1033"/>
            <p:cNvSpPr>
              <a:spLocks noChangeShapeType="1"/>
            </p:cNvSpPr>
            <p:nvPr/>
          </p:nvSpPr>
          <p:spPr bwMode="auto">
            <a:xfrm flipH="1">
              <a:off x="5624517" y="3949554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3" name="Line 1035"/>
            <p:cNvSpPr>
              <a:spLocks noChangeShapeType="1"/>
            </p:cNvSpPr>
            <p:nvPr/>
          </p:nvSpPr>
          <p:spPr bwMode="auto">
            <a:xfrm>
              <a:off x="7086600" y="4098776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190" name="Rectangle 1036"/>
            <p:cNvSpPr>
              <a:spLocks noChangeArrowheads="1"/>
            </p:cNvSpPr>
            <p:nvPr/>
          </p:nvSpPr>
          <p:spPr bwMode="auto">
            <a:xfrm>
              <a:off x="838200" y="354950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50191" name="Rectangle 1037"/>
            <p:cNvSpPr>
              <a:spLocks noChangeArrowheads="1"/>
            </p:cNvSpPr>
            <p:nvPr/>
          </p:nvSpPr>
          <p:spPr bwMode="auto">
            <a:xfrm>
              <a:off x="838200" y="431150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50192" name="Rectangle 1038"/>
            <p:cNvSpPr>
              <a:spLocks noChangeArrowheads="1"/>
            </p:cNvSpPr>
            <p:nvPr/>
          </p:nvSpPr>
          <p:spPr bwMode="auto">
            <a:xfrm>
              <a:off x="3276600" y="362570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213008" name="Line 1040"/>
            <p:cNvSpPr>
              <a:spLocks noChangeShapeType="1"/>
            </p:cNvSpPr>
            <p:nvPr/>
          </p:nvSpPr>
          <p:spPr bwMode="auto">
            <a:xfrm flipV="1">
              <a:off x="5929317" y="3720954"/>
              <a:ext cx="1588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9" name="Line 1041"/>
            <p:cNvSpPr>
              <a:spLocks noChangeShapeType="1"/>
            </p:cNvSpPr>
            <p:nvPr/>
          </p:nvSpPr>
          <p:spPr bwMode="auto">
            <a:xfrm>
              <a:off x="5929317" y="3720954"/>
              <a:ext cx="457200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1" name="Line 1043"/>
            <p:cNvSpPr>
              <a:spLocks noChangeShapeType="1"/>
            </p:cNvSpPr>
            <p:nvPr/>
          </p:nvSpPr>
          <p:spPr bwMode="auto">
            <a:xfrm flipH="1">
              <a:off x="5595950" y="4351191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2" name="Line 1044"/>
            <p:cNvSpPr>
              <a:spLocks noChangeShapeType="1"/>
            </p:cNvSpPr>
            <p:nvPr/>
          </p:nvSpPr>
          <p:spPr bwMode="auto">
            <a:xfrm flipV="1">
              <a:off x="5900750" y="4122591"/>
              <a:ext cx="1588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3" name="Line 1045"/>
            <p:cNvSpPr>
              <a:spLocks noChangeShapeType="1"/>
            </p:cNvSpPr>
            <p:nvPr/>
          </p:nvSpPr>
          <p:spPr bwMode="auto">
            <a:xfrm>
              <a:off x="5900750" y="4122591"/>
              <a:ext cx="457200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4" name="Line 1046"/>
            <p:cNvSpPr>
              <a:spLocks noChangeShapeType="1"/>
            </p:cNvSpPr>
            <p:nvPr/>
          </p:nvSpPr>
          <p:spPr bwMode="auto">
            <a:xfrm>
              <a:off x="7086600" y="3870176"/>
              <a:ext cx="304800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6" name="Line 1048"/>
            <p:cNvSpPr>
              <a:spLocks noChangeShapeType="1"/>
            </p:cNvSpPr>
            <p:nvPr/>
          </p:nvSpPr>
          <p:spPr bwMode="auto">
            <a:xfrm>
              <a:off x="3708400" y="5013176"/>
              <a:ext cx="154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02" name="Rectangle 1059"/>
            <p:cNvSpPr>
              <a:spLocks noChangeArrowheads="1"/>
            </p:cNvSpPr>
            <p:nvPr/>
          </p:nvSpPr>
          <p:spPr bwMode="auto">
            <a:xfrm>
              <a:off x="5214942" y="363364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50203" name="Rectangle 1060"/>
            <p:cNvSpPr>
              <a:spLocks noChangeArrowheads="1"/>
            </p:cNvSpPr>
            <p:nvPr/>
          </p:nvSpPr>
          <p:spPr bwMode="auto">
            <a:xfrm>
              <a:off x="5186375" y="4070204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</a:p>
          </p:txBody>
        </p:sp>
        <p:sp>
          <p:nvSpPr>
            <p:cNvPr id="50204" name="Rectangle 1061"/>
            <p:cNvSpPr>
              <a:spLocks noChangeArrowheads="1"/>
            </p:cNvSpPr>
            <p:nvPr/>
          </p:nvSpPr>
          <p:spPr bwMode="auto">
            <a:xfrm>
              <a:off x="7451725" y="3425676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43108" y="3998766"/>
              <a:ext cx="762000" cy="609600"/>
              <a:chOff x="4000496" y="4724400"/>
              <a:chExt cx="762000" cy="609600"/>
            </a:xfrm>
          </p:grpSpPr>
          <p:sp>
            <p:nvSpPr>
              <p:cNvPr id="30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143636" y="3713014"/>
              <a:ext cx="950912" cy="762000"/>
              <a:chOff x="3428992" y="5102225"/>
              <a:chExt cx="950912" cy="762000"/>
            </a:xfrm>
          </p:grpSpPr>
          <p:sp>
            <p:nvSpPr>
              <p:cNvPr id="35" name="Arc 91"/>
              <p:cNvSpPr>
                <a:spLocks/>
              </p:cNvSpPr>
              <p:nvPr/>
            </p:nvSpPr>
            <p:spPr bwMode="auto">
              <a:xfrm>
                <a:off x="3428992" y="51022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Arc 92"/>
              <p:cNvSpPr>
                <a:spLocks/>
              </p:cNvSpPr>
              <p:nvPr/>
            </p:nvSpPr>
            <p:spPr bwMode="auto">
              <a:xfrm>
                <a:off x="3436929" y="51054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7" name="Line 1040"/>
            <p:cNvSpPr>
              <a:spLocks noChangeShapeType="1"/>
            </p:cNvSpPr>
            <p:nvPr/>
          </p:nvSpPr>
          <p:spPr bwMode="auto">
            <a:xfrm flipV="1">
              <a:off x="7114884" y="3883186"/>
              <a:ext cx="1588" cy="206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2401709" y="5674050"/>
            <a:ext cx="7348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Because their voltage tables are the same</a:t>
            </a:r>
            <a:r>
              <a:rPr lang="zh-CN" altLang="en-US" sz="32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！</a:t>
            </a:r>
            <a:endParaRPr lang="zh-CN" altLang="en-US" sz="32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Rectangle 1051"/>
          <p:cNvSpPr>
            <a:spLocks noChangeArrowheads="1"/>
          </p:cNvSpPr>
          <p:nvPr/>
        </p:nvSpPr>
        <p:spPr bwMode="auto">
          <a:xfrm>
            <a:off x="6435129" y="2189082"/>
            <a:ext cx="4217821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>
                <a:effectLst/>
                <a:cs typeface="Times New Roman" panose="02020603050405020304" pitchFamily="18" charset="0"/>
              </a:rPr>
              <a:t>OR Gate in </a:t>
            </a:r>
            <a:r>
              <a:rPr lang="en-US" altLang="zh-CN" sz="28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Negative Logic</a:t>
            </a:r>
            <a:r>
              <a:rPr lang="zh-CN" altLang="en-US" sz="28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dirty="0">
                <a:solidFill>
                  <a:srgbClr val="FFFF00"/>
                </a:solidFill>
                <a:effectLst/>
                <a:latin typeface="黑体" pitchFamily="49" charset="-122"/>
              </a:rPr>
              <a:t>F=A+B</a:t>
            </a:r>
          </a:p>
        </p:txBody>
      </p:sp>
      <p:sp>
        <p:nvSpPr>
          <p:cNvPr id="3" name="矩形 2"/>
          <p:cNvSpPr/>
          <p:nvPr/>
        </p:nvSpPr>
        <p:spPr>
          <a:xfrm>
            <a:off x="1716452" y="356464"/>
            <a:ext cx="8628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/>
              </a:rPr>
              <a:t>The “AND” gate in positive logic is equal to the “OR” gate in negative logic.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9" grpId="0"/>
      <p:bldP spid="40" grpId="0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4000" y="1040135"/>
            <a:ext cx="9302762" cy="5473970"/>
            <a:chOff x="0" y="1040135"/>
            <a:chExt cx="9302762" cy="5473970"/>
          </a:xfrm>
        </p:grpSpPr>
        <p:sp>
          <p:nvSpPr>
            <p:cNvPr id="210964" name="Rectangle 1044"/>
            <p:cNvSpPr>
              <a:spLocks noChangeArrowheads="1"/>
            </p:cNvSpPr>
            <p:nvPr/>
          </p:nvSpPr>
          <p:spPr bwMode="auto">
            <a:xfrm>
              <a:off x="381000" y="3276600"/>
              <a:ext cx="83740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     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      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0   0   0     1   1   1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68" name="Rectangle 1048"/>
            <p:cNvSpPr>
              <a:spLocks noChangeArrowheads="1"/>
            </p:cNvSpPr>
            <p:nvPr/>
          </p:nvSpPr>
          <p:spPr bwMode="auto">
            <a:xfrm>
              <a:off x="228600" y="3733800"/>
              <a:ext cx="850741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0V      +3.6V       0V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0   1   0     1   0   1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69" name="Rectangle 1049"/>
            <p:cNvSpPr>
              <a:spLocks noChangeArrowheads="1"/>
            </p:cNvSpPr>
            <p:nvPr/>
          </p:nvSpPr>
          <p:spPr bwMode="auto">
            <a:xfrm>
              <a:off x="0" y="4343400"/>
              <a:ext cx="876141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+3.6V     0V          </a:t>
              </a:r>
              <a:r>
                <a:rPr lang="en-US" altLang="zh-CN" sz="3200" dirty="0" err="1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0V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   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1   0   0     0   1   1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70" name="Rectangle 1050"/>
            <p:cNvSpPr>
              <a:spLocks noChangeArrowheads="1"/>
            </p:cNvSpPr>
            <p:nvPr/>
          </p:nvSpPr>
          <p:spPr bwMode="auto">
            <a:xfrm>
              <a:off x="0" y="4953000"/>
              <a:ext cx="877411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+3.6V   +3.6V     +3.6V  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1   1   1     0   0   0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210975" name="Group 1055"/>
            <p:cNvGrpSpPr>
              <a:grpSpLocks/>
            </p:cNvGrpSpPr>
            <p:nvPr/>
          </p:nvGrpSpPr>
          <p:grpSpPr bwMode="auto">
            <a:xfrm>
              <a:off x="152400" y="1066800"/>
              <a:ext cx="9150362" cy="4648200"/>
              <a:chOff x="96" y="672"/>
              <a:chExt cx="5764" cy="2928"/>
            </a:xfrm>
          </p:grpSpPr>
          <p:sp>
            <p:nvSpPr>
              <p:cNvPr id="210952" name="Rectangle 1032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5520" cy="29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3" name="Line 1033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4" name="Line 1034"/>
              <p:cNvSpPr>
                <a:spLocks noChangeShapeType="1"/>
              </p:cNvSpPr>
              <p:nvPr/>
            </p:nvSpPr>
            <p:spPr bwMode="auto">
              <a:xfrm>
                <a:off x="96" y="1728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5" name="Line 1035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6" name="Line 1036"/>
              <p:cNvSpPr>
                <a:spLocks noChangeShapeType="1"/>
              </p:cNvSpPr>
              <p:nvPr/>
            </p:nvSpPr>
            <p:spPr bwMode="auto">
              <a:xfrm>
                <a:off x="3024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7" name="Line 1037"/>
              <p:cNvSpPr>
                <a:spLocks noChangeShapeType="1"/>
              </p:cNvSpPr>
              <p:nvPr/>
            </p:nvSpPr>
            <p:spPr bwMode="auto">
              <a:xfrm>
                <a:off x="4320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58" name="Line 1038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Rectangle 1039"/>
              <p:cNvSpPr>
                <a:spLocks noChangeArrowheads="1"/>
              </p:cNvSpPr>
              <p:nvPr/>
            </p:nvSpPr>
            <p:spPr bwMode="auto">
              <a:xfrm>
                <a:off x="612" y="845"/>
                <a:ext cx="1532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cs typeface="Times New Roman" panose="02020603050405020304" pitchFamily="18" charset="0"/>
                  </a:rPr>
                  <a:t>Voltage Table</a:t>
                </a:r>
                <a:endParaRPr lang="zh-CN" altLang="en-US" sz="3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1216" name="Rectangle 1040"/>
              <p:cNvSpPr>
                <a:spLocks noChangeArrowheads="1"/>
              </p:cNvSpPr>
              <p:nvPr/>
            </p:nvSpPr>
            <p:spPr bwMode="auto">
              <a:xfrm>
                <a:off x="743" y="1334"/>
                <a:ext cx="511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3200" dirty="0"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3200" dirty="0">
                    <a:cs typeface="Times New Roman" panose="02020603050405020304" pitchFamily="18" charset="0"/>
                  </a:rPr>
                  <a:t>Output</a:t>
                </a:r>
                <a:r>
                  <a:rPr lang="zh-CN" altLang="en-US" sz="3200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dirty="0">
                    <a:cs typeface="Times New Roman" panose="02020603050405020304" pitchFamily="18" charset="0"/>
                  </a:rPr>
                  <a:t>Truth Table</a:t>
                </a:r>
                <a:r>
                  <a:rPr lang="zh-CN" altLang="en-US" sz="32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zh-CN" sz="3200" dirty="0">
                    <a:cs typeface="Times New Roman" panose="02020603050405020304" pitchFamily="18" charset="0"/>
                  </a:rPr>
                  <a:t>Truth Table</a:t>
                </a:r>
                <a:endParaRPr lang="zh-CN" altLang="en-US" sz="3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1217" name="Rectangle 1041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524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V</a:t>
                </a:r>
                <a:r>
                  <a:rPr lang="en-US" altLang="zh-CN" sz="3200" baseline="-25000">
                    <a:effectLst/>
                    <a:latin typeface="Tahoma" pitchFamily="34" charset="0"/>
                    <a:ea typeface="宋体" pitchFamily="2" charset="-122"/>
                  </a:rPr>
                  <a:t>A              </a:t>
                </a:r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V</a:t>
                </a:r>
                <a:r>
                  <a:rPr lang="en-US" altLang="zh-CN" sz="3200" baseline="-25000">
                    <a:effectLst/>
                    <a:latin typeface="Tahoma" pitchFamily="34" charset="0"/>
                    <a:ea typeface="宋体" pitchFamily="2" charset="-122"/>
                  </a:rPr>
                  <a:t>B               </a:t>
                </a:r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V</a:t>
                </a:r>
                <a:r>
                  <a:rPr lang="en-US" altLang="zh-CN" sz="3200" baseline="-25000">
                    <a:effectLst/>
                    <a:latin typeface="Tahoma" pitchFamily="34" charset="0"/>
                    <a:ea typeface="宋体" pitchFamily="2" charset="-122"/>
                  </a:rPr>
                  <a:t>F             </a:t>
                </a:r>
                <a:r>
                  <a:rPr lang="en-US" altLang="zh-CN" sz="3200">
                    <a:effectLst/>
                    <a:latin typeface="Tahoma" pitchFamily="34" charset="0"/>
                    <a:ea typeface="宋体" pitchFamily="2" charset="-122"/>
                  </a:rPr>
                  <a:t>A  B   F     A   B   F</a:t>
                </a:r>
                <a:endParaRPr lang="zh-CN" altLang="en-US" sz="3200"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10973" name="Line 1053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0974" name="Line 1054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5286380" y="5929330"/>
              <a:ext cx="11865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</a:rPr>
                <a:t>F=AB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43768" y="5929330"/>
              <a:ext cx="14847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</a:rPr>
                <a:t>F=A+B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4" name="Rectangle 1039"/>
            <p:cNvSpPr>
              <a:spLocks noChangeArrowheads="1"/>
            </p:cNvSpPr>
            <p:nvPr/>
          </p:nvSpPr>
          <p:spPr bwMode="auto">
            <a:xfrm>
              <a:off x="7029923" y="1040135"/>
              <a:ext cx="1667444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Negative</a:t>
              </a:r>
            </a:p>
            <a:p>
              <a:pPr algn="ctr"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Logic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1039"/>
            <p:cNvSpPr>
              <a:spLocks noChangeArrowheads="1"/>
            </p:cNvSpPr>
            <p:nvPr/>
          </p:nvSpPr>
          <p:spPr bwMode="auto">
            <a:xfrm>
              <a:off x="5081080" y="1055638"/>
              <a:ext cx="1507144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Positive</a:t>
              </a:r>
            </a:p>
            <a:p>
              <a:pPr algn="ctr"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Logic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2671619"/>
              </p:ext>
            </p:extLst>
          </p:nvPr>
        </p:nvGraphicFramePr>
        <p:xfrm>
          <a:off x="3838191" y="3143248"/>
          <a:ext cx="82075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75" name="Equation" r:id="rId4" imgW="317160" imgH="164880" progId="Equation.DSMT4">
                  <p:embed/>
                </p:oleObj>
              </mc:Choice>
              <mc:Fallback>
                <p:oleObj name="Equation" r:id="rId4" imgW="317160" imgH="164880" progId="Equation.DSMT4">
                  <p:embed/>
                  <p:pic>
                    <p:nvPicPr>
                      <p:cNvPr id="5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191" y="3143248"/>
                        <a:ext cx="82075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944569" y="3143248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4696582"/>
              </p:ext>
            </p:extLst>
          </p:nvPr>
        </p:nvGraphicFramePr>
        <p:xfrm>
          <a:off x="7244686" y="3076822"/>
          <a:ext cx="8414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76" name="Equation" r:id="rId6" imgW="444240" imgH="177480" progId="Equation.DSMT4">
                  <p:embed/>
                </p:oleObj>
              </mc:Choice>
              <mc:Fallback>
                <p:oleObj name="Equation" r:id="rId6" imgW="444240" imgH="177480" progId="Equation.DSMT4">
                  <p:embed/>
                  <p:pic>
                    <p:nvPicPr>
                      <p:cNvPr id="7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686" y="3076822"/>
                        <a:ext cx="84140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7371710" y="3076822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组合 3"/>
          <p:cNvGrpSpPr/>
          <p:nvPr/>
        </p:nvGrpSpPr>
        <p:grpSpPr>
          <a:xfrm>
            <a:off x="3271795" y="1150952"/>
            <a:ext cx="5621341" cy="4206875"/>
            <a:chOff x="1747794" y="1150951"/>
            <a:chExt cx="5621341" cy="4206875"/>
          </a:xfrm>
        </p:grpSpPr>
        <p:sp>
          <p:nvSpPr>
            <p:cNvPr id="10" name="Line 1028"/>
            <p:cNvSpPr>
              <a:spLocks noChangeShapeType="1"/>
            </p:cNvSpPr>
            <p:nvPr/>
          </p:nvSpPr>
          <p:spPr bwMode="auto">
            <a:xfrm>
              <a:off x="1801769" y="1852626"/>
              <a:ext cx="5181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029"/>
            <p:cNvSpPr>
              <a:spLocks noChangeShapeType="1"/>
            </p:cNvSpPr>
            <p:nvPr/>
          </p:nvSpPr>
          <p:spPr bwMode="auto">
            <a:xfrm>
              <a:off x="4392571" y="1243026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1030"/>
            <p:cNvSpPr>
              <a:spLocks noChangeArrowheads="1"/>
            </p:cNvSpPr>
            <p:nvPr/>
          </p:nvSpPr>
          <p:spPr bwMode="auto">
            <a:xfrm>
              <a:off x="1747794" y="1150951"/>
              <a:ext cx="5621341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Positive Logic</a:t>
              </a:r>
              <a:r>
                <a:rPr lang="zh-CN" altLang="en-US" sz="3200" dirty="0">
                  <a:cs typeface="Times New Roman" panose="02020603050405020304" pitchFamily="18" charset="0"/>
                </a:rPr>
                <a:t>     </a:t>
              </a:r>
              <a:r>
                <a:rPr lang="en-US" altLang="zh-CN" sz="3200" dirty="0">
                  <a:cs typeface="Times New Roman" panose="02020603050405020304" pitchFamily="18" charset="0"/>
                </a:rPr>
                <a:t>Negative Logic</a:t>
              </a:r>
              <a:endParaRPr lang="zh-CN" altLang="en-US" sz="3200" dirty="0"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3236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7378400"/>
              </p:ext>
            </p:extLst>
          </p:nvPr>
        </p:nvGraphicFramePr>
        <p:xfrm>
          <a:off x="3444504" y="4214818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77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22323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504" y="4214818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9585810"/>
              </p:ext>
            </p:extLst>
          </p:nvPr>
        </p:nvGraphicFramePr>
        <p:xfrm>
          <a:off x="6530306" y="4219830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78" name="Equation" r:id="rId10" imgW="774360" imgH="203040" progId="Equation.DSMT4">
                  <p:embed/>
                </p:oleObj>
              </mc:Choice>
              <mc:Fallback>
                <p:oleObj name="Equation" r:id="rId10" imgW="774360" imgH="203040" progId="Equation.DSMT4">
                  <p:embed/>
                  <p:pic>
                    <p:nvPicPr>
                      <p:cNvPr id="223237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306" y="4219830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079175"/>
              </p:ext>
            </p:extLst>
          </p:nvPr>
        </p:nvGraphicFramePr>
        <p:xfrm>
          <a:off x="3944570" y="2000240"/>
          <a:ext cx="820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79" name="Equation" r:id="rId12" imgW="317160" imgH="164880" progId="Equation.DSMT4">
                  <p:embed/>
                </p:oleObj>
              </mc:Choice>
              <mc:Fallback>
                <p:oleObj name="Equation" r:id="rId12" imgW="317160" imgH="164880" progId="Equation.DSMT4">
                  <p:embed/>
                  <p:pic>
                    <p:nvPicPr>
                      <p:cNvPr id="22323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570" y="2000240"/>
                        <a:ext cx="820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2299542"/>
              </p:ext>
            </p:extLst>
          </p:nvPr>
        </p:nvGraphicFramePr>
        <p:xfrm>
          <a:off x="7244686" y="1933814"/>
          <a:ext cx="841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0" name="Equation" r:id="rId14" imgW="444240" imgH="177480" progId="Equation.DSMT4">
                  <p:embed/>
                </p:oleObj>
              </mc:Choice>
              <mc:Fallback>
                <p:oleObj name="Equation" r:id="rId14" imgW="444240" imgH="177480" progId="Equation.DSMT4">
                  <p:embed/>
                  <p:pic>
                    <p:nvPicPr>
                      <p:cNvPr id="22323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686" y="1933814"/>
                        <a:ext cx="841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0479676"/>
              </p:ext>
            </p:extLst>
          </p:nvPr>
        </p:nvGraphicFramePr>
        <p:xfrm>
          <a:off x="1898936" y="6142058"/>
          <a:ext cx="7786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1" name="Equation" r:id="rId16" imgW="3593880" imgH="228600" progId="Equation.DSMT4">
                  <p:embed/>
                </p:oleObj>
              </mc:Choice>
              <mc:Fallback>
                <p:oleObj name="Equation" r:id="rId16" imgW="3593880" imgH="228600" progId="Equation.DSMT4">
                  <p:embed/>
                  <p:pic>
                    <p:nvPicPr>
                      <p:cNvPr id="22324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36" y="6142058"/>
                        <a:ext cx="77866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1966316" y="4468818"/>
            <a:ext cx="19742" cy="1544364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10091"/>
              </p:ext>
            </p:extLst>
          </p:nvPr>
        </p:nvGraphicFramePr>
        <p:xfrm>
          <a:off x="3874436" y="2570156"/>
          <a:ext cx="831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2" name="Equation" r:id="rId18" imgW="831739" imgH="438281" progId="Equation.DSMT4">
                  <p:embed/>
                </p:oleObj>
              </mc:Choice>
              <mc:Fallback>
                <p:oleObj name="Equation" r:id="rId18" imgW="831739" imgH="4382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74436" y="2570156"/>
                        <a:ext cx="8318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94337"/>
              </p:ext>
            </p:extLst>
          </p:nvPr>
        </p:nvGraphicFramePr>
        <p:xfrm>
          <a:off x="3795808" y="3724188"/>
          <a:ext cx="831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3" name="Equation" r:id="rId20" imgW="831739" imgH="438281" progId="Equation.DSMT4">
                  <p:embed/>
                </p:oleObj>
              </mc:Choice>
              <mc:Fallback>
                <p:oleObj name="Equation" r:id="rId20" imgW="831739" imgH="4382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95808" y="3724188"/>
                        <a:ext cx="8318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589867"/>
              </p:ext>
            </p:extLst>
          </p:nvPr>
        </p:nvGraphicFramePr>
        <p:xfrm>
          <a:off x="3400807" y="4797152"/>
          <a:ext cx="2000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4" name="Equation" r:id="rId22" imgW="2000435" imgH="501738" progId="Equation.DSMT4">
                  <p:embed/>
                </p:oleObj>
              </mc:Choice>
              <mc:Fallback>
                <p:oleObj name="Equation" r:id="rId22" imgW="2000435" imgH="501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00807" y="4797152"/>
                        <a:ext cx="20002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39521"/>
              </p:ext>
            </p:extLst>
          </p:nvPr>
        </p:nvGraphicFramePr>
        <p:xfrm>
          <a:off x="7273260" y="2472789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5" name="Equation" r:id="rId24" imgW="812800" imgH="406356" progId="Equation.DSMT4">
                  <p:embed/>
                </p:oleObj>
              </mc:Choice>
              <mc:Fallback>
                <p:oleObj name="Equation" r:id="rId24" imgW="812800" imgH="4063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73260" y="2472789"/>
                        <a:ext cx="812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 bwMode="auto">
          <a:xfrm>
            <a:off x="3913278" y="3717032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604920"/>
              </p:ext>
            </p:extLst>
          </p:nvPr>
        </p:nvGraphicFramePr>
        <p:xfrm>
          <a:off x="7244685" y="3697521"/>
          <a:ext cx="82075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6" name="Equation" r:id="rId4" imgW="317160" imgH="164880" progId="Equation.DSMT4">
                  <p:embed/>
                </p:oleObj>
              </mc:Choice>
              <mc:Fallback>
                <p:oleObj name="Equation" r:id="rId4" imgW="317160" imgH="164880" progId="Equation.DSMT4">
                  <p:embed/>
                  <p:pic>
                    <p:nvPicPr>
                      <p:cNvPr id="5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685" y="3697521"/>
                        <a:ext cx="82075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 bwMode="auto">
          <a:xfrm>
            <a:off x="7351063" y="3697521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93214"/>
              </p:ext>
            </p:extLst>
          </p:nvPr>
        </p:nvGraphicFramePr>
        <p:xfrm>
          <a:off x="6479875" y="4840529"/>
          <a:ext cx="2000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87" name="Equation" r:id="rId26" imgW="2000435" imgH="501738" progId="Equation.DSMT4">
                  <p:embed/>
                </p:oleObj>
              </mc:Choice>
              <mc:Fallback>
                <p:oleObj name="Equation" r:id="rId26" imgW="2000435" imgH="501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79875" y="4840529"/>
                        <a:ext cx="20002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 bwMode="auto">
          <a:xfrm>
            <a:off x="1955431" y="4468818"/>
            <a:ext cx="1434491" cy="0"/>
          </a:xfrm>
          <a:prstGeom prst="line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2114932" y="5603275"/>
            <a:ext cx="6573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Write the dual function of XOR. It is XNOR.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631505" y="221160"/>
            <a:ext cx="927356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400" dirty="0">
                <a:solidFill>
                  <a:srgbClr val="FFFF00"/>
                </a:solidFill>
                <a:ea typeface="宋体" panose="02010600030101010101" pitchFamily="2" charset="-122"/>
              </a:rPr>
              <a:t>Dual functions of positive logic and negative logic</a:t>
            </a:r>
            <a:endParaRPr lang="zh-CN" altLang="en-U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024" y="954395"/>
            <a:ext cx="9324528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.3.1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Standard Forms of Logic Functions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1524001" y="2708921"/>
            <a:ext cx="529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1. Standard AND-OR Function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1524001" y="4843191"/>
            <a:ext cx="531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2. Standard OR-AND Function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grpSp>
        <p:nvGrpSpPr>
          <p:cNvPr id="128028" name="Group 28"/>
          <p:cNvGrpSpPr>
            <a:grpSpLocks/>
          </p:cNvGrpSpPr>
          <p:nvPr/>
        </p:nvGrpSpPr>
        <p:grpSpPr bwMode="auto">
          <a:xfrm>
            <a:off x="2279651" y="3716984"/>
            <a:ext cx="4221163" cy="625475"/>
            <a:chOff x="476" y="1661"/>
            <a:chExt cx="2659" cy="394"/>
          </a:xfrm>
        </p:grpSpPr>
        <p:sp>
          <p:nvSpPr>
            <p:cNvPr id="52234" name="Rectangle 13"/>
            <p:cNvSpPr>
              <a:spLocks noChangeArrowheads="1"/>
            </p:cNvSpPr>
            <p:nvPr/>
          </p:nvSpPr>
          <p:spPr bwMode="auto">
            <a:xfrm>
              <a:off x="476" y="1661"/>
              <a:ext cx="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2235" name="Object 21"/>
            <p:cNvGraphicFramePr>
              <a:graphicFrameLocks noChangeAspect="1"/>
            </p:cNvGraphicFramePr>
            <p:nvPr/>
          </p:nvGraphicFramePr>
          <p:xfrm>
            <a:off x="1020" y="1661"/>
            <a:ext cx="211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10" name="公式" r:id="rId4" imgW="2184840" imgH="355680" progId="Equation.3">
                    <p:embed/>
                  </p:oleObj>
                </mc:Choice>
                <mc:Fallback>
                  <p:oleObj name="公式" r:id="rId4" imgW="2184840" imgH="3556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2115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2208214" y="5779816"/>
            <a:ext cx="5260975" cy="650875"/>
            <a:chOff x="431" y="2795"/>
            <a:chExt cx="3314" cy="410"/>
          </a:xfrm>
        </p:grpSpPr>
        <p:sp>
          <p:nvSpPr>
            <p:cNvPr id="52232" name="Rectangle 15"/>
            <p:cNvSpPr>
              <a:spLocks noChangeArrowheads="1"/>
            </p:cNvSpPr>
            <p:nvPr/>
          </p:nvSpPr>
          <p:spPr bwMode="auto">
            <a:xfrm>
              <a:off x="431" y="2795"/>
              <a:ext cx="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2233" name="Object 22"/>
            <p:cNvGraphicFramePr>
              <a:graphicFrameLocks noChangeAspect="1"/>
            </p:cNvGraphicFramePr>
            <p:nvPr/>
          </p:nvGraphicFramePr>
          <p:xfrm>
            <a:off x="975" y="2795"/>
            <a:ext cx="277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11" name="公式" r:id="rId6" imgW="2756520" imgH="355680" progId="Equation.3">
                    <p:embed/>
                  </p:oleObj>
                </mc:Choice>
                <mc:Fallback>
                  <p:oleObj name="公式" r:id="rId6" imgW="2756520" imgH="3556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95"/>
                          <a:ext cx="277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1740025" y="188641"/>
            <a:ext cx="89439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.3 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 Transformation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/>
      <p:bldP spid="1280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1966318" y="2859658"/>
            <a:ext cx="5857875" cy="641350"/>
            <a:chOff x="624" y="950"/>
            <a:chExt cx="3690" cy="404"/>
          </a:xfrm>
        </p:grpSpPr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624" y="950"/>
              <a:ext cx="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3259" name="Object 12"/>
            <p:cNvGraphicFramePr>
              <a:graphicFrameLocks noChangeAspect="1"/>
            </p:cNvGraphicFramePr>
            <p:nvPr/>
          </p:nvGraphicFramePr>
          <p:xfrm>
            <a:off x="1152" y="960"/>
            <a:ext cx="316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37" name="Equation" r:id="rId5" imgW="3277440" imgH="355680" progId="Equation.3">
                    <p:embed/>
                  </p:oleObj>
                </mc:Choice>
                <mc:Fallback>
                  <p:oleObj name="Equation" r:id="rId5" imgW="3277440" imgH="35568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60"/>
                          <a:ext cx="3162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1992315" y="5426546"/>
            <a:ext cx="8440739" cy="666750"/>
            <a:chOff x="443" y="2006"/>
            <a:chExt cx="5317" cy="420"/>
          </a:xfrm>
        </p:grpSpPr>
        <p:sp>
          <p:nvSpPr>
            <p:cNvPr id="53256" name="Rectangle 14"/>
            <p:cNvSpPr>
              <a:spLocks noChangeArrowheads="1"/>
            </p:cNvSpPr>
            <p:nvPr/>
          </p:nvSpPr>
          <p:spPr bwMode="auto">
            <a:xfrm>
              <a:off x="443" y="20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e.g.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53257" name="Object 15"/>
            <p:cNvGraphicFramePr>
              <a:graphicFrameLocks noChangeAspect="1"/>
            </p:cNvGraphicFramePr>
            <p:nvPr/>
          </p:nvGraphicFramePr>
          <p:xfrm>
            <a:off x="1030" y="2016"/>
            <a:ext cx="47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38" name="Equation" r:id="rId7" imgW="4725360" imgH="355680" progId="Equation.3">
                    <p:embed/>
                  </p:oleObj>
                </mc:Choice>
                <mc:Fallback>
                  <p:oleObj name="Equation" r:id="rId7" imgW="4725360" imgH="3556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016"/>
                          <a:ext cx="473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3120" name="Rectangle 16"/>
          <p:cNvSpPr>
            <a:spLocks noGrp="1" noChangeArrowheads="1"/>
          </p:cNvSpPr>
          <p:nvPr>
            <p:ph type="title"/>
          </p:nvPr>
        </p:nvSpPr>
        <p:spPr>
          <a:xfrm>
            <a:off x="1524694" y="-33774"/>
            <a:ext cx="9323834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Canonical Forms of Logic Functions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59496" y="1412776"/>
            <a:ext cx="7592692" cy="1224136"/>
            <a:chOff x="35496" y="1412776"/>
            <a:chExt cx="7592692" cy="1224136"/>
          </a:xfrm>
        </p:grpSpPr>
        <p:sp>
          <p:nvSpPr>
            <p:cNvPr id="17" name="矩形 16"/>
            <p:cNvSpPr/>
            <p:nvPr/>
          </p:nvSpPr>
          <p:spPr>
            <a:xfrm>
              <a:off x="4548499" y="2052137"/>
              <a:ext cx="30796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Sum of </a:t>
              </a:r>
              <a:r>
                <a:rPr lang="en-US" altLang="zh-CN" sz="3200" dirty="0" err="1"/>
                <a:t>Minterms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496" y="1412776"/>
              <a:ext cx="51555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1. Canonical </a:t>
              </a: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AND-OR</a:t>
              </a:r>
              <a:r>
                <a:rPr lang="en-US" altLang="zh-CN" sz="3200" dirty="0"/>
                <a:t> Function</a:t>
              </a:r>
              <a:endParaRPr lang="zh-CN" altLang="en-US" sz="3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95536" y="2052137"/>
              <a:ext cx="40030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Also, Sum of Products,</a:t>
              </a:r>
              <a:endParaRPr lang="zh-CN" altLang="en-US" sz="3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03513" y="3933056"/>
            <a:ext cx="8297205" cy="1241558"/>
            <a:chOff x="179512" y="3933056"/>
            <a:chExt cx="8297205" cy="1241558"/>
          </a:xfrm>
        </p:grpSpPr>
        <p:sp>
          <p:nvSpPr>
            <p:cNvPr id="21" name="矩形 20"/>
            <p:cNvSpPr/>
            <p:nvPr/>
          </p:nvSpPr>
          <p:spPr>
            <a:xfrm>
              <a:off x="179512" y="3933056"/>
              <a:ext cx="51555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2. Canonical </a:t>
              </a: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OR-AND</a:t>
              </a:r>
              <a:r>
                <a:rPr lang="en-US" altLang="zh-CN" sz="3200" dirty="0"/>
                <a:t> Function</a:t>
              </a:r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5265" y="4589839"/>
              <a:ext cx="40030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Also, Product of Sums,</a:t>
              </a:r>
              <a:endParaRPr lang="zh-CN" altLang="en-US" sz="3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01324" y="4581128"/>
              <a:ext cx="37753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Product of </a:t>
              </a:r>
              <a:r>
                <a:rPr lang="en-US" altLang="zh-CN" sz="3200" dirty="0" err="1"/>
                <a:t>Maxterms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705600" y="3124200"/>
            <a:ext cx="2286000" cy="3463926"/>
            <a:chOff x="3600" y="1920"/>
            <a:chExt cx="1440" cy="2182"/>
          </a:xfrm>
        </p:grpSpPr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5407" name="Rectangle 11"/>
            <p:cNvSpPr>
              <a:spLocks noChangeArrowheads="1"/>
            </p:cNvSpPr>
            <p:nvPr/>
          </p:nvSpPr>
          <p:spPr bwMode="auto">
            <a:xfrm>
              <a:off x="3696" y="3734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cs typeface="Times New Roman" pitchFamily="18" charset="0"/>
                </a:rPr>
                <a:t> 1    1      </a:t>
              </a:r>
              <a:r>
                <a:rPr lang="en-US" altLang="zh-CN" sz="3200" dirty="0">
                  <a:cs typeface="Times New Roman" pitchFamily="18" charset="0"/>
                </a:rPr>
                <a:t>1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08" name="Rectangle 12"/>
            <p:cNvSpPr>
              <a:spLocks noChangeArrowheads="1"/>
            </p:cNvSpPr>
            <p:nvPr/>
          </p:nvSpPr>
          <p:spPr bwMode="auto">
            <a:xfrm>
              <a:off x="3696" y="3398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1    0      </a:t>
              </a:r>
              <a:r>
                <a:rPr lang="en-US" altLang="zh-CN" sz="3200" dirty="0">
                  <a:cs typeface="Times New Roman" pitchFamily="18" charset="0"/>
                </a:rPr>
                <a:t>1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09" name="Rectangle 13"/>
            <p:cNvSpPr>
              <a:spLocks noChangeArrowheads="1"/>
            </p:cNvSpPr>
            <p:nvPr/>
          </p:nvSpPr>
          <p:spPr bwMode="auto">
            <a:xfrm>
              <a:off x="3696" y="3014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 0    1      1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10" name="Rectangle 14"/>
            <p:cNvSpPr>
              <a:spLocks noChangeArrowheads="1"/>
            </p:cNvSpPr>
            <p:nvPr/>
          </p:nvSpPr>
          <p:spPr bwMode="auto">
            <a:xfrm>
              <a:off x="3696" y="2726"/>
              <a:ext cx="12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 0    0      0</a:t>
              </a:r>
            </a:p>
          </p:txBody>
        </p:sp>
        <p:sp>
          <p:nvSpPr>
            <p:cNvPr id="15411" name="Rectangle 15"/>
            <p:cNvSpPr>
              <a:spLocks noChangeArrowheads="1"/>
            </p:cNvSpPr>
            <p:nvPr/>
          </p:nvSpPr>
          <p:spPr bwMode="auto">
            <a:xfrm>
              <a:off x="3696" y="2352"/>
              <a:ext cx="123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 A    B     F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5412" name="Rectangle 16"/>
            <p:cNvSpPr>
              <a:spLocks noChangeArrowheads="1"/>
            </p:cNvSpPr>
            <p:nvPr/>
          </p:nvSpPr>
          <p:spPr bwMode="auto">
            <a:xfrm>
              <a:off x="3715" y="1920"/>
              <a:ext cx="1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Truth Table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711451" y="3200401"/>
            <a:ext cx="2644775" cy="3441701"/>
            <a:chOff x="748" y="2016"/>
            <a:chExt cx="1666" cy="2168"/>
          </a:xfrm>
        </p:grpSpPr>
        <p:sp>
          <p:nvSpPr>
            <p:cNvPr id="101380" name="Line 4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824" y="3456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824" y="3120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824" y="3792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748" y="2016"/>
              <a:ext cx="16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cs typeface="Times New Roman" pitchFamily="18" charset="0"/>
                </a:rPr>
                <a:t>Function Table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816" y="2376"/>
              <a:ext cx="13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A   B        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864" y="2808"/>
              <a:ext cx="8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864" y="3144"/>
              <a:ext cx="8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864" y="3480"/>
              <a:ext cx="8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864" y="3816"/>
              <a:ext cx="7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4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4648200" y="125692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4419600" y="17903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4495800" y="194272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4648200" y="194272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>
            <a:off x="4648200" y="125692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>
            <a:off x="6553200" y="12569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7010400" y="125692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1" name="Oval 35"/>
          <p:cNvSpPr>
            <a:spLocks noChangeArrowheads="1"/>
          </p:cNvSpPr>
          <p:nvPr/>
        </p:nvSpPr>
        <p:spPr bwMode="auto">
          <a:xfrm>
            <a:off x="6705600" y="1790328"/>
            <a:ext cx="6096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1412" name="Line 36"/>
          <p:cNvSpPr>
            <a:spLocks noChangeShapeType="1"/>
          </p:cNvSpPr>
          <p:nvPr/>
        </p:nvSpPr>
        <p:spPr bwMode="auto">
          <a:xfrm>
            <a:off x="7010400" y="224752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>
            <a:off x="4648200" y="278092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7010400" y="224752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 flipV="1">
            <a:off x="6781800" y="1866528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6858000" y="18665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77" name="Rectangle 41"/>
          <p:cNvSpPr>
            <a:spLocks noChangeArrowheads="1"/>
          </p:cNvSpPr>
          <p:nvPr/>
        </p:nvSpPr>
        <p:spPr bwMode="auto">
          <a:xfrm>
            <a:off x="7364413" y="16220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>
            <a:off x="5410200" y="87592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5410200" y="87592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5410200" y="163792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 flipV="1">
            <a:off x="5715000" y="494928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 flipV="1">
            <a:off x="5715000" y="13331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>
            <a:off x="6477000" y="87592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H="1">
            <a:off x="6477000" y="125692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5" name="Line 49"/>
          <p:cNvSpPr>
            <a:spLocks noChangeShapeType="1"/>
          </p:cNvSpPr>
          <p:nvPr/>
        </p:nvSpPr>
        <p:spPr bwMode="auto">
          <a:xfrm flipH="1">
            <a:off x="6019800" y="16379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6" name="Line 50"/>
          <p:cNvSpPr>
            <a:spLocks noChangeShapeType="1"/>
          </p:cNvSpPr>
          <p:nvPr/>
        </p:nvSpPr>
        <p:spPr bwMode="auto">
          <a:xfrm flipH="1">
            <a:off x="6019800" y="8759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7" name="Line 51"/>
          <p:cNvSpPr>
            <a:spLocks noChangeShapeType="1"/>
          </p:cNvSpPr>
          <p:nvPr/>
        </p:nvSpPr>
        <p:spPr bwMode="auto">
          <a:xfrm>
            <a:off x="5867400" y="4187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>
            <a:off x="5791200" y="1256928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89" name="Rectangle 53"/>
          <p:cNvSpPr>
            <a:spLocks noChangeArrowheads="1"/>
          </p:cNvSpPr>
          <p:nvPr/>
        </p:nvSpPr>
        <p:spPr bwMode="auto">
          <a:xfrm>
            <a:off x="3962400" y="1496642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endParaRPr lang="zh-CN" altLang="en-US" sz="3200">
              <a:solidFill>
                <a:schemeClr val="tx2"/>
              </a:solidFill>
              <a:effectLst/>
              <a:latin typeface="黑体" pitchFamily="49" charset="-122"/>
            </a:endParaRPr>
          </a:p>
        </p:txBody>
      </p:sp>
      <p:sp>
        <p:nvSpPr>
          <p:cNvPr id="101430" name="Rectangle 54"/>
          <p:cNvSpPr>
            <a:spLocks noChangeArrowheads="1"/>
          </p:cNvSpPr>
          <p:nvPr/>
        </p:nvSpPr>
        <p:spPr bwMode="auto">
          <a:xfrm>
            <a:off x="3886200" y="15236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</a:p>
        </p:txBody>
      </p:sp>
      <p:sp>
        <p:nvSpPr>
          <p:cNvPr id="101431" name="Rectangle 55"/>
          <p:cNvSpPr>
            <a:spLocks noChangeArrowheads="1"/>
          </p:cNvSpPr>
          <p:nvPr/>
        </p:nvSpPr>
        <p:spPr bwMode="auto">
          <a:xfrm>
            <a:off x="5334000" y="1520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</a:p>
        </p:txBody>
      </p:sp>
      <p:sp>
        <p:nvSpPr>
          <p:cNvPr id="101432" name="Rectangle 56"/>
          <p:cNvSpPr>
            <a:spLocks noChangeArrowheads="1"/>
          </p:cNvSpPr>
          <p:nvPr/>
        </p:nvSpPr>
        <p:spPr bwMode="auto">
          <a:xfrm>
            <a:off x="5410200" y="16760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6735876" y="598943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switch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2583181" y="1559248"/>
            <a:ext cx="1313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power </a:t>
            </a:r>
          </a:p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supply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7896113" y="1704688"/>
            <a:ext cx="936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light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636449" y="152029"/>
            <a:ext cx="3544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cs typeface="Times New Roman" pitchFamily="18" charset="0"/>
              </a:rPr>
              <a:t>(2) “</a:t>
            </a:r>
            <a:r>
              <a:rPr lang="en-US" altLang="zh-CN" dirty="0">
                <a:solidFill>
                  <a:srgbClr val="FFFF00"/>
                </a:solidFill>
                <a:effectLst/>
                <a:cs typeface="Times New Roman" pitchFamily="18" charset="0"/>
              </a:rPr>
              <a:t>OR</a:t>
            </a:r>
            <a:r>
              <a:rPr lang="en-US" altLang="zh-CN" dirty="0">
                <a:effectLst/>
                <a:cs typeface="Times New Roman" pitchFamily="18" charset="0"/>
              </a:rPr>
              <a:t>” function</a:t>
            </a:r>
            <a:endParaRPr lang="zh-CN" altLang="en-US" dirty="0"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1487488" y="41250"/>
            <a:ext cx="421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3. </a:t>
            </a:r>
            <a:r>
              <a:rPr lang="en-US" altLang="zh-CN" sz="3200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Minterm</a:t>
            </a:r>
            <a:endParaRPr lang="en-US" altLang="zh-CN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31016" y="4764360"/>
            <a:ext cx="6645304" cy="1905000"/>
            <a:chOff x="807016" y="4764360"/>
            <a:chExt cx="6645304" cy="1905000"/>
          </a:xfrm>
        </p:grpSpPr>
        <p:graphicFrame>
          <p:nvGraphicFramePr>
            <p:cNvPr id="129056" name="Object 32"/>
            <p:cNvGraphicFramePr>
              <a:graphicFrameLocks noChangeAspect="1"/>
            </p:cNvGraphicFramePr>
            <p:nvPr/>
          </p:nvGraphicFramePr>
          <p:xfrm>
            <a:off x="1100733" y="4764360"/>
            <a:ext cx="6351587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127" name="Equation" r:id="rId4" imgW="3988800" imgH="355680" progId="Equation.3">
                    <p:embed/>
                  </p:oleObj>
                </mc:Choice>
                <mc:Fallback>
                  <p:oleObj name="Equation" r:id="rId4" imgW="3988800" imgH="35568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733" y="4764360"/>
                          <a:ext cx="6351587" cy="650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7" name="Object 33"/>
            <p:cNvGraphicFramePr>
              <a:graphicFrameLocks noChangeAspect="1"/>
            </p:cNvGraphicFramePr>
            <p:nvPr/>
          </p:nvGraphicFramePr>
          <p:xfrm>
            <a:off x="2735842" y="5478748"/>
            <a:ext cx="371477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128" name="Equation" r:id="rId6" imgW="1498320" imgH="215640" progId="Equation.DSMT4">
                    <p:embed/>
                  </p:oleObj>
                </mc:Choice>
                <mc:Fallback>
                  <p:oleObj name="Equation" r:id="rId6" imgW="1498320" imgH="215640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842" y="5478748"/>
                          <a:ext cx="3714776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67" name="Object 43"/>
            <p:cNvGraphicFramePr>
              <a:graphicFrameLocks noChangeAspect="1"/>
            </p:cNvGraphicFramePr>
            <p:nvPr/>
          </p:nvGraphicFramePr>
          <p:xfrm>
            <a:off x="2816820" y="6059760"/>
            <a:ext cx="23129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129" name="Equation" r:id="rId8" imgW="1537200" imgH="381240" progId="Equation.3">
                    <p:embed/>
                  </p:oleObj>
                </mc:Choice>
                <mc:Fallback>
                  <p:oleObj name="Equation" r:id="rId8" imgW="1537200" imgH="381240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820" y="6059760"/>
                          <a:ext cx="2312988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807016" y="5264434"/>
              <a:ext cx="2286016" cy="1143008"/>
              <a:chOff x="428596" y="5072074"/>
              <a:chExt cx="2286016" cy="114300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28596" y="5630307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010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1285852" y="5072074"/>
                <a:ext cx="1428760" cy="785818"/>
              </a:xfrm>
              <a:prstGeom prst="straightConnector1">
                <a:avLst/>
              </a:prstGeom>
              <a:noFill/>
              <a:ln w="25400">
                <a:solidFill>
                  <a:srgbClr val="FFFF00"/>
                </a:solidFill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" name="矩形 17"/>
          <p:cNvSpPr/>
          <p:nvPr/>
        </p:nvSpPr>
        <p:spPr>
          <a:xfrm>
            <a:off x="1596008" y="670045"/>
            <a:ext cx="93965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In each product term, each input variable occurs only once.</a:t>
            </a:r>
          </a:p>
          <a:p>
            <a:r>
              <a:rPr lang="en-US" altLang="zh-CN" sz="3200" dirty="0"/>
              <a:t>The input variable is in the original form (A) or the inverted form (A NOT).</a:t>
            </a:r>
            <a:endParaRPr lang="zh-CN" altLang="en-US" sz="3200" dirty="0"/>
          </a:p>
          <a:p>
            <a:r>
              <a:rPr lang="en-US" altLang="zh-CN" sz="3200" dirty="0"/>
              <a:t>The product term is named as </a:t>
            </a:r>
            <a:r>
              <a:rPr lang="en-US" altLang="zh-CN" sz="3200" dirty="0" err="1">
                <a:solidFill>
                  <a:srgbClr val="FFFF66"/>
                </a:solidFill>
              </a:rPr>
              <a:t>Minterm</a:t>
            </a:r>
            <a:r>
              <a:rPr lang="en-US" altLang="zh-CN" sz="3200" dirty="0"/>
              <a:t>.</a:t>
            </a:r>
          </a:p>
          <a:p>
            <a:endParaRPr lang="en-US" altLang="zh-CN" sz="3200" dirty="0"/>
          </a:p>
          <a:p>
            <a:r>
              <a:rPr lang="en-US" altLang="zh-CN" sz="3200" dirty="0"/>
              <a:t>If a function is composed of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, it is named as the canonical </a:t>
            </a:r>
            <a:r>
              <a:rPr lang="en-US" altLang="zh-CN" sz="3200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3200" dirty="0">
                <a:solidFill>
                  <a:srgbClr val="FFFF66"/>
                </a:solidFill>
              </a:rPr>
              <a:t> function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912" y="980728"/>
            <a:ext cx="907118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215835" y="4509121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1.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230371" y="5633198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0.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59896" y="5661248"/>
            <a:ext cx="360040" cy="0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1703512" y="301794"/>
            <a:ext cx="4634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*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Properties of </a:t>
            </a:r>
            <a:r>
              <a:rPr lang="en-US" altLang="zh-CN" dirty="0" err="1">
                <a:solidFill>
                  <a:srgbClr val="FFFF00"/>
                </a:solidFill>
                <a:cs typeface="Times New Roman" panose="02020603050405020304" pitchFamily="18" charset="0"/>
              </a:rPr>
              <a:t>Minterm</a:t>
            </a:r>
            <a:endParaRPr lang="zh-CN" altLang="en-US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703512" y="1397866"/>
            <a:ext cx="8409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(1)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With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inputs, there are 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minterms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in total. 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8182" y="2685482"/>
            <a:ext cx="7726411" cy="1689344"/>
            <a:chOff x="184181" y="2685482"/>
            <a:chExt cx="7726411" cy="1689344"/>
          </a:xfrm>
        </p:grpSpPr>
        <p:graphicFrame>
          <p:nvGraphicFramePr>
            <p:cNvPr id="563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396693"/>
                </p:ext>
              </p:extLst>
            </p:nvPr>
          </p:nvGraphicFramePr>
          <p:xfrm>
            <a:off x="4746106" y="3506460"/>
            <a:ext cx="139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72" name="Equation" r:id="rId3" imgW="139579" imgH="266469" progId="Equation.3">
                    <p:embed/>
                  </p:oleObj>
                </mc:Choice>
                <mc:Fallback>
                  <p:oleObj name="Equation" r:id="rId3" imgW="139579" imgH="266469" progId="Equation.3">
                    <p:embed/>
                    <p:pic>
                      <p:nvPicPr>
                        <p:cNvPr id="5632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106" y="3506460"/>
                          <a:ext cx="1397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184181" y="2685482"/>
              <a:ext cx="772641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(2)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With any input, only one </a:t>
              </a:r>
              <a:r>
                <a:rPr lang="en-US" altLang="zh-CN" sz="3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minterm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is 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”.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130075" name="Group 27"/>
            <p:cNvGrpSpPr>
              <a:grpSpLocks/>
            </p:cNvGrpSpPr>
            <p:nvPr/>
          </p:nvGrpSpPr>
          <p:grpSpPr bwMode="auto">
            <a:xfrm>
              <a:off x="494781" y="3689026"/>
              <a:ext cx="5373694" cy="685800"/>
              <a:chOff x="144" y="2172"/>
              <a:chExt cx="3385" cy="432"/>
            </a:xfrm>
          </p:grpSpPr>
          <p:sp>
            <p:nvSpPr>
              <p:cNvPr id="130066" name="Rectangle 18"/>
              <p:cNvSpPr>
                <a:spLocks noChangeArrowheads="1"/>
              </p:cNvSpPr>
              <p:nvPr/>
            </p:nvSpPr>
            <p:spPr bwMode="auto">
              <a:xfrm>
                <a:off x="144" y="2184"/>
                <a:ext cx="166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A,B,C=1,0,1,</a:t>
                </a:r>
                <a:endPara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endParaRPr>
              </a:p>
            </p:txBody>
          </p:sp>
          <p:graphicFrame>
            <p:nvGraphicFramePr>
              <p:cNvPr id="56334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7242773"/>
                  </p:ext>
                </p:extLst>
              </p:nvPr>
            </p:nvGraphicFramePr>
            <p:xfrm>
              <a:off x="2438" y="2172"/>
              <a:ext cx="109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273" name="Equation" r:id="rId5" imgW="1067040" imgH="381240" progId="Equation.3">
                      <p:embed/>
                    </p:oleObj>
                  </mc:Choice>
                  <mc:Fallback>
                    <p:oleObj name="Equation" r:id="rId5" imgW="1067040" imgH="381240" progId="Equation.3">
                      <p:embed/>
                      <p:pic>
                        <p:nvPicPr>
                          <p:cNvPr id="56334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8" y="2172"/>
                            <a:ext cx="1091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32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225934"/>
                </p:ext>
              </p:extLst>
            </p:nvPr>
          </p:nvGraphicFramePr>
          <p:xfrm>
            <a:off x="4758806" y="353186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74" name="Equation" r:id="rId7" imgW="114151" imgH="215619" progId="Equation.3">
                    <p:embed/>
                  </p:oleObj>
                </mc:Choice>
                <mc:Fallback>
                  <p:oleObj name="Equation" r:id="rId7" imgW="114151" imgH="215619" progId="Equation.3">
                    <p:embed/>
                    <p:pic>
                      <p:nvPicPr>
                        <p:cNvPr id="563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806" y="353186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767957" y="4619298"/>
            <a:ext cx="8605791" cy="1618014"/>
            <a:chOff x="243956" y="4619298"/>
            <a:chExt cx="8605791" cy="1618014"/>
          </a:xfrm>
        </p:grpSpPr>
        <p:grpSp>
          <p:nvGrpSpPr>
            <p:cNvPr id="130078" name="Group 30"/>
            <p:cNvGrpSpPr>
              <a:grpSpLocks/>
            </p:cNvGrpSpPr>
            <p:nvPr/>
          </p:nvGrpSpPr>
          <p:grpSpPr bwMode="auto">
            <a:xfrm>
              <a:off x="243956" y="4619298"/>
              <a:ext cx="3929063" cy="650875"/>
              <a:chOff x="0" y="2766"/>
              <a:chExt cx="2475" cy="410"/>
            </a:xfrm>
          </p:grpSpPr>
          <p:sp>
            <p:nvSpPr>
              <p:cNvPr id="56330" name="Rectangle 9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latin typeface="黑体" pitchFamily="49" charset="-122"/>
                  </a:rPr>
                  <a:t>(3)</a:t>
                </a:r>
              </a:p>
            </p:txBody>
          </p:sp>
          <p:graphicFrame>
            <p:nvGraphicFramePr>
              <p:cNvPr id="5633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3277129"/>
                  </p:ext>
                </p:extLst>
              </p:nvPr>
            </p:nvGraphicFramePr>
            <p:xfrm>
              <a:off x="500" y="2766"/>
              <a:ext cx="1132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275" name="Equation" r:id="rId9" imgW="1105200" imgH="355680" progId="Equation.3">
                      <p:embed/>
                    </p:oleObj>
                  </mc:Choice>
                  <mc:Fallback>
                    <p:oleObj name="Equation" r:id="rId9" imgW="1105200" imgH="355680" progId="Equation.3">
                      <p:embed/>
                      <p:pic>
                        <p:nvPicPr>
                          <p:cNvPr id="56331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" y="2766"/>
                            <a:ext cx="1132" cy="4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2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2724806"/>
                  </p:ext>
                </p:extLst>
              </p:nvPr>
            </p:nvGraphicFramePr>
            <p:xfrm>
              <a:off x="1788" y="2798"/>
              <a:ext cx="687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276" name="Equation" r:id="rId11" imgW="660600" imgH="304920" progId="Equation.3">
                      <p:embed/>
                    </p:oleObj>
                  </mc:Choice>
                  <mc:Fallback>
                    <p:oleObj name="Equation" r:id="rId11" imgW="660600" imgH="304920" progId="Equation.3">
                      <p:embed/>
                      <p:pic>
                        <p:nvPicPr>
                          <p:cNvPr id="5633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2798"/>
                            <a:ext cx="687" cy="3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580" name="Object 2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660535"/>
                </p:ext>
              </p:extLst>
            </p:nvPr>
          </p:nvGraphicFramePr>
          <p:xfrm>
            <a:off x="480447" y="5551512"/>
            <a:ext cx="83693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77" name="Equation" r:id="rId13" imgW="5271480" imgH="381240" progId="Equation.3">
                    <p:embed/>
                  </p:oleObj>
                </mc:Choice>
                <mc:Fallback>
                  <p:oleObj name="Equation" r:id="rId13" imgW="5271480" imgH="381240" progId="Equation.3">
                    <p:embed/>
                    <p:pic>
                      <p:nvPicPr>
                        <p:cNvPr id="56580" name="Object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47" y="5551512"/>
                          <a:ext cx="83693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接连接符 20"/>
            <p:cNvCxnSpPr/>
            <p:nvPr/>
          </p:nvCxnSpPr>
          <p:spPr bwMode="auto">
            <a:xfrm>
              <a:off x="5492161" y="6165874"/>
              <a:ext cx="150019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90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21640" y="188119"/>
            <a:ext cx="8578816" cy="2493516"/>
            <a:chOff x="97640" y="188119"/>
            <a:chExt cx="8578816" cy="2493516"/>
          </a:xfrm>
        </p:grpSpPr>
        <p:graphicFrame>
          <p:nvGraphicFramePr>
            <p:cNvPr id="1310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175459"/>
                </p:ext>
              </p:extLst>
            </p:nvPr>
          </p:nvGraphicFramePr>
          <p:xfrm>
            <a:off x="1187624" y="188119"/>
            <a:ext cx="1571625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69" name="Equation" r:id="rId4" imgW="901800" imgH="711360" progId="Equation.DSMT4">
                    <p:embed/>
                  </p:oleObj>
                </mc:Choice>
                <mc:Fallback>
                  <p:oleObj name="Equation" r:id="rId4" imgW="901800" imgH="711360" progId="Equation.DSMT4">
                    <p:embed/>
                    <p:pic>
                      <p:nvPicPr>
                        <p:cNvPr id="1310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188119"/>
                          <a:ext cx="1571625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7" name="Rectangle 14"/>
            <p:cNvSpPr>
              <a:spLocks noChangeArrowheads="1"/>
            </p:cNvSpPr>
            <p:nvPr/>
          </p:nvSpPr>
          <p:spPr bwMode="auto">
            <a:xfrm>
              <a:off x="97640" y="393700"/>
              <a:ext cx="57959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latin typeface="黑体" pitchFamily="49" charset="-122"/>
                </a:rPr>
                <a:t>(4)</a:t>
              </a:r>
              <a:endParaRPr lang="en-US" altLang="zh-CN" sz="3200" dirty="0">
                <a:latin typeface="黑体" pitchFamily="49" charset="-122"/>
              </a:endParaRPr>
            </a:p>
          </p:txBody>
        </p:sp>
        <p:graphicFrame>
          <p:nvGraphicFramePr>
            <p:cNvPr id="1310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996719"/>
                </p:ext>
              </p:extLst>
            </p:nvPr>
          </p:nvGraphicFramePr>
          <p:xfrm>
            <a:off x="303981" y="1268760"/>
            <a:ext cx="83724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70" name="Equation" r:id="rId6" imgW="5271480" imgH="381240" progId="Equation.3">
                    <p:embed/>
                  </p:oleObj>
                </mc:Choice>
                <mc:Fallback>
                  <p:oleObj name="Equation" r:id="rId6" imgW="5271480" imgH="381240" progId="Equation.3">
                    <p:embed/>
                    <p:pic>
                      <p:nvPicPr>
                        <p:cNvPr id="1310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81" y="1268760"/>
                          <a:ext cx="8372475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112695"/>
                </p:ext>
              </p:extLst>
            </p:nvPr>
          </p:nvGraphicFramePr>
          <p:xfrm>
            <a:off x="1599381" y="2030760"/>
            <a:ext cx="5453063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71" name="Equation" r:id="rId8" imgW="3429720" imgH="355680" progId="Equation.3">
                    <p:embed/>
                  </p:oleObj>
                </mc:Choice>
                <mc:Fallback>
                  <p:oleObj name="Equation" r:id="rId8" imgW="3429720" imgH="355680" progId="Equation.3">
                    <p:embed/>
                    <p:pic>
                      <p:nvPicPr>
                        <p:cNvPr id="13110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381" y="2030760"/>
                          <a:ext cx="5453063" cy="650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连接符 15"/>
            <p:cNvCxnSpPr/>
            <p:nvPr/>
          </p:nvCxnSpPr>
          <p:spPr bwMode="auto">
            <a:xfrm>
              <a:off x="5204599" y="1892646"/>
              <a:ext cx="150019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561789" y="2676876"/>
              <a:ext cx="35719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1452530" y="4437112"/>
            <a:ext cx="9144000" cy="2160240"/>
            <a:chOff x="-71470" y="4437112"/>
            <a:chExt cx="9144000" cy="2160240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-71470" y="4437112"/>
              <a:ext cx="91440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latin typeface="黑体" pitchFamily="49" charset="-122"/>
                </a:rPr>
                <a:t>(6)</a:t>
              </a:r>
            </a:p>
          </p:txBody>
        </p:sp>
        <p:graphicFrame>
          <p:nvGraphicFramePr>
            <p:cNvPr id="1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868694"/>
                </p:ext>
              </p:extLst>
            </p:nvPr>
          </p:nvGraphicFramePr>
          <p:xfrm>
            <a:off x="457200" y="5554364"/>
            <a:ext cx="83724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72" name="Equation" r:id="rId10" imgW="5271480" imgH="381240" progId="Equation.3">
                    <p:embed/>
                  </p:oleObj>
                </mc:Choice>
                <mc:Fallback>
                  <p:oleObj name="Equation" r:id="rId10" imgW="5271480" imgH="381240" progId="Equation.3">
                    <p:embed/>
                    <p:pic>
                      <p:nvPicPr>
                        <p:cNvPr id="1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5554364"/>
                          <a:ext cx="8372475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左中括号 18"/>
            <p:cNvSpPr/>
            <p:nvPr/>
          </p:nvSpPr>
          <p:spPr bwMode="auto">
            <a:xfrm rot="16200000">
              <a:off x="8103503" y="6163905"/>
              <a:ext cx="214312" cy="652582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5572132" y="6240164"/>
              <a:ext cx="57150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358082" y="6240164"/>
              <a:ext cx="57150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左中括号 21"/>
            <p:cNvSpPr/>
            <p:nvPr/>
          </p:nvSpPr>
          <p:spPr bwMode="auto">
            <a:xfrm rot="16200000">
              <a:off x="6625004" y="5770196"/>
              <a:ext cx="214312" cy="1440000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8215338" y="6240164"/>
              <a:ext cx="57150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2063553" y="4437112"/>
            <a:ext cx="9568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This </a:t>
            </a:r>
            <a:r>
              <a:rPr lang="en-US" altLang="zh-CN" sz="3200" dirty="0" err="1"/>
              <a:t>minterm</a:t>
            </a:r>
            <a:r>
              <a:rPr lang="en-US" altLang="zh-CN" sz="3200" dirty="0"/>
              <a:t> with “</a:t>
            </a:r>
            <a:r>
              <a:rPr lang="en-US" altLang="zh-CN" sz="3200" i="1" dirty="0"/>
              <a:t>n</a:t>
            </a:r>
            <a:r>
              <a:rPr lang="en-US" altLang="zh-CN" sz="3200" dirty="0"/>
              <a:t>” input variables has inverting variables with the other “</a:t>
            </a:r>
            <a:r>
              <a:rPr lang="en-US" altLang="zh-CN" sz="3200" i="1" dirty="0"/>
              <a:t>n</a:t>
            </a:r>
            <a:r>
              <a:rPr lang="en-US" altLang="zh-CN" sz="3200" dirty="0"/>
              <a:t>”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488504" y="2420888"/>
            <a:ext cx="9288016" cy="1725290"/>
            <a:chOff x="-35496" y="2420888"/>
            <a:chExt cx="9288016" cy="1725290"/>
          </a:xfrm>
        </p:grpSpPr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-35496" y="3068960"/>
              <a:ext cx="91440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(5)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611560" y="3068960"/>
              <a:ext cx="864096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The addition of two </a:t>
              </a:r>
              <a:r>
                <a:rPr lang="en-US" altLang="zh-CN" sz="3200" dirty="0" err="1"/>
                <a:t>minterms</a:t>
              </a:r>
              <a:r>
                <a:rPr lang="en-US" altLang="zh-CN" sz="3200" dirty="0"/>
                <a:t> offsets the inverting variables. </a:t>
              </a:r>
              <a:endParaRPr lang="zh-CN" altLang="en-US" sz="3200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7586446" y="2420888"/>
              <a:ext cx="87398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triangle" w="lg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8460432" y="2420888"/>
              <a:ext cx="0" cy="648072"/>
            </a:xfrm>
            <a:prstGeom prst="line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91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decimal number.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926113"/>
              </p:ext>
            </p:extLst>
          </p:nvPr>
        </p:nvGraphicFramePr>
        <p:xfrm>
          <a:off x="2667001" y="3717033"/>
          <a:ext cx="63515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70" name="Equation" r:id="rId3" imgW="3988800" imgH="355680" progId="Equation.3">
                  <p:embed/>
                </p:oleObj>
              </mc:Choice>
              <mc:Fallback>
                <p:oleObj name="Equation" r:id="rId3" imgW="3988800" imgH="355680" progId="Equation.3">
                  <p:embed/>
                  <p:pic>
                    <p:nvPicPr>
                      <p:cNvPr id="12905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717033"/>
                        <a:ext cx="63515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93695"/>
              </p:ext>
            </p:extLst>
          </p:nvPr>
        </p:nvGraphicFramePr>
        <p:xfrm>
          <a:off x="2275276" y="5216996"/>
          <a:ext cx="7345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6" name="公式" r:id="rId5" imgW="4623840" imgH="355680" progId="Equation.3">
                  <p:embed/>
                </p:oleObj>
              </mc:Choice>
              <mc:Fallback>
                <p:oleObj name="公式" r:id="rId5" imgW="4623840" imgH="355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276" y="5216996"/>
                        <a:ext cx="7345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78618"/>
              </p:ext>
            </p:extLst>
          </p:nvPr>
        </p:nvGraphicFramePr>
        <p:xfrm>
          <a:off x="6096000" y="5979244"/>
          <a:ext cx="274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7" name="Equation" r:id="rId7" imgW="1473480" imgH="381240" progId="Equation.3">
                  <p:embed/>
                </p:oleObj>
              </mc:Choice>
              <mc:Fallback>
                <p:oleObj name="Equation" r:id="rId7" imgW="1473480" imgH="381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79244"/>
                        <a:ext cx="274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37873"/>
              </p:ext>
            </p:extLst>
          </p:nvPr>
        </p:nvGraphicFramePr>
        <p:xfrm>
          <a:off x="4024298" y="5911776"/>
          <a:ext cx="2143140" cy="5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0" name="Equation" r:id="rId9" imgW="799920" imgH="215640" progId="Equation.DSMT4">
                  <p:embed/>
                </p:oleObj>
              </mc:Choice>
              <mc:Fallback>
                <p:oleObj name="Equation" r:id="rId9" imgW="7999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8" y="5911776"/>
                        <a:ext cx="2143140" cy="58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"/>
          <p:cNvGrpSpPr/>
          <p:nvPr/>
        </p:nvGrpSpPr>
        <p:grpSpPr>
          <a:xfrm>
            <a:off x="1952596" y="5857893"/>
            <a:ext cx="2643206" cy="799089"/>
            <a:chOff x="428596" y="5214974"/>
            <a:chExt cx="2643206" cy="799089"/>
          </a:xfrm>
        </p:grpSpPr>
        <p:sp>
          <p:nvSpPr>
            <p:cNvPr id="15" name="矩形 14"/>
            <p:cNvSpPr/>
            <p:nvPr/>
          </p:nvSpPr>
          <p:spPr>
            <a:xfrm>
              <a:off x="428596" y="5429288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5" idx="3"/>
            </p:cNvCxnSpPr>
            <p:nvPr/>
          </p:nvCxnSpPr>
          <p:spPr bwMode="auto">
            <a:xfrm flipV="1">
              <a:off x="1228815" y="5214974"/>
              <a:ext cx="1842987" cy="50670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740346" y="185267"/>
            <a:ext cx="4211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4. </a:t>
            </a:r>
            <a:r>
              <a:rPr lang="en-US" altLang="zh-CN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Maxterm</a:t>
            </a:r>
            <a:endParaRPr lang="en-US" altLang="zh-CN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96009" y="897683"/>
            <a:ext cx="88545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In each sum term, each input variable occurs only once.</a:t>
            </a:r>
          </a:p>
          <a:p>
            <a:r>
              <a:rPr lang="en-US" altLang="zh-CN" sz="3200" dirty="0"/>
              <a:t>The input variable is in the original form (A) or the inverted form (A NOT).</a:t>
            </a:r>
            <a:endParaRPr lang="zh-CN" altLang="en-US" sz="3200" dirty="0"/>
          </a:p>
          <a:p>
            <a:r>
              <a:rPr lang="en-US" altLang="zh-CN" sz="3200" dirty="0"/>
              <a:t>The sum term is named as </a:t>
            </a:r>
            <a:r>
              <a:rPr lang="en-US" altLang="zh-CN" sz="3200" dirty="0" err="1">
                <a:solidFill>
                  <a:srgbClr val="FFFF66"/>
                </a:solidFill>
              </a:rPr>
              <a:t>Maxterm</a:t>
            </a:r>
            <a:r>
              <a:rPr lang="en-US" altLang="zh-CN" sz="3200" dirty="0"/>
              <a:t>.</a:t>
            </a:r>
          </a:p>
          <a:p>
            <a:endParaRPr lang="en-US" altLang="zh-CN" sz="3200" dirty="0"/>
          </a:p>
          <a:p>
            <a:r>
              <a:rPr lang="en-US" altLang="zh-CN" sz="3200" dirty="0"/>
              <a:t>If a function is composed of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, it is named as the canonical </a:t>
            </a:r>
            <a:r>
              <a:rPr lang="en-US" altLang="zh-CN" sz="3200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OR-AND</a:t>
            </a:r>
            <a:r>
              <a:rPr lang="en-US" altLang="zh-CN" sz="3200" dirty="0">
                <a:solidFill>
                  <a:srgbClr val="FFFF66"/>
                </a:solidFill>
              </a:rPr>
              <a:t> function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21" y="620689"/>
            <a:ext cx="8426067" cy="349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215835" y="4509121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0.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230371" y="5633198"/>
            <a:ext cx="2245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Treat A as 1.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59896" y="5661248"/>
            <a:ext cx="360040" cy="0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decimal number.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92780"/>
              </p:ext>
            </p:extLst>
          </p:nvPr>
        </p:nvGraphicFramePr>
        <p:xfrm>
          <a:off x="2275276" y="4077073"/>
          <a:ext cx="7345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89" name="公式" r:id="rId4" imgW="4623840" imgH="355680" progId="Equation.3">
                  <p:embed/>
                </p:oleObj>
              </mc:Choice>
              <mc:Fallback>
                <p:oleObj name="公式" r:id="rId4" imgW="4623840" imgH="355680" progId="Equation.3">
                  <p:embed/>
                  <p:pic>
                    <p:nvPicPr>
                      <p:cNvPr id="1321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276" y="4077073"/>
                        <a:ext cx="7345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9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1534"/>
              </p:ext>
            </p:extLst>
          </p:nvPr>
        </p:nvGraphicFramePr>
        <p:xfrm>
          <a:off x="6234724" y="2250532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14" name="Equation" r:id="rId4" imgW="139579" imgH="266469" progId="Equation.3">
                  <p:embed/>
                </p:oleObj>
              </mc:Choice>
              <mc:Fallback>
                <p:oleObj name="Equation" r:id="rId4" imgW="139579" imgH="266469" progId="Equation.3">
                  <p:embed/>
                  <p:pic>
                    <p:nvPicPr>
                      <p:cNvPr id="593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724" y="2250532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2838036" y="460849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sp>
        <p:nvSpPr>
          <p:cNvPr id="59407" name="Rectangle 21"/>
          <p:cNvSpPr>
            <a:spLocks noChangeArrowheads="1"/>
          </p:cNvSpPr>
          <p:nvPr/>
        </p:nvSpPr>
        <p:spPr bwMode="auto">
          <a:xfrm>
            <a:off x="1859638" y="1481703"/>
            <a:ext cx="76927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黑体" pitchFamily="49" charset="-122"/>
              </a:rPr>
              <a:t>(1) </a:t>
            </a:r>
            <a:r>
              <a:rPr lang="en-US" altLang="zh-CN" sz="3200" dirty="0">
                <a:cs typeface="Times New Roman" panose="02020603050405020304" pitchFamily="18" charset="0"/>
              </a:rPr>
              <a:t>With any input, only one </a:t>
            </a:r>
            <a:r>
              <a:rPr lang="en-US" altLang="zh-CN" sz="3200" dirty="0" err="1">
                <a:cs typeface="Times New Roman" panose="02020603050405020304" pitchFamily="18" charset="0"/>
              </a:rPr>
              <a:t>maxterm</a:t>
            </a:r>
            <a:r>
              <a:rPr lang="en-US" altLang="zh-CN" sz="3200" dirty="0">
                <a:cs typeface="Times New Roman" panose="02020603050405020304" pitchFamily="18" charset="0"/>
              </a:rPr>
              <a:t> is“0”.</a:t>
            </a:r>
            <a:endParaRPr lang="zh-CN" altLang="en-US" sz="3200" dirty="0">
              <a:solidFill>
                <a:srgbClr val="FFFF66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33153" name="Group 33"/>
          <p:cNvGrpSpPr>
            <a:grpSpLocks/>
          </p:cNvGrpSpPr>
          <p:nvPr/>
        </p:nvGrpSpPr>
        <p:grpSpPr bwMode="auto">
          <a:xfrm>
            <a:off x="2783633" y="2334964"/>
            <a:ext cx="6048381" cy="661988"/>
            <a:chOff x="144" y="2592"/>
            <a:chExt cx="3810" cy="417"/>
          </a:xfrm>
        </p:grpSpPr>
        <p:sp>
          <p:nvSpPr>
            <p:cNvPr id="59405" name="Rectangle 23"/>
            <p:cNvSpPr>
              <a:spLocks noChangeArrowheads="1"/>
            </p:cNvSpPr>
            <p:nvPr/>
          </p:nvSpPr>
          <p:spPr bwMode="auto">
            <a:xfrm>
              <a:off x="144" y="2592"/>
              <a:ext cx="19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A,B,C＝1,0,1，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5940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4355492"/>
                </p:ext>
              </p:extLst>
            </p:nvPr>
          </p:nvGraphicFramePr>
          <p:xfrm>
            <a:off x="2378" y="2599"/>
            <a:ext cx="157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15" name="Equation" r:id="rId6" imgW="1562400" imgH="355680" progId="Equation.3">
                    <p:embed/>
                  </p:oleObj>
                </mc:Choice>
                <mc:Fallback>
                  <p:oleObj name="Equation" r:id="rId6" imgW="1562400" imgH="355680" progId="Equation.3">
                    <p:embed/>
                    <p:pic>
                      <p:nvPicPr>
                        <p:cNvPr id="5940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2599"/>
                          <a:ext cx="1576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1847437" y="3709967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</a:t>
            </a:r>
          </a:p>
        </p:txBody>
      </p:sp>
      <p:grpSp>
        <p:nvGrpSpPr>
          <p:cNvPr id="133160" name="Group 40"/>
          <p:cNvGrpSpPr>
            <a:grpSpLocks/>
          </p:cNvGrpSpPr>
          <p:nvPr/>
        </p:nvGrpSpPr>
        <p:grpSpPr bwMode="auto">
          <a:xfrm>
            <a:off x="2779515" y="3820167"/>
            <a:ext cx="3527425" cy="566738"/>
            <a:chOff x="480" y="3648"/>
            <a:chExt cx="2222" cy="357"/>
          </a:xfrm>
        </p:grpSpPr>
        <p:graphicFrame>
          <p:nvGraphicFramePr>
            <p:cNvPr id="59403" name="Object 38"/>
            <p:cNvGraphicFramePr>
              <a:graphicFrameLocks noChangeAspect="1"/>
            </p:cNvGraphicFramePr>
            <p:nvPr/>
          </p:nvGraphicFramePr>
          <p:xfrm>
            <a:off x="480" y="3648"/>
            <a:ext cx="122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16" name="Equation" r:id="rId8" imgW="1295640" imgH="355680" progId="Equation.3">
                    <p:embed/>
                  </p:oleObj>
                </mc:Choice>
                <mc:Fallback>
                  <p:oleObj name="Equation" r:id="rId8" imgW="1295640" imgH="355680" progId="Equation.3">
                    <p:embed/>
                    <p:pic>
                      <p:nvPicPr>
                        <p:cNvPr id="59403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648"/>
                          <a:ext cx="1220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39"/>
            <p:cNvGraphicFramePr>
              <a:graphicFrameLocks noChangeAspect="1"/>
            </p:cNvGraphicFramePr>
            <p:nvPr/>
          </p:nvGraphicFramePr>
          <p:xfrm>
            <a:off x="2064" y="3648"/>
            <a:ext cx="6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17" name="Equation" r:id="rId10" imgW="660600" imgH="304920" progId="Equation.3">
                    <p:embed/>
                  </p:oleObj>
                </mc:Choice>
                <mc:Fallback>
                  <p:oleObj name="Equation" r:id="rId10" imgW="660600" imgH="304920" progId="Equation.3">
                    <p:embed/>
                    <p:pic>
                      <p:nvPicPr>
                        <p:cNvPr id="5940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48"/>
                          <a:ext cx="63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2624732" y="4671986"/>
            <a:ext cx="6351588" cy="1535123"/>
            <a:chOff x="357158" y="6205537"/>
            <a:chExt cx="6351588" cy="1535123"/>
          </a:xfrm>
        </p:grpSpPr>
        <p:graphicFrame>
          <p:nvGraphicFramePr>
            <p:cNvPr id="20" name="Object 47"/>
            <p:cNvGraphicFramePr>
              <a:graphicFrameLocks noChangeAspect="1"/>
            </p:cNvGraphicFramePr>
            <p:nvPr/>
          </p:nvGraphicFramePr>
          <p:xfrm>
            <a:off x="357158" y="6205537"/>
            <a:ext cx="6351588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18" name="Equation" r:id="rId12" imgW="3988800" imgH="355680" progId="Equation.3">
                    <p:embed/>
                  </p:oleObj>
                </mc:Choice>
                <mc:Fallback>
                  <p:oleObj name="Equation" r:id="rId12" imgW="3988800" imgH="355680" progId="Equation.3">
                    <p:embed/>
                    <p:pic>
                      <p:nvPicPr>
                        <p:cNvPr id="2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6205537"/>
                          <a:ext cx="6351588" cy="652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03" name="Object 211"/>
            <p:cNvGraphicFramePr>
              <a:graphicFrameLocks noChangeAspect="1"/>
            </p:cNvGraphicFramePr>
            <p:nvPr/>
          </p:nvGraphicFramePr>
          <p:xfrm>
            <a:off x="2559050" y="7308860"/>
            <a:ext cx="13922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19" name="Equation" r:id="rId14" imgW="660240" imgH="177480" progId="Equation.DSMT4">
                    <p:embed/>
                  </p:oleObj>
                </mc:Choice>
                <mc:Fallback>
                  <p:oleObj name="Equation" r:id="rId14" imgW="660240" imgH="177480" progId="Equation.DSMT4">
                    <p:embed/>
                    <p:pic>
                      <p:nvPicPr>
                        <p:cNvPr id="59603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050" y="7308860"/>
                          <a:ext cx="139223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4410682" y="5324448"/>
            <a:ext cx="2071702" cy="357188"/>
            <a:chOff x="2143108" y="5800715"/>
            <a:chExt cx="2071702" cy="357188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2143108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357554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左中括号 25"/>
            <p:cNvSpPr/>
            <p:nvPr/>
          </p:nvSpPr>
          <p:spPr bwMode="auto">
            <a:xfrm rot="16200000">
              <a:off x="3148061" y="5724456"/>
              <a:ext cx="214312" cy="652582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19875" y="406406"/>
            <a:ext cx="4711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*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Properties of </a:t>
            </a:r>
            <a:r>
              <a:rPr lang="en-US" altLang="zh-CN" dirty="0" err="1">
                <a:solidFill>
                  <a:srgbClr val="FFFF00"/>
                </a:solidFill>
                <a:cs typeface="Times New Roman" panose="02020603050405020304" pitchFamily="18" charset="0"/>
              </a:rPr>
              <a:t>Maxterm</a:t>
            </a:r>
            <a:endParaRPr lang="zh-CN" altLang="en-US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24001" y="5266010"/>
            <a:ext cx="8772525" cy="1403350"/>
            <a:chOff x="0" y="5266010"/>
            <a:chExt cx="8772525" cy="1403350"/>
          </a:xfrm>
        </p:grpSpPr>
        <p:grpSp>
          <p:nvGrpSpPr>
            <p:cNvPr id="134205" name="Group 61"/>
            <p:cNvGrpSpPr>
              <a:grpSpLocks/>
            </p:cNvGrpSpPr>
            <p:nvPr/>
          </p:nvGrpSpPr>
          <p:grpSpPr bwMode="auto">
            <a:xfrm>
              <a:off x="0" y="5266010"/>
              <a:ext cx="2362200" cy="617537"/>
              <a:chOff x="0" y="3264"/>
              <a:chExt cx="1488" cy="389"/>
            </a:xfrm>
          </p:grpSpPr>
          <p:sp>
            <p:nvSpPr>
              <p:cNvPr id="60431" name="Rectangle 50"/>
              <p:cNvSpPr>
                <a:spLocks noChangeArrowheads="1"/>
              </p:cNvSpPr>
              <p:nvPr/>
            </p:nvSpPr>
            <p:spPr bwMode="auto">
              <a:xfrm>
                <a:off x="0" y="3264"/>
                <a:ext cx="6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latin typeface="黑体" pitchFamily="49" charset="-122"/>
                  </a:rPr>
                  <a:t>(5) </a:t>
                </a:r>
                <a:endParaRPr lang="zh-CN" altLang="en-US" sz="3200" dirty="0">
                  <a:latin typeface="黑体" pitchFamily="49" charset="-122"/>
                </a:endParaRPr>
              </a:p>
            </p:txBody>
          </p:sp>
          <p:graphicFrame>
            <p:nvGraphicFramePr>
              <p:cNvPr id="60432" name="Object 51"/>
              <p:cNvGraphicFramePr>
                <a:graphicFrameLocks noChangeAspect="1"/>
              </p:cNvGraphicFramePr>
              <p:nvPr/>
            </p:nvGraphicFramePr>
            <p:xfrm>
              <a:off x="576" y="3264"/>
              <a:ext cx="912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47" name="Equation" r:id="rId4" imgW="889200" imgH="381240" progId="Equation.3">
                      <p:embed/>
                    </p:oleObj>
                  </mc:Choice>
                  <mc:Fallback>
                    <p:oleObj name="Equation" r:id="rId4" imgW="889200" imgH="381240" progId="Equation.3">
                      <p:embed/>
                      <p:pic>
                        <p:nvPicPr>
                          <p:cNvPr id="60432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264"/>
                            <a:ext cx="912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043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923784"/>
                </p:ext>
              </p:extLst>
            </p:nvPr>
          </p:nvGraphicFramePr>
          <p:xfrm>
            <a:off x="1066800" y="6051822"/>
            <a:ext cx="2187575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48" name="Equation" r:id="rId6" imgW="1359360" imgH="381240" progId="Equation.3">
                    <p:embed/>
                  </p:oleObj>
                </mc:Choice>
                <mc:Fallback>
                  <p:oleObj name="Equation" r:id="rId6" imgW="1359360" imgH="381240" progId="Equation.3">
                    <p:embed/>
                    <p:pic>
                      <p:nvPicPr>
                        <p:cNvPr id="6043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6051822"/>
                          <a:ext cx="2187575" cy="617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553341"/>
                </p:ext>
              </p:extLst>
            </p:nvPr>
          </p:nvGraphicFramePr>
          <p:xfrm>
            <a:off x="3657600" y="5975622"/>
            <a:ext cx="5114925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49" name="Equation" r:id="rId8" imgW="3201120" imgH="419040" progId="Equation.3">
                    <p:embed/>
                  </p:oleObj>
                </mc:Choice>
                <mc:Fallback>
                  <p:oleObj name="Equation" r:id="rId8" imgW="3201120" imgH="419040" progId="Equation.3">
                    <p:embed/>
                    <p:pic>
                      <p:nvPicPr>
                        <p:cNvPr id="13419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5975622"/>
                          <a:ext cx="5114925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524000" y="2615609"/>
            <a:ext cx="10110884" cy="2456685"/>
            <a:chOff x="0" y="2615608"/>
            <a:chExt cx="10110884" cy="2456685"/>
          </a:xfrm>
        </p:grpSpPr>
        <p:graphicFrame>
          <p:nvGraphicFramePr>
            <p:cNvPr id="6043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96469"/>
                </p:ext>
              </p:extLst>
            </p:nvPr>
          </p:nvGraphicFramePr>
          <p:xfrm>
            <a:off x="1143262" y="3728382"/>
            <a:ext cx="4415843" cy="1343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50" name="Equation" r:id="rId10" imgW="1726920" imgH="533160" progId="Equation.DSMT4">
                    <p:embed/>
                  </p:oleObj>
                </mc:Choice>
                <mc:Fallback>
                  <p:oleObj name="Equation" r:id="rId10" imgW="1726920" imgH="533160" progId="Equation.DSMT4">
                    <p:embed/>
                    <p:pic>
                      <p:nvPicPr>
                        <p:cNvPr id="60434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262" y="3728382"/>
                          <a:ext cx="4415843" cy="13439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Rectangle 54"/>
            <p:cNvSpPr>
              <a:spLocks noChangeArrowheads="1"/>
            </p:cNvSpPr>
            <p:nvPr/>
          </p:nvSpPr>
          <p:spPr bwMode="auto">
            <a:xfrm>
              <a:off x="0" y="2615608"/>
              <a:ext cx="80021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黑体" pitchFamily="49" charset="-122"/>
                </a:rPr>
                <a:t>(4)</a:t>
              </a:r>
              <a:endParaRPr lang="zh-CN" altLang="en-US" sz="3200" dirty="0">
                <a:latin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14348" y="2639814"/>
              <a:ext cx="939653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effectLst/>
                </a:rPr>
                <a:t>The product of two </a:t>
              </a:r>
              <a:r>
                <a:rPr lang="en-US" altLang="zh-CN" sz="3200" dirty="0" err="1">
                  <a:effectLst/>
                </a:rPr>
                <a:t>maxterms</a:t>
              </a:r>
              <a:r>
                <a:rPr lang="en-US" altLang="zh-CN" sz="3200" dirty="0">
                  <a:effectLst/>
                </a:rPr>
                <a:t> offsets the inverting variables.</a:t>
              </a:r>
              <a:endParaRPr lang="zh-CN" altLang="en-US" sz="3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24000" y="-147464"/>
            <a:ext cx="7494588" cy="2738136"/>
            <a:chOff x="0" y="-147464"/>
            <a:chExt cx="7494588" cy="2738136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190500"/>
              <a:ext cx="7494588" cy="2400172"/>
              <a:chOff x="0" y="190500"/>
              <a:chExt cx="7494588" cy="2400172"/>
            </a:xfrm>
          </p:grpSpPr>
          <p:sp>
            <p:nvSpPr>
              <p:cNvPr id="134185" name="Rectangle 41"/>
              <p:cNvSpPr>
                <a:spLocks noChangeArrowheads="1"/>
              </p:cNvSpPr>
              <p:nvPr/>
            </p:nvSpPr>
            <p:spPr bwMode="auto">
              <a:xfrm>
                <a:off x="0" y="190500"/>
                <a:ext cx="100540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CN" altLang="en-US" sz="32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(3) </a:t>
                </a:r>
              </a:p>
            </p:txBody>
          </p:sp>
          <p:graphicFrame>
            <p:nvGraphicFramePr>
              <p:cNvPr id="60436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1689105"/>
                  </p:ext>
                </p:extLst>
              </p:nvPr>
            </p:nvGraphicFramePr>
            <p:xfrm>
              <a:off x="1143000" y="1264369"/>
              <a:ext cx="6351588" cy="652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51" name="Equation" r:id="rId12" imgW="3988800" imgH="355680" progId="Equation.3">
                      <p:embed/>
                    </p:oleObj>
                  </mc:Choice>
                  <mc:Fallback>
                    <p:oleObj name="Equation" r:id="rId12" imgW="3988800" imgH="355680" progId="Equation.3">
                      <p:embed/>
                      <p:pic>
                        <p:nvPicPr>
                          <p:cNvPr id="6043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3000" y="1264369"/>
                            <a:ext cx="6351588" cy="652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92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197336"/>
                  </p:ext>
                </p:extLst>
              </p:nvPr>
            </p:nvGraphicFramePr>
            <p:xfrm>
              <a:off x="2515955" y="1909643"/>
              <a:ext cx="4978633" cy="6810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52" name="Equation" r:id="rId14" imgW="2234880" imgH="266400" progId="Equation.DSMT4">
                      <p:embed/>
                    </p:oleObj>
                  </mc:Choice>
                  <mc:Fallback>
                    <p:oleObj name="Equation" r:id="rId14" imgW="2234880" imgH="266400" progId="Equation.DSMT4">
                      <p:embed/>
                      <p:pic>
                        <p:nvPicPr>
                          <p:cNvPr id="13419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5955" y="1909643"/>
                            <a:ext cx="4978633" cy="6810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926571" y="-147464"/>
              <a:ext cx="1855788" cy="1418093"/>
              <a:chOff x="9540552" y="2953287"/>
              <a:chExt cx="1855788" cy="1418093"/>
            </a:xfrm>
          </p:grpSpPr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9943205"/>
                  </p:ext>
                </p:extLst>
              </p:nvPr>
            </p:nvGraphicFramePr>
            <p:xfrm>
              <a:off x="9540552" y="3212504"/>
              <a:ext cx="1855788" cy="11588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53" name="Equation" r:id="rId16" imgW="711000" imgH="444240" progId="Equation.DSMT4">
                      <p:embed/>
                    </p:oleObj>
                  </mc:Choice>
                  <mc:Fallback>
                    <p:oleObj name="Equation" r:id="rId16" imgW="711000" imgH="444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9540552" y="3212504"/>
                            <a:ext cx="1855788" cy="115887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304136"/>
                  </p:ext>
                </p:extLst>
              </p:nvPr>
            </p:nvGraphicFramePr>
            <p:xfrm>
              <a:off x="9658933" y="2953287"/>
              <a:ext cx="214763" cy="496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54" name="Equation" r:id="rId18" imgW="101520" imgH="190440" progId="Equation.DSMT4">
                      <p:embed/>
                    </p:oleObj>
                  </mc:Choice>
                  <mc:Fallback>
                    <p:oleObj name="Equation" r:id="rId18" imgW="1015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9658933" y="2953287"/>
                            <a:ext cx="214763" cy="496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483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2874964" y="1229380"/>
            <a:ext cx="7793037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/>
              <a:t>   </a:t>
            </a:r>
            <a:endParaRPr lang="zh-CN" altLang="en-US" sz="2800"/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2745702" y="3140969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err="1">
                <a:effectLst/>
                <a:latin typeface="黑体" pitchFamily="49" charset="-122"/>
              </a:rPr>
              <a:t>F＝f</a:t>
            </a:r>
            <a:r>
              <a:rPr lang="en-US" altLang="zh-CN" sz="3200" dirty="0">
                <a:effectLst/>
                <a:latin typeface="黑体" pitchFamily="49" charset="-122"/>
              </a:rPr>
              <a:t>(A，B)＝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A＋B</a:t>
            </a:r>
            <a:endParaRPr lang="zh-CN" altLang="en-US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972958" y="4908450"/>
            <a:ext cx="2444750" cy="1112838"/>
            <a:chOff x="3936" y="3014"/>
            <a:chExt cx="1540" cy="701"/>
          </a:xfrm>
        </p:grpSpPr>
        <p:sp>
          <p:nvSpPr>
            <p:cNvPr id="102438" name="Arc 38"/>
            <p:cNvSpPr>
              <a:spLocks/>
            </p:cNvSpPr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9" name="Arc 39"/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0" name="Rectangle 44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1" name="Rectangle 45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2" name="Rectangle 46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820830" y="4221089"/>
            <a:ext cx="6728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/>
                <a:cs typeface="Times New Roman" pitchFamily="18" charset="0"/>
              </a:rPr>
              <a:t>Logic gate of  “OR” (hardware symbol)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1748823" y="2420889"/>
            <a:ext cx="4299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/>
                <a:cs typeface="Times New Roman" pitchFamily="18" charset="0"/>
              </a:rPr>
              <a:t>Logic function of  “OR” 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1668016" y="551582"/>
            <a:ext cx="9324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If one condition is met, the event will occur. </a:t>
            </a:r>
          </a:p>
          <a:p>
            <a:r>
              <a:rPr lang="en-US" altLang="zh-CN" sz="3200" dirty="0"/>
              <a:t>It is named as </a:t>
            </a:r>
            <a:r>
              <a:rPr lang="en-US" altLang="zh-CN" sz="3200" dirty="0">
                <a:solidFill>
                  <a:srgbClr val="FFFF00"/>
                </a:solidFill>
              </a:rPr>
              <a:t>logical addition (OR)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build="p" autoUpdateAnimBg="0"/>
      <p:bldP spid="20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43"/>
          <p:cNvSpPr>
            <a:spLocks noChangeArrowheads="1"/>
          </p:cNvSpPr>
          <p:nvPr/>
        </p:nvSpPr>
        <p:spPr bwMode="auto">
          <a:xfrm>
            <a:off x="1876457" y="56107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7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7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71" name="Object 75"/>
          <p:cNvGraphicFramePr>
            <a:graphicFrameLocks noChangeAspect="1"/>
          </p:cNvGraphicFramePr>
          <p:nvPr/>
        </p:nvGraphicFramePr>
        <p:xfrm>
          <a:off x="6862448" y="5661929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0" name="Equation" r:id="rId4" imgW="1003680" imgH="317520" progId="Equation.3">
                  <p:embed/>
                </p:oleObj>
              </mc:Choice>
              <mc:Fallback>
                <p:oleObj name="Equation" r:id="rId4" imgW="1003680" imgH="317520" progId="Equation.3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5661929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50"/>
          <p:cNvSpPr>
            <a:spLocks noChangeArrowheads="1"/>
          </p:cNvSpPr>
          <p:nvPr/>
        </p:nvSpPr>
        <p:spPr bwMode="auto">
          <a:xfrm>
            <a:off x="1876457" y="17245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0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0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5206" name="Line 38"/>
          <p:cNvSpPr>
            <a:spLocks noChangeShapeType="1"/>
          </p:cNvSpPr>
          <p:nvPr/>
        </p:nvSpPr>
        <p:spPr bwMode="auto">
          <a:xfrm>
            <a:off x="3171857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>
            <a:off x="4828809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6701017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>
            <a:off x="8575930" y="405344"/>
            <a:ext cx="0" cy="612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46" name="Rectangle 42"/>
          <p:cNvSpPr>
            <a:spLocks noChangeArrowheads="1"/>
          </p:cNvSpPr>
          <p:nvPr/>
        </p:nvSpPr>
        <p:spPr bwMode="auto">
          <a:xfrm>
            <a:off x="1800257" y="1047107"/>
            <a:ext cx="1689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A B C    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8" name="Rectangle 44"/>
          <p:cNvSpPr>
            <a:spLocks noChangeArrowheads="1"/>
          </p:cNvSpPr>
          <p:nvPr/>
        </p:nvSpPr>
        <p:spPr bwMode="auto">
          <a:xfrm>
            <a:off x="1876457" y="50773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6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6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9" name="Rectangle 45"/>
          <p:cNvSpPr>
            <a:spLocks noChangeArrowheads="1"/>
          </p:cNvSpPr>
          <p:nvPr/>
        </p:nvSpPr>
        <p:spPr bwMode="auto">
          <a:xfrm>
            <a:off x="1876457" y="44677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1 0 1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5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5</a:t>
            </a:r>
            <a:endParaRPr lang="en-US" altLang="zh-CN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0" name="Rectangle 46"/>
          <p:cNvSpPr>
            <a:spLocks noChangeArrowheads="1"/>
          </p:cNvSpPr>
          <p:nvPr/>
        </p:nvSpPr>
        <p:spPr bwMode="auto">
          <a:xfrm>
            <a:off x="1735171" y="3934323"/>
            <a:ext cx="82285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 1 0 0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4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4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1" name="Rectangle 47"/>
          <p:cNvSpPr>
            <a:spLocks noChangeArrowheads="1"/>
          </p:cNvSpPr>
          <p:nvPr/>
        </p:nvSpPr>
        <p:spPr bwMode="auto">
          <a:xfrm>
            <a:off x="1876457" y="34009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3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3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2" name="Rectangle 48"/>
          <p:cNvSpPr>
            <a:spLocks noChangeArrowheads="1"/>
          </p:cNvSpPr>
          <p:nvPr/>
        </p:nvSpPr>
        <p:spPr bwMode="auto">
          <a:xfrm>
            <a:off x="1876457" y="28675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2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3" name="Rectangle 49"/>
          <p:cNvSpPr>
            <a:spLocks noChangeArrowheads="1"/>
          </p:cNvSpPr>
          <p:nvPr/>
        </p:nvSpPr>
        <p:spPr bwMode="auto">
          <a:xfrm>
            <a:off x="1876457" y="2257923"/>
            <a:ext cx="8100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1592154" y="1629480"/>
            <a:ext cx="9000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1456" name="Object 60"/>
          <p:cNvGraphicFramePr>
            <a:graphicFrameLocks noChangeAspect="1"/>
          </p:cNvGraphicFramePr>
          <p:nvPr/>
        </p:nvGraphicFramePr>
        <p:xfrm>
          <a:off x="3400458" y="1724523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1" name="Equation" r:id="rId6" imgW="800280" imgH="317520" progId="Equation.3">
                  <p:embed/>
                </p:oleObj>
              </mc:Choice>
              <mc:Fallback>
                <p:oleObj name="Equation" r:id="rId6" imgW="800280" imgH="317520" progId="Equation.3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58" y="1724523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61"/>
          <p:cNvGraphicFramePr>
            <a:graphicFrameLocks noChangeAspect="1"/>
          </p:cNvGraphicFramePr>
          <p:nvPr/>
        </p:nvGraphicFramePr>
        <p:xfrm>
          <a:off x="3400458" y="2257923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2" name="Equation" r:id="rId8" imgW="800280" imgH="317520" progId="Equation.3">
                  <p:embed/>
                </p:oleObj>
              </mc:Choice>
              <mc:Fallback>
                <p:oleObj name="Equation" r:id="rId8" imgW="800280" imgH="317520" progId="Equation.3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58" y="2257923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62"/>
          <p:cNvGraphicFramePr>
            <a:graphicFrameLocks noChangeAspect="1"/>
          </p:cNvGraphicFramePr>
          <p:nvPr/>
        </p:nvGraphicFramePr>
        <p:xfrm>
          <a:off x="3324258" y="2867523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3" name="Equation" r:id="rId10" imgW="800280" imgH="317520" progId="Equation.3">
                  <p:embed/>
                </p:oleObj>
              </mc:Choice>
              <mc:Fallback>
                <p:oleObj name="Equation" r:id="rId10" imgW="800280" imgH="317520" progId="Equation.3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58" y="2867523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63"/>
          <p:cNvGraphicFramePr>
            <a:graphicFrameLocks noChangeAspect="1"/>
          </p:cNvGraphicFramePr>
          <p:nvPr/>
        </p:nvGraphicFramePr>
        <p:xfrm>
          <a:off x="3324258" y="3400922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4" name="Equation" r:id="rId12" imgW="800280" imgH="317520" progId="Equation.3">
                  <p:embed/>
                </p:oleObj>
              </mc:Choice>
              <mc:Fallback>
                <p:oleObj name="Equation" r:id="rId12" imgW="800280" imgH="317520" progId="Equation.3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58" y="3400922"/>
                        <a:ext cx="13192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64"/>
          <p:cNvGraphicFramePr>
            <a:graphicFrameLocks noChangeAspect="1"/>
          </p:cNvGraphicFramePr>
          <p:nvPr/>
        </p:nvGraphicFramePr>
        <p:xfrm>
          <a:off x="3324258" y="3934323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5" name="Equation" r:id="rId14" imgW="800280" imgH="317520" progId="Equation.3">
                  <p:embed/>
                </p:oleObj>
              </mc:Choice>
              <mc:Fallback>
                <p:oleObj name="Equation" r:id="rId14" imgW="800280" imgH="317520" progId="Equation.3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58" y="3934323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65"/>
          <p:cNvGraphicFramePr>
            <a:graphicFrameLocks noChangeAspect="1"/>
          </p:cNvGraphicFramePr>
          <p:nvPr/>
        </p:nvGraphicFramePr>
        <p:xfrm>
          <a:off x="3324258" y="4467723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6" name="Equation" r:id="rId16" imgW="800280" imgH="317520" progId="Equation.3">
                  <p:embed/>
                </p:oleObj>
              </mc:Choice>
              <mc:Fallback>
                <p:oleObj name="Equation" r:id="rId16" imgW="800280" imgH="317520" progId="Equation.3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58" y="4467723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66"/>
          <p:cNvGraphicFramePr>
            <a:graphicFrameLocks noChangeAspect="1"/>
          </p:cNvGraphicFramePr>
          <p:nvPr/>
        </p:nvGraphicFramePr>
        <p:xfrm>
          <a:off x="3324258" y="5077323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7" name="Equation" r:id="rId18" imgW="800280" imgH="317520" progId="Equation.3">
                  <p:embed/>
                </p:oleObj>
              </mc:Choice>
              <mc:Fallback>
                <p:oleObj name="Equation" r:id="rId18" imgW="800280" imgH="317520" progId="Equation.3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58" y="5077323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67"/>
          <p:cNvGraphicFramePr>
            <a:graphicFrameLocks noChangeAspect="1"/>
          </p:cNvGraphicFramePr>
          <p:nvPr/>
        </p:nvGraphicFramePr>
        <p:xfrm>
          <a:off x="3324258" y="5686922"/>
          <a:ext cx="1319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8" name="Equation" r:id="rId20" imgW="800280" imgH="254160" progId="Equation.3">
                  <p:embed/>
                </p:oleObj>
              </mc:Choice>
              <mc:Fallback>
                <p:oleObj name="Equation" r:id="rId20" imgW="800280" imgH="25416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58" y="5686922"/>
                        <a:ext cx="1319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68"/>
          <p:cNvGraphicFramePr>
            <a:graphicFrameLocks noChangeAspect="1"/>
          </p:cNvGraphicFramePr>
          <p:nvPr/>
        </p:nvGraphicFramePr>
        <p:xfrm>
          <a:off x="6862448" y="180072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29" name="Equation" r:id="rId22" imgW="1003680" imgH="254160" progId="Equation.3">
                  <p:embed/>
                </p:oleObj>
              </mc:Choice>
              <mc:Fallback>
                <p:oleObj name="Equation" r:id="rId22" imgW="1003680" imgH="25416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180072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69"/>
          <p:cNvGraphicFramePr>
            <a:graphicFrameLocks noChangeAspect="1"/>
          </p:cNvGraphicFramePr>
          <p:nvPr/>
        </p:nvGraphicFramePr>
        <p:xfrm>
          <a:off x="6862448" y="2257923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30" name="Equation" r:id="rId24" imgW="1003680" imgH="317520" progId="Equation.3">
                  <p:embed/>
                </p:oleObj>
              </mc:Choice>
              <mc:Fallback>
                <p:oleObj name="Equation" r:id="rId24" imgW="1003680" imgH="31752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2257923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70"/>
          <p:cNvGraphicFramePr>
            <a:graphicFrameLocks noChangeAspect="1"/>
          </p:cNvGraphicFramePr>
          <p:nvPr/>
        </p:nvGraphicFramePr>
        <p:xfrm>
          <a:off x="6862448" y="2867523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31" name="Equation" r:id="rId26" imgW="1003680" imgH="317520" progId="Equation.3">
                  <p:embed/>
                </p:oleObj>
              </mc:Choice>
              <mc:Fallback>
                <p:oleObj name="Equation" r:id="rId26" imgW="1003680" imgH="31752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2867523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71"/>
          <p:cNvGraphicFramePr>
            <a:graphicFrameLocks noChangeAspect="1"/>
          </p:cNvGraphicFramePr>
          <p:nvPr/>
        </p:nvGraphicFramePr>
        <p:xfrm>
          <a:off x="6862448" y="3477123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32" name="Equation" r:id="rId28" imgW="1003680" imgH="317520" progId="Equation.3">
                  <p:embed/>
                </p:oleObj>
              </mc:Choice>
              <mc:Fallback>
                <p:oleObj name="Equation" r:id="rId28" imgW="1003680" imgH="317520" progId="Equation.3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3477123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72"/>
          <p:cNvGraphicFramePr>
            <a:graphicFrameLocks noChangeAspect="1"/>
          </p:cNvGraphicFramePr>
          <p:nvPr/>
        </p:nvGraphicFramePr>
        <p:xfrm>
          <a:off x="6862448" y="4010523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33" name="Equation" r:id="rId30" imgW="1003680" imgH="317520" progId="Equation.3">
                  <p:embed/>
                </p:oleObj>
              </mc:Choice>
              <mc:Fallback>
                <p:oleObj name="Equation" r:id="rId30" imgW="1003680" imgH="317520" progId="Equation.3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4010523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73"/>
          <p:cNvGraphicFramePr>
            <a:graphicFrameLocks noChangeAspect="1"/>
          </p:cNvGraphicFramePr>
          <p:nvPr/>
        </p:nvGraphicFramePr>
        <p:xfrm>
          <a:off x="6862448" y="4620123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34" name="Equation" r:id="rId32" imgW="1003680" imgH="317520" progId="Equation.3">
                  <p:embed/>
                </p:oleObj>
              </mc:Choice>
              <mc:Fallback>
                <p:oleObj name="Equation" r:id="rId32" imgW="1003680" imgH="317520" progId="Equation.3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4620123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74"/>
          <p:cNvGraphicFramePr>
            <a:graphicFrameLocks noChangeAspect="1"/>
          </p:cNvGraphicFramePr>
          <p:nvPr/>
        </p:nvGraphicFramePr>
        <p:xfrm>
          <a:off x="6862448" y="5153523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35" name="Equation" r:id="rId34" imgW="1003680" imgH="317520" progId="Equation.3">
                  <p:embed/>
                </p:oleObj>
              </mc:Choice>
              <mc:Fallback>
                <p:oleObj name="Equation" r:id="rId34" imgW="1003680" imgH="317520" progId="Equation.3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48" y="5153523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3207853" y="1044706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Minterm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6814036" y="1044706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Maxterm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8602634" y="552262"/>
            <a:ext cx="19175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/>
              <a:t>Numbered</a:t>
            </a:r>
          </a:p>
          <a:p>
            <a:pPr algn="ctr"/>
            <a:r>
              <a:rPr lang="en-US" altLang="zh-CN" sz="3200" dirty="0" err="1"/>
              <a:t>Maxterm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4816186" y="549360"/>
            <a:ext cx="19175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/>
              <a:t>Numbered</a:t>
            </a:r>
          </a:p>
          <a:p>
            <a:pPr algn="ctr"/>
            <a:r>
              <a:rPr lang="en-US" altLang="zh-CN" sz="3200" dirty="0" err="1"/>
              <a:t>Minterm</a:t>
            </a:r>
            <a:endParaRPr lang="zh-CN" altLang="en-US" sz="3200" dirty="0"/>
          </a:p>
          <a:p>
            <a:pPr algn="ctr"/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 bwMode="auto">
          <a:xfrm>
            <a:off x="3328843" y="1700809"/>
            <a:ext cx="1325914" cy="460851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5092853" y="1741841"/>
            <a:ext cx="1170238" cy="46394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9" name="矩形 38"/>
          <p:cNvSpPr/>
          <p:nvPr/>
        </p:nvSpPr>
        <p:spPr bwMode="auto">
          <a:xfrm>
            <a:off x="6905730" y="1766666"/>
            <a:ext cx="1598191" cy="4614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40" name="矩形 39"/>
          <p:cNvSpPr/>
          <p:nvPr/>
        </p:nvSpPr>
        <p:spPr bwMode="auto">
          <a:xfrm>
            <a:off x="8836440" y="1771245"/>
            <a:ext cx="1509712" cy="46100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33774"/>
            <a:ext cx="8892480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.3.3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Transformation of Logic Functions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1703512" y="3060250"/>
            <a:ext cx="73422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1. Write the sum of </a:t>
            </a:r>
            <a:r>
              <a:rPr lang="en-US" altLang="zh-CN" sz="3200" dirty="0" err="1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 of a function.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145904" y="4694137"/>
            <a:ext cx="85220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cs typeface="Times New Roman" pitchFamily="18" charset="0"/>
              </a:rPr>
              <a:t>Step 2: Apply </a:t>
            </a:r>
            <a:r>
              <a:rPr lang="en-US" altLang="zh-CN" sz="3200" dirty="0"/>
              <a:t>the following formula to recover the </a:t>
            </a:r>
            <a:r>
              <a:rPr lang="en-US" altLang="zh-CN" sz="3200" dirty="0">
                <a:solidFill>
                  <a:srgbClr val="FFFF00"/>
                </a:solidFill>
              </a:rPr>
              <a:t>missing variable</a:t>
            </a:r>
            <a:r>
              <a:rPr lang="en-US" altLang="zh-CN" sz="3200" dirty="0"/>
              <a:t> in product terms.</a:t>
            </a:r>
            <a:endParaRPr lang="zh-CN" altLang="zh-CN" sz="3200" dirty="0"/>
          </a:p>
          <a:p>
            <a:pPr eaLnBrk="1" hangingPunct="1"/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135560" y="3933057"/>
            <a:ext cx="7353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Step 1: Write the standard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AND-OR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1504" y="1487686"/>
            <a:ext cx="90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Convert  the function to sum of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 or product of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503713" y="6021289"/>
          <a:ext cx="2434847" cy="59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6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3" y="6021289"/>
                        <a:ext cx="2434847" cy="590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0" grpId="0"/>
      <p:bldP spid="15" grpId="0"/>
      <p:bldP spid="17" grpId="0" build="p" autoUpdateAnimBg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63552" y="112764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All the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 of function F(A,B) with two inputs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063553" y="190382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Example of </a:t>
            </a:r>
            <a:r>
              <a:rPr lang="en-US" altLang="zh-CN" dirty="0" err="1">
                <a:solidFill>
                  <a:srgbClr val="FFFF00"/>
                </a:solidFill>
              </a:rPr>
              <a:t>Minterms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3553" y="2823964"/>
            <a:ext cx="7570837" cy="2909292"/>
            <a:chOff x="539552" y="2823964"/>
            <a:chExt cx="7570837" cy="2909292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006411"/>
                </p:ext>
              </p:extLst>
            </p:nvPr>
          </p:nvGraphicFramePr>
          <p:xfrm>
            <a:off x="6156176" y="4062586"/>
            <a:ext cx="1954213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67" name="Equation" r:id="rId3" imgW="774360" imgH="203040" progId="Equation.DSMT4">
                    <p:embed/>
                  </p:oleObj>
                </mc:Choice>
                <mc:Fallback>
                  <p:oleObj name="Equation" r:id="rId3" imgW="774360" imgH="2030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4062586"/>
                          <a:ext cx="1954213" cy="525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539552" y="2823964"/>
              <a:ext cx="17812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9552" y="3990578"/>
              <a:ext cx="5097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264" y="5070698"/>
              <a:ext cx="36166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2877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812119"/>
                </p:ext>
              </p:extLst>
            </p:nvPr>
          </p:nvGraphicFramePr>
          <p:xfrm>
            <a:off x="5220072" y="2823964"/>
            <a:ext cx="27876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4" name="Equation" r:id="rId5" imgW="1104840" imgH="228600" progId="Equation.DSMT4">
                    <p:embed/>
                  </p:oleObj>
                </mc:Choice>
                <mc:Fallback>
                  <p:oleObj name="Equation" r:id="rId5" imgW="110484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2823964"/>
                          <a:ext cx="27876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083069"/>
                </p:ext>
              </p:extLst>
            </p:nvPr>
          </p:nvGraphicFramePr>
          <p:xfrm>
            <a:off x="5724128" y="5142706"/>
            <a:ext cx="2338387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5" name="Equation" r:id="rId7" imgW="927000" imgH="228600" progId="Equation.DSMT4">
                    <p:embed/>
                  </p:oleObj>
                </mc:Choice>
                <mc:Fallback>
                  <p:oleObj name="Equation" r:id="rId7" imgW="9270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5142706"/>
                          <a:ext cx="2338387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56048" y="1124744"/>
            <a:ext cx="918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All the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 of function F(A,B,C) with three inputs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063553" y="190382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Example of </a:t>
            </a:r>
            <a:r>
              <a:rPr lang="en-US" altLang="zh-CN" dirty="0" err="1">
                <a:solidFill>
                  <a:srgbClr val="FFFF00"/>
                </a:solidFill>
              </a:rPr>
              <a:t>Minterms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78251" y="2420888"/>
            <a:ext cx="8204931" cy="4032448"/>
            <a:chOff x="554250" y="2420888"/>
            <a:chExt cx="8204931" cy="4032448"/>
          </a:xfrm>
        </p:grpSpPr>
        <p:graphicFrame>
          <p:nvGraphicFramePr>
            <p:cNvPr id="2877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4090534"/>
                </p:ext>
              </p:extLst>
            </p:nvPr>
          </p:nvGraphicFramePr>
          <p:xfrm>
            <a:off x="683568" y="5862786"/>
            <a:ext cx="47752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599" name="Equation" r:id="rId3" imgW="1892160" imgH="228600" progId="Equation.DSMT4">
                    <p:embed/>
                  </p:oleObj>
                </mc:Choice>
                <mc:Fallback>
                  <p:oleObj name="Equation" r:id="rId3" imgW="189216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5862786"/>
                          <a:ext cx="477520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58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414899"/>
                </p:ext>
              </p:extLst>
            </p:nvPr>
          </p:nvGraphicFramePr>
          <p:xfrm>
            <a:off x="755576" y="4653136"/>
            <a:ext cx="5448300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08" name="Equation" r:id="rId5" imgW="2158920" imgH="203040" progId="Equation.DSMT4">
                    <p:embed/>
                  </p:oleObj>
                </mc:Choice>
                <mc:Fallback>
                  <p:oleObj name="Equation" r:id="rId5" imgW="215892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4653136"/>
                          <a:ext cx="5448300" cy="525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5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543138"/>
                </p:ext>
              </p:extLst>
            </p:nvPr>
          </p:nvGraphicFramePr>
          <p:xfrm>
            <a:off x="683568" y="3140968"/>
            <a:ext cx="8075613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09" name="Equation" r:id="rId7" imgW="3200400" imgH="228600" progId="Equation.DSMT4">
                    <p:embed/>
                  </p:oleObj>
                </mc:Choice>
                <mc:Fallback>
                  <p:oleObj name="Equation" r:id="rId7" imgW="32004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140968"/>
                          <a:ext cx="8075613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554250" y="2420888"/>
              <a:ext cx="17812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54250" y="3924345"/>
              <a:ext cx="5097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4250" y="5350019"/>
              <a:ext cx="36166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Minterms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1809721" y="3827164"/>
          <a:ext cx="8186737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18" name="Equation" r:id="rId3" imgW="3225600" imgH="1117440" progId="Equation.DSMT4">
                  <p:embed/>
                </p:oleObj>
              </mc:Choice>
              <mc:Fallback>
                <p:oleObj name="Equation" r:id="rId3" imgW="322560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1" y="3827164"/>
                        <a:ext cx="8186737" cy="277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559496" y="1271663"/>
            <a:ext cx="8964488" cy="1163731"/>
            <a:chOff x="498894" y="268425"/>
            <a:chExt cx="8964488" cy="1163731"/>
          </a:xfrm>
        </p:grpSpPr>
        <p:graphicFrame>
          <p:nvGraphicFramePr>
            <p:cNvPr id="285699" name="Object 3"/>
            <p:cNvGraphicFramePr>
              <a:graphicFrameLocks noChangeAspect="1"/>
            </p:cNvGraphicFramePr>
            <p:nvPr/>
          </p:nvGraphicFramePr>
          <p:xfrm>
            <a:off x="5971502" y="841587"/>
            <a:ext cx="2434847" cy="590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19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1502" y="841587"/>
                          <a:ext cx="2434847" cy="590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498894" y="268425"/>
              <a:ext cx="896448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cs typeface="Times New Roman" pitchFamily="18" charset="0"/>
                </a:rPr>
                <a:t>Apply </a:t>
              </a:r>
              <a:r>
                <a:rPr lang="en-US" altLang="zh-CN" sz="3200" dirty="0"/>
                <a:t>the following formula to recover the </a:t>
              </a:r>
              <a:r>
                <a:rPr lang="en-US" altLang="zh-CN" sz="3200" dirty="0">
                  <a:solidFill>
                    <a:srgbClr val="FFFF00"/>
                  </a:solidFill>
                </a:rPr>
                <a:t>missing variable</a:t>
              </a:r>
              <a:r>
                <a:rPr lang="en-US" altLang="zh-CN" sz="3200" dirty="0"/>
                <a:t> in product terms.</a:t>
              </a:r>
              <a:endParaRPr lang="zh-CN" altLang="en-US" sz="3200" dirty="0"/>
            </a:p>
          </p:txBody>
        </p:sp>
      </p:grp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1836722" y="2684157"/>
          <a:ext cx="1901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2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22" y="2684157"/>
                        <a:ext cx="19018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559496" y="44625"/>
            <a:ext cx="9108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Example: </a:t>
            </a:r>
            <a:r>
              <a:rPr lang="en-US" altLang="zh-CN" dirty="0">
                <a:solidFill>
                  <a:srgbClr val="FFFF00"/>
                </a:solidFill>
                <a:cs typeface="Times New Roman" pitchFamily="18" charset="0"/>
              </a:rPr>
              <a:t>Write the sum of </a:t>
            </a:r>
            <a:r>
              <a:rPr lang="en-US" altLang="zh-CN" dirty="0" err="1">
                <a:solidFill>
                  <a:srgbClr val="FFFF00"/>
                </a:solidFill>
                <a:cs typeface="Times New Roman" pitchFamily="18" charset="0"/>
              </a:rPr>
              <a:t>Minterms</a:t>
            </a:r>
            <a:r>
              <a:rPr lang="en-US" altLang="zh-CN" dirty="0">
                <a:solidFill>
                  <a:srgbClr val="FFFF00"/>
                </a:solidFill>
                <a:cs typeface="Times New Roman" pitchFamily="18" charset="0"/>
              </a:rPr>
              <a:t> of a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33510"/>
              </p:ext>
            </p:extLst>
          </p:nvPr>
        </p:nvGraphicFramePr>
        <p:xfrm>
          <a:off x="3791745" y="3861049"/>
          <a:ext cx="36417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72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285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5" y="3861049"/>
                        <a:ext cx="36417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0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66" name="Rectangle 50"/>
          <p:cNvSpPr>
            <a:spLocks noChangeArrowheads="1"/>
          </p:cNvSpPr>
          <p:nvPr/>
        </p:nvSpPr>
        <p:spPr bwMode="auto">
          <a:xfrm>
            <a:off x="1676400" y="304800"/>
            <a:ext cx="91721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Example: Convert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to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/>
              <a:t>sum of </a:t>
            </a:r>
            <a:r>
              <a:rPr lang="en-US" altLang="zh-CN" sz="3200" dirty="0" err="1"/>
              <a:t>Minterms</a:t>
            </a:r>
            <a:r>
              <a:rPr lang="en-US" altLang="zh-CN" sz="3200" dirty="0"/>
              <a:t>.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64515" name="Object 51"/>
          <p:cNvGraphicFramePr>
            <a:graphicFrameLocks noChangeAspect="1"/>
          </p:cNvGraphicFramePr>
          <p:nvPr>
            <p:extLst/>
          </p:nvPr>
        </p:nvGraphicFramePr>
        <p:xfrm>
          <a:off x="4958036" y="238126"/>
          <a:ext cx="4378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49" name="Equation" r:id="rId4" imgW="2730960" imgH="406440" progId="Equation.3">
                  <p:embed/>
                </p:oleObj>
              </mc:Choice>
              <mc:Fallback>
                <p:oleObj name="Equation" r:id="rId4" imgW="2730960" imgH="406440" progId="Equation.3">
                  <p:embed/>
                  <p:pic>
                    <p:nvPicPr>
                      <p:cNvPr id="645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036" y="238126"/>
                        <a:ext cx="43783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9" name="Object 53"/>
          <p:cNvGraphicFramePr>
            <a:graphicFrameLocks noChangeAspect="1"/>
          </p:cNvGraphicFramePr>
          <p:nvPr/>
        </p:nvGraphicFramePr>
        <p:xfrm>
          <a:off x="1905000" y="2743201"/>
          <a:ext cx="79835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50" name="Equation" r:id="rId6" imgW="5004720" imgH="406440" progId="Equation.3">
                  <p:embed/>
                </p:oleObj>
              </mc:Choice>
              <mc:Fallback>
                <p:oleObj name="Equation" r:id="rId6" imgW="5004720" imgH="406440" progId="Equation.3">
                  <p:embed/>
                  <p:pic>
                    <p:nvPicPr>
                      <p:cNvPr id="13726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1"/>
                        <a:ext cx="798353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0" name="Object 54"/>
          <p:cNvGraphicFramePr>
            <a:graphicFrameLocks noChangeAspect="1"/>
          </p:cNvGraphicFramePr>
          <p:nvPr/>
        </p:nvGraphicFramePr>
        <p:xfrm>
          <a:off x="1991544" y="3429000"/>
          <a:ext cx="38306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51" name="Equation" r:id="rId8" imgW="2388240" imgH="317520" progId="Equation.3">
                  <p:embed/>
                </p:oleObj>
              </mc:Choice>
              <mc:Fallback>
                <p:oleObj name="Equation" r:id="rId8" imgW="2388240" imgH="317520" progId="Equation.3">
                  <p:embed/>
                  <p:pic>
                    <p:nvPicPr>
                      <p:cNvPr id="13727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3429000"/>
                        <a:ext cx="38306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4" name="Rectangle 58"/>
          <p:cNvSpPr>
            <a:spLocks noChangeArrowheads="1"/>
          </p:cNvSpPr>
          <p:nvPr/>
        </p:nvSpPr>
        <p:spPr bwMode="auto">
          <a:xfrm>
            <a:off x="1524000" y="2057400"/>
            <a:ext cx="745232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) Get the standard AND-OR function.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1572073" y="1447801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Solution: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1524001" y="4038601"/>
            <a:ext cx="52709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(2) Recover missing variables.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graphicFrame>
        <p:nvGraphicFramePr>
          <p:cNvPr id="137273" name="Object 57"/>
          <p:cNvGraphicFramePr>
            <a:graphicFrameLocks noChangeAspect="1"/>
          </p:cNvGraphicFramePr>
          <p:nvPr/>
        </p:nvGraphicFramePr>
        <p:xfrm>
          <a:off x="1991545" y="5334001"/>
          <a:ext cx="6791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52" name="Equation" r:id="rId10" imgW="4255560" imgH="787680" progId="Equation.3">
                  <p:embed/>
                </p:oleObj>
              </mc:Choice>
              <mc:Fallback>
                <p:oleObj name="Equation" r:id="rId10" imgW="4255560" imgH="787680" progId="Equation.3">
                  <p:embed/>
                  <p:pic>
                    <p:nvPicPr>
                      <p:cNvPr id="13727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5" y="5334001"/>
                        <a:ext cx="67913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82" name="Object 66"/>
          <p:cNvGraphicFramePr>
            <a:graphicFrameLocks noChangeAspect="1"/>
          </p:cNvGraphicFramePr>
          <p:nvPr/>
        </p:nvGraphicFramePr>
        <p:xfrm>
          <a:off x="1628744" y="4643447"/>
          <a:ext cx="8467785" cy="58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53" name="Equation" r:id="rId12" imgW="3924000" imgH="266400" progId="Equation.DSMT4">
                  <p:embed/>
                </p:oleObj>
              </mc:Choice>
              <mc:Fallback>
                <p:oleObj name="Equation" r:id="rId12" imgW="3924000" imgH="266400" progId="Equation.DSMT4">
                  <p:embed/>
                  <p:pic>
                    <p:nvPicPr>
                      <p:cNvPr id="13728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44" y="4643447"/>
                        <a:ext cx="8467785" cy="581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7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97768"/>
            <a:ext cx="60864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19536" y="46366"/>
            <a:ext cx="571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Details on function simplification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5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885825"/>
            <a:ext cx="9067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03513" y="116633"/>
            <a:ext cx="6684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Details on recovering missing variables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64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3822"/>
              </p:ext>
            </p:extLst>
          </p:nvPr>
        </p:nvGraphicFramePr>
        <p:xfrm>
          <a:off x="3431705" y="3589338"/>
          <a:ext cx="4378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93" name="Equation" r:id="rId3" imgW="2730960" imgH="406440" progId="Equation.3">
                  <p:embed/>
                </p:oleObj>
              </mc:Choice>
              <mc:Fallback>
                <p:oleObj name="Equation" r:id="rId3" imgW="2730960" imgH="406440" progId="Equation.3">
                  <p:embed/>
                  <p:pic>
                    <p:nvPicPr>
                      <p:cNvPr id="645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3589338"/>
                        <a:ext cx="43783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4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4477544" y="1506638"/>
            <a:ext cx="0" cy="7667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4248944" y="2273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401344" y="250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6781006" y="1433612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477544" y="1506637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4477545" y="3594200"/>
            <a:ext cx="34194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5701507" y="1460600"/>
            <a:ext cx="2195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7897019" y="1460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6" name="Oval 32"/>
          <p:cNvSpPr>
            <a:spLocks noChangeArrowheads="1"/>
          </p:cNvSpPr>
          <p:nvPr/>
        </p:nvSpPr>
        <p:spPr bwMode="auto">
          <a:xfrm>
            <a:off x="7592219" y="2222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7897019" y="28322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4477544" y="25147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>
            <a:off x="7668419" y="23750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7" name="Line 53"/>
          <p:cNvSpPr>
            <a:spLocks noChangeShapeType="1"/>
          </p:cNvSpPr>
          <p:nvPr/>
        </p:nvSpPr>
        <p:spPr bwMode="auto">
          <a:xfrm flipH="1">
            <a:off x="7668419" y="23750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8201819" y="226070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3791744" y="200670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5988844" y="215433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505" name="Rectangle 81"/>
          <p:cNvSpPr>
            <a:spLocks noChangeArrowheads="1"/>
          </p:cNvSpPr>
          <p:nvPr/>
        </p:nvSpPr>
        <p:spPr bwMode="auto">
          <a:xfrm>
            <a:off x="5131594" y="1340768"/>
            <a:ext cx="576262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7" name="Oval 83"/>
          <p:cNvSpPr>
            <a:spLocks noChangeArrowheads="1"/>
          </p:cNvSpPr>
          <p:nvPr/>
        </p:nvSpPr>
        <p:spPr bwMode="auto">
          <a:xfrm>
            <a:off x="6709569" y="2339752"/>
            <a:ext cx="166719" cy="12571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 flipV="1">
            <a:off x="6781006" y="29465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9" name="Oval 85"/>
          <p:cNvSpPr>
            <a:spLocks noChangeArrowheads="1"/>
          </p:cNvSpPr>
          <p:nvPr/>
        </p:nvSpPr>
        <p:spPr bwMode="auto">
          <a:xfrm>
            <a:off x="6709569" y="2834648"/>
            <a:ext cx="166719" cy="11402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 flipH="1">
            <a:off x="6277769" y="2370237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1" name="Line 87"/>
          <p:cNvSpPr>
            <a:spLocks noChangeShapeType="1"/>
          </p:cNvSpPr>
          <p:nvPr/>
        </p:nvSpPr>
        <p:spPr bwMode="auto">
          <a:xfrm>
            <a:off x="6420644" y="2370238"/>
            <a:ext cx="3603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2" name="Rectangle 88"/>
          <p:cNvSpPr>
            <a:spLocks noChangeArrowheads="1"/>
          </p:cNvSpPr>
          <p:nvPr/>
        </p:nvSpPr>
        <p:spPr bwMode="auto">
          <a:xfrm>
            <a:off x="5242719" y="8367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R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6679082" y="4076701"/>
            <a:ext cx="2081214" cy="2289175"/>
            <a:chOff x="1294" y="144"/>
            <a:chExt cx="1311" cy="1442"/>
          </a:xfrm>
        </p:grpSpPr>
        <p:sp>
          <p:nvSpPr>
            <p:cNvPr id="103514" name="Line 90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3515" name="Line 91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7444" name="Rectangle 92"/>
            <p:cNvSpPr>
              <a:spLocks noChangeArrowheads="1"/>
            </p:cNvSpPr>
            <p:nvPr/>
          </p:nvSpPr>
          <p:spPr bwMode="auto">
            <a:xfrm>
              <a:off x="1824" y="1190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1   0</a:t>
              </a:r>
            </a:p>
          </p:txBody>
        </p:sp>
        <p:sp>
          <p:nvSpPr>
            <p:cNvPr id="17445" name="Rectangle 93"/>
            <p:cNvSpPr>
              <a:spLocks noChangeArrowheads="1"/>
            </p:cNvSpPr>
            <p:nvPr/>
          </p:nvSpPr>
          <p:spPr bwMode="auto">
            <a:xfrm>
              <a:off x="1824" y="854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cs typeface="Times New Roman" pitchFamily="18" charset="0"/>
                </a:rPr>
                <a:t>0   1</a:t>
              </a:r>
              <a:endParaRPr lang="zh-CN" altLang="en-US" sz="3200" dirty="0">
                <a:solidFill>
                  <a:schemeClr val="hlink"/>
                </a:solidFill>
                <a:cs typeface="Times New Roman" pitchFamily="18" charset="0"/>
              </a:endParaRPr>
            </a:p>
          </p:txBody>
        </p:sp>
        <p:sp>
          <p:nvSpPr>
            <p:cNvPr id="17446" name="Rectangle 94"/>
            <p:cNvSpPr>
              <a:spLocks noChangeArrowheads="1"/>
            </p:cNvSpPr>
            <p:nvPr/>
          </p:nvSpPr>
          <p:spPr bwMode="auto">
            <a:xfrm>
              <a:off x="1776" y="470"/>
              <a:ext cx="6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A   F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sp>
          <p:nvSpPr>
            <p:cNvPr id="17447" name="Rectangle 95"/>
            <p:cNvSpPr>
              <a:spLocks noChangeArrowheads="1"/>
            </p:cNvSpPr>
            <p:nvPr/>
          </p:nvSpPr>
          <p:spPr bwMode="auto">
            <a:xfrm>
              <a:off x="1294" y="144"/>
              <a:ext cx="1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Truth Table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3189384" y="4076701"/>
            <a:ext cx="2644778" cy="2298701"/>
            <a:chOff x="-155" y="144"/>
            <a:chExt cx="1666" cy="1448"/>
          </a:xfrm>
        </p:grpSpPr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3522" name="Line 98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03523" name="Rectangle 99"/>
            <p:cNvSpPr>
              <a:spLocks noChangeArrowheads="1"/>
            </p:cNvSpPr>
            <p:nvPr/>
          </p:nvSpPr>
          <p:spPr bwMode="auto">
            <a:xfrm>
              <a:off x="-155" y="144"/>
              <a:ext cx="16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Function Table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3524" name="Rectangle 100"/>
            <p:cNvSpPr>
              <a:spLocks noChangeArrowheads="1"/>
            </p:cNvSpPr>
            <p:nvPr/>
          </p:nvSpPr>
          <p:spPr bwMode="auto">
            <a:xfrm>
              <a:off x="288" y="456"/>
              <a:ext cx="8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A      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3525" name="Rectangle 101"/>
            <p:cNvSpPr>
              <a:spLocks noChangeArrowheads="1"/>
            </p:cNvSpPr>
            <p:nvPr/>
          </p:nvSpPr>
          <p:spPr bwMode="auto">
            <a:xfrm>
              <a:off x="288" y="888"/>
              <a:ext cx="9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03526" name="Rectangle 102"/>
            <p:cNvSpPr>
              <a:spLocks noChangeArrowheads="1"/>
            </p:cNvSpPr>
            <p:nvPr/>
          </p:nvSpPr>
          <p:spPr bwMode="auto">
            <a:xfrm>
              <a:off x="288" y="1224"/>
              <a:ext cx="9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   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off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401808" y="2832201"/>
            <a:ext cx="1257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switch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501722" y="2174536"/>
            <a:ext cx="1313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power </a:t>
            </a:r>
          </a:p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supply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8765106" y="2388254"/>
            <a:ext cx="936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light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834162" y="758163"/>
            <a:ext cx="13933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66"/>
                </a:solidFill>
                <a:effectLst/>
                <a:cs typeface="Times New Roman" pitchFamily="18" charset="0"/>
              </a:rPr>
              <a:t>resistor</a:t>
            </a:r>
            <a:endParaRPr lang="zh-CN" altLang="en-US" sz="3200" dirty="0">
              <a:solidFill>
                <a:srgbClr val="FFFF66"/>
              </a:solidFill>
              <a:effectLst/>
              <a:cs typeface="Times New Roman" pitchFamily="18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65802" y="155440"/>
            <a:ext cx="3852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cs typeface="Times New Roman" pitchFamily="18" charset="0"/>
              </a:rPr>
              <a:t>(3) “</a:t>
            </a:r>
            <a:r>
              <a:rPr lang="en-US" altLang="zh-CN" dirty="0">
                <a:solidFill>
                  <a:srgbClr val="FFFF00"/>
                </a:solidFill>
                <a:effectLst/>
                <a:cs typeface="Times New Roman" pitchFamily="18" charset="0"/>
              </a:rPr>
              <a:t>NOT</a:t>
            </a:r>
            <a:r>
              <a:rPr lang="en-US" altLang="zh-CN" dirty="0">
                <a:effectLst/>
                <a:cs typeface="Times New Roman" pitchFamily="18" charset="0"/>
              </a:rPr>
              <a:t>” function</a:t>
            </a:r>
            <a:endParaRPr lang="zh-CN" altLang="en-US" dirty="0"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77" name="Group 13"/>
          <p:cNvGrpSpPr>
            <a:grpSpLocks/>
          </p:cNvGrpSpPr>
          <p:nvPr/>
        </p:nvGrpSpPr>
        <p:grpSpPr bwMode="auto">
          <a:xfrm>
            <a:off x="2063553" y="2822107"/>
            <a:ext cx="8604251" cy="1963739"/>
            <a:chOff x="0" y="1440"/>
            <a:chExt cx="5420" cy="1237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54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Step 2: Apply </a:t>
              </a:r>
              <a:r>
                <a:rPr lang="en-US" altLang="zh-CN" sz="3200" dirty="0"/>
                <a:t>the following formula to recover the </a:t>
              </a:r>
              <a:r>
                <a:rPr lang="en-US" altLang="zh-CN" sz="3200" dirty="0">
                  <a:solidFill>
                    <a:srgbClr val="FFFF00"/>
                  </a:solidFill>
                </a:rPr>
                <a:t>missing variable</a:t>
              </a:r>
              <a:r>
                <a:rPr lang="en-US" altLang="zh-CN" sz="3200" dirty="0"/>
                <a:t> in sum terms.</a:t>
              </a:r>
              <a:endParaRPr lang="zh-CN" altLang="zh-CN" sz="3200" dirty="0"/>
            </a:p>
            <a:p>
              <a:pPr eaLnBrk="1" hangingPunct="1"/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63495" name="Object 10"/>
            <p:cNvGraphicFramePr>
              <a:graphicFrameLocks noChangeAspect="1"/>
            </p:cNvGraphicFramePr>
            <p:nvPr/>
          </p:nvGraphicFramePr>
          <p:xfrm>
            <a:off x="816" y="2308"/>
            <a:ext cx="19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83" name="Equation" r:id="rId5" imgW="1918080" imgH="355680" progId="Equation.3">
                    <p:embed/>
                  </p:oleObj>
                </mc:Choice>
                <mc:Fallback>
                  <p:oleObj name="Equation" r:id="rId5" imgW="1918080" imgH="3556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08"/>
                          <a:ext cx="1947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1981200" y="1484785"/>
            <a:ext cx="7353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Step 1: Write the standard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OR-AND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9032" y="395954"/>
            <a:ext cx="910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</a:rPr>
              <a:t>2. Write the product of </a:t>
            </a:r>
            <a:r>
              <a:rPr lang="en-US" altLang="zh-CN" sz="3200" dirty="0" err="1">
                <a:solidFill>
                  <a:srgbClr val="FFFF00"/>
                </a:solidFill>
              </a:rPr>
              <a:t>Maxterms</a:t>
            </a:r>
            <a:r>
              <a:rPr lang="en-US" altLang="zh-CN" sz="3200" dirty="0">
                <a:solidFill>
                  <a:srgbClr val="FFFF00"/>
                </a:solidFill>
              </a:rPr>
              <a:t> of a function.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47528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All the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 of function F(A, B) with two inputs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847529" y="263551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Example of </a:t>
            </a:r>
            <a:r>
              <a:rPr lang="en-US" altLang="zh-CN" dirty="0" err="1">
                <a:solidFill>
                  <a:srgbClr val="FFFF00"/>
                </a:solidFill>
              </a:rPr>
              <a:t>Maxterms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39318" y="2996952"/>
            <a:ext cx="8117122" cy="2808312"/>
            <a:chOff x="415318" y="2996952"/>
            <a:chExt cx="8117122" cy="2808312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19915"/>
                </p:ext>
              </p:extLst>
            </p:nvPr>
          </p:nvGraphicFramePr>
          <p:xfrm>
            <a:off x="2802656" y="2996952"/>
            <a:ext cx="57023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19" name="Equation" r:id="rId3" imgW="2260440" imgH="228600" progId="Equation.DSMT4">
                    <p:embed/>
                  </p:oleObj>
                </mc:Choice>
                <mc:Fallback>
                  <p:oleObj name="Equation" r:id="rId3" imgW="226044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656" y="2996952"/>
                          <a:ext cx="570230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15318" y="3011438"/>
              <a:ext cx="18501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5318" y="4024560"/>
              <a:ext cx="51667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5318" y="5167977"/>
              <a:ext cx="36856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3113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855203"/>
                </p:ext>
              </p:extLst>
            </p:nvPr>
          </p:nvGraphicFramePr>
          <p:xfrm>
            <a:off x="6550744" y="4148757"/>
            <a:ext cx="19542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56" name="Equation" r:id="rId5" imgW="774360" imgH="203040" progId="Equation.DSMT4">
                    <p:embed/>
                  </p:oleObj>
                </mc:Choice>
                <mc:Fallback>
                  <p:oleObj name="Equation" r:id="rId5" imgW="77436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0744" y="4148757"/>
                          <a:ext cx="1954212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158814"/>
                </p:ext>
              </p:extLst>
            </p:nvPr>
          </p:nvGraphicFramePr>
          <p:xfrm>
            <a:off x="5970215" y="5214714"/>
            <a:ext cx="2562225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57" name="Equation" r:id="rId7" imgW="1015920" imgH="228600" progId="Equation.DSMT4">
                    <p:embed/>
                  </p:oleObj>
                </mc:Choice>
                <mc:Fallback>
                  <p:oleObj name="Equation" r:id="rId7" imgW="101592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0215" y="5214714"/>
                          <a:ext cx="2562225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03512" y="908720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All the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 of function F(A, B, C) with three inputs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782000" y="188641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Example of </a:t>
            </a:r>
            <a:r>
              <a:rPr lang="en-US" altLang="zh-CN" dirty="0" err="1">
                <a:solidFill>
                  <a:srgbClr val="FFFF00"/>
                </a:solidFill>
              </a:rPr>
              <a:t>Maxterms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9497" y="2052138"/>
            <a:ext cx="9059987" cy="4559701"/>
            <a:chOff x="35496" y="2052137"/>
            <a:chExt cx="9059987" cy="4559701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58182"/>
                </p:ext>
              </p:extLst>
            </p:nvPr>
          </p:nvGraphicFramePr>
          <p:xfrm>
            <a:off x="251520" y="2708920"/>
            <a:ext cx="8843963" cy="118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5" name="Equation" r:id="rId3" imgW="3504960" imgH="457200" progId="Equation.DSMT4">
                    <p:embed/>
                  </p:oleObj>
                </mc:Choice>
                <mc:Fallback>
                  <p:oleObj name="Equation" r:id="rId3" imgW="350496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2708920"/>
                          <a:ext cx="8843963" cy="1181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889230"/>
                </p:ext>
              </p:extLst>
            </p:nvPr>
          </p:nvGraphicFramePr>
          <p:xfrm>
            <a:off x="683568" y="4705325"/>
            <a:ext cx="5446713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6" name="Equation" r:id="rId5" imgW="2158920" imgH="203040" progId="Equation.DSMT4">
                    <p:embed/>
                  </p:oleObj>
                </mc:Choice>
                <mc:Fallback>
                  <p:oleObj name="Equation" r:id="rId5" imgW="215892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705325"/>
                          <a:ext cx="5446713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508061"/>
                </p:ext>
              </p:extLst>
            </p:nvPr>
          </p:nvGraphicFramePr>
          <p:xfrm>
            <a:off x="395536" y="6021288"/>
            <a:ext cx="52197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67" name="Equation" r:id="rId7" imgW="2070000" imgH="228600" progId="Equation.DSMT4">
                    <p:embed/>
                  </p:oleObj>
                </mc:Choice>
                <mc:Fallback>
                  <p:oleObj name="Equation" r:id="rId7" imgW="207000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6021288"/>
                          <a:ext cx="521970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57518" y="2052137"/>
              <a:ext cx="18501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273" y="3990255"/>
              <a:ext cx="51667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Binary numbers for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496" y="5364505"/>
              <a:ext cx="36856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</a:rPr>
                <a:t>Numbered </a:t>
              </a:r>
              <a:r>
                <a:rPr lang="en-US" altLang="zh-CN" sz="3200" dirty="0" err="1">
                  <a:solidFill>
                    <a:schemeClr val="accent1"/>
                  </a:solidFill>
                </a:rPr>
                <a:t>Maxterms</a:t>
              </a:r>
              <a:endParaRPr lang="zh-CN" altLang="en-US" sz="32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1674708" y="2866404"/>
          <a:ext cx="8929688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2" name="Equation" r:id="rId3" imgW="3517560" imgH="1650960" progId="Equation.DSMT4">
                  <p:embed/>
                </p:oleObj>
              </mc:Choice>
              <mc:Fallback>
                <p:oleObj name="Equation" r:id="rId3" imgW="351756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708" y="2866404"/>
                        <a:ext cx="8929688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1664162" y="1738338"/>
          <a:ext cx="20637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3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162" y="1738338"/>
                        <a:ext cx="20637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559496" y="551582"/>
            <a:ext cx="9108504" cy="1235720"/>
            <a:chOff x="642910" y="332202"/>
            <a:chExt cx="9108504" cy="1235720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5539454" y="977372"/>
            <a:ext cx="34607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0" name="Equation" r:id="rId7" imgW="1371600" imgH="228600" progId="Equation.DSMT4">
                    <p:embed/>
                  </p:oleObj>
                </mc:Choice>
                <mc:Fallback>
                  <p:oleObj name="Equation" r:id="rId7" imgW="13716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9454" y="977372"/>
                          <a:ext cx="34607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42910" y="332202"/>
              <a:ext cx="91085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cs typeface="Times New Roman" pitchFamily="18" charset="0"/>
                </a:rPr>
                <a:t>Apply </a:t>
              </a:r>
              <a:r>
                <a:rPr lang="en-US" altLang="zh-CN" sz="3200" dirty="0"/>
                <a:t>the following formula to recover the </a:t>
              </a:r>
              <a:r>
                <a:rPr lang="en-US" altLang="zh-CN" sz="3200" dirty="0">
                  <a:solidFill>
                    <a:srgbClr val="FFFF00"/>
                  </a:solidFill>
                </a:rPr>
                <a:t>missing variable</a:t>
              </a:r>
              <a:r>
                <a:rPr lang="en-US" altLang="zh-CN" sz="3200" dirty="0"/>
                <a:t> in sum terms.</a:t>
              </a:r>
              <a:endParaRPr lang="zh-CN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6446" y="409539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2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559496" y="-27384"/>
            <a:ext cx="9361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</a:rPr>
              <a:t>Example: Write the product of </a:t>
            </a:r>
            <a:r>
              <a:rPr lang="en-US" altLang="zh-CN" sz="3200" dirty="0" err="1">
                <a:solidFill>
                  <a:srgbClr val="FFFF00"/>
                </a:solidFill>
              </a:rPr>
              <a:t>Maxterms</a:t>
            </a:r>
            <a:r>
              <a:rPr lang="en-US" altLang="zh-CN" sz="3200" dirty="0">
                <a:solidFill>
                  <a:srgbClr val="FFFF00"/>
                </a:solidFill>
              </a:rPr>
              <a:t> of a function.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73076"/>
              </p:ext>
            </p:extLst>
          </p:nvPr>
        </p:nvGraphicFramePr>
        <p:xfrm>
          <a:off x="3425825" y="3789040"/>
          <a:ext cx="3805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13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286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789040"/>
                        <a:ext cx="3805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2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1905001" y="1600201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Solution: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65539" name="Rectangle 72"/>
          <p:cNvSpPr>
            <a:spLocks noChangeArrowheads="1"/>
          </p:cNvSpPr>
          <p:nvPr/>
        </p:nvSpPr>
        <p:spPr bwMode="auto">
          <a:xfrm>
            <a:off x="1835274" y="228600"/>
            <a:ext cx="93732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Example: Convert   </a:t>
            </a:r>
            <a:r>
              <a:rPr lang="en-US" altLang="zh-CN" sz="3200" dirty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                       </a:t>
            </a:r>
            <a:r>
              <a:rPr lang="zh-CN" altLang="en-US" sz="3200" dirty="0">
                <a:solidFill>
                  <a:srgbClr val="FFFF00"/>
                </a:solidFill>
                <a:cs typeface="Times New Roman" pitchFamily="18" charset="0"/>
              </a:rPr>
              <a:t>                    </a:t>
            </a:r>
            <a:r>
              <a:rPr lang="en-US" altLang="zh-CN" sz="3200" dirty="0">
                <a:cs typeface="Times New Roman" pitchFamily="18" charset="0"/>
              </a:rPr>
              <a:t>to </a:t>
            </a:r>
            <a:r>
              <a:rPr lang="en-US" altLang="zh-CN" sz="3200" dirty="0"/>
              <a:t>product of </a:t>
            </a:r>
            <a:r>
              <a:rPr lang="en-US" altLang="zh-CN" sz="3200" dirty="0" err="1"/>
              <a:t>Maxterms</a:t>
            </a:r>
            <a:r>
              <a:rPr lang="en-US" altLang="zh-CN" sz="3200" dirty="0"/>
              <a:t>.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graphicFrame>
        <p:nvGraphicFramePr>
          <p:cNvPr id="65540" name="Object 81"/>
          <p:cNvGraphicFramePr>
            <a:graphicFrameLocks noChangeAspect="1"/>
          </p:cNvGraphicFramePr>
          <p:nvPr/>
        </p:nvGraphicFramePr>
        <p:xfrm>
          <a:off x="4986040" y="152401"/>
          <a:ext cx="441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1" name="Equation" r:id="rId5" imgW="2756520" imgH="406440" progId="Equation.3">
                  <p:embed/>
                </p:oleObj>
              </mc:Choice>
              <mc:Fallback>
                <p:oleObj name="Equation" r:id="rId5" imgW="2756520" imgH="4064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40" y="152401"/>
                        <a:ext cx="44100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23" name="Rectangle 83"/>
          <p:cNvSpPr>
            <a:spLocks noChangeArrowheads="1"/>
          </p:cNvSpPr>
          <p:nvPr/>
        </p:nvSpPr>
        <p:spPr bwMode="auto">
          <a:xfrm>
            <a:off x="1828800" y="2514601"/>
            <a:ext cx="6728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(1) </a:t>
            </a:r>
            <a:r>
              <a:rPr lang="en-US" altLang="zh-CN" sz="3200" dirty="0">
                <a:solidFill>
                  <a:srgbClr val="FFFF00"/>
                </a:solidFill>
                <a:effectLst/>
                <a:cs typeface="Times New Roman" pitchFamily="18" charset="0"/>
              </a:rPr>
              <a:t>Get the standard OR-AND function.</a:t>
            </a:r>
            <a:endParaRPr lang="zh-CN" altLang="en-US" sz="3200" dirty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graphicFrame>
        <p:nvGraphicFramePr>
          <p:cNvPr id="138324" name="Object 84"/>
          <p:cNvGraphicFramePr>
            <a:graphicFrameLocks noChangeAspect="1"/>
          </p:cNvGraphicFramePr>
          <p:nvPr/>
        </p:nvGraphicFramePr>
        <p:xfrm>
          <a:off x="1905000" y="3429001"/>
          <a:ext cx="6953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2" name="Equation" r:id="rId7" imgW="4357080" imgH="406440" progId="Equation.3">
                  <p:embed/>
                </p:oleObj>
              </mc:Choice>
              <mc:Fallback>
                <p:oleObj name="Equation" r:id="rId7" imgW="4357080" imgH="40644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1"/>
                        <a:ext cx="69532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5" name="Object 85"/>
          <p:cNvGraphicFramePr>
            <a:graphicFrameLocks noChangeAspect="1"/>
          </p:cNvGraphicFramePr>
          <p:nvPr/>
        </p:nvGraphicFramePr>
        <p:xfrm>
          <a:off x="1905001" y="4267200"/>
          <a:ext cx="36369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3" name="Equation" r:id="rId9" imgW="2261160" imgH="355680" progId="Equation.3">
                  <p:embed/>
                </p:oleObj>
              </mc:Choice>
              <mc:Fallback>
                <p:oleObj name="Equation" r:id="rId9" imgW="2261160" imgH="3556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267200"/>
                        <a:ext cx="36369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8" name="Object 88"/>
          <p:cNvGraphicFramePr>
            <a:graphicFrameLocks noChangeAspect="1"/>
          </p:cNvGraphicFramePr>
          <p:nvPr/>
        </p:nvGraphicFramePr>
        <p:xfrm>
          <a:off x="1918846" y="4991113"/>
          <a:ext cx="7677617" cy="7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4" name="Equation" r:id="rId11" imgW="3009600" imgH="266400" progId="Equation.DSMT4">
                  <p:embed/>
                </p:oleObj>
              </mc:Choice>
              <mc:Fallback>
                <p:oleObj name="Equation" r:id="rId11" imgW="3009600" imgH="266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46" y="4991113"/>
                        <a:ext cx="7677617" cy="7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162176" y="6089924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35960" y="60932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distributive law of addition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93203" y="5952361"/>
            <a:ext cx="2896893" cy="921748"/>
            <a:chOff x="1069202" y="5952360"/>
            <a:chExt cx="2896893" cy="921748"/>
          </a:xfrm>
        </p:grpSpPr>
        <p:sp>
          <p:nvSpPr>
            <p:cNvPr id="12" name="椭圆 11"/>
            <p:cNvSpPr/>
            <p:nvPr/>
          </p:nvSpPr>
          <p:spPr bwMode="auto">
            <a:xfrm>
              <a:off x="1069202" y="5952360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266384" y="5965244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462039" y="5952360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90428" y="4082249"/>
            <a:ext cx="4738087" cy="1761639"/>
            <a:chOff x="3366428" y="4082249"/>
            <a:chExt cx="4738087" cy="1761639"/>
          </a:xfrm>
        </p:grpSpPr>
        <p:sp>
          <p:nvSpPr>
            <p:cNvPr id="16" name="椭圆 15"/>
            <p:cNvSpPr>
              <a:spLocks noChangeAspect="1"/>
            </p:cNvSpPr>
            <p:nvPr/>
          </p:nvSpPr>
          <p:spPr bwMode="auto">
            <a:xfrm>
              <a:off x="3366428" y="4082249"/>
              <a:ext cx="604867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3901282" y="4913705"/>
              <a:ext cx="604867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7499648" y="4935024"/>
              <a:ext cx="604867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1981200" y="2286001"/>
            <a:ext cx="8186738" cy="1577975"/>
            <a:chOff x="288" y="1440"/>
            <a:chExt cx="5157" cy="994"/>
          </a:xfrm>
        </p:grpSpPr>
        <p:graphicFrame>
          <p:nvGraphicFramePr>
            <p:cNvPr id="66566" name="Object 44"/>
            <p:cNvGraphicFramePr>
              <a:graphicFrameLocks noChangeAspect="1"/>
            </p:cNvGraphicFramePr>
            <p:nvPr/>
          </p:nvGraphicFramePr>
          <p:xfrm>
            <a:off x="304" y="2025"/>
            <a:ext cx="514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45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2025"/>
                          <a:ext cx="5141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48"/>
            <p:cNvGraphicFramePr>
              <a:graphicFrameLocks noChangeAspect="1"/>
            </p:cNvGraphicFramePr>
            <p:nvPr/>
          </p:nvGraphicFramePr>
          <p:xfrm>
            <a:off x="288" y="1440"/>
            <a:ext cx="429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46" name="Equation" r:id="rId6" imgW="4280760" imgH="355680" progId="Equation.3">
                    <p:embed/>
                  </p:oleObj>
                </mc:Choice>
                <mc:Fallback>
                  <p:oleObj name="Equation" r:id="rId6" imgW="4280760" imgH="35568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4299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8" name="Object 50"/>
          <p:cNvGraphicFramePr>
            <a:graphicFrameLocks noChangeAspect="1"/>
          </p:cNvGraphicFramePr>
          <p:nvPr/>
        </p:nvGraphicFramePr>
        <p:xfrm>
          <a:off x="2024034" y="4214819"/>
          <a:ext cx="5929354" cy="69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47" name="Equation" r:id="rId8" imgW="2336760" imgH="266400" progId="Equation.DSMT4">
                  <p:embed/>
                </p:oleObj>
              </mc:Choice>
              <mc:Fallback>
                <p:oleObj name="Equation" r:id="rId8" imgW="2336760" imgH="266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4214819"/>
                        <a:ext cx="5929354" cy="694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9024958" y="414338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8239140" y="4000504"/>
            <a:ext cx="185738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63553" y="689324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  <a:endParaRPr lang="zh-CN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7337" y="6926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distributive law of addition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95600" y="476672"/>
            <a:ext cx="2870683" cy="964543"/>
            <a:chOff x="1010950" y="692696"/>
            <a:chExt cx="2870683" cy="964543"/>
          </a:xfrm>
        </p:grpSpPr>
        <p:sp>
          <p:nvSpPr>
            <p:cNvPr id="12" name="椭圆 11"/>
            <p:cNvSpPr/>
            <p:nvPr/>
          </p:nvSpPr>
          <p:spPr bwMode="auto">
            <a:xfrm>
              <a:off x="1010950" y="725354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225449" y="748375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377577" y="692696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1584" y="2082960"/>
            <a:ext cx="3240360" cy="1922104"/>
            <a:chOff x="827584" y="2082960"/>
            <a:chExt cx="3240360" cy="1922104"/>
          </a:xfrm>
        </p:grpSpPr>
        <p:sp>
          <p:nvSpPr>
            <p:cNvPr id="16" name="椭圆 15"/>
            <p:cNvSpPr>
              <a:spLocks noChangeAspect="1"/>
            </p:cNvSpPr>
            <p:nvPr/>
          </p:nvSpPr>
          <p:spPr bwMode="auto">
            <a:xfrm>
              <a:off x="827584" y="2082960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 bwMode="auto">
            <a:xfrm>
              <a:off x="2051720" y="2088088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899592" y="3096200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 bwMode="auto">
            <a:xfrm>
              <a:off x="2843808" y="3096200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91944" y="2132856"/>
            <a:ext cx="3816424" cy="1872208"/>
            <a:chOff x="4067944" y="2132856"/>
            <a:chExt cx="3816424" cy="1872208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4067944" y="2132856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5292080" y="2137984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4716016" y="3096200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6660232" y="3068960"/>
              <a:ext cx="1224136" cy="908864"/>
            </a:xfrm>
            <a:prstGeom prst="ellipse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1920876" y="3521076"/>
          <a:ext cx="82899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5" name="Equation" r:id="rId4" imgW="3454200" imgH="749160" progId="Equation.DSMT4">
                  <p:embed/>
                </p:oleObj>
              </mc:Choice>
              <mc:Fallback>
                <p:oleObj name="Equation" r:id="rId4" imgW="3454200" imgH="7491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6" y="3521076"/>
                        <a:ext cx="8289925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0" name="Rectangle 46"/>
          <p:cNvSpPr>
            <a:spLocks noChangeArrowheads="1"/>
          </p:cNvSpPr>
          <p:nvPr/>
        </p:nvSpPr>
        <p:spPr bwMode="auto">
          <a:xfrm>
            <a:off x="1839398" y="395954"/>
            <a:ext cx="5202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(2)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Recover missing variables.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953256" y="4787116"/>
            <a:ext cx="2714644" cy="1597384"/>
            <a:chOff x="6000760" y="3072604"/>
            <a:chExt cx="2714644" cy="1597384"/>
          </a:xfrm>
        </p:grpSpPr>
        <p:grpSp>
          <p:nvGrpSpPr>
            <p:cNvPr id="14" name="组合 13"/>
            <p:cNvGrpSpPr/>
            <p:nvPr/>
          </p:nvGrpSpPr>
          <p:grpSpPr>
            <a:xfrm>
              <a:off x="6000760" y="4071942"/>
              <a:ext cx="2714644" cy="598046"/>
              <a:chOff x="5786446" y="4474028"/>
              <a:chExt cx="2714644" cy="59804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786446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/>
                    <a:latin typeface="黑体" pitchFamily="49" charset="-122"/>
                  </a:rPr>
                  <a:t>111</a:t>
                </a:r>
                <a:endParaRPr lang="zh-CN" altLang="en-US" sz="3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15140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/>
                    <a:latin typeface="黑体" pitchFamily="49" charset="-122"/>
                  </a:rPr>
                  <a:t>110</a:t>
                </a:r>
                <a:endParaRPr lang="zh-CN" altLang="en-US" sz="3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00871" y="4474028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effectLst/>
                    <a:latin typeface="黑体" pitchFamily="49" charset="-122"/>
                  </a:rPr>
                  <a:t>011</a:t>
                </a:r>
                <a:endParaRPr lang="zh-CN" altLang="en-US" sz="3200" dirty="0"/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 bwMode="auto">
            <a:xfrm rot="5400000" flipH="1" flipV="1">
              <a:off x="6858016" y="3571876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7690" name="Object 106"/>
          <p:cNvGraphicFramePr>
            <a:graphicFrameLocks noChangeAspect="1"/>
          </p:cNvGraphicFramePr>
          <p:nvPr/>
        </p:nvGraphicFramePr>
        <p:xfrm>
          <a:off x="2381224" y="2590801"/>
          <a:ext cx="5543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6" name="Equation" r:id="rId6" imgW="2184120" imgH="266400" progId="Equation.DSMT4">
                  <p:embed/>
                </p:oleObj>
              </mc:Choice>
              <mc:Fallback>
                <p:oleObj name="Equation" r:id="rId6" imgW="2184120" imgH="2664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2590801"/>
                        <a:ext cx="55435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028254" y="1270968"/>
            <a:ext cx="8604251" cy="1077913"/>
            <a:chOff x="0" y="1440"/>
            <a:chExt cx="5420" cy="679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542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Apply </a:t>
              </a:r>
              <a:r>
                <a:rPr lang="en-US" altLang="zh-CN" sz="3200" dirty="0"/>
                <a:t>the following formula</a:t>
              </a:r>
              <a:endParaRPr lang="zh-CN" altLang="zh-CN" sz="3200" dirty="0"/>
            </a:p>
            <a:p>
              <a:pPr eaLnBrk="1" hangingPunct="1"/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3175" y="1440"/>
            <a:ext cx="19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47" name="Equation" r:id="rId8" imgW="1918080" imgH="355680" progId="Equation.3">
                    <p:embed/>
                  </p:oleObj>
                </mc:Choice>
                <mc:Fallback>
                  <p:oleObj name="Equation" r:id="rId8" imgW="1918080" imgH="3556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1440"/>
                          <a:ext cx="1947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2351584" y="2420888"/>
            <a:ext cx="3168352" cy="1800200"/>
            <a:chOff x="827584" y="2420888"/>
            <a:chExt cx="3168352" cy="1800200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899592" y="2420888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 bwMode="auto">
            <a:xfrm>
              <a:off x="827584" y="3312224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 bwMode="auto">
            <a:xfrm>
              <a:off x="2771800" y="3312224"/>
              <a:ext cx="122413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032104" y="1124744"/>
            <a:ext cx="2448272" cy="908864"/>
            <a:chOff x="5508104" y="1340768"/>
            <a:chExt cx="2448272" cy="908864"/>
          </a:xfrm>
        </p:grpSpPr>
        <p:sp>
          <p:nvSpPr>
            <p:cNvPr id="24" name="椭圆 23"/>
            <p:cNvSpPr/>
            <p:nvPr/>
          </p:nvSpPr>
          <p:spPr bwMode="auto">
            <a:xfrm>
              <a:off x="5508104" y="1340768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6300192" y="1340768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7452320" y="1340768"/>
              <a:ext cx="504056" cy="908864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5400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52319"/>
              </p:ext>
            </p:extLst>
          </p:nvPr>
        </p:nvGraphicFramePr>
        <p:xfrm>
          <a:off x="3359697" y="3717033"/>
          <a:ext cx="441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36" name="Equation" r:id="rId3" imgW="2756520" imgH="406440" progId="Equation.3">
                  <p:embed/>
                </p:oleObj>
              </mc:Choice>
              <mc:Fallback>
                <p:oleObj name="Equation" r:id="rId3" imgW="2756520" imgH="406440" progId="Equation.3">
                  <p:embed/>
                  <p:pic>
                    <p:nvPicPr>
                      <p:cNvPr id="6554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3717033"/>
                        <a:ext cx="44100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9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10" name="Group 22"/>
          <p:cNvGrpSpPr>
            <a:grpSpLocks/>
          </p:cNvGrpSpPr>
          <p:nvPr/>
        </p:nvGrpSpPr>
        <p:grpSpPr bwMode="auto">
          <a:xfrm>
            <a:off x="4043370" y="1785926"/>
            <a:ext cx="3810000" cy="4724400"/>
            <a:chOff x="1008" y="864"/>
            <a:chExt cx="2400" cy="2976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1970" y="4476720"/>
            <a:ext cx="3232150" cy="1036638"/>
            <a:chOff x="2747970" y="4476720"/>
            <a:chExt cx="3232150" cy="1036638"/>
          </a:xfrm>
        </p:grpSpPr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2747970" y="44767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747970" y="49339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1    0   1    1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71970" y="3409920"/>
            <a:ext cx="3232150" cy="2636838"/>
            <a:chOff x="2747970" y="3409920"/>
            <a:chExt cx="3232150" cy="2636838"/>
          </a:xfrm>
        </p:grpSpPr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2747970" y="34099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0    1   0    1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2747970" y="54673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1    1   0    1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71970" y="2419320"/>
            <a:ext cx="3232150" cy="4060844"/>
            <a:chOff x="2747970" y="2419320"/>
            <a:chExt cx="3232150" cy="4060844"/>
          </a:xfrm>
        </p:grpSpPr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2747970" y="24193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0    0   0    0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2" name="Rectangle 14"/>
            <p:cNvSpPr>
              <a:spLocks noChangeArrowheads="1"/>
            </p:cNvSpPr>
            <p:nvPr/>
          </p:nvSpPr>
          <p:spPr bwMode="auto">
            <a:xfrm>
              <a:off x="2747970" y="29527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0    0   1    0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2747970" y="394332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0    1   1    0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40308" name="Rectangle 20"/>
            <p:cNvSpPr>
              <a:spLocks noChangeArrowheads="1"/>
            </p:cNvSpPr>
            <p:nvPr/>
          </p:nvSpPr>
          <p:spPr bwMode="auto">
            <a:xfrm>
              <a:off x="2747970" y="5900726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1    1   1    0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39333" y="3438492"/>
            <a:ext cx="6085493" cy="2618812"/>
            <a:chOff x="486771" y="3000372"/>
            <a:chExt cx="6085493" cy="2618812"/>
          </a:xfrm>
        </p:grpSpPr>
        <p:sp>
          <p:nvSpPr>
            <p:cNvPr id="18" name="椭圆 17"/>
            <p:cNvSpPr/>
            <p:nvPr/>
          </p:nvSpPr>
          <p:spPr bwMode="auto">
            <a:xfrm>
              <a:off x="2347898" y="3000372"/>
              <a:ext cx="4071966" cy="540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500298" y="5079184"/>
              <a:ext cx="4071966" cy="540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graphicFrame>
          <p:nvGraphicFramePr>
            <p:cNvPr id="6867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0387173"/>
                </p:ext>
              </p:extLst>
            </p:nvPr>
          </p:nvGraphicFramePr>
          <p:xfrm>
            <a:off x="486771" y="3963863"/>
            <a:ext cx="724665" cy="61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52" name="Equation" r:id="rId3" imgW="279360" imgH="228600" progId="Equation.DSMT4">
                    <p:embed/>
                  </p:oleObj>
                </mc:Choice>
                <mc:Fallback>
                  <p:oleObj name="Equation" r:id="rId3" imgW="279360" imgH="2286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71" y="3963863"/>
                          <a:ext cx="724665" cy="611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/>
          </p:nvCxnSpPr>
          <p:spPr bwMode="auto">
            <a:xfrm flipV="1">
              <a:off x="1285852" y="3214686"/>
              <a:ext cx="919170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214414" y="4643446"/>
              <a:ext cx="928694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4014775" y="4622443"/>
            <a:ext cx="5762929" cy="828000"/>
            <a:chOff x="2562212" y="4184323"/>
            <a:chExt cx="5762929" cy="828000"/>
          </a:xfrm>
        </p:grpSpPr>
        <p:sp>
          <p:nvSpPr>
            <p:cNvPr id="16" name="矩形 15"/>
            <p:cNvSpPr/>
            <p:nvPr/>
          </p:nvSpPr>
          <p:spPr bwMode="auto">
            <a:xfrm>
              <a:off x="2562212" y="4184323"/>
              <a:ext cx="4000528" cy="828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graphicFrame>
          <p:nvGraphicFramePr>
            <p:cNvPr id="68673" name="Object 65"/>
            <p:cNvGraphicFramePr>
              <a:graphicFrameLocks noChangeAspect="1"/>
            </p:cNvGraphicFramePr>
            <p:nvPr/>
          </p:nvGraphicFramePr>
          <p:xfrm>
            <a:off x="7572396" y="4286256"/>
            <a:ext cx="752745" cy="66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53" name="Equation" r:id="rId5" imgW="266400" imgH="228600" progId="Equation.DSMT4">
                    <p:embed/>
                  </p:oleObj>
                </mc:Choice>
                <mc:Fallback>
                  <p:oleObj name="Equation" r:id="rId5" imgW="266400" imgH="228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4286256"/>
                          <a:ext cx="752745" cy="660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 rot="10800000">
              <a:off x="6643702" y="4714884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53"/>
          <p:cNvGrpSpPr>
            <a:grpSpLocks/>
          </p:cNvGrpSpPr>
          <p:nvPr/>
        </p:nvGrpSpPr>
        <p:grpSpPr bwMode="auto">
          <a:xfrm>
            <a:off x="1631505" y="764708"/>
            <a:ext cx="8856679" cy="1077913"/>
            <a:chOff x="240" y="3552"/>
            <a:chExt cx="5579" cy="679"/>
          </a:xfrm>
        </p:grpSpPr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40" y="3552"/>
              <a:ext cx="557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Example:  Convert                                      to </a:t>
              </a:r>
              <a:r>
                <a:rPr lang="en-US" altLang="zh-CN" sz="3200" dirty="0"/>
                <a:t>sum of </a:t>
              </a:r>
              <a:r>
                <a:rPr lang="en-US" altLang="zh-CN" sz="3200" dirty="0" err="1"/>
                <a:t>Minterms</a:t>
              </a:r>
              <a:r>
                <a:rPr lang="en-US" altLang="zh-CN" sz="3200" dirty="0"/>
                <a:t> by truth table. 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30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879036"/>
                </p:ext>
              </p:extLst>
            </p:nvPr>
          </p:nvGraphicFramePr>
          <p:xfrm>
            <a:off x="2323" y="3552"/>
            <a:ext cx="22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54" name="Equation" r:id="rId7" imgW="2248560" imgH="355680" progId="Equation.3">
                    <p:embed/>
                  </p:oleObj>
                </mc:Choice>
                <mc:Fallback>
                  <p:oleObj name="Equation" r:id="rId7" imgW="2248560" imgH="3556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3552"/>
                          <a:ext cx="227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1595470" y="107922"/>
            <a:ext cx="7191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cs typeface="Times New Roman" pitchFamily="18" charset="0"/>
              </a:rPr>
              <a:t>2. Function Transformation by Truth Table</a:t>
            </a:r>
            <a:endParaRPr lang="zh-CN" altLang="en-US" sz="3200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2423592" y="5084540"/>
            <a:ext cx="2927350" cy="720725"/>
            <a:chOff x="3797" y="1880"/>
            <a:chExt cx="1844" cy="45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38" name="Rectangle 90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39" name="Rectangle 91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40" name="Line 92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54" name="Oval 106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703512" y="4077073"/>
            <a:ext cx="7853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  <a:cs typeface="Times New Roman" pitchFamily="18" charset="0"/>
              </a:rPr>
              <a:t>Logic gate of  “NOT” (hardware symbol)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03513" y="1990582"/>
            <a:ext cx="5121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  <a:cs typeface="Times New Roman" pitchFamily="18" charset="0"/>
              </a:rPr>
              <a:t>Logic function of  “NOT”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55640" y="278267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/>
                <a:latin typeface="黑体" pitchFamily="49" charset="-122"/>
              </a:rPr>
              <a:t>F＝A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75520" y="188641"/>
            <a:ext cx="957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input and output are inverting.</a:t>
            </a:r>
          </a:p>
          <a:p>
            <a:r>
              <a:rPr lang="en-US" altLang="zh-CN" dirty="0"/>
              <a:t>It is named as </a:t>
            </a:r>
            <a:r>
              <a:rPr lang="en-US" altLang="zh-CN" dirty="0">
                <a:solidFill>
                  <a:srgbClr val="FFFF00"/>
                </a:solidFill>
              </a:rPr>
              <a:t>logical inverter (NOT)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9" name="Line 92"/>
          <p:cNvSpPr>
            <a:spLocks noChangeShapeType="1"/>
          </p:cNvSpPr>
          <p:nvPr/>
        </p:nvSpPr>
        <p:spPr bwMode="auto">
          <a:xfrm>
            <a:off x="3647728" y="2780928"/>
            <a:ext cx="228600" cy="0"/>
          </a:xfrm>
          <a:prstGeom prst="lin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167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395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395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395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395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395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395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395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395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8283" y="116633"/>
            <a:ext cx="702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Write sum of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Minterms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from Truth Table.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290846" y="2414567"/>
            <a:ext cx="3571900" cy="2486418"/>
            <a:chOff x="1766846" y="2414566"/>
            <a:chExt cx="3571900" cy="2486418"/>
          </a:xfrm>
        </p:grpSpPr>
        <p:sp>
          <p:nvSpPr>
            <p:cNvPr id="20" name="矩形 19"/>
            <p:cNvSpPr/>
            <p:nvPr/>
          </p:nvSpPr>
          <p:spPr bwMode="auto">
            <a:xfrm>
              <a:off x="1766846" y="3995918"/>
              <a:ext cx="3571900" cy="432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6846" y="2414566"/>
              <a:ext cx="3571900" cy="432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3542047"/>
              <a:ext cx="3571900" cy="432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468984"/>
              <a:ext cx="3571900" cy="432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005622" y="2346306"/>
            <a:ext cx="1100138" cy="2779727"/>
            <a:chOff x="5481622" y="2346305"/>
            <a:chExt cx="1100138" cy="2779727"/>
          </a:xfrm>
        </p:grpSpPr>
        <p:graphicFrame>
          <p:nvGraphicFramePr>
            <p:cNvPr id="266242" name="Object 2"/>
            <p:cNvGraphicFramePr>
              <a:graphicFrameLocks noChangeAspect="1"/>
            </p:cNvGraphicFramePr>
            <p:nvPr/>
          </p:nvGraphicFramePr>
          <p:xfrm>
            <a:off x="5607680" y="2346305"/>
            <a:ext cx="945512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23" name="Equation" r:id="rId3" imgW="368280" imgH="228600" progId="Equation.DSMT4">
                    <p:embed/>
                  </p:oleObj>
                </mc:Choice>
                <mc:Fallback>
                  <p:oleObj name="Equation" r:id="rId3" imgW="368280" imgH="228600" progId="Equation.DSMT4">
                    <p:embed/>
                    <p:pic>
                      <p:nvPicPr>
                        <p:cNvPr id="266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680" y="2346305"/>
                          <a:ext cx="945512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5" name="Object 5"/>
            <p:cNvGraphicFramePr>
              <a:graphicFrameLocks noChangeAspect="1"/>
            </p:cNvGraphicFramePr>
            <p:nvPr/>
          </p:nvGraphicFramePr>
          <p:xfrm>
            <a:off x="5481622" y="3343260"/>
            <a:ext cx="11001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24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2662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3343260"/>
                          <a:ext cx="11001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6" name="Object 6"/>
            <p:cNvGraphicFramePr>
              <a:graphicFrameLocks noChangeAspect="1"/>
            </p:cNvGraphicFramePr>
            <p:nvPr/>
          </p:nvGraphicFramePr>
          <p:xfrm>
            <a:off x="5553060" y="3986202"/>
            <a:ext cx="942963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25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266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3060" y="3986202"/>
                          <a:ext cx="942963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7" name="Object 7"/>
            <p:cNvGraphicFramePr>
              <a:graphicFrameLocks noChangeAspect="1"/>
            </p:cNvGraphicFramePr>
            <p:nvPr/>
          </p:nvGraphicFramePr>
          <p:xfrm>
            <a:off x="5481622" y="4557706"/>
            <a:ext cx="1009226" cy="568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26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266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4557706"/>
                          <a:ext cx="1009226" cy="568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2024034" y="5429264"/>
          <a:ext cx="6591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7" name="Equation" r:id="rId11" imgW="4128480" imgH="787680" progId="Equation.3">
                  <p:embed/>
                </p:oleObj>
              </mc:Choice>
              <mc:Fallback>
                <p:oleObj name="Equation" r:id="rId11" imgW="4128480" imgH="787680" progId="Equation.3">
                  <p:embed/>
                  <p:pic>
                    <p:nvPicPr>
                      <p:cNvPr id="266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5429264"/>
                        <a:ext cx="6591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6881819" y="1714489"/>
            <a:ext cx="2422827" cy="3427992"/>
            <a:chOff x="5357818" y="1714489"/>
            <a:chExt cx="2422827" cy="3427992"/>
          </a:xfrm>
        </p:grpSpPr>
        <p:sp>
          <p:nvSpPr>
            <p:cNvPr id="28" name="矩形 27"/>
            <p:cNvSpPr/>
            <p:nvPr/>
          </p:nvSpPr>
          <p:spPr>
            <a:xfrm>
              <a:off x="7111689" y="234312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24696" y="341469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4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24696" y="3986202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5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24696" y="4557706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6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1714489"/>
              <a:ext cx="2214578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5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sum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37609"/>
              </p:ext>
            </p:extLst>
          </p:nvPr>
        </p:nvGraphicFramePr>
        <p:xfrm>
          <a:off x="3719737" y="3898156"/>
          <a:ext cx="360521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05" name="Equation" r:id="rId3" imgW="2248560" imgH="355680" progId="Equation.3">
                  <p:embed/>
                </p:oleObj>
              </mc:Choice>
              <mc:Fallback>
                <p:oleObj name="Equation" r:id="rId3" imgW="2248560" imgH="355680" progId="Equation.3">
                  <p:embed/>
                  <p:pic>
                    <p:nvPicPr>
                      <p:cNvPr id="3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7" y="3898156"/>
                        <a:ext cx="3605219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9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1594426" y="-24482"/>
            <a:ext cx="90735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cs typeface="Times New Roman" pitchFamily="18" charset="0"/>
              </a:rPr>
              <a:t>Example:</a:t>
            </a:r>
            <a:r>
              <a:rPr lang="zh-CN" altLang="en-US" sz="3200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Convert the following function to product of </a:t>
            </a:r>
            <a:r>
              <a:rPr lang="en-US" altLang="zh-CN" sz="3200" dirty="0" err="1">
                <a:cs typeface="Times New Roman" pitchFamily="18" charset="0"/>
              </a:rPr>
              <a:t>maxterms</a:t>
            </a:r>
            <a:r>
              <a:rPr lang="en-US" altLang="zh-CN" sz="3200" dirty="0">
                <a:cs typeface="Times New Roman" pitchFamily="18" charset="0"/>
              </a:rPr>
              <a:t> by truth table.</a:t>
            </a:r>
            <a:endParaRPr lang="zh-CN" altLang="en-US" sz="3200" dirty="0"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43370" y="1844824"/>
            <a:ext cx="3810000" cy="4724400"/>
            <a:chOff x="1008" y="864"/>
            <a:chExt cx="2400" cy="2976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71970" y="2478218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271970" y="3011618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271970" y="4002218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4271970" y="3468818"/>
            <a:ext cx="3232150" cy="2636838"/>
            <a:chOff x="2747970" y="3686180"/>
            <a:chExt cx="3232150" cy="2636838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747970" y="36861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0    1   0    1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47970" y="47529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1    0   0    1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747970" y="52101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1    0   1    1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47970" y="5743580"/>
              <a:ext cx="3232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1    1   0    1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271970" y="5959624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800460" y="2497258"/>
            <a:ext cx="4071966" cy="576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3952860" y="5997720"/>
            <a:ext cx="4071966" cy="576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3952860" y="3068762"/>
            <a:ext cx="4071966" cy="576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3952860" y="4068894"/>
            <a:ext cx="4071966" cy="576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zh-CN" altLang="en-US"/>
          </a:p>
        </p:txBody>
      </p:sp>
      <p:graphicFrame>
        <p:nvGraphicFramePr>
          <p:cNvPr id="69737" name="Object 105"/>
          <p:cNvGraphicFramePr>
            <a:graphicFrameLocks noChangeAspect="1"/>
          </p:cNvGraphicFramePr>
          <p:nvPr/>
        </p:nvGraphicFramePr>
        <p:xfrm>
          <a:off x="3359696" y="1052737"/>
          <a:ext cx="5400600" cy="70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07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052737"/>
                        <a:ext cx="5400600" cy="705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26228"/>
              </p:ext>
            </p:extLst>
          </p:nvPr>
        </p:nvGraphicFramePr>
        <p:xfrm>
          <a:off x="1635125" y="2762251"/>
          <a:ext cx="11509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08" name="Equation" r:id="rId5" imgW="444240" imgH="177480" progId="Equation.DSMT4">
                  <p:embed/>
                </p:oleObj>
              </mc:Choice>
              <mc:Fallback>
                <p:oleObj name="Equation" r:id="rId5" imgW="444240" imgH="177480" progId="Equation.DSMT4">
                  <p:embed/>
                  <p:pic>
                    <p:nvPicPr>
                      <p:cNvPr id="6867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762251"/>
                        <a:ext cx="11509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 flipV="1">
            <a:off x="2927649" y="2783010"/>
            <a:ext cx="702973" cy="228608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2927649" y="3178238"/>
            <a:ext cx="702973" cy="290581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22617"/>
              </p:ext>
            </p:extLst>
          </p:nvPr>
        </p:nvGraphicFramePr>
        <p:xfrm>
          <a:off x="1619251" y="4957764"/>
          <a:ext cx="11842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09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3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4957764"/>
                        <a:ext cx="11842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 bwMode="auto">
          <a:xfrm flipV="1">
            <a:off x="2867152" y="4468512"/>
            <a:ext cx="937555" cy="835027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2867151" y="5445224"/>
            <a:ext cx="893778" cy="854078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4" grpId="0"/>
      <p:bldP spid="26" grpId="0" animBg="1"/>
      <p:bldP spid="27" grpId="0" animBg="1"/>
      <p:bldP spid="29" grpId="0" animBg="1"/>
      <p:bldP spid="3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67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395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395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395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395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395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395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395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395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1952596" y="5495948"/>
          <a:ext cx="753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35" name="Equation" r:id="rId3" imgW="4725360" imgH="787680" progId="Equation.3">
                  <p:embed/>
                </p:oleObj>
              </mc:Choice>
              <mc:Fallback>
                <p:oleObj name="Equation" r:id="rId3" imgW="4725360" imgH="787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5495948"/>
                        <a:ext cx="7531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096132" y="1357298"/>
            <a:ext cx="2131102" cy="4056088"/>
            <a:chOff x="5572132" y="1357298"/>
            <a:chExt cx="2131102" cy="4056088"/>
          </a:xfrm>
        </p:grpSpPr>
        <p:graphicFrame>
          <p:nvGraphicFramePr>
            <p:cNvPr id="267272" name="Object 8"/>
            <p:cNvGraphicFramePr>
              <a:graphicFrameLocks noChangeAspect="1"/>
            </p:cNvGraphicFramePr>
            <p:nvPr/>
          </p:nvGraphicFramePr>
          <p:xfrm>
            <a:off x="5572133" y="1357298"/>
            <a:ext cx="1971968" cy="457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036" name="Equation" r:id="rId5" imgW="850680" imgH="203040" progId="Equation.DSMT4">
                    <p:embed/>
                  </p:oleObj>
                </mc:Choice>
                <mc:Fallback>
                  <p:oleObj name="Equation" r:id="rId5" imgW="85068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3" y="1357298"/>
                          <a:ext cx="1971968" cy="457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3" name="Object 9"/>
            <p:cNvGraphicFramePr>
              <a:graphicFrameLocks noChangeAspect="1"/>
            </p:cNvGraphicFramePr>
            <p:nvPr/>
          </p:nvGraphicFramePr>
          <p:xfrm>
            <a:off x="5643570" y="1928802"/>
            <a:ext cx="1825018" cy="555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037" name="Equation" r:id="rId7" imgW="850680" imgH="266400" progId="Equation.DSMT4">
                    <p:embed/>
                  </p:oleObj>
                </mc:Choice>
                <mc:Fallback>
                  <p:oleObj name="Equation" r:id="rId7" imgW="850680" imgH="266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1928802"/>
                          <a:ext cx="1825018" cy="5556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4" name="Object 10"/>
            <p:cNvGraphicFramePr>
              <a:graphicFrameLocks noChangeAspect="1"/>
            </p:cNvGraphicFramePr>
            <p:nvPr/>
          </p:nvGraphicFramePr>
          <p:xfrm>
            <a:off x="5643570" y="2786058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038" name="Equation" r:id="rId9" imgW="850680" imgH="266400" progId="Equation.DSMT4">
                    <p:embed/>
                  </p:oleObj>
                </mc:Choice>
                <mc:Fallback>
                  <p:oleObj name="Equation" r:id="rId9" imgW="850680" imgH="266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786058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5" name="Object 11"/>
            <p:cNvGraphicFramePr>
              <a:graphicFrameLocks noChangeAspect="1"/>
            </p:cNvGraphicFramePr>
            <p:nvPr/>
          </p:nvGraphicFramePr>
          <p:xfrm>
            <a:off x="5572132" y="4786322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039" name="Equation" r:id="rId11" imgW="850680" imgH="266400" progId="Equation.DSMT4">
                    <p:embed/>
                  </p:oleObj>
                </mc:Choice>
                <mc:Fallback>
                  <p:oleObj name="Equation" r:id="rId11" imgW="850680" imgH="2664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786322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3279424" y="1428737"/>
            <a:ext cx="3583322" cy="4040462"/>
            <a:chOff x="1755424" y="1428736"/>
            <a:chExt cx="3583322" cy="4040462"/>
          </a:xfrm>
        </p:grpSpPr>
        <p:sp>
          <p:nvSpPr>
            <p:cNvPr id="18" name="矩形 17"/>
            <p:cNvSpPr/>
            <p:nvPr/>
          </p:nvSpPr>
          <p:spPr bwMode="auto">
            <a:xfrm>
              <a:off x="1766846" y="1428736"/>
              <a:ext cx="35719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2928934"/>
              <a:ext cx="35719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929198"/>
              <a:ext cx="35719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755424" y="1928802"/>
              <a:ext cx="35719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81819" y="642919"/>
            <a:ext cx="3402653" cy="4799617"/>
            <a:chOff x="5357818" y="642918"/>
            <a:chExt cx="3402653" cy="4799617"/>
          </a:xfrm>
        </p:grpSpPr>
        <p:sp>
          <p:nvSpPr>
            <p:cNvPr id="28" name="矩形 27"/>
            <p:cNvSpPr/>
            <p:nvPr/>
          </p:nvSpPr>
          <p:spPr>
            <a:xfrm>
              <a:off x="8072462" y="12858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072462" y="2071678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462" y="2857496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3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072462" y="48577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7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642918"/>
              <a:ext cx="3143272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indent="-457200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738282" y="116633"/>
            <a:ext cx="7665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Write product of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Maxterms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from Truth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80694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32856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truth table.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69899"/>
              </p:ext>
            </p:extLst>
          </p:nvPr>
        </p:nvGraphicFramePr>
        <p:xfrm>
          <a:off x="3137475" y="3933057"/>
          <a:ext cx="5400600" cy="70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74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69737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475" y="3933057"/>
                        <a:ext cx="5400600" cy="705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961" y="1124745"/>
            <a:ext cx="8715375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.4.1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Simplification by Formulas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596009" y="2412178"/>
            <a:ext cx="73616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What is the simplest AND-OR function?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1235968" y="352600"/>
            <a:ext cx="9972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.4 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Function Simplification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596008" y="3708322"/>
            <a:ext cx="9540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(1) The number of product terms is the fewest.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596008" y="5004466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(2) The number of variables in each term is the fewest.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1524002" y="292690"/>
            <a:ext cx="6784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1. Simplification of AND-OR Functions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43412" name="Group 52"/>
          <p:cNvGrpSpPr>
            <a:grpSpLocks/>
          </p:cNvGrpSpPr>
          <p:nvPr/>
        </p:nvGrpSpPr>
        <p:grpSpPr bwMode="auto">
          <a:xfrm>
            <a:off x="1524002" y="978491"/>
            <a:ext cx="4240213" cy="584201"/>
            <a:chOff x="0" y="576"/>
            <a:chExt cx="2671" cy="368"/>
          </a:xfrm>
        </p:grpSpPr>
        <p:sp>
          <p:nvSpPr>
            <p:cNvPr id="143399" name="Rectangle 39"/>
            <p:cNvSpPr>
              <a:spLocks noChangeArrowheads="1"/>
            </p:cNvSpPr>
            <p:nvPr/>
          </p:nvSpPr>
          <p:spPr bwMode="auto">
            <a:xfrm>
              <a:off x="0" y="576"/>
              <a:ext cx="1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cs typeface="Times New Roman" pitchFamily="18" charset="0"/>
                </a:rPr>
                <a:t>(1) Apply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72725" name="Object 44"/>
            <p:cNvGraphicFramePr>
              <a:graphicFrameLocks noChangeAspect="1"/>
            </p:cNvGraphicFramePr>
            <p:nvPr/>
          </p:nvGraphicFramePr>
          <p:xfrm>
            <a:off x="1292" y="626"/>
            <a:ext cx="137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3" name="Equation" r:id="rId5" imgW="1359360" imgH="304920" progId="Equation.3">
                    <p:embed/>
                  </p:oleObj>
                </mc:Choice>
                <mc:Fallback>
                  <p:oleObj name="Equation" r:id="rId5" imgW="1359360" imgH="304920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626"/>
                          <a:ext cx="1379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3" name="Group 53"/>
          <p:cNvGrpSpPr>
            <a:grpSpLocks/>
          </p:cNvGrpSpPr>
          <p:nvPr/>
        </p:nvGrpSpPr>
        <p:grpSpPr bwMode="auto">
          <a:xfrm>
            <a:off x="1568621" y="1692889"/>
            <a:ext cx="5751516" cy="1363664"/>
            <a:chOff x="-386" y="1080"/>
            <a:chExt cx="3623" cy="859"/>
          </a:xfrm>
        </p:grpSpPr>
        <p:sp>
          <p:nvSpPr>
            <p:cNvPr id="143400" name="Rectangle 40"/>
            <p:cNvSpPr>
              <a:spLocks noChangeArrowheads="1"/>
            </p:cNvSpPr>
            <p:nvPr/>
          </p:nvSpPr>
          <p:spPr bwMode="auto">
            <a:xfrm>
              <a:off x="-386" y="1104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Example 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：</a:t>
              </a:r>
            </a:p>
          </p:txBody>
        </p:sp>
        <p:graphicFrame>
          <p:nvGraphicFramePr>
            <p:cNvPr id="72722" name="Object 45"/>
            <p:cNvGraphicFramePr>
              <a:graphicFrameLocks noChangeAspect="1"/>
            </p:cNvGraphicFramePr>
            <p:nvPr/>
          </p:nvGraphicFramePr>
          <p:xfrm>
            <a:off x="945" y="1080"/>
            <a:ext cx="22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4" name="Equation" r:id="rId7" imgW="1396800" imgH="241200" progId="Equation.DSMT4">
                    <p:embed/>
                  </p:oleObj>
                </mc:Choice>
                <mc:Fallback>
                  <p:oleObj name="Equation" r:id="rId7" imgW="1396800" imgH="241200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080"/>
                          <a:ext cx="2292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Object 46"/>
            <p:cNvGraphicFramePr>
              <a:graphicFrameLocks noChangeAspect="1"/>
            </p:cNvGraphicFramePr>
            <p:nvPr/>
          </p:nvGraphicFramePr>
          <p:xfrm>
            <a:off x="975" y="1485"/>
            <a:ext cx="207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5" name="Equation" r:id="rId9" imgW="1218960" imgH="266400" progId="Equation.DSMT4">
                    <p:embed/>
                  </p:oleObj>
                </mc:Choice>
                <mc:Fallback>
                  <p:oleObj name="Equation" r:id="rId9" imgW="1218960" imgH="2664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485"/>
                          <a:ext cx="2070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1631952" y="3973705"/>
            <a:ext cx="6696081" cy="671513"/>
            <a:chOff x="68" y="2367"/>
            <a:chExt cx="4218" cy="423"/>
          </a:xfrm>
        </p:grpSpPr>
        <p:sp>
          <p:nvSpPr>
            <p:cNvPr id="72719" name="Rectangle 41"/>
            <p:cNvSpPr>
              <a:spLocks noChangeArrowheads="1"/>
            </p:cNvSpPr>
            <p:nvPr/>
          </p:nvSpPr>
          <p:spPr bwMode="auto">
            <a:xfrm>
              <a:off x="68" y="2400"/>
              <a:ext cx="14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Example 2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：</a:t>
              </a:r>
            </a:p>
          </p:txBody>
        </p:sp>
        <p:graphicFrame>
          <p:nvGraphicFramePr>
            <p:cNvPr id="72720" name="Object 48"/>
            <p:cNvGraphicFramePr>
              <a:graphicFrameLocks noChangeAspect="1"/>
            </p:cNvGraphicFramePr>
            <p:nvPr/>
          </p:nvGraphicFramePr>
          <p:xfrm>
            <a:off x="1452" y="2367"/>
            <a:ext cx="283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6" name="Equation" r:id="rId11" imgW="1790640" imgH="266400" progId="Equation.DSMT4">
                    <p:embed/>
                  </p:oleObj>
                </mc:Choice>
                <mc:Fallback>
                  <p:oleObj name="Equation" r:id="rId11" imgW="1790640" imgH="26640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367"/>
                          <a:ext cx="2834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6" name="Group 56"/>
          <p:cNvGrpSpPr>
            <a:grpSpLocks/>
          </p:cNvGrpSpPr>
          <p:nvPr/>
        </p:nvGrpSpPr>
        <p:grpSpPr bwMode="auto">
          <a:xfrm>
            <a:off x="1524001" y="5017094"/>
            <a:ext cx="4667250" cy="584201"/>
            <a:chOff x="0" y="3120"/>
            <a:chExt cx="2940" cy="368"/>
          </a:xfrm>
        </p:grpSpPr>
        <p:sp>
          <p:nvSpPr>
            <p:cNvPr id="72717" name="Rectangle 42"/>
            <p:cNvSpPr>
              <a:spLocks noChangeArrowheads="1"/>
            </p:cNvSpPr>
            <p:nvPr/>
          </p:nvSpPr>
          <p:spPr bwMode="auto">
            <a:xfrm>
              <a:off x="0" y="3120"/>
              <a:ext cx="1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(3) Apply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72718" name="Object 49"/>
            <p:cNvGraphicFramePr>
              <a:graphicFrameLocks noChangeAspect="1"/>
            </p:cNvGraphicFramePr>
            <p:nvPr/>
          </p:nvGraphicFramePr>
          <p:xfrm>
            <a:off x="1338" y="3120"/>
            <a:ext cx="1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7" name="Equation" r:id="rId13" imgW="1575000" imgH="304920" progId="Equation.3">
                    <p:embed/>
                  </p:oleObj>
                </mc:Choice>
                <mc:Fallback>
                  <p:oleObj name="Equation" r:id="rId13" imgW="1575000" imgH="304920" progId="Equation.3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120"/>
                          <a:ext cx="160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7" name="Group 57"/>
          <p:cNvGrpSpPr>
            <a:grpSpLocks/>
          </p:cNvGrpSpPr>
          <p:nvPr/>
        </p:nvGrpSpPr>
        <p:grpSpPr bwMode="auto">
          <a:xfrm>
            <a:off x="1487489" y="5653682"/>
            <a:ext cx="9145595" cy="655638"/>
            <a:chOff x="-23" y="3521"/>
            <a:chExt cx="5761" cy="413"/>
          </a:xfrm>
        </p:grpSpPr>
        <p:sp>
          <p:nvSpPr>
            <p:cNvPr id="72715" name="Rectangle 43"/>
            <p:cNvSpPr>
              <a:spLocks noChangeArrowheads="1"/>
            </p:cNvSpPr>
            <p:nvPr/>
          </p:nvSpPr>
          <p:spPr bwMode="auto">
            <a:xfrm>
              <a:off x="-23" y="3566"/>
              <a:ext cx="14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Example 3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：</a:t>
              </a:r>
            </a:p>
          </p:txBody>
        </p:sp>
        <p:graphicFrame>
          <p:nvGraphicFramePr>
            <p:cNvPr id="72716" name="Object 50"/>
            <p:cNvGraphicFramePr>
              <a:graphicFrameLocks noChangeAspect="1"/>
            </p:cNvGraphicFramePr>
            <p:nvPr/>
          </p:nvGraphicFramePr>
          <p:xfrm>
            <a:off x="1255" y="3521"/>
            <a:ext cx="448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8" name="Equation" r:id="rId15" imgW="2920680" imgH="241200" progId="Equation.DSMT4">
                    <p:embed/>
                  </p:oleObj>
                </mc:Choice>
                <mc:Fallback>
                  <p:oleObj name="Equation" r:id="rId15" imgW="2920680" imgH="241200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3521"/>
                          <a:ext cx="448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1524001" y="3187896"/>
            <a:ext cx="3995738" cy="584201"/>
            <a:chOff x="0" y="1872"/>
            <a:chExt cx="2517" cy="368"/>
          </a:xfrm>
        </p:grpSpPr>
        <p:graphicFrame>
          <p:nvGraphicFramePr>
            <p:cNvPr id="72713" name="Object 47"/>
            <p:cNvGraphicFramePr>
              <a:graphicFrameLocks noChangeAspect="1"/>
            </p:cNvGraphicFramePr>
            <p:nvPr/>
          </p:nvGraphicFramePr>
          <p:xfrm>
            <a:off x="1300" y="1954"/>
            <a:ext cx="1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49" name="Equation" r:id="rId17" imgW="1194120" imgH="241200" progId="Equation.3">
                    <p:embed/>
                  </p:oleObj>
                </mc:Choice>
                <mc:Fallback>
                  <p:oleObj name="Equation" r:id="rId17" imgW="1194120" imgH="241200" progId="Equation.3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1954"/>
                          <a:ext cx="1217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Rectangle 51"/>
            <p:cNvSpPr>
              <a:spLocks noChangeArrowheads="1"/>
            </p:cNvSpPr>
            <p:nvPr/>
          </p:nvSpPr>
          <p:spPr bwMode="auto">
            <a:xfrm>
              <a:off x="0" y="1872"/>
              <a:ext cx="11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(2) Apply</a:t>
              </a:r>
              <a:endParaRPr lang="zh-CN" altLang="en-US" sz="3200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43522"/>
              </p:ext>
            </p:extLst>
          </p:nvPr>
        </p:nvGraphicFramePr>
        <p:xfrm>
          <a:off x="2771379" y="2562920"/>
          <a:ext cx="3373439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78" name="Equation" r:id="rId3" imgW="1295280" imgH="241200" progId="Equation.DSMT4">
                  <p:embed/>
                </p:oleObj>
              </mc:Choice>
              <mc:Fallback>
                <p:oleObj name="Equation" r:id="rId3" imgW="1295280" imgH="241200" progId="Equation.DSMT4">
                  <p:embed/>
                  <p:pic>
                    <p:nvPicPr>
                      <p:cNvPr id="72722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379" y="2562920"/>
                        <a:ext cx="3373439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548884"/>
              </p:ext>
            </p:extLst>
          </p:nvPr>
        </p:nvGraphicFramePr>
        <p:xfrm>
          <a:off x="2809478" y="3428108"/>
          <a:ext cx="3286126" cy="72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79" name="Equation" r:id="rId5" imgW="1218960" imgH="266400" progId="Equation.DSMT4">
                  <p:embed/>
                </p:oleObj>
              </mc:Choice>
              <mc:Fallback>
                <p:oleObj name="Equation" r:id="rId5" imgW="1218960" imgH="266400" progId="Equation.DSMT4">
                  <p:embed/>
                  <p:pic>
                    <p:nvPicPr>
                      <p:cNvPr id="72723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478" y="3428108"/>
                        <a:ext cx="3286126" cy="720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46147"/>
              </p:ext>
            </p:extLst>
          </p:nvPr>
        </p:nvGraphicFramePr>
        <p:xfrm>
          <a:off x="2751139" y="4397376"/>
          <a:ext cx="42751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80" name="Equation" r:id="rId7" imgW="1701720" imgH="266400" progId="Equation.DSMT4">
                  <p:embed/>
                </p:oleObj>
              </mc:Choice>
              <mc:Fallback>
                <p:oleObj name="Equation" r:id="rId7" imgW="1701720" imgH="266400" progId="Equation.DSMT4">
                  <p:embed/>
                  <p:pic>
                    <p:nvPicPr>
                      <p:cNvPr id="727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9" y="4397376"/>
                        <a:ext cx="4275137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30460"/>
              </p:ext>
            </p:extLst>
          </p:nvPr>
        </p:nvGraphicFramePr>
        <p:xfrm>
          <a:off x="2762115" y="5354569"/>
          <a:ext cx="318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81" name="Equation" r:id="rId9" imgW="1307880" imgH="241200" progId="Equation.DSMT4">
                  <p:embed/>
                </p:oleObj>
              </mc:Choice>
              <mc:Fallback>
                <p:oleObj name="Equation" r:id="rId9" imgW="1307880" imgH="241200" progId="Equation.DSMT4">
                  <p:embed/>
                  <p:pic>
                    <p:nvPicPr>
                      <p:cNvPr id="7271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115" y="5354569"/>
                        <a:ext cx="31877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4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52600" y="517526"/>
            <a:ext cx="7295728" cy="584775"/>
            <a:chOff x="228600" y="517525"/>
            <a:chExt cx="7295728" cy="584775"/>
          </a:xfrm>
        </p:grpSpPr>
        <p:sp>
          <p:nvSpPr>
            <p:cNvPr id="73730" name="Rectangle 51"/>
            <p:cNvSpPr>
              <a:spLocks noChangeArrowheads="1"/>
            </p:cNvSpPr>
            <p:nvPr/>
          </p:nvSpPr>
          <p:spPr bwMode="auto">
            <a:xfrm>
              <a:off x="228600" y="517525"/>
              <a:ext cx="729572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itchFamily="18" charset="0"/>
                </a:rPr>
                <a:t>(4)  Apply the formula    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73733" name="Object 70"/>
            <p:cNvGraphicFramePr>
              <a:graphicFrameLocks noChangeAspect="1"/>
            </p:cNvGraphicFramePr>
            <p:nvPr/>
          </p:nvGraphicFramePr>
          <p:xfrm>
            <a:off x="4283968" y="533400"/>
            <a:ext cx="1544638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90" name="Equation" r:id="rId5" imgW="952560" imgH="304920" progId="Equation.3">
                    <p:embed/>
                  </p:oleObj>
                </mc:Choice>
                <mc:Fallback>
                  <p:oleObj name="Equation" r:id="rId5" imgW="952560" imgH="30492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533400"/>
                          <a:ext cx="1544638" cy="490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55" name="Object 71"/>
          <p:cNvGraphicFramePr>
            <a:graphicFrameLocks noChangeAspect="1"/>
          </p:cNvGraphicFramePr>
          <p:nvPr/>
        </p:nvGraphicFramePr>
        <p:xfrm>
          <a:off x="2524125" y="2060848"/>
          <a:ext cx="6923088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1" name="Equation" r:id="rId7" imgW="2971800" imgH="1473120" progId="Equation.DSMT4">
                  <p:embed/>
                </p:oleObj>
              </mc:Choice>
              <mc:Fallback>
                <p:oleObj name="Equation" r:id="rId7" imgW="2971800" imgH="14731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060848"/>
                        <a:ext cx="6923088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56" name="Rectangle 72"/>
          <p:cNvSpPr>
            <a:spLocks noChangeArrowheads="1"/>
          </p:cNvSpPr>
          <p:nvPr/>
        </p:nvSpPr>
        <p:spPr bwMode="auto">
          <a:xfrm>
            <a:off x="1847528" y="1268761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4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336900" name="Arc 4"/>
          <p:cNvSpPr>
            <a:spLocks/>
          </p:cNvSpPr>
          <p:nvPr/>
        </p:nvSpPr>
        <p:spPr bwMode="auto">
          <a:xfrm flipV="1">
            <a:off x="4130694" y="3558471"/>
            <a:ext cx="4608512" cy="646331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1" name="Arc 5"/>
          <p:cNvSpPr>
            <a:spLocks/>
          </p:cNvSpPr>
          <p:nvPr/>
        </p:nvSpPr>
        <p:spPr bwMode="auto">
          <a:xfrm flipV="1">
            <a:off x="6291282" y="3702487"/>
            <a:ext cx="1439863" cy="646331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2" name="Arc 6"/>
          <p:cNvSpPr>
            <a:spLocks/>
          </p:cNvSpPr>
          <p:nvPr/>
        </p:nvSpPr>
        <p:spPr bwMode="auto">
          <a:xfrm flipV="1">
            <a:off x="3411557" y="3586501"/>
            <a:ext cx="1655763" cy="646331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150"/>
              <a:gd name="T1" fmla="*/ 22413 h 22413"/>
              <a:gd name="T2" fmla="*/ 43150 w 43150"/>
              <a:gd name="T3" fmla="*/ 20133 h 22413"/>
              <a:gd name="T4" fmla="*/ 21600 w 4315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</a:path>
              <a:path w="4315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53850"/>
              </p:ext>
            </p:extLst>
          </p:nvPr>
        </p:nvGraphicFramePr>
        <p:xfrm>
          <a:off x="6738943" y="4396085"/>
          <a:ext cx="72924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2" name="Equation" r:id="rId9" imgW="291960" imgH="190440" progId="Equation.DSMT4">
                  <p:embed/>
                </p:oleObj>
              </mc:Choice>
              <mc:Fallback>
                <p:oleObj name="Equation" r:id="rId9" imgW="291960" imgH="190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3" y="4396085"/>
                        <a:ext cx="72924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78585"/>
              </p:ext>
            </p:extLst>
          </p:nvPr>
        </p:nvGraphicFramePr>
        <p:xfrm>
          <a:off x="3667108" y="4277469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3" name="Equation" r:id="rId11" imgW="279360" imgH="190440" progId="Equation.DSMT4">
                  <p:embed/>
                </p:oleObj>
              </mc:Choice>
              <mc:Fallback>
                <p:oleObj name="Equation" r:id="rId11" imgW="279360" imgH="19044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4277469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08" name="Object 180"/>
          <p:cNvGraphicFramePr>
            <a:graphicFrameLocks noChangeAspect="1"/>
          </p:cNvGraphicFramePr>
          <p:nvPr/>
        </p:nvGraphicFramePr>
        <p:xfrm>
          <a:off x="5381620" y="4218236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4" name="Equation" r:id="rId13" imgW="279360" imgH="190440" progId="Equation.DSMT4">
                  <p:embed/>
                </p:oleObj>
              </mc:Choice>
              <mc:Fallback>
                <p:oleObj name="Equation" r:id="rId13" imgW="279360" imgH="1904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0" y="4218236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627734" y="5869136"/>
            <a:ext cx="5368875" cy="584775"/>
            <a:chOff x="715293" y="5869135"/>
            <a:chExt cx="5368875" cy="584775"/>
          </a:xfrm>
        </p:grpSpPr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715293" y="5869135"/>
              <a:ext cx="321594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a typeface="宋体" pitchFamily="2" charset="-122"/>
                  <a:cs typeface="Times New Roman" pitchFamily="18" charset="0"/>
                </a:rPr>
                <a:t>Apply the formula</a:t>
              </a:r>
              <a:endParaRPr lang="zh-CN" altLang="en-US" sz="3200" dirty="0">
                <a:cs typeface="Times New Roman" pitchFamily="18" charset="0"/>
              </a:endParaRPr>
            </a:p>
          </p:txBody>
        </p:sp>
        <p:graphicFrame>
          <p:nvGraphicFramePr>
            <p:cNvPr id="18" name="Object 47"/>
            <p:cNvGraphicFramePr>
              <a:graphicFrameLocks noChangeAspect="1"/>
            </p:cNvGraphicFramePr>
            <p:nvPr/>
          </p:nvGraphicFramePr>
          <p:xfrm>
            <a:off x="4152180" y="5949280"/>
            <a:ext cx="1931988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95" name="Equation" r:id="rId15" imgW="1194120" imgH="241200" progId="Equation.3">
                    <p:embed/>
                  </p:oleObj>
                </mc:Choice>
                <mc:Fallback>
                  <p:oleObj name="Equation" r:id="rId15" imgW="1194120" imgH="241200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180" y="5949280"/>
                          <a:ext cx="1931988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913" name="Rectangle 185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912" name="Object 184"/>
          <p:cNvGraphicFramePr>
            <a:graphicFrameLocks noChangeAspect="1"/>
          </p:cNvGraphicFramePr>
          <p:nvPr/>
        </p:nvGraphicFramePr>
        <p:xfrm>
          <a:off x="7449582" y="5805265"/>
          <a:ext cx="2966898" cy="5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6" name="Equation" r:id="rId17" imgW="1180800" imgH="241200" progId="Equation.DSMT4">
                  <p:embed/>
                </p:oleObj>
              </mc:Choice>
              <mc:Fallback>
                <p:oleObj name="Equation" r:id="rId17" imgW="1180800" imgH="2412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582" y="5805265"/>
                        <a:ext cx="2966898" cy="598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37476"/>
              </p:ext>
            </p:extLst>
          </p:nvPr>
        </p:nvGraphicFramePr>
        <p:xfrm>
          <a:off x="2855641" y="3356830"/>
          <a:ext cx="417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084" name="Equation" r:id="rId4" imgW="1790640" imgH="241200" progId="Equation.DSMT4">
                  <p:embed/>
                </p:oleObj>
              </mc:Choice>
              <mc:Fallback>
                <p:oleObj name="Equation" r:id="rId4" imgW="1790640" imgH="241200" progId="Equation.DSMT4">
                  <p:embed/>
                  <p:pic>
                    <p:nvPicPr>
                      <p:cNvPr id="14445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1" y="3356830"/>
                        <a:ext cx="41703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5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530" y="1579440"/>
            <a:ext cx="8943975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.2.1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Laws of logical algebra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457604" y="3867200"/>
            <a:ext cx="5291138" cy="569912"/>
            <a:chOff x="576" y="1248"/>
            <a:chExt cx="3333" cy="359"/>
          </a:xfrm>
        </p:grpSpPr>
        <p:graphicFrame>
          <p:nvGraphicFramePr>
            <p:cNvPr id="23567" name="Object 3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0" name="Equation" r:id="rId4" imgW="787680" imgH="254160" progId="Equation.3">
                    <p:embed/>
                  </p:oleObj>
                </mc:Choice>
                <mc:Fallback>
                  <p:oleObj name="Equation" r:id="rId4" imgW="787680" imgH="2541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39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1" name="Equation" r:id="rId6" imgW="762120" imgH="241200" progId="Equation.3">
                    <p:embed/>
                  </p:oleObj>
                </mc:Choice>
                <mc:Fallback>
                  <p:oleObj name="Equation" r:id="rId6" imgW="76212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481263" y="4583088"/>
            <a:ext cx="5313362" cy="646112"/>
            <a:chOff x="603" y="1776"/>
            <a:chExt cx="3347" cy="407"/>
          </a:xfrm>
        </p:grpSpPr>
        <p:graphicFrame>
          <p:nvGraphicFramePr>
            <p:cNvPr id="23565" name="Object 35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2" name="Equation" r:id="rId8" imgW="749520" imgH="254160" progId="Equation.3">
                    <p:embed/>
                  </p:oleObj>
                </mc:Choice>
                <mc:Fallback>
                  <p:oleObj name="Equation" r:id="rId8" imgW="749520" imgH="2541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40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3" name="Equation" r:id="rId10" imgW="800280" imgH="254160" progId="Equation.3">
                    <p:embed/>
                  </p:oleObj>
                </mc:Choice>
                <mc:Fallback>
                  <p:oleObj name="Equation" r:id="rId10" imgW="800280" imgH="254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481263" y="5231160"/>
            <a:ext cx="5313362" cy="646112"/>
            <a:chOff x="603" y="2304"/>
            <a:chExt cx="3347" cy="407"/>
          </a:xfrm>
        </p:grpSpPr>
        <p:graphicFrame>
          <p:nvGraphicFramePr>
            <p:cNvPr id="23563" name="Object 36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4" name="Equation" r:id="rId12" imgW="749520" imgH="254160" progId="Equation.3">
                    <p:embed/>
                  </p:oleObj>
                </mc:Choice>
                <mc:Fallback>
                  <p:oleObj name="Equation" r:id="rId12" imgW="749520" imgH="254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4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5" name="Equation" r:id="rId14" imgW="800280" imgH="254160" progId="Equation.3">
                    <p:embed/>
                  </p:oleObj>
                </mc:Choice>
                <mc:Fallback>
                  <p:oleObj name="Equation" r:id="rId14" imgW="800280" imgH="2541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514600" y="5871592"/>
            <a:ext cx="4719638" cy="692150"/>
            <a:chOff x="624" y="2832"/>
            <a:chExt cx="2973" cy="436"/>
          </a:xfrm>
        </p:grpSpPr>
        <p:graphicFrame>
          <p:nvGraphicFramePr>
            <p:cNvPr id="23561" name="Object 37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6" name="Equation" r:id="rId16" imgW="507960" imgH="317520" progId="Equation.3">
                    <p:embed/>
                  </p:oleObj>
                </mc:Choice>
                <mc:Fallback>
                  <p:oleObj name="Equation" r:id="rId16" imgW="507960" imgH="317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42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7" name="Equation" r:id="rId18" imgW="507960" imgH="317520" progId="Equation.3">
                    <p:embed/>
                  </p:oleObj>
                </mc:Choice>
                <mc:Fallback>
                  <p:oleObj name="Equation" r:id="rId18" imgW="507960" imgH="3175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1703512" y="2561531"/>
            <a:ext cx="5832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(1) Laws of 0 and 1 (axioms)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08594" name="Rectangle 50"/>
          <p:cNvSpPr>
            <a:spLocks noChangeArrowheads="1"/>
          </p:cNvSpPr>
          <p:nvPr/>
        </p:nvSpPr>
        <p:spPr bwMode="auto">
          <a:xfrm>
            <a:off x="1559496" y="332657"/>
            <a:ext cx="99005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.2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Laws and Rules of Logical Algebra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95600" y="3164136"/>
            <a:ext cx="5328592" cy="624904"/>
            <a:chOff x="2495600" y="2732088"/>
            <a:chExt cx="5328592" cy="624904"/>
          </a:xfrm>
        </p:grpSpPr>
        <p:graphicFrame>
          <p:nvGraphicFramePr>
            <p:cNvPr id="19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91371"/>
                </p:ext>
              </p:extLst>
            </p:nvPr>
          </p:nvGraphicFramePr>
          <p:xfrm>
            <a:off x="2495600" y="2732088"/>
            <a:ext cx="1473193" cy="56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8" name="Equation" r:id="rId20" imgW="520560" imgH="164880" progId="Equation.DSMT4">
                    <p:embed/>
                  </p:oleObj>
                </mc:Choice>
                <mc:Fallback>
                  <p:oleObj name="Equation" r:id="rId20" imgW="520560" imgH="164880" progId="Equation.DSMT4">
                    <p:embed/>
                    <p:pic>
                      <p:nvPicPr>
                        <p:cNvPr id="2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600" y="2732088"/>
                          <a:ext cx="1473193" cy="56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350999"/>
                </p:ext>
              </p:extLst>
            </p:nvPr>
          </p:nvGraphicFramePr>
          <p:xfrm>
            <a:off x="5955705" y="2788667"/>
            <a:ext cx="1868487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9" name="Equation" r:id="rId22" imgW="660240" imgH="164880" progId="Equation.DSMT4">
                    <p:embed/>
                  </p:oleObj>
                </mc:Choice>
                <mc:Fallback>
                  <p:oleObj name="Equation" r:id="rId22" imgW="660240" imgH="164880" progId="Equation.DSMT4">
                    <p:embed/>
                    <p:pic>
                      <p:nvPicPr>
                        <p:cNvPr id="21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5705" y="2788667"/>
                          <a:ext cx="1868487" cy="5683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8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6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379690"/>
              </p:ext>
            </p:extLst>
          </p:nvPr>
        </p:nvGraphicFramePr>
        <p:xfrm>
          <a:off x="2524100" y="1350458"/>
          <a:ext cx="7681370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4" name="Equation" r:id="rId4" imgW="3276360" imgH="533160" progId="Equation.DSMT4">
                  <p:embed/>
                </p:oleObj>
              </mc:Choice>
              <mc:Fallback>
                <p:oleObj name="Equation" r:id="rId4" imgW="3276360" imgH="5331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350458"/>
                        <a:ext cx="7681370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785956"/>
              </p:ext>
            </p:extLst>
          </p:nvPr>
        </p:nvGraphicFramePr>
        <p:xfrm>
          <a:off x="1692514" y="3945726"/>
          <a:ext cx="8832643" cy="178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5" name="Equation" r:id="rId6" imgW="3771720" imgH="787320" progId="Equation.DSMT4">
                  <p:embed/>
                </p:oleObj>
              </mc:Choice>
              <mc:Fallback>
                <p:oleObj name="Equation" r:id="rId6" imgW="3771720" imgH="7873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514" y="3945726"/>
                        <a:ext cx="8832643" cy="1787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2"/>
          <p:cNvSpPr>
            <a:spLocks noChangeArrowheads="1"/>
          </p:cNvSpPr>
          <p:nvPr/>
        </p:nvSpPr>
        <p:spPr bwMode="auto">
          <a:xfrm>
            <a:off x="1847528" y="824173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5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auto">
          <a:xfrm>
            <a:off x="1775520" y="3284383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42185"/>
              </p:ext>
            </p:extLst>
          </p:nvPr>
        </p:nvGraphicFramePr>
        <p:xfrm>
          <a:off x="2855641" y="2852937"/>
          <a:ext cx="60436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38" name="Equation" r:id="rId4" imgW="2577960" imgH="266400" progId="Equation.DSMT4">
                  <p:embed/>
                </p:oleObj>
              </mc:Choice>
              <mc:Fallback>
                <p:oleObj name="Equation" r:id="rId4" imgW="2577960" imgH="266400" progId="Equation.DSMT4">
                  <p:embed/>
                  <p:pic>
                    <p:nvPicPr>
                      <p:cNvPr id="1925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1" y="2852937"/>
                        <a:ext cx="604361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85209"/>
              </p:ext>
            </p:extLst>
          </p:nvPr>
        </p:nvGraphicFramePr>
        <p:xfrm>
          <a:off x="2855641" y="4306515"/>
          <a:ext cx="49958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39" name="Equation" r:id="rId6" imgW="2133360" imgH="241200" progId="Equation.DSMT4">
                  <p:embed/>
                </p:oleObj>
              </mc:Choice>
              <mc:Fallback>
                <p:oleObj name="Equation" r:id="rId6" imgW="2133360" imgH="241200" progId="Equation.DSMT4">
                  <p:embed/>
                  <p:pic>
                    <p:nvPicPr>
                      <p:cNvPr id="1925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1" y="4306515"/>
                        <a:ext cx="499586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1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62"/>
          <p:cNvSpPr>
            <a:spLocks noChangeArrowheads="1"/>
          </p:cNvSpPr>
          <p:nvPr/>
        </p:nvSpPr>
        <p:spPr bwMode="auto">
          <a:xfrm>
            <a:off x="1524000" y="3276600"/>
            <a:ext cx="31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 </a:t>
            </a:r>
            <a:endParaRPr lang="zh-CN" altLang="en-US" sz="3200">
              <a:effectLst/>
              <a:latin typeface="Tahoma" pitchFamily="34" charset="0"/>
            </a:endParaRPr>
          </a:p>
        </p:txBody>
      </p:sp>
      <p:graphicFrame>
        <p:nvGraphicFramePr>
          <p:cNvPr id="75780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02093"/>
              </p:ext>
            </p:extLst>
          </p:nvPr>
        </p:nvGraphicFramePr>
        <p:xfrm>
          <a:off x="1559497" y="1779490"/>
          <a:ext cx="9083411" cy="244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19" name="Equation" r:id="rId4" imgW="3911400" imgH="1041120" progId="Equation.DSMT4">
                  <p:embed/>
                </p:oleObj>
              </mc:Choice>
              <mc:Fallback>
                <p:oleObj name="Equation" r:id="rId4" imgW="3911400" imgH="10411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7" y="1779490"/>
                        <a:ext cx="9083411" cy="2441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1775520" y="467962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2189"/>
              </p:ext>
            </p:extLst>
          </p:nvPr>
        </p:nvGraphicFramePr>
        <p:xfrm>
          <a:off x="1524947" y="2996953"/>
          <a:ext cx="90836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129" name="Equation" r:id="rId3" imgW="3911400" imgH="266400" progId="Equation.DSMT4">
                  <p:embed/>
                </p:oleObj>
              </mc:Choice>
              <mc:Fallback>
                <p:oleObj name="Equation" r:id="rId3" imgW="3911400" imgH="266400" progId="Equation.DSMT4">
                  <p:embed/>
                  <p:pic>
                    <p:nvPicPr>
                      <p:cNvPr id="7578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947" y="2996953"/>
                        <a:ext cx="90836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7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62"/>
          <p:cNvSpPr>
            <a:spLocks noChangeArrowheads="1"/>
          </p:cNvSpPr>
          <p:nvPr/>
        </p:nvSpPr>
        <p:spPr bwMode="auto">
          <a:xfrm>
            <a:off x="1524000" y="476672"/>
            <a:ext cx="31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 </a:t>
            </a:r>
            <a:endParaRPr lang="zh-CN" altLang="en-US" sz="3200">
              <a:effectLst/>
              <a:latin typeface="Tahoma" pitchFamily="34" charset="0"/>
            </a:endParaRPr>
          </a:p>
        </p:txBody>
      </p:sp>
      <p:graphicFrame>
        <p:nvGraphicFramePr>
          <p:cNvPr id="14855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95709"/>
              </p:ext>
            </p:extLst>
          </p:nvPr>
        </p:nvGraphicFramePr>
        <p:xfrm>
          <a:off x="1847850" y="2213646"/>
          <a:ext cx="6116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9" name="Equation" r:id="rId5" imgW="3823560" imgH="355680" progId="Equation.3">
                  <p:embed/>
                </p:oleObj>
              </mc:Choice>
              <mc:Fallback>
                <p:oleObj name="Equation" r:id="rId5" imgW="3823560" imgH="355680" progId="Equation.3">
                  <p:embed/>
                  <p:pic>
                    <p:nvPicPr>
                      <p:cNvPr id="14855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213646"/>
                        <a:ext cx="6116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5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28508"/>
              </p:ext>
            </p:extLst>
          </p:nvPr>
        </p:nvGraphicFramePr>
        <p:xfrm>
          <a:off x="1703512" y="3465686"/>
          <a:ext cx="87312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0" name="Equation" r:id="rId7" imgW="3695400" imgH="507960" progId="Equation.DSMT4">
                  <p:embed/>
                </p:oleObj>
              </mc:Choice>
              <mc:Fallback>
                <p:oleObj name="Equation" r:id="rId7" imgW="3695400" imgH="507960" progId="Equation.DSMT4">
                  <p:embed/>
                  <p:pic>
                    <p:nvPicPr>
                      <p:cNvPr id="14855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465686"/>
                        <a:ext cx="873125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8112224" y="2285257"/>
            <a:ext cx="2544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24000" y="332657"/>
            <a:ext cx="6806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2. Simplification of OR-AND Functions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1703512" y="1124418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72064" y="5267102"/>
            <a:ext cx="33489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 again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2" name="Objec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15672"/>
              </p:ext>
            </p:extLst>
          </p:nvPr>
        </p:nvGraphicFramePr>
        <p:xfrm>
          <a:off x="2063552" y="5339110"/>
          <a:ext cx="3644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1" name="Equation" r:id="rId9" imgW="1587240" imgH="241200" progId="Equation.DSMT4">
                  <p:embed/>
                </p:oleObj>
              </mc:Choice>
              <mc:Fallback>
                <p:oleObj name="Equation" r:id="rId9" imgW="1587240" imgH="241200" progId="Equation.DSMT4">
                  <p:embed/>
                  <p:pic>
                    <p:nvPicPr>
                      <p:cNvPr id="7700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5339110"/>
                        <a:ext cx="36449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7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4" grpId="0"/>
      <p:bldP spid="25" grpId="0"/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38" name="Object 34"/>
          <p:cNvGraphicFramePr>
            <a:graphicFrameLocks noChangeAspect="1"/>
          </p:cNvGraphicFramePr>
          <p:nvPr/>
        </p:nvGraphicFramePr>
        <p:xfrm>
          <a:off x="1981201" y="1905001"/>
          <a:ext cx="5438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0" name="Equation" r:id="rId4" imgW="3404520" imgH="355680" progId="Equation.3">
                  <p:embed/>
                </p:oleObj>
              </mc:Choice>
              <mc:Fallback>
                <p:oleObj name="Equation" r:id="rId4" imgW="3404520" imgH="35568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905001"/>
                        <a:ext cx="54387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13061"/>
              </p:ext>
            </p:extLst>
          </p:nvPr>
        </p:nvGraphicFramePr>
        <p:xfrm>
          <a:off x="1879601" y="3113708"/>
          <a:ext cx="80502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1" name="Equation" r:id="rId6" imgW="3504960" imgH="533160" progId="Equation.DSMT4">
                  <p:embed/>
                </p:oleObj>
              </mc:Choice>
              <mc:Fallback>
                <p:oleObj name="Equation" r:id="rId6" imgW="3504960" imgH="53316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1" y="3113708"/>
                        <a:ext cx="8050213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2"/>
          <p:cNvSpPr>
            <a:spLocks noChangeArrowheads="1"/>
          </p:cNvSpPr>
          <p:nvPr/>
        </p:nvSpPr>
        <p:spPr bwMode="auto">
          <a:xfrm>
            <a:off x="1837184" y="764705"/>
            <a:ext cx="2962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Example 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：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72194" y="1988841"/>
            <a:ext cx="2544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139494" y="4835055"/>
            <a:ext cx="33489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Get the dual form again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77001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26365"/>
              </p:ext>
            </p:extLst>
          </p:nvPr>
        </p:nvGraphicFramePr>
        <p:xfrm>
          <a:off x="1919537" y="4835054"/>
          <a:ext cx="48688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2" name="Equation" r:id="rId8" imgW="2120760" imgH="241200" progId="Equation.DSMT4">
                  <p:embed/>
                </p:oleObj>
              </mc:Choice>
              <mc:Fallback>
                <p:oleObj name="Equation" r:id="rId8" imgW="2120760" imgH="2412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4835054"/>
                        <a:ext cx="48688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260649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86557"/>
            <a:ext cx="828092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function.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15598"/>
              </p:ext>
            </p:extLst>
          </p:nvPr>
        </p:nvGraphicFramePr>
        <p:xfrm>
          <a:off x="2667000" y="3061345"/>
          <a:ext cx="6116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6" name="Equation" r:id="rId4" imgW="3823560" imgH="355680" progId="Equation.3">
                  <p:embed/>
                </p:oleObj>
              </mc:Choice>
              <mc:Fallback>
                <p:oleObj name="Equation" r:id="rId4" imgW="3823560" imgH="355680" progId="Equation.3">
                  <p:embed/>
                  <p:pic>
                    <p:nvPicPr>
                      <p:cNvPr id="14855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61345"/>
                        <a:ext cx="6116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06988"/>
              </p:ext>
            </p:extLst>
          </p:nvPr>
        </p:nvGraphicFramePr>
        <p:xfrm>
          <a:off x="2637724" y="4372223"/>
          <a:ext cx="5438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7" name="Equation" r:id="rId6" imgW="3404520" imgH="355680" progId="Equation.3">
                  <p:embed/>
                </p:oleObj>
              </mc:Choice>
              <mc:Fallback>
                <p:oleObj name="Equation" r:id="rId6" imgW="3404520" imgH="355680" progId="Equation.3">
                  <p:embed/>
                  <p:pic>
                    <p:nvPicPr>
                      <p:cNvPr id="1495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724" y="4372223"/>
                        <a:ext cx="54387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3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7173"/>
            <a:ext cx="9144000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Simplification by </a:t>
            </a:r>
            <a:r>
              <a:rPr lang="en-US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K-Map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1839686" y="1556792"/>
            <a:ext cx="8649622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cs typeface="Times New Roman" pitchFamily="18" charset="0"/>
              </a:rPr>
              <a:t>K-map is based on the Gray Code in Chapter One.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cs typeface="Times New Roman" pitchFamily="18" charset="0"/>
              </a:rPr>
              <a:t>We can use K-map to simplify the logic functions. </a:t>
            </a:r>
          </a:p>
          <a:p>
            <a:pPr>
              <a:spcBef>
                <a:spcPct val="20000"/>
              </a:spcBef>
              <a:defRPr/>
            </a:pPr>
            <a:endParaRPr lang="en-US" altLang="zh-CN" sz="3200" dirty="0"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cs typeface="Times New Roman" pitchFamily="18" charset="0"/>
              </a:rPr>
              <a:t>If we draw K-circles on “1” blocks, we get the simplest AND-OR function.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cs typeface="Times New Roman" pitchFamily="18" charset="0"/>
              </a:rPr>
              <a:t>If we draw K-circles on “0” blocks, we get the simplest OR-AND function.</a:t>
            </a:r>
          </a:p>
        </p:txBody>
      </p:sp>
    </p:spTree>
    <p:extLst>
      <p:ext uri="{BB962C8B-B14F-4D97-AF65-F5344CB8AC3E}">
        <p14:creationId xmlns:p14="http://schemas.microsoft.com/office/powerpoint/2010/main" val="6160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4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78969" y="332657"/>
            <a:ext cx="56701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Rules for K-circles on “1” blocks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1952" y="1052736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spcAft>
                <a:spcPts val="2400"/>
              </a:spcAft>
            </a:pPr>
            <a:r>
              <a:rPr lang="en-US" altLang="zh-CN" sz="3200" dirty="0"/>
              <a:t>(1) We draw a K-circle on </a:t>
            </a:r>
            <a:r>
              <a:rPr lang="en-US" altLang="zh-CN" sz="3200" dirty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>
                <a:solidFill>
                  <a:srgbClr val="FFFF00"/>
                </a:solidFill>
              </a:rPr>
              <a:t>n</a:t>
            </a:r>
            <a:r>
              <a:rPr lang="en-US" altLang="zh-CN" sz="3200" dirty="0"/>
              <a:t> (n=0,1,2,…) </a:t>
            </a:r>
            <a:r>
              <a:rPr lang="en-US" altLang="zh-CN" sz="3200" dirty="0">
                <a:solidFill>
                  <a:srgbClr val="FFFF00"/>
                </a:solidFill>
              </a:rPr>
              <a:t>adjacent</a:t>
            </a:r>
            <a:r>
              <a:rPr lang="en-US" altLang="zh-CN" sz="3200" dirty="0"/>
              <a:t> “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en-US" altLang="zh-CN" sz="3200" dirty="0"/>
              <a:t>” blocks.</a:t>
            </a:r>
          </a:p>
        </p:txBody>
      </p:sp>
      <p:sp>
        <p:nvSpPr>
          <p:cNvPr id="6" name="矩形 5"/>
          <p:cNvSpPr/>
          <p:nvPr/>
        </p:nvSpPr>
        <p:spPr>
          <a:xfrm>
            <a:off x="1631504" y="255619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(2) Each “1” block can be circled many times.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596008" y="3861048"/>
            <a:ext cx="9071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(3) Each K-circle must contain at least one independent “1” block.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631504" y="537321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(4) </a:t>
            </a:r>
            <a:r>
              <a:rPr lang="en-US" altLang="zh-CN" sz="3200" dirty="0">
                <a:solidFill>
                  <a:srgbClr val="FFFF00"/>
                </a:solidFill>
              </a:rPr>
              <a:t>2</a:t>
            </a:r>
            <a:r>
              <a:rPr lang="en-US" altLang="zh-CN" sz="3200" baseline="30000" dirty="0">
                <a:solidFill>
                  <a:srgbClr val="FFFF00"/>
                </a:solidFill>
              </a:rPr>
              <a:t>n</a:t>
            </a:r>
            <a:r>
              <a:rPr lang="en-US" altLang="zh-CN" sz="3200" dirty="0"/>
              <a:t> adjacent “1” blocks must form a </a:t>
            </a:r>
            <a:r>
              <a:rPr lang="en-US" altLang="zh-CN" sz="3200" dirty="0">
                <a:solidFill>
                  <a:srgbClr val="FFFF00"/>
                </a:solidFill>
              </a:rPr>
              <a:t>rectangle</a:t>
            </a:r>
            <a:r>
              <a:rPr lang="en-US" altLang="zh-CN" sz="3200" dirty="0"/>
              <a:t> or a </a:t>
            </a:r>
            <a:r>
              <a:rPr lang="en-US" altLang="zh-CN" sz="3200" dirty="0">
                <a:solidFill>
                  <a:srgbClr val="FFFF00"/>
                </a:solidFill>
              </a:rPr>
              <a:t>square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28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58480" y="6084586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(9) We can obtain the simplest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AND-OR</a:t>
            </a:r>
            <a:r>
              <a:rPr lang="en-US" altLang="zh-CN" sz="3200" dirty="0"/>
              <a:t> function.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594992" y="620689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(5) We draw as bigger K-circles as possible.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630488" y="2996952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(7) We can draw a K-circle on the both ends of the K-map.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594992" y="1781528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(6) The fewer K-circles are the better.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055440" y="4368006"/>
            <a:ext cx="961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/>
            <a:r>
              <a:rPr lang="en-US" altLang="zh-CN" sz="3200" dirty="0"/>
              <a:t>(8) For a K-circle, we write “0” as inverted variable (i.e., A NOT) and write  “1” as original variable (i.e., A). We get the simplified product term.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30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19052</TotalTime>
  <Words>5246</Words>
  <Application>Microsoft Office PowerPoint</Application>
  <PresentationFormat>宽屏</PresentationFormat>
  <Paragraphs>1355</Paragraphs>
  <Slides>142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142</vt:i4>
      </vt:variant>
    </vt:vector>
  </HeadingPairs>
  <TitlesOfParts>
    <vt:vector size="153" baseType="lpstr">
      <vt:lpstr>黑体</vt:lpstr>
      <vt:lpstr>宋体</vt:lpstr>
      <vt:lpstr>Arial Black</vt:lpstr>
      <vt:lpstr>Calibri</vt:lpstr>
      <vt:lpstr>Euclid</vt:lpstr>
      <vt:lpstr>Tahoma</vt:lpstr>
      <vt:lpstr>Times New Roman</vt:lpstr>
      <vt:lpstr>Wingdings</vt:lpstr>
      <vt:lpstr>High Voltage</vt:lpstr>
      <vt:lpstr>Equation</vt:lpstr>
      <vt:lpstr>公式</vt:lpstr>
      <vt:lpstr>  Chapter 2 Logical algebra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2.2.1 Laws of logical algebra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2.2.2 Rules of logical algebra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2.2.3 Compound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Positive Logic and Negative Logic</vt:lpstr>
      <vt:lpstr>PowerPoint 演示文稿</vt:lpstr>
      <vt:lpstr>PowerPoint 演示文稿</vt:lpstr>
      <vt:lpstr>PowerPoint 演示文稿</vt:lpstr>
      <vt:lpstr>2.3.1 Standard Forms of Logic Functions</vt:lpstr>
      <vt:lpstr>2.3.2 Canonical Forms of Logic Functions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2.3.3 Transformation of Logic Functions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   2.4.1 Simplification by Formulas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PowerPoint 演示文稿</vt:lpstr>
      <vt:lpstr>Exercise</vt:lpstr>
      <vt:lpstr>2.4.2 Simplification by K-Map</vt:lpstr>
      <vt:lpstr>PowerPoint 演示文稿</vt:lpstr>
      <vt:lpstr>PowerPoint 演示文稿</vt:lpstr>
      <vt:lpstr>Simplify Logic Function by K-Map  Example 1</vt:lpstr>
      <vt:lpstr>K-Map for Function  with  2 Input Variables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Simplify Logic Function by K-Map  Example 2</vt:lpstr>
      <vt:lpstr>   </vt:lpstr>
      <vt:lpstr>PowerPoint 演示文稿</vt:lpstr>
      <vt:lpstr>PowerPoint 演示文稿</vt:lpstr>
      <vt:lpstr>Exercise</vt:lpstr>
      <vt:lpstr>PowerPoint 演示文稿</vt:lpstr>
      <vt:lpstr>PowerPoint 演示文稿</vt:lpstr>
      <vt:lpstr>Simplify Logic Function by K-Map  Example 3</vt:lpstr>
      <vt:lpstr>   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More Examples on K-map  The K-map is given. Draw the K-Circles. </vt:lpstr>
      <vt:lpstr>Draw K-circles on “1” blocks to get the simplest AND-OR function.</vt:lpstr>
      <vt:lpstr>PowerPoint 演示文稿</vt:lpstr>
      <vt:lpstr>The simplest function may not be unique.</vt:lpstr>
      <vt:lpstr>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Draw K-circles on “0” blocks to get the simplest OR-AND function.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逻辑代数基础</dc:title>
  <dc:creator>武庆生</dc:creator>
  <cp:lastModifiedBy>chenjuan</cp:lastModifiedBy>
  <cp:revision>1958</cp:revision>
  <cp:lastPrinted>1601-01-01T00:00:00Z</cp:lastPrinted>
  <dcterms:created xsi:type="dcterms:W3CDTF">2001-12-10T14:31:03Z</dcterms:created>
  <dcterms:modified xsi:type="dcterms:W3CDTF">2023-09-05T02:58:13Z</dcterms:modified>
</cp:coreProperties>
</file>