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70"/>
  </p:notesMasterIdLst>
  <p:sldIdLst>
    <p:sldId id="462" r:id="rId2"/>
    <p:sldId id="402" r:id="rId3"/>
    <p:sldId id="403" r:id="rId4"/>
    <p:sldId id="483" r:id="rId5"/>
    <p:sldId id="491" r:id="rId6"/>
    <p:sldId id="408" r:id="rId7"/>
    <p:sldId id="409" r:id="rId8"/>
    <p:sldId id="410" r:id="rId9"/>
    <p:sldId id="411" r:id="rId10"/>
    <p:sldId id="415" r:id="rId11"/>
    <p:sldId id="414" r:id="rId12"/>
    <p:sldId id="490" r:id="rId13"/>
    <p:sldId id="484" r:id="rId14"/>
    <p:sldId id="485" r:id="rId15"/>
    <p:sldId id="487" r:id="rId16"/>
    <p:sldId id="488" r:id="rId17"/>
    <p:sldId id="489" r:id="rId18"/>
    <p:sldId id="417" r:id="rId19"/>
    <p:sldId id="418" r:id="rId20"/>
    <p:sldId id="472" r:id="rId21"/>
    <p:sldId id="427" r:id="rId22"/>
    <p:sldId id="492" r:id="rId23"/>
    <p:sldId id="493" r:id="rId24"/>
    <p:sldId id="496" r:id="rId25"/>
    <p:sldId id="494" r:id="rId26"/>
    <p:sldId id="495" r:id="rId27"/>
    <p:sldId id="432" r:id="rId28"/>
    <p:sldId id="434" r:id="rId29"/>
    <p:sldId id="446" r:id="rId30"/>
    <p:sldId id="447" r:id="rId31"/>
    <p:sldId id="448" r:id="rId32"/>
    <p:sldId id="497" r:id="rId33"/>
    <p:sldId id="498" r:id="rId34"/>
    <p:sldId id="499" r:id="rId35"/>
    <p:sldId id="500" r:id="rId36"/>
    <p:sldId id="501" r:id="rId37"/>
    <p:sldId id="502" r:id="rId38"/>
    <p:sldId id="503" r:id="rId39"/>
    <p:sldId id="504" r:id="rId40"/>
    <p:sldId id="505" r:id="rId41"/>
    <p:sldId id="506" r:id="rId42"/>
    <p:sldId id="507" r:id="rId43"/>
    <p:sldId id="508" r:id="rId44"/>
    <p:sldId id="509" r:id="rId45"/>
    <p:sldId id="510" r:id="rId46"/>
    <p:sldId id="511" r:id="rId47"/>
    <p:sldId id="512" r:id="rId48"/>
    <p:sldId id="513" r:id="rId49"/>
    <p:sldId id="514" r:id="rId50"/>
    <p:sldId id="515" r:id="rId51"/>
    <p:sldId id="516" r:id="rId52"/>
    <p:sldId id="517" r:id="rId53"/>
    <p:sldId id="518" r:id="rId54"/>
    <p:sldId id="519" r:id="rId55"/>
    <p:sldId id="520" r:id="rId56"/>
    <p:sldId id="521" r:id="rId57"/>
    <p:sldId id="522" r:id="rId58"/>
    <p:sldId id="523" r:id="rId59"/>
    <p:sldId id="524" r:id="rId60"/>
    <p:sldId id="525" r:id="rId61"/>
    <p:sldId id="526" r:id="rId62"/>
    <p:sldId id="527" r:id="rId63"/>
    <p:sldId id="528" r:id="rId64"/>
    <p:sldId id="529" r:id="rId65"/>
    <p:sldId id="530" r:id="rId66"/>
    <p:sldId id="531" r:id="rId67"/>
    <p:sldId id="532" r:id="rId68"/>
    <p:sldId id="533" r:id="rId69"/>
  </p:sldIdLst>
  <p:sldSz cx="12192000" cy="6858000"/>
  <p:notesSz cx="6858000" cy="9144000"/>
  <p:defaultTextStyle>
    <a:defPPr>
      <a:defRPr lang="en-US"/>
    </a:defPPr>
    <a:lvl1pPr algn="l" rtl="0" fontAlgn="base">
      <a:spcBef>
        <a:spcPct val="0"/>
      </a:spcBef>
      <a:spcAft>
        <a:spcPct val="0"/>
      </a:spcAft>
      <a:defRPr kumimoji="1" sz="28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8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8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8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FC00"/>
    <a:srgbClr val="FF3399"/>
    <a:srgbClr val="8FE31F"/>
    <a:srgbClr val="FF0000"/>
    <a:srgbClr val="FFCD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856" autoAdjust="0"/>
    <p:restoredTop sz="86733" autoAdjust="0"/>
  </p:normalViewPr>
  <p:slideViewPr>
    <p:cSldViewPr>
      <p:cViewPr varScale="1">
        <p:scale>
          <a:sx n="64" d="100"/>
          <a:sy n="64" d="100"/>
        </p:scale>
        <p:origin x="268" y="44"/>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4.xml"/><Relationship Id="rId1" Type="http://schemas.openxmlformats.org/officeDocument/2006/relationships/slide" Target="slides/slide3.xml"/><Relationship Id="rId5" Type="http://schemas.openxmlformats.org/officeDocument/2006/relationships/slide" Target="slides/slide19.xml"/><Relationship Id="rId4" Type="http://schemas.openxmlformats.org/officeDocument/2006/relationships/slide" Target="slides/slide1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 Id="rId5" Type="http://schemas.openxmlformats.org/officeDocument/2006/relationships/image" Target="../media/image7.emf"/><Relationship Id="rId4"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52E8A3-0575-4BF0-B65E-5E45B64B229E}" type="datetimeFigureOut">
              <a:rPr lang="zh-CN" altLang="en-US" smtClean="0"/>
              <a:pPr/>
              <a:t>2024/2/21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2F8931-2955-4B3F-BEB1-9B6D2422F28A}" type="slidenum">
              <a:rPr lang="zh-CN" altLang="en-US" smtClean="0"/>
              <a:pPr/>
              <a:t>‹#›</a:t>
            </a:fld>
            <a:endParaRPr lang="zh-CN" altLang="en-US"/>
          </a:p>
        </p:txBody>
      </p:sp>
    </p:spTree>
    <p:extLst>
      <p:ext uri="{BB962C8B-B14F-4D97-AF65-F5344CB8AC3E}">
        <p14:creationId xmlns:p14="http://schemas.microsoft.com/office/powerpoint/2010/main" val="1457169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2F8931-2955-4B3F-BEB1-9B6D2422F28A}" type="slidenum">
              <a:rPr lang="zh-CN" altLang="en-US" smtClean="0"/>
              <a:pPr/>
              <a:t>1</a:t>
            </a:fld>
            <a:endParaRPr lang="zh-CN" altLang="en-US"/>
          </a:p>
        </p:txBody>
      </p:sp>
    </p:spTree>
    <p:extLst>
      <p:ext uri="{BB962C8B-B14F-4D97-AF65-F5344CB8AC3E}">
        <p14:creationId xmlns:p14="http://schemas.microsoft.com/office/powerpoint/2010/main" val="2854138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2F8931-2955-4B3F-BEB1-9B6D2422F28A}" type="slidenum">
              <a:rPr lang="zh-CN" altLang="en-US" smtClean="0"/>
              <a:pPr/>
              <a:t>21</a:t>
            </a:fld>
            <a:endParaRPr lang="zh-CN" altLang="en-US"/>
          </a:p>
        </p:txBody>
      </p:sp>
    </p:spTree>
    <p:extLst>
      <p:ext uri="{BB962C8B-B14F-4D97-AF65-F5344CB8AC3E}">
        <p14:creationId xmlns:p14="http://schemas.microsoft.com/office/powerpoint/2010/main" val="800246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AF2F8931-2955-4B3F-BEB1-9B6D2422F28A}" type="slidenum">
              <a:rPr lang="zh-CN" altLang="en-US" smtClean="0"/>
              <a:pPr/>
              <a:t>22</a:t>
            </a:fld>
            <a:endParaRPr lang="zh-CN" altLang="en-US"/>
          </a:p>
        </p:txBody>
      </p:sp>
    </p:spTree>
    <p:extLst>
      <p:ext uri="{BB962C8B-B14F-4D97-AF65-F5344CB8AC3E}">
        <p14:creationId xmlns:p14="http://schemas.microsoft.com/office/powerpoint/2010/main" val="378670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AF2F8931-2955-4B3F-BEB1-9B6D2422F28A}" type="slidenum">
              <a:rPr lang="zh-CN" altLang="en-US" smtClean="0"/>
              <a:pPr/>
              <a:t>23</a:t>
            </a:fld>
            <a:endParaRPr lang="zh-CN" altLang="en-US"/>
          </a:p>
        </p:txBody>
      </p:sp>
    </p:spTree>
    <p:extLst>
      <p:ext uri="{BB962C8B-B14F-4D97-AF65-F5344CB8AC3E}">
        <p14:creationId xmlns:p14="http://schemas.microsoft.com/office/powerpoint/2010/main" val="1268711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2F8931-2955-4B3F-BEB1-9B6D2422F28A}" type="slidenum">
              <a:rPr lang="zh-CN" altLang="en-US" smtClean="0"/>
              <a:pPr/>
              <a:t>25</a:t>
            </a:fld>
            <a:endParaRPr lang="zh-CN" altLang="en-US"/>
          </a:p>
        </p:txBody>
      </p:sp>
    </p:spTree>
    <p:extLst>
      <p:ext uri="{BB962C8B-B14F-4D97-AF65-F5344CB8AC3E}">
        <p14:creationId xmlns:p14="http://schemas.microsoft.com/office/powerpoint/2010/main" val="288176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2F8931-2955-4B3F-BEB1-9B6D2422F28A}" type="slidenum">
              <a:rPr lang="zh-CN" altLang="en-US" smtClean="0"/>
              <a:pPr/>
              <a:t>26</a:t>
            </a:fld>
            <a:endParaRPr lang="zh-CN" altLang="en-US"/>
          </a:p>
        </p:txBody>
      </p:sp>
    </p:spTree>
    <p:extLst>
      <p:ext uri="{BB962C8B-B14F-4D97-AF65-F5344CB8AC3E}">
        <p14:creationId xmlns:p14="http://schemas.microsoft.com/office/powerpoint/2010/main" val="2105688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2F8931-2955-4B3F-BEB1-9B6D2422F28A}" type="slidenum">
              <a:rPr lang="zh-CN" altLang="en-US" smtClean="0"/>
              <a:pPr/>
              <a:t>30</a:t>
            </a:fld>
            <a:endParaRPr lang="zh-CN" altLang="en-US"/>
          </a:p>
        </p:txBody>
      </p:sp>
    </p:spTree>
    <p:extLst>
      <p:ext uri="{BB962C8B-B14F-4D97-AF65-F5344CB8AC3E}">
        <p14:creationId xmlns:p14="http://schemas.microsoft.com/office/powerpoint/2010/main" val="3861016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AF2F8931-2955-4B3F-BEB1-9B6D2422F28A}" type="slidenum">
              <a:rPr lang="zh-CN" altLang="en-US" smtClean="0"/>
              <a:pPr/>
              <a:t>31</a:t>
            </a:fld>
            <a:endParaRPr lang="zh-CN" altLang="en-US"/>
          </a:p>
        </p:txBody>
      </p:sp>
    </p:spTree>
    <p:extLst>
      <p:ext uri="{BB962C8B-B14F-4D97-AF65-F5344CB8AC3E}">
        <p14:creationId xmlns:p14="http://schemas.microsoft.com/office/powerpoint/2010/main" val="296274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Ampere /ˈ</a:t>
            </a:r>
            <a:r>
              <a:rPr lang="en-US" altLang="zh-CN" dirty="0" err="1" smtClean="0"/>
              <a:t>æmpeə</a:t>
            </a:r>
            <a:r>
              <a:rPr lang="en-US" altLang="zh-C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Ohm /</a:t>
            </a:r>
            <a:r>
              <a:rPr lang="en-US" altLang="zh-CN" dirty="0" err="1" smtClean="0"/>
              <a:t>oʊm</a:t>
            </a:r>
            <a:r>
              <a:rPr lang="en-US" altLang="zh-CN" dirty="0" smtClean="0"/>
              <a:t>/</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Volt /</a:t>
            </a:r>
            <a:r>
              <a:rPr lang="en-US" altLang="zh-CN" dirty="0" err="1" smtClean="0"/>
              <a:t>voʊlt</a:t>
            </a:r>
            <a:r>
              <a:rPr lang="en-US" altLang="zh-CN" dirty="0" smtClean="0"/>
              <a:t>/</a:t>
            </a:r>
            <a:endParaRPr lang="zh-CN" altLang="en-US" dirty="0" smtClean="0"/>
          </a:p>
          <a:p>
            <a:r>
              <a:rPr lang="en-US" altLang="zh-CN" dirty="0" smtClean="0"/>
              <a:t>Kirchhoff</a:t>
            </a:r>
            <a:r>
              <a:rPr lang="zh-CN" altLang="en-US" baseline="0" dirty="0" smtClean="0"/>
              <a:t> </a:t>
            </a:r>
            <a:r>
              <a:rPr lang="en-US" altLang="zh-CN" dirty="0" smtClean="0"/>
              <a:t>/ˈ</a:t>
            </a:r>
            <a:r>
              <a:rPr lang="en-US" altLang="zh-CN" dirty="0" err="1" smtClean="0"/>
              <a:t>kɜrkhɔf</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AF2F8931-2955-4B3F-BEB1-9B6D2422F28A}" type="slidenum">
              <a:rPr lang="zh-CN" altLang="en-US" smtClean="0"/>
              <a:pPr/>
              <a:t>32</a:t>
            </a:fld>
            <a:endParaRPr lang="zh-CN" altLang="en-US"/>
          </a:p>
        </p:txBody>
      </p:sp>
    </p:spTree>
    <p:extLst>
      <p:ext uri="{BB962C8B-B14F-4D97-AF65-F5344CB8AC3E}">
        <p14:creationId xmlns:p14="http://schemas.microsoft.com/office/powerpoint/2010/main" val="42920137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2F8931-2955-4B3F-BEB1-9B6D2422F28A}" type="slidenum">
              <a:rPr lang="zh-CN" altLang="en-US" smtClean="0"/>
              <a:pPr/>
              <a:t>35</a:t>
            </a:fld>
            <a:endParaRPr lang="zh-CN" altLang="en-US"/>
          </a:p>
        </p:txBody>
      </p:sp>
    </p:spTree>
    <p:extLst>
      <p:ext uri="{BB962C8B-B14F-4D97-AF65-F5344CB8AC3E}">
        <p14:creationId xmlns:p14="http://schemas.microsoft.com/office/powerpoint/2010/main" val="1301259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2F8931-2955-4B3F-BEB1-9B6D2422F28A}" type="slidenum">
              <a:rPr lang="zh-CN" altLang="en-US" smtClean="0"/>
              <a:pPr/>
              <a:t>43</a:t>
            </a:fld>
            <a:endParaRPr lang="zh-CN" altLang="en-US"/>
          </a:p>
        </p:txBody>
      </p:sp>
    </p:spTree>
    <p:extLst>
      <p:ext uri="{BB962C8B-B14F-4D97-AF65-F5344CB8AC3E}">
        <p14:creationId xmlns:p14="http://schemas.microsoft.com/office/powerpoint/2010/main" val="2106837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2F8931-2955-4B3F-BEB1-9B6D2422F28A}" type="slidenum">
              <a:rPr lang="zh-CN" altLang="en-US" smtClean="0"/>
              <a:pPr/>
              <a:t>5</a:t>
            </a:fld>
            <a:endParaRPr lang="zh-CN" altLang="en-US"/>
          </a:p>
        </p:txBody>
      </p:sp>
    </p:spTree>
    <p:extLst>
      <p:ext uri="{BB962C8B-B14F-4D97-AF65-F5344CB8AC3E}">
        <p14:creationId xmlns:p14="http://schemas.microsoft.com/office/powerpoint/2010/main" val="12217636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2F8931-2955-4B3F-BEB1-9B6D2422F28A}" type="slidenum">
              <a:rPr lang="zh-CN" altLang="en-US" smtClean="0"/>
              <a:pPr/>
              <a:t>46</a:t>
            </a:fld>
            <a:endParaRPr lang="zh-CN" altLang="en-US"/>
          </a:p>
        </p:txBody>
      </p:sp>
    </p:spTree>
    <p:extLst>
      <p:ext uri="{BB962C8B-B14F-4D97-AF65-F5344CB8AC3E}">
        <p14:creationId xmlns:p14="http://schemas.microsoft.com/office/powerpoint/2010/main" val="2476420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2F8931-2955-4B3F-BEB1-9B6D2422F28A}" type="slidenum">
              <a:rPr lang="zh-CN" altLang="en-US" smtClean="0"/>
              <a:pPr/>
              <a:t>47</a:t>
            </a:fld>
            <a:endParaRPr lang="zh-CN" altLang="en-US"/>
          </a:p>
        </p:txBody>
      </p:sp>
    </p:spTree>
    <p:extLst>
      <p:ext uri="{BB962C8B-B14F-4D97-AF65-F5344CB8AC3E}">
        <p14:creationId xmlns:p14="http://schemas.microsoft.com/office/powerpoint/2010/main" val="467287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2F8931-2955-4B3F-BEB1-9B6D2422F28A}" type="slidenum">
              <a:rPr lang="zh-CN" altLang="en-US" smtClean="0"/>
              <a:pPr/>
              <a:t>48</a:t>
            </a:fld>
            <a:endParaRPr lang="zh-CN" altLang="en-US"/>
          </a:p>
        </p:txBody>
      </p:sp>
    </p:spTree>
    <p:extLst>
      <p:ext uri="{BB962C8B-B14F-4D97-AF65-F5344CB8AC3E}">
        <p14:creationId xmlns:p14="http://schemas.microsoft.com/office/powerpoint/2010/main" val="10520944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2F8931-2955-4B3F-BEB1-9B6D2422F28A}" type="slidenum">
              <a:rPr lang="zh-CN" altLang="en-US" smtClean="0"/>
              <a:pPr/>
              <a:t>57</a:t>
            </a:fld>
            <a:endParaRPr lang="zh-CN" altLang="en-US"/>
          </a:p>
        </p:txBody>
      </p:sp>
    </p:spTree>
    <p:extLst>
      <p:ext uri="{BB962C8B-B14F-4D97-AF65-F5344CB8AC3E}">
        <p14:creationId xmlns:p14="http://schemas.microsoft.com/office/powerpoint/2010/main" val="1806995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2F8931-2955-4B3F-BEB1-9B6D2422F28A}" type="slidenum">
              <a:rPr lang="zh-CN" altLang="en-US" smtClean="0"/>
              <a:pPr/>
              <a:t>60</a:t>
            </a:fld>
            <a:endParaRPr lang="zh-CN" altLang="en-US"/>
          </a:p>
        </p:txBody>
      </p:sp>
    </p:spTree>
    <p:extLst>
      <p:ext uri="{BB962C8B-B14F-4D97-AF65-F5344CB8AC3E}">
        <p14:creationId xmlns:p14="http://schemas.microsoft.com/office/powerpoint/2010/main" val="1478147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2F8931-2955-4B3F-BEB1-9B6D2422F28A}" type="slidenum">
              <a:rPr lang="zh-CN" altLang="en-US" smtClean="0"/>
              <a:pPr/>
              <a:t>64</a:t>
            </a:fld>
            <a:endParaRPr lang="zh-CN" altLang="en-US"/>
          </a:p>
        </p:txBody>
      </p:sp>
    </p:spTree>
    <p:extLst>
      <p:ext uri="{BB962C8B-B14F-4D97-AF65-F5344CB8AC3E}">
        <p14:creationId xmlns:p14="http://schemas.microsoft.com/office/powerpoint/2010/main" val="16959912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2F8931-2955-4B3F-BEB1-9B6D2422F28A}" type="slidenum">
              <a:rPr lang="zh-CN" altLang="en-US" smtClean="0"/>
              <a:pPr/>
              <a:t>65</a:t>
            </a:fld>
            <a:endParaRPr lang="zh-CN" altLang="en-US"/>
          </a:p>
        </p:txBody>
      </p:sp>
    </p:spTree>
    <p:extLst>
      <p:ext uri="{BB962C8B-B14F-4D97-AF65-F5344CB8AC3E}">
        <p14:creationId xmlns:p14="http://schemas.microsoft.com/office/powerpoint/2010/main" val="21324700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2F8931-2955-4B3F-BEB1-9B6D2422F28A}" type="slidenum">
              <a:rPr lang="zh-CN" altLang="en-US" smtClean="0"/>
              <a:pPr/>
              <a:t>66</a:t>
            </a:fld>
            <a:endParaRPr lang="zh-CN" altLang="en-US"/>
          </a:p>
        </p:txBody>
      </p:sp>
    </p:spTree>
    <p:extLst>
      <p:ext uri="{BB962C8B-B14F-4D97-AF65-F5344CB8AC3E}">
        <p14:creationId xmlns:p14="http://schemas.microsoft.com/office/powerpoint/2010/main" val="28672622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2F8931-2955-4B3F-BEB1-9B6D2422F28A}" type="slidenum">
              <a:rPr lang="zh-CN" altLang="en-US" smtClean="0"/>
              <a:pPr/>
              <a:t>67</a:t>
            </a:fld>
            <a:endParaRPr lang="zh-CN" altLang="en-US"/>
          </a:p>
        </p:txBody>
      </p:sp>
    </p:spTree>
    <p:extLst>
      <p:ext uri="{BB962C8B-B14F-4D97-AF65-F5344CB8AC3E}">
        <p14:creationId xmlns:p14="http://schemas.microsoft.com/office/powerpoint/2010/main" val="6736368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2F8931-2955-4B3F-BEB1-9B6D2422F28A}" type="slidenum">
              <a:rPr lang="zh-CN" altLang="en-US" smtClean="0"/>
              <a:pPr/>
              <a:t>68</a:t>
            </a:fld>
            <a:endParaRPr lang="zh-CN" altLang="en-US"/>
          </a:p>
        </p:txBody>
      </p:sp>
    </p:spTree>
    <p:extLst>
      <p:ext uri="{BB962C8B-B14F-4D97-AF65-F5344CB8AC3E}">
        <p14:creationId xmlns:p14="http://schemas.microsoft.com/office/powerpoint/2010/main" val="2220682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lvl="1">
              <a:buFont typeface="Wingdings" pitchFamily="2" charset="2"/>
              <a:buNone/>
            </a:pPr>
            <a:endParaRPr lang="en-US" altLang="zh-CN" dirty="0" smtClean="0"/>
          </a:p>
        </p:txBody>
      </p:sp>
      <p:sp>
        <p:nvSpPr>
          <p:cNvPr id="4" name="灯片编号占位符 3"/>
          <p:cNvSpPr>
            <a:spLocks noGrp="1"/>
          </p:cNvSpPr>
          <p:nvPr>
            <p:ph type="sldNum" sz="quarter" idx="10"/>
          </p:nvPr>
        </p:nvSpPr>
        <p:spPr/>
        <p:txBody>
          <a:bodyPr/>
          <a:lstStyle/>
          <a:p>
            <a:fld id="{AF2F8931-2955-4B3F-BEB1-9B6D2422F28A}" type="slidenum">
              <a:rPr lang="zh-CN" altLang="en-US" smtClean="0"/>
              <a:pPr/>
              <a:t>8</a:t>
            </a:fld>
            <a:endParaRPr lang="zh-CN" altLang="en-US"/>
          </a:p>
        </p:txBody>
      </p:sp>
    </p:spTree>
    <p:extLst>
      <p:ext uri="{BB962C8B-B14F-4D97-AF65-F5344CB8AC3E}">
        <p14:creationId xmlns:p14="http://schemas.microsoft.com/office/powerpoint/2010/main" val="59237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2F8931-2955-4B3F-BEB1-9B6D2422F28A}" type="slidenum">
              <a:rPr lang="zh-CN" altLang="en-US" smtClean="0"/>
              <a:pPr/>
              <a:t>9</a:t>
            </a:fld>
            <a:endParaRPr lang="zh-CN" altLang="en-US"/>
          </a:p>
        </p:txBody>
      </p:sp>
    </p:spTree>
    <p:extLst>
      <p:ext uri="{BB962C8B-B14F-4D97-AF65-F5344CB8AC3E}">
        <p14:creationId xmlns:p14="http://schemas.microsoft.com/office/powerpoint/2010/main" val="623131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2F8931-2955-4B3F-BEB1-9B6D2422F28A}" type="slidenum">
              <a:rPr lang="zh-CN" altLang="en-US" smtClean="0"/>
              <a:pPr/>
              <a:t>10</a:t>
            </a:fld>
            <a:endParaRPr lang="zh-CN" altLang="en-US"/>
          </a:p>
        </p:txBody>
      </p:sp>
    </p:spTree>
    <p:extLst>
      <p:ext uri="{BB962C8B-B14F-4D97-AF65-F5344CB8AC3E}">
        <p14:creationId xmlns:p14="http://schemas.microsoft.com/office/powerpoint/2010/main" val="3455698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2F8931-2955-4B3F-BEB1-9B6D2422F28A}" type="slidenum">
              <a:rPr lang="zh-CN" altLang="en-US" smtClean="0"/>
              <a:pPr/>
              <a:t>14</a:t>
            </a:fld>
            <a:endParaRPr lang="zh-CN" altLang="en-US"/>
          </a:p>
        </p:txBody>
      </p:sp>
    </p:spTree>
    <p:extLst>
      <p:ext uri="{BB962C8B-B14F-4D97-AF65-F5344CB8AC3E}">
        <p14:creationId xmlns:p14="http://schemas.microsoft.com/office/powerpoint/2010/main" val="3319454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2F8931-2955-4B3F-BEB1-9B6D2422F28A}" type="slidenum">
              <a:rPr lang="zh-CN" altLang="en-US" smtClean="0"/>
              <a:pPr/>
              <a:t>16</a:t>
            </a:fld>
            <a:endParaRPr lang="zh-CN" altLang="en-US"/>
          </a:p>
        </p:txBody>
      </p:sp>
    </p:spTree>
    <p:extLst>
      <p:ext uri="{BB962C8B-B14F-4D97-AF65-F5344CB8AC3E}">
        <p14:creationId xmlns:p14="http://schemas.microsoft.com/office/powerpoint/2010/main" val="2594922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2F8931-2955-4B3F-BEB1-9B6D2422F28A}" type="slidenum">
              <a:rPr lang="zh-CN" altLang="en-US" smtClean="0"/>
              <a:pPr/>
              <a:t>17</a:t>
            </a:fld>
            <a:endParaRPr lang="zh-CN" altLang="en-US"/>
          </a:p>
        </p:txBody>
      </p:sp>
    </p:spTree>
    <p:extLst>
      <p:ext uri="{BB962C8B-B14F-4D97-AF65-F5344CB8AC3E}">
        <p14:creationId xmlns:p14="http://schemas.microsoft.com/office/powerpoint/2010/main" val="3437570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F2F8931-2955-4B3F-BEB1-9B6D2422F28A}" type="slidenum">
              <a:rPr lang="zh-CN" altLang="en-US" smtClean="0"/>
              <a:pPr/>
              <a:t>20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12192000" cy="6858000"/>
            <a:chOff x="0" y="0"/>
            <a:chExt cx="5760" cy="4320"/>
          </a:xfrm>
        </p:grpSpPr>
        <p:sp>
          <p:nvSpPr>
            <p:cNvPr id="3075" name="Rectangle 3"/>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2800"/>
            </a:p>
          </p:txBody>
        </p:sp>
        <p:sp>
          <p:nvSpPr>
            <p:cNvPr id="3076" name="Rectangle 4"/>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2800"/>
            </a:p>
          </p:txBody>
        </p:sp>
      </p:grpSp>
      <p:grpSp>
        <p:nvGrpSpPr>
          <p:cNvPr id="3082" name="Group 10"/>
          <p:cNvGrpSpPr>
            <a:grpSpLocks/>
          </p:cNvGrpSpPr>
          <p:nvPr/>
        </p:nvGrpSpPr>
        <p:grpSpPr bwMode="auto">
          <a:xfrm>
            <a:off x="203201" y="314326"/>
            <a:ext cx="1130300" cy="6543675"/>
            <a:chOff x="96" y="198"/>
            <a:chExt cx="534" cy="4122"/>
          </a:xfrm>
        </p:grpSpPr>
        <p:sp>
          <p:nvSpPr>
            <p:cNvPr id="3083" name="AutoShape 11"/>
            <p:cNvSpPr>
              <a:spLocks noChangeArrowheads="1"/>
            </p:cNvSpPr>
            <p:nvPr/>
          </p:nvSpPr>
          <p:spPr bwMode="auto">
            <a:xfrm rot="5400000" flipH="1">
              <a:off x="82" y="1994"/>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2800"/>
            </a:p>
          </p:txBody>
        </p:sp>
        <p:sp>
          <p:nvSpPr>
            <p:cNvPr id="3084" name="AutoShape 12"/>
            <p:cNvSpPr>
              <a:spLocks noChangeArrowheads="1"/>
            </p:cNvSpPr>
            <p:nvPr/>
          </p:nvSpPr>
          <p:spPr bwMode="auto">
            <a:xfrm rot="5400000" flipH="1">
              <a:off x="82" y="2588"/>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2800"/>
            </a:p>
          </p:txBody>
        </p:sp>
        <p:sp>
          <p:nvSpPr>
            <p:cNvPr id="3085" name="AutoShape 13"/>
            <p:cNvSpPr>
              <a:spLocks noChangeArrowheads="1"/>
            </p:cNvSpPr>
            <p:nvPr/>
          </p:nvSpPr>
          <p:spPr bwMode="auto">
            <a:xfrm rot="5400000" flipH="1">
              <a:off x="81" y="3181"/>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2800"/>
            </a:p>
          </p:txBody>
        </p:sp>
        <p:sp>
          <p:nvSpPr>
            <p:cNvPr id="3086" name="AutoShape 14"/>
            <p:cNvSpPr>
              <a:spLocks noChangeArrowheads="1"/>
            </p:cNvSpPr>
            <p:nvPr/>
          </p:nvSpPr>
          <p:spPr bwMode="auto">
            <a:xfrm rot="5400000" flipH="1">
              <a:off x="84" y="3774"/>
              <a:ext cx="558" cy="533"/>
            </a:xfrm>
            <a:prstGeom prst="parallelogram">
              <a:avLst>
                <a:gd name="adj" fmla="val 55437"/>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2800"/>
            </a:p>
          </p:txBody>
        </p:sp>
        <p:sp>
          <p:nvSpPr>
            <p:cNvPr id="3087" name="AutoShape 15"/>
            <p:cNvSpPr>
              <a:spLocks noChangeArrowheads="1"/>
            </p:cNvSpPr>
            <p:nvPr/>
          </p:nvSpPr>
          <p:spPr bwMode="auto">
            <a:xfrm rot="5400000" flipH="1">
              <a:off x="82" y="213"/>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2800"/>
            </a:p>
          </p:txBody>
        </p:sp>
        <p:sp>
          <p:nvSpPr>
            <p:cNvPr id="3088" name="AutoShape 16"/>
            <p:cNvSpPr>
              <a:spLocks noChangeArrowheads="1"/>
            </p:cNvSpPr>
            <p:nvPr/>
          </p:nvSpPr>
          <p:spPr bwMode="auto">
            <a:xfrm rot="5400000" flipH="1">
              <a:off x="81" y="803"/>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2800"/>
            </a:p>
          </p:txBody>
        </p:sp>
        <p:sp>
          <p:nvSpPr>
            <p:cNvPr id="3089" name="AutoShape 17"/>
            <p:cNvSpPr>
              <a:spLocks noChangeArrowheads="1"/>
            </p:cNvSpPr>
            <p:nvPr/>
          </p:nvSpPr>
          <p:spPr bwMode="auto">
            <a:xfrm rot="5400000" flipH="1">
              <a:off x="81" y="1399"/>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2800"/>
            </a:p>
          </p:txBody>
        </p:sp>
      </p:grpSp>
      <p:sp>
        <p:nvSpPr>
          <p:cNvPr id="3090" name="Rectangle 18"/>
          <p:cNvSpPr>
            <a:spLocks noChangeArrowheads="1"/>
          </p:cNvSpPr>
          <p:nvPr/>
        </p:nvSpPr>
        <p:spPr bwMode="auto">
          <a:xfrm>
            <a:off x="588434" y="0"/>
            <a:ext cx="368300" cy="6858000"/>
          </a:xfrm>
          <a:prstGeom prst="rect">
            <a:avLst/>
          </a:prstGeom>
          <a:gradFill rotWithShape="0">
            <a:gsLst>
              <a:gs pos="0">
                <a:schemeClr val="bg2"/>
              </a:gs>
              <a:gs pos="50000">
                <a:schemeClr val="fo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lang="zh-CN" altLang="en-US" sz="3600"/>
          </a:p>
        </p:txBody>
      </p:sp>
      <p:sp>
        <p:nvSpPr>
          <p:cNvPr id="3091" name="AutoShape 19"/>
          <p:cNvSpPr>
            <a:spLocks noChangeArrowheads="1"/>
          </p:cNvSpPr>
          <p:nvPr/>
        </p:nvSpPr>
        <p:spPr bwMode="auto">
          <a:xfrm flipH="1">
            <a:off x="730251" y="2717800"/>
            <a:ext cx="11461749" cy="254000"/>
          </a:xfrm>
          <a:prstGeom prst="homePlate">
            <a:avLst>
              <a:gd name="adj" fmla="val 58913"/>
            </a:avLst>
          </a:prstGeom>
          <a:gradFill rotWithShape="0">
            <a:gsLst>
              <a:gs pos="0">
                <a:schemeClr val="bg2"/>
              </a:gs>
              <a:gs pos="50000">
                <a:schemeClr val="fo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lang="zh-CN" altLang="en-US" sz="3600"/>
          </a:p>
        </p:txBody>
      </p:sp>
      <p:sp>
        <p:nvSpPr>
          <p:cNvPr id="3092" name="Oval 20"/>
          <p:cNvSpPr>
            <a:spLocks noChangeArrowheads="1"/>
          </p:cNvSpPr>
          <p:nvPr/>
        </p:nvSpPr>
        <p:spPr bwMode="auto">
          <a:xfrm>
            <a:off x="577851" y="2697164"/>
            <a:ext cx="393700" cy="274637"/>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endParaRPr lang="zh-CN" altLang="en-US" sz="3600"/>
          </a:p>
        </p:txBody>
      </p:sp>
      <p:sp>
        <p:nvSpPr>
          <p:cNvPr id="3093" name="Rectangle 21"/>
          <p:cNvSpPr>
            <a:spLocks noChangeArrowheads="1"/>
          </p:cNvSpPr>
          <p:nvPr/>
        </p:nvSpPr>
        <p:spPr bwMode="auto">
          <a:xfrm>
            <a:off x="618067" y="2700338"/>
            <a:ext cx="215900" cy="4157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lang="zh-CN" altLang="en-US" sz="3600"/>
          </a:p>
        </p:txBody>
      </p:sp>
      <p:sp>
        <p:nvSpPr>
          <p:cNvPr id="3094" name="Oval 22"/>
          <p:cNvSpPr>
            <a:spLocks noChangeArrowheads="1"/>
          </p:cNvSpPr>
          <p:nvPr/>
        </p:nvSpPr>
        <p:spPr bwMode="auto">
          <a:xfrm>
            <a:off x="12314767" y="2697164"/>
            <a:ext cx="406400" cy="274637"/>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endParaRPr lang="zh-CN" altLang="en-US" sz="3600"/>
          </a:p>
        </p:txBody>
      </p:sp>
      <p:sp>
        <p:nvSpPr>
          <p:cNvPr id="3095" name="Rectangle 23"/>
          <p:cNvSpPr>
            <a:spLocks noChangeArrowheads="1"/>
          </p:cNvSpPr>
          <p:nvPr/>
        </p:nvSpPr>
        <p:spPr bwMode="auto">
          <a:xfrm>
            <a:off x="645585" y="2760663"/>
            <a:ext cx="11669183"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lang="zh-CN" altLang="en-US" sz="3600"/>
          </a:p>
        </p:txBody>
      </p:sp>
      <p:grpSp>
        <p:nvGrpSpPr>
          <p:cNvPr id="3096" name="Group 24"/>
          <p:cNvGrpSpPr>
            <a:grpSpLocks/>
          </p:cNvGrpSpPr>
          <p:nvPr/>
        </p:nvGrpSpPr>
        <p:grpSpPr bwMode="auto">
          <a:xfrm>
            <a:off x="201084" y="0"/>
            <a:ext cx="1132416" cy="6858000"/>
            <a:chOff x="95" y="0"/>
            <a:chExt cx="535" cy="4320"/>
          </a:xfrm>
        </p:grpSpPr>
        <p:sp>
          <p:nvSpPr>
            <p:cNvPr id="3097" name="AutoShape 25"/>
            <p:cNvSpPr>
              <a:spLocks noChangeArrowheads="1"/>
            </p:cNvSpPr>
            <p:nvPr/>
          </p:nvSpPr>
          <p:spPr bwMode="auto">
            <a:xfrm rot="-5400000">
              <a:off x="82" y="2291"/>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2800"/>
            </a:p>
          </p:txBody>
        </p:sp>
        <p:sp>
          <p:nvSpPr>
            <p:cNvPr id="3098" name="AutoShape 26"/>
            <p:cNvSpPr>
              <a:spLocks noChangeArrowheads="1"/>
            </p:cNvSpPr>
            <p:nvPr/>
          </p:nvSpPr>
          <p:spPr bwMode="auto">
            <a:xfrm rot="-5400000">
              <a:off x="81" y="2886"/>
              <a:ext cx="565" cy="533"/>
            </a:xfrm>
            <a:prstGeom prst="parallelogram">
              <a:avLst>
                <a:gd name="adj" fmla="val 56133"/>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2800"/>
            </a:p>
          </p:txBody>
        </p:sp>
        <p:sp>
          <p:nvSpPr>
            <p:cNvPr id="3099" name="AutoShape 27"/>
            <p:cNvSpPr>
              <a:spLocks noChangeArrowheads="1"/>
            </p:cNvSpPr>
            <p:nvPr/>
          </p:nvSpPr>
          <p:spPr bwMode="auto">
            <a:xfrm rot="-5400000">
              <a:off x="81" y="3479"/>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2800"/>
            </a:p>
          </p:txBody>
        </p:sp>
        <p:sp>
          <p:nvSpPr>
            <p:cNvPr id="3100" name="AutoShape 28"/>
            <p:cNvSpPr>
              <a:spLocks noChangeArrowheads="1"/>
            </p:cNvSpPr>
            <p:nvPr/>
          </p:nvSpPr>
          <p:spPr bwMode="auto">
            <a:xfrm rot="-5400000">
              <a:off x="81" y="508"/>
              <a:ext cx="565" cy="533"/>
            </a:xfrm>
            <a:prstGeom prst="parallelogram">
              <a:avLst>
                <a:gd name="adj" fmla="val 56133"/>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2800"/>
            </a:p>
          </p:txBody>
        </p:sp>
        <p:sp>
          <p:nvSpPr>
            <p:cNvPr id="3101" name="AutoShape 29"/>
            <p:cNvSpPr>
              <a:spLocks noChangeArrowheads="1"/>
            </p:cNvSpPr>
            <p:nvPr/>
          </p:nvSpPr>
          <p:spPr bwMode="auto">
            <a:xfrm rot="-5400000">
              <a:off x="81" y="1101"/>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2800"/>
            </a:p>
          </p:txBody>
        </p:sp>
        <p:sp>
          <p:nvSpPr>
            <p:cNvPr id="3102" name="AutoShape 30"/>
            <p:cNvSpPr>
              <a:spLocks noChangeArrowheads="1"/>
            </p:cNvSpPr>
            <p:nvPr/>
          </p:nvSpPr>
          <p:spPr bwMode="auto">
            <a:xfrm rot="-5400000">
              <a:off x="81" y="1697"/>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2800"/>
            </a:p>
          </p:txBody>
        </p:sp>
        <p:sp>
          <p:nvSpPr>
            <p:cNvPr id="3103" name="Freeform 31"/>
            <p:cNvSpPr>
              <a:spLocks/>
            </p:cNvSpPr>
            <p:nvPr/>
          </p:nvSpPr>
          <p:spPr bwMode="auto">
            <a:xfrm>
              <a:off x="98" y="0"/>
              <a:ext cx="532" cy="465"/>
            </a:xfrm>
            <a:custGeom>
              <a:avLst/>
              <a:gdLst>
                <a:gd name="T0" fmla="*/ 1 w 532"/>
                <a:gd name="T1" fmla="*/ 0 h 465"/>
                <a:gd name="T2" fmla="*/ 0 w 532"/>
                <a:gd name="T3" fmla="*/ 166 h 465"/>
                <a:gd name="T4" fmla="*/ 532 w 532"/>
                <a:gd name="T5" fmla="*/ 465 h 465"/>
                <a:gd name="T6" fmla="*/ 532 w 532"/>
                <a:gd name="T7" fmla="*/ 201 h 465"/>
                <a:gd name="T8" fmla="*/ 172 w 532"/>
                <a:gd name="T9" fmla="*/ 0 h 465"/>
                <a:gd name="T10" fmla="*/ 1 w 532"/>
                <a:gd name="T11" fmla="*/ 0 h 465"/>
              </a:gdLst>
              <a:ahLst/>
              <a:cxnLst>
                <a:cxn ang="0">
                  <a:pos x="T0" y="T1"/>
                </a:cxn>
                <a:cxn ang="0">
                  <a:pos x="T2" y="T3"/>
                </a:cxn>
                <a:cxn ang="0">
                  <a:pos x="T4" y="T5"/>
                </a:cxn>
                <a:cxn ang="0">
                  <a:pos x="T6" y="T7"/>
                </a:cxn>
                <a:cxn ang="0">
                  <a:pos x="T8" y="T9"/>
                </a:cxn>
                <a:cxn ang="0">
                  <a:pos x="T10" y="T11"/>
                </a:cxn>
              </a:cxnLst>
              <a:rect l="0" t="0" r="r" b="b"/>
              <a:pathLst>
                <a:path w="532" h="465">
                  <a:moveTo>
                    <a:pt x="1" y="0"/>
                  </a:moveTo>
                  <a:lnTo>
                    <a:pt x="0" y="166"/>
                  </a:lnTo>
                  <a:lnTo>
                    <a:pt x="532" y="465"/>
                  </a:lnTo>
                  <a:lnTo>
                    <a:pt x="532" y="201"/>
                  </a:lnTo>
                  <a:lnTo>
                    <a:pt x="172" y="0"/>
                  </a:lnTo>
                  <a:lnTo>
                    <a:pt x="1" y="0"/>
                  </a:lnTo>
                  <a:close/>
                </a:path>
              </a:pathLst>
            </a:cu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2800"/>
            </a:p>
          </p:txBody>
        </p:sp>
        <p:sp>
          <p:nvSpPr>
            <p:cNvPr id="3104" name="Freeform 32"/>
            <p:cNvSpPr>
              <a:spLocks/>
            </p:cNvSpPr>
            <p:nvPr/>
          </p:nvSpPr>
          <p:spPr bwMode="auto">
            <a:xfrm>
              <a:off x="95" y="4060"/>
              <a:ext cx="457" cy="260"/>
            </a:xfrm>
            <a:custGeom>
              <a:avLst/>
              <a:gdLst>
                <a:gd name="T0" fmla="*/ 457 w 457"/>
                <a:gd name="T1" fmla="*/ 260 h 264"/>
                <a:gd name="T2" fmla="*/ 1 w 457"/>
                <a:gd name="T3" fmla="*/ 0 h 264"/>
                <a:gd name="T4" fmla="*/ 0 w 457"/>
                <a:gd name="T5" fmla="*/ 264 h 264"/>
                <a:gd name="T6" fmla="*/ 457 w 457"/>
                <a:gd name="T7" fmla="*/ 260 h 264"/>
              </a:gdLst>
              <a:ahLst/>
              <a:cxnLst>
                <a:cxn ang="0">
                  <a:pos x="T0" y="T1"/>
                </a:cxn>
                <a:cxn ang="0">
                  <a:pos x="T2" y="T3"/>
                </a:cxn>
                <a:cxn ang="0">
                  <a:pos x="T4" y="T5"/>
                </a:cxn>
                <a:cxn ang="0">
                  <a:pos x="T6" y="T7"/>
                </a:cxn>
              </a:cxnLst>
              <a:rect l="0" t="0" r="r" b="b"/>
              <a:pathLst>
                <a:path w="457" h="264">
                  <a:moveTo>
                    <a:pt x="457" y="260"/>
                  </a:moveTo>
                  <a:lnTo>
                    <a:pt x="1" y="0"/>
                  </a:lnTo>
                  <a:lnTo>
                    <a:pt x="0" y="264"/>
                  </a:lnTo>
                  <a:lnTo>
                    <a:pt x="457" y="260"/>
                  </a:lnTo>
                  <a:close/>
                </a:path>
              </a:pathLst>
            </a:cu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2800"/>
            </a:p>
          </p:txBody>
        </p:sp>
      </p:grpSp>
      <p:sp>
        <p:nvSpPr>
          <p:cNvPr id="3107" name="Rectangle 35"/>
          <p:cNvSpPr>
            <a:spLocks noGrp="1" noChangeArrowheads="1"/>
          </p:cNvSpPr>
          <p:nvPr>
            <p:ph type="ctrTitle" sz="quarter"/>
          </p:nvPr>
        </p:nvSpPr>
        <p:spPr>
          <a:xfrm>
            <a:off x="1538817" y="1881188"/>
            <a:ext cx="10363200" cy="762000"/>
          </a:xfrm>
        </p:spPr>
        <p:txBody>
          <a:bodyPr/>
          <a:lstStyle>
            <a:lvl1pPr>
              <a:defRPr/>
            </a:lvl1pPr>
          </a:lstStyle>
          <a:p>
            <a:pPr lvl="0"/>
            <a:r>
              <a:rPr lang="zh-CN" altLang="en-US" noProof="0" smtClean="0"/>
              <a:t>单击此处编辑母版标题样式</a:t>
            </a:r>
          </a:p>
        </p:txBody>
      </p:sp>
      <p:sp>
        <p:nvSpPr>
          <p:cNvPr id="3108" name="Rectangle 36"/>
          <p:cNvSpPr>
            <a:spLocks noGrp="1" noChangeArrowheads="1"/>
          </p:cNvSpPr>
          <p:nvPr>
            <p:ph type="subTitle" sz="quarter" idx="1"/>
          </p:nvPr>
        </p:nvSpPr>
        <p:spPr>
          <a:xfrm>
            <a:off x="1562100" y="3124200"/>
            <a:ext cx="8534400" cy="1752600"/>
          </a:xfrm>
        </p:spPr>
        <p:txBody>
          <a:bodyPr/>
          <a:lstStyle>
            <a:lvl1pPr marL="0" indent="0">
              <a:buFontTx/>
              <a:buNone/>
              <a:defRPr/>
            </a:lvl1pPr>
          </a:lstStyle>
          <a:p>
            <a:pPr lvl="0"/>
            <a:r>
              <a:rPr lang="zh-CN" altLang="en-US" noProof="0" smtClean="0"/>
              <a:t>单击此处编辑母版副标题样式</a:t>
            </a:r>
          </a:p>
        </p:txBody>
      </p:sp>
      <p:sp>
        <p:nvSpPr>
          <p:cNvPr id="3109" name="Rectangle 37"/>
          <p:cNvSpPr>
            <a:spLocks noGrp="1" noChangeArrowheads="1"/>
          </p:cNvSpPr>
          <p:nvPr>
            <p:ph type="dt" sz="quarter" idx="2"/>
          </p:nvPr>
        </p:nvSpPr>
        <p:spPr>
          <a:xfrm>
            <a:off x="1492251" y="6318250"/>
            <a:ext cx="2540000" cy="457200"/>
          </a:xfrm>
        </p:spPr>
        <p:txBody>
          <a:bodyPr/>
          <a:lstStyle>
            <a:lvl1pPr>
              <a:defRPr/>
            </a:lvl1pPr>
          </a:lstStyle>
          <a:p>
            <a:endParaRPr lang="en-US" altLang="zh-CN"/>
          </a:p>
        </p:txBody>
      </p:sp>
      <p:sp>
        <p:nvSpPr>
          <p:cNvPr id="3110" name="Rectangle 38"/>
          <p:cNvSpPr>
            <a:spLocks noGrp="1" noChangeArrowheads="1"/>
          </p:cNvSpPr>
          <p:nvPr>
            <p:ph type="ftr" sz="quarter" idx="3"/>
          </p:nvPr>
        </p:nvSpPr>
        <p:spPr>
          <a:xfrm>
            <a:off x="4743451" y="6318250"/>
            <a:ext cx="3860800" cy="457200"/>
          </a:xfrm>
        </p:spPr>
        <p:txBody>
          <a:bodyPr/>
          <a:lstStyle>
            <a:lvl1pPr>
              <a:defRPr/>
            </a:lvl1pPr>
          </a:lstStyle>
          <a:p>
            <a:endParaRPr lang="en-US" altLang="zh-CN"/>
          </a:p>
        </p:txBody>
      </p:sp>
      <p:sp>
        <p:nvSpPr>
          <p:cNvPr id="3111" name="Rectangle 39"/>
          <p:cNvSpPr>
            <a:spLocks noGrp="1" noChangeArrowheads="1"/>
          </p:cNvSpPr>
          <p:nvPr>
            <p:ph type="sldNum" sz="quarter" idx="4"/>
          </p:nvPr>
        </p:nvSpPr>
        <p:spPr>
          <a:xfrm>
            <a:off x="9315451" y="6318250"/>
            <a:ext cx="2540000" cy="457200"/>
          </a:xfrm>
        </p:spPr>
        <p:txBody>
          <a:bodyPr/>
          <a:lstStyle>
            <a:lvl1pPr>
              <a:defRPr/>
            </a:lvl1pPr>
          </a:lstStyle>
          <a:p>
            <a:fld id="{7B3BD716-70D0-46CB-AF9B-CF0FEA4E5DAB}" type="slidenum">
              <a:rPr lang="zh-CN" altLang="en-US"/>
              <a:pPr/>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92"/>
                                        </p:tgtEl>
                                        <p:attrNameLst>
                                          <p:attrName>style.visibility</p:attrName>
                                        </p:attrNameLst>
                                      </p:cBhvr>
                                      <p:to>
                                        <p:strVal val="visible"/>
                                      </p:to>
                                    </p:set>
                                    <p:anim calcmode="lin" valueType="num">
                                      <p:cBhvr additive="base">
                                        <p:cTn id="7" dur="500" fill="hold"/>
                                        <p:tgtEl>
                                          <p:spTgt spid="3092"/>
                                        </p:tgtEl>
                                        <p:attrNameLst>
                                          <p:attrName>ppt_x</p:attrName>
                                        </p:attrNameLst>
                                      </p:cBhvr>
                                      <p:tavLst>
                                        <p:tav tm="0">
                                          <p:val>
                                            <p:strVal val="#ppt_x"/>
                                          </p:val>
                                        </p:tav>
                                        <p:tav tm="100000">
                                          <p:val>
                                            <p:strVal val="#ppt_x"/>
                                          </p:val>
                                        </p:tav>
                                      </p:tavLst>
                                    </p:anim>
                                    <p:anim calcmode="lin" valueType="num">
                                      <p:cBhvr additive="base">
                                        <p:cTn id="8" dur="500" fill="hold"/>
                                        <p:tgtEl>
                                          <p:spTgt spid="3092"/>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5"/>
                                            </p:cond>
                                          </p:stCondLst>
                                        </p:cTn>
                                        <p:tgtEl>
                                          <p:spTgt spid="3092"/>
                                        </p:tgtEl>
                                        <p:attrNameLst>
                                          <p:attrName>style.visibility</p:attrName>
                                        </p:attrNameLst>
                                      </p:cBhvr>
                                      <p:to>
                                        <p:strVal val="hidden"/>
                                      </p:to>
                                    </p:set>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094"/>
                                        </p:tgtEl>
                                        <p:attrNameLst>
                                          <p:attrName>style.visibility</p:attrName>
                                        </p:attrNameLst>
                                      </p:cBhvr>
                                      <p:to>
                                        <p:strVal val="visible"/>
                                      </p:to>
                                    </p:set>
                                    <p:anim calcmode="lin" valueType="num">
                                      <p:cBhvr additive="base">
                                        <p:cTn id="12" dur="500" fill="hold"/>
                                        <p:tgtEl>
                                          <p:spTgt spid="3094"/>
                                        </p:tgtEl>
                                        <p:attrNameLst>
                                          <p:attrName>ppt_x</p:attrName>
                                        </p:attrNameLst>
                                      </p:cBhvr>
                                      <p:tavLst>
                                        <p:tav tm="0">
                                          <p:val>
                                            <p:strVal val="0-#ppt_w/2"/>
                                          </p:val>
                                        </p:tav>
                                        <p:tav tm="100000">
                                          <p:val>
                                            <p:strVal val="#ppt_x"/>
                                          </p:val>
                                        </p:tav>
                                      </p:tavLst>
                                    </p:anim>
                                    <p:anim calcmode="lin" valueType="num">
                                      <p:cBhvr additive="base">
                                        <p:cTn id="13" dur="500" fill="hold"/>
                                        <p:tgtEl>
                                          <p:spTgt spid="30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 grpId="0" animBg="1" autoUpdateAnimBg="0"/>
      <p:bldP spid="3094" grpId="0" animBg="1"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624B722-5CD4-48A1-822F-23771D19D8AD}" type="slidenum">
              <a:rPr lang="zh-CN" altLang="en-US"/>
              <a:pPr/>
              <a:t>‹#›</a:t>
            </a:fld>
            <a:endParaRPr lang="en-US" altLang="zh-CN"/>
          </a:p>
        </p:txBody>
      </p:sp>
    </p:spTree>
    <p:extLst>
      <p:ext uri="{BB962C8B-B14F-4D97-AF65-F5344CB8AC3E}">
        <p14:creationId xmlns:p14="http://schemas.microsoft.com/office/powerpoint/2010/main" val="3299961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71000" y="814388"/>
            <a:ext cx="1538883" cy="52816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422400" y="814388"/>
            <a:ext cx="7645400" cy="52816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C9AD1D0-991A-42A6-B4AC-D0C3A0F3C4E7}" type="slidenum">
              <a:rPr lang="zh-CN" altLang="en-US"/>
              <a:pPr/>
              <a:t>‹#›</a:t>
            </a:fld>
            <a:endParaRPr lang="en-US" altLang="zh-CN"/>
          </a:p>
        </p:txBody>
      </p:sp>
    </p:spTree>
    <p:extLst>
      <p:ext uri="{BB962C8B-B14F-4D97-AF65-F5344CB8AC3E}">
        <p14:creationId xmlns:p14="http://schemas.microsoft.com/office/powerpoint/2010/main" val="796699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422400" y="814388"/>
            <a:ext cx="10464800" cy="52816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1538817" y="6248400"/>
            <a:ext cx="2540000" cy="457200"/>
          </a:xfrm>
        </p:spPr>
        <p:txBody>
          <a:bodyPr/>
          <a:lstStyle>
            <a:lvl1pPr>
              <a:defRPr/>
            </a:lvl1pPr>
          </a:lstStyle>
          <a:p>
            <a:endParaRPr lang="en-US" altLang="zh-CN"/>
          </a:p>
        </p:txBody>
      </p:sp>
      <p:sp>
        <p:nvSpPr>
          <p:cNvPr id="4" name="页脚占位符 3"/>
          <p:cNvSpPr>
            <a:spLocks noGrp="1"/>
          </p:cNvSpPr>
          <p:nvPr>
            <p:ph type="ftr" sz="quarter" idx="11"/>
          </p:nvPr>
        </p:nvSpPr>
        <p:spPr>
          <a:xfrm>
            <a:off x="4790017" y="6248400"/>
            <a:ext cx="3860800" cy="45720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9362017" y="6248400"/>
            <a:ext cx="2540000" cy="457200"/>
          </a:xfrm>
        </p:spPr>
        <p:txBody>
          <a:bodyPr/>
          <a:lstStyle>
            <a:lvl1pPr>
              <a:defRPr/>
            </a:lvl1pPr>
          </a:lstStyle>
          <a:p>
            <a:fld id="{D5E2EF14-0F8A-4EA7-B9B2-606A051D4A87}" type="slidenum">
              <a:rPr lang="zh-CN" altLang="en-US"/>
              <a:pPr/>
              <a:t>‹#›</a:t>
            </a:fld>
            <a:endParaRPr lang="en-US" altLang="zh-CN"/>
          </a:p>
        </p:txBody>
      </p:sp>
    </p:spTree>
    <p:extLst>
      <p:ext uri="{BB962C8B-B14F-4D97-AF65-F5344CB8AC3E}">
        <p14:creationId xmlns:p14="http://schemas.microsoft.com/office/powerpoint/2010/main" val="3883882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6CAB735-1BA6-419A-8D50-60D4ED0D41A5}" type="slidenum">
              <a:rPr lang="zh-CN" altLang="en-US"/>
              <a:pPr/>
              <a:t>‹#›</a:t>
            </a:fld>
            <a:endParaRPr lang="en-US" altLang="zh-CN"/>
          </a:p>
        </p:txBody>
      </p:sp>
    </p:spTree>
    <p:extLst>
      <p:ext uri="{BB962C8B-B14F-4D97-AF65-F5344CB8AC3E}">
        <p14:creationId xmlns:p14="http://schemas.microsoft.com/office/powerpoint/2010/main" val="2023309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70788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267D555-35E4-40B1-8135-52478DEF7936}" type="slidenum">
              <a:rPr lang="zh-CN" altLang="en-US"/>
              <a:pPr/>
              <a:t>‹#›</a:t>
            </a:fld>
            <a:endParaRPr lang="en-US" altLang="zh-CN"/>
          </a:p>
        </p:txBody>
      </p:sp>
    </p:spTree>
    <p:extLst>
      <p:ext uri="{BB962C8B-B14F-4D97-AF65-F5344CB8AC3E}">
        <p14:creationId xmlns:p14="http://schemas.microsoft.com/office/powerpoint/2010/main" val="3575947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422400" y="1981200"/>
            <a:ext cx="5130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756400" y="1981200"/>
            <a:ext cx="5130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5227293-929D-462C-A877-DEB7EC06B405}" type="slidenum">
              <a:rPr lang="zh-CN" altLang="en-US"/>
              <a:pPr/>
              <a:t>‹#›</a:t>
            </a:fld>
            <a:endParaRPr lang="en-US" altLang="zh-CN"/>
          </a:p>
        </p:txBody>
      </p:sp>
    </p:spTree>
    <p:extLst>
      <p:ext uri="{BB962C8B-B14F-4D97-AF65-F5344CB8AC3E}">
        <p14:creationId xmlns:p14="http://schemas.microsoft.com/office/powerpoint/2010/main" val="3054426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648197"/>
            <a:ext cx="10972800" cy="769441"/>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1FAC916A-EBC1-493D-BFDC-6D4DD82319BC}" type="slidenum">
              <a:rPr lang="zh-CN" altLang="en-US"/>
              <a:pPr/>
              <a:t>‹#›</a:t>
            </a:fld>
            <a:endParaRPr lang="en-US" altLang="zh-CN"/>
          </a:p>
        </p:txBody>
      </p:sp>
    </p:spTree>
    <p:extLst>
      <p:ext uri="{BB962C8B-B14F-4D97-AF65-F5344CB8AC3E}">
        <p14:creationId xmlns:p14="http://schemas.microsoft.com/office/powerpoint/2010/main" val="822776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3076A26-601E-42E5-969A-D08B2D483582}" type="slidenum">
              <a:rPr lang="zh-CN" altLang="en-US"/>
              <a:pPr/>
              <a:t>‹#›</a:t>
            </a:fld>
            <a:endParaRPr lang="en-US" altLang="zh-CN"/>
          </a:p>
        </p:txBody>
      </p:sp>
    </p:spTree>
    <p:extLst>
      <p:ext uri="{BB962C8B-B14F-4D97-AF65-F5344CB8AC3E}">
        <p14:creationId xmlns:p14="http://schemas.microsoft.com/office/powerpoint/2010/main" val="507037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C785D5D8-2F5E-4D45-9133-1E552CC3DE09}" type="slidenum">
              <a:rPr lang="zh-CN" altLang="en-US"/>
              <a:pPr/>
              <a:t>‹#›</a:t>
            </a:fld>
            <a:endParaRPr lang="en-US" altLang="zh-CN"/>
          </a:p>
        </p:txBody>
      </p:sp>
    </p:spTree>
    <p:extLst>
      <p:ext uri="{BB962C8B-B14F-4D97-AF65-F5344CB8AC3E}">
        <p14:creationId xmlns:p14="http://schemas.microsoft.com/office/powerpoint/2010/main" val="3171186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1034990"/>
            <a:ext cx="4011084" cy="40011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4327CC7-A945-4B6A-A21F-7C603516A292}" type="slidenum">
              <a:rPr lang="zh-CN" altLang="en-US"/>
              <a:pPr/>
              <a:t>‹#›</a:t>
            </a:fld>
            <a:endParaRPr lang="en-US" altLang="zh-CN"/>
          </a:p>
        </p:txBody>
      </p:sp>
    </p:spTree>
    <p:extLst>
      <p:ext uri="{BB962C8B-B14F-4D97-AF65-F5344CB8AC3E}">
        <p14:creationId xmlns:p14="http://schemas.microsoft.com/office/powerpoint/2010/main" val="2131723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967228"/>
            <a:ext cx="7315200" cy="400110"/>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B706C51-BC49-4A59-9392-33793D55D3BE}" type="slidenum">
              <a:rPr lang="zh-CN" altLang="en-US"/>
              <a:pPr/>
              <a:t>‹#›</a:t>
            </a:fld>
            <a:endParaRPr lang="en-US" altLang="zh-CN"/>
          </a:p>
        </p:txBody>
      </p:sp>
    </p:spTree>
    <p:extLst>
      <p:ext uri="{BB962C8B-B14F-4D97-AF65-F5344CB8AC3E}">
        <p14:creationId xmlns:p14="http://schemas.microsoft.com/office/powerpoint/2010/main" val="1449052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folHlink"/>
        </a:solidFill>
        <a:effectLst/>
      </p:bgPr>
    </p:bg>
    <p:spTree>
      <p:nvGrpSpPr>
        <p:cNvPr id="1" name=""/>
        <p:cNvGrpSpPr/>
        <p:nvPr/>
      </p:nvGrpSpPr>
      <p:grpSpPr>
        <a:xfrm>
          <a:off x="0" y="0"/>
          <a:ext cx="0" cy="0"/>
          <a:chOff x="0" y="0"/>
          <a:chExt cx="0" cy="0"/>
        </a:xfrm>
      </p:grpSpPr>
      <p:grpSp>
        <p:nvGrpSpPr>
          <p:cNvPr id="2055" name="Group 7"/>
          <p:cNvGrpSpPr>
            <a:grpSpLocks/>
          </p:cNvGrpSpPr>
          <p:nvPr/>
        </p:nvGrpSpPr>
        <p:grpSpPr bwMode="auto">
          <a:xfrm>
            <a:off x="203201" y="314326"/>
            <a:ext cx="1130300" cy="6543675"/>
            <a:chOff x="96" y="198"/>
            <a:chExt cx="534" cy="4122"/>
          </a:xfrm>
        </p:grpSpPr>
        <p:sp>
          <p:nvSpPr>
            <p:cNvPr id="2056" name="AutoShape 8"/>
            <p:cNvSpPr>
              <a:spLocks noChangeArrowheads="1"/>
            </p:cNvSpPr>
            <p:nvPr/>
          </p:nvSpPr>
          <p:spPr bwMode="auto">
            <a:xfrm rot="5400000" flipH="1">
              <a:off x="82" y="1994"/>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2800"/>
            </a:p>
          </p:txBody>
        </p:sp>
        <p:sp>
          <p:nvSpPr>
            <p:cNvPr id="2057" name="AutoShape 9"/>
            <p:cNvSpPr>
              <a:spLocks noChangeArrowheads="1"/>
            </p:cNvSpPr>
            <p:nvPr/>
          </p:nvSpPr>
          <p:spPr bwMode="auto">
            <a:xfrm rot="5400000" flipH="1">
              <a:off x="82" y="2588"/>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2800"/>
            </a:p>
          </p:txBody>
        </p:sp>
        <p:sp>
          <p:nvSpPr>
            <p:cNvPr id="2058" name="AutoShape 10"/>
            <p:cNvSpPr>
              <a:spLocks noChangeArrowheads="1"/>
            </p:cNvSpPr>
            <p:nvPr/>
          </p:nvSpPr>
          <p:spPr bwMode="auto">
            <a:xfrm rot="5400000" flipH="1">
              <a:off x="81" y="3181"/>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2800"/>
            </a:p>
          </p:txBody>
        </p:sp>
        <p:sp>
          <p:nvSpPr>
            <p:cNvPr id="2059" name="AutoShape 11"/>
            <p:cNvSpPr>
              <a:spLocks noChangeArrowheads="1"/>
            </p:cNvSpPr>
            <p:nvPr/>
          </p:nvSpPr>
          <p:spPr bwMode="auto">
            <a:xfrm rot="5400000" flipH="1">
              <a:off x="84" y="3774"/>
              <a:ext cx="558" cy="533"/>
            </a:xfrm>
            <a:prstGeom prst="parallelogram">
              <a:avLst>
                <a:gd name="adj" fmla="val 55437"/>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2800"/>
            </a:p>
          </p:txBody>
        </p:sp>
        <p:sp>
          <p:nvSpPr>
            <p:cNvPr id="2060" name="AutoShape 12"/>
            <p:cNvSpPr>
              <a:spLocks noChangeArrowheads="1"/>
            </p:cNvSpPr>
            <p:nvPr/>
          </p:nvSpPr>
          <p:spPr bwMode="auto">
            <a:xfrm rot="5400000" flipH="1">
              <a:off x="82" y="213"/>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2800"/>
            </a:p>
          </p:txBody>
        </p:sp>
        <p:sp>
          <p:nvSpPr>
            <p:cNvPr id="2061" name="AutoShape 13"/>
            <p:cNvSpPr>
              <a:spLocks noChangeArrowheads="1"/>
            </p:cNvSpPr>
            <p:nvPr/>
          </p:nvSpPr>
          <p:spPr bwMode="auto">
            <a:xfrm rot="5400000" flipH="1">
              <a:off x="81" y="803"/>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2800"/>
            </a:p>
          </p:txBody>
        </p:sp>
        <p:sp>
          <p:nvSpPr>
            <p:cNvPr id="2062" name="AutoShape 14"/>
            <p:cNvSpPr>
              <a:spLocks noChangeArrowheads="1"/>
            </p:cNvSpPr>
            <p:nvPr/>
          </p:nvSpPr>
          <p:spPr bwMode="auto">
            <a:xfrm rot="5400000" flipH="1">
              <a:off x="81" y="1399"/>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2800"/>
            </a:p>
          </p:txBody>
        </p:sp>
      </p:grpSp>
      <p:sp>
        <p:nvSpPr>
          <p:cNvPr id="2063" name="Rectangle 15"/>
          <p:cNvSpPr>
            <a:spLocks noChangeArrowheads="1"/>
          </p:cNvSpPr>
          <p:nvPr/>
        </p:nvSpPr>
        <p:spPr bwMode="auto">
          <a:xfrm>
            <a:off x="588434" y="0"/>
            <a:ext cx="368300" cy="6858000"/>
          </a:xfrm>
          <a:prstGeom prst="rect">
            <a:avLst/>
          </a:prstGeom>
          <a:gradFill rotWithShape="0">
            <a:gsLst>
              <a:gs pos="0">
                <a:schemeClr val="bg2"/>
              </a:gs>
              <a:gs pos="50000">
                <a:schemeClr val="fo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lang="zh-CN" altLang="en-US" sz="3600"/>
          </a:p>
        </p:txBody>
      </p:sp>
      <p:sp>
        <p:nvSpPr>
          <p:cNvPr id="2064" name="AutoShape 16"/>
          <p:cNvSpPr>
            <a:spLocks noChangeArrowheads="1"/>
          </p:cNvSpPr>
          <p:nvPr/>
        </p:nvSpPr>
        <p:spPr bwMode="auto">
          <a:xfrm flipH="1">
            <a:off x="730251" y="1703388"/>
            <a:ext cx="11461749" cy="254000"/>
          </a:xfrm>
          <a:prstGeom prst="homePlate">
            <a:avLst>
              <a:gd name="adj" fmla="val 58913"/>
            </a:avLst>
          </a:prstGeom>
          <a:gradFill rotWithShape="0">
            <a:gsLst>
              <a:gs pos="0">
                <a:schemeClr val="bg2"/>
              </a:gs>
              <a:gs pos="50000">
                <a:schemeClr val="fo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lang="zh-CN" altLang="en-US" sz="3600"/>
          </a:p>
        </p:txBody>
      </p:sp>
      <p:sp>
        <p:nvSpPr>
          <p:cNvPr id="2065" name="Oval 17"/>
          <p:cNvSpPr>
            <a:spLocks noChangeArrowheads="1"/>
          </p:cNvSpPr>
          <p:nvPr/>
        </p:nvSpPr>
        <p:spPr bwMode="auto">
          <a:xfrm>
            <a:off x="613834" y="1706564"/>
            <a:ext cx="393700" cy="274637"/>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endParaRPr lang="zh-CN" altLang="en-US" sz="3600"/>
          </a:p>
        </p:txBody>
      </p:sp>
      <p:sp>
        <p:nvSpPr>
          <p:cNvPr id="2066" name="Rectangle 18"/>
          <p:cNvSpPr>
            <a:spLocks noChangeArrowheads="1"/>
          </p:cNvSpPr>
          <p:nvPr/>
        </p:nvSpPr>
        <p:spPr bwMode="auto">
          <a:xfrm>
            <a:off x="618067" y="1912938"/>
            <a:ext cx="254000" cy="4678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lang="zh-CN" altLang="en-US" sz="3600"/>
          </a:p>
        </p:txBody>
      </p:sp>
      <p:sp>
        <p:nvSpPr>
          <p:cNvPr id="2067" name="Oval 19"/>
          <p:cNvSpPr>
            <a:spLocks noChangeArrowheads="1"/>
          </p:cNvSpPr>
          <p:nvPr/>
        </p:nvSpPr>
        <p:spPr bwMode="auto">
          <a:xfrm>
            <a:off x="12278784" y="1676400"/>
            <a:ext cx="406400" cy="274638"/>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endParaRPr lang="zh-CN" altLang="en-US" sz="3600"/>
          </a:p>
        </p:txBody>
      </p:sp>
      <p:sp>
        <p:nvSpPr>
          <p:cNvPr id="2068" name="Rectangle 20"/>
          <p:cNvSpPr>
            <a:spLocks noChangeArrowheads="1"/>
          </p:cNvSpPr>
          <p:nvPr/>
        </p:nvSpPr>
        <p:spPr bwMode="auto">
          <a:xfrm>
            <a:off x="609600" y="1739900"/>
            <a:ext cx="11669184"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lang="zh-CN" altLang="en-US" sz="3600"/>
          </a:p>
        </p:txBody>
      </p:sp>
      <p:grpSp>
        <p:nvGrpSpPr>
          <p:cNvPr id="2069" name="Group 21"/>
          <p:cNvGrpSpPr>
            <a:grpSpLocks/>
          </p:cNvGrpSpPr>
          <p:nvPr/>
        </p:nvGrpSpPr>
        <p:grpSpPr bwMode="auto">
          <a:xfrm>
            <a:off x="201084" y="0"/>
            <a:ext cx="1132416" cy="6858000"/>
            <a:chOff x="95" y="0"/>
            <a:chExt cx="535" cy="4320"/>
          </a:xfrm>
        </p:grpSpPr>
        <p:sp>
          <p:nvSpPr>
            <p:cNvPr id="2070" name="AutoShape 22"/>
            <p:cNvSpPr>
              <a:spLocks noChangeArrowheads="1"/>
            </p:cNvSpPr>
            <p:nvPr/>
          </p:nvSpPr>
          <p:spPr bwMode="auto">
            <a:xfrm rot="-5400000">
              <a:off x="82" y="2291"/>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2800"/>
            </a:p>
          </p:txBody>
        </p:sp>
        <p:sp>
          <p:nvSpPr>
            <p:cNvPr id="2071" name="AutoShape 23"/>
            <p:cNvSpPr>
              <a:spLocks noChangeArrowheads="1"/>
            </p:cNvSpPr>
            <p:nvPr/>
          </p:nvSpPr>
          <p:spPr bwMode="auto">
            <a:xfrm rot="-5400000">
              <a:off x="81" y="2886"/>
              <a:ext cx="565" cy="533"/>
            </a:xfrm>
            <a:prstGeom prst="parallelogram">
              <a:avLst>
                <a:gd name="adj" fmla="val 56133"/>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2800"/>
            </a:p>
          </p:txBody>
        </p:sp>
        <p:sp>
          <p:nvSpPr>
            <p:cNvPr id="2072" name="AutoShape 24"/>
            <p:cNvSpPr>
              <a:spLocks noChangeArrowheads="1"/>
            </p:cNvSpPr>
            <p:nvPr/>
          </p:nvSpPr>
          <p:spPr bwMode="auto">
            <a:xfrm rot="-5400000">
              <a:off x="81" y="3479"/>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2800"/>
            </a:p>
          </p:txBody>
        </p:sp>
        <p:sp>
          <p:nvSpPr>
            <p:cNvPr id="2073" name="AutoShape 25"/>
            <p:cNvSpPr>
              <a:spLocks noChangeArrowheads="1"/>
            </p:cNvSpPr>
            <p:nvPr/>
          </p:nvSpPr>
          <p:spPr bwMode="auto">
            <a:xfrm rot="-5400000">
              <a:off x="81" y="508"/>
              <a:ext cx="565" cy="533"/>
            </a:xfrm>
            <a:prstGeom prst="parallelogram">
              <a:avLst>
                <a:gd name="adj" fmla="val 56133"/>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2800"/>
            </a:p>
          </p:txBody>
        </p:sp>
        <p:sp>
          <p:nvSpPr>
            <p:cNvPr id="2074" name="AutoShape 26"/>
            <p:cNvSpPr>
              <a:spLocks noChangeArrowheads="1"/>
            </p:cNvSpPr>
            <p:nvPr/>
          </p:nvSpPr>
          <p:spPr bwMode="auto">
            <a:xfrm rot="-5400000">
              <a:off x="81" y="1101"/>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2800"/>
            </a:p>
          </p:txBody>
        </p:sp>
        <p:sp>
          <p:nvSpPr>
            <p:cNvPr id="2075" name="AutoShape 27"/>
            <p:cNvSpPr>
              <a:spLocks noChangeArrowheads="1"/>
            </p:cNvSpPr>
            <p:nvPr/>
          </p:nvSpPr>
          <p:spPr bwMode="auto">
            <a:xfrm rot="-5400000">
              <a:off x="81" y="1697"/>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2800"/>
            </a:p>
          </p:txBody>
        </p:sp>
        <p:sp>
          <p:nvSpPr>
            <p:cNvPr id="2076" name="Freeform 28"/>
            <p:cNvSpPr>
              <a:spLocks/>
            </p:cNvSpPr>
            <p:nvPr/>
          </p:nvSpPr>
          <p:spPr bwMode="auto">
            <a:xfrm>
              <a:off x="98" y="0"/>
              <a:ext cx="532" cy="465"/>
            </a:xfrm>
            <a:custGeom>
              <a:avLst/>
              <a:gdLst>
                <a:gd name="T0" fmla="*/ 1 w 532"/>
                <a:gd name="T1" fmla="*/ 0 h 465"/>
                <a:gd name="T2" fmla="*/ 0 w 532"/>
                <a:gd name="T3" fmla="*/ 166 h 465"/>
                <a:gd name="T4" fmla="*/ 532 w 532"/>
                <a:gd name="T5" fmla="*/ 465 h 465"/>
                <a:gd name="T6" fmla="*/ 532 w 532"/>
                <a:gd name="T7" fmla="*/ 201 h 465"/>
                <a:gd name="T8" fmla="*/ 172 w 532"/>
                <a:gd name="T9" fmla="*/ 0 h 465"/>
                <a:gd name="T10" fmla="*/ 1 w 532"/>
                <a:gd name="T11" fmla="*/ 0 h 465"/>
              </a:gdLst>
              <a:ahLst/>
              <a:cxnLst>
                <a:cxn ang="0">
                  <a:pos x="T0" y="T1"/>
                </a:cxn>
                <a:cxn ang="0">
                  <a:pos x="T2" y="T3"/>
                </a:cxn>
                <a:cxn ang="0">
                  <a:pos x="T4" y="T5"/>
                </a:cxn>
                <a:cxn ang="0">
                  <a:pos x="T6" y="T7"/>
                </a:cxn>
                <a:cxn ang="0">
                  <a:pos x="T8" y="T9"/>
                </a:cxn>
                <a:cxn ang="0">
                  <a:pos x="T10" y="T11"/>
                </a:cxn>
              </a:cxnLst>
              <a:rect l="0" t="0" r="r" b="b"/>
              <a:pathLst>
                <a:path w="532" h="465">
                  <a:moveTo>
                    <a:pt x="1" y="0"/>
                  </a:moveTo>
                  <a:lnTo>
                    <a:pt x="0" y="166"/>
                  </a:lnTo>
                  <a:lnTo>
                    <a:pt x="532" y="465"/>
                  </a:lnTo>
                  <a:lnTo>
                    <a:pt x="532" y="201"/>
                  </a:lnTo>
                  <a:lnTo>
                    <a:pt x="172" y="0"/>
                  </a:lnTo>
                  <a:lnTo>
                    <a:pt x="1" y="0"/>
                  </a:lnTo>
                  <a:close/>
                </a:path>
              </a:pathLst>
            </a:cu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2800"/>
            </a:p>
          </p:txBody>
        </p:sp>
        <p:sp>
          <p:nvSpPr>
            <p:cNvPr id="2077" name="Freeform 29"/>
            <p:cNvSpPr>
              <a:spLocks/>
            </p:cNvSpPr>
            <p:nvPr/>
          </p:nvSpPr>
          <p:spPr bwMode="auto">
            <a:xfrm>
              <a:off x="95" y="4060"/>
              <a:ext cx="457" cy="260"/>
            </a:xfrm>
            <a:custGeom>
              <a:avLst/>
              <a:gdLst>
                <a:gd name="T0" fmla="*/ 457 w 457"/>
                <a:gd name="T1" fmla="*/ 260 h 264"/>
                <a:gd name="T2" fmla="*/ 1 w 457"/>
                <a:gd name="T3" fmla="*/ 0 h 264"/>
                <a:gd name="T4" fmla="*/ 0 w 457"/>
                <a:gd name="T5" fmla="*/ 264 h 264"/>
                <a:gd name="T6" fmla="*/ 457 w 457"/>
                <a:gd name="T7" fmla="*/ 260 h 264"/>
              </a:gdLst>
              <a:ahLst/>
              <a:cxnLst>
                <a:cxn ang="0">
                  <a:pos x="T0" y="T1"/>
                </a:cxn>
                <a:cxn ang="0">
                  <a:pos x="T2" y="T3"/>
                </a:cxn>
                <a:cxn ang="0">
                  <a:pos x="T4" y="T5"/>
                </a:cxn>
                <a:cxn ang="0">
                  <a:pos x="T6" y="T7"/>
                </a:cxn>
              </a:cxnLst>
              <a:rect l="0" t="0" r="r" b="b"/>
              <a:pathLst>
                <a:path w="457" h="264">
                  <a:moveTo>
                    <a:pt x="457" y="260"/>
                  </a:moveTo>
                  <a:lnTo>
                    <a:pt x="1" y="0"/>
                  </a:lnTo>
                  <a:lnTo>
                    <a:pt x="0" y="264"/>
                  </a:lnTo>
                  <a:lnTo>
                    <a:pt x="457" y="260"/>
                  </a:lnTo>
                  <a:close/>
                </a:path>
              </a:pathLst>
            </a:cu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2800"/>
            </a:p>
          </p:txBody>
        </p:sp>
      </p:grpSp>
      <p:sp>
        <p:nvSpPr>
          <p:cNvPr id="2080" name="Rectangle 32"/>
          <p:cNvSpPr>
            <a:spLocks noGrp="1" noChangeArrowheads="1"/>
          </p:cNvSpPr>
          <p:nvPr>
            <p:ph type="title"/>
          </p:nvPr>
        </p:nvSpPr>
        <p:spPr bwMode="auto">
          <a:xfrm>
            <a:off x="1524000" y="814388"/>
            <a:ext cx="10363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p>
            <a:pPr lvl="0"/>
            <a:r>
              <a:rPr lang="zh-CN" altLang="en-US" smtClean="0"/>
              <a:t>单击此处编辑母版标题样式</a:t>
            </a:r>
          </a:p>
        </p:txBody>
      </p:sp>
      <p:sp>
        <p:nvSpPr>
          <p:cNvPr id="2081" name="Rectangle 33"/>
          <p:cNvSpPr>
            <a:spLocks noGrp="1" noChangeArrowheads="1"/>
          </p:cNvSpPr>
          <p:nvPr>
            <p:ph type="body" idx="1"/>
          </p:nvPr>
        </p:nvSpPr>
        <p:spPr bwMode="auto">
          <a:xfrm>
            <a:off x="1422400" y="1981200"/>
            <a:ext cx="10464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82" name="Rectangle 34"/>
          <p:cNvSpPr>
            <a:spLocks noGrp="1" noChangeArrowheads="1"/>
          </p:cNvSpPr>
          <p:nvPr>
            <p:ph type="dt" sz="half" idx="2"/>
          </p:nvPr>
        </p:nvSpPr>
        <p:spPr bwMode="auto">
          <a:xfrm>
            <a:off x="1538817"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0" sz="1400"/>
            </a:lvl1pPr>
          </a:lstStyle>
          <a:p>
            <a:endParaRPr lang="en-US" altLang="zh-CN"/>
          </a:p>
        </p:txBody>
      </p:sp>
      <p:sp>
        <p:nvSpPr>
          <p:cNvPr id="2083" name="Rectangle 35"/>
          <p:cNvSpPr>
            <a:spLocks noGrp="1" noChangeArrowheads="1"/>
          </p:cNvSpPr>
          <p:nvPr>
            <p:ph type="ftr" sz="quarter" idx="3"/>
          </p:nvPr>
        </p:nvSpPr>
        <p:spPr bwMode="auto">
          <a:xfrm>
            <a:off x="4790017"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0" sz="1400"/>
            </a:lvl1pPr>
          </a:lstStyle>
          <a:p>
            <a:endParaRPr lang="en-US" altLang="zh-CN"/>
          </a:p>
        </p:txBody>
      </p:sp>
      <p:sp>
        <p:nvSpPr>
          <p:cNvPr id="2084" name="Rectangle 36"/>
          <p:cNvSpPr>
            <a:spLocks noGrp="1" noChangeArrowheads="1"/>
          </p:cNvSpPr>
          <p:nvPr>
            <p:ph type="sldNum" sz="quarter" idx="4"/>
          </p:nvPr>
        </p:nvSpPr>
        <p:spPr bwMode="auto">
          <a:xfrm>
            <a:off x="9362017"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0" sz="1400"/>
            </a:lvl1pPr>
          </a:lstStyle>
          <a:p>
            <a:fld id="{7475CA92-7B5A-471D-BDD5-13D1CE105CC7}" type="slidenum">
              <a:rPr lang="zh-CN" altLang="en-US"/>
              <a:pPr/>
              <a:t>‹#›</a:t>
            </a:fld>
            <a:endParaRPr lang="en-US" altLang="zh-CN"/>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065"/>
                                        </p:tgtEl>
                                        <p:attrNameLst>
                                          <p:attrName>style.visibility</p:attrName>
                                        </p:attrNameLst>
                                      </p:cBhvr>
                                      <p:to>
                                        <p:strVal val="visible"/>
                                      </p:to>
                                    </p:set>
                                    <p:anim calcmode="lin" valueType="num">
                                      <p:cBhvr additive="base">
                                        <p:cTn id="7" dur="500" fill="hold"/>
                                        <p:tgtEl>
                                          <p:spTgt spid="2065"/>
                                        </p:tgtEl>
                                        <p:attrNameLst>
                                          <p:attrName>ppt_x</p:attrName>
                                        </p:attrNameLst>
                                      </p:cBhvr>
                                      <p:tavLst>
                                        <p:tav tm="0">
                                          <p:val>
                                            <p:strVal val="#ppt_x"/>
                                          </p:val>
                                        </p:tav>
                                        <p:tav tm="100000">
                                          <p:val>
                                            <p:strVal val="#ppt_x"/>
                                          </p:val>
                                        </p:tav>
                                      </p:tavLst>
                                    </p:anim>
                                    <p:anim calcmode="lin" valueType="num">
                                      <p:cBhvr additive="base">
                                        <p:cTn id="8" dur="500" fill="hold"/>
                                        <p:tgtEl>
                                          <p:spTgt spid="2065"/>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5"/>
                                            </p:cond>
                                          </p:stCondLst>
                                        </p:cTn>
                                        <p:tgtEl>
                                          <p:spTgt spid="2065"/>
                                        </p:tgtEl>
                                        <p:attrNameLst>
                                          <p:attrName>style.visibility</p:attrName>
                                        </p:attrNameLst>
                                      </p:cBhvr>
                                      <p:to>
                                        <p:strVal val="hidden"/>
                                      </p:to>
                                    </p:set>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067"/>
                                        </p:tgtEl>
                                        <p:attrNameLst>
                                          <p:attrName>style.visibility</p:attrName>
                                        </p:attrNameLst>
                                      </p:cBhvr>
                                      <p:to>
                                        <p:strVal val="visible"/>
                                      </p:to>
                                    </p:set>
                                    <p:anim calcmode="lin" valueType="num">
                                      <p:cBhvr additive="base">
                                        <p:cTn id="12" dur="500" fill="hold"/>
                                        <p:tgtEl>
                                          <p:spTgt spid="2067"/>
                                        </p:tgtEl>
                                        <p:attrNameLst>
                                          <p:attrName>ppt_x</p:attrName>
                                        </p:attrNameLst>
                                      </p:cBhvr>
                                      <p:tavLst>
                                        <p:tav tm="0">
                                          <p:val>
                                            <p:strVal val="0-#ppt_w/2"/>
                                          </p:val>
                                        </p:tav>
                                        <p:tav tm="100000">
                                          <p:val>
                                            <p:strVal val="#ppt_x"/>
                                          </p:val>
                                        </p:tav>
                                      </p:tavLst>
                                    </p:anim>
                                    <p:anim calcmode="lin" valueType="num">
                                      <p:cBhvr additive="base">
                                        <p:cTn id="13" dur="500" fill="hold"/>
                                        <p:tgtEl>
                                          <p:spTgt spid="20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5" grpId="0" animBg="1" autoUpdateAnimBg="0"/>
      <p:bldP spid="2067" grpId="0" animBg="1" autoUpdateAnimBg="0"/>
    </p:bldLst>
  </p:timing>
  <p:hf sldNum="0" hdr="0" ftr="0" dt="0"/>
  <p:txStyles>
    <p:titleStyle>
      <a:lvl1pPr algn="l"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2pPr>
      <a:lvl3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3pPr>
      <a:lvl4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4pPr>
      <a:lvl5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5pPr>
      <a:lvl6pPr marL="4572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6pPr>
      <a:lvl7pPr marL="9144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7pPr>
      <a:lvl8pPr marL="13716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8pPr>
      <a:lvl9pPr marL="18288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9pPr>
    </p:titleStyle>
    <p:bodyStyle>
      <a:lvl1pPr marL="342900" indent="-342900" algn="l" rtl="0" fontAlgn="base">
        <a:spcBef>
          <a:spcPct val="20000"/>
        </a:spcBef>
        <a:spcAft>
          <a:spcPct val="0"/>
        </a:spcAft>
        <a:buChar char="•"/>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kumimoji="1" sz="2800">
          <a:solidFill>
            <a:schemeClr val="tx1"/>
          </a:solidFill>
          <a:effectLst>
            <a:outerShdw blurRad="38100" dist="38100" dir="2700000" algn="tl">
              <a:srgbClr val="000000"/>
            </a:outerShdw>
          </a:effectLst>
          <a:latin typeface="+mn-lt"/>
          <a:ea typeface="+mn-ea"/>
        </a:defRPr>
      </a:lvl2pPr>
      <a:lvl3pPr marL="1143000" indent="-228600" algn="l" rtl="0" fontAlgn="base">
        <a:spcBef>
          <a:spcPct val="20000"/>
        </a:spcBef>
        <a:spcAft>
          <a:spcPct val="0"/>
        </a:spcAft>
        <a:buChar char="•"/>
        <a:defRPr kumimoji="1" sz="2400">
          <a:solidFill>
            <a:schemeClr val="tx1"/>
          </a:solidFill>
          <a:effectLst>
            <a:outerShdw blurRad="38100" dist="38100" dir="2700000" algn="tl">
              <a:srgbClr val="000000"/>
            </a:outerShdw>
          </a:effectLst>
          <a:latin typeface="+mn-lt"/>
          <a:ea typeface="+mn-ea"/>
        </a:defRPr>
      </a:lvl3pPr>
      <a:lvl4pPr marL="1600200" indent="-228600" algn="l" rtl="0" fontAlgn="base">
        <a:spcBef>
          <a:spcPct val="20000"/>
        </a:spcBef>
        <a:spcAft>
          <a:spcPct val="0"/>
        </a:spcAft>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fontAlgn="base">
        <a:spcBef>
          <a:spcPct val="20000"/>
        </a:spcBef>
        <a:spcAft>
          <a:spcPct val="0"/>
        </a:spcAft>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har char="»"/>
        <a:defRPr kumimoji="1"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7.emf"/><Relationship Id="rId3" Type="http://schemas.openxmlformats.org/officeDocument/2006/relationships/notesSlide" Target="../notesSlides/notesSlide8.xml"/><Relationship Id="rId7" Type="http://schemas.openxmlformats.org/officeDocument/2006/relationships/image" Target="../media/image4.emf"/><Relationship Id="rId12"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6.emf"/><Relationship Id="rId5" Type="http://schemas.openxmlformats.org/officeDocument/2006/relationships/image" Target="../media/image3.e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8.emf"/><Relationship Id="rId4"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0.wmf"/><Relationship Id="rId4" Type="http://schemas.openxmlformats.org/officeDocument/2006/relationships/oleObject" Target="../embeddings/oleObject10.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2.emf"/><Relationship Id="rId5" Type="http://schemas.openxmlformats.org/officeDocument/2006/relationships/oleObject" Target="../embeddings/oleObject12.bin"/><Relationship Id="rId4" Type="http://schemas.openxmlformats.org/officeDocument/2006/relationships/image" Target="../media/image11.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4.emf"/><Relationship Id="rId5" Type="http://schemas.openxmlformats.org/officeDocument/2006/relationships/oleObject" Target="../embeddings/oleObject14.bin"/><Relationship Id="rId4" Type="http://schemas.openxmlformats.org/officeDocument/2006/relationships/image" Target="../media/image13.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5.png"/><Relationship Id="rId4" Type="http://schemas.openxmlformats.org/officeDocument/2006/relationships/image" Target="../media/image4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5" Type="http://schemas.openxmlformats.org/officeDocument/2006/relationships/image" Target="../media/image57.png"/><Relationship Id="rId4" Type="http://schemas.openxmlformats.org/officeDocument/2006/relationships/image" Target="../media/image56.png"/></Relationships>
</file>

<file path=ppt/slides/_rels/slide5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8.png"/><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5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5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65.png"/></Relationships>
</file>

<file path=ppt/slides/_rels/slide58.xml.rels><?xml version="1.0" encoding="UTF-8" standalone="yes"?>
<Relationships xmlns="http://schemas.openxmlformats.org/package/2006/relationships"><Relationship Id="rId3" Type="http://schemas.openxmlformats.org/officeDocument/2006/relationships/image" Target="../media/image67.png"/><Relationship Id="rId7" Type="http://schemas.openxmlformats.org/officeDocument/2006/relationships/image" Target="../media/image66.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image" Target="../media/image69.png"/><Relationship Id="rId4" Type="http://schemas.openxmlformats.org/officeDocument/2006/relationships/image" Target="../media/image68.png"/></Relationships>
</file>

<file path=ppt/slides/_rels/slide5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6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76.png"/><Relationship Id="rId1" Type="http://schemas.openxmlformats.org/officeDocument/2006/relationships/slideLayout" Target="../slideLayouts/slideLayout7.xml"/><Relationship Id="rId5" Type="http://schemas.openxmlformats.org/officeDocument/2006/relationships/image" Target="../media/image75.png"/><Relationship Id="rId4" Type="http://schemas.openxmlformats.org/officeDocument/2006/relationships/image" Target="../media/image77.png"/></Relationships>
</file>

<file path=ppt/slides/_rels/slide6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 Id="rId5" Type="http://schemas.openxmlformats.org/officeDocument/2006/relationships/image" Target="../media/image75.png"/><Relationship Id="rId4" Type="http://schemas.openxmlformats.org/officeDocument/2006/relationships/image" Target="../media/image80.png"/></Relationships>
</file>

<file path=ppt/slides/_rels/slide6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7.xml"/><Relationship Id="rId4" Type="http://schemas.openxmlformats.org/officeDocument/2006/relationships/image" Target="../media/image75.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6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6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6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703512" y="404665"/>
            <a:ext cx="8153400" cy="769441"/>
          </a:xfrm>
        </p:spPr>
        <p:txBody>
          <a:bodyPr/>
          <a:lstStyle/>
          <a:p>
            <a:r>
              <a:rPr lang="zh-CN" altLang="en-US"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Chapter 3 Digital Circuit</a:t>
            </a:r>
            <a:endParaRPr lang="zh-CN" altLang="en-US" dirty="0">
              <a:latin typeface="Times New Roman" panose="02020603050405020304" pitchFamily="18" charset="0"/>
              <a:ea typeface="黑体" pitchFamily="49" charset="-122"/>
              <a:cs typeface="Times New Roman" panose="02020603050405020304" pitchFamily="18" charset="0"/>
            </a:endParaRPr>
          </a:p>
        </p:txBody>
      </p:sp>
      <p:sp>
        <p:nvSpPr>
          <p:cNvPr id="27651" name="Rectangle 3"/>
          <p:cNvSpPr>
            <a:spLocks noGrp="1" noChangeArrowheads="1"/>
          </p:cNvSpPr>
          <p:nvPr>
            <p:ph type="body" idx="1"/>
          </p:nvPr>
        </p:nvSpPr>
        <p:spPr>
          <a:xfrm>
            <a:off x="2207568" y="1988840"/>
            <a:ext cx="6300192" cy="4094584"/>
          </a:xfrm>
        </p:spPr>
        <p:txBody>
          <a:bodyPr/>
          <a:lstStyle/>
          <a:p>
            <a:r>
              <a:rPr lang="en-US" altLang="zh-CN" dirty="0">
                <a:latin typeface="Times New Roman" panose="02020603050405020304" pitchFamily="18" charset="0"/>
                <a:ea typeface="黑体" pitchFamily="2" charset="-122"/>
                <a:cs typeface="Times New Roman" panose="02020603050405020304" pitchFamily="18" charset="0"/>
              </a:rPr>
              <a:t>3</a:t>
            </a:r>
            <a:r>
              <a:rPr lang="zh-CN" altLang="en-US" dirty="0">
                <a:latin typeface="Times New Roman" panose="02020603050405020304" pitchFamily="18" charset="0"/>
                <a:ea typeface="黑体" pitchFamily="2" charset="-122"/>
                <a:cs typeface="Times New Roman" panose="02020603050405020304" pitchFamily="18" charset="0"/>
              </a:rPr>
              <a:t>.</a:t>
            </a:r>
            <a:r>
              <a:rPr lang="en-US" altLang="zh-CN" dirty="0">
                <a:latin typeface="Times New Roman" panose="02020603050405020304" pitchFamily="18" charset="0"/>
                <a:ea typeface="黑体" pitchFamily="2" charset="-122"/>
                <a:cs typeface="Times New Roman" panose="02020603050405020304" pitchFamily="18" charset="0"/>
              </a:rPr>
              <a:t>1 CMOS</a:t>
            </a:r>
            <a:r>
              <a:rPr lang="zh-CN" altLang="en-US" dirty="0">
                <a:latin typeface="Times New Roman" panose="02020603050405020304" pitchFamily="18" charset="0"/>
                <a:ea typeface="黑体" pitchFamily="2" charset="-122"/>
                <a:cs typeface="Times New Roman" panose="02020603050405020304" pitchFamily="18" charset="0"/>
              </a:rPr>
              <a:t> </a:t>
            </a:r>
            <a:r>
              <a:rPr lang="en-US" altLang="zh-CN" dirty="0" smtClean="0">
                <a:latin typeface="Times New Roman" panose="02020603050405020304" pitchFamily="18" charset="0"/>
                <a:ea typeface="黑体" pitchFamily="2" charset="-122"/>
                <a:cs typeface="Times New Roman" panose="02020603050405020304" pitchFamily="18" charset="0"/>
              </a:rPr>
              <a:t>Transistor</a:t>
            </a:r>
          </a:p>
          <a:p>
            <a:pPr>
              <a:lnSpc>
                <a:spcPct val="150000"/>
              </a:lnSpc>
            </a:pPr>
            <a:r>
              <a:rPr lang="en-US" altLang="zh-CN" dirty="0">
                <a:latin typeface="Times New Roman" panose="02020603050405020304" pitchFamily="18" charset="0"/>
                <a:ea typeface="黑体" pitchFamily="2" charset="-122"/>
                <a:cs typeface="Times New Roman" panose="02020603050405020304" pitchFamily="18" charset="0"/>
              </a:rPr>
              <a:t>3</a:t>
            </a:r>
            <a:r>
              <a:rPr lang="zh-CN" altLang="en-US" dirty="0" smtClean="0">
                <a:latin typeface="Times New Roman" panose="02020603050405020304" pitchFamily="18" charset="0"/>
                <a:ea typeface="黑体" pitchFamily="2" charset="-122"/>
                <a:cs typeface="Times New Roman" panose="02020603050405020304" pitchFamily="18" charset="0"/>
              </a:rPr>
              <a:t>.</a:t>
            </a:r>
            <a:r>
              <a:rPr lang="en-US" altLang="zh-CN" dirty="0" smtClean="0">
                <a:latin typeface="Times New Roman" panose="02020603050405020304" pitchFamily="18" charset="0"/>
                <a:ea typeface="黑体" pitchFamily="2" charset="-122"/>
                <a:cs typeface="Times New Roman" panose="02020603050405020304" pitchFamily="18" charset="0"/>
              </a:rPr>
              <a:t>2 </a:t>
            </a:r>
            <a:r>
              <a:rPr lang="en-US" altLang="zh-CN" dirty="0">
                <a:latin typeface="Times New Roman" panose="02020603050405020304" pitchFamily="18" charset="0"/>
                <a:ea typeface="黑体" pitchFamily="2" charset="-122"/>
                <a:cs typeface="Times New Roman" panose="02020603050405020304" pitchFamily="18" charset="0"/>
              </a:rPr>
              <a:t>CMOS</a:t>
            </a:r>
            <a:r>
              <a:rPr lang="zh-CN" altLang="en-US" dirty="0">
                <a:latin typeface="Times New Roman" panose="02020603050405020304" pitchFamily="18" charset="0"/>
                <a:ea typeface="黑体" pitchFamily="2" charset="-122"/>
                <a:cs typeface="Times New Roman" panose="02020603050405020304" pitchFamily="18" charset="0"/>
              </a:rPr>
              <a:t> </a:t>
            </a:r>
            <a:r>
              <a:rPr lang="en-US" altLang="zh-CN" dirty="0" smtClean="0">
                <a:latin typeface="Times New Roman" panose="02020603050405020304" pitchFamily="18" charset="0"/>
                <a:ea typeface="黑体" pitchFamily="2" charset="-122"/>
                <a:cs typeface="Times New Roman" panose="02020603050405020304" pitchFamily="18" charset="0"/>
              </a:rPr>
              <a:t>Gate</a:t>
            </a:r>
          </a:p>
          <a:p>
            <a:r>
              <a:rPr lang="en-US" altLang="zh-CN" dirty="0" smtClean="0">
                <a:latin typeface="Times New Roman" panose="02020603050405020304" pitchFamily="18" charset="0"/>
                <a:ea typeface="黑体" pitchFamily="2" charset="-122"/>
                <a:cs typeface="Times New Roman" panose="02020603050405020304" pitchFamily="18" charset="0"/>
              </a:rPr>
              <a:t>3.3 </a:t>
            </a:r>
            <a:r>
              <a:rPr lang="en-US" altLang="zh-CN" dirty="0">
                <a:latin typeface="Times New Roman" panose="02020603050405020304" pitchFamily="18" charset="0"/>
                <a:ea typeface="黑体" pitchFamily="2" charset="-122"/>
                <a:cs typeface="Times New Roman" panose="02020603050405020304" pitchFamily="18" charset="0"/>
              </a:rPr>
              <a:t>Electrical Characteristics</a:t>
            </a:r>
            <a:endParaRPr lang="zh-CN" altLang="en-US" dirty="0">
              <a:latin typeface="Times New Roman" panose="02020603050405020304" pitchFamily="18" charset="0"/>
              <a:ea typeface="黑体" pitchFamily="2" charset="-122"/>
              <a:cs typeface="Times New Roman" panose="02020603050405020304" pitchFamily="18" charset="0"/>
            </a:endParaRPr>
          </a:p>
          <a:p>
            <a:endParaRPr lang="en-US" altLang="zh-CN" dirty="0" smtClean="0">
              <a:latin typeface="Times New Roman" panose="02020603050405020304" pitchFamily="18" charset="0"/>
              <a:ea typeface="黑体" pitchFamily="2" charset="-122"/>
              <a:cs typeface="Times New Roman" panose="02020603050405020304" pitchFamily="18" charset="0"/>
            </a:endParaRPr>
          </a:p>
          <a:p>
            <a:endParaRPr lang="en-US" altLang="zh-CN" dirty="0">
              <a:latin typeface="Times New Roman" panose="02020603050405020304" pitchFamily="18" charset="0"/>
              <a:ea typeface="黑体" pitchFamily="2" charset="-122"/>
              <a:cs typeface="Times New Roman" panose="02020603050405020304" pitchFamily="18" charset="0"/>
            </a:endParaRPr>
          </a:p>
          <a:p>
            <a:endParaRPr lang="en-US" altLang="zh-CN" dirty="0" smtClean="0">
              <a:latin typeface="Times New Roman" panose="02020603050405020304" pitchFamily="18" charset="0"/>
              <a:ea typeface="黑体" pitchFamily="2" charset="-122"/>
              <a:cs typeface="Times New Roman" panose="02020603050405020304" pitchFamily="18" charset="0"/>
            </a:endParaRPr>
          </a:p>
          <a:p>
            <a:endParaRPr lang="en-US" altLang="zh-CN" dirty="0" smtClean="0">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651">
                                            <p:txEl>
                                              <p:pRg st="1" end="1"/>
                                            </p:txEl>
                                          </p:spTgt>
                                        </p:tgtEl>
                                        <p:attrNameLst>
                                          <p:attrName>style.visibility</p:attrName>
                                        </p:attrNameLst>
                                      </p:cBhvr>
                                      <p:to>
                                        <p:strVal val="visible"/>
                                      </p:to>
                                    </p:set>
                                    <p:anim calcmode="lin" valueType="num">
                                      <p:cBhvr additive="base">
                                        <p:cTn id="13" dur="500" fill="hold"/>
                                        <p:tgtEl>
                                          <p:spTgt spid="276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65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651">
                                            <p:txEl>
                                              <p:pRg st="2" end="2"/>
                                            </p:txEl>
                                          </p:spTgt>
                                        </p:tgtEl>
                                        <p:attrNameLst>
                                          <p:attrName>style.visibility</p:attrName>
                                        </p:attrNameLst>
                                      </p:cBhvr>
                                      <p:to>
                                        <p:strVal val="visible"/>
                                      </p:to>
                                    </p:set>
                                    <p:anim calcmode="lin" valueType="num">
                                      <p:cBhvr additive="base">
                                        <p:cTn id="19" dur="500" fill="hold"/>
                                        <p:tgtEl>
                                          <p:spTgt spid="276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65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766212" y="1000108"/>
            <a:ext cx="4186238" cy="5562600"/>
            <a:chOff x="1680" y="336"/>
            <a:chExt cx="2637" cy="3504"/>
          </a:xfrm>
        </p:grpSpPr>
        <p:sp>
          <p:nvSpPr>
            <p:cNvPr id="179203" name="Line 3"/>
            <p:cNvSpPr>
              <a:spLocks noChangeShapeType="1"/>
            </p:cNvSpPr>
            <p:nvPr/>
          </p:nvSpPr>
          <p:spPr bwMode="auto">
            <a:xfrm>
              <a:off x="2870" y="1296"/>
              <a:ext cx="0" cy="528"/>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04" name="Line 4"/>
            <p:cNvSpPr>
              <a:spLocks noChangeShapeType="1"/>
            </p:cNvSpPr>
            <p:nvPr/>
          </p:nvSpPr>
          <p:spPr bwMode="auto">
            <a:xfrm flipH="1">
              <a:off x="1910" y="1200"/>
              <a:ext cx="576"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05" name="Line 5"/>
            <p:cNvSpPr>
              <a:spLocks noChangeShapeType="1"/>
            </p:cNvSpPr>
            <p:nvPr/>
          </p:nvSpPr>
          <p:spPr bwMode="auto">
            <a:xfrm flipV="1">
              <a:off x="2870" y="672"/>
              <a:ext cx="0" cy="43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06" name="Line 6"/>
            <p:cNvSpPr>
              <a:spLocks noChangeShapeType="1"/>
            </p:cNvSpPr>
            <p:nvPr/>
          </p:nvSpPr>
          <p:spPr bwMode="auto">
            <a:xfrm flipH="1" flipV="1">
              <a:off x="2054" y="1920"/>
              <a:ext cx="43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07" name="Line 7"/>
            <p:cNvSpPr>
              <a:spLocks noChangeShapeType="1"/>
            </p:cNvSpPr>
            <p:nvPr/>
          </p:nvSpPr>
          <p:spPr bwMode="auto">
            <a:xfrm flipV="1">
              <a:off x="2870" y="2016"/>
              <a:ext cx="0" cy="576"/>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08" name="Line 8"/>
            <p:cNvSpPr>
              <a:spLocks noChangeShapeType="1"/>
            </p:cNvSpPr>
            <p:nvPr/>
          </p:nvSpPr>
          <p:spPr bwMode="auto">
            <a:xfrm>
              <a:off x="2764" y="672"/>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grpSp>
          <p:nvGrpSpPr>
            <p:cNvPr id="3" name="Group 9"/>
            <p:cNvGrpSpPr>
              <a:grpSpLocks/>
            </p:cNvGrpSpPr>
            <p:nvPr/>
          </p:nvGrpSpPr>
          <p:grpSpPr bwMode="auto">
            <a:xfrm>
              <a:off x="2486" y="1728"/>
              <a:ext cx="384" cy="384"/>
              <a:chOff x="2880" y="1008"/>
              <a:chExt cx="384" cy="384"/>
            </a:xfrm>
          </p:grpSpPr>
          <p:sp>
            <p:nvSpPr>
              <p:cNvPr id="179210" name="Line 10"/>
              <p:cNvSpPr>
                <a:spLocks noChangeShapeType="1"/>
              </p:cNvSpPr>
              <p:nvPr/>
            </p:nvSpPr>
            <p:spPr bwMode="auto">
              <a:xfrm>
                <a:off x="2976" y="1104"/>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11" name="Line 11"/>
              <p:cNvSpPr>
                <a:spLocks noChangeShapeType="1"/>
              </p:cNvSpPr>
              <p:nvPr/>
            </p:nvSpPr>
            <p:spPr bwMode="auto">
              <a:xfrm>
                <a:off x="3072" y="1008"/>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12" name="Line 12"/>
              <p:cNvSpPr>
                <a:spLocks noChangeShapeType="1"/>
              </p:cNvSpPr>
              <p:nvPr/>
            </p:nvSpPr>
            <p:spPr bwMode="auto">
              <a:xfrm>
                <a:off x="3072" y="1104"/>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13" name="Line 13"/>
              <p:cNvSpPr>
                <a:spLocks noChangeShapeType="1"/>
              </p:cNvSpPr>
              <p:nvPr/>
            </p:nvSpPr>
            <p:spPr bwMode="auto">
              <a:xfrm>
                <a:off x="3072" y="1296"/>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14" name="Oval 14"/>
              <p:cNvSpPr>
                <a:spLocks noChangeArrowheads="1"/>
              </p:cNvSpPr>
              <p:nvPr/>
            </p:nvSpPr>
            <p:spPr bwMode="auto">
              <a:xfrm>
                <a:off x="2880" y="1152"/>
                <a:ext cx="73" cy="73"/>
              </a:xfrm>
              <a:prstGeom prst="ellipse">
                <a:avLst/>
              </a:pr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endParaRPr>
              </a:p>
            </p:txBody>
          </p:sp>
        </p:grpSp>
        <p:grpSp>
          <p:nvGrpSpPr>
            <p:cNvPr id="4" name="Group 15"/>
            <p:cNvGrpSpPr>
              <a:grpSpLocks/>
            </p:cNvGrpSpPr>
            <p:nvPr/>
          </p:nvGrpSpPr>
          <p:grpSpPr bwMode="auto">
            <a:xfrm>
              <a:off x="2486" y="1008"/>
              <a:ext cx="384" cy="384"/>
              <a:chOff x="2880" y="1008"/>
              <a:chExt cx="384" cy="384"/>
            </a:xfrm>
          </p:grpSpPr>
          <p:sp>
            <p:nvSpPr>
              <p:cNvPr id="179216" name="Line 16"/>
              <p:cNvSpPr>
                <a:spLocks noChangeShapeType="1"/>
              </p:cNvSpPr>
              <p:nvPr/>
            </p:nvSpPr>
            <p:spPr bwMode="auto">
              <a:xfrm>
                <a:off x="2976" y="1104"/>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17" name="Line 17"/>
              <p:cNvSpPr>
                <a:spLocks noChangeShapeType="1"/>
              </p:cNvSpPr>
              <p:nvPr/>
            </p:nvSpPr>
            <p:spPr bwMode="auto">
              <a:xfrm>
                <a:off x="3072" y="1008"/>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18" name="Line 18"/>
              <p:cNvSpPr>
                <a:spLocks noChangeShapeType="1"/>
              </p:cNvSpPr>
              <p:nvPr/>
            </p:nvSpPr>
            <p:spPr bwMode="auto">
              <a:xfrm>
                <a:off x="3072" y="1104"/>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19" name="Line 19"/>
              <p:cNvSpPr>
                <a:spLocks noChangeShapeType="1"/>
              </p:cNvSpPr>
              <p:nvPr/>
            </p:nvSpPr>
            <p:spPr bwMode="auto">
              <a:xfrm>
                <a:off x="3072" y="1296"/>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20" name="Oval 20"/>
              <p:cNvSpPr>
                <a:spLocks noChangeArrowheads="1"/>
              </p:cNvSpPr>
              <p:nvPr/>
            </p:nvSpPr>
            <p:spPr bwMode="auto">
              <a:xfrm>
                <a:off x="2880" y="1152"/>
                <a:ext cx="73" cy="73"/>
              </a:xfrm>
              <a:prstGeom prst="ellipse">
                <a:avLst/>
              </a:pr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endParaRPr>
              </a:p>
            </p:txBody>
          </p:sp>
        </p:grpSp>
        <p:sp>
          <p:nvSpPr>
            <p:cNvPr id="179221" name="Text Box 21"/>
            <p:cNvSpPr txBox="1">
              <a:spLocks noChangeArrowheads="1"/>
            </p:cNvSpPr>
            <p:nvPr/>
          </p:nvSpPr>
          <p:spPr bwMode="auto">
            <a:xfrm>
              <a:off x="2380" y="336"/>
              <a:ext cx="1297" cy="330"/>
            </a:xfrm>
            <a:prstGeom prst="rect">
              <a:avLst/>
            </a:prstGeom>
            <a:noFill/>
            <a:ln w="9525">
              <a:noFill/>
              <a:miter lim="800000"/>
              <a:headEnd/>
              <a:tailEnd/>
            </a:ln>
            <a:effectLst/>
          </p:spPr>
          <p:txBody>
            <a:bodyPr wrap="none">
              <a:spAutoFit/>
            </a:bodyPr>
            <a:lstStyle/>
            <a:p>
              <a:r>
                <a:rPr lang="en-US" altLang="zh-CN" b="1" dirty="0">
                  <a:effectLst>
                    <a:outerShdw blurRad="38100" dist="38100" dir="2700000" algn="tl">
                      <a:srgbClr val="000000">
                        <a:alpha val="43137"/>
                      </a:srgbClr>
                    </a:outerShdw>
                  </a:effectLst>
                </a:rPr>
                <a:t>V</a:t>
              </a:r>
              <a:r>
                <a:rPr lang="en-US" altLang="zh-CN" b="1" baseline="-25000" dirty="0">
                  <a:effectLst>
                    <a:outerShdw blurRad="38100" dist="38100" dir="2700000" algn="tl">
                      <a:srgbClr val="000000">
                        <a:alpha val="43137"/>
                      </a:srgbClr>
                    </a:outerShdw>
                  </a:effectLst>
                </a:rPr>
                <a:t>DD </a:t>
              </a:r>
              <a:r>
                <a:rPr lang="en-US" altLang="zh-CN" b="1" dirty="0">
                  <a:effectLst>
                    <a:outerShdw blurRad="38100" dist="38100" dir="2700000" algn="tl">
                      <a:srgbClr val="000000">
                        <a:alpha val="43137"/>
                      </a:srgbClr>
                    </a:outerShdw>
                  </a:effectLst>
                </a:rPr>
                <a:t>= +5.0V</a:t>
              </a:r>
              <a:endParaRPr lang="zh-CN" altLang="en-US" b="1" dirty="0">
                <a:effectLst>
                  <a:outerShdw blurRad="38100" dist="38100" dir="2700000" algn="tl">
                    <a:srgbClr val="000000">
                      <a:alpha val="43137"/>
                    </a:srgbClr>
                  </a:outerShdw>
                </a:effectLst>
              </a:endParaRPr>
            </a:p>
          </p:txBody>
        </p:sp>
        <p:sp>
          <p:nvSpPr>
            <p:cNvPr id="179222" name="Text Box 22"/>
            <p:cNvSpPr txBox="1">
              <a:spLocks noChangeArrowheads="1"/>
            </p:cNvSpPr>
            <p:nvPr/>
          </p:nvSpPr>
          <p:spPr bwMode="auto">
            <a:xfrm>
              <a:off x="1680" y="1056"/>
              <a:ext cx="280" cy="330"/>
            </a:xfrm>
            <a:prstGeom prst="rect">
              <a:avLst/>
            </a:prstGeom>
            <a:noFill/>
            <a:ln w="9525">
              <a:noFill/>
              <a:miter lim="800000"/>
              <a:headEnd/>
              <a:tailEnd/>
            </a:ln>
            <a:effectLst/>
          </p:spPr>
          <p:txBody>
            <a:bodyPr wrap="none">
              <a:spAutoFit/>
            </a:bodyPr>
            <a:lstStyle/>
            <a:p>
              <a:r>
                <a:rPr lang="en-US" altLang="zh-CN" b="1" dirty="0">
                  <a:solidFill>
                    <a:srgbClr val="FFFF00"/>
                  </a:solidFill>
                  <a:effectLst>
                    <a:outerShdw blurRad="38100" dist="38100" dir="2700000" algn="tl">
                      <a:srgbClr val="000000">
                        <a:alpha val="43137"/>
                      </a:srgbClr>
                    </a:outerShdw>
                  </a:effectLst>
                </a:rPr>
                <a:t>A</a:t>
              </a:r>
              <a:endParaRPr lang="zh-CN" altLang="en-US" b="1" dirty="0">
                <a:solidFill>
                  <a:srgbClr val="FFFF00"/>
                </a:solidFill>
                <a:effectLst>
                  <a:outerShdw blurRad="38100" dist="38100" dir="2700000" algn="tl">
                    <a:srgbClr val="000000">
                      <a:alpha val="43137"/>
                    </a:srgbClr>
                  </a:outerShdw>
                </a:effectLst>
              </a:endParaRPr>
            </a:p>
          </p:txBody>
        </p:sp>
        <p:sp>
          <p:nvSpPr>
            <p:cNvPr id="179223" name="Text Box 23"/>
            <p:cNvSpPr txBox="1">
              <a:spLocks noChangeArrowheads="1"/>
            </p:cNvSpPr>
            <p:nvPr/>
          </p:nvSpPr>
          <p:spPr bwMode="auto">
            <a:xfrm>
              <a:off x="1680" y="1344"/>
              <a:ext cx="267" cy="330"/>
            </a:xfrm>
            <a:prstGeom prst="rect">
              <a:avLst/>
            </a:prstGeom>
            <a:noFill/>
            <a:ln w="9525">
              <a:noFill/>
              <a:miter lim="800000"/>
              <a:headEnd/>
              <a:tailEnd/>
            </a:ln>
            <a:effectLst/>
          </p:spPr>
          <p:txBody>
            <a:bodyPr wrap="none">
              <a:spAutoFit/>
            </a:bodyPr>
            <a:lstStyle/>
            <a:p>
              <a:r>
                <a:rPr lang="en-US" altLang="zh-CN" b="1" dirty="0">
                  <a:solidFill>
                    <a:srgbClr val="FFFF00"/>
                  </a:solidFill>
                  <a:effectLst>
                    <a:outerShdw blurRad="38100" dist="38100" dir="2700000" algn="tl">
                      <a:srgbClr val="000000">
                        <a:alpha val="43137"/>
                      </a:srgbClr>
                    </a:outerShdw>
                  </a:effectLst>
                </a:rPr>
                <a:t>B</a:t>
              </a:r>
              <a:endParaRPr lang="zh-CN" altLang="en-US" b="1" dirty="0">
                <a:solidFill>
                  <a:srgbClr val="FFFF00"/>
                </a:solidFill>
                <a:effectLst>
                  <a:outerShdw blurRad="38100" dist="38100" dir="2700000" algn="tl">
                    <a:srgbClr val="000000">
                      <a:alpha val="43137"/>
                    </a:srgbClr>
                  </a:outerShdw>
                </a:effectLst>
              </a:endParaRPr>
            </a:p>
          </p:txBody>
        </p:sp>
        <p:sp>
          <p:nvSpPr>
            <p:cNvPr id="179224" name="Line 24"/>
            <p:cNvSpPr>
              <a:spLocks noChangeShapeType="1"/>
            </p:cNvSpPr>
            <p:nvPr/>
          </p:nvSpPr>
          <p:spPr bwMode="auto">
            <a:xfrm>
              <a:off x="2342" y="1200"/>
              <a:ext cx="0" cy="1776"/>
            </a:xfrm>
            <a:prstGeom prst="line">
              <a:avLst/>
            </a:prstGeom>
            <a:noFill/>
            <a:ln w="19050">
              <a:solidFill>
                <a:schemeClr val="tx1"/>
              </a:solidFill>
              <a:miter lim="800000"/>
              <a:headEnd type="oval" w="med" len="me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25" name="Line 25"/>
            <p:cNvSpPr>
              <a:spLocks noChangeShapeType="1"/>
            </p:cNvSpPr>
            <p:nvPr/>
          </p:nvSpPr>
          <p:spPr bwMode="auto">
            <a:xfrm flipV="1">
              <a:off x="3878" y="2016"/>
              <a:ext cx="0" cy="576"/>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26" name="Line 26"/>
            <p:cNvSpPr>
              <a:spLocks noChangeShapeType="1"/>
            </p:cNvSpPr>
            <p:nvPr/>
          </p:nvSpPr>
          <p:spPr bwMode="auto">
            <a:xfrm>
              <a:off x="3350" y="1200"/>
              <a:ext cx="0" cy="1488"/>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27" name="Line 27"/>
            <p:cNvSpPr>
              <a:spLocks noChangeShapeType="1"/>
            </p:cNvSpPr>
            <p:nvPr/>
          </p:nvSpPr>
          <p:spPr bwMode="auto">
            <a:xfrm flipH="1">
              <a:off x="3110" y="1920"/>
              <a:ext cx="384"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28" name="Line 28"/>
            <p:cNvSpPr>
              <a:spLocks noChangeShapeType="1"/>
            </p:cNvSpPr>
            <p:nvPr/>
          </p:nvSpPr>
          <p:spPr bwMode="auto">
            <a:xfrm flipV="1">
              <a:off x="2870" y="3360"/>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29" name="Line 29"/>
            <p:cNvSpPr>
              <a:spLocks noChangeShapeType="1"/>
            </p:cNvSpPr>
            <p:nvPr/>
          </p:nvSpPr>
          <p:spPr bwMode="auto">
            <a:xfrm flipH="1">
              <a:off x="1910" y="2688"/>
              <a:ext cx="67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30" name="Line 30"/>
            <p:cNvSpPr>
              <a:spLocks noChangeShapeType="1"/>
            </p:cNvSpPr>
            <p:nvPr/>
          </p:nvSpPr>
          <p:spPr bwMode="auto">
            <a:xfrm>
              <a:off x="2870" y="3600"/>
              <a:ext cx="1008" cy="0"/>
            </a:xfrm>
            <a:prstGeom prst="line">
              <a:avLst/>
            </a:prstGeom>
            <a:noFill/>
            <a:ln w="19050">
              <a:solidFill>
                <a:schemeClr val="tx1"/>
              </a:solidFill>
              <a:miter lim="800000"/>
              <a:headEnd type="oval" w="med" len="me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31" name="Line 31"/>
            <p:cNvSpPr>
              <a:spLocks noChangeShapeType="1"/>
            </p:cNvSpPr>
            <p:nvPr/>
          </p:nvSpPr>
          <p:spPr bwMode="auto">
            <a:xfrm>
              <a:off x="2198" y="2208"/>
              <a:ext cx="0" cy="1056"/>
            </a:xfrm>
            <a:prstGeom prst="line">
              <a:avLst/>
            </a:prstGeom>
            <a:noFill/>
            <a:ln w="19050">
              <a:solidFill>
                <a:schemeClr val="tx1"/>
              </a:solidFill>
              <a:miter lim="800000"/>
              <a:headEnd/>
              <a:tailEnd type="oval" w="med" len="med"/>
            </a:ln>
            <a:effectLst/>
          </p:spPr>
          <p:txBody>
            <a:bodyPr wrap="none"/>
            <a:lstStyle/>
            <a:p>
              <a:endParaRPr lang="zh-CN" altLang="en-US">
                <a:effectLst>
                  <a:outerShdw blurRad="38100" dist="38100" dir="2700000" algn="tl">
                    <a:srgbClr val="000000">
                      <a:alpha val="43137"/>
                    </a:srgbClr>
                  </a:outerShdw>
                </a:effectLst>
              </a:endParaRPr>
            </a:p>
          </p:txBody>
        </p:sp>
        <p:sp>
          <p:nvSpPr>
            <p:cNvPr id="179232" name="AutoShape 32"/>
            <p:cNvSpPr>
              <a:spLocks noChangeArrowheads="1"/>
            </p:cNvSpPr>
            <p:nvPr/>
          </p:nvSpPr>
          <p:spPr bwMode="auto">
            <a:xfrm flipV="1">
              <a:off x="2774" y="3744"/>
              <a:ext cx="192" cy="96"/>
            </a:xfrm>
            <a:prstGeom prst="triangle">
              <a:avLst>
                <a:gd name="adj" fmla="val 50000"/>
              </a:avLst>
            </a:pr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endParaRPr>
            </a:p>
          </p:txBody>
        </p:sp>
        <p:sp>
          <p:nvSpPr>
            <p:cNvPr id="179233" name="Line 33"/>
            <p:cNvSpPr>
              <a:spLocks noChangeShapeType="1"/>
            </p:cNvSpPr>
            <p:nvPr/>
          </p:nvSpPr>
          <p:spPr bwMode="auto">
            <a:xfrm>
              <a:off x="3110" y="2976"/>
              <a:ext cx="0" cy="288"/>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34" name="Line 34"/>
            <p:cNvSpPr>
              <a:spLocks noChangeShapeType="1"/>
            </p:cNvSpPr>
            <p:nvPr/>
          </p:nvSpPr>
          <p:spPr bwMode="auto">
            <a:xfrm flipH="1">
              <a:off x="3350" y="1200"/>
              <a:ext cx="144"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35" name="Line 35"/>
            <p:cNvSpPr>
              <a:spLocks noChangeShapeType="1"/>
            </p:cNvSpPr>
            <p:nvPr/>
          </p:nvSpPr>
          <p:spPr bwMode="auto">
            <a:xfrm flipV="1">
              <a:off x="3878" y="3360"/>
              <a:ext cx="0" cy="24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36" name="Line 36"/>
            <p:cNvSpPr>
              <a:spLocks noChangeShapeType="1"/>
            </p:cNvSpPr>
            <p:nvPr/>
          </p:nvSpPr>
          <p:spPr bwMode="auto">
            <a:xfrm flipH="1">
              <a:off x="1910" y="3264"/>
              <a:ext cx="67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37" name="Line 37"/>
            <p:cNvSpPr>
              <a:spLocks noChangeShapeType="1"/>
            </p:cNvSpPr>
            <p:nvPr/>
          </p:nvSpPr>
          <p:spPr bwMode="auto">
            <a:xfrm>
              <a:off x="2198" y="2208"/>
              <a:ext cx="91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38" name="Line 38"/>
            <p:cNvSpPr>
              <a:spLocks noChangeShapeType="1"/>
            </p:cNvSpPr>
            <p:nvPr/>
          </p:nvSpPr>
          <p:spPr bwMode="auto">
            <a:xfrm>
              <a:off x="2054" y="1920"/>
              <a:ext cx="0" cy="768"/>
            </a:xfrm>
            <a:prstGeom prst="line">
              <a:avLst/>
            </a:prstGeom>
            <a:noFill/>
            <a:ln w="19050">
              <a:solidFill>
                <a:schemeClr val="tx1"/>
              </a:solidFill>
              <a:miter lim="800000"/>
              <a:headEnd/>
              <a:tailEnd type="oval" w="med" len="med"/>
            </a:ln>
            <a:effectLst/>
          </p:spPr>
          <p:txBody>
            <a:bodyPr wrap="none"/>
            <a:lstStyle/>
            <a:p>
              <a:endParaRPr lang="zh-CN" altLang="en-US">
                <a:effectLst>
                  <a:outerShdw blurRad="38100" dist="38100" dir="2700000" algn="tl">
                    <a:srgbClr val="000000">
                      <a:alpha val="43137"/>
                    </a:srgbClr>
                  </a:outerShdw>
                </a:effectLst>
              </a:endParaRPr>
            </a:p>
          </p:txBody>
        </p:sp>
        <p:sp>
          <p:nvSpPr>
            <p:cNvPr id="179239" name="Line 39"/>
            <p:cNvSpPr>
              <a:spLocks noChangeShapeType="1"/>
            </p:cNvSpPr>
            <p:nvPr/>
          </p:nvSpPr>
          <p:spPr bwMode="auto">
            <a:xfrm>
              <a:off x="3878" y="2352"/>
              <a:ext cx="192" cy="0"/>
            </a:xfrm>
            <a:prstGeom prst="line">
              <a:avLst/>
            </a:prstGeom>
            <a:noFill/>
            <a:ln w="19050">
              <a:solidFill>
                <a:schemeClr val="tx1"/>
              </a:solidFill>
              <a:miter lim="800000"/>
              <a:headEnd type="oval" w="med" len="me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40" name="Text Box 40"/>
            <p:cNvSpPr txBox="1">
              <a:spLocks noChangeArrowheads="1"/>
            </p:cNvSpPr>
            <p:nvPr/>
          </p:nvSpPr>
          <p:spPr bwMode="auto">
            <a:xfrm>
              <a:off x="4050" y="2208"/>
              <a:ext cx="267"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rPr>
                <a:t>Z</a:t>
              </a:r>
              <a:endParaRPr lang="zh-CN" altLang="en-US">
                <a:effectLst>
                  <a:outerShdw blurRad="38100" dist="38100" dir="2700000" algn="tl">
                    <a:srgbClr val="000000">
                      <a:alpha val="43137"/>
                    </a:srgbClr>
                  </a:outerShdw>
                </a:effectLst>
              </a:endParaRPr>
            </a:p>
          </p:txBody>
        </p:sp>
        <p:sp>
          <p:nvSpPr>
            <p:cNvPr id="179241" name="Text Box 41"/>
            <p:cNvSpPr txBox="1">
              <a:spLocks noChangeArrowheads="1"/>
            </p:cNvSpPr>
            <p:nvPr/>
          </p:nvSpPr>
          <p:spPr bwMode="auto">
            <a:xfrm>
              <a:off x="1718" y="2544"/>
              <a:ext cx="280" cy="330"/>
            </a:xfrm>
            <a:prstGeom prst="rect">
              <a:avLst/>
            </a:prstGeom>
            <a:noFill/>
            <a:ln w="9525">
              <a:noFill/>
              <a:miter lim="800000"/>
              <a:headEnd/>
              <a:tailEnd/>
            </a:ln>
            <a:effectLst/>
          </p:spPr>
          <p:txBody>
            <a:bodyPr wrap="none">
              <a:spAutoFit/>
            </a:bodyPr>
            <a:lstStyle/>
            <a:p>
              <a:r>
                <a:rPr lang="en-US" altLang="zh-CN" b="1" dirty="0">
                  <a:solidFill>
                    <a:srgbClr val="FFC000"/>
                  </a:solidFill>
                  <a:effectLst>
                    <a:outerShdw blurRad="38100" dist="38100" dir="2700000" algn="tl">
                      <a:srgbClr val="000000">
                        <a:alpha val="43137"/>
                      </a:srgbClr>
                    </a:outerShdw>
                  </a:effectLst>
                </a:rPr>
                <a:t>C</a:t>
              </a:r>
              <a:endParaRPr lang="zh-CN" altLang="en-US" b="1" dirty="0">
                <a:solidFill>
                  <a:srgbClr val="FFC000"/>
                </a:solidFill>
                <a:effectLst>
                  <a:outerShdw blurRad="38100" dist="38100" dir="2700000" algn="tl">
                    <a:srgbClr val="000000">
                      <a:alpha val="43137"/>
                    </a:srgbClr>
                  </a:outerShdw>
                </a:effectLst>
              </a:endParaRPr>
            </a:p>
          </p:txBody>
        </p:sp>
        <p:sp>
          <p:nvSpPr>
            <p:cNvPr id="179242" name="Text Box 42"/>
            <p:cNvSpPr txBox="1">
              <a:spLocks noChangeArrowheads="1"/>
            </p:cNvSpPr>
            <p:nvPr/>
          </p:nvSpPr>
          <p:spPr bwMode="auto">
            <a:xfrm>
              <a:off x="1718" y="3120"/>
              <a:ext cx="280" cy="330"/>
            </a:xfrm>
            <a:prstGeom prst="rect">
              <a:avLst/>
            </a:prstGeom>
            <a:noFill/>
            <a:ln w="9525">
              <a:noFill/>
              <a:miter lim="800000"/>
              <a:headEnd/>
              <a:tailEnd/>
            </a:ln>
            <a:effectLst/>
          </p:spPr>
          <p:txBody>
            <a:bodyPr wrap="none">
              <a:spAutoFit/>
            </a:bodyPr>
            <a:lstStyle/>
            <a:p>
              <a:r>
                <a:rPr lang="en-US" altLang="zh-CN" b="1" dirty="0">
                  <a:solidFill>
                    <a:srgbClr val="FFC000"/>
                  </a:solidFill>
                  <a:effectLst>
                    <a:outerShdw blurRad="38100" dist="38100" dir="2700000" algn="tl">
                      <a:srgbClr val="000000">
                        <a:alpha val="43137"/>
                      </a:srgbClr>
                    </a:outerShdw>
                  </a:effectLst>
                </a:rPr>
                <a:t>D</a:t>
              </a:r>
              <a:endParaRPr lang="zh-CN" altLang="en-US" b="1" dirty="0">
                <a:solidFill>
                  <a:srgbClr val="FFC000"/>
                </a:solidFill>
                <a:effectLst>
                  <a:outerShdw blurRad="38100" dist="38100" dir="2700000" algn="tl">
                    <a:srgbClr val="000000">
                      <a:alpha val="43137"/>
                    </a:srgbClr>
                  </a:outerShdw>
                </a:effectLst>
              </a:endParaRPr>
            </a:p>
          </p:txBody>
        </p:sp>
        <p:sp>
          <p:nvSpPr>
            <p:cNvPr id="179243" name="Line 43"/>
            <p:cNvSpPr>
              <a:spLocks noChangeShapeType="1"/>
            </p:cNvSpPr>
            <p:nvPr/>
          </p:nvSpPr>
          <p:spPr bwMode="auto">
            <a:xfrm>
              <a:off x="3878" y="1296"/>
              <a:ext cx="0" cy="528"/>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grpSp>
          <p:nvGrpSpPr>
            <p:cNvPr id="5" name="Group 44"/>
            <p:cNvGrpSpPr>
              <a:grpSpLocks/>
            </p:cNvGrpSpPr>
            <p:nvPr/>
          </p:nvGrpSpPr>
          <p:grpSpPr bwMode="auto">
            <a:xfrm>
              <a:off x="3494" y="1728"/>
              <a:ext cx="384" cy="384"/>
              <a:chOff x="2880" y="1008"/>
              <a:chExt cx="384" cy="384"/>
            </a:xfrm>
          </p:grpSpPr>
          <p:sp>
            <p:nvSpPr>
              <p:cNvPr id="179245" name="Line 45"/>
              <p:cNvSpPr>
                <a:spLocks noChangeShapeType="1"/>
              </p:cNvSpPr>
              <p:nvPr/>
            </p:nvSpPr>
            <p:spPr bwMode="auto">
              <a:xfrm>
                <a:off x="2976" y="1104"/>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46" name="Line 46"/>
              <p:cNvSpPr>
                <a:spLocks noChangeShapeType="1"/>
              </p:cNvSpPr>
              <p:nvPr/>
            </p:nvSpPr>
            <p:spPr bwMode="auto">
              <a:xfrm>
                <a:off x="3072" y="1008"/>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47" name="Line 47"/>
              <p:cNvSpPr>
                <a:spLocks noChangeShapeType="1"/>
              </p:cNvSpPr>
              <p:nvPr/>
            </p:nvSpPr>
            <p:spPr bwMode="auto">
              <a:xfrm>
                <a:off x="3072" y="1104"/>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48" name="Line 48"/>
              <p:cNvSpPr>
                <a:spLocks noChangeShapeType="1"/>
              </p:cNvSpPr>
              <p:nvPr/>
            </p:nvSpPr>
            <p:spPr bwMode="auto">
              <a:xfrm>
                <a:off x="3072" y="1296"/>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49" name="Oval 49"/>
              <p:cNvSpPr>
                <a:spLocks noChangeArrowheads="1"/>
              </p:cNvSpPr>
              <p:nvPr/>
            </p:nvSpPr>
            <p:spPr bwMode="auto">
              <a:xfrm>
                <a:off x="2880" y="1152"/>
                <a:ext cx="73" cy="73"/>
              </a:xfrm>
              <a:prstGeom prst="ellipse">
                <a:avLst/>
              </a:pr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endParaRPr>
              </a:p>
            </p:txBody>
          </p:sp>
        </p:grpSp>
        <p:grpSp>
          <p:nvGrpSpPr>
            <p:cNvPr id="6" name="Group 50"/>
            <p:cNvGrpSpPr>
              <a:grpSpLocks/>
            </p:cNvGrpSpPr>
            <p:nvPr/>
          </p:nvGrpSpPr>
          <p:grpSpPr bwMode="auto">
            <a:xfrm>
              <a:off x="3494" y="1008"/>
              <a:ext cx="384" cy="384"/>
              <a:chOff x="2880" y="1008"/>
              <a:chExt cx="384" cy="384"/>
            </a:xfrm>
          </p:grpSpPr>
          <p:sp>
            <p:nvSpPr>
              <p:cNvPr id="179251" name="Line 51"/>
              <p:cNvSpPr>
                <a:spLocks noChangeShapeType="1"/>
              </p:cNvSpPr>
              <p:nvPr/>
            </p:nvSpPr>
            <p:spPr bwMode="auto">
              <a:xfrm>
                <a:off x="2976" y="1104"/>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52" name="Line 52"/>
              <p:cNvSpPr>
                <a:spLocks noChangeShapeType="1"/>
              </p:cNvSpPr>
              <p:nvPr/>
            </p:nvSpPr>
            <p:spPr bwMode="auto">
              <a:xfrm>
                <a:off x="3072" y="1008"/>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53" name="Line 53"/>
              <p:cNvSpPr>
                <a:spLocks noChangeShapeType="1"/>
              </p:cNvSpPr>
              <p:nvPr/>
            </p:nvSpPr>
            <p:spPr bwMode="auto">
              <a:xfrm>
                <a:off x="3072" y="1104"/>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54" name="Line 54"/>
              <p:cNvSpPr>
                <a:spLocks noChangeShapeType="1"/>
              </p:cNvSpPr>
              <p:nvPr/>
            </p:nvSpPr>
            <p:spPr bwMode="auto">
              <a:xfrm>
                <a:off x="3072" y="1296"/>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55" name="Oval 55"/>
              <p:cNvSpPr>
                <a:spLocks noChangeArrowheads="1"/>
              </p:cNvSpPr>
              <p:nvPr/>
            </p:nvSpPr>
            <p:spPr bwMode="auto">
              <a:xfrm>
                <a:off x="2880" y="1152"/>
                <a:ext cx="73" cy="73"/>
              </a:xfrm>
              <a:prstGeom prst="ellipse">
                <a:avLst/>
              </a:pr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endParaRPr>
              </a:p>
            </p:txBody>
          </p:sp>
        </p:grpSp>
        <p:sp>
          <p:nvSpPr>
            <p:cNvPr id="179256" name="Line 56"/>
            <p:cNvSpPr>
              <a:spLocks noChangeShapeType="1"/>
            </p:cNvSpPr>
            <p:nvPr/>
          </p:nvSpPr>
          <p:spPr bwMode="auto">
            <a:xfrm flipV="1">
              <a:off x="3878" y="816"/>
              <a:ext cx="0" cy="288"/>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57" name="Line 57"/>
            <p:cNvSpPr>
              <a:spLocks noChangeShapeType="1"/>
            </p:cNvSpPr>
            <p:nvPr/>
          </p:nvSpPr>
          <p:spPr bwMode="auto">
            <a:xfrm>
              <a:off x="2870" y="816"/>
              <a:ext cx="1008" cy="0"/>
            </a:xfrm>
            <a:prstGeom prst="line">
              <a:avLst/>
            </a:prstGeom>
            <a:noFill/>
            <a:ln w="19050">
              <a:solidFill>
                <a:schemeClr val="tx1"/>
              </a:solidFill>
              <a:miter lim="800000"/>
              <a:headEnd type="oval" w="med" len="me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58" name="Line 58"/>
            <p:cNvSpPr>
              <a:spLocks noChangeShapeType="1"/>
            </p:cNvSpPr>
            <p:nvPr/>
          </p:nvSpPr>
          <p:spPr bwMode="auto">
            <a:xfrm flipV="1">
              <a:off x="2870" y="2784"/>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grpSp>
          <p:nvGrpSpPr>
            <p:cNvPr id="7" name="Group 59"/>
            <p:cNvGrpSpPr>
              <a:grpSpLocks/>
            </p:cNvGrpSpPr>
            <p:nvPr/>
          </p:nvGrpSpPr>
          <p:grpSpPr bwMode="auto">
            <a:xfrm>
              <a:off x="2582" y="2496"/>
              <a:ext cx="288" cy="384"/>
              <a:chOff x="2976" y="1680"/>
              <a:chExt cx="288" cy="384"/>
            </a:xfrm>
          </p:grpSpPr>
          <p:sp>
            <p:nvSpPr>
              <p:cNvPr id="179260" name="Line 60"/>
              <p:cNvSpPr>
                <a:spLocks noChangeShapeType="1"/>
              </p:cNvSpPr>
              <p:nvPr/>
            </p:nvSpPr>
            <p:spPr bwMode="auto">
              <a:xfrm>
                <a:off x="2976" y="1776"/>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61" name="Line 61"/>
              <p:cNvSpPr>
                <a:spLocks noChangeShapeType="1"/>
              </p:cNvSpPr>
              <p:nvPr/>
            </p:nvSpPr>
            <p:spPr bwMode="auto">
              <a:xfrm>
                <a:off x="3072" y="1680"/>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62" name="Line 62"/>
              <p:cNvSpPr>
                <a:spLocks noChangeShapeType="1"/>
              </p:cNvSpPr>
              <p:nvPr/>
            </p:nvSpPr>
            <p:spPr bwMode="auto">
              <a:xfrm>
                <a:off x="3072" y="1776"/>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63" name="Line 63"/>
              <p:cNvSpPr>
                <a:spLocks noChangeShapeType="1"/>
              </p:cNvSpPr>
              <p:nvPr/>
            </p:nvSpPr>
            <p:spPr bwMode="auto">
              <a:xfrm>
                <a:off x="3072" y="1968"/>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grpSp>
        <p:grpSp>
          <p:nvGrpSpPr>
            <p:cNvPr id="8" name="Group 64"/>
            <p:cNvGrpSpPr>
              <a:grpSpLocks/>
            </p:cNvGrpSpPr>
            <p:nvPr/>
          </p:nvGrpSpPr>
          <p:grpSpPr bwMode="auto">
            <a:xfrm>
              <a:off x="2582" y="3072"/>
              <a:ext cx="288" cy="384"/>
              <a:chOff x="2976" y="1680"/>
              <a:chExt cx="288" cy="384"/>
            </a:xfrm>
          </p:grpSpPr>
          <p:sp>
            <p:nvSpPr>
              <p:cNvPr id="179265" name="Line 65"/>
              <p:cNvSpPr>
                <a:spLocks noChangeShapeType="1"/>
              </p:cNvSpPr>
              <p:nvPr/>
            </p:nvSpPr>
            <p:spPr bwMode="auto">
              <a:xfrm>
                <a:off x="2976" y="1776"/>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66" name="Line 66"/>
              <p:cNvSpPr>
                <a:spLocks noChangeShapeType="1"/>
              </p:cNvSpPr>
              <p:nvPr/>
            </p:nvSpPr>
            <p:spPr bwMode="auto">
              <a:xfrm>
                <a:off x="3072" y="1680"/>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67" name="Line 67"/>
              <p:cNvSpPr>
                <a:spLocks noChangeShapeType="1"/>
              </p:cNvSpPr>
              <p:nvPr/>
            </p:nvSpPr>
            <p:spPr bwMode="auto">
              <a:xfrm>
                <a:off x="3072" y="1776"/>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68" name="Line 68"/>
              <p:cNvSpPr>
                <a:spLocks noChangeShapeType="1"/>
              </p:cNvSpPr>
              <p:nvPr/>
            </p:nvSpPr>
            <p:spPr bwMode="auto">
              <a:xfrm>
                <a:off x="3072" y="1968"/>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grpSp>
        <p:sp>
          <p:nvSpPr>
            <p:cNvPr id="179269" name="Line 69"/>
            <p:cNvSpPr>
              <a:spLocks noChangeShapeType="1"/>
            </p:cNvSpPr>
            <p:nvPr/>
          </p:nvSpPr>
          <p:spPr bwMode="auto">
            <a:xfrm flipV="1">
              <a:off x="3878" y="2784"/>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grpSp>
          <p:nvGrpSpPr>
            <p:cNvPr id="9" name="Group 70"/>
            <p:cNvGrpSpPr>
              <a:grpSpLocks/>
            </p:cNvGrpSpPr>
            <p:nvPr/>
          </p:nvGrpSpPr>
          <p:grpSpPr bwMode="auto">
            <a:xfrm>
              <a:off x="3590" y="2496"/>
              <a:ext cx="288" cy="384"/>
              <a:chOff x="2976" y="1680"/>
              <a:chExt cx="288" cy="384"/>
            </a:xfrm>
          </p:grpSpPr>
          <p:sp>
            <p:nvSpPr>
              <p:cNvPr id="179271" name="Line 71"/>
              <p:cNvSpPr>
                <a:spLocks noChangeShapeType="1"/>
              </p:cNvSpPr>
              <p:nvPr/>
            </p:nvSpPr>
            <p:spPr bwMode="auto">
              <a:xfrm>
                <a:off x="2976" y="1776"/>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72" name="Line 72"/>
              <p:cNvSpPr>
                <a:spLocks noChangeShapeType="1"/>
              </p:cNvSpPr>
              <p:nvPr/>
            </p:nvSpPr>
            <p:spPr bwMode="auto">
              <a:xfrm>
                <a:off x="3072" y="1680"/>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73" name="Line 73"/>
              <p:cNvSpPr>
                <a:spLocks noChangeShapeType="1"/>
              </p:cNvSpPr>
              <p:nvPr/>
            </p:nvSpPr>
            <p:spPr bwMode="auto">
              <a:xfrm>
                <a:off x="3072" y="1776"/>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74" name="Line 74"/>
              <p:cNvSpPr>
                <a:spLocks noChangeShapeType="1"/>
              </p:cNvSpPr>
              <p:nvPr/>
            </p:nvSpPr>
            <p:spPr bwMode="auto">
              <a:xfrm>
                <a:off x="3072" y="1968"/>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grpSp>
        <p:grpSp>
          <p:nvGrpSpPr>
            <p:cNvPr id="10" name="Group 75"/>
            <p:cNvGrpSpPr>
              <a:grpSpLocks/>
            </p:cNvGrpSpPr>
            <p:nvPr/>
          </p:nvGrpSpPr>
          <p:grpSpPr bwMode="auto">
            <a:xfrm>
              <a:off x="3590" y="3072"/>
              <a:ext cx="288" cy="384"/>
              <a:chOff x="2976" y="1680"/>
              <a:chExt cx="288" cy="384"/>
            </a:xfrm>
          </p:grpSpPr>
          <p:sp>
            <p:nvSpPr>
              <p:cNvPr id="179276" name="Line 76"/>
              <p:cNvSpPr>
                <a:spLocks noChangeShapeType="1"/>
              </p:cNvSpPr>
              <p:nvPr/>
            </p:nvSpPr>
            <p:spPr bwMode="auto">
              <a:xfrm>
                <a:off x="2976" y="1776"/>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77" name="Line 77"/>
              <p:cNvSpPr>
                <a:spLocks noChangeShapeType="1"/>
              </p:cNvSpPr>
              <p:nvPr/>
            </p:nvSpPr>
            <p:spPr bwMode="auto">
              <a:xfrm>
                <a:off x="3072" y="1680"/>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78" name="Line 78"/>
              <p:cNvSpPr>
                <a:spLocks noChangeShapeType="1"/>
              </p:cNvSpPr>
              <p:nvPr/>
            </p:nvSpPr>
            <p:spPr bwMode="auto">
              <a:xfrm>
                <a:off x="3072" y="1776"/>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79" name="Line 79"/>
              <p:cNvSpPr>
                <a:spLocks noChangeShapeType="1"/>
              </p:cNvSpPr>
              <p:nvPr/>
            </p:nvSpPr>
            <p:spPr bwMode="auto">
              <a:xfrm>
                <a:off x="3072" y="1968"/>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grpSp>
        <p:sp>
          <p:nvSpPr>
            <p:cNvPr id="179280" name="Line 80"/>
            <p:cNvSpPr>
              <a:spLocks noChangeShapeType="1"/>
            </p:cNvSpPr>
            <p:nvPr/>
          </p:nvSpPr>
          <p:spPr bwMode="auto">
            <a:xfrm>
              <a:off x="3350" y="2688"/>
              <a:ext cx="240"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81" name="Line 81"/>
            <p:cNvSpPr>
              <a:spLocks noChangeShapeType="1"/>
            </p:cNvSpPr>
            <p:nvPr/>
          </p:nvSpPr>
          <p:spPr bwMode="auto">
            <a:xfrm>
              <a:off x="1910" y="1488"/>
              <a:ext cx="1440" cy="0"/>
            </a:xfrm>
            <a:prstGeom prst="line">
              <a:avLst/>
            </a:prstGeom>
            <a:noFill/>
            <a:ln w="19050">
              <a:solidFill>
                <a:schemeClr val="tx1"/>
              </a:solidFill>
              <a:miter lim="800000"/>
              <a:headEnd/>
              <a:tailEnd type="oval" w="med" len="med"/>
            </a:ln>
            <a:effectLst/>
          </p:spPr>
          <p:txBody>
            <a:bodyPr wrap="none"/>
            <a:lstStyle/>
            <a:p>
              <a:endParaRPr lang="zh-CN" altLang="en-US">
                <a:effectLst>
                  <a:outerShdw blurRad="38100" dist="38100" dir="2700000" algn="tl">
                    <a:srgbClr val="000000">
                      <a:alpha val="43137"/>
                    </a:srgbClr>
                  </a:outerShdw>
                </a:effectLst>
              </a:endParaRPr>
            </a:p>
          </p:txBody>
        </p:sp>
        <p:sp>
          <p:nvSpPr>
            <p:cNvPr id="179282" name="Line 82"/>
            <p:cNvSpPr>
              <a:spLocks noChangeShapeType="1"/>
            </p:cNvSpPr>
            <p:nvPr/>
          </p:nvSpPr>
          <p:spPr bwMode="auto">
            <a:xfrm>
              <a:off x="2870" y="1632"/>
              <a:ext cx="1008" cy="0"/>
            </a:xfrm>
            <a:prstGeom prst="line">
              <a:avLst/>
            </a:prstGeom>
            <a:noFill/>
            <a:ln w="19050">
              <a:solidFill>
                <a:schemeClr val="tx1"/>
              </a:solidFill>
              <a:miter lim="800000"/>
              <a:headEnd type="oval" w="med" len="med"/>
              <a:tailEnd type="oval" w="med" len="med"/>
            </a:ln>
            <a:effectLst/>
          </p:spPr>
          <p:txBody>
            <a:bodyPr wrap="none"/>
            <a:lstStyle/>
            <a:p>
              <a:endParaRPr lang="zh-CN" altLang="en-US">
                <a:effectLst>
                  <a:outerShdw blurRad="38100" dist="38100" dir="2700000" algn="tl">
                    <a:srgbClr val="000000">
                      <a:alpha val="43137"/>
                    </a:srgbClr>
                  </a:outerShdw>
                </a:effectLst>
              </a:endParaRPr>
            </a:p>
          </p:txBody>
        </p:sp>
        <p:sp>
          <p:nvSpPr>
            <p:cNvPr id="179283" name="Line 83"/>
            <p:cNvSpPr>
              <a:spLocks noChangeShapeType="1"/>
            </p:cNvSpPr>
            <p:nvPr/>
          </p:nvSpPr>
          <p:spPr bwMode="auto">
            <a:xfrm>
              <a:off x="2870" y="2352"/>
              <a:ext cx="1008" cy="0"/>
            </a:xfrm>
            <a:prstGeom prst="line">
              <a:avLst/>
            </a:prstGeom>
            <a:noFill/>
            <a:ln w="19050">
              <a:solidFill>
                <a:schemeClr val="tx1"/>
              </a:solidFill>
              <a:miter lim="800000"/>
              <a:headEnd type="oval" w="med" len="med"/>
              <a:tailEnd type="oval" w="med" len="med"/>
            </a:ln>
            <a:effectLst/>
          </p:spPr>
          <p:txBody>
            <a:bodyPr wrap="none"/>
            <a:lstStyle/>
            <a:p>
              <a:endParaRPr lang="zh-CN" altLang="en-US">
                <a:effectLst>
                  <a:outerShdw blurRad="38100" dist="38100" dir="2700000" algn="tl">
                    <a:srgbClr val="000000">
                      <a:alpha val="43137"/>
                    </a:srgbClr>
                  </a:outerShdw>
                </a:effectLst>
              </a:endParaRPr>
            </a:p>
          </p:txBody>
        </p:sp>
        <p:sp>
          <p:nvSpPr>
            <p:cNvPr id="179284" name="Line 84"/>
            <p:cNvSpPr>
              <a:spLocks noChangeShapeType="1"/>
            </p:cNvSpPr>
            <p:nvPr/>
          </p:nvSpPr>
          <p:spPr bwMode="auto">
            <a:xfrm flipV="1">
              <a:off x="3110" y="1920"/>
              <a:ext cx="0" cy="288"/>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85" name="Line 85"/>
            <p:cNvSpPr>
              <a:spLocks noChangeShapeType="1"/>
            </p:cNvSpPr>
            <p:nvPr/>
          </p:nvSpPr>
          <p:spPr bwMode="auto">
            <a:xfrm flipH="1" flipV="1">
              <a:off x="2342" y="2976"/>
              <a:ext cx="768"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9286" name="Line 86"/>
            <p:cNvSpPr>
              <a:spLocks noChangeShapeType="1"/>
            </p:cNvSpPr>
            <p:nvPr/>
          </p:nvSpPr>
          <p:spPr bwMode="auto">
            <a:xfrm flipH="1">
              <a:off x="3110" y="3264"/>
              <a:ext cx="480"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grpSp>
      <p:sp>
        <p:nvSpPr>
          <p:cNvPr id="179288" name="Rectangle 88"/>
          <p:cNvSpPr>
            <a:spLocks noChangeArrowheads="1"/>
          </p:cNvSpPr>
          <p:nvPr/>
        </p:nvSpPr>
        <p:spPr bwMode="auto">
          <a:xfrm>
            <a:off x="6949578" y="3850952"/>
            <a:ext cx="2735262" cy="523220"/>
          </a:xfrm>
          <a:prstGeom prst="rect">
            <a:avLst/>
          </a:prstGeom>
          <a:noFill/>
          <a:ln w="9525">
            <a:noFill/>
            <a:miter lim="800000"/>
            <a:headEnd/>
            <a:tailEnd/>
          </a:ln>
          <a:effectLst/>
        </p:spPr>
        <p:txBody>
          <a:bodyPr>
            <a:spAutoFit/>
          </a:bodyPr>
          <a:lstStyle/>
          <a:p>
            <a:r>
              <a:rPr lang="en-US" altLang="zh-CN" b="1" dirty="0">
                <a:effectLst>
                  <a:outerShdw blurRad="38100" dist="38100" dir="2700000" algn="tl">
                    <a:srgbClr val="000000">
                      <a:alpha val="43137"/>
                    </a:srgbClr>
                  </a:outerShdw>
                </a:effectLst>
                <a:cs typeface="Times New Roman" panose="02020603050405020304" pitchFamily="18" charset="0"/>
              </a:rPr>
              <a:t>Z = A·B + C·D</a:t>
            </a:r>
            <a:endParaRPr lang="zh-CN" altLang="en-US" b="1" dirty="0">
              <a:effectLst>
                <a:outerShdw blurRad="38100" dist="38100" dir="2700000" algn="tl">
                  <a:srgbClr val="000000">
                    <a:alpha val="43137"/>
                  </a:srgbClr>
                </a:outerShdw>
              </a:effectLst>
              <a:cs typeface="Times New Roman" panose="02020603050405020304" pitchFamily="18" charset="0"/>
            </a:endParaRPr>
          </a:p>
        </p:txBody>
      </p:sp>
      <p:sp>
        <p:nvSpPr>
          <p:cNvPr id="179289" name="Line 89"/>
          <p:cNvSpPr>
            <a:spLocks noChangeShapeType="1"/>
          </p:cNvSpPr>
          <p:nvPr/>
        </p:nvSpPr>
        <p:spPr bwMode="auto">
          <a:xfrm>
            <a:off x="7254378" y="6261496"/>
            <a:ext cx="228600" cy="0"/>
          </a:xfrm>
          <a:prstGeom prst="line">
            <a:avLst/>
          </a:prstGeom>
          <a:noFill/>
          <a:ln w="12700" cap="sq">
            <a:solidFill>
              <a:schemeClr val="tx1"/>
            </a:solidFill>
            <a:round/>
            <a:headEnd type="none" w="sm" len="sm"/>
            <a:tailEnd type="none" w="sm" len="sm"/>
          </a:ln>
          <a:effectLst/>
        </p:spPr>
        <p:txBody>
          <a:bodyPr wrap="none" anchor="ctr"/>
          <a:lstStyle/>
          <a:p>
            <a:endParaRPr lang="zh-CN" altLang="en-US">
              <a:effectLst>
                <a:outerShdw blurRad="38100" dist="38100" dir="2700000" algn="tl">
                  <a:srgbClr val="000000">
                    <a:alpha val="43137"/>
                  </a:srgbClr>
                </a:outerShdw>
              </a:effectLst>
            </a:endParaRPr>
          </a:p>
        </p:txBody>
      </p:sp>
      <p:sp>
        <p:nvSpPr>
          <p:cNvPr id="179290" name="AutoShape 90"/>
          <p:cNvSpPr>
            <a:spLocks noChangeArrowheads="1"/>
          </p:cNvSpPr>
          <p:nvPr/>
        </p:nvSpPr>
        <p:spPr bwMode="auto">
          <a:xfrm>
            <a:off x="7482978" y="5880496"/>
            <a:ext cx="457200" cy="457200"/>
          </a:xfrm>
          <a:prstGeom prst="flowChartDelay">
            <a:avLst/>
          </a:prstGeom>
          <a:noFill/>
          <a:ln w="9525" cap="sq">
            <a:solidFill>
              <a:schemeClr val="tx1"/>
            </a:solidFill>
            <a:miter lim="800000"/>
            <a:headEnd type="none" w="sm" len="sm"/>
            <a:tailEnd type="none" w="sm" len="sm"/>
          </a:ln>
          <a:effectLst/>
        </p:spPr>
        <p:txBody>
          <a:bodyPr wrap="none" anchor="ctr"/>
          <a:lstStyle/>
          <a:p>
            <a:endParaRPr lang="zh-CN" altLang="en-US">
              <a:effectLst>
                <a:outerShdw blurRad="38100" dist="38100" dir="2700000" algn="tl">
                  <a:srgbClr val="000000">
                    <a:alpha val="43137"/>
                  </a:srgbClr>
                </a:outerShdw>
              </a:effectLst>
            </a:endParaRPr>
          </a:p>
        </p:txBody>
      </p:sp>
      <p:sp>
        <p:nvSpPr>
          <p:cNvPr id="179291" name="Line 91"/>
          <p:cNvSpPr>
            <a:spLocks noChangeShapeType="1"/>
          </p:cNvSpPr>
          <p:nvPr/>
        </p:nvSpPr>
        <p:spPr bwMode="auto">
          <a:xfrm>
            <a:off x="7254378" y="5956696"/>
            <a:ext cx="228600" cy="0"/>
          </a:xfrm>
          <a:prstGeom prst="line">
            <a:avLst/>
          </a:prstGeom>
          <a:noFill/>
          <a:ln w="12700" cap="sq">
            <a:solidFill>
              <a:schemeClr val="tx1"/>
            </a:solidFill>
            <a:round/>
            <a:headEnd type="none" w="sm" len="sm"/>
            <a:tailEnd type="none" w="sm" len="sm"/>
          </a:ln>
          <a:effectLst/>
        </p:spPr>
        <p:txBody>
          <a:bodyPr wrap="none" anchor="ctr"/>
          <a:lstStyle/>
          <a:p>
            <a:endParaRPr lang="zh-CN" altLang="en-US">
              <a:effectLst>
                <a:outerShdw blurRad="38100" dist="38100" dir="2700000" algn="tl">
                  <a:srgbClr val="000000">
                    <a:alpha val="43137"/>
                  </a:srgbClr>
                </a:outerShdw>
              </a:effectLst>
            </a:endParaRPr>
          </a:p>
        </p:txBody>
      </p:sp>
      <p:sp>
        <p:nvSpPr>
          <p:cNvPr id="179292" name="Line 92"/>
          <p:cNvSpPr>
            <a:spLocks noChangeShapeType="1"/>
          </p:cNvSpPr>
          <p:nvPr/>
        </p:nvSpPr>
        <p:spPr bwMode="auto">
          <a:xfrm>
            <a:off x="7959228" y="6109096"/>
            <a:ext cx="228600" cy="0"/>
          </a:xfrm>
          <a:prstGeom prst="line">
            <a:avLst/>
          </a:prstGeom>
          <a:noFill/>
          <a:ln w="12700" cap="sq">
            <a:solidFill>
              <a:schemeClr val="tx1"/>
            </a:solidFill>
            <a:round/>
            <a:headEnd type="none" w="sm" len="sm"/>
            <a:tailEnd type="none" w="sm" len="sm"/>
          </a:ln>
          <a:effectLst/>
        </p:spPr>
        <p:txBody>
          <a:bodyPr wrap="none" anchor="ctr"/>
          <a:lstStyle/>
          <a:p>
            <a:endParaRPr lang="zh-CN" altLang="en-US">
              <a:effectLst>
                <a:outerShdw blurRad="38100" dist="38100" dir="2700000" algn="tl">
                  <a:srgbClr val="000000">
                    <a:alpha val="43137"/>
                  </a:srgbClr>
                </a:outerShdw>
              </a:effectLst>
            </a:endParaRPr>
          </a:p>
        </p:txBody>
      </p:sp>
      <p:sp>
        <p:nvSpPr>
          <p:cNvPr id="179293" name="Line 93"/>
          <p:cNvSpPr>
            <a:spLocks noChangeShapeType="1"/>
          </p:cNvSpPr>
          <p:nvPr/>
        </p:nvSpPr>
        <p:spPr bwMode="auto">
          <a:xfrm>
            <a:off x="7254378" y="5347096"/>
            <a:ext cx="228600" cy="0"/>
          </a:xfrm>
          <a:prstGeom prst="line">
            <a:avLst/>
          </a:prstGeom>
          <a:noFill/>
          <a:ln w="12700" cap="sq">
            <a:solidFill>
              <a:schemeClr val="tx1"/>
            </a:solidFill>
            <a:round/>
            <a:headEnd type="none" w="sm" len="sm"/>
            <a:tailEnd type="none" w="sm" len="sm"/>
          </a:ln>
          <a:effectLst/>
        </p:spPr>
        <p:txBody>
          <a:bodyPr wrap="none" anchor="ctr"/>
          <a:lstStyle/>
          <a:p>
            <a:endParaRPr lang="zh-CN" altLang="en-US">
              <a:effectLst>
                <a:outerShdw blurRad="38100" dist="38100" dir="2700000" algn="tl">
                  <a:srgbClr val="000000">
                    <a:alpha val="43137"/>
                  </a:srgbClr>
                </a:outerShdw>
              </a:effectLst>
            </a:endParaRPr>
          </a:p>
        </p:txBody>
      </p:sp>
      <p:sp>
        <p:nvSpPr>
          <p:cNvPr id="179294" name="AutoShape 94"/>
          <p:cNvSpPr>
            <a:spLocks noChangeArrowheads="1"/>
          </p:cNvSpPr>
          <p:nvPr/>
        </p:nvSpPr>
        <p:spPr bwMode="auto">
          <a:xfrm>
            <a:off x="7482978" y="4966096"/>
            <a:ext cx="457200" cy="457200"/>
          </a:xfrm>
          <a:prstGeom prst="flowChartDelay">
            <a:avLst/>
          </a:prstGeom>
          <a:noFill/>
          <a:ln w="12700" cap="sq">
            <a:solidFill>
              <a:schemeClr val="tx1"/>
            </a:solidFill>
            <a:miter lim="800000"/>
            <a:headEnd type="none" w="sm" len="sm"/>
            <a:tailEnd type="none" w="sm" len="sm"/>
          </a:ln>
          <a:effectLst/>
        </p:spPr>
        <p:txBody>
          <a:bodyPr wrap="none" anchor="ctr"/>
          <a:lstStyle/>
          <a:p>
            <a:endParaRPr lang="zh-CN" altLang="en-US">
              <a:effectLst>
                <a:outerShdw blurRad="38100" dist="38100" dir="2700000" algn="tl">
                  <a:srgbClr val="000000">
                    <a:alpha val="43137"/>
                  </a:srgbClr>
                </a:outerShdw>
              </a:effectLst>
            </a:endParaRPr>
          </a:p>
        </p:txBody>
      </p:sp>
      <p:sp>
        <p:nvSpPr>
          <p:cNvPr id="179295" name="Line 95"/>
          <p:cNvSpPr>
            <a:spLocks noChangeShapeType="1"/>
          </p:cNvSpPr>
          <p:nvPr/>
        </p:nvSpPr>
        <p:spPr bwMode="auto">
          <a:xfrm>
            <a:off x="7254378" y="5042296"/>
            <a:ext cx="228600" cy="0"/>
          </a:xfrm>
          <a:prstGeom prst="line">
            <a:avLst/>
          </a:prstGeom>
          <a:noFill/>
          <a:ln w="12700" cap="sq">
            <a:solidFill>
              <a:schemeClr val="tx1"/>
            </a:solidFill>
            <a:round/>
            <a:headEnd type="none" w="sm" len="sm"/>
            <a:tailEnd type="none" w="sm" len="sm"/>
          </a:ln>
          <a:effectLst/>
        </p:spPr>
        <p:txBody>
          <a:bodyPr wrap="none" anchor="ctr"/>
          <a:lstStyle/>
          <a:p>
            <a:endParaRPr lang="zh-CN" altLang="en-US">
              <a:effectLst>
                <a:outerShdw blurRad="38100" dist="38100" dir="2700000" algn="tl">
                  <a:srgbClr val="000000">
                    <a:alpha val="43137"/>
                  </a:srgbClr>
                </a:outerShdw>
              </a:effectLst>
            </a:endParaRPr>
          </a:p>
        </p:txBody>
      </p:sp>
      <p:sp>
        <p:nvSpPr>
          <p:cNvPr id="179296" name="Line 96"/>
          <p:cNvSpPr>
            <a:spLocks noChangeShapeType="1"/>
          </p:cNvSpPr>
          <p:nvPr/>
        </p:nvSpPr>
        <p:spPr bwMode="auto">
          <a:xfrm>
            <a:off x="7940178" y="5194696"/>
            <a:ext cx="228600" cy="0"/>
          </a:xfrm>
          <a:prstGeom prst="line">
            <a:avLst/>
          </a:prstGeom>
          <a:noFill/>
          <a:ln w="12700" cap="sq">
            <a:solidFill>
              <a:schemeClr val="tx1"/>
            </a:solidFill>
            <a:round/>
            <a:headEnd type="none" w="sm" len="sm"/>
            <a:tailEnd type="none" w="sm" len="sm"/>
          </a:ln>
          <a:effectLst/>
        </p:spPr>
        <p:txBody>
          <a:bodyPr wrap="none" anchor="ctr"/>
          <a:lstStyle/>
          <a:p>
            <a:endParaRPr lang="zh-CN" altLang="en-US">
              <a:effectLst>
                <a:outerShdw blurRad="38100" dist="38100" dir="2700000" algn="tl">
                  <a:srgbClr val="000000">
                    <a:alpha val="43137"/>
                  </a:srgbClr>
                </a:outerShdw>
              </a:effectLst>
            </a:endParaRPr>
          </a:p>
        </p:txBody>
      </p:sp>
      <p:sp>
        <p:nvSpPr>
          <p:cNvPr id="179297" name="Arc 97"/>
          <p:cNvSpPr>
            <a:spLocks/>
          </p:cNvSpPr>
          <p:nvPr/>
        </p:nvSpPr>
        <p:spPr bwMode="auto">
          <a:xfrm>
            <a:off x="8735516" y="5353446"/>
            <a:ext cx="76200" cy="2857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4288">
            <a:solidFill>
              <a:schemeClr val="tx1"/>
            </a:solidFill>
            <a:round/>
            <a:headEnd/>
            <a:tailEnd/>
          </a:ln>
        </p:spPr>
        <p:txBody>
          <a:bodyPr/>
          <a:lstStyle/>
          <a:p>
            <a:endParaRPr lang="zh-CN" altLang="en-US">
              <a:effectLst>
                <a:outerShdw blurRad="38100" dist="38100" dir="2700000" algn="tl">
                  <a:srgbClr val="000000">
                    <a:alpha val="43137"/>
                  </a:srgbClr>
                </a:outerShdw>
              </a:effectLst>
            </a:endParaRPr>
          </a:p>
        </p:txBody>
      </p:sp>
      <p:sp>
        <p:nvSpPr>
          <p:cNvPr id="179298" name="Arc 98"/>
          <p:cNvSpPr>
            <a:spLocks/>
          </p:cNvSpPr>
          <p:nvPr/>
        </p:nvSpPr>
        <p:spPr bwMode="auto">
          <a:xfrm>
            <a:off x="8735517" y="5353446"/>
            <a:ext cx="511175" cy="312738"/>
          </a:xfrm>
          <a:custGeom>
            <a:avLst/>
            <a:gdLst>
              <a:gd name="G0" fmla="+- 0 0 0"/>
              <a:gd name="G1" fmla="+- 21600 0 0"/>
              <a:gd name="G2" fmla="+- 21600 0 0"/>
              <a:gd name="T0" fmla="*/ 0 w 21600"/>
              <a:gd name="T1" fmla="*/ 0 h 21600"/>
              <a:gd name="T2" fmla="*/ 21600 w 21600"/>
              <a:gd name="T3" fmla="*/ 21558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12" y="0"/>
                  <a:pt x="21576" y="9645"/>
                  <a:pt x="21599" y="21558"/>
                </a:cubicBezTo>
              </a:path>
              <a:path w="21600" h="21600" stroke="0" extrusionOk="0">
                <a:moveTo>
                  <a:pt x="-1" y="0"/>
                </a:moveTo>
                <a:cubicBezTo>
                  <a:pt x="11912" y="0"/>
                  <a:pt x="21576" y="9645"/>
                  <a:pt x="21599" y="21558"/>
                </a:cubicBezTo>
                <a:lnTo>
                  <a:pt x="0" y="21600"/>
                </a:lnTo>
                <a:close/>
              </a:path>
            </a:pathLst>
          </a:custGeom>
          <a:noFill/>
          <a:ln w="14288">
            <a:solidFill>
              <a:schemeClr val="tx1"/>
            </a:solidFill>
            <a:round/>
            <a:headEnd/>
            <a:tailEnd/>
          </a:ln>
        </p:spPr>
        <p:txBody>
          <a:bodyPr/>
          <a:lstStyle/>
          <a:p>
            <a:endParaRPr lang="zh-CN" altLang="en-US">
              <a:effectLst>
                <a:outerShdw blurRad="38100" dist="38100" dir="2700000" algn="tl">
                  <a:srgbClr val="000000">
                    <a:alpha val="43137"/>
                  </a:srgbClr>
                </a:outerShdw>
              </a:effectLst>
            </a:endParaRPr>
          </a:p>
        </p:txBody>
      </p:sp>
      <p:sp>
        <p:nvSpPr>
          <p:cNvPr id="179299" name="Arc 99"/>
          <p:cNvSpPr>
            <a:spLocks/>
          </p:cNvSpPr>
          <p:nvPr/>
        </p:nvSpPr>
        <p:spPr bwMode="auto">
          <a:xfrm>
            <a:off x="8762503" y="5639196"/>
            <a:ext cx="484188" cy="312738"/>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4288">
            <a:solidFill>
              <a:schemeClr val="tx1"/>
            </a:solidFill>
            <a:round/>
            <a:headEnd/>
            <a:tailEnd/>
          </a:ln>
        </p:spPr>
        <p:txBody>
          <a:bodyPr/>
          <a:lstStyle/>
          <a:p>
            <a:endParaRPr lang="zh-CN" altLang="en-US">
              <a:effectLst>
                <a:outerShdw blurRad="38100" dist="38100" dir="2700000" algn="tl">
                  <a:srgbClr val="000000">
                    <a:alpha val="43137"/>
                  </a:srgbClr>
                </a:outerShdw>
              </a:effectLst>
            </a:endParaRPr>
          </a:p>
        </p:txBody>
      </p:sp>
      <p:sp>
        <p:nvSpPr>
          <p:cNvPr id="179300" name="Arc 100"/>
          <p:cNvSpPr>
            <a:spLocks/>
          </p:cNvSpPr>
          <p:nvPr/>
        </p:nvSpPr>
        <p:spPr bwMode="auto">
          <a:xfrm>
            <a:off x="8735516" y="5639196"/>
            <a:ext cx="76200" cy="312738"/>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4288">
            <a:solidFill>
              <a:schemeClr val="tx1"/>
            </a:solidFill>
            <a:round/>
            <a:headEnd/>
            <a:tailEnd/>
          </a:ln>
        </p:spPr>
        <p:txBody>
          <a:bodyPr/>
          <a:lstStyle/>
          <a:p>
            <a:endParaRPr lang="zh-CN" altLang="en-US">
              <a:effectLst>
                <a:outerShdw blurRad="38100" dist="38100" dir="2700000" algn="tl">
                  <a:srgbClr val="000000">
                    <a:alpha val="43137"/>
                  </a:srgbClr>
                </a:outerShdw>
              </a:effectLst>
            </a:endParaRPr>
          </a:p>
        </p:txBody>
      </p:sp>
      <p:sp>
        <p:nvSpPr>
          <p:cNvPr id="179301" name="Line 101"/>
          <p:cNvSpPr>
            <a:spLocks noChangeShapeType="1"/>
          </p:cNvSpPr>
          <p:nvPr/>
        </p:nvSpPr>
        <p:spPr bwMode="auto">
          <a:xfrm>
            <a:off x="8762503" y="5505846"/>
            <a:ext cx="26988" cy="1588"/>
          </a:xfrm>
          <a:prstGeom prst="line">
            <a:avLst/>
          </a:prstGeom>
          <a:noFill/>
          <a:ln w="14288">
            <a:solidFill>
              <a:schemeClr val="tx1"/>
            </a:solidFill>
            <a:round/>
            <a:headEnd/>
            <a:tailEnd/>
          </a:ln>
        </p:spPr>
        <p:txBody>
          <a:bodyPr/>
          <a:lstStyle/>
          <a:p>
            <a:endParaRPr lang="zh-CN" altLang="en-US">
              <a:effectLst>
                <a:outerShdw blurRad="38100" dist="38100" dir="2700000" algn="tl">
                  <a:srgbClr val="000000">
                    <a:alpha val="43137"/>
                  </a:srgbClr>
                </a:outerShdw>
              </a:effectLst>
            </a:endParaRPr>
          </a:p>
        </p:txBody>
      </p:sp>
      <p:sp>
        <p:nvSpPr>
          <p:cNvPr id="179302" name="Line 102"/>
          <p:cNvSpPr>
            <a:spLocks noChangeShapeType="1"/>
          </p:cNvSpPr>
          <p:nvPr/>
        </p:nvSpPr>
        <p:spPr bwMode="auto">
          <a:xfrm>
            <a:off x="8625979" y="5505846"/>
            <a:ext cx="136525" cy="1588"/>
          </a:xfrm>
          <a:prstGeom prst="line">
            <a:avLst/>
          </a:prstGeom>
          <a:noFill/>
          <a:ln w="14288">
            <a:solidFill>
              <a:schemeClr val="tx1"/>
            </a:solidFill>
            <a:round/>
            <a:headEnd/>
            <a:tailEnd/>
          </a:ln>
        </p:spPr>
        <p:txBody>
          <a:bodyPr/>
          <a:lstStyle/>
          <a:p>
            <a:endParaRPr lang="zh-CN" altLang="en-US">
              <a:effectLst>
                <a:outerShdw blurRad="38100" dist="38100" dir="2700000" algn="tl">
                  <a:srgbClr val="000000">
                    <a:alpha val="43137"/>
                  </a:srgbClr>
                </a:outerShdw>
              </a:effectLst>
            </a:endParaRPr>
          </a:p>
        </p:txBody>
      </p:sp>
      <p:sp>
        <p:nvSpPr>
          <p:cNvPr id="179303" name="Line 103"/>
          <p:cNvSpPr>
            <a:spLocks noChangeShapeType="1"/>
          </p:cNvSpPr>
          <p:nvPr/>
        </p:nvSpPr>
        <p:spPr bwMode="auto">
          <a:xfrm>
            <a:off x="8625979" y="5804296"/>
            <a:ext cx="136525" cy="1588"/>
          </a:xfrm>
          <a:prstGeom prst="line">
            <a:avLst/>
          </a:prstGeom>
          <a:noFill/>
          <a:ln w="14288">
            <a:solidFill>
              <a:schemeClr val="tx1"/>
            </a:solidFill>
            <a:round/>
            <a:headEnd/>
            <a:tailEnd/>
          </a:ln>
        </p:spPr>
        <p:txBody>
          <a:bodyPr/>
          <a:lstStyle/>
          <a:p>
            <a:endParaRPr lang="zh-CN" altLang="en-US">
              <a:effectLst>
                <a:outerShdw blurRad="38100" dist="38100" dir="2700000" algn="tl">
                  <a:srgbClr val="000000">
                    <a:alpha val="43137"/>
                  </a:srgbClr>
                </a:outerShdw>
              </a:effectLst>
            </a:endParaRPr>
          </a:p>
        </p:txBody>
      </p:sp>
      <p:sp>
        <p:nvSpPr>
          <p:cNvPr id="179304" name="Oval 104"/>
          <p:cNvSpPr>
            <a:spLocks noChangeArrowheads="1"/>
          </p:cNvSpPr>
          <p:nvPr/>
        </p:nvSpPr>
        <p:spPr bwMode="auto">
          <a:xfrm>
            <a:off x="9235578" y="5575696"/>
            <a:ext cx="152400" cy="152400"/>
          </a:xfrm>
          <a:prstGeom prst="ellipse">
            <a:avLst/>
          </a:prstGeom>
          <a:noFill/>
          <a:ln w="12700" cap="sq">
            <a:solidFill>
              <a:schemeClr val="tx1"/>
            </a:solidFill>
            <a:round/>
            <a:headEnd type="none" w="sm" len="sm"/>
            <a:tailEnd type="none" w="sm" len="sm"/>
          </a:ln>
          <a:effectLst/>
        </p:spPr>
        <p:txBody>
          <a:bodyPr wrap="none" anchor="ctr"/>
          <a:lstStyle/>
          <a:p>
            <a:endParaRPr lang="zh-CN" altLang="en-US">
              <a:effectLst>
                <a:outerShdw blurRad="38100" dist="38100" dir="2700000" algn="tl">
                  <a:srgbClr val="000000">
                    <a:alpha val="43137"/>
                  </a:srgbClr>
                </a:outerShdw>
              </a:effectLst>
            </a:endParaRPr>
          </a:p>
        </p:txBody>
      </p:sp>
      <p:sp>
        <p:nvSpPr>
          <p:cNvPr id="179305" name="Line 105"/>
          <p:cNvSpPr>
            <a:spLocks noChangeShapeType="1"/>
          </p:cNvSpPr>
          <p:nvPr/>
        </p:nvSpPr>
        <p:spPr bwMode="auto">
          <a:xfrm>
            <a:off x="8168778" y="5194696"/>
            <a:ext cx="0" cy="304800"/>
          </a:xfrm>
          <a:prstGeom prst="line">
            <a:avLst/>
          </a:prstGeom>
          <a:noFill/>
          <a:ln w="12700" cap="sq">
            <a:solidFill>
              <a:schemeClr val="tx1"/>
            </a:solidFill>
            <a:round/>
            <a:headEnd type="none" w="sm" len="sm"/>
            <a:tailEnd type="none" w="sm" len="sm"/>
          </a:ln>
          <a:effectLst/>
        </p:spPr>
        <p:txBody>
          <a:bodyPr/>
          <a:lstStyle/>
          <a:p>
            <a:endParaRPr lang="zh-CN" altLang="en-US">
              <a:effectLst>
                <a:outerShdw blurRad="38100" dist="38100" dir="2700000" algn="tl">
                  <a:srgbClr val="000000">
                    <a:alpha val="43137"/>
                  </a:srgbClr>
                </a:outerShdw>
              </a:effectLst>
            </a:endParaRPr>
          </a:p>
        </p:txBody>
      </p:sp>
      <p:sp>
        <p:nvSpPr>
          <p:cNvPr id="179306" name="Line 106"/>
          <p:cNvSpPr>
            <a:spLocks noChangeShapeType="1"/>
          </p:cNvSpPr>
          <p:nvPr/>
        </p:nvSpPr>
        <p:spPr bwMode="auto">
          <a:xfrm>
            <a:off x="8168778" y="5502340"/>
            <a:ext cx="457200" cy="0"/>
          </a:xfrm>
          <a:prstGeom prst="line">
            <a:avLst/>
          </a:prstGeom>
          <a:noFill/>
          <a:ln w="12700" cap="sq">
            <a:solidFill>
              <a:schemeClr val="tx1"/>
            </a:solidFill>
            <a:round/>
            <a:headEnd type="none" w="sm" len="sm"/>
            <a:tailEnd type="none" w="sm" len="sm"/>
          </a:ln>
          <a:effectLst/>
        </p:spPr>
        <p:txBody>
          <a:bodyPr/>
          <a:lstStyle/>
          <a:p>
            <a:endParaRPr lang="zh-CN" altLang="en-US">
              <a:effectLst>
                <a:outerShdw blurRad="38100" dist="38100" dir="2700000" algn="tl">
                  <a:srgbClr val="000000">
                    <a:alpha val="43137"/>
                  </a:srgbClr>
                </a:outerShdw>
              </a:effectLst>
            </a:endParaRPr>
          </a:p>
        </p:txBody>
      </p:sp>
      <p:sp>
        <p:nvSpPr>
          <p:cNvPr id="179307" name="Line 107"/>
          <p:cNvSpPr>
            <a:spLocks noChangeShapeType="1"/>
          </p:cNvSpPr>
          <p:nvPr/>
        </p:nvSpPr>
        <p:spPr bwMode="auto">
          <a:xfrm>
            <a:off x="8168778" y="5804296"/>
            <a:ext cx="609600" cy="0"/>
          </a:xfrm>
          <a:prstGeom prst="line">
            <a:avLst/>
          </a:prstGeom>
          <a:noFill/>
          <a:ln w="12700" cap="sq">
            <a:solidFill>
              <a:schemeClr val="tx1"/>
            </a:solidFill>
            <a:round/>
            <a:headEnd type="none" w="sm" len="sm"/>
            <a:tailEnd type="none" w="sm" len="sm"/>
          </a:ln>
          <a:effectLst/>
        </p:spPr>
        <p:txBody>
          <a:bodyPr/>
          <a:lstStyle/>
          <a:p>
            <a:endParaRPr lang="zh-CN" altLang="en-US">
              <a:effectLst>
                <a:outerShdw blurRad="38100" dist="38100" dir="2700000" algn="tl">
                  <a:srgbClr val="000000">
                    <a:alpha val="43137"/>
                  </a:srgbClr>
                </a:outerShdw>
              </a:effectLst>
            </a:endParaRPr>
          </a:p>
        </p:txBody>
      </p:sp>
      <p:sp>
        <p:nvSpPr>
          <p:cNvPr id="179308" name="Line 108"/>
          <p:cNvSpPr>
            <a:spLocks noChangeShapeType="1"/>
          </p:cNvSpPr>
          <p:nvPr/>
        </p:nvSpPr>
        <p:spPr bwMode="auto">
          <a:xfrm>
            <a:off x="8168778" y="5804296"/>
            <a:ext cx="0" cy="304800"/>
          </a:xfrm>
          <a:prstGeom prst="line">
            <a:avLst/>
          </a:prstGeom>
          <a:noFill/>
          <a:ln w="12700" cap="sq">
            <a:solidFill>
              <a:schemeClr val="tx1"/>
            </a:solidFill>
            <a:round/>
            <a:headEnd type="none" w="sm" len="sm"/>
            <a:tailEnd type="none" w="sm" len="sm"/>
          </a:ln>
          <a:effectLst/>
        </p:spPr>
        <p:txBody>
          <a:bodyPr/>
          <a:lstStyle/>
          <a:p>
            <a:endParaRPr lang="zh-CN" altLang="en-US">
              <a:effectLst>
                <a:outerShdw blurRad="38100" dist="38100" dir="2700000" algn="tl">
                  <a:srgbClr val="000000">
                    <a:alpha val="43137"/>
                  </a:srgbClr>
                </a:outerShdw>
              </a:effectLst>
            </a:endParaRPr>
          </a:p>
        </p:txBody>
      </p:sp>
      <p:sp>
        <p:nvSpPr>
          <p:cNvPr id="179309" name="Text Box 109"/>
          <p:cNvSpPr txBox="1">
            <a:spLocks noChangeArrowheads="1"/>
          </p:cNvSpPr>
          <p:nvPr/>
        </p:nvSpPr>
        <p:spPr bwMode="auto">
          <a:xfrm>
            <a:off x="6949578" y="4813696"/>
            <a:ext cx="609600" cy="2071688"/>
          </a:xfrm>
          <a:prstGeom prst="rect">
            <a:avLst/>
          </a:prstGeom>
          <a:noFill/>
          <a:ln w="12700" cap="sq">
            <a:noFill/>
            <a:miter lim="800000"/>
            <a:headEnd type="none" w="sm" len="sm"/>
            <a:tailEnd type="none" w="sm" len="sm"/>
          </a:ln>
          <a:effectLst/>
        </p:spPr>
        <p:txBody>
          <a:bodyPr>
            <a:spAutoFit/>
          </a:bodyPr>
          <a:lstStyle/>
          <a:p>
            <a:pPr eaLnBrk="0" hangingPunct="0">
              <a:spcBef>
                <a:spcPct val="50000"/>
              </a:spcBef>
            </a:pPr>
            <a:r>
              <a:rPr kumimoji="0" lang="de-DE" sz="1600">
                <a:effectLst>
                  <a:outerShdw blurRad="38100" dist="38100" dir="2700000" algn="tl">
                    <a:srgbClr val="000000">
                      <a:alpha val="43137"/>
                    </a:srgbClr>
                  </a:outerShdw>
                </a:effectLst>
              </a:rPr>
              <a:t>A</a:t>
            </a:r>
          </a:p>
          <a:p>
            <a:pPr eaLnBrk="0" hangingPunct="0">
              <a:spcBef>
                <a:spcPct val="50000"/>
              </a:spcBef>
            </a:pPr>
            <a:r>
              <a:rPr kumimoji="0" lang="de-DE" sz="1600">
                <a:effectLst>
                  <a:outerShdw blurRad="38100" dist="38100" dir="2700000" algn="tl">
                    <a:srgbClr val="000000">
                      <a:alpha val="43137"/>
                    </a:srgbClr>
                  </a:outerShdw>
                </a:effectLst>
              </a:rPr>
              <a:t>B</a:t>
            </a:r>
          </a:p>
          <a:p>
            <a:pPr eaLnBrk="0" hangingPunct="0">
              <a:lnSpc>
                <a:spcPct val="60000"/>
              </a:lnSpc>
              <a:spcBef>
                <a:spcPct val="50000"/>
              </a:spcBef>
            </a:pPr>
            <a:endParaRPr kumimoji="0" lang="de-DE" sz="1600">
              <a:effectLst>
                <a:outerShdw blurRad="38100" dist="38100" dir="2700000" algn="tl">
                  <a:srgbClr val="000000">
                    <a:alpha val="43137"/>
                  </a:srgbClr>
                </a:outerShdw>
              </a:effectLst>
            </a:endParaRPr>
          </a:p>
          <a:p>
            <a:pPr eaLnBrk="0" hangingPunct="0">
              <a:spcBef>
                <a:spcPct val="50000"/>
              </a:spcBef>
            </a:pPr>
            <a:r>
              <a:rPr kumimoji="0" lang="de-DE" sz="1600">
                <a:effectLst>
                  <a:outerShdw blurRad="38100" dist="38100" dir="2700000" algn="tl">
                    <a:srgbClr val="000000">
                      <a:alpha val="43137"/>
                    </a:srgbClr>
                  </a:outerShdw>
                </a:effectLst>
              </a:rPr>
              <a:t>C</a:t>
            </a:r>
          </a:p>
          <a:p>
            <a:pPr eaLnBrk="0" hangingPunct="0">
              <a:spcBef>
                <a:spcPct val="50000"/>
              </a:spcBef>
            </a:pPr>
            <a:r>
              <a:rPr kumimoji="0" lang="de-DE" sz="1600">
                <a:effectLst>
                  <a:outerShdw blurRad="38100" dist="38100" dir="2700000" algn="tl">
                    <a:srgbClr val="000000">
                      <a:alpha val="43137"/>
                    </a:srgbClr>
                  </a:outerShdw>
                </a:effectLst>
              </a:rPr>
              <a:t>D</a:t>
            </a:r>
          </a:p>
          <a:p>
            <a:pPr eaLnBrk="0" hangingPunct="0">
              <a:spcBef>
                <a:spcPct val="50000"/>
              </a:spcBef>
            </a:pPr>
            <a:endParaRPr kumimoji="0" lang="zh-CN" altLang="en-US" sz="1600">
              <a:effectLst>
                <a:outerShdw blurRad="38100" dist="38100" dir="2700000" algn="tl">
                  <a:srgbClr val="000000">
                    <a:alpha val="43137"/>
                  </a:srgbClr>
                </a:outerShdw>
              </a:effectLst>
            </a:endParaRPr>
          </a:p>
        </p:txBody>
      </p:sp>
      <p:sp>
        <p:nvSpPr>
          <p:cNvPr id="179310" name="Text Box 110"/>
          <p:cNvSpPr txBox="1">
            <a:spLocks noChangeArrowheads="1"/>
          </p:cNvSpPr>
          <p:nvPr/>
        </p:nvSpPr>
        <p:spPr bwMode="auto">
          <a:xfrm>
            <a:off x="9535616" y="5356628"/>
            <a:ext cx="304800" cy="523220"/>
          </a:xfrm>
          <a:prstGeom prst="rect">
            <a:avLst/>
          </a:prstGeom>
          <a:noFill/>
          <a:ln w="12700" cap="sq">
            <a:noFill/>
            <a:miter lim="800000"/>
            <a:headEnd type="none" w="sm" len="sm"/>
            <a:tailEnd type="none" w="sm" len="sm"/>
          </a:ln>
          <a:effectLst/>
        </p:spPr>
        <p:txBody>
          <a:bodyPr>
            <a:spAutoFit/>
          </a:bodyPr>
          <a:lstStyle/>
          <a:p>
            <a:pPr eaLnBrk="0" hangingPunct="0">
              <a:spcBef>
                <a:spcPct val="50000"/>
              </a:spcBef>
            </a:pPr>
            <a:r>
              <a:rPr kumimoji="0" lang="de-DE" dirty="0">
                <a:effectLst>
                  <a:outerShdw blurRad="38100" dist="38100" dir="2700000" algn="tl">
                    <a:srgbClr val="000000">
                      <a:alpha val="43137"/>
                    </a:srgbClr>
                  </a:outerShdw>
                </a:effectLst>
              </a:rPr>
              <a:t>z</a:t>
            </a:r>
            <a:endParaRPr kumimoji="0" lang="en-US" altLang="zh-CN" dirty="0">
              <a:effectLst>
                <a:outerShdw blurRad="38100" dist="38100" dir="2700000" algn="tl">
                  <a:srgbClr val="000000">
                    <a:alpha val="43137"/>
                  </a:srgbClr>
                </a:outerShdw>
              </a:effectLst>
            </a:endParaRPr>
          </a:p>
        </p:txBody>
      </p:sp>
      <p:sp>
        <p:nvSpPr>
          <p:cNvPr id="179311" name="Line 111"/>
          <p:cNvSpPr>
            <a:spLocks noChangeShapeType="1"/>
          </p:cNvSpPr>
          <p:nvPr/>
        </p:nvSpPr>
        <p:spPr bwMode="auto">
          <a:xfrm>
            <a:off x="9387978" y="5651896"/>
            <a:ext cx="152400" cy="0"/>
          </a:xfrm>
          <a:prstGeom prst="line">
            <a:avLst/>
          </a:prstGeom>
          <a:noFill/>
          <a:ln w="12700" cap="sq">
            <a:solidFill>
              <a:schemeClr val="tx1"/>
            </a:solidFill>
            <a:round/>
            <a:headEnd type="none" w="sm" len="sm"/>
            <a:tailEnd type="none" w="sm" len="sm"/>
          </a:ln>
          <a:effectLst/>
        </p:spPr>
        <p:txBody>
          <a:bodyPr/>
          <a:lstStyle/>
          <a:p>
            <a:endParaRPr lang="zh-CN" altLang="en-US">
              <a:effectLst>
                <a:outerShdw blurRad="38100" dist="38100" dir="2700000" algn="tl">
                  <a:srgbClr val="000000">
                    <a:alpha val="43137"/>
                  </a:srgbClr>
                </a:outerShdw>
              </a:effectLst>
            </a:endParaRPr>
          </a:p>
        </p:txBody>
      </p:sp>
      <p:sp>
        <p:nvSpPr>
          <p:cNvPr id="112" name="Rectangle 53"/>
          <p:cNvSpPr>
            <a:spLocks noChangeArrowheads="1"/>
          </p:cNvSpPr>
          <p:nvPr/>
        </p:nvSpPr>
        <p:spPr bwMode="auto">
          <a:xfrm>
            <a:off x="5482129" y="5474372"/>
            <a:ext cx="643125" cy="523220"/>
          </a:xfrm>
          <a:prstGeom prst="rect">
            <a:avLst/>
          </a:prstGeom>
          <a:noFill/>
          <a:ln w="9525">
            <a:noFill/>
            <a:miter lim="800000"/>
            <a:headEnd/>
            <a:tailEnd/>
          </a:ln>
          <a:effectLst/>
        </p:spPr>
        <p:txBody>
          <a:bodyPr wrap="none">
            <a:spAutoFit/>
          </a:bodyPr>
          <a:lstStyle/>
          <a:p>
            <a:r>
              <a:rPr lang="en-US" altLang="zh-CN" b="1" dirty="0">
                <a:solidFill>
                  <a:srgbClr val="FFFF00"/>
                </a:solidFill>
                <a:effectLst>
                  <a:outerShdw blurRad="38100" dist="38100" dir="2700000" algn="tl">
                    <a:srgbClr val="000000">
                      <a:alpha val="43137"/>
                    </a:srgbClr>
                  </a:outerShdw>
                </a:effectLst>
              </a:rPr>
              <a:t>Q1</a:t>
            </a:r>
            <a:endParaRPr lang="zh-CN" altLang="en-US" b="1" baseline="-25000" dirty="0">
              <a:solidFill>
                <a:srgbClr val="FFFF00"/>
              </a:solidFill>
              <a:effectLst>
                <a:outerShdw blurRad="38100" dist="38100" dir="2700000" algn="tl">
                  <a:srgbClr val="000000">
                    <a:alpha val="43137"/>
                  </a:srgbClr>
                </a:outerShdw>
              </a:effectLst>
            </a:endParaRPr>
          </a:p>
        </p:txBody>
      </p:sp>
      <p:sp>
        <p:nvSpPr>
          <p:cNvPr id="113" name="Rectangle 53"/>
          <p:cNvSpPr>
            <a:spLocks noChangeArrowheads="1"/>
          </p:cNvSpPr>
          <p:nvPr/>
        </p:nvSpPr>
        <p:spPr bwMode="auto">
          <a:xfrm>
            <a:off x="3680577" y="2024944"/>
            <a:ext cx="643125" cy="523220"/>
          </a:xfrm>
          <a:prstGeom prst="rect">
            <a:avLst/>
          </a:prstGeom>
          <a:noFill/>
          <a:ln w="9525">
            <a:noFill/>
            <a:miter lim="800000"/>
            <a:headEnd/>
            <a:tailEnd/>
          </a:ln>
          <a:effectLst/>
        </p:spPr>
        <p:txBody>
          <a:bodyPr wrap="none">
            <a:spAutoFit/>
          </a:bodyPr>
          <a:lstStyle/>
          <a:p>
            <a:r>
              <a:rPr lang="en-US" altLang="zh-CN" b="1" dirty="0">
                <a:solidFill>
                  <a:schemeClr val="accent1"/>
                </a:solidFill>
                <a:effectLst>
                  <a:outerShdw blurRad="38100" dist="38100" dir="2700000" algn="tl">
                    <a:srgbClr val="000000">
                      <a:alpha val="43137"/>
                    </a:srgbClr>
                  </a:outerShdw>
                </a:effectLst>
              </a:rPr>
              <a:t>Q2</a:t>
            </a:r>
            <a:endParaRPr lang="zh-CN" altLang="en-US" b="1" baseline="-25000" dirty="0">
              <a:solidFill>
                <a:schemeClr val="accent1"/>
              </a:solidFill>
              <a:effectLst>
                <a:outerShdw blurRad="38100" dist="38100" dir="2700000" algn="tl">
                  <a:srgbClr val="000000">
                    <a:alpha val="43137"/>
                  </a:srgbClr>
                </a:outerShdw>
              </a:effectLst>
            </a:endParaRPr>
          </a:p>
        </p:txBody>
      </p:sp>
      <p:sp>
        <p:nvSpPr>
          <p:cNvPr id="114" name="Rectangle 53"/>
          <p:cNvSpPr>
            <a:spLocks noChangeArrowheads="1"/>
          </p:cNvSpPr>
          <p:nvPr/>
        </p:nvSpPr>
        <p:spPr bwMode="auto">
          <a:xfrm>
            <a:off x="5426890" y="4505308"/>
            <a:ext cx="643125" cy="523220"/>
          </a:xfrm>
          <a:prstGeom prst="rect">
            <a:avLst/>
          </a:prstGeom>
          <a:noFill/>
          <a:ln w="9525">
            <a:noFill/>
            <a:miter lim="800000"/>
            <a:headEnd/>
            <a:tailEnd/>
          </a:ln>
          <a:effectLst/>
        </p:spPr>
        <p:txBody>
          <a:bodyPr wrap="none">
            <a:spAutoFit/>
          </a:bodyPr>
          <a:lstStyle/>
          <a:p>
            <a:r>
              <a:rPr lang="en-US" altLang="zh-CN" b="1" dirty="0">
                <a:solidFill>
                  <a:srgbClr val="FFFF00"/>
                </a:solidFill>
                <a:effectLst>
                  <a:outerShdw blurRad="38100" dist="38100" dir="2700000" algn="tl">
                    <a:srgbClr val="000000">
                      <a:alpha val="43137"/>
                    </a:srgbClr>
                  </a:outerShdw>
                </a:effectLst>
              </a:rPr>
              <a:t>Q3</a:t>
            </a:r>
            <a:endParaRPr lang="zh-CN" altLang="en-US" b="1" baseline="-25000" dirty="0">
              <a:solidFill>
                <a:srgbClr val="FFFF00"/>
              </a:solidFill>
              <a:effectLst>
                <a:outerShdw blurRad="38100" dist="38100" dir="2700000" algn="tl">
                  <a:srgbClr val="000000">
                    <a:alpha val="43137"/>
                  </a:srgbClr>
                </a:outerShdw>
              </a:effectLst>
            </a:endParaRPr>
          </a:p>
        </p:txBody>
      </p:sp>
      <p:sp>
        <p:nvSpPr>
          <p:cNvPr id="115" name="Rectangle 53"/>
          <p:cNvSpPr>
            <a:spLocks noChangeArrowheads="1"/>
          </p:cNvSpPr>
          <p:nvPr/>
        </p:nvSpPr>
        <p:spPr bwMode="auto">
          <a:xfrm>
            <a:off x="5419154" y="2143108"/>
            <a:ext cx="643125" cy="523220"/>
          </a:xfrm>
          <a:prstGeom prst="rect">
            <a:avLst/>
          </a:prstGeom>
          <a:noFill/>
          <a:ln w="9525">
            <a:noFill/>
            <a:miter lim="800000"/>
            <a:headEnd/>
            <a:tailEnd/>
          </a:ln>
          <a:effectLst/>
        </p:spPr>
        <p:txBody>
          <a:bodyPr wrap="none">
            <a:spAutoFit/>
          </a:bodyPr>
          <a:lstStyle/>
          <a:p>
            <a:r>
              <a:rPr lang="en-US" altLang="zh-CN" b="1" dirty="0">
                <a:solidFill>
                  <a:schemeClr val="accent1"/>
                </a:solidFill>
                <a:effectLst>
                  <a:outerShdw blurRad="38100" dist="38100" dir="2700000" algn="tl">
                    <a:srgbClr val="000000">
                      <a:alpha val="43137"/>
                    </a:srgbClr>
                  </a:outerShdw>
                </a:effectLst>
              </a:rPr>
              <a:t>Q4</a:t>
            </a:r>
            <a:endParaRPr lang="zh-CN" altLang="en-US" b="1" baseline="-25000" dirty="0">
              <a:solidFill>
                <a:schemeClr val="accent1"/>
              </a:solidFill>
              <a:effectLst>
                <a:outerShdw blurRad="38100" dist="38100" dir="2700000" algn="tl">
                  <a:srgbClr val="000000">
                    <a:alpha val="43137"/>
                  </a:srgbClr>
                </a:outerShdw>
              </a:effectLst>
            </a:endParaRPr>
          </a:p>
        </p:txBody>
      </p:sp>
      <p:sp>
        <p:nvSpPr>
          <p:cNvPr id="116" name="Rectangle 53"/>
          <p:cNvSpPr>
            <a:spLocks noChangeArrowheads="1"/>
          </p:cNvSpPr>
          <p:nvPr/>
        </p:nvSpPr>
        <p:spPr bwMode="auto">
          <a:xfrm>
            <a:off x="3615821" y="3121835"/>
            <a:ext cx="643125" cy="523220"/>
          </a:xfrm>
          <a:prstGeom prst="rect">
            <a:avLst/>
          </a:prstGeom>
          <a:noFill/>
          <a:ln w="9525">
            <a:noFill/>
            <a:miter lim="800000"/>
            <a:headEnd/>
            <a:tailEnd/>
          </a:ln>
          <a:effectLst/>
        </p:spPr>
        <p:txBody>
          <a:bodyPr wrap="none">
            <a:spAutoFit/>
          </a:bodyPr>
          <a:lstStyle/>
          <a:p>
            <a:r>
              <a:rPr lang="en-US" altLang="zh-CN" b="1" dirty="0">
                <a:solidFill>
                  <a:schemeClr val="accent1"/>
                </a:solidFill>
                <a:effectLst>
                  <a:outerShdw blurRad="38100" dist="38100" dir="2700000" algn="tl">
                    <a:srgbClr val="000000">
                      <a:alpha val="43137"/>
                    </a:srgbClr>
                  </a:outerShdw>
                </a:effectLst>
              </a:rPr>
              <a:t>Q6</a:t>
            </a:r>
            <a:endParaRPr lang="zh-CN" altLang="en-US" b="1" baseline="-25000" dirty="0">
              <a:solidFill>
                <a:schemeClr val="accent1"/>
              </a:solidFill>
              <a:effectLst>
                <a:outerShdw blurRad="38100" dist="38100" dir="2700000" algn="tl">
                  <a:srgbClr val="000000">
                    <a:alpha val="43137"/>
                  </a:srgbClr>
                </a:outerShdw>
              </a:effectLst>
            </a:endParaRPr>
          </a:p>
        </p:txBody>
      </p:sp>
      <p:sp>
        <p:nvSpPr>
          <p:cNvPr id="117" name="Rectangle 53"/>
          <p:cNvSpPr>
            <a:spLocks noChangeArrowheads="1"/>
          </p:cNvSpPr>
          <p:nvPr/>
        </p:nvSpPr>
        <p:spPr bwMode="auto">
          <a:xfrm>
            <a:off x="3646955" y="4429108"/>
            <a:ext cx="643125" cy="523220"/>
          </a:xfrm>
          <a:prstGeom prst="rect">
            <a:avLst/>
          </a:prstGeom>
          <a:noFill/>
          <a:ln w="9525">
            <a:noFill/>
            <a:miter lim="800000"/>
            <a:headEnd/>
            <a:tailEnd/>
          </a:ln>
          <a:effectLst/>
        </p:spPr>
        <p:txBody>
          <a:bodyPr wrap="none">
            <a:spAutoFit/>
          </a:bodyPr>
          <a:lstStyle/>
          <a:p>
            <a:r>
              <a:rPr lang="en-US" altLang="zh-CN" b="1" dirty="0">
                <a:solidFill>
                  <a:srgbClr val="FFC000"/>
                </a:solidFill>
                <a:effectLst>
                  <a:outerShdw blurRad="38100" dist="38100" dir="2700000" algn="tl">
                    <a:srgbClr val="000000">
                      <a:alpha val="43137"/>
                    </a:srgbClr>
                  </a:outerShdw>
                </a:effectLst>
              </a:rPr>
              <a:t>Q5</a:t>
            </a:r>
            <a:endParaRPr lang="zh-CN" altLang="en-US" b="1" baseline="-25000" dirty="0">
              <a:solidFill>
                <a:srgbClr val="FFC000"/>
              </a:solidFill>
              <a:effectLst>
                <a:outerShdw blurRad="38100" dist="38100" dir="2700000" algn="tl">
                  <a:srgbClr val="000000">
                    <a:alpha val="43137"/>
                  </a:srgbClr>
                </a:outerShdw>
              </a:effectLst>
            </a:endParaRPr>
          </a:p>
        </p:txBody>
      </p:sp>
      <p:sp>
        <p:nvSpPr>
          <p:cNvPr id="118" name="Rectangle 53"/>
          <p:cNvSpPr>
            <a:spLocks noChangeArrowheads="1"/>
          </p:cNvSpPr>
          <p:nvPr/>
        </p:nvSpPr>
        <p:spPr bwMode="auto">
          <a:xfrm>
            <a:off x="3736923" y="5658488"/>
            <a:ext cx="643125" cy="523220"/>
          </a:xfrm>
          <a:prstGeom prst="rect">
            <a:avLst/>
          </a:prstGeom>
          <a:noFill/>
          <a:ln w="9525">
            <a:noFill/>
            <a:miter lim="800000"/>
            <a:headEnd/>
            <a:tailEnd/>
          </a:ln>
          <a:effectLst/>
        </p:spPr>
        <p:txBody>
          <a:bodyPr wrap="none">
            <a:spAutoFit/>
          </a:bodyPr>
          <a:lstStyle/>
          <a:p>
            <a:r>
              <a:rPr lang="en-US" altLang="zh-CN" b="1" dirty="0">
                <a:solidFill>
                  <a:srgbClr val="FFC000"/>
                </a:solidFill>
                <a:effectLst>
                  <a:outerShdw blurRad="38100" dist="38100" dir="2700000" algn="tl">
                    <a:srgbClr val="000000">
                      <a:alpha val="43137"/>
                    </a:srgbClr>
                  </a:outerShdw>
                </a:effectLst>
              </a:rPr>
              <a:t>Q7</a:t>
            </a:r>
            <a:endParaRPr lang="zh-CN" altLang="en-US" b="1" baseline="-25000" dirty="0">
              <a:solidFill>
                <a:srgbClr val="FFC000"/>
              </a:solidFill>
              <a:effectLst>
                <a:outerShdw blurRad="38100" dist="38100" dir="2700000" algn="tl">
                  <a:srgbClr val="000000">
                    <a:alpha val="43137"/>
                  </a:srgbClr>
                </a:outerShdw>
              </a:effectLst>
            </a:endParaRPr>
          </a:p>
        </p:txBody>
      </p:sp>
      <p:sp>
        <p:nvSpPr>
          <p:cNvPr id="119" name="Rectangle 53"/>
          <p:cNvSpPr>
            <a:spLocks noChangeArrowheads="1"/>
          </p:cNvSpPr>
          <p:nvPr/>
        </p:nvSpPr>
        <p:spPr bwMode="auto">
          <a:xfrm>
            <a:off x="5426890" y="3153317"/>
            <a:ext cx="643125" cy="523220"/>
          </a:xfrm>
          <a:prstGeom prst="rect">
            <a:avLst/>
          </a:prstGeom>
          <a:noFill/>
          <a:ln w="9525">
            <a:noFill/>
            <a:miter lim="800000"/>
            <a:headEnd/>
            <a:tailEnd/>
          </a:ln>
          <a:effectLst/>
        </p:spPr>
        <p:txBody>
          <a:bodyPr wrap="none">
            <a:spAutoFit/>
          </a:bodyPr>
          <a:lstStyle/>
          <a:p>
            <a:r>
              <a:rPr lang="en-US" altLang="zh-CN" b="1" dirty="0">
                <a:solidFill>
                  <a:schemeClr val="accent1"/>
                </a:solidFill>
                <a:effectLst>
                  <a:outerShdw blurRad="38100" dist="38100" dir="2700000" algn="tl">
                    <a:srgbClr val="000000">
                      <a:alpha val="43137"/>
                    </a:srgbClr>
                  </a:outerShdw>
                </a:effectLst>
              </a:rPr>
              <a:t>Q8</a:t>
            </a:r>
            <a:endParaRPr lang="zh-CN" altLang="en-US" b="1" baseline="-25000" dirty="0">
              <a:solidFill>
                <a:schemeClr val="accent1"/>
              </a:solidFill>
              <a:effectLst>
                <a:outerShdw blurRad="38100" dist="38100" dir="2700000" algn="tl">
                  <a:srgbClr val="000000">
                    <a:alpha val="43137"/>
                  </a:srgbClr>
                </a:outerShdw>
              </a:effectLst>
            </a:endParaRPr>
          </a:p>
        </p:txBody>
      </p:sp>
      <p:sp>
        <p:nvSpPr>
          <p:cNvPr id="122" name="矩形 121"/>
          <p:cNvSpPr/>
          <p:nvPr/>
        </p:nvSpPr>
        <p:spPr>
          <a:xfrm>
            <a:off x="6392599" y="1161094"/>
            <a:ext cx="4161959" cy="2246769"/>
          </a:xfrm>
          <a:prstGeom prst="rect">
            <a:avLst/>
          </a:prstGeom>
        </p:spPr>
        <p:txBody>
          <a:bodyPr wrap="square">
            <a:spAutoFit/>
          </a:bodyPr>
          <a:lstStyle/>
          <a:p>
            <a:r>
              <a:rPr lang="en-US" altLang="zh-CN" dirty="0">
                <a:solidFill>
                  <a:schemeClr val="accent1"/>
                </a:solidFill>
                <a:effectLst>
                  <a:outerShdw blurRad="38100" dist="38100" dir="2700000" algn="tl">
                    <a:srgbClr val="000000">
                      <a:alpha val="43137"/>
                    </a:srgbClr>
                  </a:outerShdw>
                </a:effectLst>
                <a:ea typeface="黑体" pitchFamily="2" charset="-122"/>
                <a:cs typeface="Times New Roman" panose="02020603050405020304" pitchFamily="18" charset="0"/>
              </a:rPr>
              <a:t>(1) </a:t>
            </a:r>
            <a:r>
              <a:rPr lang="en-US" altLang="zh-CN" dirty="0">
                <a:solidFill>
                  <a:srgbClr val="FFFF00"/>
                </a:solidFill>
                <a:effectLst>
                  <a:outerShdw blurRad="38100" dist="38100" dir="2700000" algn="tl">
                    <a:srgbClr val="000000">
                      <a:alpha val="43137"/>
                    </a:srgbClr>
                  </a:outerShdw>
                </a:effectLst>
                <a:ea typeface="黑体" pitchFamily="2" charset="-122"/>
                <a:cs typeface="Times New Roman" panose="02020603050405020304" pitchFamily="18" charset="0"/>
              </a:rPr>
              <a:t>Q1 </a:t>
            </a:r>
            <a:r>
              <a:rPr lang="en-US" altLang="zh-CN" dirty="0">
                <a:solidFill>
                  <a:schemeClr val="accent1"/>
                </a:solidFill>
                <a:effectLst>
                  <a:outerShdw blurRad="38100" dist="38100" dir="2700000" algn="tl">
                    <a:srgbClr val="000000">
                      <a:alpha val="43137"/>
                    </a:srgbClr>
                  </a:outerShdw>
                </a:effectLst>
                <a:ea typeface="黑体" pitchFamily="2" charset="-122"/>
                <a:cs typeface="Times New Roman" panose="02020603050405020304" pitchFamily="18" charset="0"/>
              </a:rPr>
              <a:t>and </a:t>
            </a:r>
            <a:r>
              <a:rPr lang="en-US" altLang="zh-CN" dirty="0">
                <a:solidFill>
                  <a:srgbClr val="FFFF00"/>
                </a:solidFill>
                <a:effectLst>
                  <a:outerShdw blurRad="38100" dist="38100" dir="2700000" algn="tl">
                    <a:srgbClr val="000000">
                      <a:alpha val="43137"/>
                    </a:srgbClr>
                  </a:outerShdw>
                </a:effectLst>
                <a:ea typeface="黑体" pitchFamily="2" charset="-122"/>
                <a:cs typeface="Times New Roman" panose="02020603050405020304" pitchFamily="18" charset="0"/>
              </a:rPr>
              <a:t>Q3 </a:t>
            </a:r>
            <a:r>
              <a:rPr lang="en-US" altLang="zh-CN" dirty="0">
                <a:solidFill>
                  <a:schemeClr val="accent1"/>
                </a:solidFill>
                <a:effectLst>
                  <a:outerShdw blurRad="38100" dist="38100" dir="2700000" algn="tl">
                    <a:srgbClr val="000000">
                      <a:alpha val="43137"/>
                    </a:srgbClr>
                  </a:outerShdw>
                </a:effectLst>
                <a:ea typeface="黑体" pitchFamily="2" charset="-122"/>
                <a:cs typeface="Times New Roman" panose="02020603050405020304" pitchFamily="18" charset="0"/>
              </a:rPr>
              <a:t>are ON,</a:t>
            </a:r>
            <a:r>
              <a:rPr lang="zh-CN" altLang="en-US" dirty="0">
                <a:solidFill>
                  <a:schemeClr val="accent1"/>
                </a:solidFill>
                <a:effectLst>
                  <a:outerShdw blurRad="38100" dist="38100" dir="2700000" algn="tl">
                    <a:srgbClr val="000000">
                      <a:alpha val="43137"/>
                    </a:srgbClr>
                  </a:outerShdw>
                </a:effectLst>
                <a:ea typeface="黑体" pitchFamily="2" charset="-122"/>
                <a:cs typeface="Times New Roman" panose="02020603050405020304" pitchFamily="18" charset="0"/>
              </a:rPr>
              <a:t> </a:t>
            </a:r>
            <a:endParaRPr lang="en-US" altLang="zh-CN" dirty="0">
              <a:solidFill>
                <a:schemeClr val="accent1"/>
              </a:solidFill>
              <a:effectLst>
                <a:outerShdw blurRad="38100" dist="38100" dir="2700000" algn="tl">
                  <a:srgbClr val="000000">
                    <a:alpha val="43137"/>
                  </a:srgbClr>
                </a:outerShdw>
              </a:effectLst>
              <a:ea typeface="黑体" pitchFamily="2" charset="-122"/>
              <a:cs typeface="Times New Roman" panose="02020603050405020304" pitchFamily="18" charset="0"/>
            </a:endParaRPr>
          </a:p>
          <a:p>
            <a:r>
              <a:rPr lang="en-US" altLang="zh-CN" dirty="0">
                <a:solidFill>
                  <a:schemeClr val="accent1"/>
                </a:solidFill>
                <a:effectLst>
                  <a:outerShdw blurRad="38100" dist="38100" dir="2700000" algn="tl">
                    <a:srgbClr val="000000">
                      <a:alpha val="43137"/>
                    </a:srgbClr>
                  </a:outerShdw>
                </a:effectLst>
                <a:ea typeface="黑体" pitchFamily="2" charset="-122"/>
                <a:cs typeface="Times New Roman" panose="02020603050405020304" pitchFamily="18" charset="0"/>
              </a:rPr>
              <a:t>or</a:t>
            </a:r>
          </a:p>
          <a:p>
            <a:r>
              <a:rPr lang="en-US" altLang="zh-CN" dirty="0">
                <a:solidFill>
                  <a:schemeClr val="accent1"/>
                </a:solidFill>
                <a:effectLst>
                  <a:outerShdw blurRad="38100" dist="38100" dir="2700000" algn="tl">
                    <a:srgbClr val="000000">
                      <a:alpha val="43137"/>
                    </a:srgbClr>
                  </a:outerShdw>
                </a:effectLst>
                <a:ea typeface="黑体" pitchFamily="2" charset="-122"/>
                <a:cs typeface="Times New Roman" panose="02020603050405020304" pitchFamily="18" charset="0"/>
              </a:rPr>
              <a:t>(2) </a:t>
            </a:r>
            <a:r>
              <a:rPr lang="en-US" altLang="zh-CN" dirty="0">
                <a:solidFill>
                  <a:srgbClr val="FFC000"/>
                </a:solidFill>
                <a:effectLst>
                  <a:outerShdw blurRad="38100" dist="38100" dir="2700000" algn="tl">
                    <a:srgbClr val="000000">
                      <a:alpha val="43137"/>
                    </a:srgbClr>
                  </a:outerShdw>
                </a:effectLst>
                <a:ea typeface="黑体" pitchFamily="2" charset="-122"/>
                <a:cs typeface="Times New Roman" panose="02020603050405020304" pitchFamily="18" charset="0"/>
              </a:rPr>
              <a:t>Q5</a:t>
            </a:r>
            <a:r>
              <a:rPr lang="en-US" altLang="zh-CN" dirty="0">
                <a:solidFill>
                  <a:schemeClr val="accent1"/>
                </a:solidFill>
                <a:effectLst>
                  <a:outerShdw blurRad="38100" dist="38100" dir="2700000" algn="tl">
                    <a:srgbClr val="000000">
                      <a:alpha val="43137"/>
                    </a:srgbClr>
                  </a:outerShdw>
                </a:effectLst>
                <a:ea typeface="黑体" pitchFamily="2" charset="-122"/>
                <a:cs typeface="Times New Roman" panose="02020603050405020304" pitchFamily="18" charset="0"/>
              </a:rPr>
              <a:t> and </a:t>
            </a:r>
            <a:r>
              <a:rPr lang="en-US" altLang="zh-CN" dirty="0">
                <a:solidFill>
                  <a:srgbClr val="FFC000"/>
                </a:solidFill>
                <a:effectLst>
                  <a:outerShdw blurRad="38100" dist="38100" dir="2700000" algn="tl">
                    <a:srgbClr val="000000">
                      <a:alpha val="43137"/>
                    </a:srgbClr>
                  </a:outerShdw>
                </a:effectLst>
                <a:ea typeface="黑体" pitchFamily="2" charset="-122"/>
                <a:cs typeface="Times New Roman" panose="02020603050405020304" pitchFamily="18" charset="0"/>
              </a:rPr>
              <a:t>Q7</a:t>
            </a:r>
            <a:r>
              <a:rPr lang="en-US" altLang="zh-CN" dirty="0">
                <a:solidFill>
                  <a:schemeClr val="accent1"/>
                </a:solidFill>
                <a:effectLst>
                  <a:outerShdw blurRad="38100" dist="38100" dir="2700000" algn="tl">
                    <a:srgbClr val="000000">
                      <a:alpha val="43137"/>
                    </a:srgbClr>
                  </a:outerShdw>
                </a:effectLst>
                <a:ea typeface="黑体" pitchFamily="2" charset="-122"/>
                <a:cs typeface="Times New Roman" panose="02020603050405020304" pitchFamily="18" charset="0"/>
              </a:rPr>
              <a:t> are ON, </a:t>
            </a:r>
          </a:p>
          <a:p>
            <a:r>
              <a:rPr lang="en-US" altLang="zh-CN" dirty="0">
                <a:solidFill>
                  <a:schemeClr val="accent1"/>
                </a:solidFill>
                <a:effectLst>
                  <a:outerShdw blurRad="38100" dist="38100" dir="2700000" algn="tl">
                    <a:srgbClr val="000000">
                      <a:alpha val="43137"/>
                    </a:srgbClr>
                  </a:outerShdw>
                </a:effectLst>
                <a:ea typeface="黑体" pitchFamily="2" charset="-122"/>
                <a:cs typeface="Times New Roman" panose="02020603050405020304" pitchFamily="18" charset="0"/>
              </a:rPr>
              <a:t>Z is 0V.</a:t>
            </a:r>
          </a:p>
          <a:p>
            <a:r>
              <a:rPr lang="en-US" altLang="zh-CN" dirty="0">
                <a:solidFill>
                  <a:schemeClr val="accent1"/>
                </a:solidFill>
                <a:effectLst>
                  <a:outerShdw blurRad="38100" dist="38100" dir="2700000" algn="tl">
                    <a:srgbClr val="000000">
                      <a:alpha val="43137"/>
                    </a:srgbClr>
                  </a:outerShdw>
                </a:effectLst>
                <a:ea typeface="黑体" pitchFamily="2" charset="-122"/>
                <a:cs typeface="Times New Roman" panose="02020603050405020304" pitchFamily="18" charset="0"/>
              </a:rPr>
              <a:t>Otherwise, Z is high-state.</a:t>
            </a:r>
            <a:endParaRPr lang="zh-CN" altLang="en-US" dirty="0">
              <a:solidFill>
                <a:schemeClr val="accent1"/>
              </a:solidFill>
              <a:effectLst>
                <a:outerShdw blurRad="38100" dist="38100" dir="2700000" algn="tl">
                  <a:srgbClr val="000000">
                    <a:alpha val="43137"/>
                  </a:srgbClr>
                </a:outerShdw>
              </a:effectLst>
              <a:ea typeface="黑体" pitchFamily="2" charset="-122"/>
              <a:cs typeface="Times New Roman" panose="02020603050405020304" pitchFamily="18" charset="0"/>
            </a:endParaRPr>
          </a:p>
        </p:txBody>
      </p:sp>
      <p:sp>
        <p:nvSpPr>
          <p:cNvPr id="124" name="Rectangle 2"/>
          <p:cNvSpPr txBox="1">
            <a:spLocks noChangeArrowheads="1"/>
          </p:cNvSpPr>
          <p:nvPr/>
        </p:nvSpPr>
        <p:spPr bwMode="auto">
          <a:xfrm>
            <a:off x="1674137" y="146362"/>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l"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2pPr>
            <a:lvl3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3pPr>
            <a:lvl4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4pPr>
            <a:lvl5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5pPr>
            <a:lvl6pPr marL="4572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6pPr>
            <a:lvl7pPr marL="9144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7pPr>
            <a:lvl8pPr marL="13716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8pPr>
            <a:lvl9pPr marL="18288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9pPr>
          </a:lstStyle>
          <a:p>
            <a:r>
              <a:rPr lang="en-US" altLang="zh-CN" kern="0" dirty="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CMOS</a:t>
            </a:r>
            <a:r>
              <a:rPr lang="zh-CN" altLang="en-US" kern="0" dirty="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 </a:t>
            </a:r>
            <a:r>
              <a:rPr lang="en-US" altLang="zh-CN" kern="0" dirty="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AND-OR-Inverter</a:t>
            </a:r>
            <a:endParaRPr lang="zh-CN" altLang="en-US" kern="0" dirty="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endParaRPr>
          </a:p>
        </p:txBody>
      </p:sp>
      <p:sp>
        <p:nvSpPr>
          <p:cNvPr id="125" name="Line 22"/>
          <p:cNvSpPr>
            <a:spLocks noChangeShapeType="1"/>
          </p:cNvSpPr>
          <p:nvPr/>
        </p:nvSpPr>
        <p:spPr bwMode="auto">
          <a:xfrm flipH="1">
            <a:off x="7623927" y="3789040"/>
            <a:ext cx="1622764" cy="76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blinds(horizontal)">
                                      <p:cBhvr>
                                        <p:cTn id="7"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182813" y="1714488"/>
            <a:ext cx="3929063" cy="3814764"/>
            <a:chOff x="1200" y="765"/>
            <a:chExt cx="2475" cy="2403"/>
          </a:xfrm>
        </p:grpSpPr>
        <p:grpSp>
          <p:nvGrpSpPr>
            <p:cNvPr id="3" name="Group 4"/>
            <p:cNvGrpSpPr>
              <a:grpSpLocks/>
            </p:cNvGrpSpPr>
            <p:nvPr/>
          </p:nvGrpSpPr>
          <p:grpSpPr bwMode="auto">
            <a:xfrm>
              <a:off x="1728" y="1584"/>
              <a:ext cx="384" cy="384"/>
              <a:chOff x="2880" y="1008"/>
              <a:chExt cx="384" cy="384"/>
            </a:xfrm>
          </p:grpSpPr>
          <p:sp>
            <p:nvSpPr>
              <p:cNvPr id="178181" name="Line 5"/>
              <p:cNvSpPr>
                <a:spLocks noChangeShapeType="1"/>
              </p:cNvSpPr>
              <p:nvPr/>
            </p:nvSpPr>
            <p:spPr bwMode="auto">
              <a:xfrm>
                <a:off x="2976" y="1104"/>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8182" name="Line 6"/>
              <p:cNvSpPr>
                <a:spLocks noChangeShapeType="1"/>
              </p:cNvSpPr>
              <p:nvPr/>
            </p:nvSpPr>
            <p:spPr bwMode="auto">
              <a:xfrm>
                <a:off x="3072" y="1008"/>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8183" name="Line 7"/>
              <p:cNvSpPr>
                <a:spLocks noChangeShapeType="1"/>
              </p:cNvSpPr>
              <p:nvPr/>
            </p:nvSpPr>
            <p:spPr bwMode="auto">
              <a:xfrm>
                <a:off x="3072" y="1104"/>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8184" name="Line 8"/>
              <p:cNvSpPr>
                <a:spLocks noChangeShapeType="1"/>
              </p:cNvSpPr>
              <p:nvPr/>
            </p:nvSpPr>
            <p:spPr bwMode="auto">
              <a:xfrm>
                <a:off x="3072" y="1296"/>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8185" name="Oval 9"/>
              <p:cNvSpPr>
                <a:spLocks noChangeArrowheads="1"/>
              </p:cNvSpPr>
              <p:nvPr/>
            </p:nvSpPr>
            <p:spPr bwMode="auto">
              <a:xfrm>
                <a:off x="2880" y="1152"/>
                <a:ext cx="73" cy="73"/>
              </a:xfrm>
              <a:prstGeom prst="ellipse">
                <a:avLst/>
              </a:pr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endParaRPr>
              </a:p>
            </p:txBody>
          </p:sp>
        </p:grpSp>
        <p:sp>
          <p:nvSpPr>
            <p:cNvPr id="178186" name="Line 10"/>
            <p:cNvSpPr>
              <a:spLocks noChangeShapeType="1"/>
            </p:cNvSpPr>
            <p:nvPr/>
          </p:nvSpPr>
          <p:spPr bwMode="auto">
            <a:xfrm flipV="1">
              <a:off x="2112" y="1152"/>
              <a:ext cx="0" cy="528"/>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8187" name="Line 11"/>
            <p:cNvSpPr>
              <a:spLocks noChangeShapeType="1"/>
            </p:cNvSpPr>
            <p:nvPr/>
          </p:nvSpPr>
          <p:spPr bwMode="auto">
            <a:xfrm>
              <a:off x="2016" y="1152"/>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8188" name="Line 12"/>
            <p:cNvSpPr>
              <a:spLocks noChangeShapeType="1"/>
            </p:cNvSpPr>
            <p:nvPr/>
          </p:nvSpPr>
          <p:spPr bwMode="auto">
            <a:xfrm>
              <a:off x="2112" y="1872"/>
              <a:ext cx="0" cy="576"/>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8189" name="Line 13"/>
            <p:cNvSpPr>
              <a:spLocks noChangeShapeType="1"/>
            </p:cNvSpPr>
            <p:nvPr/>
          </p:nvSpPr>
          <p:spPr bwMode="auto">
            <a:xfrm flipV="1">
              <a:off x="2112" y="2640"/>
              <a:ext cx="0" cy="43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8190" name="AutoShape 14"/>
            <p:cNvSpPr>
              <a:spLocks noChangeArrowheads="1"/>
            </p:cNvSpPr>
            <p:nvPr/>
          </p:nvSpPr>
          <p:spPr bwMode="auto">
            <a:xfrm flipV="1">
              <a:off x="2016" y="3072"/>
              <a:ext cx="192" cy="96"/>
            </a:xfrm>
            <a:prstGeom prst="triangle">
              <a:avLst>
                <a:gd name="adj" fmla="val 50000"/>
              </a:avLst>
            </a:pr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endParaRPr>
            </a:p>
          </p:txBody>
        </p:sp>
        <p:grpSp>
          <p:nvGrpSpPr>
            <p:cNvPr id="4" name="Group 15"/>
            <p:cNvGrpSpPr>
              <a:grpSpLocks/>
            </p:cNvGrpSpPr>
            <p:nvPr/>
          </p:nvGrpSpPr>
          <p:grpSpPr bwMode="auto">
            <a:xfrm>
              <a:off x="1824" y="2352"/>
              <a:ext cx="288" cy="384"/>
              <a:chOff x="2976" y="1680"/>
              <a:chExt cx="288" cy="384"/>
            </a:xfrm>
          </p:grpSpPr>
          <p:sp>
            <p:nvSpPr>
              <p:cNvPr id="178192" name="Line 16"/>
              <p:cNvSpPr>
                <a:spLocks noChangeShapeType="1"/>
              </p:cNvSpPr>
              <p:nvPr/>
            </p:nvSpPr>
            <p:spPr bwMode="auto">
              <a:xfrm>
                <a:off x="2976" y="1776"/>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8193" name="Line 17"/>
              <p:cNvSpPr>
                <a:spLocks noChangeShapeType="1"/>
              </p:cNvSpPr>
              <p:nvPr/>
            </p:nvSpPr>
            <p:spPr bwMode="auto">
              <a:xfrm>
                <a:off x="3072" y="1680"/>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8194" name="Line 18"/>
              <p:cNvSpPr>
                <a:spLocks noChangeShapeType="1"/>
              </p:cNvSpPr>
              <p:nvPr/>
            </p:nvSpPr>
            <p:spPr bwMode="auto">
              <a:xfrm>
                <a:off x="3072" y="1776"/>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8195" name="Line 19"/>
              <p:cNvSpPr>
                <a:spLocks noChangeShapeType="1"/>
              </p:cNvSpPr>
              <p:nvPr/>
            </p:nvSpPr>
            <p:spPr bwMode="auto">
              <a:xfrm>
                <a:off x="3072" y="1968"/>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grpSp>
        <p:sp>
          <p:nvSpPr>
            <p:cNvPr id="178196" name="Line 20"/>
            <p:cNvSpPr>
              <a:spLocks noChangeShapeType="1"/>
            </p:cNvSpPr>
            <p:nvPr/>
          </p:nvSpPr>
          <p:spPr bwMode="auto">
            <a:xfrm>
              <a:off x="2112" y="2160"/>
              <a:ext cx="432" cy="0"/>
            </a:xfrm>
            <a:prstGeom prst="line">
              <a:avLst/>
            </a:prstGeom>
            <a:noFill/>
            <a:ln w="19050">
              <a:solidFill>
                <a:schemeClr val="tx1"/>
              </a:solidFill>
              <a:miter lim="800000"/>
              <a:headEnd type="oval" w="med" len="med"/>
              <a:tailEnd type="oval" w="med" len="med"/>
            </a:ln>
            <a:effectLst/>
          </p:spPr>
          <p:txBody>
            <a:bodyPr wrap="none"/>
            <a:lstStyle/>
            <a:p>
              <a:endParaRPr lang="zh-CN" altLang="en-US">
                <a:effectLst>
                  <a:outerShdw blurRad="38100" dist="38100" dir="2700000" algn="tl">
                    <a:srgbClr val="000000">
                      <a:alpha val="43137"/>
                    </a:srgbClr>
                  </a:outerShdw>
                </a:effectLst>
              </a:endParaRPr>
            </a:p>
          </p:txBody>
        </p:sp>
        <p:sp>
          <p:nvSpPr>
            <p:cNvPr id="178197" name="Line 21"/>
            <p:cNvSpPr>
              <a:spLocks noChangeShapeType="1"/>
            </p:cNvSpPr>
            <p:nvPr/>
          </p:nvSpPr>
          <p:spPr bwMode="auto">
            <a:xfrm flipH="1">
              <a:off x="1584" y="1776"/>
              <a:ext cx="144"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8198" name="Line 22"/>
            <p:cNvSpPr>
              <a:spLocks noChangeShapeType="1"/>
            </p:cNvSpPr>
            <p:nvPr/>
          </p:nvSpPr>
          <p:spPr bwMode="auto">
            <a:xfrm>
              <a:off x="1584" y="1776"/>
              <a:ext cx="0" cy="768"/>
            </a:xfrm>
            <a:prstGeom prst="line">
              <a:avLst/>
            </a:prstGeom>
            <a:noFill/>
            <a:ln w="19050">
              <a:solidFill>
                <a:schemeClr val="tx1"/>
              </a:solidFill>
              <a:miter lim="800000"/>
              <a:headEnd/>
              <a:tailEnd type="oval" w="med" len="med"/>
            </a:ln>
            <a:effectLst/>
          </p:spPr>
          <p:txBody>
            <a:bodyPr wrap="none"/>
            <a:lstStyle/>
            <a:p>
              <a:endParaRPr lang="zh-CN" altLang="en-US">
                <a:effectLst>
                  <a:outerShdw blurRad="38100" dist="38100" dir="2700000" algn="tl">
                    <a:srgbClr val="000000">
                      <a:alpha val="43137"/>
                    </a:srgbClr>
                  </a:outerShdw>
                </a:effectLst>
              </a:endParaRPr>
            </a:p>
          </p:txBody>
        </p:sp>
        <p:sp>
          <p:nvSpPr>
            <p:cNvPr id="178199" name="Line 23"/>
            <p:cNvSpPr>
              <a:spLocks noChangeShapeType="1"/>
            </p:cNvSpPr>
            <p:nvPr/>
          </p:nvSpPr>
          <p:spPr bwMode="auto">
            <a:xfrm flipH="1">
              <a:off x="1392" y="2544"/>
              <a:ext cx="43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grpSp>
          <p:nvGrpSpPr>
            <p:cNvPr id="5" name="Group 24"/>
            <p:cNvGrpSpPr>
              <a:grpSpLocks/>
            </p:cNvGrpSpPr>
            <p:nvPr/>
          </p:nvGrpSpPr>
          <p:grpSpPr bwMode="auto">
            <a:xfrm>
              <a:off x="2688" y="1584"/>
              <a:ext cx="384" cy="384"/>
              <a:chOff x="2880" y="1008"/>
              <a:chExt cx="384" cy="384"/>
            </a:xfrm>
          </p:grpSpPr>
          <p:sp>
            <p:nvSpPr>
              <p:cNvPr id="178201" name="Line 25"/>
              <p:cNvSpPr>
                <a:spLocks noChangeShapeType="1"/>
              </p:cNvSpPr>
              <p:nvPr/>
            </p:nvSpPr>
            <p:spPr bwMode="auto">
              <a:xfrm>
                <a:off x="2976" y="1104"/>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8202" name="Line 26"/>
              <p:cNvSpPr>
                <a:spLocks noChangeShapeType="1"/>
              </p:cNvSpPr>
              <p:nvPr/>
            </p:nvSpPr>
            <p:spPr bwMode="auto">
              <a:xfrm>
                <a:off x="3072" y="1008"/>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8203" name="Line 27"/>
              <p:cNvSpPr>
                <a:spLocks noChangeShapeType="1"/>
              </p:cNvSpPr>
              <p:nvPr/>
            </p:nvSpPr>
            <p:spPr bwMode="auto">
              <a:xfrm>
                <a:off x="3072" y="1104"/>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8204" name="Line 28"/>
              <p:cNvSpPr>
                <a:spLocks noChangeShapeType="1"/>
              </p:cNvSpPr>
              <p:nvPr/>
            </p:nvSpPr>
            <p:spPr bwMode="auto">
              <a:xfrm>
                <a:off x="3072" y="1296"/>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8205" name="Oval 29"/>
              <p:cNvSpPr>
                <a:spLocks noChangeArrowheads="1"/>
              </p:cNvSpPr>
              <p:nvPr/>
            </p:nvSpPr>
            <p:spPr bwMode="auto">
              <a:xfrm>
                <a:off x="2880" y="1152"/>
                <a:ext cx="73" cy="73"/>
              </a:xfrm>
              <a:prstGeom prst="ellipse">
                <a:avLst/>
              </a:pr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endParaRPr>
              </a:p>
            </p:txBody>
          </p:sp>
        </p:grpSp>
        <p:sp>
          <p:nvSpPr>
            <p:cNvPr id="178206" name="Line 30"/>
            <p:cNvSpPr>
              <a:spLocks noChangeShapeType="1"/>
            </p:cNvSpPr>
            <p:nvPr/>
          </p:nvSpPr>
          <p:spPr bwMode="auto">
            <a:xfrm flipV="1">
              <a:off x="3072" y="1440"/>
              <a:ext cx="0" cy="24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8207" name="Line 31"/>
            <p:cNvSpPr>
              <a:spLocks noChangeShapeType="1"/>
            </p:cNvSpPr>
            <p:nvPr/>
          </p:nvSpPr>
          <p:spPr bwMode="auto">
            <a:xfrm>
              <a:off x="3072" y="1872"/>
              <a:ext cx="0" cy="576"/>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8208" name="Line 32"/>
            <p:cNvSpPr>
              <a:spLocks noChangeShapeType="1"/>
            </p:cNvSpPr>
            <p:nvPr/>
          </p:nvSpPr>
          <p:spPr bwMode="auto">
            <a:xfrm flipV="1">
              <a:off x="3072" y="2640"/>
              <a:ext cx="0" cy="24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grpSp>
          <p:nvGrpSpPr>
            <p:cNvPr id="6" name="Group 33"/>
            <p:cNvGrpSpPr>
              <a:grpSpLocks/>
            </p:cNvGrpSpPr>
            <p:nvPr/>
          </p:nvGrpSpPr>
          <p:grpSpPr bwMode="auto">
            <a:xfrm>
              <a:off x="2784" y="2352"/>
              <a:ext cx="288" cy="384"/>
              <a:chOff x="2976" y="1680"/>
              <a:chExt cx="288" cy="384"/>
            </a:xfrm>
          </p:grpSpPr>
          <p:sp>
            <p:nvSpPr>
              <p:cNvPr id="178210" name="Line 34"/>
              <p:cNvSpPr>
                <a:spLocks noChangeShapeType="1"/>
              </p:cNvSpPr>
              <p:nvPr/>
            </p:nvSpPr>
            <p:spPr bwMode="auto">
              <a:xfrm>
                <a:off x="2976" y="1776"/>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8211" name="Line 35"/>
              <p:cNvSpPr>
                <a:spLocks noChangeShapeType="1"/>
              </p:cNvSpPr>
              <p:nvPr/>
            </p:nvSpPr>
            <p:spPr bwMode="auto">
              <a:xfrm>
                <a:off x="3072" y="1680"/>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8212" name="Line 36"/>
              <p:cNvSpPr>
                <a:spLocks noChangeShapeType="1"/>
              </p:cNvSpPr>
              <p:nvPr/>
            </p:nvSpPr>
            <p:spPr bwMode="auto">
              <a:xfrm>
                <a:off x="3072" y="1776"/>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8213" name="Line 37"/>
              <p:cNvSpPr>
                <a:spLocks noChangeShapeType="1"/>
              </p:cNvSpPr>
              <p:nvPr/>
            </p:nvSpPr>
            <p:spPr bwMode="auto">
              <a:xfrm>
                <a:off x="3072" y="1968"/>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grpSp>
        <p:sp>
          <p:nvSpPr>
            <p:cNvPr id="178214" name="Line 38"/>
            <p:cNvSpPr>
              <a:spLocks noChangeShapeType="1"/>
            </p:cNvSpPr>
            <p:nvPr/>
          </p:nvSpPr>
          <p:spPr bwMode="auto">
            <a:xfrm>
              <a:off x="3072" y="2160"/>
              <a:ext cx="336" cy="0"/>
            </a:xfrm>
            <a:prstGeom prst="line">
              <a:avLst/>
            </a:prstGeom>
            <a:noFill/>
            <a:ln w="19050">
              <a:solidFill>
                <a:schemeClr val="tx1"/>
              </a:solidFill>
              <a:miter lim="800000"/>
              <a:headEnd type="oval" w="med" len="me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8215" name="Line 39"/>
            <p:cNvSpPr>
              <a:spLocks noChangeShapeType="1"/>
            </p:cNvSpPr>
            <p:nvPr/>
          </p:nvSpPr>
          <p:spPr bwMode="auto">
            <a:xfrm flipH="1">
              <a:off x="2544" y="1776"/>
              <a:ext cx="144"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8216" name="Line 40"/>
            <p:cNvSpPr>
              <a:spLocks noChangeShapeType="1"/>
            </p:cNvSpPr>
            <p:nvPr/>
          </p:nvSpPr>
          <p:spPr bwMode="auto">
            <a:xfrm>
              <a:off x="2544" y="1776"/>
              <a:ext cx="0" cy="768"/>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8217" name="Line 41"/>
            <p:cNvSpPr>
              <a:spLocks noChangeShapeType="1"/>
            </p:cNvSpPr>
            <p:nvPr/>
          </p:nvSpPr>
          <p:spPr bwMode="auto">
            <a:xfrm flipH="1">
              <a:off x="2544" y="2544"/>
              <a:ext cx="240"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8218" name="Line 42"/>
            <p:cNvSpPr>
              <a:spLocks noChangeShapeType="1"/>
            </p:cNvSpPr>
            <p:nvPr/>
          </p:nvSpPr>
          <p:spPr bwMode="auto">
            <a:xfrm>
              <a:off x="2112" y="1440"/>
              <a:ext cx="960" cy="0"/>
            </a:xfrm>
            <a:prstGeom prst="line">
              <a:avLst/>
            </a:prstGeom>
            <a:noFill/>
            <a:ln w="19050">
              <a:solidFill>
                <a:schemeClr val="tx1"/>
              </a:solidFill>
              <a:miter lim="800000"/>
              <a:headEnd type="oval" w="med" len="me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8219" name="Line 43"/>
            <p:cNvSpPr>
              <a:spLocks noChangeShapeType="1"/>
            </p:cNvSpPr>
            <p:nvPr/>
          </p:nvSpPr>
          <p:spPr bwMode="auto">
            <a:xfrm>
              <a:off x="2112" y="2880"/>
              <a:ext cx="960" cy="0"/>
            </a:xfrm>
            <a:prstGeom prst="line">
              <a:avLst/>
            </a:prstGeom>
            <a:noFill/>
            <a:ln w="19050">
              <a:solidFill>
                <a:schemeClr val="tx1"/>
              </a:solidFill>
              <a:miter lim="800000"/>
              <a:headEnd type="oval" w="med" len="me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8220" name="Rectangle 44"/>
            <p:cNvSpPr>
              <a:spLocks noChangeArrowheads="1"/>
            </p:cNvSpPr>
            <p:nvPr/>
          </p:nvSpPr>
          <p:spPr bwMode="auto">
            <a:xfrm>
              <a:off x="1584" y="765"/>
              <a:ext cx="1297" cy="330"/>
            </a:xfrm>
            <a:prstGeom prst="rect">
              <a:avLst/>
            </a:prstGeom>
            <a:noFill/>
            <a:ln w="9525">
              <a:noFill/>
              <a:miter lim="800000"/>
              <a:headEnd/>
              <a:tailEnd/>
            </a:ln>
            <a:effectLst/>
          </p:spPr>
          <p:txBody>
            <a:bodyPr wrap="none">
              <a:spAutoFit/>
            </a:bodyPr>
            <a:lstStyle/>
            <a:p>
              <a:r>
                <a:rPr lang="en-US" altLang="zh-CN" b="1" dirty="0">
                  <a:effectLst>
                    <a:outerShdw blurRad="38100" dist="38100" dir="2700000" algn="tl">
                      <a:srgbClr val="000000">
                        <a:alpha val="43137"/>
                      </a:srgbClr>
                    </a:outerShdw>
                  </a:effectLst>
                </a:rPr>
                <a:t>V</a:t>
              </a:r>
              <a:r>
                <a:rPr lang="en-US" altLang="zh-CN" b="1" baseline="-25000" dirty="0">
                  <a:effectLst>
                    <a:outerShdw blurRad="38100" dist="38100" dir="2700000" algn="tl">
                      <a:srgbClr val="000000">
                        <a:alpha val="43137"/>
                      </a:srgbClr>
                    </a:outerShdw>
                  </a:effectLst>
                </a:rPr>
                <a:t>DD </a:t>
              </a:r>
              <a:r>
                <a:rPr lang="en-US" altLang="zh-CN" b="1" dirty="0">
                  <a:effectLst>
                    <a:outerShdw blurRad="38100" dist="38100" dir="2700000" algn="tl">
                      <a:srgbClr val="000000">
                        <a:alpha val="43137"/>
                      </a:srgbClr>
                    </a:outerShdw>
                  </a:effectLst>
                </a:rPr>
                <a:t>= +5.0V</a:t>
              </a:r>
              <a:endParaRPr lang="zh-CN" altLang="en-US" b="1" dirty="0">
                <a:effectLst>
                  <a:outerShdw blurRad="38100" dist="38100" dir="2700000" algn="tl">
                    <a:srgbClr val="000000">
                      <a:alpha val="43137"/>
                    </a:srgbClr>
                  </a:outerShdw>
                </a:effectLst>
              </a:endParaRPr>
            </a:p>
          </p:txBody>
        </p:sp>
        <p:sp>
          <p:nvSpPr>
            <p:cNvPr id="178221" name="Text Box 45"/>
            <p:cNvSpPr txBox="1">
              <a:spLocks noChangeArrowheads="1"/>
            </p:cNvSpPr>
            <p:nvPr/>
          </p:nvSpPr>
          <p:spPr bwMode="auto">
            <a:xfrm>
              <a:off x="1200" y="2400"/>
              <a:ext cx="280"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rPr>
                <a:t>A</a:t>
              </a:r>
            </a:p>
          </p:txBody>
        </p:sp>
        <p:sp>
          <p:nvSpPr>
            <p:cNvPr id="178222" name="Text Box 46"/>
            <p:cNvSpPr txBox="1">
              <a:spLocks noChangeArrowheads="1"/>
            </p:cNvSpPr>
            <p:nvPr/>
          </p:nvSpPr>
          <p:spPr bwMode="auto">
            <a:xfrm>
              <a:off x="3408" y="2016"/>
              <a:ext cx="267"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rPr>
                <a:t>Z</a:t>
              </a:r>
            </a:p>
          </p:txBody>
        </p:sp>
      </p:grpSp>
      <p:grpSp>
        <p:nvGrpSpPr>
          <p:cNvPr id="7" name="Group 48"/>
          <p:cNvGrpSpPr>
            <a:grpSpLocks/>
          </p:cNvGrpSpPr>
          <p:nvPr/>
        </p:nvGrpSpPr>
        <p:grpSpPr bwMode="auto">
          <a:xfrm>
            <a:off x="7500958" y="3971932"/>
            <a:ext cx="1524000" cy="457200"/>
            <a:chOff x="3408" y="2736"/>
            <a:chExt cx="960" cy="288"/>
          </a:xfrm>
        </p:grpSpPr>
        <p:sp>
          <p:nvSpPr>
            <p:cNvPr id="178225" name="Line 49"/>
            <p:cNvSpPr>
              <a:spLocks noChangeShapeType="1"/>
            </p:cNvSpPr>
            <p:nvPr/>
          </p:nvSpPr>
          <p:spPr bwMode="auto">
            <a:xfrm>
              <a:off x="3408" y="2880"/>
              <a:ext cx="336"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78226" name="AutoShape 50"/>
            <p:cNvSpPr>
              <a:spLocks noChangeArrowheads="1"/>
            </p:cNvSpPr>
            <p:nvPr/>
          </p:nvSpPr>
          <p:spPr bwMode="auto">
            <a:xfrm rot="5400000">
              <a:off x="3720" y="2760"/>
              <a:ext cx="288" cy="240"/>
            </a:xfrm>
            <a:prstGeom prst="triangle">
              <a:avLst>
                <a:gd name="adj" fmla="val 50000"/>
              </a:avLst>
            </a:pr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endParaRPr>
            </a:p>
          </p:txBody>
        </p:sp>
        <p:sp>
          <p:nvSpPr>
            <p:cNvPr id="178227" name="Line 51"/>
            <p:cNvSpPr>
              <a:spLocks noChangeShapeType="1"/>
            </p:cNvSpPr>
            <p:nvPr/>
          </p:nvSpPr>
          <p:spPr bwMode="auto">
            <a:xfrm>
              <a:off x="3984" y="2880"/>
              <a:ext cx="384"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grpSp>
      <p:sp>
        <p:nvSpPr>
          <p:cNvPr id="54" name="Rectangle 2"/>
          <p:cNvSpPr txBox="1">
            <a:spLocks noChangeArrowheads="1"/>
          </p:cNvSpPr>
          <p:nvPr/>
        </p:nvSpPr>
        <p:spPr bwMode="auto">
          <a:xfrm>
            <a:off x="2095472" y="357166"/>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l"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2pPr>
            <a:lvl3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3pPr>
            <a:lvl4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4pPr>
            <a:lvl5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5pPr>
            <a:lvl6pPr marL="4572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6pPr>
            <a:lvl7pPr marL="9144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7pPr>
            <a:lvl8pPr marL="13716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8pPr>
            <a:lvl9pPr marL="18288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9pPr>
          </a:lstStyle>
          <a:p>
            <a:r>
              <a:rPr lang="en-US" altLang="zh-CN" kern="0" dirty="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CMOS</a:t>
            </a:r>
            <a:r>
              <a:rPr lang="zh-CN" altLang="en-US" kern="0" dirty="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 </a:t>
            </a:r>
            <a:r>
              <a:rPr lang="en-US" altLang="zh-CN" kern="0" dirty="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Buffer</a:t>
            </a:r>
            <a:endParaRPr lang="zh-CN" altLang="en-US" kern="0" dirty="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1738282" y="135412"/>
            <a:ext cx="7772400" cy="769441"/>
          </a:xfrm>
        </p:spPr>
        <p:txBody>
          <a:bodyPr/>
          <a:lstStyle/>
          <a:p>
            <a:r>
              <a:rPr lang="en-US" altLang="zh-CN"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Three-state Buffer</a:t>
            </a:r>
            <a:endParaRPr lang="zh-CN" altLang="en-US" dirty="0">
              <a:solidFill>
                <a:schemeClr val="accent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endParaRPr>
          </a:p>
        </p:txBody>
      </p:sp>
      <p:sp>
        <p:nvSpPr>
          <p:cNvPr id="209970" name="Text Box 50"/>
          <p:cNvSpPr txBox="1">
            <a:spLocks noChangeArrowheads="1"/>
          </p:cNvSpPr>
          <p:nvPr/>
        </p:nvSpPr>
        <p:spPr bwMode="auto">
          <a:xfrm>
            <a:off x="1631504" y="980728"/>
            <a:ext cx="7418388" cy="5780044"/>
          </a:xfrm>
          <a:prstGeom prst="rect">
            <a:avLst/>
          </a:prstGeom>
          <a:noFill/>
          <a:ln w="9525">
            <a:noFill/>
            <a:miter lim="800000"/>
            <a:headEnd/>
            <a:tailEnd/>
          </a:ln>
          <a:effectLst/>
        </p:spPr>
        <p:txBody>
          <a:bodyPr wrap="square">
            <a:spAutoFit/>
          </a:bodyPr>
          <a:lstStyle/>
          <a:p>
            <a:pPr>
              <a:lnSpc>
                <a:spcPct val="140000"/>
              </a:lnSpc>
            </a:pPr>
            <a:r>
              <a:rPr lang="en-US" altLang="zh-CN" b="1" dirty="0">
                <a:solidFill>
                  <a:schemeClr val="accent1"/>
                </a:solidFill>
                <a:effectLst>
                  <a:outerShdw blurRad="38100" dist="38100" dir="2700000" algn="tl">
                    <a:srgbClr val="000000">
                      <a:alpha val="43137"/>
                    </a:srgbClr>
                  </a:outerShdw>
                </a:effectLst>
                <a:ea typeface="华文新魏" pitchFamily="2" charset="-122"/>
                <a:cs typeface="Times New Roman" panose="02020603050405020304" pitchFamily="18" charset="0"/>
              </a:rPr>
              <a:t>EN=0,</a:t>
            </a:r>
            <a:endParaRPr lang="zh-CN" altLang="en-US" sz="3200" dirty="0">
              <a:solidFill>
                <a:schemeClr val="accent1"/>
              </a:solidFill>
              <a:effectLst>
                <a:outerShdw blurRad="38100" dist="38100" dir="2700000" algn="tl">
                  <a:srgbClr val="000000">
                    <a:alpha val="43137"/>
                  </a:srgbClr>
                </a:outerShdw>
              </a:effectLst>
              <a:ea typeface="黑体" pitchFamily="2" charset="-122"/>
              <a:cs typeface="Times New Roman" panose="02020603050405020304" pitchFamily="18" charset="0"/>
            </a:endParaRPr>
          </a:p>
          <a:p>
            <a:pPr>
              <a:lnSpc>
                <a:spcPct val="140000"/>
              </a:lnSpc>
            </a:pPr>
            <a:r>
              <a:rPr lang="en-US" altLang="zh-CN" b="1" dirty="0">
                <a:effectLst>
                  <a:outerShdw blurRad="38100" dist="38100" dir="2700000" algn="tl">
                    <a:srgbClr val="000000">
                      <a:alpha val="43137"/>
                    </a:srgbClr>
                  </a:outerShdw>
                </a:effectLst>
                <a:ea typeface="华文新魏" pitchFamily="2" charset="-122"/>
                <a:cs typeface="Times New Roman" panose="02020603050405020304" pitchFamily="18" charset="0"/>
              </a:rPr>
              <a:t>    C=1, </a:t>
            </a:r>
            <a:r>
              <a:rPr lang="en-US" altLang="zh-CN" b="1" dirty="0" err="1">
                <a:effectLst>
                  <a:outerShdw blurRad="38100" dist="38100" dir="2700000" algn="tl">
                    <a:srgbClr val="000000">
                      <a:alpha val="43137"/>
                    </a:srgbClr>
                  </a:outerShdw>
                </a:effectLst>
                <a:ea typeface="华文新魏" pitchFamily="2" charset="-122"/>
                <a:cs typeface="Times New Roman" panose="02020603050405020304" pitchFamily="18" charset="0"/>
              </a:rPr>
              <a:t>Tp</a:t>
            </a:r>
            <a:r>
              <a:rPr lang="en-US" altLang="zh-CN" b="1" dirty="0">
                <a:effectLst>
                  <a:outerShdw blurRad="38100" dist="38100" dir="2700000" algn="tl">
                    <a:srgbClr val="000000">
                      <a:alpha val="43137"/>
                    </a:srgbClr>
                  </a:outerShdw>
                </a:effectLst>
                <a:ea typeface="华文新魏" pitchFamily="2" charset="-122"/>
                <a:cs typeface="Times New Roman" panose="02020603050405020304" pitchFamily="18" charset="0"/>
              </a:rPr>
              <a:t> is OFF</a:t>
            </a:r>
            <a:endParaRPr lang="zh-CN" altLang="en-US" sz="3200" dirty="0">
              <a:effectLst>
                <a:outerShdw blurRad="38100" dist="38100" dir="2700000" algn="tl">
                  <a:srgbClr val="000000">
                    <a:alpha val="43137"/>
                  </a:srgbClr>
                </a:outerShdw>
              </a:effectLst>
              <a:ea typeface="黑体" pitchFamily="2" charset="-122"/>
              <a:cs typeface="Times New Roman" panose="02020603050405020304" pitchFamily="18" charset="0"/>
            </a:endParaRPr>
          </a:p>
          <a:p>
            <a:pPr>
              <a:lnSpc>
                <a:spcPct val="140000"/>
              </a:lnSpc>
            </a:pPr>
            <a:r>
              <a:rPr lang="en-US" altLang="zh-CN" b="1" dirty="0">
                <a:effectLst>
                  <a:outerShdw blurRad="38100" dist="38100" dir="2700000" algn="tl">
                    <a:srgbClr val="000000">
                      <a:alpha val="43137"/>
                    </a:srgbClr>
                  </a:outerShdw>
                </a:effectLst>
                <a:ea typeface="华文新魏" pitchFamily="2" charset="-122"/>
                <a:cs typeface="Times New Roman" panose="02020603050405020304" pitchFamily="18" charset="0"/>
              </a:rPr>
              <a:t>    B=1, D=0, </a:t>
            </a:r>
            <a:r>
              <a:rPr lang="en-US" altLang="zh-CN" b="1" dirty="0" err="1">
                <a:effectLst>
                  <a:outerShdw blurRad="38100" dist="38100" dir="2700000" algn="tl">
                    <a:srgbClr val="000000">
                      <a:alpha val="43137"/>
                    </a:srgbClr>
                  </a:outerShdw>
                </a:effectLst>
                <a:ea typeface="华文新魏" pitchFamily="2" charset="-122"/>
                <a:cs typeface="Times New Roman" panose="02020603050405020304" pitchFamily="18" charset="0"/>
              </a:rPr>
              <a:t>Tn</a:t>
            </a:r>
            <a:r>
              <a:rPr lang="en-US" altLang="zh-CN" b="1" dirty="0">
                <a:effectLst>
                  <a:outerShdw blurRad="38100" dist="38100" dir="2700000" algn="tl">
                    <a:srgbClr val="000000">
                      <a:alpha val="43137"/>
                    </a:srgbClr>
                  </a:outerShdw>
                </a:effectLst>
                <a:ea typeface="华文新魏" pitchFamily="2" charset="-122"/>
                <a:cs typeface="Times New Roman" panose="02020603050405020304" pitchFamily="18" charset="0"/>
              </a:rPr>
              <a:t> is OFF</a:t>
            </a:r>
            <a:endParaRPr lang="zh-CN" altLang="en-US" sz="3200" dirty="0">
              <a:effectLst>
                <a:outerShdw blurRad="38100" dist="38100" dir="2700000" algn="tl">
                  <a:srgbClr val="000000">
                    <a:alpha val="43137"/>
                  </a:srgbClr>
                </a:outerShdw>
              </a:effectLst>
              <a:ea typeface="黑体" pitchFamily="2" charset="-122"/>
              <a:cs typeface="Times New Roman" panose="02020603050405020304" pitchFamily="18" charset="0"/>
            </a:endParaRPr>
          </a:p>
          <a:p>
            <a:pPr>
              <a:lnSpc>
                <a:spcPct val="140000"/>
              </a:lnSpc>
            </a:pPr>
            <a:r>
              <a:rPr lang="en-US" altLang="zh-CN" sz="3200" dirty="0">
                <a:effectLst>
                  <a:outerShdw blurRad="38100" dist="38100" dir="2700000" algn="tl">
                    <a:srgbClr val="000000">
                      <a:alpha val="43137"/>
                    </a:srgbClr>
                  </a:outerShdw>
                </a:effectLst>
                <a:ea typeface="黑体" pitchFamily="2" charset="-122"/>
                <a:cs typeface="Times New Roman" panose="02020603050405020304" pitchFamily="18" charset="0"/>
              </a:rPr>
              <a:t>OUT is floating state</a:t>
            </a:r>
            <a:endParaRPr lang="zh-CN" altLang="en-US" sz="3200" dirty="0">
              <a:effectLst>
                <a:outerShdw blurRad="38100" dist="38100" dir="2700000" algn="tl">
                  <a:srgbClr val="000000">
                    <a:alpha val="43137"/>
                  </a:srgbClr>
                </a:outerShdw>
              </a:effectLst>
              <a:ea typeface="黑体" pitchFamily="2" charset="-122"/>
              <a:cs typeface="Times New Roman" panose="02020603050405020304" pitchFamily="18" charset="0"/>
            </a:endParaRPr>
          </a:p>
          <a:p>
            <a:pPr>
              <a:lnSpc>
                <a:spcPct val="140000"/>
              </a:lnSpc>
            </a:pPr>
            <a:r>
              <a:rPr lang="en-US" altLang="zh-CN" sz="1800" b="1" dirty="0">
                <a:solidFill>
                  <a:srgbClr val="FFFF00"/>
                </a:solidFill>
                <a:effectLst>
                  <a:outerShdw blurRad="38100" dist="38100" dir="2700000" algn="tl">
                    <a:srgbClr val="000000">
                      <a:alpha val="43137"/>
                    </a:srgbClr>
                  </a:outerShdw>
                </a:effectLst>
                <a:ea typeface="华文新魏" pitchFamily="2" charset="-122"/>
                <a:cs typeface="Times New Roman" panose="02020603050405020304" pitchFamily="18" charset="0"/>
              </a:rPr>
              <a:t>high-impedance disconnected state</a:t>
            </a:r>
          </a:p>
          <a:p>
            <a:pPr>
              <a:lnSpc>
                <a:spcPct val="140000"/>
              </a:lnSpc>
            </a:pPr>
            <a:endParaRPr lang="en-US" altLang="zh-CN" sz="1200" b="1" dirty="0">
              <a:solidFill>
                <a:srgbClr val="FF0000"/>
              </a:solidFill>
              <a:effectLst>
                <a:outerShdw blurRad="38100" dist="38100" dir="2700000" algn="tl">
                  <a:srgbClr val="000000">
                    <a:alpha val="43137"/>
                  </a:srgbClr>
                </a:outerShdw>
              </a:effectLst>
              <a:ea typeface="华文新魏" pitchFamily="2" charset="-122"/>
              <a:cs typeface="Times New Roman" panose="02020603050405020304" pitchFamily="18" charset="0"/>
            </a:endParaRPr>
          </a:p>
          <a:p>
            <a:pPr>
              <a:lnSpc>
                <a:spcPct val="140000"/>
              </a:lnSpc>
            </a:pPr>
            <a:r>
              <a:rPr lang="en-US" altLang="zh-CN" b="1" dirty="0">
                <a:solidFill>
                  <a:schemeClr val="accent1"/>
                </a:solidFill>
                <a:effectLst>
                  <a:outerShdw blurRad="38100" dist="38100" dir="2700000" algn="tl">
                    <a:srgbClr val="000000">
                      <a:alpha val="43137"/>
                    </a:srgbClr>
                  </a:outerShdw>
                </a:effectLst>
                <a:ea typeface="华文新魏" pitchFamily="2" charset="-122"/>
                <a:cs typeface="Times New Roman" panose="02020603050405020304" pitchFamily="18" charset="0"/>
              </a:rPr>
              <a:t>EN=1,</a:t>
            </a:r>
            <a:endParaRPr lang="zh-CN" altLang="en-US" sz="3200" dirty="0">
              <a:solidFill>
                <a:schemeClr val="accent1"/>
              </a:solidFill>
              <a:effectLst>
                <a:outerShdw blurRad="38100" dist="38100" dir="2700000" algn="tl">
                  <a:srgbClr val="000000">
                    <a:alpha val="43137"/>
                  </a:srgbClr>
                </a:outerShdw>
              </a:effectLst>
              <a:ea typeface="黑体" pitchFamily="2" charset="-122"/>
              <a:cs typeface="Times New Roman" panose="02020603050405020304" pitchFamily="18" charset="0"/>
            </a:endParaRPr>
          </a:p>
          <a:p>
            <a:pPr>
              <a:lnSpc>
                <a:spcPct val="140000"/>
              </a:lnSpc>
            </a:pPr>
            <a:r>
              <a:rPr lang="en-US" altLang="zh-CN" b="1" dirty="0">
                <a:effectLst>
                  <a:outerShdw blurRad="38100" dist="38100" dir="2700000" algn="tl">
                    <a:srgbClr val="000000">
                      <a:alpha val="43137"/>
                    </a:srgbClr>
                  </a:outerShdw>
                </a:effectLst>
                <a:ea typeface="华文新魏" pitchFamily="2" charset="-122"/>
                <a:cs typeface="Times New Roman" panose="02020603050405020304" pitchFamily="18" charset="0"/>
              </a:rPr>
              <a:t>    </a:t>
            </a:r>
            <a:r>
              <a:rPr lang="en-US" altLang="zh-CN" b="1" dirty="0">
                <a:solidFill>
                  <a:schemeClr val="accent1"/>
                </a:solidFill>
                <a:effectLst>
                  <a:outerShdw blurRad="38100" dist="38100" dir="2700000" algn="tl">
                    <a:srgbClr val="000000">
                      <a:alpha val="43137"/>
                    </a:srgbClr>
                  </a:outerShdw>
                </a:effectLst>
                <a:ea typeface="华文新魏" pitchFamily="2" charset="-122"/>
                <a:cs typeface="Times New Roman" panose="02020603050405020304" pitchFamily="18" charset="0"/>
              </a:rPr>
              <a:t>C=A </a:t>
            </a:r>
            <a:r>
              <a:rPr lang="en-US" altLang="zh-CN" b="1" dirty="0">
                <a:effectLst>
                  <a:outerShdw blurRad="38100" dist="38100" dir="2700000" algn="tl">
                    <a:srgbClr val="000000">
                      <a:alpha val="43137"/>
                    </a:srgbClr>
                  </a:outerShdw>
                </a:effectLst>
                <a:ea typeface="华文新魏" pitchFamily="2" charset="-122"/>
                <a:cs typeface="Times New Roman" panose="02020603050405020304" pitchFamily="18" charset="0"/>
              </a:rPr>
              <a:t>, B=0 , </a:t>
            </a:r>
            <a:r>
              <a:rPr lang="en-US" altLang="zh-CN" b="1" dirty="0">
                <a:solidFill>
                  <a:schemeClr val="accent1"/>
                </a:solidFill>
                <a:effectLst>
                  <a:outerShdw blurRad="38100" dist="38100" dir="2700000" algn="tl">
                    <a:srgbClr val="000000">
                      <a:alpha val="43137"/>
                    </a:srgbClr>
                  </a:outerShdw>
                </a:effectLst>
                <a:ea typeface="华文新魏" pitchFamily="2" charset="-122"/>
                <a:cs typeface="Times New Roman" panose="02020603050405020304" pitchFamily="18" charset="0"/>
              </a:rPr>
              <a:t>D=A</a:t>
            </a:r>
            <a:endParaRPr lang="zh-CN" altLang="en-US" b="1" dirty="0">
              <a:solidFill>
                <a:schemeClr val="accent1"/>
              </a:solidFill>
              <a:effectLst>
                <a:outerShdw blurRad="38100" dist="38100" dir="2700000" algn="tl">
                  <a:srgbClr val="000000">
                    <a:alpha val="43137"/>
                  </a:srgbClr>
                </a:outerShdw>
              </a:effectLst>
              <a:ea typeface="华文新魏" pitchFamily="2" charset="-122"/>
              <a:cs typeface="Times New Roman" panose="02020603050405020304" pitchFamily="18" charset="0"/>
            </a:endParaRPr>
          </a:p>
          <a:p>
            <a:pPr>
              <a:lnSpc>
                <a:spcPct val="140000"/>
              </a:lnSpc>
            </a:pPr>
            <a:r>
              <a:rPr lang="en-US" altLang="zh-CN" sz="3200" dirty="0">
                <a:effectLst>
                  <a:outerShdw blurRad="38100" dist="38100" dir="2700000" algn="tl">
                    <a:srgbClr val="000000">
                      <a:alpha val="43137"/>
                    </a:srgbClr>
                  </a:outerShdw>
                </a:effectLst>
                <a:ea typeface="黑体" pitchFamily="2" charset="-122"/>
                <a:cs typeface="Times New Roman" panose="02020603050405020304" pitchFamily="18" charset="0"/>
              </a:rPr>
              <a:t>   OUT=A</a:t>
            </a:r>
            <a:endParaRPr lang="zh-CN" altLang="en-US" sz="3200" dirty="0">
              <a:effectLst>
                <a:outerShdw blurRad="38100" dist="38100" dir="2700000" algn="tl">
                  <a:srgbClr val="000000">
                    <a:alpha val="43137"/>
                  </a:srgbClr>
                </a:outerShdw>
              </a:effectLst>
              <a:ea typeface="黑体" pitchFamily="2" charset="-122"/>
              <a:cs typeface="Times New Roman" panose="02020603050405020304" pitchFamily="18" charset="0"/>
            </a:endParaRPr>
          </a:p>
          <a:p>
            <a:pPr>
              <a:lnSpc>
                <a:spcPct val="140000"/>
              </a:lnSpc>
            </a:pPr>
            <a:r>
              <a:rPr lang="zh-CN" altLang="en-US" sz="3200" dirty="0">
                <a:effectLst>
                  <a:outerShdw blurRad="38100" dist="38100" dir="2700000" algn="tl">
                    <a:srgbClr val="000000">
                      <a:alpha val="43137"/>
                    </a:srgbClr>
                  </a:outerShdw>
                </a:effectLst>
                <a:ea typeface="黑体" pitchFamily="2" charset="-122"/>
                <a:cs typeface="Times New Roman" panose="02020603050405020304" pitchFamily="18" charset="0"/>
              </a:rPr>
              <a:t>   </a:t>
            </a:r>
            <a:r>
              <a:rPr lang="en-US" altLang="zh-CN" sz="3200" dirty="0">
                <a:effectLst>
                  <a:outerShdw blurRad="38100" dist="38100" dir="2700000" algn="tl">
                    <a:srgbClr val="000000">
                      <a:alpha val="43137"/>
                    </a:srgbClr>
                  </a:outerShdw>
                </a:effectLst>
                <a:ea typeface="黑体" pitchFamily="2" charset="-122"/>
                <a:cs typeface="Times New Roman" panose="02020603050405020304" pitchFamily="18" charset="0"/>
              </a:rPr>
              <a:t>OUT is low-state or high-state</a:t>
            </a:r>
            <a:endParaRPr lang="zh-CN" altLang="en-US" sz="3200" dirty="0">
              <a:solidFill>
                <a:srgbClr val="FFFF00"/>
              </a:solidFill>
              <a:effectLst>
                <a:outerShdw blurRad="38100" dist="38100" dir="2700000" algn="tl">
                  <a:srgbClr val="000000">
                    <a:alpha val="43137"/>
                  </a:srgbClr>
                </a:outerShdw>
              </a:effectLst>
              <a:ea typeface="黑体" pitchFamily="2" charset="-122"/>
              <a:cs typeface="Times New Roman" panose="02020603050405020304" pitchFamily="18" charset="0"/>
            </a:endParaRPr>
          </a:p>
        </p:txBody>
      </p:sp>
      <p:grpSp>
        <p:nvGrpSpPr>
          <p:cNvPr id="69" name="组合 68"/>
          <p:cNvGrpSpPr/>
          <p:nvPr/>
        </p:nvGrpSpPr>
        <p:grpSpPr>
          <a:xfrm>
            <a:off x="5334000" y="533400"/>
            <a:ext cx="5278438" cy="3657600"/>
            <a:chOff x="3810000" y="533400"/>
            <a:chExt cx="5278438" cy="3657600"/>
          </a:xfrm>
        </p:grpSpPr>
        <p:grpSp>
          <p:nvGrpSpPr>
            <p:cNvPr id="2" name="Group 3"/>
            <p:cNvGrpSpPr>
              <a:grpSpLocks/>
            </p:cNvGrpSpPr>
            <p:nvPr/>
          </p:nvGrpSpPr>
          <p:grpSpPr bwMode="auto">
            <a:xfrm>
              <a:off x="3810000" y="533400"/>
              <a:ext cx="5278438" cy="3657600"/>
              <a:chOff x="2352" y="384"/>
              <a:chExt cx="3325" cy="2304"/>
            </a:xfrm>
          </p:grpSpPr>
          <p:grpSp>
            <p:nvGrpSpPr>
              <p:cNvPr id="3" name="Group 4"/>
              <p:cNvGrpSpPr>
                <a:grpSpLocks/>
              </p:cNvGrpSpPr>
              <p:nvPr/>
            </p:nvGrpSpPr>
            <p:grpSpPr bwMode="auto">
              <a:xfrm>
                <a:off x="4464" y="1152"/>
                <a:ext cx="384" cy="384"/>
                <a:chOff x="2880" y="1008"/>
                <a:chExt cx="384" cy="384"/>
              </a:xfrm>
            </p:grpSpPr>
            <p:sp>
              <p:nvSpPr>
                <p:cNvPr id="209925" name="Line 5"/>
                <p:cNvSpPr>
                  <a:spLocks noChangeShapeType="1"/>
                </p:cNvSpPr>
                <p:nvPr/>
              </p:nvSpPr>
              <p:spPr bwMode="auto">
                <a:xfrm>
                  <a:off x="2976" y="1104"/>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9926" name="Line 6"/>
                <p:cNvSpPr>
                  <a:spLocks noChangeShapeType="1"/>
                </p:cNvSpPr>
                <p:nvPr/>
              </p:nvSpPr>
              <p:spPr bwMode="auto">
                <a:xfrm>
                  <a:off x="3072" y="1008"/>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9927" name="Line 7"/>
                <p:cNvSpPr>
                  <a:spLocks noChangeShapeType="1"/>
                </p:cNvSpPr>
                <p:nvPr/>
              </p:nvSpPr>
              <p:spPr bwMode="auto">
                <a:xfrm>
                  <a:off x="3072" y="1104"/>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9928" name="Line 8"/>
                <p:cNvSpPr>
                  <a:spLocks noChangeShapeType="1"/>
                </p:cNvSpPr>
                <p:nvPr/>
              </p:nvSpPr>
              <p:spPr bwMode="auto">
                <a:xfrm>
                  <a:off x="3072" y="1296"/>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9929" name="Oval 9"/>
                <p:cNvSpPr>
                  <a:spLocks noChangeArrowheads="1"/>
                </p:cNvSpPr>
                <p:nvPr/>
              </p:nvSpPr>
              <p:spPr bwMode="auto">
                <a:xfrm>
                  <a:off x="2880" y="1152"/>
                  <a:ext cx="73" cy="73"/>
                </a:xfrm>
                <a:prstGeom prst="ellipse">
                  <a:avLst/>
                </a:pr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sp>
            <p:nvSpPr>
              <p:cNvPr id="209930" name="Line 10"/>
              <p:cNvSpPr>
                <a:spLocks noChangeShapeType="1"/>
              </p:cNvSpPr>
              <p:nvPr/>
            </p:nvSpPr>
            <p:spPr bwMode="auto">
              <a:xfrm flipV="1">
                <a:off x="4848" y="720"/>
                <a:ext cx="0" cy="528"/>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9931" name="Line 11"/>
              <p:cNvSpPr>
                <a:spLocks noChangeShapeType="1"/>
              </p:cNvSpPr>
              <p:nvPr/>
            </p:nvSpPr>
            <p:spPr bwMode="auto">
              <a:xfrm>
                <a:off x="4752" y="720"/>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9932" name="Line 12"/>
              <p:cNvSpPr>
                <a:spLocks noChangeShapeType="1"/>
              </p:cNvSpPr>
              <p:nvPr/>
            </p:nvSpPr>
            <p:spPr bwMode="auto">
              <a:xfrm>
                <a:off x="4848" y="1440"/>
                <a:ext cx="0" cy="576"/>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9933" name="Line 13"/>
              <p:cNvSpPr>
                <a:spLocks noChangeShapeType="1"/>
              </p:cNvSpPr>
              <p:nvPr/>
            </p:nvSpPr>
            <p:spPr bwMode="auto">
              <a:xfrm flipV="1">
                <a:off x="4848" y="2208"/>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9934" name="AutoShape 14"/>
              <p:cNvSpPr>
                <a:spLocks noChangeArrowheads="1"/>
              </p:cNvSpPr>
              <p:nvPr/>
            </p:nvSpPr>
            <p:spPr bwMode="auto">
              <a:xfrm flipV="1">
                <a:off x="4752" y="2592"/>
                <a:ext cx="192" cy="96"/>
              </a:xfrm>
              <a:prstGeom prst="triangle">
                <a:avLst>
                  <a:gd name="adj" fmla="val 50000"/>
                </a:avLst>
              </a:pr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nvGrpSpPr>
              <p:cNvPr id="4" name="Group 15"/>
              <p:cNvGrpSpPr>
                <a:grpSpLocks/>
              </p:cNvGrpSpPr>
              <p:nvPr/>
            </p:nvGrpSpPr>
            <p:grpSpPr bwMode="auto">
              <a:xfrm>
                <a:off x="4560" y="1920"/>
                <a:ext cx="288" cy="384"/>
                <a:chOff x="2976" y="1680"/>
                <a:chExt cx="288" cy="384"/>
              </a:xfrm>
            </p:grpSpPr>
            <p:sp>
              <p:nvSpPr>
                <p:cNvPr id="209936" name="Line 16"/>
                <p:cNvSpPr>
                  <a:spLocks noChangeShapeType="1"/>
                </p:cNvSpPr>
                <p:nvPr/>
              </p:nvSpPr>
              <p:spPr bwMode="auto">
                <a:xfrm>
                  <a:off x="2976" y="1776"/>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9937" name="Line 17"/>
                <p:cNvSpPr>
                  <a:spLocks noChangeShapeType="1"/>
                </p:cNvSpPr>
                <p:nvPr/>
              </p:nvSpPr>
              <p:spPr bwMode="auto">
                <a:xfrm>
                  <a:off x="3072" y="1680"/>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9938" name="Line 18"/>
                <p:cNvSpPr>
                  <a:spLocks noChangeShapeType="1"/>
                </p:cNvSpPr>
                <p:nvPr/>
              </p:nvSpPr>
              <p:spPr bwMode="auto">
                <a:xfrm>
                  <a:off x="3072" y="1776"/>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9939" name="Line 19"/>
                <p:cNvSpPr>
                  <a:spLocks noChangeShapeType="1"/>
                </p:cNvSpPr>
                <p:nvPr/>
              </p:nvSpPr>
              <p:spPr bwMode="auto">
                <a:xfrm>
                  <a:off x="3072" y="1968"/>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sp>
            <p:nvSpPr>
              <p:cNvPr id="209940" name="Line 20"/>
              <p:cNvSpPr>
                <a:spLocks noChangeShapeType="1"/>
              </p:cNvSpPr>
              <p:nvPr/>
            </p:nvSpPr>
            <p:spPr bwMode="auto">
              <a:xfrm>
                <a:off x="4848" y="1728"/>
                <a:ext cx="240" cy="0"/>
              </a:xfrm>
              <a:prstGeom prst="line">
                <a:avLst/>
              </a:prstGeom>
              <a:noFill/>
              <a:ln w="19050">
                <a:solidFill>
                  <a:schemeClr val="tx1"/>
                </a:solidFill>
                <a:miter lim="800000"/>
                <a:headEnd type="oval" w="med" len="me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9941" name="Line 21"/>
              <p:cNvSpPr>
                <a:spLocks noChangeShapeType="1"/>
              </p:cNvSpPr>
              <p:nvPr/>
            </p:nvSpPr>
            <p:spPr bwMode="auto">
              <a:xfrm flipH="1">
                <a:off x="4224" y="1344"/>
                <a:ext cx="240"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9942" name="Line 22"/>
              <p:cNvSpPr>
                <a:spLocks noChangeShapeType="1"/>
              </p:cNvSpPr>
              <p:nvPr/>
            </p:nvSpPr>
            <p:spPr bwMode="auto">
              <a:xfrm>
                <a:off x="3504" y="1440"/>
                <a:ext cx="0" cy="576"/>
              </a:xfrm>
              <a:prstGeom prst="line">
                <a:avLst/>
              </a:prstGeom>
              <a:noFill/>
              <a:ln w="19050">
                <a:solidFill>
                  <a:schemeClr val="tx1"/>
                </a:solidFill>
                <a:miter lim="800000"/>
                <a:headEnd/>
                <a:tailEnd type="oval" w="med" len="me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9943" name="Line 23"/>
              <p:cNvSpPr>
                <a:spLocks noChangeShapeType="1"/>
              </p:cNvSpPr>
              <p:nvPr/>
            </p:nvSpPr>
            <p:spPr bwMode="auto">
              <a:xfrm flipH="1">
                <a:off x="4224" y="2112"/>
                <a:ext cx="336"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9944" name="Line 24"/>
              <p:cNvSpPr>
                <a:spLocks noChangeShapeType="1"/>
              </p:cNvSpPr>
              <p:nvPr/>
            </p:nvSpPr>
            <p:spPr bwMode="auto">
              <a:xfrm flipH="1">
                <a:off x="2688" y="1200"/>
                <a:ext cx="1050"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9945" name="Line 25"/>
              <p:cNvSpPr>
                <a:spLocks noChangeShapeType="1"/>
              </p:cNvSpPr>
              <p:nvPr/>
            </p:nvSpPr>
            <p:spPr bwMode="auto">
              <a:xfrm flipH="1">
                <a:off x="3504" y="1440"/>
                <a:ext cx="240"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nvGrpSpPr>
              <p:cNvPr id="5" name="Group 26"/>
              <p:cNvGrpSpPr>
                <a:grpSpLocks/>
              </p:cNvGrpSpPr>
              <p:nvPr/>
            </p:nvGrpSpPr>
            <p:grpSpPr bwMode="auto">
              <a:xfrm>
                <a:off x="3744" y="1152"/>
                <a:ext cx="480" cy="336"/>
                <a:chOff x="1488" y="2256"/>
                <a:chExt cx="672" cy="432"/>
              </a:xfrm>
            </p:grpSpPr>
            <p:sp>
              <p:nvSpPr>
                <p:cNvPr id="209947" name="Arc 27"/>
                <p:cNvSpPr>
                  <a:spLocks/>
                </p:cNvSpPr>
                <p:nvPr/>
              </p:nvSpPr>
              <p:spPr bwMode="auto">
                <a:xfrm>
                  <a:off x="1753" y="2257"/>
                  <a:ext cx="311" cy="431"/>
                </a:xfrm>
                <a:custGeom>
                  <a:avLst/>
                  <a:gdLst>
                    <a:gd name="G0" fmla="+- 1748 0 0"/>
                    <a:gd name="G1" fmla="+- 21600 0 0"/>
                    <a:gd name="G2" fmla="+- 21600 0 0"/>
                    <a:gd name="T0" fmla="*/ 1748 w 23348"/>
                    <a:gd name="T1" fmla="*/ 0 h 43200"/>
                    <a:gd name="T2" fmla="*/ 0 w 23348"/>
                    <a:gd name="T3" fmla="*/ 43129 h 43200"/>
                    <a:gd name="T4" fmla="*/ 1748 w 23348"/>
                    <a:gd name="T5" fmla="*/ 21600 h 43200"/>
                  </a:gdLst>
                  <a:ahLst/>
                  <a:cxnLst>
                    <a:cxn ang="0">
                      <a:pos x="T0" y="T1"/>
                    </a:cxn>
                    <a:cxn ang="0">
                      <a:pos x="T2" y="T3"/>
                    </a:cxn>
                    <a:cxn ang="0">
                      <a:pos x="T4" y="T5"/>
                    </a:cxn>
                  </a:cxnLst>
                  <a:rect l="0" t="0" r="r" b="b"/>
                  <a:pathLst>
                    <a:path w="23348" h="43200" fill="none" extrusionOk="0">
                      <a:moveTo>
                        <a:pt x="1747" y="0"/>
                      </a:moveTo>
                      <a:cubicBezTo>
                        <a:pt x="13677" y="0"/>
                        <a:pt x="23348" y="9670"/>
                        <a:pt x="23348" y="21600"/>
                      </a:cubicBezTo>
                      <a:cubicBezTo>
                        <a:pt x="23348" y="33529"/>
                        <a:pt x="13677" y="43200"/>
                        <a:pt x="1748" y="43200"/>
                      </a:cubicBezTo>
                      <a:cubicBezTo>
                        <a:pt x="1164" y="43200"/>
                        <a:pt x="581" y="43176"/>
                        <a:pt x="-1" y="43129"/>
                      </a:cubicBezTo>
                    </a:path>
                    <a:path w="23348" h="43200" stroke="0" extrusionOk="0">
                      <a:moveTo>
                        <a:pt x="1747" y="0"/>
                      </a:moveTo>
                      <a:cubicBezTo>
                        <a:pt x="13677" y="0"/>
                        <a:pt x="23348" y="9670"/>
                        <a:pt x="23348" y="21600"/>
                      </a:cubicBezTo>
                      <a:cubicBezTo>
                        <a:pt x="23348" y="33529"/>
                        <a:pt x="13677" y="43200"/>
                        <a:pt x="1748" y="43200"/>
                      </a:cubicBezTo>
                      <a:cubicBezTo>
                        <a:pt x="1164" y="43200"/>
                        <a:pt x="581" y="43176"/>
                        <a:pt x="-1" y="43129"/>
                      </a:cubicBezTo>
                      <a:lnTo>
                        <a:pt x="1748" y="21600"/>
                      </a:lnTo>
                      <a:close/>
                    </a:path>
                  </a:pathLst>
                </a:cu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9948" name="Line 28"/>
                <p:cNvSpPr>
                  <a:spLocks noChangeShapeType="1"/>
                </p:cNvSpPr>
                <p:nvPr/>
              </p:nvSpPr>
              <p:spPr bwMode="auto">
                <a:xfrm flipH="1">
                  <a:off x="1488" y="2256"/>
                  <a:ext cx="288"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9949" name="Line 29"/>
                <p:cNvSpPr>
                  <a:spLocks noChangeShapeType="1"/>
                </p:cNvSpPr>
                <p:nvPr/>
              </p:nvSpPr>
              <p:spPr bwMode="auto">
                <a:xfrm flipH="1">
                  <a:off x="1488" y="2688"/>
                  <a:ext cx="288"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9950" name="Line 30"/>
                <p:cNvSpPr>
                  <a:spLocks noChangeShapeType="1"/>
                </p:cNvSpPr>
                <p:nvPr/>
              </p:nvSpPr>
              <p:spPr bwMode="auto">
                <a:xfrm>
                  <a:off x="1488" y="2256"/>
                  <a:ext cx="0" cy="43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9951" name="Oval 31"/>
                <p:cNvSpPr>
                  <a:spLocks noChangeArrowheads="1"/>
                </p:cNvSpPr>
                <p:nvPr/>
              </p:nvSpPr>
              <p:spPr bwMode="auto">
                <a:xfrm>
                  <a:off x="2064" y="2448"/>
                  <a:ext cx="96" cy="96"/>
                </a:xfrm>
                <a:prstGeom prst="ellipse">
                  <a:avLst/>
                </a:pr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grpSp>
            <p:nvGrpSpPr>
              <p:cNvPr id="6" name="Group 32"/>
              <p:cNvGrpSpPr>
                <a:grpSpLocks/>
              </p:cNvGrpSpPr>
              <p:nvPr/>
            </p:nvGrpSpPr>
            <p:grpSpPr bwMode="auto">
              <a:xfrm>
                <a:off x="3648" y="1920"/>
                <a:ext cx="576" cy="384"/>
                <a:chOff x="1482" y="2928"/>
                <a:chExt cx="726" cy="480"/>
              </a:xfrm>
            </p:grpSpPr>
            <p:sp>
              <p:nvSpPr>
                <p:cNvPr id="209953" name="Arc 33"/>
                <p:cNvSpPr>
                  <a:spLocks/>
                </p:cNvSpPr>
                <p:nvPr/>
              </p:nvSpPr>
              <p:spPr bwMode="auto">
                <a:xfrm>
                  <a:off x="1488" y="2928"/>
                  <a:ext cx="624"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9954" name="Arc 34"/>
                <p:cNvSpPr>
                  <a:spLocks/>
                </p:cNvSpPr>
                <p:nvPr/>
              </p:nvSpPr>
              <p:spPr bwMode="auto">
                <a:xfrm flipV="1">
                  <a:off x="1488" y="3168"/>
                  <a:ext cx="624"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9955" name="Oval 35"/>
                <p:cNvSpPr>
                  <a:spLocks noChangeArrowheads="1"/>
                </p:cNvSpPr>
                <p:nvPr/>
              </p:nvSpPr>
              <p:spPr bwMode="auto">
                <a:xfrm>
                  <a:off x="2112" y="3120"/>
                  <a:ext cx="96" cy="96"/>
                </a:xfrm>
                <a:prstGeom prst="ellipse">
                  <a:avLst/>
                </a:pr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9956" name="Arc 36"/>
                <p:cNvSpPr>
                  <a:spLocks/>
                </p:cNvSpPr>
                <p:nvPr/>
              </p:nvSpPr>
              <p:spPr bwMode="auto">
                <a:xfrm flipV="1">
                  <a:off x="1482" y="2928"/>
                  <a:ext cx="102" cy="480"/>
                </a:xfrm>
                <a:custGeom>
                  <a:avLst/>
                  <a:gdLst>
                    <a:gd name="G0" fmla="+- 1011 0 0"/>
                    <a:gd name="G1" fmla="+- 21600 0 0"/>
                    <a:gd name="G2" fmla="+- 21600 0 0"/>
                    <a:gd name="T0" fmla="*/ 1011 w 22611"/>
                    <a:gd name="T1" fmla="*/ 0 h 43200"/>
                    <a:gd name="T2" fmla="*/ 0 w 22611"/>
                    <a:gd name="T3" fmla="*/ 43176 h 43200"/>
                    <a:gd name="T4" fmla="*/ 1011 w 22611"/>
                    <a:gd name="T5" fmla="*/ 21600 h 43200"/>
                  </a:gdLst>
                  <a:ahLst/>
                  <a:cxnLst>
                    <a:cxn ang="0">
                      <a:pos x="T0" y="T1"/>
                    </a:cxn>
                    <a:cxn ang="0">
                      <a:pos x="T2" y="T3"/>
                    </a:cxn>
                    <a:cxn ang="0">
                      <a:pos x="T4" y="T5"/>
                    </a:cxn>
                  </a:cxnLst>
                  <a:rect l="0" t="0" r="r" b="b"/>
                  <a:pathLst>
                    <a:path w="22611" h="43200" fill="none" extrusionOk="0">
                      <a:moveTo>
                        <a:pt x="1010" y="0"/>
                      </a:moveTo>
                      <a:cubicBezTo>
                        <a:pt x="12940" y="0"/>
                        <a:pt x="22611" y="9670"/>
                        <a:pt x="22611" y="21600"/>
                      </a:cubicBezTo>
                      <a:cubicBezTo>
                        <a:pt x="22611" y="33529"/>
                        <a:pt x="12940" y="43200"/>
                        <a:pt x="1011" y="43200"/>
                      </a:cubicBezTo>
                      <a:cubicBezTo>
                        <a:pt x="673" y="43200"/>
                        <a:pt x="336" y="43192"/>
                        <a:pt x="-1" y="43176"/>
                      </a:cubicBezTo>
                    </a:path>
                    <a:path w="22611" h="43200" stroke="0" extrusionOk="0">
                      <a:moveTo>
                        <a:pt x="1010" y="0"/>
                      </a:moveTo>
                      <a:cubicBezTo>
                        <a:pt x="12940" y="0"/>
                        <a:pt x="22611" y="9670"/>
                        <a:pt x="22611" y="21600"/>
                      </a:cubicBezTo>
                      <a:cubicBezTo>
                        <a:pt x="22611" y="33529"/>
                        <a:pt x="12940" y="43200"/>
                        <a:pt x="1011" y="43200"/>
                      </a:cubicBezTo>
                      <a:cubicBezTo>
                        <a:pt x="673" y="43200"/>
                        <a:pt x="336" y="43192"/>
                        <a:pt x="-1" y="43176"/>
                      </a:cubicBezTo>
                      <a:lnTo>
                        <a:pt x="1011" y="21600"/>
                      </a:lnTo>
                      <a:close/>
                    </a:path>
                  </a:pathLst>
                </a:cu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sp>
            <p:nvSpPr>
              <p:cNvPr id="209957" name="Line 37"/>
              <p:cNvSpPr>
                <a:spLocks noChangeShapeType="1"/>
              </p:cNvSpPr>
              <p:nvPr/>
            </p:nvSpPr>
            <p:spPr bwMode="auto">
              <a:xfrm>
                <a:off x="3360" y="2448"/>
                <a:ext cx="144"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9958" name="Line 38"/>
              <p:cNvSpPr>
                <a:spLocks noChangeShapeType="1"/>
              </p:cNvSpPr>
              <p:nvPr/>
            </p:nvSpPr>
            <p:spPr bwMode="auto">
              <a:xfrm flipH="1">
                <a:off x="2688" y="2016"/>
                <a:ext cx="1014"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9959" name="Line 39"/>
              <p:cNvSpPr>
                <a:spLocks noChangeShapeType="1"/>
              </p:cNvSpPr>
              <p:nvPr/>
            </p:nvSpPr>
            <p:spPr bwMode="auto">
              <a:xfrm flipH="1">
                <a:off x="3504" y="2208"/>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nvGrpSpPr>
              <p:cNvPr id="7" name="Group 40"/>
              <p:cNvGrpSpPr>
                <a:grpSpLocks/>
              </p:cNvGrpSpPr>
              <p:nvPr/>
            </p:nvGrpSpPr>
            <p:grpSpPr bwMode="auto">
              <a:xfrm>
                <a:off x="3024" y="2304"/>
                <a:ext cx="336" cy="288"/>
                <a:chOff x="1824" y="2304"/>
                <a:chExt cx="432" cy="384"/>
              </a:xfrm>
            </p:grpSpPr>
            <p:sp>
              <p:nvSpPr>
                <p:cNvPr id="209961" name="AutoShape 41"/>
                <p:cNvSpPr>
                  <a:spLocks noChangeArrowheads="1"/>
                </p:cNvSpPr>
                <p:nvPr/>
              </p:nvSpPr>
              <p:spPr bwMode="auto">
                <a:xfrm rot="5400000">
                  <a:off x="1800" y="2328"/>
                  <a:ext cx="384" cy="336"/>
                </a:xfrm>
                <a:prstGeom prst="triangle">
                  <a:avLst>
                    <a:gd name="adj" fmla="val 50000"/>
                  </a:avLst>
                </a:pr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9962" name="Oval 42"/>
                <p:cNvSpPr>
                  <a:spLocks noChangeArrowheads="1"/>
                </p:cNvSpPr>
                <p:nvPr/>
              </p:nvSpPr>
              <p:spPr bwMode="auto">
                <a:xfrm>
                  <a:off x="2160" y="2448"/>
                  <a:ext cx="96" cy="96"/>
                </a:xfrm>
                <a:prstGeom prst="ellipse">
                  <a:avLst/>
                </a:pr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sp>
            <p:nvSpPr>
              <p:cNvPr id="209963" name="Line 43"/>
              <p:cNvSpPr>
                <a:spLocks noChangeShapeType="1"/>
              </p:cNvSpPr>
              <p:nvPr/>
            </p:nvSpPr>
            <p:spPr bwMode="auto">
              <a:xfrm>
                <a:off x="3504" y="2208"/>
                <a:ext cx="0" cy="24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9964" name="Line 44"/>
              <p:cNvSpPr>
                <a:spLocks noChangeShapeType="1"/>
              </p:cNvSpPr>
              <p:nvPr/>
            </p:nvSpPr>
            <p:spPr bwMode="auto">
              <a:xfrm flipH="1">
                <a:off x="2880" y="2448"/>
                <a:ext cx="144"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9965" name="Line 45"/>
              <p:cNvSpPr>
                <a:spLocks noChangeShapeType="1"/>
              </p:cNvSpPr>
              <p:nvPr/>
            </p:nvSpPr>
            <p:spPr bwMode="auto">
              <a:xfrm>
                <a:off x="2880" y="1200"/>
                <a:ext cx="0" cy="1248"/>
              </a:xfrm>
              <a:prstGeom prst="line">
                <a:avLst/>
              </a:prstGeom>
              <a:noFill/>
              <a:ln w="19050">
                <a:solidFill>
                  <a:schemeClr val="tx1"/>
                </a:solidFill>
                <a:miter lim="800000"/>
                <a:headEnd type="oval" w="med" len="me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9966" name="Text Box 46"/>
              <p:cNvSpPr txBox="1">
                <a:spLocks noChangeArrowheads="1"/>
              </p:cNvSpPr>
              <p:nvPr/>
            </p:nvSpPr>
            <p:spPr bwMode="auto">
              <a:xfrm>
                <a:off x="4667" y="384"/>
                <a:ext cx="498"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cs typeface="Times New Roman" panose="02020603050405020304" pitchFamily="18" charset="0"/>
                  </a:rPr>
                  <a:t>V</a:t>
                </a:r>
                <a:r>
                  <a:rPr lang="en-US" altLang="zh-CN" b="1" baseline="-25000">
                    <a:effectLst>
                      <a:outerShdw blurRad="38100" dist="38100" dir="2700000" algn="tl">
                        <a:srgbClr val="000000">
                          <a:alpha val="43137"/>
                        </a:srgbClr>
                      </a:outerShdw>
                    </a:effectLst>
                    <a:cs typeface="Times New Roman" panose="02020603050405020304" pitchFamily="18" charset="0"/>
                  </a:rPr>
                  <a:t>CC</a:t>
                </a:r>
              </a:p>
            </p:txBody>
          </p:sp>
          <p:sp>
            <p:nvSpPr>
              <p:cNvPr id="209967" name="Text Box 47"/>
              <p:cNvSpPr txBox="1">
                <a:spLocks noChangeArrowheads="1"/>
              </p:cNvSpPr>
              <p:nvPr/>
            </p:nvSpPr>
            <p:spPr bwMode="auto">
              <a:xfrm>
                <a:off x="5071" y="1584"/>
                <a:ext cx="606" cy="330"/>
              </a:xfrm>
              <a:prstGeom prst="rect">
                <a:avLst/>
              </a:prstGeom>
              <a:noFill/>
              <a:ln w="9525">
                <a:noFill/>
                <a:miter lim="800000"/>
                <a:headEnd/>
                <a:tailEnd/>
              </a:ln>
              <a:effectLst/>
            </p:spPr>
            <p:txBody>
              <a:bodyPr wrap="none">
                <a:spAutoFit/>
              </a:bodyPr>
              <a:lstStyle/>
              <a:p>
                <a:r>
                  <a:rPr lang="en-US" altLang="zh-CN" b="1" dirty="0">
                    <a:effectLst>
                      <a:outerShdw blurRad="38100" dist="38100" dir="2700000" algn="tl">
                        <a:srgbClr val="000000">
                          <a:alpha val="43137"/>
                        </a:srgbClr>
                      </a:outerShdw>
                    </a:effectLst>
                    <a:cs typeface="Times New Roman" panose="02020603050405020304" pitchFamily="18" charset="0"/>
                  </a:rPr>
                  <a:t>OUT</a:t>
                </a:r>
              </a:p>
            </p:txBody>
          </p:sp>
          <p:sp>
            <p:nvSpPr>
              <p:cNvPr id="209968" name="Text Box 48"/>
              <p:cNvSpPr txBox="1">
                <a:spLocks noChangeArrowheads="1"/>
              </p:cNvSpPr>
              <p:nvPr/>
            </p:nvSpPr>
            <p:spPr bwMode="auto">
              <a:xfrm>
                <a:off x="2352" y="1056"/>
                <a:ext cx="430"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cs typeface="Times New Roman" panose="02020603050405020304" pitchFamily="18" charset="0"/>
                  </a:rPr>
                  <a:t>EN</a:t>
                </a:r>
              </a:p>
            </p:txBody>
          </p:sp>
          <p:sp>
            <p:nvSpPr>
              <p:cNvPr id="209969" name="Text Box 49"/>
              <p:cNvSpPr txBox="1">
                <a:spLocks noChangeArrowheads="1"/>
              </p:cNvSpPr>
              <p:nvPr/>
            </p:nvSpPr>
            <p:spPr bwMode="auto">
              <a:xfrm>
                <a:off x="2458" y="1872"/>
                <a:ext cx="280"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cs typeface="Times New Roman" panose="02020603050405020304" pitchFamily="18" charset="0"/>
                  </a:rPr>
                  <a:t>A</a:t>
                </a:r>
              </a:p>
            </p:txBody>
          </p:sp>
        </p:grpSp>
        <p:grpSp>
          <p:nvGrpSpPr>
            <p:cNvPr id="8" name="Group 51"/>
            <p:cNvGrpSpPr>
              <a:grpSpLocks/>
            </p:cNvGrpSpPr>
            <p:nvPr/>
          </p:nvGrpSpPr>
          <p:grpSpPr bwMode="auto">
            <a:xfrm>
              <a:off x="5273676" y="1600200"/>
              <a:ext cx="3122613" cy="2200275"/>
              <a:chOff x="3274" y="1056"/>
              <a:chExt cx="1967" cy="1386"/>
            </a:xfrm>
          </p:grpSpPr>
          <p:sp>
            <p:nvSpPr>
              <p:cNvPr id="209972" name="Text Box 52"/>
              <p:cNvSpPr txBox="1">
                <a:spLocks noChangeArrowheads="1"/>
              </p:cNvSpPr>
              <p:nvPr/>
            </p:nvSpPr>
            <p:spPr bwMode="auto">
              <a:xfrm>
                <a:off x="3274" y="2112"/>
                <a:ext cx="267" cy="330"/>
              </a:xfrm>
              <a:prstGeom prst="rect">
                <a:avLst/>
              </a:prstGeom>
              <a:noFill/>
              <a:ln w="9525">
                <a:noFill/>
                <a:miter lim="800000"/>
                <a:headEnd/>
                <a:tailEnd/>
              </a:ln>
              <a:effectLst/>
            </p:spPr>
            <p:txBody>
              <a:bodyPr wrap="none">
                <a:spAutoFit/>
              </a:bodyPr>
              <a:lstStyle/>
              <a:p>
                <a:r>
                  <a:rPr lang="en-US" altLang="zh-CN" b="1" dirty="0">
                    <a:solidFill>
                      <a:srgbClr val="FFFF00"/>
                    </a:solidFill>
                    <a:effectLst>
                      <a:outerShdw blurRad="38100" dist="38100" dir="2700000" algn="tl">
                        <a:srgbClr val="000000">
                          <a:alpha val="43137"/>
                        </a:srgbClr>
                      </a:outerShdw>
                    </a:effectLst>
                    <a:cs typeface="Times New Roman" panose="02020603050405020304" pitchFamily="18" charset="0"/>
                  </a:rPr>
                  <a:t>B</a:t>
                </a:r>
              </a:p>
            </p:txBody>
          </p:sp>
          <p:sp>
            <p:nvSpPr>
              <p:cNvPr id="209973" name="Text Box 53"/>
              <p:cNvSpPr txBox="1">
                <a:spLocks noChangeArrowheads="1"/>
              </p:cNvSpPr>
              <p:nvPr/>
            </p:nvSpPr>
            <p:spPr bwMode="auto">
              <a:xfrm>
                <a:off x="4234" y="1056"/>
                <a:ext cx="280" cy="330"/>
              </a:xfrm>
              <a:prstGeom prst="rect">
                <a:avLst/>
              </a:prstGeom>
              <a:noFill/>
              <a:ln w="9525">
                <a:noFill/>
                <a:miter lim="800000"/>
                <a:headEnd/>
                <a:tailEnd/>
              </a:ln>
              <a:effectLst/>
            </p:spPr>
            <p:txBody>
              <a:bodyPr wrap="none">
                <a:spAutoFit/>
              </a:bodyPr>
              <a:lstStyle/>
              <a:p>
                <a:r>
                  <a:rPr lang="en-US" altLang="zh-CN" b="1" dirty="0">
                    <a:solidFill>
                      <a:srgbClr val="FFFF00"/>
                    </a:solidFill>
                    <a:effectLst>
                      <a:outerShdw blurRad="38100" dist="38100" dir="2700000" algn="tl">
                        <a:srgbClr val="000000">
                          <a:alpha val="43137"/>
                        </a:srgbClr>
                      </a:outerShdw>
                    </a:effectLst>
                    <a:cs typeface="Times New Roman" panose="02020603050405020304" pitchFamily="18" charset="0"/>
                  </a:rPr>
                  <a:t>C</a:t>
                </a:r>
              </a:p>
            </p:txBody>
          </p:sp>
          <p:sp>
            <p:nvSpPr>
              <p:cNvPr id="209974" name="Text Box 54"/>
              <p:cNvSpPr txBox="1">
                <a:spLocks noChangeArrowheads="1"/>
              </p:cNvSpPr>
              <p:nvPr/>
            </p:nvSpPr>
            <p:spPr bwMode="auto">
              <a:xfrm>
                <a:off x="4282" y="1824"/>
                <a:ext cx="280" cy="330"/>
              </a:xfrm>
              <a:prstGeom prst="rect">
                <a:avLst/>
              </a:prstGeom>
              <a:noFill/>
              <a:ln w="9525">
                <a:noFill/>
                <a:miter lim="800000"/>
                <a:headEnd/>
                <a:tailEnd/>
              </a:ln>
              <a:effectLst/>
            </p:spPr>
            <p:txBody>
              <a:bodyPr wrap="none">
                <a:spAutoFit/>
              </a:bodyPr>
              <a:lstStyle/>
              <a:p>
                <a:r>
                  <a:rPr lang="en-US" altLang="zh-CN" b="1" dirty="0">
                    <a:solidFill>
                      <a:srgbClr val="FFFF00"/>
                    </a:solidFill>
                    <a:effectLst>
                      <a:outerShdw blurRad="38100" dist="38100" dir="2700000" algn="tl">
                        <a:srgbClr val="000000">
                          <a:alpha val="43137"/>
                        </a:srgbClr>
                      </a:outerShdw>
                    </a:effectLst>
                    <a:cs typeface="Times New Roman" panose="02020603050405020304" pitchFamily="18" charset="0"/>
                  </a:rPr>
                  <a:t>D</a:t>
                </a:r>
              </a:p>
            </p:txBody>
          </p:sp>
          <p:sp>
            <p:nvSpPr>
              <p:cNvPr id="209975" name="Text Box 55"/>
              <p:cNvSpPr txBox="1">
                <a:spLocks noChangeArrowheads="1"/>
              </p:cNvSpPr>
              <p:nvPr/>
            </p:nvSpPr>
            <p:spPr bwMode="auto">
              <a:xfrm>
                <a:off x="4848" y="1200"/>
                <a:ext cx="393" cy="330"/>
              </a:xfrm>
              <a:prstGeom prst="rect">
                <a:avLst/>
              </a:prstGeom>
              <a:noFill/>
              <a:ln w="9525">
                <a:noFill/>
                <a:miter lim="800000"/>
                <a:headEnd/>
                <a:tailEnd/>
              </a:ln>
              <a:effectLst/>
            </p:spPr>
            <p:txBody>
              <a:bodyPr wrap="none">
                <a:spAutoFit/>
              </a:bodyPr>
              <a:lstStyle/>
              <a:p>
                <a:r>
                  <a:rPr lang="en-US" altLang="zh-CN" b="1" dirty="0" err="1">
                    <a:solidFill>
                      <a:srgbClr val="FFFF00"/>
                    </a:solidFill>
                    <a:effectLst>
                      <a:outerShdw blurRad="38100" dist="38100" dir="2700000" algn="tl">
                        <a:srgbClr val="000000">
                          <a:alpha val="43137"/>
                        </a:srgbClr>
                      </a:outerShdw>
                    </a:effectLst>
                    <a:cs typeface="Times New Roman" panose="02020603050405020304" pitchFamily="18" charset="0"/>
                  </a:rPr>
                  <a:t>Tp</a:t>
                </a:r>
                <a:endParaRPr lang="en-US" altLang="zh-CN" b="1" dirty="0">
                  <a:solidFill>
                    <a:srgbClr val="FFFF00"/>
                  </a:solidFill>
                  <a:effectLst>
                    <a:outerShdw blurRad="38100" dist="38100" dir="2700000" algn="tl">
                      <a:srgbClr val="000000">
                        <a:alpha val="43137"/>
                      </a:srgbClr>
                    </a:outerShdw>
                  </a:effectLst>
                  <a:cs typeface="Times New Roman" panose="02020603050405020304" pitchFamily="18" charset="0"/>
                </a:endParaRPr>
              </a:p>
            </p:txBody>
          </p:sp>
          <p:sp>
            <p:nvSpPr>
              <p:cNvPr id="209976" name="Text Box 56"/>
              <p:cNvSpPr txBox="1">
                <a:spLocks noChangeArrowheads="1"/>
              </p:cNvSpPr>
              <p:nvPr/>
            </p:nvSpPr>
            <p:spPr bwMode="auto">
              <a:xfrm>
                <a:off x="4848" y="1968"/>
                <a:ext cx="393" cy="330"/>
              </a:xfrm>
              <a:prstGeom prst="rect">
                <a:avLst/>
              </a:prstGeom>
              <a:noFill/>
              <a:ln w="9525">
                <a:noFill/>
                <a:miter lim="800000"/>
                <a:headEnd/>
                <a:tailEnd/>
              </a:ln>
              <a:effectLst/>
            </p:spPr>
            <p:txBody>
              <a:bodyPr wrap="none">
                <a:spAutoFit/>
              </a:bodyPr>
              <a:lstStyle/>
              <a:p>
                <a:r>
                  <a:rPr lang="en-US" altLang="zh-CN" b="1" dirty="0" err="1">
                    <a:solidFill>
                      <a:srgbClr val="FFFF00"/>
                    </a:solidFill>
                    <a:effectLst>
                      <a:outerShdw blurRad="38100" dist="38100" dir="2700000" algn="tl">
                        <a:srgbClr val="000000">
                          <a:alpha val="43137"/>
                        </a:srgbClr>
                      </a:outerShdw>
                    </a:effectLst>
                    <a:cs typeface="Times New Roman" panose="02020603050405020304" pitchFamily="18" charset="0"/>
                  </a:rPr>
                  <a:t>Tn</a:t>
                </a:r>
                <a:endParaRPr lang="en-US" altLang="zh-CN" b="1" dirty="0">
                  <a:solidFill>
                    <a:srgbClr val="FFFF00"/>
                  </a:solidFill>
                  <a:effectLst>
                    <a:outerShdw blurRad="38100" dist="38100" dir="2700000" algn="tl">
                      <a:srgbClr val="000000">
                        <a:alpha val="43137"/>
                      </a:srgbClr>
                    </a:outerShdw>
                  </a:effectLst>
                  <a:cs typeface="Times New Roman" panose="02020603050405020304" pitchFamily="18" charset="0"/>
                </a:endParaRPr>
              </a:p>
            </p:txBody>
          </p:sp>
        </p:grpSp>
      </p:grpSp>
      <p:grpSp>
        <p:nvGrpSpPr>
          <p:cNvPr id="9" name="Group 57"/>
          <p:cNvGrpSpPr>
            <a:grpSpLocks/>
          </p:cNvGrpSpPr>
          <p:nvPr/>
        </p:nvGrpSpPr>
        <p:grpSpPr bwMode="auto">
          <a:xfrm>
            <a:off x="6384032" y="4734272"/>
            <a:ext cx="3552824" cy="1143000"/>
            <a:chOff x="2976" y="2928"/>
            <a:chExt cx="2238" cy="720"/>
          </a:xfrm>
        </p:grpSpPr>
        <p:sp>
          <p:nvSpPr>
            <p:cNvPr id="209978" name="AutoShape 58"/>
            <p:cNvSpPr>
              <a:spLocks noChangeArrowheads="1"/>
            </p:cNvSpPr>
            <p:nvPr/>
          </p:nvSpPr>
          <p:spPr bwMode="auto">
            <a:xfrm rot="5400000">
              <a:off x="3744" y="3264"/>
              <a:ext cx="384" cy="384"/>
            </a:xfrm>
            <a:prstGeom prst="triangle">
              <a:avLst>
                <a:gd name="adj" fmla="val 50000"/>
              </a:avLst>
            </a:pr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9979" name="Line 59"/>
            <p:cNvSpPr>
              <a:spLocks noChangeShapeType="1"/>
            </p:cNvSpPr>
            <p:nvPr/>
          </p:nvSpPr>
          <p:spPr bwMode="auto">
            <a:xfrm>
              <a:off x="4128" y="3456"/>
              <a:ext cx="480"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9980" name="Line 60"/>
            <p:cNvSpPr>
              <a:spLocks noChangeShapeType="1"/>
            </p:cNvSpPr>
            <p:nvPr/>
          </p:nvSpPr>
          <p:spPr bwMode="auto">
            <a:xfrm flipH="1">
              <a:off x="3312" y="3456"/>
              <a:ext cx="43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9981" name="Line 61"/>
            <p:cNvSpPr>
              <a:spLocks noChangeShapeType="1"/>
            </p:cNvSpPr>
            <p:nvPr/>
          </p:nvSpPr>
          <p:spPr bwMode="auto">
            <a:xfrm flipV="1">
              <a:off x="3936" y="3072"/>
              <a:ext cx="0" cy="288"/>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9982" name="Line 62"/>
            <p:cNvSpPr>
              <a:spLocks noChangeShapeType="1"/>
            </p:cNvSpPr>
            <p:nvPr/>
          </p:nvSpPr>
          <p:spPr bwMode="auto">
            <a:xfrm flipH="1">
              <a:off x="3312" y="3072"/>
              <a:ext cx="624"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9983" name="Text Box 63"/>
            <p:cNvSpPr txBox="1">
              <a:spLocks noChangeArrowheads="1"/>
            </p:cNvSpPr>
            <p:nvPr/>
          </p:nvSpPr>
          <p:spPr bwMode="auto">
            <a:xfrm>
              <a:off x="3082" y="3312"/>
              <a:ext cx="280" cy="330"/>
            </a:xfrm>
            <a:prstGeom prst="rect">
              <a:avLst/>
            </a:prstGeom>
            <a:noFill/>
            <a:ln w="9525">
              <a:noFill/>
              <a:miter lim="800000"/>
              <a:headEnd/>
              <a:tailEnd/>
            </a:ln>
            <a:effectLst/>
          </p:spPr>
          <p:txBody>
            <a:bodyPr wrap="none">
              <a:spAutoFit/>
            </a:bodyPr>
            <a:lstStyle/>
            <a:p>
              <a:r>
                <a:rPr lang="en-US" altLang="zh-CN" b="1" dirty="0">
                  <a:solidFill>
                    <a:srgbClr val="FFFF00"/>
                  </a:solidFill>
                  <a:effectLst>
                    <a:outerShdw blurRad="38100" dist="38100" dir="2700000" algn="tl">
                      <a:srgbClr val="000000">
                        <a:alpha val="43137"/>
                      </a:srgbClr>
                    </a:outerShdw>
                  </a:effectLst>
                  <a:cs typeface="Times New Roman" panose="02020603050405020304" pitchFamily="18" charset="0"/>
                </a:rPr>
                <a:t>A</a:t>
              </a:r>
            </a:p>
          </p:txBody>
        </p:sp>
        <p:sp>
          <p:nvSpPr>
            <p:cNvPr id="209984" name="Text Box 64"/>
            <p:cNvSpPr txBox="1">
              <a:spLocks noChangeArrowheads="1"/>
            </p:cNvSpPr>
            <p:nvPr/>
          </p:nvSpPr>
          <p:spPr bwMode="auto">
            <a:xfrm>
              <a:off x="2976" y="2928"/>
              <a:ext cx="430" cy="330"/>
            </a:xfrm>
            <a:prstGeom prst="rect">
              <a:avLst/>
            </a:prstGeom>
            <a:noFill/>
            <a:ln w="9525">
              <a:noFill/>
              <a:miter lim="800000"/>
              <a:headEnd/>
              <a:tailEnd/>
            </a:ln>
            <a:effectLst/>
          </p:spPr>
          <p:txBody>
            <a:bodyPr wrap="none">
              <a:spAutoFit/>
            </a:bodyPr>
            <a:lstStyle/>
            <a:p>
              <a:r>
                <a:rPr lang="en-US" altLang="zh-CN" b="1" dirty="0">
                  <a:solidFill>
                    <a:srgbClr val="FFFF00"/>
                  </a:solidFill>
                  <a:effectLst>
                    <a:outerShdw blurRad="38100" dist="38100" dir="2700000" algn="tl">
                      <a:srgbClr val="000000">
                        <a:alpha val="43137"/>
                      </a:srgbClr>
                    </a:outerShdw>
                  </a:effectLst>
                  <a:cs typeface="Times New Roman" panose="02020603050405020304" pitchFamily="18" charset="0"/>
                </a:rPr>
                <a:t>EN</a:t>
              </a:r>
            </a:p>
          </p:txBody>
        </p:sp>
        <p:sp>
          <p:nvSpPr>
            <p:cNvPr id="209985" name="Text Box 65"/>
            <p:cNvSpPr txBox="1">
              <a:spLocks noChangeArrowheads="1"/>
            </p:cNvSpPr>
            <p:nvPr/>
          </p:nvSpPr>
          <p:spPr bwMode="auto">
            <a:xfrm>
              <a:off x="4608" y="3312"/>
              <a:ext cx="606" cy="330"/>
            </a:xfrm>
            <a:prstGeom prst="rect">
              <a:avLst/>
            </a:prstGeom>
            <a:noFill/>
            <a:ln w="9525">
              <a:noFill/>
              <a:miter lim="800000"/>
              <a:headEnd/>
              <a:tailEnd/>
            </a:ln>
            <a:effectLst/>
          </p:spPr>
          <p:txBody>
            <a:bodyPr wrap="none">
              <a:spAutoFit/>
            </a:bodyPr>
            <a:lstStyle/>
            <a:p>
              <a:r>
                <a:rPr lang="en-US" altLang="zh-CN" b="1" dirty="0">
                  <a:solidFill>
                    <a:srgbClr val="FFFF00"/>
                  </a:solidFill>
                  <a:effectLst>
                    <a:outerShdw blurRad="38100" dist="38100" dir="2700000" algn="tl">
                      <a:srgbClr val="000000">
                        <a:alpha val="43137"/>
                      </a:srgbClr>
                    </a:outerShdw>
                  </a:effectLst>
                  <a:cs typeface="Times New Roman" panose="02020603050405020304" pitchFamily="18" charset="0"/>
                </a:rPr>
                <a:t>OUT</a:t>
              </a:r>
            </a:p>
          </p:txBody>
        </p:sp>
      </p:grpSp>
      <p:cxnSp>
        <p:nvCxnSpPr>
          <p:cNvPr id="11" name="直接连接符 10"/>
          <p:cNvCxnSpPr/>
          <p:nvPr/>
        </p:nvCxnSpPr>
        <p:spPr bwMode="auto">
          <a:xfrm>
            <a:off x="2547730" y="4869160"/>
            <a:ext cx="216024" cy="0"/>
          </a:xfrm>
          <a:prstGeom prst="line">
            <a:avLst/>
          </a:prstGeom>
          <a:solidFill>
            <a:schemeClr val="accent1"/>
          </a:solidFill>
          <a:ln w="254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直接连接符 69"/>
          <p:cNvCxnSpPr/>
          <p:nvPr/>
        </p:nvCxnSpPr>
        <p:spPr bwMode="auto">
          <a:xfrm>
            <a:off x="4398630" y="4867449"/>
            <a:ext cx="216024" cy="0"/>
          </a:xfrm>
          <a:prstGeom prst="line">
            <a:avLst/>
          </a:prstGeom>
          <a:solidFill>
            <a:schemeClr val="accent1"/>
          </a:solidFill>
          <a:ln w="254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4368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9970"/>
                                        </p:tgtEl>
                                        <p:attrNameLst>
                                          <p:attrName>style.visibility</p:attrName>
                                        </p:attrNameLst>
                                      </p:cBhvr>
                                      <p:to>
                                        <p:strVal val="visible"/>
                                      </p:to>
                                    </p:set>
                                    <p:animEffect transition="in" filter="blinds(horizontal)">
                                      <p:cBhvr>
                                        <p:cTn id="7" dur="500"/>
                                        <p:tgtEl>
                                          <p:spTgt spid="209970"/>
                                        </p:tgtEl>
                                      </p:cBhvr>
                                    </p:animEffect>
                                  </p:childTnLst>
                                </p:cTn>
                              </p:par>
                              <p:par>
                                <p:cTn id="8" presetID="3"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nodeType="withEffect">
                                  <p:stCondLst>
                                    <p:cond delay="0"/>
                                  </p:stCondLst>
                                  <p:childTnLst>
                                    <p:set>
                                      <p:cBhvr>
                                        <p:cTn id="12" dur="1" fill="hold">
                                          <p:stCondLst>
                                            <p:cond delay="0"/>
                                          </p:stCondLst>
                                        </p:cTn>
                                        <p:tgtEl>
                                          <p:spTgt spid="70"/>
                                        </p:tgtEl>
                                        <p:attrNameLst>
                                          <p:attrName>style.visibility</p:attrName>
                                        </p:attrNameLst>
                                      </p:cBhvr>
                                      <p:to>
                                        <p:strVal val="visible"/>
                                      </p:to>
                                    </p:set>
                                    <p:animEffect transition="in" filter="blinds(horizontal)">
                                      <p:cBhvr>
                                        <p:cTn id="13"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70"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7876" name="Rectangle 4"/>
          <p:cNvSpPr>
            <a:spLocks noChangeArrowheads="1"/>
          </p:cNvSpPr>
          <p:nvPr/>
        </p:nvSpPr>
        <p:spPr bwMode="auto">
          <a:xfrm>
            <a:off x="5611590" y="1788368"/>
            <a:ext cx="5000660" cy="4953000"/>
          </a:xfrm>
          <a:prstGeom prst="rect">
            <a:avLst/>
          </a:prstGeom>
          <a:noFill/>
          <a:ln w="9525">
            <a:noFill/>
            <a:miter lim="800000"/>
            <a:headEnd/>
            <a:tailEnd/>
          </a:ln>
          <a:effectLst/>
        </p:spPr>
        <p:txBody>
          <a:bodyPr/>
          <a:lstStyle/>
          <a:p>
            <a:pPr marL="342900" indent="-342900">
              <a:lnSpc>
                <a:spcPct val="110000"/>
              </a:lnSpc>
              <a:spcBef>
                <a:spcPct val="20000"/>
              </a:spcBef>
              <a:buClr>
                <a:schemeClr val="tx2"/>
              </a:buClr>
              <a:buSzPct val="70000"/>
            </a:pPr>
            <a:r>
              <a:rPr lang="en-US" altLang="zh-CN" b="1" dirty="0">
                <a:effectLst>
                  <a:outerShdw blurRad="38100" dist="38100" dir="2700000" algn="tl">
                    <a:srgbClr val="000000">
                      <a:alpha val="43137"/>
                    </a:srgbClr>
                  </a:outerShdw>
                </a:effectLst>
                <a:ea typeface="华文新魏" pitchFamily="2" charset="-122"/>
                <a:cs typeface="Times New Roman" panose="02020603050405020304" pitchFamily="18" charset="0"/>
              </a:rPr>
              <a:t>EN = 0，EN_L = 1，</a:t>
            </a:r>
          </a:p>
          <a:p>
            <a:pPr marL="342900" indent="-342900">
              <a:lnSpc>
                <a:spcPct val="110000"/>
              </a:lnSpc>
              <a:spcBef>
                <a:spcPct val="20000"/>
              </a:spcBef>
              <a:buClr>
                <a:schemeClr val="tx2"/>
              </a:buClr>
              <a:buSzPct val="70000"/>
            </a:pPr>
            <a:r>
              <a:rPr lang="en-US" altLang="zh-CN" b="1" dirty="0">
                <a:effectLst>
                  <a:outerShdw blurRad="38100" dist="38100" dir="2700000" algn="tl">
                    <a:srgbClr val="000000">
                      <a:alpha val="43137"/>
                    </a:srgbClr>
                  </a:outerShdw>
                </a:effectLst>
                <a:ea typeface="华文新魏" pitchFamily="2" charset="-122"/>
                <a:cs typeface="Times New Roman" panose="02020603050405020304" pitchFamily="18" charset="0"/>
              </a:rPr>
              <a:t>      Gate is OFF</a:t>
            </a:r>
            <a:r>
              <a:rPr lang="zh-CN" altLang="en-US" sz="3200" dirty="0">
                <a:effectLst>
                  <a:outerShdw blurRad="38100" dist="38100" dir="2700000" algn="tl">
                    <a:srgbClr val="000000">
                      <a:alpha val="43137"/>
                    </a:srgbClr>
                  </a:outerShdw>
                </a:effectLst>
                <a:ea typeface="黑体" pitchFamily="2" charset="-122"/>
                <a:cs typeface="Times New Roman" panose="02020603050405020304" pitchFamily="18" charset="0"/>
              </a:rPr>
              <a:t>，</a:t>
            </a:r>
          </a:p>
          <a:p>
            <a:pPr marL="342900" indent="-342900">
              <a:lnSpc>
                <a:spcPct val="110000"/>
              </a:lnSpc>
              <a:spcBef>
                <a:spcPct val="20000"/>
              </a:spcBef>
              <a:buClr>
                <a:schemeClr val="tx2"/>
              </a:buClr>
              <a:buSzPct val="70000"/>
            </a:pPr>
            <a:r>
              <a:rPr lang="en-US" altLang="zh-CN" b="1" dirty="0">
                <a:effectLst>
                  <a:outerShdw blurRad="38100" dist="38100" dir="2700000" algn="tl">
                    <a:srgbClr val="000000">
                      <a:alpha val="43137"/>
                    </a:srgbClr>
                  </a:outerShdw>
                </a:effectLst>
                <a:ea typeface="华文新魏" pitchFamily="2" charset="-122"/>
                <a:cs typeface="Times New Roman" panose="02020603050405020304" pitchFamily="18" charset="0"/>
              </a:rPr>
              <a:t>       A and B are disconnected</a:t>
            </a:r>
            <a:endParaRPr lang="zh-CN" altLang="en-US" sz="3200" dirty="0">
              <a:effectLst>
                <a:outerShdw blurRad="38100" dist="38100" dir="2700000" algn="tl">
                  <a:srgbClr val="000000">
                    <a:alpha val="43137"/>
                  </a:srgbClr>
                </a:outerShdw>
              </a:effectLst>
              <a:ea typeface="黑体" pitchFamily="2" charset="-122"/>
              <a:cs typeface="Times New Roman" panose="02020603050405020304" pitchFamily="18" charset="0"/>
            </a:endParaRPr>
          </a:p>
          <a:p>
            <a:pPr marL="342900" indent="-342900">
              <a:lnSpc>
                <a:spcPct val="110000"/>
              </a:lnSpc>
              <a:spcBef>
                <a:spcPct val="20000"/>
              </a:spcBef>
              <a:buClr>
                <a:schemeClr val="tx2"/>
              </a:buClr>
              <a:buSzPct val="70000"/>
            </a:pPr>
            <a:endParaRPr lang="en-US" altLang="zh-CN" sz="1200" dirty="0">
              <a:effectLst>
                <a:outerShdw blurRad="38100" dist="38100" dir="2700000" algn="tl">
                  <a:srgbClr val="000000">
                    <a:alpha val="43137"/>
                  </a:srgbClr>
                </a:outerShdw>
              </a:effectLst>
              <a:ea typeface="黑体" pitchFamily="2" charset="-122"/>
              <a:cs typeface="Times New Roman" panose="02020603050405020304" pitchFamily="18" charset="0"/>
            </a:endParaRPr>
          </a:p>
          <a:p>
            <a:pPr marL="342900" indent="-342900">
              <a:lnSpc>
                <a:spcPct val="110000"/>
              </a:lnSpc>
              <a:spcBef>
                <a:spcPct val="20000"/>
              </a:spcBef>
              <a:buClr>
                <a:schemeClr val="tx2"/>
              </a:buClr>
              <a:buSzPct val="70000"/>
            </a:pPr>
            <a:r>
              <a:rPr lang="en-US" altLang="zh-CN" b="1" dirty="0">
                <a:effectLst>
                  <a:outerShdw blurRad="38100" dist="38100" dir="2700000" algn="tl">
                    <a:srgbClr val="000000">
                      <a:alpha val="43137"/>
                    </a:srgbClr>
                  </a:outerShdw>
                </a:effectLst>
                <a:ea typeface="华文新魏" pitchFamily="2" charset="-122"/>
                <a:cs typeface="Times New Roman" panose="02020603050405020304" pitchFamily="18" charset="0"/>
              </a:rPr>
              <a:t>EN = 1，EN_L = 0，</a:t>
            </a:r>
          </a:p>
          <a:p>
            <a:pPr marL="342900" indent="-342900">
              <a:lnSpc>
                <a:spcPct val="110000"/>
              </a:lnSpc>
              <a:spcBef>
                <a:spcPct val="20000"/>
              </a:spcBef>
              <a:buClr>
                <a:schemeClr val="tx2"/>
              </a:buClr>
              <a:buSzPct val="70000"/>
            </a:pPr>
            <a:r>
              <a:rPr lang="en-US" altLang="zh-CN" b="1" dirty="0">
                <a:effectLst>
                  <a:outerShdw blurRad="38100" dist="38100" dir="2700000" algn="tl">
                    <a:srgbClr val="000000">
                      <a:alpha val="43137"/>
                    </a:srgbClr>
                  </a:outerShdw>
                </a:effectLst>
                <a:ea typeface="华文新魏" pitchFamily="2" charset="-122"/>
                <a:cs typeface="Times New Roman" panose="02020603050405020304" pitchFamily="18" charset="0"/>
              </a:rPr>
              <a:t>     Gate is ON</a:t>
            </a:r>
            <a:r>
              <a:rPr lang="zh-CN" altLang="en-US" sz="3200" dirty="0">
                <a:effectLst>
                  <a:outerShdw blurRad="38100" dist="38100" dir="2700000" algn="tl">
                    <a:srgbClr val="000000">
                      <a:alpha val="43137"/>
                    </a:srgbClr>
                  </a:outerShdw>
                </a:effectLst>
                <a:ea typeface="黑体" pitchFamily="2" charset="-122"/>
                <a:cs typeface="Times New Roman" panose="02020603050405020304" pitchFamily="18" charset="0"/>
              </a:rPr>
              <a:t>，</a:t>
            </a:r>
            <a:endParaRPr lang="en-US" altLang="zh-CN" sz="3200" dirty="0">
              <a:effectLst>
                <a:outerShdw blurRad="38100" dist="38100" dir="2700000" algn="tl">
                  <a:srgbClr val="000000">
                    <a:alpha val="43137"/>
                  </a:srgbClr>
                </a:outerShdw>
              </a:effectLst>
              <a:ea typeface="黑体" pitchFamily="2" charset="-122"/>
              <a:cs typeface="Times New Roman" panose="02020603050405020304" pitchFamily="18" charset="0"/>
            </a:endParaRPr>
          </a:p>
          <a:p>
            <a:pPr marL="342900" indent="-342900">
              <a:lnSpc>
                <a:spcPct val="110000"/>
              </a:lnSpc>
              <a:spcBef>
                <a:spcPct val="20000"/>
              </a:spcBef>
              <a:buClr>
                <a:schemeClr val="tx2"/>
              </a:buClr>
              <a:buSzPct val="70000"/>
            </a:pPr>
            <a:r>
              <a:rPr lang="en-US" altLang="zh-CN" sz="3200" dirty="0">
                <a:effectLst>
                  <a:outerShdw blurRad="38100" dist="38100" dir="2700000" algn="tl">
                    <a:srgbClr val="000000">
                      <a:alpha val="43137"/>
                    </a:srgbClr>
                  </a:outerShdw>
                </a:effectLst>
                <a:ea typeface="黑体" pitchFamily="2" charset="-122"/>
                <a:cs typeface="Times New Roman" panose="02020603050405020304" pitchFamily="18" charset="0"/>
              </a:rPr>
              <a:t>     bidirectional </a:t>
            </a:r>
            <a:r>
              <a:rPr lang="zh-CN" altLang="en-US" b="1" dirty="0">
                <a:effectLst>
                  <a:outerShdw blurRad="38100" dist="38100" dir="2700000" algn="tl">
                    <a:srgbClr val="000000">
                      <a:alpha val="43137"/>
                    </a:srgbClr>
                  </a:outerShdw>
                </a:effectLst>
                <a:ea typeface="华文新魏" pitchFamily="2" charset="-122"/>
                <a:cs typeface="Times New Roman" panose="02020603050405020304" pitchFamily="18" charset="0"/>
              </a:rPr>
              <a:t> </a:t>
            </a:r>
            <a:r>
              <a:rPr lang="en-US" altLang="zh-CN" b="1" dirty="0">
                <a:effectLst>
                  <a:outerShdw blurRad="38100" dist="38100" dir="2700000" algn="tl">
                    <a:srgbClr val="000000">
                      <a:alpha val="43137"/>
                    </a:srgbClr>
                  </a:outerShdw>
                </a:effectLst>
                <a:ea typeface="华文新魏" pitchFamily="2" charset="-122"/>
                <a:cs typeface="Times New Roman" panose="02020603050405020304" pitchFamily="18" charset="0"/>
              </a:rPr>
              <a:t>transmission</a:t>
            </a:r>
            <a:endParaRPr lang="zh-CN" altLang="en-US" b="1" dirty="0">
              <a:effectLst>
                <a:outerShdw blurRad="38100" dist="38100" dir="2700000" algn="tl">
                  <a:srgbClr val="000000">
                    <a:alpha val="43137"/>
                  </a:srgbClr>
                </a:outerShdw>
              </a:effectLst>
              <a:ea typeface="华文新魏" pitchFamily="2" charset="-122"/>
              <a:cs typeface="Times New Roman" panose="02020603050405020304" pitchFamily="18" charset="0"/>
            </a:endParaRPr>
          </a:p>
          <a:p>
            <a:pPr marL="342900" indent="-342900">
              <a:lnSpc>
                <a:spcPct val="110000"/>
              </a:lnSpc>
              <a:spcBef>
                <a:spcPct val="20000"/>
              </a:spcBef>
              <a:buClr>
                <a:schemeClr val="tx2"/>
              </a:buClr>
              <a:buSzPct val="70000"/>
            </a:pPr>
            <a:r>
              <a:rPr lang="en-US" altLang="zh-CN" b="1" dirty="0">
                <a:effectLst>
                  <a:outerShdw blurRad="38100" dist="38100" dir="2700000" algn="tl">
                    <a:srgbClr val="000000">
                      <a:alpha val="43137"/>
                    </a:srgbClr>
                  </a:outerShdw>
                </a:effectLst>
                <a:ea typeface="华文新魏" pitchFamily="2" charset="-122"/>
                <a:cs typeface="Times New Roman" panose="02020603050405020304" pitchFamily="18" charset="0"/>
              </a:rPr>
              <a:t>      A=B</a:t>
            </a:r>
            <a:endParaRPr lang="zh-CN" altLang="en-US" sz="3200" dirty="0">
              <a:solidFill>
                <a:srgbClr val="FFFF00"/>
              </a:solidFill>
              <a:effectLst>
                <a:outerShdw blurRad="38100" dist="38100" dir="2700000" algn="tl">
                  <a:srgbClr val="000000">
                    <a:alpha val="43137"/>
                  </a:srgbClr>
                </a:outerShdw>
              </a:effectLst>
              <a:ea typeface="黑体" pitchFamily="2" charset="-122"/>
              <a:cs typeface="Times New Roman" panose="02020603050405020304" pitchFamily="18" charset="0"/>
            </a:endParaRPr>
          </a:p>
        </p:txBody>
      </p:sp>
      <p:grpSp>
        <p:nvGrpSpPr>
          <p:cNvPr id="2" name="Group 5"/>
          <p:cNvGrpSpPr>
            <a:grpSpLocks/>
          </p:cNvGrpSpPr>
          <p:nvPr/>
        </p:nvGrpSpPr>
        <p:grpSpPr bwMode="auto">
          <a:xfrm>
            <a:off x="2014488" y="2871043"/>
            <a:ext cx="3132139" cy="2298700"/>
            <a:chOff x="224" y="1378"/>
            <a:chExt cx="1973" cy="1448"/>
          </a:xfrm>
        </p:grpSpPr>
        <p:grpSp>
          <p:nvGrpSpPr>
            <p:cNvPr id="3" name="Group 6"/>
            <p:cNvGrpSpPr>
              <a:grpSpLocks/>
            </p:cNvGrpSpPr>
            <p:nvPr/>
          </p:nvGrpSpPr>
          <p:grpSpPr bwMode="auto">
            <a:xfrm>
              <a:off x="864" y="1536"/>
              <a:ext cx="1056" cy="1104"/>
              <a:chOff x="3456" y="1296"/>
              <a:chExt cx="1056" cy="1104"/>
            </a:xfrm>
          </p:grpSpPr>
          <p:grpSp>
            <p:nvGrpSpPr>
              <p:cNvPr id="4" name="Group 7"/>
              <p:cNvGrpSpPr>
                <a:grpSpLocks/>
              </p:cNvGrpSpPr>
              <p:nvPr/>
            </p:nvGrpSpPr>
            <p:grpSpPr bwMode="auto">
              <a:xfrm rot="5400000">
                <a:off x="3792" y="1488"/>
                <a:ext cx="384" cy="384"/>
                <a:chOff x="2880" y="1008"/>
                <a:chExt cx="384" cy="384"/>
              </a:xfrm>
            </p:grpSpPr>
            <p:sp>
              <p:nvSpPr>
                <p:cNvPr id="207880" name="Line 8"/>
                <p:cNvSpPr>
                  <a:spLocks noChangeShapeType="1"/>
                </p:cNvSpPr>
                <p:nvPr/>
              </p:nvSpPr>
              <p:spPr bwMode="auto">
                <a:xfrm>
                  <a:off x="2976" y="1104"/>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7881" name="Line 9"/>
                <p:cNvSpPr>
                  <a:spLocks noChangeShapeType="1"/>
                </p:cNvSpPr>
                <p:nvPr/>
              </p:nvSpPr>
              <p:spPr bwMode="auto">
                <a:xfrm>
                  <a:off x="3072" y="1008"/>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7882" name="Line 10"/>
                <p:cNvSpPr>
                  <a:spLocks noChangeShapeType="1"/>
                </p:cNvSpPr>
                <p:nvPr/>
              </p:nvSpPr>
              <p:spPr bwMode="auto">
                <a:xfrm>
                  <a:off x="3072" y="1104"/>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7883" name="Line 11"/>
                <p:cNvSpPr>
                  <a:spLocks noChangeShapeType="1"/>
                </p:cNvSpPr>
                <p:nvPr/>
              </p:nvSpPr>
              <p:spPr bwMode="auto">
                <a:xfrm>
                  <a:off x="3072" y="1296"/>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7884" name="Oval 12"/>
                <p:cNvSpPr>
                  <a:spLocks noChangeArrowheads="1"/>
                </p:cNvSpPr>
                <p:nvPr/>
              </p:nvSpPr>
              <p:spPr bwMode="auto">
                <a:xfrm>
                  <a:off x="2880" y="1152"/>
                  <a:ext cx="73" cy="73"/>
                </a:xfrm>
                <a:prstGeom prst="ellipse">
                  <a:avLst/>
                </a:pr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sp>
            <p:nvSpPr>
              <p:cNvPr id="207885" name="Line 13"/>
              <p:cNvSpPr>
                <a:spLocks noChangeShapeType="1"/>
              </p:cNvSpPr>
              <p:nvPr/>
            </p:nvSpPr>
            <p:spPr bwMode="auto">
              <a:xfrm>
                <a:off x="3456" y="1296"/>
                <a:ext cx="528"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7886" name="Line 14"/>
              <p:cNvSpPr>
                <a:spLocks noChangeShapeType="1"/>
              </p:cNvSpPr>
              <p:nvPr/>
            </p:nvSpPr>
            <p:spPr bwMode="auto">
              <a:xfrm>
                <a:off x="3984" y="1296"/>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7887" name="Line 15"/>
              <p:cNvSpPr>
                <a:spLocks noChangeShapeType="1"/>
              </p:cNvSpPr>
              <p:nvPr/>
            </p:nvSpPr>
            <p:spPr bwMode="auto">
              <a:xfrm flipV="1">
                <a:off x="3984" y="2160"/>
                <a:ext cx="0" cy="24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nvGrpSpPr>
              <p:cNvPr id="5" name="Group 16"/>
              <p:cNvGrpSpPr>
                <a:grpSpLocks/>
              </p:cNvGrpSpPr>
              <p:nvPr/>
            </p:nvGrpSpPr>
            <p:grpSpPr bwMode="auto">
              <a:xfrm rot="-5400000">
                <a:off x="3840" y="1824"/>
                <a:ext cx="288" cy="384"/>
                <a:chOff x="2976" y="1680"/>
                <a:chExt cx="288" cy="384"/>
              </a:xfrm>
            </p:grpSpPr>
            <p:sp>
              <p:nvSpPr>
                <p:cNvPr id="207889" name="Line 17"/>
                <p:cNvSpPr>
                  <a:spLocks noChangeShapeType="1"/>
                </p:cNvSpPr>
                <p:nvPr/>
              </p:nvSpPr>
              <p:spPr bwMode="auto">
                <a:xfrm>
                  <a:off x="2976" y="1776"/>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7890" name="Line 18"/>
                <p:cNvSpPr>
                  <a:spLocks noChangeShapeType="1"/>
                </p:cNvSpPr>
                <p:nvPr/>
              </p:nvSpPr>
              <p:spPr bwMode="auto">
                <a:xfrm>
                  <a:off x="3072" y="1680"/>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7891" name="Line 19"/>
                <p:cNvSpPr>
                  <a:spLocks noChangeShapeType="1"/>
                </p:cNvSpPr>
                <p:nvPr/>
              </p:nvSpPr>
              <p:spPr bwMode="auto">
                <a:xfrm>
                  <a:off x="3072" y="1776"/>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7892" name="Line 20"/>
                <p:cNvSpPr>
                  <a:spLocks noChangeShapeType="1"/>
                </p:cNvSpPr>
                <p:nvPr/>
              </p:nvSpPr>
              <p:spPr bwMode="auto">
                <a:xfrm>
                  <a:off x="3072" y="1968"/>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sp>
            <p:nvSpPr>
              <p:cNvPr id="207893" name="Line 21"/>
              <p:cNvSpPr>
                <a:spLocks noChangeShapeType="1"/>
              </p:cNvSpPr>
              <p:nvPr/>
            </p:nvSpPr>
            <p:spPr bwMode="auto">
              <a:xfrm>
                <a:off x="4080" y="1872"/>
                <a:ext cx="432" cy="0"/>
              </a:xfrm>
              <a:prstGeom prst="line">
                <a:avLst/>
              </a:prstGeom>
              <a:noFill/>
              <a:ln w="19050">
                <a:solidFill>
                  <a:schemeClr val="tx1"/>
                </a:solidFill>
                <a:miter lim="800000"/>
                <a:headEnd type="oval" w="med" len="me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7894" name="Line 22"/>
              <p:cNvSpPr>
                <a:spLocks noChangeShapeType="1"/>
              </p:cNvSpPr>
              <p:nvPr/>
            </p:nvSpPr>
            <p:spPr bwMode="auto">
              <a:xfrm flipH="1">
                <a:off x="3456" y="2400"/>
                <a:ext cx="528"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7895" name="Line 23"/>
              <p:cNvSpPr>
                <a:spLocks noChangeShapeType="1"/>
              </p:cNvSpPr>
              <p:nvPr/>
            </p:nvSpPr>
            <p:spPr bwMode="auto">
              <a:xfrm flipH="1">
                <a:off x="3456" y="1872"/>
                <a:ext cx="432" cy="0"/>
              </a:xfrm>
              <a:prstGeom prst="line">
                <a:avLst/>
              </a:prstGeom>
              <a:noFill/>
              <a:ln w="19050">
                <a:solidFill>
                  <a:schemeClr val="tx1"/>
                </a:solidFill>
                <a:miter lim="800000"/>
                <a:headEnd type="oval" w="med" len="me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sp>
          <p:nvSpPr>
            <p:cNvPr id="207896" name="Text Box 24"/>
            <p:cNvSpPr txBox="1">
              <a:spLocks noChangeArrowheads="1"/>
            </p:cNvSpPr>
            <p:nvPr/>
          </p:nvSpPr>
          <p:spPr bwMode="auto">
            <a:xfrm>
              <a:off x="528" y="2496"/>
              <a:ext cx="430"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cs typeface="Times New Roman" panose="02020603050405020304" pitchFamily="18" charset="0"/>
                </a:rPr>
                <a:t>EN</a:t>
              </a:r>
            </a:p>
          </p:txBody>
        </p:sp>
        <p:sp>
          <p:nvSpPr>
            <p:cNvPr id="207897" name="Text Box 25"/>
            <p:cNvSpPr txBox="1">
              <a:spLocks noChangeArrowheads="1"/>
            </p:cNvSpPr>
            <p:nvPr/>
          </p:nvSpPr>
          <p:spPr bwMode="auto">
            <a:xfrm>
              <a:off x="224" y="1378"/>
              <a:ext cx="694" cy="330"/>
            </a:xfrm>
            <a:prstGeom prst="rect">
              <a:avLst/>
            </a:prstGeom>
            <a:noFill/>
            <a:ln w="9525">
              <a:noFill/>
              <a:miter lim="800000"/>
              <a:headEnd/>
              <a:tailEnd/>
            </a:ln>
            <a:effectLst/>
          </p:spPr>
          <p:txBody>
            <a:bodyPr wrap="none">
              <a:spAutoFit/>
            </a:bodyPr>
            <a:lstStyle/>
            <a:p>
              <a:r>
                <a:rPr lang="en-US" altLang="zh-CN" b="1" dirty="0">
                  <a:effectLst>
                    <a:outerShdw blurRad="38100" dist="38100" dir="2700000" algn="tl">
                      <a:srgbClr val="000000">
                        <a:alpha val="43137"/>
                      </a:srgbClr>
                    </a:outerShdw>
                  </a:effectLst>
                  <a:cs typeface="Times New Roman" panose="02020603050405020304" pitchFamily="18" charset="0"/>
                </a:rPr>
                <a:t>EN_L</a:t>
              </a:r>
            </a:p>
          </p:txBody>
        </p:sp>
        <p:sp>
          <p:nvSpPr>
            <p:cNvPr id="207898" name="Text Box 26"/>
            <p:cNvSpPr txBox="1">
              <a:spLocks noChangeArrowheads="1"/>
            </p:cNvSpPr>
            <p:nvPr/>
          </p:nvSpPr>
          <p:spPr bwMode="auto">
            <a:xfrm>
              <a:off x="624" y="1968"/>
              <a:ext cx="280"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cs typeface="Times New Roman" panose="02020603050405020304" pitchFamily="18" charset="0"/>
                </a:rPr>
                <a:t>A</a:t>
              </a:r>
            </a:p>
          </p:txBody>
        </p:sp>
        <p:sp>
          <p:nvSpPr>
            <p:cNvPr id="207899" name="Text Box 27"/>
            <p:cNvSpPr txBox="1">
              <a:spLocks noChangeArrowheads="1"/>
            </p:cNvSpPr>
            <p:nvPr/>
          </p:nvSpPr>
          <p:spPr bwMode="auto">
            <a:xfrm>
              <a:off x="1930" y="1968"/>
              <a:ext cx="267"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cs typeface="Times New Roman" panose="02020603050405020304" pitchFamily="18" charset="0"/>
                </a:rPr>
                <a:t>B</a:t>
              </a:r>
            </a:p>
          </p:txBody>
        </p:sp>
      </p:grpSp>
      <p:sp>
        <p:nvSpPr>
          <p:cNvPr id="29" name="Rectangle 2"/>
          <p:cNvSpPr>
            <a:spLocks noGrp="1" noChangeArrowheads="1"/>
          </p:cNvSpPr>
          <p:nvPr>
            <p:ph type="title"/>
          </p:nvPr>
        </p:nvSpPr>
        <p:spPr>
          <a:xfrm>
            <a:off x="1775520" y="444055"/>
            <a:ext cx="7772400" cy="769441"/>
          </a:xfrm>
        </p:spPr>
        <p:txBody>
          <a:bodyPr/>
          <a:lstStyle/>
          <a:p>
            <a:r>
              <a:rPr lang="en-US" altLang="zh-CN"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Transmission Gate</a:t>
            </a:r>
            <a:endParaRPr lang="zh-CN" altLang="en-US" dirty="0">
              <a:solidFill>
                <a:schemeClr val="accent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159076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7876"/>
                                        </p:tgtEl>
                                        <p:attrNameLst>
                                          <p:attrName>style.visibility</p:attrName>
                                        </p:attrNameLst>
                                      </p:cBhvr>
                                      <p:to>
                                        <p:strVal val="visible"/>
                                      </p:to>
                                    </p:set>
                                    <p:animEffect transition="in" filter="blinds(horizontal)">
                                      <p:cBhvr>
                                        <p:cTn id="7" dur="500"/>
                                        <p:tgtEl>
                                          <p:spTgt spid="207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1666844" y="1427583"/>
            <a:ext cx="4216400" cy="3724277"/>
            <a:chOff x="250" y="963"/>
            <a:chExt cx="2656" cy="2346"/>
          </a:xfrm>
        </p:grpSpPr>
        <p:sp>
          <p:nvSpPr>
            <p:cNvPr id="208900" name="Line 4"/>
            <p:cNvSpPr>
              <a:spLocks noChangeShapeType="1"/>
            </p:cNvSpPr>
            <p:nvPr/>
          </p:nvSpPr>
          <p:spPr bwMode="auto">
            <a:xfrm flipV="1">
              <a:off x="682" y="2880"/>
              <a:ext cx="1776" cy="3"/>
            </a:xfrm>
            <a:prstGeom prst="line">
              <a:avLst/>
            </a:prstGeom>
            <a:noFill/>
            <a:ln w="19050">
              <a:solidFill>
                <a:schemeClr val="tx1"/>
              </a:solidFill>
              <a:round/>
              <a:headEnd/>
              <a:tailEnd type="triangle" w="med" len="me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8901" name="Line 5"/>
            <p:cNvSpPr>
              <a:spLocks noChangeShapeType="1"/>
            </p:cNvSpPr>
            <p:nvPr/>
          </p:nvSpPr>
          <p:spPr bwMode="auto">
            <a:xfrm flipV="1">
              <a:off x="682" y="1299"/>
              <a:ext cx="0" cy="1584"/>
            </a:xfrm>
            <a:prstGeom prst="line">
              <a:avLst/>
            </a:prstGeom>
            <a:noFill/>
            <a:ln w="19050">
              <a:solidFill>
                <a:schemeClr val="tx1"/>
              </a:solidFill>
              <a:round/>
              <a:headEnd/>
              <a:tailEnd type="triangle" w="med" len="me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8902" name="Line 6"/>
            <p:cNvSpPr>
              <a:spLocks noChangeShapeType="1"/>
            </p:cNvSpPr>
            <p:nvPr/>
          </p:nvSpPr>
          <p:spPr bwMode="auto">
            <a:xfrm flipV="1">
              <a:off x="682" y="1728"/>
              <a:ext cx="624" cy="3"/>
            </a:xfrm>
            <a:prstGeom prst="line">
              <a:avLst/>
            </a:prstGeom>
            <a:noFill/>
            <a:ln w="19050">
              <a:solidFill>
                <a:schemeClr val="tx1"/>
              </a:solidFill>
              <a:round/>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8903" name="Arc 7"/>
            <p:cNvSpPr>
              <a:spLocks/>
            </p:cNvSpPr>
            <p:nvPr/>
          </p:nvSpPr>
          <p:spPr bwMode="auto">
            <a:xfrm>
              <a:off x="1210" y="1732"/>
              <a:ext cx="240" cy="364"/>
            </a:xfrm>
            <a:custGeom>
              <a:avLst/>
              <a:gdLst>
                <a:gd name="G0" fmla="+- 0 0 0"/>
                <a:gd name="G1" fmla="+- 20265 0 0"/>
                <a:gd name="G2" fmla="+- 21600 0 0"/>
                <a:gd name="T0" fmla="*/ 7475 w 20770"/>
                <a:gd name="T1" fmla="*/ 0 h 20265"/>
                <a:gd name="T2" fmla="*/ 20770 w 20770"/>
                <a:gd name="T3" fmla="*/ 14335 h 20265"/>
                <a:gd name="T4" fmla="*/ 0 w 20770"/>
                <a:gd name="T5" fmla="*/ 20265 h 20265"/>
              </a:gdLst>
              <a:ahLst/>
              <a:cxnLst>
                <a:cxn ang="0">
                  <a:pos x="T0" y="T1"/>
                </a:cxn>
                <a:cxn ang="0">
                  <a:pos x="T2" y="T3"/>
                </a:cxn>
                <a:cxn ang="0">
                  <a:pos x="T4" y="T5"/>
                </a:cxn>
              </a:cxnLst>
              <a:rect l="0" t="0" r="r" b="b"/>
              <a:pathLst>
                <a:path w="20770" h="20265" fill="none" extrusionOk="0">
                  <a:moveTo>
                    <a:pt x="7475" y="-1"/>
                  </a:moveTo>
                  <a:cubicBezTo>
                    <a:pt x="13939" y="2384"/>
                    <a:pt x="18878" y="7709"/>
                    <a:pt x="20770" y="14334"/>
                  </a:cubicBezTo>
                </a:path>
                <a:path w="20770" h="20265" stroke="0" extrusionOk="0">
                  <a:moveTo>
                    <a:pt x="7475" y="-1"/>
                  </a:moveTo>
                  <a:cubicBezTo>
                    <a:pt x="13939" y="2384"/>
                    <a:pt x="18878" y="7709"/>
                    <a:pt x="20770" y="14334"/>
                  </a:cubicBezTo>
                  <a:lnTo>
                    <a:pt x="0" y="20265"/>
                  </a:lnTo>
                  <a:close/>
                </a:path>
              </a:pathLst>
            </a:custGeom>
            <a:noFill/>
            <a:ln w="19050">
              <a:solidFill>
                <a:schemeClr val="tx1"/>
              </a:solidFill>
              <a:round/>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8904" name="Arc 8"/>
            <p:cNvSpPr>
              <a:spLocks/>
            </p:cNvSpPr>
            <p:nvPr/>
          </p:nvSpPr>
          <p:spPr bwMode="auto">
            <a:xfrm flipH="1" flipV="1">
              <a:off x="1258" y="2640"/>
              <a:ext cx="192" cy="19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8905" name="Line 9"/>
            <p:cNvSpPr>
              <a:spLocks noChangeShapeType="1"/>
            </p:cNvSpPr>
            <p:nvPr/>
          </p:nvSpPr>
          <p:spPr bwMode="auto">
            <a:xfrm flipV="1">
              <a:off x="1450" y="2832"/>
              <a:ext cx="662" cy="3"/>
            </a:xfrm>
            <a:prstGeom prst="line">
              <a:avLst/>
            </a:prstGeom>
            <a:noFill/>
            <a:ln w="19050">
              <a:solidFill>
                <a:schemeClr val="tx1"/>
              </a:solidFill>
              <a:round/>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8906" name="Text Box 10"/>
            <p:cNvSpPr txBox="1">
              <a:spLocks noChangeArrowheads="1"/>
            </p:cNvSpPr>
            <p:nvPr/>
          </p:nvSpPr>
          <p:spPr bwMode="auto">
            <a:xfrm>
              <a:off x="250" y="963"/>
              <a:ext cx="603" cy="330"/>
            </a:xfrm>
            <a:prstGeom prst="rect">
              <a:avLst/>
            </a:prstGeom>
            <a:noFill/>
            <a:ln w="9525">
              <a:noFill/>
              <a:miter lim="800000"/>
              <a:headEnd/>
              <a:tailEnd/>
            </a:ln>
            <a:effectLst/>
          </p:spPr>
          <p:txBody>
            <a:bodyPr wrap="none">
              <a:spAutoFit/>
            </a:bodyPr>
            <a:lstStyle/>
            <a:p>
              <a:r>
                <a:rPr lang="en-US" altLang="zh-CN" b="1" dirty="0">
                  <a:effectLst>
                    <a:outerShdw blurRad="38100" dist="38100" dir="2700000" algn="tl">
                      <a:srgbClr val="000000">
                        <a:alpha val="43137"/>
                      </a:srgbClr>
                    </a:outerShdw>
                  </a:effectLst>
                  <a:cs typeface="Times New Roman" panose="02020603050405020304" pitchFamily="18" charset="0"/>
                </a:rPr>
                <a:t>V</a:t>
              </a:r>
              <a:r>
                <a:rPr lang="en-US" altLang="zh-CN" b="1" baseline="-25000" dirty="0">
                  <a:effectLst>
                    <a:outerShdw blurRad="38100" dist="38100" dir="2700000" algn="tl">
                      <a:srgbClr val="000000">
                        <a:alpha val="43137"/>
                      </a:srgbClr>
                    </a:outerShdw>
                  </a:effectLst>
                  <a:cs typeface="Times New Roman" panose="02020603050405020304" pitchFamily="18" charset="0"/>
                </a:rPr>
                <a:t>OUT</a:t>
              </a:r>
            </a:p>
          </p:txBody>
        </p:sp>
        <p:sp>
          <p:nvSpPr>
            <p:cNvPr id="208907" name="Text Box 11"/>
            <p:cNvSpPr txBox="1">
              <a:spLocks noChangeArrowheads="1"/>
            </p:cNvSpPr>
            <p:nvPr/>
          </p:nvSpPr>
          <p:spPr bwMode="auto">
            <a:xfrm>
              <a:off x="2458" y="2736"/>
              <a:ext cx="448"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cs typeface="Times New Roman" panose="02020603050405020304" pitchFamily="18" charset="0"/>
                </a:rPr>
                <a:t>V</a:t>
              </a:r>
              <a:r>
                <a:rPr lang="en-US" altLang="zh-CN" b="1" baseline="-25000">
                  <a:effectLst>
                    <a:outerShdw blurRad="38100" dist="38100" dir="2700000" algn="tl">
                      <a:srgbClr val="000000">
                        <a:alpha val="43137"/>
                      </a:srgbClr>
                    </a:outerShdw>
                  </a:effectLst>
                  <a:cs typeface="Times New Roman" panose="02020603050405020304" pitchFamily="18" charset="0"/>
                </a:rPr>
                <a:t>IN</a:t>
              </a:r>
            </a:p>
          </p:txBody>
        </p:sp>
        <p:sp>
          <p:nvSpPr>
            <p:cNvPr id="208908" name="Line 12"/>
            <p:cNvSpPr>
              <a:spLocks noChangeShapeType="1"/>
            </p:cNvSpPr>
            <p:nvPr/>
          </p:nvSpPr>
          <p:spPr bwMode="auto">
            <a:xfrm>
              <a:off x="1546" y="2883"/>
              <a:ext cx="0" cy="96"/>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8909" name="Text Box 13"/>
            <p:cNvSpPr txBox="1">
              <a:spLocks noChangeArrowheads="1"/>
            </p:cNvSpPr>
            <p:nvPr/>
          </p:nvSpPr>
          <p:spPr bwMode="auto">
            <a:xfrm>
              <a:off x="1978" y="2979"/>
              <a:ext cx="399"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cs typeface="Times New Roman" panose="02020603050405020304" pitchFamily="18" charset="0"/>
                </a:rPr>
                <a:t>5.0</a:t>
              </a:r>
              <a:endParaRPr lang="zh-CN" altLang="en-US" b="1">
                <a:effectLst>
                  <a:outerShdw blurRad="38100" dist="38100" dir="2700000" algn="tl">
                    <a:srgbClr val="000000">
                      <a:alpha val="43137"/>
                    </a:srgbClr>
                  </a:outerShdw>
                </a:effectLst>
                <a:cs typeface="Times New Roman" panose="02020603050405020304" pitchFamily="18" charset="0"/>
              </a:endParaRPr>
            </a:p>
          </p:txBody>
        </p:sp>
        <p:sp>
          <p:nvSpPr>
            <p:cNvPr id="208910" name="Text Box 14"/>
            <p:cNvSpPr txBox="1">
              <a:spLocks noChangeArrowheads="1"/>
            </p:cNvSpPr>
            <p:nvPr/>
          </p:nvSpPr>
          <p:spPr bwMode="auto">
            <a:xfrm>
              <a:off x="1066" y="2979"/>
              <a:ext cx="399"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cs typeface="Times New Roman" panose="02020603050405020304" pitchFamily="18" charset="0"/>
                </a:rPr>
                <a:t>2.1</a:t>
              </a:r>
              <a:endParaRPr lang="zh-CN" altLang="en-US" b="1">
                <a:effectLst>
                  <a:outerShdw blurRad="38100" dist="38100" dir="2700000" algn="tl">
                    <a:srgbClr val="000000">
                      <a:alpha val="43137"/>
                    </a:srgbClr>
                  </a:outerShdw>
                </a:effectLst>
                <a:cs typeface="Times New Roman" panose="02020603050405020304" pitchFamily="18" charset="0"/>
              </a:endParaRPr>
            </a:p>
          </p:txBody>
        </p:sp>
        <p:sp>
          <p:nvSpPr>
            <p:cNvPr id="208911" name="Text Box 15"/>
            <p:cNvSpPr txBox="1">
              <a:spLocks noChangeArrowheads="1"/>
            </p:cNvSpPr>
            <p:nvPr/>
          </p:nvSpPr>
          <p:spPr bwMode="auto">
            <a:xfrm>
              <a:off x="1402" y="2979"/>
              <a:ext cx="399"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cs typeface="Times New Roman" panose="02020603050405020304" pitchFamily="18" charset="0"/>
                </a:rPr>
                <a:t>2.9</a:t>
              </a:r>
              <a:endParaRPr lang="zh-CN" altLang="en-US" b="1">
                <a:effectLst>
                  <a:outerShdw blurRad="38100" dist="38100" dir="2700000" algn="tl">
                    <a:srgbClr val="000000">
                      <a:alpha val="43137"/>
                    </a:srgbClr>
                  </a:outerShdw>
                </a:effectLst>
                <a:cs typeface="Times New Roman" panose="02020603050405020304" pitchFamily="18" charset="0"/>
              </a:endParaRPr>
            </a:p>
          </p:txBody>
        </p:sp>
        <p:sp>
          <p:nvSpPr>
            <p:cNvPr id="208912" name="Line 16"/>
            <p:cNvSpPr>
              <a:spLocks noChangeShapeType="1"/>
            </p:cNvSpPr>
            <p:nvPr/>
          </p:nvSpPr>
          <p:spPr bwMode="auto">
            <a:xfrm>
              <a:off x="2122" y="2880"/>
              <a:ext cx="0" cy="96"/>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8913" name="Line 17"/>
            <p:cNvSpPr>
              <a:spLocks noChangeShapeType="1"/>
            </p:cNvSpPr>
            <p:nvPr/>
          </p:nvSpPr>
          <p:spPr bwMode="auto">
            <a:xfrm>
              <a:off x="1258" y="2883"/>
              <a:ext cx="0" cy="96"/>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8914" name="Text Box 18"/>
            <p:cNvSpPr txBox="1">
              <a:spLocks noChangeArrowheads="1"/>
            </p:cNvSpPr>
            <p:nvPr/>
          </p:nvSpPr>
          <p:spPr bwMode="auto">
            <a:xfrm>
              <a:off x="346" y="1587"/>
              <a:ext cx="399"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cs typeface="Times New Roman" panose="02020603050405020304" pitchFamily="18" charset="0"/>
                </a:rPr>
                <a:t>5.0</a:t>
              </a:r>
              <a:endParaRPr lang="zh-CN" altLang="en-US" b="1">
                <a:effectLst>
                  <a:outerShdw blurRad="38100" dist="38100" dir="2700000" algn="tl">
                    <a:srgbClr val="000000">
                      <a:alpha val="43137"/>
                    </a:srgbClr>
                  </a:outerShdw>
                </a:effectLst>
                <a:cs typeface="Times New Roman" panose="02020603050405020304" pitchFamily="18" charset="0"/>
              </a:endParaRPr>
            </a:p>
          </p:txBody>
        </p:sp>
        <p:sp>
          <p:nvSpPr>
            <p:cNvPr id="208916" name="Arc 20"/>
            <p:cNvSpPr>
              <a:spLocks/>
            </p:cNvSpPr>
            <p:nvPr/>
          </p:nvSpPr>
          <p:spPr bwMode="auto">
            <a:xfrm>
              <a:off x="970" y="1728"/>
              <a:ext cx="240" cy="364"/>
            </a:xfrm>
            <a:custGeom>
              <a:avLst/>
              <a:gdLst>
                <a:gd name="G0" fmla="+- 0 0 0"/>
                <a:gd name="G1" fmla="+- 20265 0 0"/>
                <a:gd name="G2" fmla="+- 21600 0 0"/>
                <a:gd name="T0" fmla="*/ 7475 w 20770"/>
                <a:gd name="T1" fmla="*/ 0 h 20265"/>
                <a:gd name="T2" fmla="*/ 20770 w 20770"/>
                <a:gd name="T3" fmla="*/ 14335 h 20265"/>
                <a:gd name="T4" fmla="*/ 0 w 20770"/>
                <a:gd name="T5" fmla="*/ 20265 h 20265"/>
              </a:gdLst>
              <a:ahLst/>
              <a:cxnLst>
                <a:cxn ang="0">
                  <a:pos x="T0" y="T1"/>
                </a:cxn>
                <a:cxn ang="0">
                  <a:pos x="T2" y="T3"/>
                </a:cxn>
                <a:cxn ang="0">
                  <a:pos x="T4" y="T5"/>
                </a:cxn>
              </a:cxnLst>
              <a:rect l="0" t="0" r="r" b="b"/>
              <a:pathLst>
                <a:path w="20770" h="20265" fill="none" extrusionOk="0">
                  <a:moveTo>
                    <a:pt x="7475" y="-1"/>
                  </a:moveTo>
                  <a:cubicBezTo>
                    <a:pt x="13939" y="2384"/>
                    <a:pt x="18878" y="7709"/>
                    <a:pt x="20770" y="14334"/>
                  </a:cubicBezTo>
                </a:path>
                <a:path w="20770" h="20265" stroke="0" extrusionOk="0">
                  <a:moveTo>
                    <a:pt x="7475" y="-1"/>
                  </a:moveTo>
                  <a:cubicBezTo>
                    <a:pt x="13939" y="2384"/>
                    <a:pt x="18878" y="7709"/>
                    <a:pt x="20770" y="14334"/>
                  </a:cubicBezTo>
                  <a:lnTo>
                    <a:pt x="0" y="20265"/>
                  </a:lnTo>
                  <a:close/>
                </a:path>
              </a:pathLst>
            </a:custGeom>
            <a:noFill/>
            <a:ln w="19050">
              <a:solidFill>
                <a:schemeClr val="tx1"/>
              </a:solidFill>
              <a:round/>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8918" name="Arc 22"/>
            <p:cNvSpPr>
              <a:spLocks/>
            </p:cNvSpPr>
            <p:nvPr/>
          </p:nvSpPr>
          <p:spPr bwMode="auto">
            <a:xfrm flipH="1" flipV="1">
              <a:off x="1498" y="2640"/>
              <a:ext cx="192" cy="19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8919" name="Line 23"/>
            <p:cNvSpPr>
              <a:spLocks noChangeShapeType="1"/>
            </p:cNvSpPr>
            <p:nvPr/>
          </p:nvSpPr>
          <p:spPr bwMode="auto">
            <a:xfrm>
              <a:off x="1450" y="1968"/>
              <a:ext cx="48" cy="676"/>
            </a:xfrm>
            <a:prstGeom prst="line">
              <a:avLst/>
            </a:prstGeom>
            <a:noFill/>
            <a:ln w="25400">
              <a:solidFill>
                <a:srgbClr val="FFFF00"/>
              </a:solidFill>
              <a:round/>
              <a:headEnd type="none"/>
              <a:tailEnd type="arrow" w="med" len="me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8920" name="Text Box 24"/>
            <p:cNvSpPr txBox="1">
              <a:spLocks noChangeArrowheads="1"/>
            </p:cNvSpPr>
            <p:nvPr/>
          </p:nvSpPr>
          <p:spPr bwMode="auto">
            <a:xfrm>
              <a:off x="1309" y="1392"/>
              <a:ext cx="484"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cs typeface="Times New Roman" panose="02020603050405020304" pitchFamily="18" charset="0"/>
                </a:rPr>
                <a:t>V</a:t>
              </a:r>
              <a:r>
                <a:rPr lang="en-US" altLang="zh-CN" b="1" baseline="-25000">
                  <a:effectLst>
                    <a:outerShdw blurRad="38100" dist="38100" dir="2700000" algn="tl">
                      <a:srgbClr val="000000">
                        <a:alpha val="43137"/>
                      </a:srgbClr>
                    </a:outerShdw>
                  </a:effectLst>
                  <a:cs typeface="Times New Roman" panose="02020603050405020304" pitchFamily="18" charset="0"/>
                </a:rPr>
                <a:t>T+</a:t>
              </a:r>
            </a:p>
          </p:txBody>
        </p:sp>
        <p:sp>
          <p:nvSpPr>
            <p:cNvPr id="208921" name="Text Box 25"/>
            <p:cNvSpPr txBox="1">
              <a:spLocks noChangeArrowheads="1"/>
            </p:cNvSpPr>
            <p:nvPr/>
          </p:nvSpPr>
          <p:spPr bwMode="auto">
            <a:xfrm>
              <a:off x="879" y="1392"/>
              <a:ext cx="425"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cs typeface="Times New Roman" panose="02020603050405020304" pitchFamily="18" charset="0"/>
                </a:rPr>
                <a:t>V</a:t>
              </a:r>
              <a:r>
                <a:rPr lang="en-US" altLang="zh-CN" b="1" baseline="-25000">
                  <a:effectLst>
                    <a:outerShdw blurRad="38100" dist="38100" dir="2700000" algn="tl">
                      <a:srgbClr val="000000">
                        <a:alpha val="43137"/>
                      </a:srgbClr>
                    </a:outerShdw>
                  </a:effectLst>
                  <a:cs typeface="Times New Roman" panose="02020603050405020304" pitchFamily="18" charset="0"/>
                </a:rPr>
                <a:t>T-</a:t>
              </a:r>
            </a:p>
          </p:txBody>
        </p:sp>
      </p:grpSp>
      <p:grpSp>
        <p:nvGrpSpPr>
          <p:cNvPr id="7" name="Group 44"/>
          <p:cNvGrpSpPr>
            <a:grpSpLocks/>
          </p:cNvGrpSpPr>
          <p:nvPr/>
        </p:nvGrpSpPr>
        <p:grpSpPr bwMode="auto">
          <a:xfrm>
            <a:off x="7765868" y="1698030"/>
            <a:ext cx="1752600" cy="762000"/>
            <a:chOff x="1056" y="1344"/>
            <a:chExt cx="1392" cy="672"/>
          </a:xfrm>
        </p:grpSpPr>
        <p:sp>
          <p:nvSpPr>
            <p:cNvPr id="208941" name="AutoShape 45"/>
            <p:cNvSpPr>
              <a:spLocks noChangeArrowheads="1"/>
            </p:cNvSpPr>
            <p:nvPr/>
          </p:nvSpPr>
          <p:spPr bwMode="auto">
            <a:xfrm rot="5400000">
              <a:off x="1368" y="1416"/>
              <a:ext cx="672" cy="528"/>
            </a:xfrm>
            <a:prstGeom prst="triangle">
              <a:avLst>
                <a:gd name="adj" fmla="val 50000"/>
              </a:avLst>
            </a:pr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8942" name="Oval 46"/>
            <p:cNvSpPr>
              <a:spLocks noChangeArrowheads="1"/>
            </p:cNvSpPr>
            <p:nvPr/>
          </p:nvSpPr>
          <p:spPr bwMode="auto">
            <a:xfrm>
              <a:off x="1968" y="1632"/>
              <a:ext cx="96" cy="96"/>
            </a:xfrm>
            <a:prstGeom prst="ellipse">
              <a:avLst/>
            </a:pr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8943" name="Line 47"/>
            <p:cNvSpPr>
              <a:spLocks noChangeShapeType="1"/>
            </p:cNvSpPr>
            <p:nvPr/>
          </p:nvSpPr>
          <p:spPr bwMode="auto">
            <a:xfrm>
              <a:off x="2064" y="1680"/>
              <a:ext cx="384"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nvGrpSpPr>
            <p:cNvPr id="8" name="Group 48"/>
            <p:cNvGrpSpPr>
              <a:grpSpLocks/>
            </p:cNvGrpSpPr>
            <p:nvPr/>
          </p:nvGrpSpPr>
          <p:grpSpPr bwMode="auto">
            <a:xfrm>
              <a:off x="1440" y="1632"/>
              <a:ext cx="336" cy="192"/>
              <a:chOff x="1440" y="2688"/>
              <a:chExt cx="336" cy="192"/>
            </a:xfrm>
          </p:grpSpPr>
          <p:sp>
            <p:nvSpPr>
              <p:cNvPr id="208945" name="Line 49"/>
              <p:cNvSpPr>
                <a:spLocks noChangeShapeType="1"/>
              </p:cNvSpPr>
              <p:nvPr/>
            </p:nvSpPr>
            <p:spPr bwMode="auto">
              <a:xfrm>
                <a:off x="1584" y="2688"/>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8946" name="Line 50"/>
              <p:cNvSpPr>
                <a:spLocks noChangeShapeType="1"/>
              </p:cNvSpPr>
              <p:nvPr/>
            </p:nvSpPr>
            <p:spPr bwMode="auto">
              <a:xfrm flipH="1">
                <a:off x="1536" y="2688"/>
                <a:ext cx="48"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8947" name="Line 51"/>
              <p:cNvSpPr>
                <a:spLocks noChangeShapeType="1"/>
              </p:cNvSpPr>
              <p:nvPr/>
            </p:nvSpPr>
            <p:spPr bwMode="auto">
              <a:xfrm flipH="1">
                <a:off x="1632" y="2688"/>
                <a:ext cx="48"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8948" name="Line 52"/>
              <p:cNvSpPr>
                <a:spLocks noChangeShapeType="1"/>
              </p:cNvSpPr>
              <p:nvPr/>
            </p:nvSpPr>
            <p:spPr bwMode="auto">
              <a:xfrm>
                <a:off x="1440" y="2880"/>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sp>
          <p:nvSpPr>
            <p:cNvPr id="208949" name="Line 53"/>
            <p:cNvSpPr>
              <a:spLocks noChangeShapeType="1"/>
            </p:cNvSpPr>
            <p:nvPr/>
          </p:nvSpPr>
          <p:spPr bwMode="auto">
            <a:xfrm flipH="1">
              <a:off x="1056" y="1680"/>
              <a:ext cx="384"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sp>
        <p:nvSpPr>
          <p:cNvPr id="55" name="Line 21"/>
          <p:cNvSpPr>
            <a:spLocks noChangeShapeType="1"/>
          </p:cNvSpPr>
          <p:nvPr/>
        </p:nvSpPr>
        <p:spPr bwMode="auto">
          <a:xfrm>
            <a:off x="3183048" y="3016671"/>
            <a:ext cx="76200" cy="1073151"/>
          </a:xfrm>
          <a:prstGeom prst="line">
            <a:avLst/>
          </a:prstGeom>
          <a:noFill/>
          <a:ln w="25400">
            <a:solidFill>
              <a:srgbClr val="FFFF00"/>
            </a:solidFill>
            <a:round/>
            <a:headEnd type="arrow" w="med" len="me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57" name="Text Box 42"/>
          <p:cNvSpPr txBox="1">
            <a:spLocks noChangeArrowheads="1"/>
          </p:cNvSpPr>
          <p:nvPr/>
        </p:nvSpPr>
        <p:spPr bwMode="auto">
          <a:xfrm>
            <a:off x="1824357" y="5489951"/>
            <a:ext cx="6803657" cy="954107"/>
          </a:xfrm>
          <a:prstGeom prst="rect">
            <a:avLst/>
          </a:prstGeom>
          <a:noFill/>
          <a:ln w="9525">
            <a:noFill/>
            <a:miter lim="800000"/>
            <a:headEnd/>
            <a:tailEnd/>
          </a:ln>
          <a:effectLst/>
        </p:spPr>
        <p:txBody>
          <a:bodyPr wrap="none">
            <a:spAutoFit/>
          </a:bodyPr>
          <a:lstStyle/>
          <a:p>
            <a:r>
              <a:rPr lang="en-US" altLang="zh-CN" dirty="0">
                <a:solidFill>
                  <a:schemeClr val="accent1"/>
                </a:solidFill>
                <a:effectLst>
                  <a:outerShdw blurRad="38100" dist="38100" dir="2700000" algn="tl">
                    <a:srgbClr val="000000">
                      <a:alpha val="43137"/>
                    </a:srgbClr>
                  </a:outerShdw>
                </a:effectLst>
                <a:ea typeface="黑体" pitchFamily="2" charset="-122"/>
                <a:cs typeface="Times New Roman" panose="02020603050405020304" pitchFamily="18" charset="0"/>
              </a:rPr>
              <a:t>Input rises to 2.9V, output becomes low-state.</a:t>
            </a:r>
          </a:p>
          <a:p>
            <a:r>
              <a:rPr lang="en-US" altLang="zh-CN" dirty="0">
                <a:solidFill>
                  <a:schemeClr val="accent1"/>
                </a:solidFill>
                <a:effectLst>
                  <a:outerShdw blurRad="38100" dist="38100" dir="2700000" algn="tl">
                    <a:srgbClr val="000000">
                      <a:alpha val="43137"/>
                    </a:srgbClr>
                  </a:outerShdw>
                </a:effectLst>
                <a:ea typeface="黑体" pitchFamily="2" charset="-122"/>
                <a:cs typeface="Times New Roman" panose="02020603050405020304" pitchFamily="18" charset="0"/>
              </a:rPr>
              <a:t>Input falls to 2.1V, output becomes high-state.</a:t>
            </a:r>
            <a:endParaRPr lang="zh-CN" altLang="en-US" dirty="0">
              <a:solidFill>
                <a:schemeClr val="accent1"/>
              </a:solidFill>
              <a:effectLst>
                <a:outerShdw blurRad="38100" dist="38100" dir="2700000" algn="tl">
                  <a:srgbClr val="000000">
                    <a:alpha val="43137"/>
                  </a:srgbClr>
                </a:outerShdw>
              </a:effectLst>
              <a:ea typeface="黑体" pitchFamily="2" charset="-122"/>
              <a:cs typeface="Times New Roman" panose="02020603050405020304" pitchFamily="18" charset="0"/>
            </a:endParaRPr>
          </a:p>
        </p:txBody>
      </p:sp>
      <p:grpSp>
        <p:nvGrpSpPr>
          <p:cNvPr id="3" name="Group 26"/>
          <p:cNvGrpSpPr>
            <a:grpSpLocks/>
          </p:cNvGrpSpPr>
          <p:nvPr/>
        </p:nvGrpSpPr>
        <p:grpSpPr bwMode="auto">
          <a:xfrm>
            <a:off x="5841522" y="2886436"/>
            <a:ext cx="3476627" cy="1438275"/>
            <a:chOff x="3046" y="1968"/>
            <a:chExt cx="2190" cy="906"/>
          </a:xfrm>
        </p:grpSpPr>
        <p:grpSp>
          <p:nvGrpSpPr>
            <p:cNvPr id="4" name="Group 27"/>
            <p:cNvGrpSpPr>
              <a:grpSpLocks/>
            </p:cNvGrpSpPr>
            <p:nvPr/>
          </p:nvGrpSpPr>
          <p:grpSpPr bwMode="auto">
            <a:xfrm>
              <a:off x="3648" y="1968"/>
              <a:ext cx="432" cy="336"/>
              <a:chOff x="2640" y="3504"/>
              <a:chExt cx="432" cy="336"/>
            </a:xfrm>
          </p:grpSpPr>
          <p:sp>
            <p:nvSpPr>
              <p:cNvPr id="208924" name="Line 28"/>
              <p:cNvSpPr>
                <a:spLocks noChangeShapeType="1"/>
              </p:cNvSpPr>
              <p:nvPr/>
            </p:nvSpPr>
            <p:spPr bwMode="auto">
              <a:xfrm>
                <a:off x="2640" y="3840"/>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8925" name="Line 29"/>
              <p:cNvSpPr>
                <a:spLocks noChangeShapeType="1"/>
              </p:cNvSpPr>
              <p:nvPr/>
            </p:nvSpPr>
            <p:spPr bwMode="auto">
              <a:xfrm flipV="1">
                <a:off x="2832" y="3504"/>
                <a:ext cx="0" cy="336"/>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8926" name="Line 30"/>
              <p:cNvSpPr>
                <a:spLocks noChangeShapeType="1"/>
              </p:cNvSpPr>
              <p:nvPr/>
            </p:nvSpPr>
            <p:spPr bwMode="auto">
              <a:xfrm>
                <a:off x="2832" y="3504"/>
                <a:ext cx="240"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8927" name="Line 31"/>
              <p:cNvSpPr>
                <a:spLocks noChangeShapeType="1"/>
              </p:cNvSpPr>
              <p:nvPr/>
            </p:nvSpPr>
            <p:spPr bwMode="auto">
              <a:xfrm flipV="1">
                <a:off x="2832" y="3648"/>
                <a:ext cx="0" cy="96"/>
              </a:xfrm>
              <a:prstGeom prst="line">
                <a:avLst/>
              </a:prstGeom>
              <a:noFill/>
              <a:ln w="19050">
                <a:solidFill>
                  <a:schemeClr val="tx1"/>
                </a:solidFill>
                <a:miter lim="800000"/>
                <a:headEnd/>
                <a:tailEnd type="triangle" w="med" len="me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sp>
          <p:nvSpPr>
            <p:cNvPr id="208928" name="Text Box 32"/>
            <p:cNvSpPr txBox="1">
              <a:spLocks noChangeArrowheads="1"/>
            </p:cNvSpPr>
            <p:nvPr/>
          </p:nvSpPr>
          <p:spPr bwMode="auto">
            <a:xfrm>
              <a:off x="3046" y="2194"/>
              <a:ext cx="581" cy="330"/>
            </a:xfrm>
            <a:prstGeom prst="rect">
              <a:avLst/>
            </a:prstGeom>
            <a:noFill/>
            <a:ln w="9525">
              <a:noFill/>
              <a:miter lim="800000"/>
              <a:headEnd/>
              <a:tailEnd/>
            </a:ln>
            <a:effectLst/>
          </p:spPr>
          <p:txBody>
            <a:bodyPr wrap="none">
              <a:spAutoFit/>
            </a:bodyPr>
            <a:lstStyle/>
            <a:p>
              <a:r>
                <a:rPr lang="en-US" altLang="zh-CN" dirty="0">
                  <a:effectLst>
                    <a:outerShdw blurRad="38100" dist="38100" dir="2700000" algn="tl">
                      <a:srgbClr val="000000">
                        <a:alpha val="43137"/>
                      </a:srgbClr>
                    </a:outerShdw>
                  </a:effectLst>
                  <a:ea typeface="黑体" pitchFamily="2" charset="-122"/>
                  <a:cs typeface="Times New Roman" panose="02020603050405020304" pitchFamily="18" charset="0"/>
                </a:rPr>
                <a:t>input</a:t>
              </a:r>
              <a:endParaRPr lang="zh-CN" altLang="en-US" dirty="0">
                <a:effectLst>
                  <a:outerShdw blurRad="38100" dist="38100" dir="2700000" algn="tl">
                    <a:srgbClr val="000000">
                      <a:alpha val="43137"/>
                    </a:srgbClr>
                  </a:outerShdw>
                </a:effectLst>
                <a:ea typeface="黑体" pitchFamily="2" charset="-122"/>
                <a:cs typeface="Times New Roman" panose="02020603050405020304" pitchFamily="18" charset="0"/>
              </a:endParaRPr>
            </a:p>
          </p:txBody>
        </p:sp>
        <p:grpSp>
          <p:nvGrpSpPr>
            <p:cNvPr id="5" name="Group 33"/>
            <p:cNvGrpSpPr>
              <a:grpSpLocks/>
            </p:cNvGrpSpPr>
            <p:nvPr/>
          </p:nvGrpSpPr>
          <p:grpSpPr bwMode="auto">
            <a:xfrm>
              <a:off x="3648" y="2496"/>
              <a:ext cx="432" cy="336"/>
              <a:chOff x="3696" y="2736"/>
              <a:chExt cx="432" cy="336"/>
            </a:xfrm>
          </p:grpSpPr>
          <p:sp>
            <p:nvSpPr>
              <p:cNvPr id="208930" name="Line 34"/>
              <p:cNvSpPr>
                <a:spLocks noChangeShapeType="1"/>
              </p:cNvSpPr>
              <p:nvPr/>
            </p:nvSpPr>
            <p:spPr bwMode="auto">
              <a:xfrm>
                <a:off x="3888" y="3072"/>
                <a:ext cx="240"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8931" name="Line 35"/>
              <p:cNvSpPr>
                <a:spLocks noChangeShapeType="1"/>
              </p:cNvSpPr>
              <p:nvPr/>
            </p:nvSpPr>
            <p:spPr bwMode="auto">
              <a:xfrm flipV="1">
                <a:off x="3888" y="2736"/>
                <a:ext cx="0" cy="336"/>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8932" name="Line 36"/>
              <p:cNvSpPr>
                <a:spLocks noChangeShapeType="1"/>
              </p:cNvSpPr>
              <p:nvPr/>
            </p:nvSpPr>
            <p:spPr bwMode="auto">
              <a:xfrm>
                <a:off x="3696" y="2736"/>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8933" name="Line 37"/>
              <p:cNvSpPr>
                <a:spLocks noChangeShapeType="1"/>
              </p:cNvSpPr>
              <p:nvPr/>
            </p:nvSpPr>
            <p:spPr bwMode="auto">
              <a:xfrm flipV="1">
                <a:off x="3888" y="2880"/>
                <a:ext cx="0" cy="96"/>
              </a:xfrm>
              <a:prstGeom prst="line">
                <a:avLst/>
              </a:prstGeom>
              <a:noFill/>
              <a:ln w="19050">
                <a:solidFill>
                  <a:schemeClr val="tx1"/>
                </a:solidFill>
                <a:miter lim="800000"/>
                <a:headEnd type="triangle" w="med" len="me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sp>
          <p:nvSpPr>
            <p:cNvPr id="208934" name="Text Box 38"/>
            <p:cNvSpPr txBox="1">
              <a:spLocks noChangeArrowheads="1"/>
            </p:cNvSpPr>
            <p:nvPr/>
          </p:nvSpPr>
          <p:spPr bwMode="auto">
            <a:xfrm>
              <a:off x="3914" y="2252"/>
              <a:ext cx="957" cy="357"/>
            </a:xfrm>
            <a:prstGeom prst="rect">
              <a:avLst/>
            </a:prstGeom>
            <a:noFill/>
            <a:ln w="9525">
              <a:noFill/>
              <a:miter lim="800000"/>
              <a:headEnd/>
              <a:tailEnd/>
            </a:ln>
            <a:effectLst/>
          </p:spPr>
          <p:txBody>
            <a:bodyPr wrap="none">
              <a:spAutoFit/>
            </a:bodyPr>
            <a:lstStyle/>
            <a:p>
              <a:pPr>
                <a:lnSpc>
                  <a:spcPct val="110000"/>
                </a:lnSpc>
              </a:pPr>
              <a:r>
                <a:rPr lang="en-US" altLang="zh-CN" dirty="0">
                  <a:effectLst>
                    <a:outerShdw blurRad="38100" dist="38100" dir="2700000" algn="tl">
                      <a:srgbClr val="000000">
                        <a:alpha val="43137"/>
                      </a:srgbClr>
                    </a:outerShdw>
                  </a:effectLst>
                  <a:ea typeface="黑体" pitchFamily="2" charset="-122"/>
                  <a:cs typeface="Times New Roman" panose="02020603050405020304" pitchFamily="18" charset="0"/>
                </a:rPr>
                <a:t>threshold</a:t>
              </a:r>
              <a:endParaRPr lang="zh-CN" altLang="en-US" dirty="0">
                <a:effectLst>
                  <a:outerShdw blurRad="38100" dist="38100" dir="2700000" algn="tl">
                    <a:srgbClr val="000000">
                      <a:alpha val="43137"/>
                    </a:srgbClr>
                  </a:outerShdw>
                </a:effectLst>
                <a:ea typeface="黑体" pitchFamily="2" charset="-122"/>
                <a:cs typeface="Times New Roman" panose="02020603050405020304" pitchFamily="18" charset="0"/>
              </a:endParaRPr>
            </a:p>
          </p:txBody>
        </p:sp>
        <p:sp>
          <p:nvSpPr>
            <p:cNvPr id="208935" name="Rectangle 39"/>
            <p:cNvSpPr>
              <a:spLocks noChangeArrowheads="1"/>
            </p:cNvSpPr>
            <p:nvPr/>
          </p:nvSpPr>
          <p:spPr bwMode="auto">
            <a:xfrm>
              <a:off x="4752" y="1968"/>
              <a:ext cx="484" cy="330"/>
            </a:xfrm>
            <a:prstGeom prst="rect">
              <a:avLst/>
            </a:prstGeom>
            <a:noFill/>
            <a:ln w="9525">
              <a:noFill/>
              <a:miter lim="800000"/>
              <a:headEnd/>
              <a:tailEnd/>
            </a:ln>
            <a:effectLst/>
          </p:spPr>
          <p:txBody>
            <a:bodyPr wrap="none">
              <a:spAutoFit/>
            </a:bodyPr>
            <a:lstStyle/>
            <a:p>
              <a:r>
                <a:rPr lang="en-US" altLang="zh-CN" b="1" dirty="0">
                  <a:effectLst>
                    <a:outerShdw blurRad="38100" dist="38100" dir="2700000" algn="tl">
                      <a:srgbClr val="000000">
                        <a:alpha val="43137"/>
                      </a:srgbClr>
                    </a:outerShdw>
                  </a:effectLst>
                  <a:cs typeface="Times New Roman" panose="02020603050405020304" pitchFamily="18" charset="0"/>
                </a:rPr>
                <a:t>V</a:t>
              </a:r>
              <a:r>
                <a:rPr lang="en-US" altLang="zh-CN" b="1" baseline="-25000" dirty="0">
                  <a:effectLst>
                    <a:outerShdw blurRad="38100" dist="38100" dir="2700000" algn="tl">
                      <a:srgbClr val="000000">
                        <a:alpha val="43137"/>
                      </a:srgbClr>
                    </a:outerShdw>
                  </a:effectLst>
                  <a:cs typeface="Times New Roman" panose="02020603050405020304" pitchFamily="18" charset="0"/>
                </a:rPr>
                <a:t>T+</a:t>
              </a:r>
              <a:endParaRPr lang="zh-CN" altLang="en-US" b="1" baseline="-25000" dirty="0">
                <a:effectLst>
                  <a:outerShdw blurRad="38100" dist="38100" dir="2700000" algn="tl">
                    <a:srgbClr val="000000">
                      <a:alpha val="43137"/>
                    </a:srgbClr>
                  </a:outerShdw>
                </a:effectLst>
                <a:cs typeface="Times New Roman" panose="02020603050405020304" pitchFamily="18" charset="0"/>
              </a:endParaRPr>
            </a:p>
          </p:txBody>
        </p:sp>
        <p:sp>
          <p:nvSpPr>
            <p:cNvPr id="208936" name="Rectangle 40"/>
            <p:cNvSpPr>
              <a:spLocks noChangeArrowheads="1"/>
            </p:cNvSpPr>
            <p:nvPr/>
          </p:nvSpPr>
          <p:spPr bwMode="auto">
            <a:xfrm>
              <a:off x="4757" y="2544"/>
              <a:ext cx="425"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cs typeface="Times New Roman" panose="02020603050405020304" pitchFamily="18" charset="0"/>
                </a:rPr>
                <a:t>V</a:t>
              </a:r>
              <a:r>
                <a:rPr lang="en-US" altLang="zh-CN" b="1" baseline="-25000">
                  <a:effectLst>
                    <a:outerShdw blurRad="38100" dist="38100" dir="2700000" algn="tl">
                      <a:srgbClr val="000000">
                        <a:alpha val="43137"/>
                      </a:srgbClr>
                    </a:outerShdw>
                  </a:effectLst>
                  <a:cs typeface="Times New Roman" panose="02020603050405020304" pitchFamily="18" charset="0"/>
                </a:rPr>
                <a:t>T-</a:t>
              </a:r>
            </a:p>
          </p:txBody>
        </p:sp>
      </p:grpSp>
      <p:sp>
        <p:nvSpPr>
          <p:cNvPr id="208938" name="Text Box 42"/>
          <p:cNvSpPr txBox="1">
            <a:spLocks noChangeArrowheads="1"/>
          </p:cNvSpPr>
          <p:nvPr/>
        </p:nvSpPr>
        <p:spPr bwMode="auto">
          <a:xfrm>
            <a:off x="6305228" y="4529824"/>
            <a:ext cx="4183261" cy="523220"/>
          </a:xfrm>
          <a:prstGeom prst="rect">
            <a:avLst/>
          </a:prstGeom>
          <a:noFill/>
          <a:ln w="9525">
            <a:noFill/>
            <a:miter lim="800000"/>
            <a:headEnd/>
            <a:tailEnd/>
          </a:ln>
          <a:effectLst/>
        </p:spPr>
        <p:txBody>
          <a:bodyPr wrap="none">
            <a:spAutoFit/>
          </a:bodyPr>
          <a:lstStyle/>
          <a:p>
            <a:r>
              <a:rPr lang="en-US" altLang="zh-CN" dirty="0">
                <a:effectLst>
                  <a:outerShdw blurRad="38100" dist="38100" dir="2700000" algn="tl">
                    <a:srgbClr val="000000">
                      <a:alpha val="43137"/>
                    </a:srgbClr>
                  </a:outerShdw>
                </a:effectLst>
                <a:cs typeface="Times New Roman" panose="02020603050405020304" pitchFamily="18" charset="0"/>
              </a:rPr>
              <a:t>Hysteresis</a:t>
            </a:r>
            <a:r>
              <a:rPr lang="en-US" altLang="zh-CN" dirty="0">
                <a:solidFill>
                  <a:schemeClr val="accent1"/>
                </a:solidFill>
                <a:effectLst>
                  <a:outerShdw blurRad="38100" dist="38100" dir="2700000" algn="tl">
                    <a:srgbClr val="000000">
                      <a:alpha val="43137"/>
                    </a:srgbClr>
                  </a:outerShdw>
                </a:effectLst>
                <a:ea typeface="黑体" pitchFamily="2" charset="-122"/>
                <a:cs typeface="Times New Roman" panose="02020603050405020304" pitchFamily="18" charset="0"/>
              </a:rPr>
              <a:t> 2.9V-2.1V=0.8V</a:t>
            </a:r>
            <a:endParaRPr lang="zh-CN" altLang="en-US" dirty="0">
              <a:effectLst>
                <a:outerShdw blurRad="38100" dist="38100" dir="2700000" algn="tl">
                  <a:srgbClr val="000000">
                    <a:alpha val="43137"/>
                  </a:srgbClr>
                </a:outerShdw>
              </a:effectLst>
              <a:ea typeface="黑体" pitchFamily="2" charset="-122"/>
              <a:cs typeface="Times New Roman" panose="02020603050405020304" pitchFamily="18" charset="0"/>
            </a:endParaRPr>
          </a:p>
        </p:txBody>
      </p:sp>
      <p:sp>
        <p:nvSpPr>
          <p:cNvPr id="58" name="矩形 57"/>
          <p:cNvSpPr/>
          <p:nvPr/>
        </p:nvSpPr>
        <p:spPr>
          <a:xfrm>
            <a:off x="9493216" y="3820634"/>
            <a:ext cx="909223" cy="523220"/>
          </a:xfrm>
          <a:prstGeom prst="rect">
            <a:avLst/>
          </a:prstGeom>
        </p:spPr>
        <p:txBody>
          <a:bodyPr wrap="none">
            <a:spAutoFit/>
          </a:bodyPr>
          <a:lstStyle/>
          <a:p>
            <a:r>
              <a:rPr lang="en-US" altLang="zh-CN" b="1" dirty="0">
                <a:solidFill>
                  <a:schemeClr val="accent1"/>
                </a:solidFill>
                <a:effectLst>
                  <a:outerShdw blurRad="38100" dist="38100" dir="2700000" algn="tl">
                    <a:srgbClr val="000000">
                      <a:alpha val="43137"/>
                    </a:srgbClr>
                  </a:outerShdw>
                </a:effectLst>
                <a:ea typeface="黑体" pitchFamily="2" charset="-122"/>
                <a:cs typeface="Times New Roman" panose="02020603050405020304" pitchFamily="18" charset="0"/>
              </a:rPr>
              <a:t>2.1V</a:t>
            </a:r>
            <a:endParaRPr lang="zh-CN" altLang="en-US" b="1" dirty="0">
              <a:solidFill>
                <a:schemeClr val="accent1"/>
              </a:solidFill>
              <a:effectLst>
                <a:outerShdw blurRad="38100" dist="38100" dir="2700000" algn="tl">
                  <a:srgbClr val="000000">
                    <a:alpha val="43137"/>
                  </a:srgbClr>
                </a:outerShdw>
              </a:effectLst>
              <a:cs typeface="Times New Roman" panose="02020603050405020304" pitchFamily="18" charset="0"/>
            </a:endParaRPr>
          </a:p>
        </p:txBody>
      </p:sp>
      <p:sp>
        <p:nvSpPr>
          <p:cNvPr id="59" name="矩形 58"/>
          <p:cNvSpPr/>
          <p:nvPr/>
        </p:nvSpPr>
        <p:spPr>
          <a:xfrm>
            <a:off x="9466230" y="2930945"/>
            <a:ext cx="909223" cy="523220"/>
          </a:xfrm>
          <a:prstGeom prst="rect">
            <a:avLst/>
          </a:prstGeom>
        </p:spPr>
        <p:txBody>
          <a:bodyPr wrap="none">
            <a:spAutoFit/>
          </a:bodyPr>
          <a:lstStyle/>
          <a:p>
            <a:r>
              <a:rPr lang="en-US" altLang="zh-CN" b="1" dirty="0">
                <a:solidFill>
                  <a:schemeClr val="accent1"/>
                </a:solidFill>
                <a:effectLst>
                  <a:outerShdw blurRad="38100" dist="38100" dir="2700000" algn="tl">
                    <a:srgbClr val="000000">
                      <a:alpha val="43137"/>
                    </a:srgbClr>
                  </a:outerShdw>
                </a:effectLst>
                <a:ea typeface="黑体" pitchFamily="2" charset="-122"/>
                <a:cs typeface="Times New Roman" panose="02020603050405020304" pitchFamily="18" charset="0"/>
              </a:rPr>
              <a:t>2.9V</a:t>
            </a:r>
            <a:endParaRPr lang="zh-CN" altLang="en-US" b="1" dirty="0">
              <a:solidFill>
                <a:schemeClr val="accent1"/>
              </a:solidFill>
              <a:effectLst>
                <a:outerShdw blurRad="38100" dist="38100" dir="2700000" algn="tl">
                  <a:srgbClr val="000000">
                    <a:alpha val="43137"/>
                  </a:srgbClr>
                </a:outerShdw>
              </a:effectLst>
              <a:cs typeface="Times New Roman" panose="02020603050405020304" pitchFamily="18" charset="0"/>
            </a:endParaRPr>
          </a:p>
        </p:txBody>
      </p:sp>
      <p:sp>
        <p:nvSpPr>
          <p:cNvPr id="61" name="Rectangle 2"/>
          <p:cNvSpPr>
            <a:spLocks noGrp="1" noChangeArrowheads="1"/>
          </p:cNvSpPr>
          <p:nvPr>
            <p:ph type="title"/>
          </p:nvPr>
        </p:nvSpPr>
        <p:spPr>
          <a:xfrm>
            <a:off x="1697535" y="242972"/>
            <a:ext cx="7772400" cy="769441"/>
          </a:xfrm>
        </p:spPr>
        <p:txBody>
          <a:bodyPr/>
          <a:lstStyle/>
          <a:p>
            <a:r>
              <a:rPr lang="en-US" altLang="zh-CN"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 </a:t>
            </a:r>
            <a:r>
              <a:rPr lang="en-US" altLang="zh-CN" dirty="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Schmitt-Trigger </a:t>
            </a:r>
            <a:r>
              <a:rPr lang="en-US" altLang="zh-CN"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Inverter</a:t>
            </a:r>
            <a:endParaRPr lang="zh-CN" altLang="en-US" dirty="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96028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blinds(horizontal)">
                                      <p:cBhvr>
                                        <p:cTn id="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063553" y="1982184"/>
            <a:ext cx="2481263" cy="3657600"/>
            <a:chOff x="1852" y="1152"/>
            <a:chExt cx="1563" cy="2304"/>
          </a:xfrm>
        </p:grpSpPr>
        <p:grpSp>
          <p:nvGrpSpPr>
            <p:cNvPr id="3" name="Group 4"/>
            <p:cNvGrpSpPr>
              <a:grpSpLocks/>
            </p:cNvGrpSpPr>
            <p:nvPr/>
          </p:nvGrpSpPr>
          <p:grpSpPr bwMode="auto">
            <a:xfrm>
              <a:off x="1852" y="1488"/>
              <a:ext cx="1563" cy="1968"/>
              <a:chOff x="528" y="960"/>
              <a:chExt cx="1563" cy="1968"/>
            </a:xfrm>
          </p:grpSpPr>
          <p:sp>
            <p:nvSpPr>
              <p:cNvPr id="211973" name="Rectangle 5"/>
              <p:cNvSpPr>
                <a:spLocks noChangeArrowheads="1"/>
              </p:cNvSpPr>
              <p:nvPr/>
            </p:nvSpPr>
            <p:spPr bwMode="auto">
              <a:xfrm>
                <a:off x="864" y="1152"/>
                <a:ext cx="816" cy="1536"/>
              </a:xfrm>
              <a:prstGeom prst="rect">
                <a:avLst/>
              </a:prstGeom>
              <a:solidFill>
                <a:schemeClr val="accent2"/>
              </a:solidFill>
              <a:ln w="9525">
                <a:noFill/>
                <a:miter lim="800000"/>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nvGrpSpPr>
              <p:cNvPr id="4" name="Group 6"/>
              <p:cNvGrpSpPr>
                <a:grpSpLocks/>
              </p:cNvGrpSpPr>
              <p:nvPr/>
            </p:nvGrpSpPr>
            <p:grpSpPr bwMode="auto">
              <a:xfrm>
                <a:off x="720" y="960"/>
                <a:ext cx="1104" cy="1968"/>
                <a:chOff x="2112" y="1536"/>
                <a:chExt cx="1104" cy="1968"/>
              </a:xfrm>
            </p:grpSpPr>
            <p:sp>
              <p:nvSpPr>
                <p:cNvPr id="211975" name="Line 7"/>
                <p:cNvSpPr>
                  <a:spLocks noChangeShapeType="1"/>
                </p:cNvSpPr>
                <p:nvPr/>
              </p:nvSpPr>
              <p:spPr bwMode="auto">
                <a:xfrm flipV="1">
                  <a:off x="2784" y="1536"/>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1976" name="Line 8"/>
                <p:cNvSpPr>
                  <a:spLocks noChangeShapeType="1"/>
                </p:cNvSpPr>
                <p:nvPr/>
              </p:nvSpPr>
              <p:spPr bwMode="auto">
                <a:xfrm>
                  <a:off x="2688" y="1536"/>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1977" name="Line 9"/>
                <p:cNvSpPr>
                  <a:spLocks noChangeShapeType="1"/>
                </p:cNvSpPr>
                <p:nvPr/>
              </p:nvSpPr>
              <p:spPr bwMode="auto">
                <a:xfrm>
                  <a:off x="2784" y="2448"/>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1978" name="Line 10"/>
                <p:cNvSpPr>
                  <a:spLocks noChangeShapeType="1"/>
                </p:cNvSpPr>
                <p:nvPr/>
              </p:nvSpPr>
              <p:spPr bwMode="auto">
                <a:xfrm flipV="1">
                  <a:off x="2784" y="3024"/>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1979" name="AutoShape 11"/>
                <p:cNvSpPr>
                  <a:spLocks noChangeArrowheads="1"/>
                </p:cNvSpPr>
                <p:nvPr/>
              </p:nvSpPr>
              <p:spPr bwMode="auto">
                <a:xfrm flipV="1">
                  <a:off x="2688" y="3408"/>
                  <a:ext cx="192" cy="96"/>
                </a:xfrm>
                <a:prstGeom prst="triangle">
                  <a:avLst>
                    <a:gd name="adj" fmla="val 50000"/>
                  </a:avLst>
                </a:pr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nvGrpSpPr>
                <p:cNvPr id="5" name="Group 12"/>
                <p:cNvGrpSpPr>
                  <a:grpSpLocks/>
                </p:cNvGrpSpPr>
                <p:nvPr/>
              </p:nvGrpSpPr>
              <p:grpSpPr bwMode="auto">
                <a:xfrm>
                  <a:off x="2496" y="2736"/>
                  <a:ext cx="288" cy="384"/>
                  <a:chOff x="2976" y="1680"/>
                  <a:chExt cx="288" cy="384"/>
                </a:xfrm>
              </p:grpSpPr>
              <p:sp>
                <p:nvSpPr>
                  <p:cNvPr id="211981" name="Line 13"/>
                  <p:cNvSpPr>
                    <a:spLocks noChangeShapeType="1"/>
                  </p:cNvSpPr>
                  <p:nvPr/>
                </p:nvSpPr>
                <p:spPr bwMode="auto">
                  <a:xfrm>
                    <a:off x="2976" y="1776"/>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1982" name="Line 14"/>
                  <p:cNvSpPr>
                    <a:spLocks noChangeShapeType="1"/>
                  </p:cNvSpPr>
                  <p:nvPr/>
                </p:nvSpPr>
                <p:spPr bwMode="auto">
                  <a:xfrm>
                    <a:off x="3072" y="1680"/>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1983" name="Line 15"/>
                  <p:cNvSpPr>
                    <a:spLocks noChangeShapeType="1"/>
                  </p:cNvSpPr>
                  <p:nvPr/>
                </p:nvSpPr>
                <p:spPr bwMode="auto">
                  <a:xfrm>
                    <a:off x="3072" y="1776"/>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1984" name="Line 16"/>
                  <p:cNvSpPr>
                    <a:spLocks noChangeShapeType="1"/>
                  </p:cNvSpPr>
                  <p:nvPr/>
                </p:nvSpPr>
                <p:spPr bwMode="auto">
                  <a:xfrm>
                    <a:off x="3072" y="1968"/>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sp>
              <p:nvSpPr>
                <p:cNvPr id="211985" name="Line 17"/>
                <p:cNvSpPr>
                  <a:spLocks noChangeShapeType="1"/>
                </p:cNvSpPr>
                <p:nvPr/>
              </p:nvSpPr>
              <p:spPr bwMode="auto">
                <a:xfrm>
                  <a:off x="2784" y="2016"/>
                  <a:ext cx="43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1986" name="Line 18"/>
                <p:cNvSpPr>
                  <a:spLocks noChangeShapeType="1"/>
                </p:cNvSpPr>
                <p:nvPr/>
              </p:nvSpPr>
              <p:spPr bwMode="auto">
                <a:xfrm flipH="1">
                  <a:off x="2112" y="2352"/>
                  <a:ext cx="384"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1987" name="Line 19"/>
                <p:cNvSpPr>
                  <a:spLocks noChangeShapeType="1"/>
                </p:cNvSpPr>
                <p:nvPr/>
              </p:nvSpPr>
              <p:spPr bwMode="auto">
                <a:xfrm flipH="1">
                  <a:off x="2112" y="2928"/>
                  <a:ext cx="384"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nvGrpSpPr>
                <p:cNvPr id="6" name="Group 20"/>
                <p:cNvGrpSpPr>
                  <a:grpSpLocks/>
                </p:cNvGrpSpPr>
                <p:nvPr/>
              </p:nvGrpSpPr>
              <p:grpSpPr bwMode="auto">
                <a:xfrm>
                  <a:off x="2496" y="2160"/>
                  <a:ext cx="288" cy="384"/>
                  <a:chOff x="2976" y="1680"/>
                  <a:chExt cx="288" cy="384"/>
                </a:xfrm>
              </p:grpSpPr>
              <p:sp>
                <p:nvSpPr>
                  <p:cNvPr id="211989" name="Line 21"/>
                  <p:cNvSpPr>
                    <a:spLocks noChangeShapeType="1"/>
                  </p:cNvSpPr>
                  <p:nvPr/>
                </p:nvSpPr>
                <p:spPr bwMode="auto">
                  <a:xfrm>
                    <a:off x="2976" y="1776"/>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1990" name="Line 22"/>
                  <p:cNvSpPr>
                    <a:spLocks noChangeShapeType="1"/>
                  </p:cNvSpPr>
                  <p:nvPr/>
                </p:nvSpPr>
                <p:spPr bwMode="auto">
                  <a:xfrm>
                    <a:off x="3072" y="1680"/>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1991" name="Line 23"/>
                  <p:cNvSpPr>
                    <a:spLocks noChangeShapeType="1"/>
                  </p:cNvSpPr>
                  <p:nvPr/>
                </p:nvSpPr>
                <p:spPr bwMode="auto">
                  <a:xfrm>
                    <a:off x="3072" y="1776"/>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1992" name="Line 24"/>
                  <p:cNvSpPr>
                    <a:spLocks noChangeShapeType="1"/>
                  </p:cNvSpPr>
                  <p:nvPr/>
                </p:nvSpPr>
                <p:spPr bwMode="auto">
                  <a:xfrm>
                    <a:off x="3072" y="1968"/>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sp>
              <p:nvSpPr>
                <p:cNvPr id="211993" name="Line 25"/>
                <p:cNvSpPr>
                  <a:spLocks noChangeShapeType="1"/>
                </p:cNvSpPr>
                <p:nvPr/>
              </p:nvSpPr>
              <p:spPr bwMode="auto">
                <a:xfrm flipV="1">
                  <a:off x="2784" y="2016"/>
                  <a:ext cx="0" cy="24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sp>
            <p:nvSpPr>
              <p:cNvPr id="211994" name="Text Box 26"/>
              <p:cNvSpPr txBox="1">
                <a:spLocks noChangeArrowheads="1"/>
              </p:cNvSpPr>
              <p:nvPr/>
            </p:nvSpPr>
            <p:spPr bwMode="auto">
              <a:xfrm>
                <a:off x="528" y="1632"/>
                <a:ext cx="280"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cs typeface="Times New Roman" panose="02020603050405020304" pitchFamily="18" charset="0"/>
                  </a:rPr>
                  <a:t>A</a:t>
                </a:r>
              </a:p>
            </p:txBody>
          </p:sp>
          <p:sp>
            <p:nvSpPr>
              <p:cNvPr id="211995" name="Text Box 27"/>
              <p:cNvSpPr txBox="1">
                <a:spLocks noChangeArrowheads="1"/>
              </p:cNvSpPr>
              <p:nvPr/>
            </p:nvSpPr>
            <p:spPr bwMode="auto">
              <a:xfrm>
                <a:off x="528" y="2208"/>
                <a:ext cx="267"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cs typeface="Times New Roman" panose="02020603050405020304" pitchFamily="18" charset="0"/>
                  </a:rPr>
                  <a:t>B</a:t>
                </a:r>
              </a:p>
            </p:txBody>
          </p:sp>
          <p:sp>
            <p:nvSpPr>
              <p:cNvPr id="211996" name="Text Box 28"/>
              <p:cNvSpPr txBox="1">
                <a:spLocks noChangeArrowheads="1"/>
              </p:cNvSpPr>
              <p:nvPr/>
            </p:nvSpPr>
            <p:spPr bwMode="auto">
              <a:xfrm>
                <a:off x="1824" y="1296"/>
                <a:ext cx="267"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cs typeface="Times New Roman" panose="02020603050405020304" pitchFamily="18" charset="0"/>
                  </a:rPr>
                  <a:t>Z</a:t>
                </a:r>
              </a:p>
            </p:txBody>
          </p:sp>
        </p:grpSp>
        <p:sp>
          <p:nvSpPr>
            <p:cNvPr id="211997" name="Rectangle 29"/>
            <p:cNvSpPr>
              <a:spLocks noChangeArrowheads="1"/>
            </p:cNvSpPr>
            <p:nvPr/>
          </p:nvSpPr>
          <p:spPr bwMode="auto">
            <a:xfrm>
              <a:off x="2507" y="1152"/>
              <a:ext cx="498"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cs typeface="Times New Roman" panose="02020603050405020304" pitchFamily="18" charset="0"/>
                </a:rPr>
                <a:t>V</a:t>
              </a:r>
              <a:r>
                <a:rPr lang="en-US" altLang="zh-CN" b="1" baseline="-25000">
                  <a:effectLst>
                    <a:outerShdw blurRad="38100" dist="38100" dir="2700000" algn="tl">
                      <a:srgbClr val="000000">
                        <a:alpha val="43137"/>
                      </a:srgbClr>
                    </a:outerShdw>
                  </a:effectLst>
                  <a:cs typeface="Times New Roman" panose="02020603050405020304" pitchFamily="18" charset="0"/>
                </a:rPr>
                <a:t>CC</a:t>
              </a:r>
              <a:endParaRPr lang="zh-CN" altLang="en-US" b="1" baseline="-25000">
                <a:effectLst>
                  <a:outerShdw blurRad="38100" dist="38100" dir="2700000" algn="tl">
                    <a:srgbClr val="000000">
                      <a:alpha val="43137"/>
                    </a:srgbClr>
                  </a:outerShdw>
                </a:effectLst>
                <a:cs typeface="Times New Roman" panose="02020603050405020304" pitchFamily="18" charset="0"/>
              </a:endParaRPr>
            </a:p>
          </p:txBody>
        </p:sp>
      </p:grpSp>
      <p:grpSp>
        <p:nvGrpSpPr>
          <p:cNvPr id="71" name="组合 70"/>
          <p:cNvGrpSpPr/>
          <p:nvPr/>
        </p:nvGrpSpPr>
        <p:grpSpPr>
          <a:xfrm>
            <a:off x="3435152" y="996348"/>
            <a:ext cx="1171579" cy="4338636"/>
            <a:chOff x="1728758" y="714390"/>
            <a:chExt cx="1171579" cy="4338636"/>
          </a:xfrm>
        </p:grpSpPr>
        <p:grpSp>
          <p:nvGrpSpPr>
            <p:cNvPr id="7" name="Group 30"/>
            <p:cNvGrpSpPr>
              <a:grpSpLocks/>
            </p:cNvGrpSpPr>
            <p:nvPr/>
          </p:nvGrpSpPr>
          <p:grpSpPr bwMode="auto">
            <a:xfrm>
              <a:off x="2109761" y="714390"/>
              <a:ext cx="790576" cy="2281239"/>
              <a:chOff x="1728" y="579"/>
              <a:chExt cx="498" cy="1437"/>
            </a:xfrm>
          </p:grpSpPr>
          <p:sp>
            <p:nvSpPr>
              <p:cNvPr id="211999" name="Line 31"/>
              <p:cNvSpPr>
                <a:spLocks noChangeShapeType="1"/>
              </p:cNvSpPr>
              <p:nvPr/>
            </p:nvSpPr>
            <p:spPr bwMode="auto">
              <a:xfrm flipV="1">
                <a:off x="1920" y="1632"/>
                <a:ext cx="0" cy="384"/>
              </a:xfrm>
              <a:prstGeom prst="line">
                <a:avLst/>
              </a:prstGeom>
              <a:noFill/>
              <a:ln w="28575">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aphicFrame>
            <p:nvGraphicFramePr>
              <p:cNvPr id="212000" name="Object 32"/>
              <p:cNvGraphicFramePr>
                <a:graphicFrameLocks noChangeAspect="1"/>
              </p:cNvGraphicFramePr>
              <p:nvPr/>
            </p:nvGraphicFramePr>
            <p:xfrm>
              <a:off x="1824" y="1248"/>
              <a:ext cx="208" cy="432"/>
            </p:xfrm>
            <a:graphic>
              <a:graphicData uri="http://schemas.openxmlformats.org/presentationml/2006/ole">
                <mc:AlternateContent xmlns:mc="http://schemas.openxmlformats.org/markup-compatibility/2006">
                  <mc:Choice xmlns:v="urn:schemas-microsoft-com:vml" Requires="v">
                    <p:oleObj spid="_x0000_s401543" name="Visio" r:id="rId3" imgW="292320" imgH="622440" progId="">
                      <p:embed/>
                    </p:oleObj>
                  </mc:Choice>
                  <mc:Fallback>
                    <p:oleObj name="Visio" r:id="rId3" imgW="292320" imgH="622440" progId="">
                      <p:embed/>
                      <p:pic>
                        <p:nvPicPr>
                          <p:cNvPr id="21200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4" y="1248"/>
                            <a:ext cx="208"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2001" name="Line 33"/>
              <p:cNvSpPr>
                <a:spLocks noChangeShapeType="1"/>
              </p:cNvSpPr>
              <p:nvPr/>
            </p:nvSpPr>
            <p:spPr bwMode="auto">
              <a:xfrm flipV="1">
                <a:off x="1920" y="1056"/>
                <a:ext cx="0" cy="240"/>
              </a:xfrm>
              <a:prstGeom prst="line">
                <a:avLst/>
              </a:prstGeom>
              <a:noFill/>
              <a:ln w="28575">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2002" name="Line 34"/>
              <p:cNvSpPr>
                <a:spLocks noChangeShapeType="1"/>
              </p:cNvSpPr>
              <p:nvPr/>
            </p:nvSpPr>
            <p:spPr bwMode="auto">
              <a:xfrm>
                <a:off x="1824" y="1056"/>
                <a:ext cx="192" cy="0"/>
              </a:xfrm>
              <a:prstGeom prst="line">
                <a:avLst/>
              </a:prstGeom>
              <a:noFill/>
              <a:ln w="28575">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2003" name="Rectangle 35"/>
              <p:cNvSpPr>
                <a:spLocks noChangeArrowheads="1"/>
              </p:cNvSpPr>
              <p:nvPr/>
            </p:nvSpPr>
            <p:spPr bwMode="auto">
              <a:xfrm>
                <a:off x="1728" y="651"/>
                <a:ext cx="498"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cs typeface="Times New Roman" panose="02020603050405020304" pitchFamily="18" charset="0"/>
                    <a:sym typeface="Symbol" pitchFamily="18" charset="2"/>
                  </a:rPr>
                  <a:t>V</a:t>
                </a:r>
                <a:r>
                  <a:rPr lang="en-US" altLang="zh-CN" b="1" baseline="-25000">
                    <a:effectLst>
                      <a:outerShdw blurRad="38100" dist="38100" dir="2700000" algn="tl">
                        <a:srgbClr val="000000">
                          <a:alpha val="43137"/>
                        </a:srgbClr>
                      </a:outerShdw>
                    </a:effectLst>
                    <a:cs typeface="Times New Roman" panose="02020603050405020304" pitchFamily="18" charset="0"/>
                    <a:sym typeface="Symbol" pitchFamily="18" charset="2"/>
                  </a:rPr>
                  <a:t>CC</a:t>
                </a:r>
                <a:endParaRPr lang="zh-CN" altLang="en-US" b="1" baseline="-25000">
                  <a:effectLst>
                    <a:outerShdw blurRad="38100" dist="38100" dir="2700000" algn="tl">
                      <a:srgbClr val="000000">
                        <a:alpha val="43137"/>
                      </a:srgbClr>
                    </a:outerShdw>
                  </a:effectLst>
                  <a:cs typeface="Times New Roman" panose="02020603050405020304" pitchFamily="18" charset="0"/>
                  <a:sym typeface="Symbol" pitchFamily="18" charset="2"/>
                </a:endParaRPr>
              </a:p>
            </p:txBody>
          </p:sp>
          <p:sp>
            <p:nvSpPr>
              <p:cNvPr id="212004" name="Text Box 36"/>
              <p:cNvSpPr txBox="1">
                <a:spLocks noChangeArrowheads="1"/>
              </p:cNvSpPr>
              <p:nvPr/>
            </p:nvSpPr>
            <p:spPr bwMode="auto">
              <a:xfrm>
                <a:off x="1872" y="579"/>
                <a:ext cx="344" cy="330"/>
              </a:xfrm>
              <a:prstGeom prst="rect">
                <a:avLst/>
              </a:prstGeom>
              <a:noFill/>
              <a:ln w="9525">
                <a:noFill/>
                <a:miter lim="800000"/>
                <a:headEnd/>
                <a:tailEnd/>
              </a:ln>
              <a:effectLst/>
            </p:spPr>
            <p:txBody>
              <a:bodyPr wrap="none">
                <a:spAutoFit/>
              </a:bodyPr>
              <a:lstStyle/>
              <a:p>
                <a:r>
                  <a:rPr lang="zh-CN" altLang="en-US" b="1" dirty="0">
                    <a:effectLst>
                      <a:outerShdw blurRad="38100" dist="38100" dir="2700000" algn="tl">
                        <a:srgbClr val="000000">
                          <a:alpha val="43137"/>
                        </a:srgbClr>
                      </a:outerShdw>
                    </a:effectLst>
                    <a:cs typeface="Times New Roman" panose="02020603050405020304" pitchFamily="18" charset="0"/>
                  </a:rPr>
                  <a:t>’</a:t>
                </a:r>
              </a:p>
            </p:txBody>
          </p:sp>
        </p:grpSp>
        <p:grpSp>
          <p:nvGrpSpPr>
            <p:cNvPr id="12" name="Group 57"/>
            <p:cNvGrpSpPr>
              <a:grpSpLocks/>
            </p:cNvGrpSpPr>
            <p:nvPr/>
          </p:nvGrpSpPr>
          <p:grpSpPr bwMode="auto">
            <a:xfrm>
              <a:off x="1728758" y="2995626"/>
              <a:ext cx="838200" cy="2057400"/>
              <a:chOff x="1488" y="2016"/>
              <a:chExt cx="528" cy="1296"/>
            </a:xfrm>
          </p:grpSpPr>
          <p:sp>
            <p:nvSpPr>
              <p:cNvPr id="212026" name="Line 58"/>
              <p:cNvSpPr>
                <a:spLocks noChangeShapeType="1"/>
              </p:cNvSpPr>
              <p:nvPr/>
            </p:nvSpPr>
            <p:spPr bwMode="auto">
              <a:xfrm>
                <a:off x="1824" y="2592"/>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2027" name="Line 59"/>
              <p:cNvSpPr>
                <a:spLocks noChangeShapeType="1"/>
              </p:cNvSpPr>
              <p:nvPr/>
            </p:nvSpPr>
            <p:spPr bwMode="auto">
              <a:xfrm flipV="1">
                <a:off x="1920" y="2016"/>
                <a:ext cx="0" cy="576"/>
              </a:xfrm>
              <a:prstGeom prst="line">
                <a:avLst/>
              </a:prstGeom>
              <a:noFill/>
              <a:ln w="19050">
                <a:solidFill>
                  <a:schemeClr val="tx1"/>
                </a:solidFill>
                <a:prstDash val="dash"/>
                <a:miter lim="800000"/>
                <a:headEnd/>
                <a:tailEnd type="oval" w="med" len="me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2028" name="Line 60"/>
              <p:cNvSpPr>
                <a:spLocks noChangeShapeType="1"/>
              </p:cNvSpPr>
              <p:nvPr/>
            </p:nvSpPr>
            <p:spPr bwMode="auto">
              <a:xfrm>
                <a:off x="1824" y="2688"/>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2029" name="Line 61"/>
              <p:cNvSpPr>
                <a:spLocks noChangeShapeType="1"/>
              </p:cNvSpPr>
              <p:nvPr/>
            </p:nvSpPr>
            <p:spPr bwMode="auto">
              <a:xfrm>
                <a:off x="1920" y="2688"/>
                <a:ext cx="0" cy="624"/>
              </a:xfrm>
              <a:prstGeom prst="line">
                <a:avLst/>
              </a:prstGeom>
              <a:noFill/>
              <a:ln w="19050">
                <a:solidFill>
                  <a:schemeClr val="tx1"/>
                </a:solidFill>
                <a:prstDash val="dash"/>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2030" name="Line 62"/>
              <p:cNvSpPr>
                <a:spLocks noChangeShapeType="1"/>
              </p:cNvSpPr>
              <p:nvPr/>
            </p:nvSpPr>
            <p:spPr bwMode="auto">
              <a:xfrm flipH="1">
                <a:off x="1488" y="3264"/>
                <a:ext cx="432" cy="0"/>
              </a:xfrm>
              <a:prstGeom prst="line">
                <a:avLst/>
              </a:prstGeom>
              <a:noFill/>
              <a:ln w="19050">
                <a:solidFill>
                  <a:schemeClr val="tx1"/>
                </a:solidFill>
                <a:prstDash val="dash"/>
                <a:miter lim="800000"/>
                <a:headEnd/>
                <a:tailEnd type="oval" w="med" len="me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grpSp>
      <p:grpSp>
        <p:nvGrpSpPr>
          <p:cNvPr id="9" name="Group 39"/>
          <p:cNvGrpSpPr>
            <a:grpSpLocks/>
          </p:cNvGrpSpPr>
          <p:nvPr/>
        </p:nvGrpSpPr>
        <p:grpSpPr bwMode="auto">
          <a:xfrm>
            <a:off x="6119554" y="3320325"/>
            <a:ext cx="2725738" cy="904875"/>
            <a:chOff x="2784" y="1920"/>
            <a:chExt cx="1717" cy="570"/>
          </a:xfrm>
        </p:grpSpPr>
        <p:grpSp>
          <p:nvGrpSpPr>
            <p:cNvPr id="10" name="Group 40"/>
            <p:cNvGrpSpPr>
              <a:grpSpLocks/>
            </p:cNvGrpSpPr>
            <p:nvPr/>
          </p:nvGrpSpPr>
          <p:grpSpPr bwMode="auto">
            <a:xfrm>
              <a:off x="3312" y="1968"/>
              <a:ext cx="672" cy="432"/>
              <a:chOff x="1488" y="2256"/>
              <a:chExt cx="672" cy="432"/>
            </a:xfrm>
          </p:grpSpPr>
          <p:sp>
            <p:nvSpPr>
              <p:cNvPr id="212009" name="Arc 41"/>
              <p:cNvSpPr>
                <a:spLocks/>
              </p:cNvSpPr>
              <p:nvPr/>
            </p:nvSpPr>
            <p:spPr bwMode="auto">
              <a:xfrm>
                <a:off x="1753" y="2257"/>
                <a:ext cx="311" cy="431"/>
              </a:xfrm>
              <a:custGeom>
                <a:avLst/>
                <a:gdLst>
                  <a:gd name="G0" fmla="+- 1748 0 0"/>
                  <a:gd name="G1" fmla="+- 21600 0 0"/>
                  <a:gd name="G2" fmla="+- 21600 0 0"/>
                  <a:gd name="T0" fmla="*/ 1748 w 23348"/>
                  <a:gd name="T1" fmla="*/ 0 h 43200"/>
                  <a:gd name="T2" fmla="*/ 0 w 23348"/>
                  <a:gd name="T3" fmla="*/ 43129 h 43200"/>
                  <a:gd name="T4" fmla="*/ 1748 w 23348"/>
                  <a:gd name="T5" fmla="*/ 21600 h 43200"/>
                </a:gdLst>
                <a:ahLst/>
                <a:cxnLst>
                  <a:cxn ang="0">
                    <a:pos x="T0" y="T1"/>
                  </a:cxn>
                  <a:cxn ang="0">
                    <a:pos x="T2" y="T3"/>
                  </a:cxn>
                  <a:cxn ang="0">
                    <a:pos x="T4" y="T5"/>
                  </a:cxn>
                </a:cxnLst>
                <a:rect l="0" t="0" r="r" b="b"/>
                <a:pathLst>
                  <a:path w="23348" h="43200" fill="none" extrusionOk="0">
                    <a:moveTo>
                      <a:pt x="1747" y="0"/>
                    </a:moveTo>
                    <a:cubicBezTo>
                      <a:pt x="13677" y="0"/>
                      <a:pt x="23348" y="9670"/>
                      <a:pt x="23348" y="21600"/>
                    </a:cubicBezTo>
                    <a:cubicBezTo>
                      <a:pt x="23348" y="33529"/>
                      <a:pt x="13677" y="43200"/>
                      <a:pt x="1748" y="43200"/>
                    </a:cubicBezTo>
                    <a:cubicBezTo>
                      <a:pt x="1164" y="43200"/>
                      <a:pt x="581" y="43176"/>
                      <a:pt x="-1" y="43129"/>
                    </a:cubicBezTo>
                  </a:path>
                  <a:path w="23348" h="43200" stroke="0" extrusionOk="0">
                    <a:moveTo>
                      <a:pt x="1747" y="0"/>
                    </a:moveTo>
                    <a:cubicBezTo>
                      <a:pt x="13677" y="0"/>
                      <a:pt x="23348" y="9670"/>
                      <a:pt x="23348" y="21600"/>
                    </a:cubicBezTo>
                    <a:cubicBezTo>
                      <a:pt x="23348" y="33529"/>
                      <a:pt x="13677" y="43200"/>
                      <a:pt x="1748" y="43200"/>
                    </a:cubicBezTo>
                    <a:cubicBezTo>
                      <a:pt x="1164" y="43200"/>
                      <a:pt x="581" y="43176"/>
                      <a:pt x="-1" y="43129"/>
                    </a:cubicBezTo>
                    <a:lnTo>
                      <a:pt x="1748" y="21600"/>
                    </a:lnTo>
                    <a:close/>
                  </a:path>
                </a:pathLst>
              </a:cu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2010" name="Line 42"/>
              <p:cNvSpPr>
                <a:spLocks noChangeShapeType="1"/>
              </p:cNvSpPr>
              <p:nvPr/>
            </p:nvSpPr>
            <p:spPr bwMode="auto">
              <a:xfrm flipH="1">
                <a:off x="1488" y="2256"/>
                <a:ext cx="288"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2011" name="Line 43"/>
              <p:cNvSpPr>
                <a:spLocks noChangeShapeType="1"/>
              </p:cNvSpPr>
              <p:nvPr/>
            </p:nvSpPr>
            <p:spPr bwMode="auto">
              <a:xfrm flipH="1">
                <a:off x="1488" y="2688"/>
                <a:ext cx="288"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2012" name="Line 44"/>
              <p:cNvSpPr>
                <a:spLocks noChangeShapeType="1"/>
              </p:cNvSpPr>
              <p:nvPr/>
            </p:nvSpPr>
            <p:spPr bwMode="auto">
              <a:xfrm>
                <a:off x="1488" y="2256"/>
                <a:ext cx="0" cy="43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2013" name="Oval 45"/>
              <p:cNvSpPr>
                <a:spLocks noChangeArrowheads="1"/>
              </p:cNvSpPr>
              <p:nvPr/>
            </p:nvSpPr>
            <p:spPr bwMode="auto">
              <a:xfrm>
                <a:off x="2064" y="2448"/>
                <a:ext cx="96" cy="96"/>
              </a:xfrm>
              <a:prstGeom prst="ellipse">
                <a:avLst/>
              </a:pr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sp>
          <p:nvSpPr>
            <p:cNvPr id="212014" name="Line 46"/>
            <p:cNvSpPr>
              <a:spLocks noChangeShapeType="1"/>
            </p:cNvSpPr>
            <p:nvPr/>
          </p:nvSpPr>
          <p:spPr bwMode="auto">
            <a:xfrm>
              <a:off x="3984" y="2208"/>
              <a:ext cx="288"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2015" name="Line 47"/>
            <p:cNvSpPr>
              <a:spLocks noChangeShapeType="1"/>
            </p:cNvSpPr>
            <p:nvPr/>
          </p:nvSpPr>
          <p:spPr bwMode="auto">
            <a:xfrm flipH="1">
              <a:off x="2976" y="2064"/>
              <a:ext cx="336"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2016" name="Line 48"/>
            <p:cNvSpPr>
              <a:spLocks noChangeShapeType="1"/>
            </p:cNvSpPr>
            <p:nvPr/>
          </p:nvSpPr>
          <p:spPr bwMode="auto">
            <a:xfrm flipH="1">
              <a:off x="2976" y="2304"/>
              <a:ext cx="336"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2017" name="Text Box 49"/>
            <p:cNvSpPr txBox="1">
              <a:spLocks noChangeArrowheads="1"/>
            </p:cNvSpPr>
            <p:nvPr/>
          </p:nvSpPr>
          <p:spPr bwMode="auto">
            <a:xfrm>
              <a:off x="2784" y="1920"/>
              <a:ext cx="280"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cs typeface="Times New Roman" panose="02020603050405020304" pitchFamily="18" charset="0"/>
                </a:rPr>
                <a:t>A</a:t>
              </a:r>
            </a:p>
          </p:txBody>
        </p:sp>
        <p:sp>
          <p:nvSpPr>
            <p:cNvPr id="212018" name="Text Box 50"/>
            <p:cNvSpPr txBox="1">
              <a:spLocks noChangeArrowheads="1"/>
            </p:cNvSpPr>
            <p:nvPr/>
          </p:nvSpPr>
          <p:spPr bwMode="auto">
            <a:xfrm>
              <a:off x="2784" y="2160"/>
              <a:ext cx="267"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cs typeface="Times New Roman" panose="02020603050405020304" pitchFamily="18" charset="0"/>
                </a:rPr>
                <a:t>B</a:t>
              </a:r>
            </a:p>
          </p:txBody>
        </p:sp>
        <p:sp>
          <p:nvSpPr>
            <p:cNvPr id="212019" name="Text Box 51"/>
            <p:cNvSpPr txBox="1">
              <a:spLocks noChangeArrowheads="1"/>
            </p:cNvSpPr>
            <p:nvPr/>
          </p:nvSpPr>
          <p:spPr bwMode="auto">
            <a:xfrm>
              <a:off x="4234" y="2064"/>
              <a:ext cx="267"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cs typeface="Times New Roman" panose="02020603050405020304" pitchFamily="18" charset="0"/>
                </a:rPr>
                <a:t>Z</a:t>
              </a:r>
            </a:p>
          </p:txBody>
        </p:sp>
        <p:grpSp>
          <p:nvGrpSpPr>
            <p:cNvPr id="11" name="Group 52"/>
            <p:cNvGrpSpPr>
              <a:grpSpLocks/>
            </p:cNvGrpSpPr>
            <p:nvPr/>
          </p:nvGrpSpPr>
          <p:grpSpPr bwMode="auto">
            <a:xfrm>
              <a:off x="3936" y="1920"/>
              <a:ext cx="96" cy="144"/>
              <a:chOff x="2928" y="3072"/>
              <a:chExt cx="96" cy="144"/>
            </a:xfrm>
          </p:grpSpPr>
          <p:sp>
            <p:nvSpPr>
              <p:cNvPr id="212021" name="AutoShape 53"/>
              <p:cNvSpPr>
                <a:spLocks noChangeArrowheads="1"/>
              </p:cNvSpPr>
              <p:nvPr/>
            </p:nvSpPr>
            <p:spPr bwMode="auto">
              <a:xfrm>
                <a:off x="2928" y="3072"/>
                <a:ext cx="96" cy="144"/>
              </a:xfrm>
              <a:prstGeom prst="diamond">
                <a:avLst/>
              </a:pr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2022" name="Line 54"/>
              <p:cNvSpPr>
                <a:spLocks noChangeShapeType="1"/>
              </p:cNvSpPr>
              <p:nvPr/>
            </p:nvSpPr>
            <p:spPr bwMode="auto">
              <a:xfrm>
                <a:off x="2928" y="3216"/>
                <a:ext cx="96"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grpSp>
      <p:sp>
        <p:nvSpPr>
          <p:cNvPr id="69" name="Text Box 55"/>
          <p:cNvSpPr txBox="1">
            <a:spLocks noChangeArrowheads="1"/>
          </p:cNvSpPr>
          <p:nvPr/>
        </p:nvSpPr>
        <p:spPr bwMode="auto">
          <a:xfrm>
            <a:off x="6600057" y="4420794"/>
            <a:ext cx="1989647" cy="523220"/>
          </a:xfrm>
          <a:prstGeom prst="rect">
            <a:avLst/>
          </a:prstGeom>
          <a:noFill/>
          <a:ln w="9525">
            <a:noFill/>
            <a:miter lim="800000"/>
            <a:headEnd/>
            <a:tailEnd/>
          </a:ln>
          <a:effectLst/>
        </p:spPr>
        <p:txBody>
          <a:bodyPr wrap="none">
            <a:spAutoFit/>
          </a:bodyPr>
          <a:lstStyle/>
          <a:p>
            <a:r>
              <a:rPr lang="en-US" altLang="zh-CN" dirty="0">
                <a:effectLst>
                  <a:outerShdw blurRad="38100" dist="38100" dir="2700000" algn="tl">
                    <a:srgbClr val="000000">
                      <a:alpha val="43137"/>
                    </a:srgbClr>
                  </a:outerShdw>
                </a:effectLst>
                <a:ea typeface="黑体" pitchFamily="2" charset="-122"/>
                <a:cs typeface="Times New Roman" panose="02020603050405020304" pitchFamily="18" charset="0"/>
              </a:rPr>
              <a:t>NAND Gate</a:t>
            </a:r>
            <a:endParaRPr lang="zh-CN" altLang="en-US" dirty="0">
              <a:effectLst>
                <a:outerShdw blurRad="38100" dist="38100" dir="2700000" algn="tl">
                  <a:srgbClr val="000000">
                    <a:alpha val="43137"/>
                  </a:srgbClr>
                </a:outerShdw>
              </a:effectLst>
              <a:ea typeface="黑体" pitchFamily="2" charset="-122"/>
              <a:cs typeface="Times New Roman" panose="02020603050405020304" pitchFamily="18" charset="0"/>
            </a:endParaRPr>
          </a:p>
        </p:txBody>
      </p:sp>
      <p:sp>
        <p:nvSpPr>
          <p:cNvPr id="70" name="Text Box 67"/>
          <p:cNvSpPr txBox="1">
            <a:spLocks noChangeArrowheads="1"/>
          </p:cNvSpPr>
          <p:nvPr/>
        </p:nvSpPr>
        <p:spPr bwMode="auto">
          <a:xfrm>
            <a:off x="1919536" y="5849094"/>
            <a:ext cx="8564268" cy="695575"/>
          </a:xfrm>
          <a:prstGeom prst="rect">
            <a:avLst/>
          </a:prstGeom>
          <a:noFill/>
          <a:ln w="9525">
            <a:noFill/>
            <a:miter lim="800000"/>
            <a:headEnd/>
            <a:tailEnd/>
          </a:ln>
          <a:effectLst/>
        </p:spPr>
        <p:txBody>
          <a:bodyPr wrap="none">
            <a:spAutoFit/>
          </a:bodyPr>
          <a:lstStyle/>
          <a:p>
            <a:pPr>
              <a:lnSpc>
                <a:spcPct val="140000"/>
              </a:lnSpc>
            </a:pPr>
            <a:r>
              <a:rPr lang="en-US" altLang="zh-CN" dirty="0">
                <a:solidFill>
                  <a:schemeClr val="accent1"/>
                </a:solidFill>
                <a:effectLst>
                  <a:outerShdw blurRad="38100" dist="38100" dir="2700000" algn="tl">
                    <a:srgbClr val="000000">
                      <a:alpha val="43137"/>
                    </a:srgbClr>
                  </a:outerShdw>
                </a:effectLst>
                <a:ea typeface="黑体" pitchFamily="2" charset="-122"/>
                <a:cs typeface="Times New Roman" panose="02020603050405020304" pitchFamily="18" charset="0"/>
              </a:rPr>
              <a:t>The drain terminal is not connected to the voltage directly.</a:t>
            </a:r>
            <a:endParaRPr lang="zh-CN" altLang="en-US" dirty="0">
              <a:solidFill>
                <a:schemeClr val="accent1"/>
              </a:solidFill>
              <a:effectLst>
                <a:outerShdw blurRad="38100" dist="38100" dir="2700000" algn="tl">
                  <a:srgbClr val="000000">
                    <a:alpha val="43137"/>
                  </a:srgbClr>
                </a:outerShdw>
              </a:effectLst>
              <a:ea typeface="黑体" pitchFamily="2" charset="-122"/>
              <a:cs typeface="Times New Roman" panose="02020603050405020304" pitchFamily="18" charset="0"/>
            </a:endParaRPr>
          </a:p>
        </p:txBody>
      </p:sp>
      <p:sp>
        <p:nvSpPr>
          <p:cNvPr id="73" name="Rectangle 2"/>
          <p:cNvSpPr>
            <a:spLocks noGrp="1" noChangeArrowheads="1"/>
          </p:cNvSpPr>
          <p:nvPr>
            <p:ph type="title"/>
          </p:nvPr>
        </p:nvSpPr>
        <p:spPr>
          <a:xfrm>
            <a:off x="1738282" y="135412"/>
            <a:ext cx="7772400" cy="769441"/>
          </a:xfrm>
        </p:spPr>
        <p:txBody>
          <a:bodyPr/>
          <a:lstStyle/>
          <a:p>
            <a:r>
              <a:rPr lang="en-US" altLang="zh-CN"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Open-Drain Output Circuit</a:t>
            </a:r>
            <a:endParaRPr lang="zh-CN" altLang="en-US" dirty="0">
              <a:solidFill>
                <a:schemeClr val="accent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2499215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blinds(horizontal)">
                                      <p:cBhvr>
                                        <p:cTn id="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433211" y="777004"/>
            <a:ext cx="6977063" cy="5257800"/>
            <a:chOff x="384" y="432"/>
            <a:chExt cx="4395" cy="3312"/>
          </a:xfrm>
        </p:grpSpPr>
        <p:sp>
          <p:nvSpPr>
            <p:cNvPr id="212995" name="Rectangle 3"/>
            <p:cNvSpPr>
              <a:spLocks noChangeArrowheads="1"/>
            </p:cNvSpPr>
            <p:nvPr/>
          </p:nvSpPr>
          <p:spPr bwMode="auto">
            <a:xfrm>
              <a:off x="720" y="960"/>
              <a:ext cx="816" cy="1536"/>
            </a:xfrm>
            <a:prstGeom prst="rect">
              <a:avLst/>
            </a:prstGeom>
            <a:solidFill>
              <a:schemeClr val="accent2"/>
            </a:solidFill>
            <a:ln w="9525">
              <a:noFill/>
              <a:miter lim="800000"/>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2996" name="Line 4"/>
            <p:cNvSpPr>
              <a:spLocks noChangeShapeType="1"/>
            </p:cNvSpPr>
            <p:nvPr/>
          </p:nvSpPr>
          <p:spPr bwMode="auto">
            <a:xfrm flipV="1">
              <a:off x="1248" y="768"/>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2997" name="Line 5"/>
            <p:cNvSpPr>
              <a:spLocks noChangeShapeType="1"/>
            </p:cNvSpPr>
            <p:nvPr/>
          </p:nvSpPr>
          <p:spPr bwMode="auto">
            <a:xfrm>
              <a:off x="1152" y="768"/>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2998" name="Line 6"/>
            <p:cNvSpPr>
              <a:spLocks noChangeShapeType="1"/>
            </p:cNvSpPr>
            <p:nvPr/>
          </p:nvSpPr>
          <p:spPr bwMode="auto">
            <a:xfrm>
              <a:off x="1248" y="1680"/>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2999" name="Line 7"/>
            <p:cNvSpPr>
              <a:spLocks noChangeShapeType="1"/>
            </p:cNvSpPr>
            <p:nvPr/>
          </p:nvSpPr>
          <p:spPr bwMode="auto">
            <a:xfrm flipV="1">
              <a:off x="1248" y="2256"/>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3000" name="AutoShape 8"/>
            <p:cNvSpPr>
              <a:spLocks noChangeArrowheads="1"/>
            </p:cNvSpPr>
            <p:nvPr/>
          </p:nvSpPr>
          <p:spPr bwMode="auto">
            <a:xfrm flipV="1">
              <a:off x="1152" y="2640"/>
              <a:ext cx="192" cy="96"/>
            </a:xfrm>
            <a:prstGeom prst="triangle">
              <a:avLst>
                <a:gd name="adj" fmla="val 50000"/>
              </a:avLst>
            </a:pr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nvGrpSpPr>
            <p:cNvPr id="3" name="Group 9"/>
            <p:cNvGrpSpPr>
              <a:grpSpLocks/>
            </p:cNvGrpSpPr>
            <p:nvPr/>
          </p:nvGrpSpPr>
          <p:grpSpPr bwMode="auto">
            <a:xfrm>
              <a:off x="960" y="1968"/>
              <a:ext cx="288" cy="384"/>
              <a:chOff x="2976" y="1680"/>
              <a:chExt cx="288" cy="384"/>
            </a:xfrm>
          </p:grpSpPr>
          <p:sp>
            <p:nvSpPr>
              <p:cNvPr id="213002" name="Line 10"/>
              <p:cNvSpPr>
                <a:spLocks noChangeShapeType="1"/>
              </p:cNvSpPr>
              <p:nvPr/>
            </p:nvSpPr>
            <p:spPr bwMode="auto">
              <a:xfrm>
                <a:off x="2976" y="1776"/>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3003" name="Line 11"/>
              <p:cNvSpPr>
                <a:spLocks noChangeShapeType="1"/>
              </p:cNvSpPr>
              <p:nvPr/>
            </p:nvSpPr>
            <p:spPr bwMode="auto">
              <a:xfrm>
                <a:off x="3072" y="1680"/>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3004" name="Line 12"/>
              <p:cNvSpPr>
                <a:spLocks noChangeShapeType="1"/>
              </p:cNvSpPr>
              <p:nvPr/>
            </p:nvSpPr>
            <p:spPr bwMode="auto">
              <a:xfrm>
                <a:off x="3072" y="1776"/>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3005" name="Line 13"/>
              <p:cNvSpPr>
                <a:spLocks noChangeShapeType="1"/>
              </p:cNvSpPr>
              <p:nvPr/>
            </p:nvSpPr>
            <p:spPr bwMode="auto">
              <a:xfrm>
                <a:off x="3072" y="1968"/>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sp>
          <p:nvSpPr>
            <p:cNvPr id="213006" name="Line 14"/>
            <p:cNvSpPr>
              <a:spLocks noChangeShapeType="1"/>
            </p:cNvSpPr>
            <p:nvPr/>
          </p:nvSpPr>
          <p:spPr bwMode="auto">
            <a:xfrm>
              <a:off x="1248" y="1248"/>
              <a:ext cx="2160"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3007" name="Line 15"/>
            <p:cNvSpPr>
              <a:spLocks noChangeShapeType="1"/>
            </p:cNvSpPr>
            <p:nvPr/>
          </p:nvSpPr>
          <p:spPr bwMode="auto">
            <a:xfrm flipH="1">
              <a:off x="576" y="1584"/>
              <a:ext cx="384"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3008" name="Line 16"/>
            <p:cNvSpPr>
              <a:spLocks noChangeShapeType="1"/>
            </p:cNvSpPr>
            <p:nvPr/>
          </p:nvSpPr>
          <p:spPr bwMode="auto">
            <a:xfrm flipH="1">
              <a:off x="576" y="2160"/>
              <a:ext cx="384"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nvGrpSpPr>
            <p:cNvPr id="4" name="Group 17"/>
            <p:cNvGrpSpPr>
              <a:grpSpLocks/>
            </p:cNvGrpSpPr>
            <p:nvPr/>
          </p:nvGrpSpPr>
          <p:grpSpPr bwMode="auto">
            <a:xfrm>
              <a:off x="960" y="1392"/>
              <a:ext cx="288" cy="384"/>
              <a:chOff x="2976" y="1680"/>
              <a:chExt cx="288" cy="384"/>
            </a:xfrm>
          </p:grpSpPr>
          <p:sp>
            <p:nvSpPr>
              <p:cNvPr id="213010" name="Line 18"/>
              <p:cNvSpPr>
                <a:spLocks noChangeShapeType="1"/>
              </p:cNvSpPr>
              <p:nvPr/>
            </p:nvSpPr>
            <p:spPr bwMode="auto">
              <a:xfrm>
                <a:off x="2976" y="1776"/>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3011" name="Line 19"/>
              <p:cNvSpPr>
                <a:spLocks noChangeShapeType="1"/>
              </p:cNvSpPr>
              <p:nvPr/>
            </p:nvSpPr>
            <p:spPr bwMode="auto">
              <a:xfrm>
                <a:off x="3072" y="1680"/>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3012" name="Line 20"/>
              <p:cNvSpPr>
                <a:spLocks noChangeShapeType="1"/>
              </p:cNvSpPr>
              <p:nvPr/>
            </p:nvSpPr>
            <p:spPr bwMode="auto">
              <a:xfrm>
                <a:off x="3072" y="1776"/>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3013" name="Line 21"/>
              <p:cNvSpPr>
                <a:spLocks noChangeShapeType="1"/>
              </p:cNvSpPr>
              <p:nvPr/>
            </p:nvSpPr>
            <p:spPr bwMode="auto">
              <a:xfrm>
                <a:off x="3072" y="1968"/>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sp>
          <p:nvSpPr>
            <p:cNvPr id="213014" name="Line 22"/>
            <p:cNvSpPr>
              <a:spLocks noChangeShapeType="1"/>
            </p:cNvSpPr>
            <p:nvPr/>
          </p:nvSpPr>
          <p:spPr bwMode="auto">
            <a:xfrm flipV="1">
              <a:off x="1248" y="1248"/>
              <a:ext cx="0" cy="24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3015" name="Text Box 23"/>
            <p:cNvSpPr txBox="1">
              <a:spLocks noChangeArrowheads="1"/>
            </p:cNvSpPr>
            <p:nvPr/>
          </p:nvSpPr>
          <p:spPr bwMode="auto">
            <a:xfrm>
              <a:off x="384" y="1440"/>
              <a:ext cx="280"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cs typeface="Times New Roman" panose="02020603050405020304" pitchFamily="18" charset="0"/>
                </a:rPr>
                <a:t>A</a:t>
              </a:r>
            </a:p>
          </p:txBody>
        </p:sp>
        <p:sp>
          <p:nvSpPr>
            <p:cNvPr id="213016" name="Text Box 24"/>
            <p:cNvSpPr txBox="1">
              <a:spLocks noChangeArrowheads="1"/>
            </p:cNvSpPr>
            <p:nvPr/>
          </p:nvSpPr>
          <p:spPr bwMode="auto">
            <a:xfrm>
              <a:off x="384" y="2016"/>
              <a:ext cx="267"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cs typeface="Times New Roman" panose="02020603050405020304" pitchFamily="18" charset="0"/>
                </a:rPr>
                <a:t>B</a:t>
              </a:r>
            </a:p>
          </p:txBody>
        </p:sp>
        <p:sp>
          <p:nvSpPr>
            <p:cNvPr id="213017" name="Text Box 25"/>
            <p:cNvSpPr txBox="1">
              <a:spLocks noChangeArrowheads="1"/>
            </p:cNvSpPr>
            <p:nvPr/>
          </p:nvSpPr>
          <p:spPr bwMode="auto">
            <a:xfrm>
              <a:off x="4512" y="2016"/>
              <a:ext cx="267"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cs typeface="Times New Roman" panose="02020603050405020304" pitchFamily="18" charset="0"/>
                </a:rPr>
                <a:t>Z</a:t>
              </a:r>
            </a:p>
          </p:txBody>
        </p:sp>
        <p:sp>
          <p:nvSpPr>
            <p:cNvPr id="213018" name="Rectangle 26"/>
            <p:cNvSpPr>
              <a:spLocks noChangeArrowheads="1"/>
            </p:cNvSpPr>
            <p:nvPr/>
          </p:nvSpPr>
          <p:spPr bwMode="auto">
            <a:xfrm>
              <a:off x="1056" y="432"/>
              <a:ext cx="498"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cs typeface="Times New Roman" panose="02020603050405020304" pitchFamily="18" charset="0"/>
                </a:rPr>
                <a:t>V</a:t>
              </a:r>
              <a:r>
                <a:rPr lang="en-US" altLang="zh-CN" b="1" baseline="-25000">
                  <a:effectLst>
                    <a:outerShdw blurRad="38100" dist="38100" dir="2700000" algn="tl">
                      <a:srgbClr val="000000">
                        <a:alpha val="43137"/>
                      </a:srgbClr>
                    </a:outerShdw>
                  </a:effectLst>
                  <a:cs typeface="Times New Roman" panose="02020603050405020304" pitchFamily="18" charset="0"/>
                </a:rPr>
                <a:t>CC</a:t>
              </a:r>
              <a:endParaRPr lang="zh-CN" altLang="en-US" b="1" baseline="-25000">
                <a:effectLst>
                  <a:outerShdw blurRad="38100" dist="38100" dir="2700000" algn="tl">
                    <a:srgbClr val="000000">
                      <a:alpha val="43137"/>
                    </a:srgbClr>
                  </a:outerShdw>
                </a:effectLst>
                <a:cs typeface="Times New Roman" panose="02020603050405020304" pitchFamily="18" charset="0"/>
              </a:endParaRPr>
            </a:p>
          </p:txBody>
        </p:sp>
        <p:sp>
          <p:nvSpPr>
            <p:cNvPr id="213019" name="Line 27"/>
            <p:cNvSpPr>
              <a:spLocks noChangeShapeType="1"/>
            </p:cNvSpPr>
            <p:nvPr/>
          </p:nvSpPr>
          <p:spPr bwMode="auto">
            <a:xfrm flipV="1">
              <a:off x="4320" y="1824"/>
              <a:ext cx="0" cy="336"/>
            </a:xfrm>
            <a:prstGeom prst="line">
              <a:avLst/>
            </a:prstGeom>
            <a:noFill/>
            <a:ln w="19050">
              <a:solidFill>
                <a:schemeClr val="tx1"/>
              </a:solidFill>
              <a:miter lim="800000"/>
              <a:headEnd type="oval" w="med" len="me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aphicFrame>
          <p:nvGraphicFramePr>
            <p:cNvPr id="213020" name="Object 28"/>
            <p:cNvGraphicFramePr>
              <a:graphicFrameLocks noChangeAspect="1"/>
            </p:cNvGraphicFramePr>
            <p:nvPr/>
          </p:nvGraphicFramePr>
          <p:xfrm>
            <a:off x="4224" y="1392"/>
            <a:ext cx="178" cy="480"/>
          </p:xfrm>
          <a:graphic>
            <a:graphicData uri="http://schemas.openxmlformats.org/presentationml/2006/ole">
              <mc:AlternateContent xmlns:mc="http://schemas.openxmlformats.org/markup-compatibility/2006">
                <mc:Choice xmlns:v="urn:schemas-microsoft-com:vml" Requires="v">
                  <p:oleObj spid="_x0000_s402567" name="Visio" r:id="rId4" imgW="292320" imgH="622440" progId="">
                    <p:embed/>
                  </p:oleObj>
                </mc:Choice>
                <mc:Fallback>
                  <p:oleObj name="Visio" r:id="rId4" imgW="292320" imgH="622440" progId="">
                    <p:embed/>
                    <p:pic>
                      <p:nvPicPr>
                        <p:cNvPr id="213020"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4" y="1392"/>
                          <a:ext cx="17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3021" name="Line 29"/>
            <p:cNvSpPr>
              <a:spLocks noChangeShapeType="1"/>
            </p:cNvSpPr>
            <p:nvPr/>
          </p:nvSpPr>
          <p:spPr bwMode="auto">
            <a:xfrm flipV="1">
              <a:off x="4320" y="1200"/>
              <a:ext cx="0" cy="24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3022" name="Line 30"/>
            <p:cNvSpPr>
              <a:spLocks noChangeShapeType="1"/>
            </p:cNvSpPr>
            <p:nvPr/>
          </p:nvSpPr>
          <p:spPr bwMode="auto">
            <a:xfrm>
              <a:off x="4224" y="1200"/>
              <a:ext cx="192" cy="0"/>
            </a:xfrm>
            <a:prstGeom prst="line">
              <a:avLst/>
            </a:prstGeom>
            <a:noFill/>
            <a:ln w="28575">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3023" name="Rectangle 31"/>
            <p:cNvSpPr>
              <a:spLocks noChangeArrowheads="1"/>
            </p:cNvSpPr>
            <p:nvPr/>
          </p:nvSpPr>
          <p:spPr bwMode="auto">
            <a:xfrm>
              <a:off x="4128" y="864"/>
              <a:ext cx="498"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cs typeface="Times New Roman" panose="02020603050405020304" pitchFamily="18" charset="0"/>
                  <a:sym typeface="Symbol" pitchFamily="18" charset="2"/>
                </a:rPr>
                <a:t>V</a:t>
              </a:r>
              <a:r>
                <a:rPr lang="en-US" altLang="zh-CN" b="1" baseline="-25000">
                  <a:effectLst>
                    <a:outerShdw blurRad="38100" dist="38100" dir="2700000" algn="tl">
                      <a:srgbClr val="000000">
                        <a:alpha val="43137"/>
                      </a:srgbClr>
                    </a:outerShdw>
                  </a:effectLst>
                  <a:cs typeface="Times New Roman" panose="02020603050405020304" pitchFamily="18" charset="0"/>
                  <a:sym typeface="Symbol" pitchFamily="18" charset="2"/>
                </a:rPr>
                <a:t>CC</a:t>
              </a:r>
              <a:endParaRPr lang="zh-CN" altLang="en-US" b="1" baseline="-25000">
                <a:effectLst>
                  <a:outerShdw blurRad="38100" dist="38100" dir="2700000" algn="tl">
                    <a:srgbClr val="000000">
                      <a:alpha val="43137"/>
                    </a:srgbClr>
                  </a:outerShdw>
                </a:effectLst>
                <a:cs typeface="Times New Roman" panose="02020603050405020304" pitchFamily="18" charset="0"/>
                <a:sym typeface="Symbol" pitchFamily="18" charset="2"/>
              </a:endParaRPr>
            </a:p>
          </p:txBody>
        </p:sp>
        <p:sp>
          <p:nvSpPr>
            <p:cNvPr id="213024" name="Text Box 32"/>
            <p:cNvSpPr txBox="1">
              <a:spLocks noChangeArrowheads="1"/>
            </p:cNvSpPr>
            <p:nvPr/>
          </p:nvSpPr>
          <p:spPr bwMode="auto">
            <a:xfrm>
              <a:off x="4378" y="1488"/>
              <a:ext cx="280"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cs typeface="Times New Roman" panose="02020603050405020304" pitchFamily="18" charset="0"/>
                  <a:sym typeface="Symbol" pitchFamily="18" charset="2"/>
                </a:rPr>
                <a:t>R</a:t>
              </a:r>
              <a:endParaRPr lang="zh-CN" altLang="en-US" b="1">
                <a:effectLst>
                  <a:outerShdw blurRad="38100" dist="38100" dir="2700000" algn="tl">
                    <a:srgbClr val="000000">
                      <a:alpha val="43137"/>
                    </a:srgbClr>
                  </a:outerShdw>
                </a:effectLst>
                <a:ea typeface="黑体" pitchFamily="2" charset="-122"/>
                <a:cs typeface="Times New Roman" panose="02020603050405020304" pitchFamily="18" charset="0"/>
                <a:sym typeface="Symbol" pitchFamily="18" charset="2"/>
              </a:endParaRPr>
            </a:p>
          </p:txBody>
        </p:sp>
        <p:sp>
          <p:nvSpPr>
            <p:cNvPr id="213025" name="Rectangle 33"/>
            <p:cNvSpPr>
              <a:spLocks noChangeArrowheads="1"/>
            </p:cNvSpPr>
            <p:nvPr/>
          </p:nvSpPr>
          <p:spPr bwMode="auto">
            <a:xfrm>
              <a:off x="2160" y="1968"/>
              <a:ext cx="816" cy="1536"/>
            </a:xfrm>
            <a:prstGeom prst="rect">
              <a:avLst/>
            </a:prstGeom>
            <a:solidFill>
              <a:schemeClr val="accent2"/>
            </a:solidFill>
            <a:ln w="9525">
              <a:noFill/>
              <a:miter lim="800000"/>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3026" name="Line 34"/>
            <p:cNvSpPr>
              <a:spLocks noChangeShapeType="1"/>
            </p:cNvSpPr>
            <p:nvPr/>
          </p:nvSpPr>
          <p:spPr bwMode="auto">
            <a:xfrm flipV="1">
              <a:off x="2688" y="1776"/>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3027" name="Line 35"/>
            <p:cNvSpPr>
              <a:spLocks noChangeShapeType="1"/>
            </p:cNvSpPr>
            <p:nvPr/>
          </p:nvSpPr>
          <p:spPr bwMode="auto">
            <a:xfrm>
              <a:off x="2592" y="1776"/>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3028" name="Line 36"/>
            <p:cNvSpPr>
              <a:spLocks noChangeShapeType="1"/>
            </p:cNvSpPr>
            <p:nvPr/>
          </p:nvSpPr>
          <p:spPr bwMode="auto">
            <a:xfrm>
              <a:off x="2688" y="2688"/>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3029" name="Line 37"/>
            <p:cNvSpPr>
              <a:spLocks noChangeShapeType="1"/>
            </p:cNvSpPr>
            <p:nvPr/>
          </p:nvSpPr>
          <p:spPr bwMode="auto">
            <a:xfrm flipV="1">
              <a:off x="2688" y="3264"/>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3030" name="AutoShape 38"/>
            <p:cNvSpPr>
              <a:spLocks noChangeArrowheads="1"/>
            </p:cNvSpPr>
            <p:nvPr/>
          </p:nvSpPr>
          <p:spPr bwMode="auto">
            <a:xfrm flipV="1">
              <a:off x="2592" y="3648"/>
              <a:ext cx="192" cy="96"/>
            </a:xfrm>
            <a:prstGeom prst="triangle">
              <a:avLst>
                <a:gd name="adj" fmla="val 50000"/>
              </a:avLst>
            </a:pr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nvGrpSpPr>
            <p:cNvPr id="5" name="Group 39"/>
            <p:cNvGrpSpPr>
              <a:grpSpLocks/>
            </p:cNvGrpSpPr>
            <p:nvPr/>
          </p:nvGrpSpPr>
          <p:grpSpPr bwMode="auto">
            <a:xfrm>
              <a:off x="2400" y="2976"/>
              <a:ext cx="288" cy="384"/>
              <a:chOff x="2976" y="1680"/>
              <a:chExt cx="288" cy="384"/>
            </a:xfrm>
          </p:grpSpPr>
          <p:sp>
            <p:nvSpPr>
              <p:cNvPr id="213032" name="Line 40"/>
              <p:cNvSpPr>
                <a:spLocks noChangeShapeType="1"/>
              </p:cNvSpPr>
              <p:nvPr/>
            </p:nvSpPr>
            <p:spPr bwMode="auto">
              <a:xfrm>
                <a:off x="2976" y="1776"/>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3033" name="Line 41"/>
              <p:cNvSpPr>
                <a:spLocks noChangeShapeType="1"/>
              </p:cNvSpPr>
              <p:nvPr/>
            </p:nvSpPr>
            <p:spPr bwMode="auto">
              <a:xfrm>
                <a:off x="3072" y="1680"/>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3034" name="Line 42"/>
              <p:cNvSpPr>
                <a:spLocks noChangeShapeType="1"/>
              </p:cNvSpPr>
              <p:nvPr/>
            </p:nvSpPr>
            <p:spPr bwMode="auto">
              <a:xfrm>
                <a:off x="3072" y="1776"/>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3035" name="Line 43"/>
              <p:cNvSpPr>
                <a:spLocks noChangeShapeType="1"/>
              </p:cNvSpPr>
              <p:nvPr/>
            </p:nvSpPr>
            <p:spPr bwMode="auto">
              <a:xfrm>
                <a:off x="3072" y="1968"/>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sp>
          <p:nvSpPr>
            <p:cNvPr id="213036" name="Line 44"/>
            <p:cNvSpPr>
              <a:spLocks noChangeShapeType="1"/>
            </p:cNvSpPr>
            <p:nvPr/>
          </p:nvSpPr>
          <p:spPr bwMode="auto">
            <a:xfrm>
              <a:off x="2688" y="2256"/>
              <a:ext cx="1104"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3037" name="Line 45"/>
            <p:cNvSpPr>
              <a:spLocks noChangeShapeType="1"/>
            </p:cNvSpPr>
            <p:nvPr/>
          </p:nvSpPr>
          <p:spPr bwMode="auto">
            <a:xfrm flipH="1">
              <a:off x="2016" y="2592"/>
              <a:ext cx="384"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3038" name="Line 46"/>
            <p:cNvSpPr>
              <a:spLocks noChangeShapeType="1"/>
            </p:cNvSpPr>
            <p:nvPr/>
          </p:nvSpPr>
          <p:spPr bwMode="auto">
            <a:xfrm flipH="1">
              <a:off x="2016" y="3168"/>
              <a:ext cx="384"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nvGrpSpPr>
            <p:cNvPr id="6" name="Group 47"/>
            <p:cNvGrpSpPr>
              <a:grpSpLocks/>
            </p:cNvGrpSpPr>
            <p:nvPr/>
          </p:nvGrpSpPr>
          <p:grpSpPr bwMode="auto">
            <a:xfrm>
              <a:off x="2400" y="2400"/>
              <a:ext cx="288" cy="384"/>
              <a:chOff x="2976" y="1680"/>
              <a:chExt cx="288" cy="384"/>
            </a:xfrm>
          </p:grpSpPr>
          <p:sp>
            <p:nvSpPr>
              <p:cNvPr id="213040" name="Line 48"/>
              <p:cNvSpPr>
                <a:spLocks noChangeShapeType="1"/>
              </p:cNvSpPr>
              <p:nvPr/>
            </p:nvSpPr>
            <p:spPr bwMode="auto">
              <a:xfrm>
                <a:off x="2976" y="1776"/>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3041" name="Line 49"/>
              <p:cNvSpPr>
                <a:spLocks noChangeShapeType="1"/>
              </p:cNvSpPr>
              <p:nvPr/>
            </p:nvSpPr>
            <p:spPr bwMode="auto">
              <a:xfrm>
                <a:off x="3072" y="1680"/>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3042" name="Line 50"/>
              <p:cNvSpPr>
                <a:spLocks noChangeShapeType="1"/>
              </p:cNvSpPr>
              <p:nvPr/>
            </p:nvSpPr>
            <p:spPr bwMode="auto">
              <a:xfrm>
                <a:off x="3072" y="1776"/>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3043" name="Line 51"/>
              <p:cNvSpPr>
                <a:spLocks noChangeShapeType="1"/>
              </p:cNvSpPr>
              <p:nvPr/>
            </p:nvSpPr>
            <p:spPr bwMode="auto">
              <a:xfrm>
                <a:off x="3072" y="1968"/>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sp>
          <p:nvSpPr>
            <p:cNvPr id="213044" name="Line 52"/>
            <p:cNvSpPr>
              <a:spLocks noChangeShapeType="1"/>
            </p:cNvSpPr>
            <p:nvPr/>
          </p:nvSpPr>
          <p:spPr bwMode="auto">
            <a:xfrm flipV="1">
              <a:off x="2688" y="2256"/>
              <a:ext cx="0" cy="24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3045" name="Text Box 53"/>
            <p:cNvSpPr txBox="1">
              <a:spLocks noChangeArrowheads="1"/>
            </p:cNvSpPr>
            <p:nvPr/>
          </p:nvSpPr>
          <p:spPr bwMode="auto">
            <a:xfrm>
              <a:off x="1824" y="2448"/>
              <a:ext cx="280"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cs typeface="Times New Roman" panose="02020603050405020304" pitchFamily="18" charset="0"/>
                </a:rPr>
                <a:t>C</a:t>
              </a:r>
            </a:p>
          </p:txBody>
        </p:sp>
        <p:sp>
          <p:nvSpPr>
            <p:cNvPr id="213046" name="Text Box 54"/>
            <p:cNvSpPr txBox="1">
              <a:spLocks noChangeArrowheads="1"/>
            </p:cNvSpPr>
            <p:nvPr/>
          </p:nvSpPr>
          <p:spPr bwMode="auto">
            <a:xfrm>
              <a:off x="1824" y="3024"/>
              <a:ext cx="280"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cs typeface="Times New Roman" panose="02020603050405020304" pitchFamily="18" charset="0"/>
                </a:rPr>
                <a:t>D</a:t>
              </a:r>
            </a:p>
          </p:txBody>
        </p:sp>
        <p:sp>
          <p:nvSpPr>
            <p:cNvPr id="213047" name="Rectangle 55"/>
            <p:cNvSpPr>
              <a:spLocks noChangeArrowheads="1"/>
            </p:cNvSpPr>
            <p:nvPr/>
          </p:nvSpPr>
          <p:spPr bwMode="auto">
            <a:xfrm>
              <a:off x="2496" y="1440"/>
              <a:ext cx="498"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cs typeface="Times New Roman" panose="02020603050405020304" pitchFamily="18" charset="0"/>
                </a:rPr>
                <a:t>V</a:t>
              </a:r>
              <a:r>
                <a:rPr lang="en-US" altLang="zh-CN" b="1" baseline="-25000">
                  <a:effectLst>
                    <a:outerShdw blurRad="38100" dist="38100" dir="2700000" algn="tl">
                      <a:srgbClr val="000000">
                        <a:alpha val="43137"/>
                      </a:srgbClr>
                    </a:outerShdw>
                  </a:effectLst>
                  <a:cs typeface="Times New Roman" panose="02020603050405020304" pitchFamily="18" charset="0"/>
                </a:rPr>
                <a:t>CC</a:t>
              </a:r>
              <a:endParaRPr lang="zh-CN" altLang="en-US" b="1" baseline="-25000">
                <a:effectLst>
                  <a:outerShdw blurRad="38100" dist="38100" dir="2700000" algn="tl">
                    <a:srgbClr val="000000">
                      <a:alpha val="43137"/>
                    </a:srgbClr>
                  </a:outerShdw>
                </a:effectLst>
                <a:cs typeface="Times New Roman" panose="02020603050405020304" pitchFamily="18" charset="0"/>
              </a:endParaRPr>
            </a:p>
          </p:txBody>
        </p:sp>
        <p:sp>
          <p:nvSpPr>
            <p:cNvPr id="213048" name="Line 56"/>
            <p:cNvSpPr>
              <a:spLocks noChangeShapeType="1"/>
            </p:cNvSpPr>
            <p:nvPr/>
          </p:nvSpPr>
          <p:spPr bwMode="auto">
            <a:xfrm>
              <a:off x="3408" y="1248"/>
              <a:ext cx="0" cy="816"/>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3049" name="Line 57"/>
            <p:cNvSpPr>
              <a:spLocks noChangeShapeType="1"/>
            </p:cNvSpPr>
            <p:nvPr/>
          </p:nvSpPr>
          <p:spPr bwMode="auto">
            <a:xfrm>
              <a:off x="3408" y="2064"/>
              <a:ext cx="384"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3050" name="Line 58"/>
            <p:cNvSpPr>
              <a:spLocks noChangeShapeType="1"/>
            </p:cNvSpPr>
            <p:nvPr/>
          </p:nvSpPr>
          <p:spPr bwMode="auto">
            <a:xfrm>
              <a:off x="3792" y="2064"/>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3051" name="Line 59"/>
            <p:cNvSpPr>
              <a:spLocks noChangeShapeType="1"/>
            </p:cNvSpPr>
            <p:nvPr/>
          </p:nvSpPr>
          <p:spPr bwMode="auto">
            <a:xfrm>
              <a:off x="3792" y="2160"/>
              <a:ext cx="720" cy="0"/>
            </a:xfrm>
            <a:prstGeom prst="line">
              <a:avLst/>
            </a:prstGeom>
            <a:noFill/>
            <a:ln w="19050">
              <a:solidFill>
                <a:schemeClr val="tx1"/>
              </a:solidFill>
              <a:miter lim="800000"/>
              <a:headEnd type="oval" w="med" len="me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grpSp>
        <p:nvGrpSpPr>
          <p:cNvPr id="75" name="组合 74"/>
          <p:cNvGrpSpPr/>
          <p:nvPr/>
        </p:nvGrpSpPr>
        <p:grpSpPr>
          <a:xfrm>
            <a:off x="6776610" y="2174781"/>
            <a:ext cx="1689550" cy="2021698"/>
            <a:chOff x="4771996" y="2040695"/>
            <a:chExt cx="1689550" cy="2021698"/>
          </a:xfrm>
        </p:grpSpPr>
        <p:grpSp>
          <p:nvGrpSpPr>
            <p:cNvPr id="7" name="Group 62"/>
            <p:cNvGrpSpPr>
              <a:grpSpLocks/>
            </p:cNvGrpSpPr>
            <p:nvPr/>
          </p:nvGrpSpPr>
          <p:grpSpPr bwMode="auto">
            <a:xfrm>
              <a:off x="4771996" y="2852718"/>
              <a:ext cx="1447800" cy="1209675"/>
              <a:chOff x="3120" y="1920"/>
              <a:chExt cx="912" cy="762"/>
            </a:xfrm>
          </p:grpSpPr>
          <p:grpSp>
            <p:nvGrpSpPr>
              <p:cNvPr id="8" name="Group 63"/>
              <p:cNvGrpSpPr>
                <a:grpSpLocks/>
              </p:cNvGrpSpPr>
              <p:nvPr/>
            </p:nvGrpSpPr>
            <p:grpSpPr bwMode="auto">
              <a:xfrm>
                <a:off x="3552" y="2064"/>
                <a:ext cx="480" cy="384"/>
                <a:chOff x="3600" y="1920"/>
                <a:chExt cx="576" cy="432"/>
              </a:xfrm>
            </p:grpSpPr>
            <p:sp>
              <p:nvSpPr>
                <p:cNvPr id="213056" name="Arc 64"/>
                <p:cNvSpPr>
                  <a:spLocks/>
                </p:cNvSpPr>
                <p:nvPr/>
              </p:nvSpPr>
              <p:spPr bwMode="auto">
                <a:xfrm>
                  <a:off x="3865" y="1921"/>
                  <a:ext cx="311" cy="431"/>
                </a:xfrm>
                <a:custGeom>
                  <a:avLst/>
                  <a:gdLst>
                    <a:gd name="G0" fmla="+- 1748 0 0"/>
                    <a:gd name="G1" fmla="+- 21600 0 0"/>
                    <a:gd name="G2" fmla="+- 21600 0 0"/>
                    <a:gd name="T0" fmla="*/ 1748 w 23348"/>
                    <a:gd name="T1" fmla="*/ 0 h 43200"/>
                    <a:gd name="T2" fmla="*/ 0 w 23348"/>
                    <a:gd name="T3" fmla="*/ 43129 h 43200"/>
                    <a:gd name="T4" fmla="*/ 1748 w 23348"/>
                    <a:gd name="T5" fmla="*/ 21600 h 43200"/>
                  </a:gdLst>
                  <a:ahLst/>
                  <a:cxnLst>
                    <a:cxn ang="0">
                      <a:pos x="T0" y="T1"/>
                    </a:cxn>
                    <a:cxn ang="0">
                      <a:pos x="T2" y="T3"/>
                    </a:cxn>
                    <a:cxn ang="0">
                      <a:pos x="T4" y="T5"/>
                    </a:cxn>
                  </a:cxnLst>
                  <a:rect l="0" t="0" r="r" b="b"/>
                  <a:pathLst>
                    <a:path w="23348" h="43200" fill="none" extrusionOk="0">
                      <a:moveTo>
                        <a:pt x="1747" y="0"/>
                      </a:moveTo>
                      <a:cubicBezTo>
                        <a:pt x="13677" y="0"/>
                        <a:pt x="23348" y="9670"/>
                        <a:pt x="23348" y="21600"/>
                      </a:cubicBezTo>
                      <a:cubicBezTo>
                        <a:pt x="23348" y="33529"/>
                        <a:pt x="13677" y="43200"/>
                        <a:pt x="1748" y="43200"/>
                      </a:cubicBezTo>
                      <a:cubicBezTo>
                        <a:pt x="1164" y="43200"/>
                        <a:pt x="581" y="43176"/>
                        <a:pt x="-1" y="43129"/>
                      </a:cubicBezTo>
                    </a:path>
                    <a:path w="23348" h="43200" stroke="0" extrusionOk="0">
                      <a:moveTo>
                        <a:pt x="1747" y="0"/>
                      </a:moveTo>
                      <a:cubicBezTo>
                        <a:pt x="13677" y="0"/>
                        <a:pt x="23348" y="9670"/>
                        <a:pt x="23348" y="21600"/>
                      </a:cubicBezTo>
                      <a:cubicBezTo>
                        <a:pt x="23348" y="33529"/>
                        <a:pt x="13677" y="43200"/>
                        <a:pt x="1748" y="43200"/>
                      </a:cubicBezTo>
                      <a:cubicBezTo>
                        <a:pt x="1164" y="43200"/>
                        <a:pt x="581" y="43176"/>
                        <a:pt x="-1" y="43129"/>
                      </a:cubicBezTo>
                      <a:lnTo>
                        <a:pt x="1748" y="21600"/>
                      </a:lnTo>
                      <a:close/>
                    </a:path>
                  </a:pathLst>
                </a:custGeom>
                <a:noFill/>
                <a:ln w="28575">
                  <a:solidFill>
                    <a:srgbClr val="FFFF00"/>
                  </a:solidFill>
                  <a:miter lim="800000"/>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3057" name="Line 65"/>
                <p:cNvSpPr>
                  <a:spLocks noChangeShapeType="1"/>
                </p:cNvSpPr>
                <p:nvPr/>
              </p:nvSpPr>
              <p:spPr bwMode="auto">
                <a:xfrm flipH="1">
                  <a:off x="3600" y="1920"/>
                  <a:ext cx="288" cy="0"/>
                </a:xfrm>
                <a:prstGeom prst="line">
                  <a:avLst/>
                </a:prstGeom>
                <a:noFill/>
                <a:ln w="28575">
                  <a:solidFill>
                    <a:srgbClr val="FFFF00"/>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3058" name="Line 66"/>
                <p:cNvSpPr>
                  <a:spLocks noChangeShapeType="1"/>
                </p:cNvSpPr>
                <p:nvPr/>
              </p:nvSpPr>
              <p:spPr bwMode="auto">
                <a:xfrm flipH="1">
                  <a:off x="3600" y="2352"/>
                  <a:ext cx="288" cy="0"/>
                </a:xfrm>
                <a:prstGeom prst="line">
                  <a:avLst/>
                </a:prstGeom>
                <a:noFill/>
                <a:ln w="28575">
                  <a:solidFill>
                    <a:srgbClr val="FFFF00"/>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3059" name="Line 67"/>
                <p:cNvSpPr>
                  <a:spLocks noChangeShapeType="1"/>
                </p:cNvSpPr>
                <p:nvPr/>
              </p:nvSpPr>
              <p:spPr bwMode="auto">
                <a:xfrm>
                  <a:off x="3600" y="1920"/>
                  <a:ext cx="0" cy="432"/>
                </a:xfrm>
                <a:prstGeom prst="line">
                  <a:avLst/>
                </a:prstGeom>
                <a:noFill/>
                <a:ln w="28575">
                  <a:solidFill>
                    <a:srgbClr val="FFFF00"/>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sp>
            <p:nvSpPr>
              <p:cNvPr id="213060" name="Text Box 68"/>
              <p:cNvSpPr txBox="1">
                <a:spLocks noChangeArrowheads="1"/>
              </p:cNvSpPr>
              <p:nvPr/>
            </p:nvSpPr>
            <p:spPr bwMode="auto">
              <a:xfrm>
                <a:off x="3120" y="1920"/>
                <a:ext cx="380" cy="330"/>
              </a:xfrm>
              <a:prstGeom prst="rect">
                <a:avLst/>
              </a:prstGeom>
              <a:noFill/>
              <a:ln w="9525">
                <a:noFill/>
                <a:miter lim="800000"/>
                <a:headEnd/>
                <a:tailEnd/>
              </a:ln>
              <a:effectLst/>
            </p:spPr>
            <p:txBody>
              <a:bodyPr wrap="none">
                <a:spAutoFit/>
              </a:bodyPr>
              <a:lstStyle/>
              <a:p>
                <a:r>
                  <a:rPr lang="en-US" altLang="zh-CN" b="1" dirty="0">
                    <a:solidFill>
                      <a:srgbClr val="FFFF00"/>
                    </a:solidFill>
                    <a:effectLst>
                      <a:outerShdw blurRad="38100" dist="38100" dir="2700000" algn="tl">
                        <a:srgbClr val="000000">
                          <a:alpha val="43137"/>
                        </a:srgbClr>
                      </a:outerShdw>
                    </a:effectLst>
                    <a:cs typeface="Times New Roman" panose="02020603050405020304" pitchFamily="18" charset="0"/>
                  </a:rPr>
                  <a:t>Z1</a:t>
                </a:r>
              </a:p>
            </p:txBody>
          </p:sp>
          <p:sp>
            <p:nvSpPr>
              <p:cNvPr id="213061" name="Text Box 69"/>
              <p:cNvSpPr txBox="1">
                <a:spLocks noChangeArrowheads="1"/>
              </p:cNvSpPr>
              <p:nvPr/>
            </p:nvSpPr>
            <p:spPr bwMode="auto">
              <a:xfrm>
                <a:off x="3120" y="2352"/>
                <a:ext cx="380" cy="330"/>
              </a:xfrm>
              <a:prstGeom prst="rect">
                <a:avLst/>
              </a:prstGeom>
              <a:noFill/>
              <a:ln w="9525">
                <a:noFill/>
                <a:miter lim="800000"/>
                <a:headEnd/>
                <a:tailEnd/>
              </a:ln>
              <a:effectLst/>
            </p:spPr>
            <p:txBody>
              <a:bodyPr wrap="none">
                <a:spAutoFit/>
              </a:bodyPr>
              <a:lstStyle/>
              <a:p>
                <a:r>
                  <a:rPr lang="en-US" altLang="zh-CN" b="1" dirty="0">
                    <a:solidFill>
                      <a:srgbClr val="FFFF00"/>
                    </a:solidFill>
                    <a:effectLst>
                      <a:outerShdw blurRad="38100" dist="38100" dir="2700000" algn="tl">
                        <a:srgbClr val="000000">
                          <a:alpha val="43137"/>
                        </a:srgbClr>
                      </a:outerShdw>
                    </a:effectLst>
                    <a:cs typeface="Times New Roman" panose="02020603050405020304" pitchFamily="18" charset="0"/>
                  </a:rPr>
                  <a:t>Z2</a:t>
                </a:r>
              </a:p>
            </p:txBody>
          </p:sp>
        </p:grpSp>
        <p:sp>
          <p:nvSpPr>
            <p:cNvPr id="213062" name="Text Box 70"/>
            <p:cNvSpPr txBox="1">
              <a:spLocks noChangeArrowheads="1"/>
            </p:cNvSpPr>
            <p:nvPr/>
          </p:nvSpPr>
          <p:spPr bwMode="auto">
            <a:xfrm>
              <a:off x="5305396" y="2040695"/>
              <a:ext cx="1156150" cy="954107"/>
            </a:xfrm>
            <a:prstGeom prst="rect">
              <a:avLst/>
            </a:prstGeom>
            <a:noFill/>
            <a:ln w="9525">
              <a:noFill/>
              <a:miter lim="800000"/>
              <a:headEnd/>
              <a:tailEnd/>
            </a:ln>
            <a:effectLst/>
          </p:spPr>
          <p:txBody>
            <a:bodyPr wrap="none">
              <a:spAutoFit/>
            </a:bodyPr>
            <a:lstStyle/>
            <a:p>
              <a:r>
                <a:rPr lang="en-US" altLang="zh-CN" dirty="0">
                  <a:solidFill>
                    <a:srgbClr val="FFFF00"/>
                  </a:solidFill>
                  <a:effectLst>
                    <a:outerShdw blurRad="38100" dist="38100" dir="2700000" algn="tl">
                      <a:srgbClr val="000000">
                        <a:alpha val="43137"/>
                      </a:srgbClr>
                    </a:outerShdw>
                  </a:effectLst>
                  <a:ea typeface="黑体" pitchFamily="2" charset="-122"/>
                  <a:cs typeface="Times New Roman" panose="02020603050405020304" pitchFamily="18" charset="0"/>
                </a:rPr>
                <a:t>Wired </a:t>
              </a:r>
            </a:p>
            <a:p>
              <a:r>
                <a:rPr lang="en-US" altLang="zh-CN" dirty="0">
                  <a:solidFill>
                    <a:srgbClr val="FFFF00"/>
                  </a:solidFill>
                  <a:effectLst>
                    <a:outerShdw blurRad="38100" dist="38100" dir="2700000" algn="tl">
                      <a:srgbClr val="000000">
                        <a:alpha val="43137"/>
                      </a:srgbClr>
                    </a:outerShdw>
                  </a:effectLst>
                  <a:ea typeface="黑体" pitchFamily="2" charset="-122"/>
                  <a:cs typeface="Times New Roman" panose="02020603050405020304" pitchFamily="18" charset="0"/>
                </a:rPr>
                <a:t>logic</a:t>
              </a:r>
              <a:endParaRPr lang="zh-CN" altLang="en-US" dirty="0">
                <a:solidFill>
                  <a:srgbClr val="FFFF00"/>
                </a:solidFill>
                <a:effectLst>
                  <a:outerShdw blurRad="38100" dist="38100" dir="2700000" algn="tl">
                    <a:srgbClr val="000000">
                      <a:alpha val="43137"/>
                    </a:srgbClr>
                  </a:outerShdw>
                </a:effectLst>
                <a:ea typeface="黑体" pitchFamily="2" charset="-122"/>
                <a:cs typeface="Times New Roman" panose="02020603050405020304" pitchFamily="18" charset="0"/>
              </a:endParaRPr>
            </a:p>
          </p:txBody>
        </p:sp>
      </p:grpSp>
      <p:grpSp>
        <p:nvGrpSpPr>
          <p:cNvPr id="9" name="组合 8"/>
          <p:cNvGrpSpPr/>
          <p:nvPr/>
        </p:nvGrpSpPr>
        <p:grpSpPr>
          <a:xfrm>
            <a:off x="7289200" y="3920276"/>
            <a:ext cx="2263184" cy="2893100"/>
            <a:chOff x="5765200" y="3920276"/>
            <a:chExt cx="2263184" cy="2893100"/>
          </a:xfrm>
        </p:grpSpPr>
        <p:sp>
          <p:nvSpPr>
            <p:cNvPr id="213052" name="Text Box 60"/>
            <p:cNvSpPr txBox="1">
              <a:spLocks noChangeArrowheads="1"/>
            </p:cNvSpPr>
            <p:nvPr/>
          </p:nvSpPr>
          <p:spPr bwMode="auto">
            <a:xfrm>
              <a:off x="5765200" y="3920276"/>
              <a:ext cx="2263184" cy="2893100"/>
            </a:xfrm>
            <a:prstGeom prst="rect">
              <a:avLst/>
            </a:prstGeom>
            <a:noFill/>
            <a:ln w="9525">
              <a:noFill/>
              <a:miter lim="800000"/>
              <a:headEnd/>
              <a:tailEnd/>
            </a:ln>
            <a:effectLst/>
          </p:spPr>
          <p:txBody>
            <a:bodyPr wrap="none">
              <a:spAutoFit/>
            </a:bodyPr>
            <a:lstStyle/>
            <a:p>
              <a:pPr>
                <a:lnSpc>
                  <a:spcPct val="130000"/>
                </a:lnSpc>
              </a:pPr>
              <a:r>
                <a:rPr lang="en-US" altLang="zh-CN" dirty="0">
                  <a:solidFill>
                    <a:srgbClr val="FFFF00"/>
                  </a:solidFill>
                  <a:effectLst>
                    <a:outerShdw blurRad="38100" dist="38100" dir="2700000" algn="tl">
                      <a:srgbClr val="000000">
                        <a:alpha val="43137"/>
                      </a:srgbClr>
                    </a:outerShdw>
                  </a:effectLst>
                  <a:cs typeface="Times New Roman" panose="02020603050405020304" pitchFamily="18" charset="0"/>
                </a:rPr>
                <a:t>Z = Z1 · Z2</a:t>
              </a:r>
            </a:p>
            <a:p>
              <a:pPr>
                <a:lnSpc>
                  <a:spcPct val="130000"/>
                </a:lnSpc>
              </a:pPr>
              <a:r>
                <a:rPr lang="en-US" altLang="zh-CN" dirty="0">
                  <a:solidFill>
                    <a:schemeClr val="accent1"/>
                  </a:solidFill>
                  <a:effectLst>
                    <a:outerShdw blurRad="38100" dist="38100" dir="2700000" algn="tl">
                      <a:srgbClr val="000000">
                        <a:alpha val="43137"/>
                      </a:srgbClr>
                    </a:outerShdw>
                  </a:effectLst>
                  <a:cs typeface="Times New Roman" panose="02020603050405020304" pitchFamily="18" charset="0"/>
                </a:rPr>
                <a:t>  </a:t>
              </a:r>
              <a:r>
                <a:rPr lang="en-US" altLang="zh-CN" dirty="0">
                  <a:solidFill>
                    <a:srgbClr val="FFFF00"/>
                  </a:solidFill>
                  <a:effectLst>
                    <a:outerShdw blurRad="38100" dist="38100" dir="2700000" algn="tl">
                      <a:srgbClr val="000000">
                        <a:alpha val="43137"/>
                      </a:srgbClr>
                    </a:outerShdw>
                  </a:effectLst>
                  <a:cs typeface="Times New Roman" panose="02020603050405020304" pitchFamily="18" charset="0"/>
                </a:rPr>
                <a:t>= A·B · C·D</a:t>
              </a:r>
            </a:p>
            <a:p>
              <a:pPr>
                <a:lnSpc>
                  <a:spcPct val="130000"/>
                </a:lnSpc>
              </a:pPr>
              <a:r>
                <a:rPr lang="en-US" altLang="zh-CN" dirty="0">
                  <a:solidFill>
                    <a:srgbClr val="FFFF00"/>
                  </a:solidFill>
                  <a:effectLst>
                    <a:outerShdw blurRad="38100" dist="38100" dir="2700000" algn="tl">
                      <a:srgbClr val="000000">
                        <a:alpha val="43137"/>
                      </a:srgbClr>
                    </a:outerShdw>
                  </a:effectLst>
                  <a:cs typeface="Times New Roman" panose="02020603050405020304" pitchFamily="18" charset="0"/>
                </a:rPr>
                <a:t>  </a:t>
              </a:r>
              <a:endParaRPr lang="en-US" altLang="zh-CN" sz="1200" dirty="0">
                <a:solidFill>
                  <a:srgbClr val="FFFF00"/>
                </a:solidFill>
                <a:effectLst>
                  <a:outerShdw blurRad="38100" dist="38100" dir="2700000" algn="tl">
                    <a:srgbClr val="000000">
                      <a:alpha val="43137"/>
                    </a:srgbClr>
                  </a:outerShdw>
                </a:effectLst>
                <a:cs typeface="Times New Roman" panose="02020603050405020304" pitchFamily="18" charset="0"/>
              </a:endParaRPr>
            </a:p>
            <a:p>
              <a:pPr>
                <a:lnSpc>
                  <a:spcPct val="130000"/>
                </a:lnSpc>
              </a:pPr>
              <a:r>
                <a:rPr lang="en-US" altLang="zh-CN" dirty="0">
                  <a:solidFill>
                    <a:srgbClr val="FFFF00"/>
                  </a:solidFill>
                  <a:effectLst>
                    <a:outerShdw blurRad="38100" dist="38100" dir="2700000" algn="tl">
                      <a:srgbClr val="000000">
                        <a:alpha val="43137"/>
                      </a:srgbClr>
                    </a:outerShdw>
                  </a:effectLst>
                  <a:cs typeface="Times New Roman" panose="02020603050405020304" pitchFamily="18" charset="0"/>
                </a:rPr>
                <a:t>  = A·B · C·D </a:t>
              </a:r>
            </a:p>
            <a:p>
              <a:pPr>
                <a:lnSpc>
                  <a:spcPct val="130000"/>
                </a:lnSpc>
              </a:pPr>
              <a:r>
                <a:rPr lang="en-US" altLang="zh-CN" dirty="0">
                  <a:solidFill>
                    <a:srgbClr val="FFFF00"/>
                  </a:solidFill>
                  <a:effectLst>
                    <a:outerShdw blurRad="38100" dist="38100" dir="2700000" algn="tl">
                      <a:srgbClr val="000000">
                        <a:alpha val="43137"/>
                      </a:srgbClr>
                    </a:outerShdw>
                  </a:effectLst>
                  <a:cs typeface="Times New Roman" panose="02020603050405020304" pitchFamily="18" charset="0"/>
                </a:rPr>
                <a:t>  = A·B + C·D</a:t>
              </a:r>
            </a:p>
          </p:txBody>
        </p:sp>
        <p:sp>
          <p:nvSpPr>
            <p:cNvPr id="213065" name="Text Box 73"/>
            <p:cNvSpPr txBox="1">
              <a:spLocks noChangeArrowheads="1"/>
            </p:cNvSpPr>
            <p:nvPr/>
          </p:nvSpPr>
          <p:spPr bwMode="auto">
            <a:xfrm>
              <a:off x="6227335" y="5730004"/>
              <a:ext cx="184150" cy="523875"/>
            </a:xfrm>
            <a:prstGeom prst="rect">
              <a:avLst/>
            </a:prstGeom>
            <a:noFill/>
            <a:ln w="9525">
              <a:noFill/>
              <a:miter lim="800000"/>
              <a:headEnd/>
              <a:tailEnd/>
            </a:ln>
            <a:effectLst/>
          </p:spPr>
          <p:txBody>
            <a:bodyPr wrap="none">
              <a:spAutoFit/>
            </a:bodyPr>
            <a:lstStyle/>
            <a:p>
              <a:endParaRPr lang="zh-CN" altLang="en-US" dirty="0">
                <a:solidFill>
                  <a:srgbClr val="FFFF00"/>
                </a:solidFill>
                <a:effectLst>
                  <a:outerShdw blurRad="38100" dist="38100" dir="2700000" algn="tl">
                    <a:srgbClr val="000000">
                      <a:alpha val="43137"/>
                    </a:srgbClr>
                  </a:outerShdw>
                </a:effectLst>
                <a:ea typeface="黑体" pitchFamily="2" charset="-122"/>
                <a:cs typeface="Times New Roman" panose="02020603050405020304" pitchFamily="18" charset="0"/>
              </a:endParaRPr>
            </a:p>
          </p:txBody>
        </p:sp>
        <p:sp>
          <p:nvSpPr>
            <p:cNvPr id="76" name="Line 66"/>
            <p:cNvSpPr>
              <a:spLocks noChangeShapeType="1"/>
            </p:cNvSpPr>
            <p:nvPr/>
          </p:nvSpPr>
          <p:spPr bwMode="auto">
            <a:xfrm flipH="1" flipV="1">
              <a:off x="6320618" y="4556821"/>
              <a:ext cx="593725" cy="0"/>
            </a:xfrm>
            <a:prstGeom prst="line">
              <a:avLst/>
            </a:prstGeom>
            <a:noFill/>
            <a:ln w="28575">
              <a:solidFill>
                <a:srgbClr val="FFFF00"/>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77" name="Line 66"/>
            <p:cNvSpPr>
              <a:spLocks noChangeShapeType="1"/>
            </p:cNvSpPr>
            <p:nvPr/>
          </p:nvSpPr>
          <p:spPr bwMode="auto">
            <a:xfrm flipH="1" flipV="1">
              <a:off x="7205348" y="4554043"/>
              <a:ext cx="607844" cy="2778"/>
            </a:xfrm>
            <a:prstGeom prst="line">
              <a:avLst/>
            </a:prstGeom>
            <a:noFill/>
            <a:ln w="28575">
              <a:solidFill>
                <a:srgbClr val="FFFF00"/>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78" name="Line 66"/>
            <p:cNvSpPr>
              <a:spLocks noChangeShapeType="1"/>
            </p:cNvSpPr>
            <p:nvPr/>
          </p:nvSpPr>
          <p:spPr bwMode="auto">
            <a:xfrm flipH="1" flipV="1">
              <a:off x="6288981" y="5653804"/>
              <a:ext cx="593725" cy="0"/>
            </a:xfrm>
            <a:prstGeom prst="line">
              <a:avLst/>
            </a:prstGeom>
            <a:noFill/>
            <a:ln w="28575">
              <a:solidFill>
                <a:srgbClr val="FFFF00"/>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79" name="Line 66"/>
            <p:cNvSpPr>
              <a:spLocks noChangeShapeType="1"/>
            </p:cNvSpPr>
            <p:nvPr/>
          </p:nvSpPr>
          <p:spPr bwMode="auto">
            <a:xfrm flipH="1" flipV="1">
              <a:off x="7182327" y="5653804"/>
              <a:ext cx="593725" cy="0"/>
            </a:xfrm>
            <a:prstGeom prst="line">
              <a:avLst/>
            </a:prstGeom>
            <a:noFill/>
            <a:ln w="28575">
              <a:solidFill>
                <a:srgbClr val="FFFF00"/>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80" name="Line 66"/>
            <p:cNvSpPr>
              <a:spLocks noChangeShapeType="1"/>
            </p:cNvSpPr>
            <p:nvPr/>
          </p:nvSpPr>
          <p:spPr bwMode="auto">
            <a:xfrm flipH="1" flipV="1">
              <a:off x="6248933" y="5463847"/>
              <a:ext cx="1527119" cy="7374"/>
            </a:xfrm>
            <a:prstGeom prst="line">
              <a:avLst/>
            </a:prstGeom>
            <a:noFill/>
            <a:ln w="28575">
              <a:solidFill>
                <a:srgbClr val="FFFF00"/>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81" name="Line 66"/>
            <p:cNvSpPr>
              <a:spLocks noChangeShapeType="1"/>
            </p:cNvSpPr>
            <p:nvPr/>
          </p:nvSpPr>
          <p:spPr bwMode="auto">
            <a:xfrm flipH="1" flipV="1">
              <a:off x="6229016" y="5290951"/>
              <a:ext cx="1547036" cy="1424"/>
            </a:xfrm>
            <a:prstGeom prst="line">
              <a:avLst/>
            </a:prstGeom>
            <a:noFill/>
            <a:ln w="28575">
              <a:solidFill>
                <a:srgbClr val="FFFF00"/>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82" name="Line 66"/>
            <p:cNvSpPr>
              <a:spLocks noChangeShapeType="1"/>
            </p:cNvSpPr>
            <p:nvPr/>
          </p:nvSpPr>
          <p:spPr bwMode="auto">
            <a:xfrm flipH="1" flipV="1">
              <a:off x="6229016" y="6227381"/>
              <a:ext cx="1656184" cy="0"/>
            </a:xfrm>
            <a:prstGeom prst="line">
              <a:avLst/>
            </a:prstGeom>
            <a:noFill/>
            <a:ln w="28575">
              <a:solidFill>
                <a:srgbClr val="FFFF00"/>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sp>
        <p:nvSpPr>
          <p:cNvPr id="83" name="Rectangle 2"/>
          <p:cNvSpPr>
            <a:spLocks noGrp="1" noChangeArrowheads="1"/>
          </p:cNvSpPr>
          <p:nvPr>
            <p:ph type="title"/>
          </p:nvPr>
        </p:nvSpPr>
        <p:spPr>
          <a:xfrm>
            <a:off x="1755794" y="40792"/>
            <a:ext cx="7772400" cy="769441"/>
          </a:xfrm>
        </p:spPr>
        <p:txBody>
          <a:bodyPr/>
          <a:lstStyle/>
          <a:p>
            <a:r>
              <a:rPr lang="en-US" altLang="zh-CN"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Wired Logic</a:t>
            </a:r>
            <a:endParaRPr lang="zh-CN" altLang="en-US" dirty="0">
              <a:solidFill>
                <a:schemeClr val="accent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504439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1919536" y="310249"/>
            <a:ext cx="9039378" cy="769441"/>
          </a:xfrm>
        </p:spPr>
        <p:txBody>
          <a:bodyPr/>
          <a:lstStyle/>
          <a:p>
            <a:r>
              <a:rPr lang="en-US" altLang="zh-CN" dirty="0" smtClean="0">
                <a:solidFill>
                  <a:schemeClr val="tx1"/>
                </a:solidFill>
                <a:latin typeface="Times New Roman" panose="02020603050405020304" pitchFamily="18" charset="0"/>
                <a:ea typeface="黑体" pitchFamily="2" charset="-122"/>
                <a:cs typeface="Times New Roman" panose="02020603050405020304" pitchFamily="18" charset="0"/>
              </a:rPr>
              <a:t>Unused inputs of CMOS circuit</a:t>
            </a:r>
            <a:endParaRPr lang="zh-CN" altLang="en-US" dirty="0">
              <a:solidFill>
                <a:schemeClr val="tx1"/>
              </a:solidFill>
              <a:latin typeface="Times New Roman" panose="02020603050405020304" pitchFamily="18" charset="0"/>
              <a:ea typeface="黑体" pitchFamily="2" charset="-122"/>
              <a:cs typeface="Times New Roman" panose="02020603050405020304" pitchFamily="18" charset="0"/>
            </a:endParaRPr>
          </a:p>
        </p:txBody>
      </p:sp>
      <p:grpSp>
        <p:nvGrpSpPr>
          <p:cNvPr id="2" name="Group 4"/>
          <p:cNvGrpSpPr>
            <a:grpSpLocks/>
          </p:cNvGrpSpPr>
          <p:nvPr/>
        </p:nvGrpSpPr>
        <p:grpSpPr bwMode="auto">
          <a:xfrm>
            <a:off x="2098739" y="3504083"/>
            <a:ext cx="2984501" cy="2655888"/>
            <a:chOff x="2131" y="1921"/>
            <a:chExt cx="1880" cy="1673"/>
          </a:xfrm>
        </p:grpSpPr>
        <p:graphicFrame>
          <p:nvGraphicFramePr>
            <p:cNvPr id="197637" name="Object 5"/>
            <p:cNvGraphicFramePr>
              <a:graphicFrameLocks noChangeAspect="1"/>
            </p:cNvGraphicFramePr>
            <p:nvPr/>
          </p:nvGraphicFramePr>
          <p:xfrm>
            <a:off x="2736" y="3029"/>
            <a:ext cx="1008" cy="523"/>
          </p:xfrm>
          <a:graphic>
            <a:graphicData uri="http://schemas.openxmlformats.org/presentationml/2006/ole">
              <mc:AlternateContent xmlns:mc="http://schemas.openxmlformats.org/markup-compatibility/2006">
                <mc:Choice xmlns:v="urn:schemas-microsoft-com:vml" Requires="v">
                  <p:oleObj spid="_x0000_s404123" name="Visio" r:id="rId4" imgW="10428840" imgH="5462280" progId="">
                    <p:embed/>
                  </p:oleObj>
                </mc:Choice>
                <mc:Fallback>
                  <p:oleObj name="Visio" r:id="rId4" imgW="10428840" imgH="5462280" progId="">
                    <p:embed/>
                    <p:pic>
                      <p:nvPicPr>
                        <p:cNvPr id="19763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6" y="3029"/>
                          <a:ext cx="100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7638" name="Line 6"/>
            <p:cNvSpPr>
              <a:spLocks noChangeShapeType="1"/>
            </p:cNvSpPr>
            <p:nvPr/>
          </p:nvSpPr>
          <p:spPr bwMode="auto">
            <a:xfrm flipH="1" flipV="1">
              <a:off x="2352" y="3408"/>
              <a:ext cx="480" cy="5"/>
            </a:xfrm>
            <a:prstGeom prst="line">
              <a:avLst/>
            </a:prstGeom>
            <a:noFill/>
            <a:ln w="28575">
              <a:solidFill>
                <a:schemeClr val="tx1"/>
              </a:solidFill>
              <a:miter lim="800000"/>
              <a:headEnd/>
              <a:tailEnd/>
            </a:ln>
            <a:effectLst/>
          </p:spPr>
          <p:txBody>
            <a:bodyPr wrap="none"/>
            <a:lstStyle/>
            <a:p>
              <a:endParaRPr lang="zh-CN" altLang="en-US"/>
            </a:p>
          </p:txBody>
        </p:sp>
        <p:sp>
          <p:nvSpPr>
            <p:cNvPr id="197639" name="Line 7"/>
            <p:cNvSpPr>
              <a:spLocks noChangeShapeType="1"/>
            </p:cNvSpPr>
            <p:nvPr/>
          </p:nvSpPr>
          <p:spPr bwMode="auto">
            <a:xfrm flipV="1">
              <a:off x="2640" y="2789"/>
              <a:ext cx="0" cy="384"/>
            </a:xfrm>
            <a:prstGeom prst="line">
              <a:avLst/>
            </a:prstGeom>
            <a:noFill/>
            <a:ln w="28575">
              <a:solidFill>
                <a:schemeClr val="tx1"/>
              </a:solidFill>
              <a:miter lim="800000"/>
              <a:headEnd/>
              <a:tailEnd/>
            </a:ln>
            <a:effectLst/>
          </p:spPr>
          <p:txBody>
            <a:bodyPr wrap="none"/>
            <a:lstStyle/>
            <a:p>
              <a:endParaRPr lang="zh-CN" altLang="en-US"/>
            </a:p>
          </p:txBody>
        </p:sp>
        <p:graphicFrame>
          <p:nvGraphicFramePr>
            <p:cNvPr id="197640" name="Object 8"/>
            <p:cNvGraphicFramePr>
              <a:graphicFrameLocks noChangeAspect="1"/>
            </p:cNvGraphicFramePr>
            <p:nvPr/>
          </p:nvGraphicFramePr>
          <p:xfrm>
            <a:off x="2528" y="2405"/>
            <a:ext cx="208" cy="432"/>
          </p:xfrm>
          <a:graphic>
            <a:graphicData uri="http://schemas.openxmlformats.org/presentationml/2006/ole">
              <mc:AlternateContent xmlns:mc="http://schemas.openxmlformats.org/markup-compatibility/2006">
                <mc:Choice xmlns:v="urn:schemas-microsoft-com:vml" Requires="v">
                  <p:oleObj spid="_x0000_s404124" name="Visio" r:id="rId6" imgW="292320" imgH="622440" progId="">
                    <p:embed/>
                  </p:oleObj>
                </mc:Choice>
                <mc:Fallback>
                  <p:oleObj name="Visio" r:id="rId6" imgW="292320" imgH="622440" progId="">
                    <p:embed/>
                    <p:pic>
                      <p:nvPicPr>
                        <p:cNvPr id="19764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28" y="2405"/>
                          <a:ext cx="208"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7641" name="Line 9"/>
            <p:cNvSpPr>
              <a:spLocks noChangeShapeType="1"/>
            </p:cNvSpPr>
            <p:nvPr/>
          </p:nvSpPr>
          <p:spPr bwMode="auto">
            <a:xfrm>
              <a:off x="2640" y="3173"/>
              <a:ext cx="144" cy="0"/>
            </a:xfrm>
            <a:prstGeom prst="line">
              <a:avLst/>
            </a:prstGeom>
            <a:noFill/>
            <a:ln w="28575">
              <a:solidFill>
                <a:schemeClr val="tx1"/>
              </a:solidFill>
              <a:miter lim="800000"/>
              <a:headEnd/>
              <a:tailEnd/>
            </a:ln>
            <a:effectLst/>
          </p:spPr>
          <p:txBody>
            <a:bodyPr wrap="none"/>
            <a:lstStyle/>
            <a:p>
              <a:endParaRPr lang="zh-CN" altLang="en-US"/>
            </a:p>
          </p:txBody>
        </p:sp>
        <p:sp>
          <p:nvSpPr>
            <p:cNvPr id="197642" name="Line 10"/>
            <p:cNvSpPr>
              <a:spLocks noChangeShapeType="1"/>
            </p:cNvSpPr>
            <p:nvPr/>
          </p:nvSpPr>
          <p:spPr bwMode="auto">
            <a:xfrm flipV="1">
              <a:off x="2640" y="2213"/>
              <a:ext cx="0" cy="240"/>
            </a:xfrm>
            <a:prstGeom prst="line">
              <a:avLst/>
            </a:prstGeom>
            <a:noFill/>
            <a:ln w="28575">
              <a:solidFill>
                <a:schemeClr val="tx1"/>
              </a:solidFill>
              <a:miter lim="800000"/>
              <a:headEnd/>
              <a:tailEnd/>
            </a:ln>
            <a:effectLst/>
          </p:spPr>
          <p:txBody>
            <a:bodyPr wrap="none"/>
            <a:lstStyle/>
            <a:p>
              <a:endParaRPr lang="zh-CN" altLang="en-US"/>
            </a:p>
          </p:txBody>
        </p:sp>
        <p:sp>
          <p:nvSpPr>
            <p:cNvPr id="197643" name="Text Box 11"/>
            <p:cNvSpPr txBox="1">
              <a:spLocks noChangeArrowheads="1"/>
            </p:cNvSpPr>
            <p:nvPr/>
          </p:nvSpPr>
          <p:spPr bwMode="auto">
            <a:xfrm>
              <a:off x="2131" y="3264"/>
              <a:ext cx="280" cy="330"/>
            </a:xfrm>
            <a:prstGeom prst="rect">
              <a:avLst/>
            </a:prstGeom>
            <a:noFill/>
            <a:ln w="9525">
              <a:noFill/>
              <a:miter lim="800000"/>
              <a:headEnd/>
              <a:tailEnd/>
            </a:ln>
            <a:effectLst/>
          </p:spPr>
          <p:txBody>
            <a:bodyPr wrap="none">
              <a:spAutoFit/>
            </a:bodyPr>
            <a:lstStyle/>
            <a:p>
              <a:r>
                <a:rPr lang="en-US" altLang="zh-CN" b="1"/>
                <a:t>X</a:t>
              </a:r>
            </a:p>
          </p:txBody>
        </p:sp>
        <p:sp>
          <p:nvSpPr>
            <p:cNvPr id="197644" name="Text Box 12"/>
            <p:cNvSpPr txBox="1">
              <a:spLocks noChangeArrowheads="1"/>
            </p:cNvSpPr>
            <p:nvPr/>
          </p:nvSpPr>
          <p:spPr bwMode="auto">
            <a:xfrm>
              <a:off x="3744" y="3168"/>
              <a:ext cx="267" cy="330"/>
            </a:xfrm>
            <a:prstGeom prst="rect">
              <a:avLst/>
            </a:prstGeom>
            <a:noFill/>
            <a:ln w="9525">
              <a:noFill/>
              <a:miter lim="800000"/>
              <a:headEnd/>
              <a:tailEnd/>
            </a:ln>
            <a:effectLst/>
          </p:spPr>
          <p:txBody>
            <a:bodyPr wrap="none">
              <a:spAutoFit/>
            </a:bodyPr>
            <a:lstStyle/>
            <a:p>
              <a:r>
                <a:rPr lang="en-US" altLang="zh-CN" b="1"/>
                <a:t>Z</a:t>
              </a:r>
            </a:p>
          </p:txBody>
        </p:sp>
        <p:sp>
          <p:nvSpPr>
            <p:cNvPr id="197645" name="Line 13"/>
            <p:cNvSpPr>
              <a:spLocks noChangeShapeType="1"/>
            </p:cNvSpPr>
            <p:nvPr/>
          </p:nvSpPr>
          <p:spPr bwMode="auto">
            <a:xfrm>
              <a:off x="2544" y="2208"/>
              <a:ext cx="192" cy="0"/>
            </a:xfrm>
            <a:prstGeom prst="line">
              <a:avLst/>
            </a:prstGeom>
            <a:noFill/>
            <a:ln w="28575">
              <a:solidFill>
                <a:schemeClr val="tx1"/>
              </a:solidFill>
              <a:miter lim="800000"/>
              <a:headEnd/>
              <a:tailEnd/>
            </a:ln>
            <a:effectLst/>
          </p:spPr>
          <p:txBody>
            <a:bodyPr wrap="none"/>
            <a:lstStyle/>
            <a:p>
              <a:endParaRPr lang="zh-CN" altLang="en-US"/>
            </a:p>
          </p:txBody>
        </p:sp>
        <p:sp>
          <p:nvSpPr>
            <p:cNvPr id="197646" name="Text Box 14"/>
            <p:cNvSpPr txBox="1">
              <a:spLocks noChangeArrowheads="1"/>
            </p:cNvSpPr>
            <p:nvPr/>
          </p:nvSpPr>
          <p:spPr bwMode="auto">
            <a:xfrm>
              <a:off x="2736" y="2495"/>
              <a:ext cx="529" cy="330"/>
            </a:xfrm>
            <a:prstGeom prst="rect">
              <a:avLst/>
            </a:prstGeom>
            <a:noFill/>
            <a:ln w="9525">
              <a:noFill/>
              <a:miter lim="800000"/>
              <a:headEnd/>
              <a:tailEnd/>
            </a:ln>
            <a:effectLst/>
          </p:spPr>
          <p:txBody>
            <a:bodyPr wrap="none">
              <a:spAutoFit/>
            </a:bodyPr>
            <a:lstStyle/>
            <a:p>
              <a:r>
                <a:rPr lang="en-US" altLang="zh-CN" b="1">
                  <a:sym typeface="Symbol" pitchFamily="18" charset="2"/>
                </a:rPr>
                <a:t>1k</a:t>
              </a:r>
            </a:p>
          </p:txBody>
        </p:sp>
        <p:sp>
          <p:nvSpPr>
            <p:cNvPr id="197647" name="Rectangle 15"/>
            <p:cNvSpPr>
              <a:spLocks noChangeArrowheads="1"/>
            </p:cNvSpPr>
            <p:nvPr/>
          </p:nvSpPr>
          <p:spPr bwMode="auto">
            <a:xfrm>
              <a:off x="2448" y="1921"/>
              <a:ext cx="522" cy="330"/>
            </a:xfrm>
            <a:prstGeom prst="rect">
              <a:avLst/>
            </a:prstGeom>
            <a:noFill/>
            <a:ln w="9525">
              <a:noFill/>
              <a:miter lim="800000"/>
              <a:headEnd/>
              <a:tailEnd/>
            </a:ln>
            <a:effectLst/>
          </p:spPr>
          <p:txBody>
            <a:bodyPr wrap="none">
              <a:spAutoFit/>
            </a:bodyPr>
            <a:lstStyle/>
            <a:p>
              <a:r>
                <a:rPr lang="en-US" altLang="zh-CN" b="1">
                  <a:sym typeface="Symbol" pitchFamily="18" charset="2"/>
                </a:rPr>
                <a:t>+5V</a:t>
              </a:r>
              <a:endParaRPr lang="zh-CN" altLang="en-US" b="1">
                <a:sym typeface="Symbol" pitchFamily="18" charset="2"/>
              </a:endParaRPr>
            </a:p>
          </p:txBody>
        </p:sp>
      </p:grpSp>
      <p:grpSp>
        <p:nvGrpSpPr>
          <p:cNvPr id="3" name="Group 16"/>
          <p:cNvGrpSpPr>
            <a:grpSpLocks/>
          </p:cNvGrpSpPr>
          <p:nvPr/>
        </p:nvGrpSpPr>
        <p:grpSpPr bwMode="auto">
          <a:xfrm>
            <a:off x="2082162" y="1739436"/>
            <a:ext cx="3028951" cy="830263"/>
            <a:chOff x="1795" y="912"/>
            <a:chExt cx="1908" cy="523"/>
          </a:xfrm>
        </p:grpSpPr>
        <p:graphicFrame>
          <p:nvGraphicFramePr>
            <p:cNvPr id="197649" name="Object 17"/>
            <p:cNvGraphicFramePr>
              <a:graphicFrameLocks noChangeAspect="1"/>
            </p:cNvGraphicFramePr>
            <p:nvPr/>
          </p:nvGraphicFramePr>
          <p:xfrm>
            <a:off x="2448" y="912"/>
            <a:ext cx="1008" cy="523"/>
          </p:xfrm>
          <a:graphic>
            <a:graphicData uri="http://schemas.openxmlformats.org/presentationml/2006/ole">
              <mc:AlternateContent xmlns:mc="http://schemas.openxmlformats.org/markup-compatibility/2006">
                <mc:Choice xmlns:v="urn:schemas-microsoft-com:vml" Requires="v">
                  <p:oleObj spid="_x0000_s404125" name="Visio" r:id="rId8" imgW="1410120" imgH="723960" progId="">
                    <p:embed/>
                  </p:oleObj>
                </mc:Choice>
                <mc:Fallback>
                  <p:oleObj name="Visio" r:id="rId8" imgW="1410120" imgH="723960" progId="">
                    <p:embed/>
                    <p:pic>
                      <p:nvPicPr>
                        <p:cNvPr id="197649"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48" y="912"/>
                          <a:ext cx="100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18"/>
            <p:cNvGrpSpPr>
              <a:grpSpLocks/>
            </p:cNvGrpSpPr>
            <p:nvPr/>
          </p:nvGrpSpPr>
          <p:grpSpPr bwMode="auto">
            <a:xfrm>
              <a:off x="2016" y="1056"/>
              <a:ext cx="480" cy="240"/>
              <a:chOff x="1968" y="2448"/>
              <a:chExt cx="480" cy="240"/>
            </a:xfrm>
          </p:grpSpPr>
          <p:sp>
            <p:nvSpPr>
              <p:cNvPr id="197651" name="Line 19"/>
              <p:cNvSpPr>
                <a:spLocks noChangeShapeType="1"/>
              </p:cNvSpPr>
              <p:nvPr/>
            </p:nvSpPr>
            <p:spPr bwMode="auto">
              <a:xfrm>
                <a:off x="2304" y="2448"/>
                <a:ext cx="0" cy="240"/>
              </a:xfrm>
              <a:prstGeom prst="line">
                <a:avLst/>
              </a:prstGeom>
              <a:noFill/>
              <a:ln w="28575">
                <a:solidFill>
                  <a:schemeClr val="tx1"/>
                </a:solidFill>
                <a:miter lim="800000"/>
                <a:headEnd/>
                <a:tailEnd/>
              </a:ln>
              <a:effectLst/>
            </p:spPr>
            <p:txBody>
              <a:bodyPr wrap="none"/>
              <a:lstStyle/>
              <a:p>
                <a:endParaRPr lang="zh-CN" altLang="en-US"/>
              </a:p>
            </p:txBody>
          </p:sp>
          <p:sp>
            <p:nvSpPr>
              <p:cNvPr id="197652" name="Line 20"/>
              <p:cNvSpPr>
                <a:spLocks noChangeShapeType="1"/>
              </p:cNvSpPr>
              <p:nvPr/>
            </p:nvSpPr>
            <p:spPr bwMode="auto">
              <a:xfrm flipH="1">
                <a:off x="2304" y="2448"/>
                <a:ext cx="144" cy="0"/>
              </a:xfrm>
              <a:prstGeom prst="line">
                <a:avLst/>
              </a:prstGeom>
              <a:noFill/>
              <a:ln w="28575">
                <a:solidFill>
                  <a:schemeClr val="tx1"/>
                </a:solidFill>
                <a:miter lim="800000"/>
                <a:headEnd/>
                <a:tailEnd/>
              </a:ln>
              <a:effectLst/>
            </p:spPr>
            <p:txBody>
              <a:bodyPr wrap="none"/>
              <a:lstStyle/>
              <a:p>
                <a:endParaRPr lang="zh-CN" altLang="en-US"/>
              </a:p>
            </p:txBody>
          </p:sp>
          <p:sp>
            <p:nvSpPr>
              <p:cNvPr id="197653" name="Line 21"/>
              <p:cNvSpPr>
                <a:spLocks noChangeShapeType="1"/>
              </p:cNvSpPr>
              <p:nvPr/>
            </p:nvSpPr>
            <p:spPr bwMode="auto">
              <a:xfrm flipH="1">
                <a:off x="2304" y="2688"/>
                <a:ext cx="144" cy="0"/>
              </a:xfrm>
              <a:prstGeom prst="line">
                <a:avLst/>
              </a:prstGeom>
              <a:noFill/>
              <a:ln w="28575">
                <a:solidFill>
                  <a:schemeClr val="tx1"/>
                </a:solidFill>
                <a:miter lim="800000"/>
                <a:headEnd/>
                <a:tailEnd/>
              </a:ln>
              <a:effectLst/>
            </p:spPr>
            <p:txBody>
              <a:bodyPr wrap="none"/>
              <a:lstStyle/>
              <a:p>
                <a:endParaRPr lang="zh-CN" altLang="en-US"/>
              </a:p>
            </p:txBody>
          </p:sp>
          <p:sp>
            <p:nvSpPr>
              <p:cNvPr id="197654" name="Line 22"/>
              <p:cNvSpPr>
                <a:spLocks noChangeShapeType="1"/>
              </p:cNvSpPr>
              <p:nvPr/>
            </p:nvSpPr>
            <p:spPr bwMode="auto">
              <a:xfrm flipH="1">
                <a:off x="1968" y="2544"/>
                <a:ext cx="336" cy="0"/>
              </a:xfrm>
              <a:prstGeom prst="line">
                <a:avLst/>
              </a:prstGeom>
              <a:noFill/>
              <a:ln w="28575">
                <a:solidFill>
                  <a:schemeClr val="tx1"/>
                </a:solidFill>
                <a:miter lim="800000"/>
                <a:headEnd type="oval" w="med" len="med"/>
                <a:tailEnd/>
              </a:ln>
              <a:effectLst/>
            </p:spPr>
            <p:txBody>
              <a:bodyPr wrap="none"/>
              <a:lstStyle/>
              <a:p>
                <a:endParaRPr lang="zh-CN" altLang="en-US"/>
              </a:p>
            </p:txBody>
          </p:sp>
        </p:grpSp>
        <p:sp>
          <p:nvSpPr>
            <p:cNvPr id="197655" name="Rectangle 23"/>
            <p:cNvSpPr>
              <a:spLocks noChangeArrowheads="1"/>
            </p:cNvSpPr>
            <p:nvPr/>
          </p:nvSpPr>
          <p:spPr bwMode="auto">
            <a:xfrm>
              <a:off x="1795" y="1008"/>
              <a:ext cx="280" cy="330"/>
            </a:xfrm>
            <a:prstGeom prst="rect">
              <a:avLst/>
            </a:prstGeom>
            <a:noFill/>
            <a:ln w="9525">
              <a:noFill/>
              <a:miter lim="800000"/>
              <a:headEnd/>
              <a:tailEnd/>
            </a:ln>
            <a:effectLst/>
          </p:spPr>
          <p:txBody>
            <a:bodyPr wrap="none">
              <a:spAutoFit/>
            </a:bodyPr>
            <a:lstStyle/>
            <a:p>
              <a:r>
                <a:rPr lang="en-US" altLang="zh-CN" b="1"/>
                <a:t>X</a:t>
              </a:r>
              <a:endParaRPr lang="zh-CN" altLang="en-US" b="1"/>
            </a:p>
          </p:txBody>
        </p:sp>
        <p:sp>
          <p:nvSpPr>
            <p:cNvPr id="197656" name="Rectangle 24"/>
            <p:cNvSpPr>
              <a:spLocks noChangeArrowheads="1"/>
            </p:cNvSpPr>
            <p:nvPr/>
          </p:nvSpPr>
          <p:spPr bwMode="auto">
            <a:xfrm>
              <a:off x="3436" y="1056"/>
              <a:ext cx="267" cy="330"/>
            </a:xfrm>
            <a:prstGeom prst="rect">
              <a:avLst/>
            </a:prstGeom>
            <a:noFill/>
            <a:ln w="9525">
              <a:noFill/>
              <a:miter lim="800000"/>
              <a:headEnd/>
              <a:tailEnd/>
            </a:ln>
            <a:effectLst/>
          </p:spPr>
          <p:txBody>
            <a:bodyPr wrap="none">
              <a:spAutoFit/>
            </a:bodyPr>
            <a:lstStyle/>
            <a:p>
              <a:r>
                <a:rPr lang="en-US" altLang="zh-CN" b="1"/>
                <a:t>Z</a:t>
              </a:r>
              <a:endParaRPr lang="zh-CN" altLang="en-US" b="1"/>
            </a:p>
          </p:txBody>
        </p:sp>
      </p:grpSp>
      <p:grpSp>
        <p:nvGrpSpPr>
          <p:cNvPr id="5" name="Group 25"/>
          <p:cNvGrpSpPr>
            <a:grpSpLocks/>
          </p:cNvGrpSpPr>
          <p:nvPr/>
        </p:nvGrpSpPr>
        <p:grpSpPr bwMode="auto">
          <a:xfrm>
            <a:off x="6710437" y="3736982"/>
            <a:ext cx="3289299" cy="2286000"/>
            <a:chOff x="3091" y="2208"/>
            <a:chExt cx="2072" cy="1440"/>
          </a:xfrm>
        </p:grpSpPr>
        <p:graphicFrame>
          <p:nvGraphicFramePr>
            <p:cNvPr id="197658" name="Object 26"/>
            <p:cNvGraphicFramePr>
              <a:graphicFrameLocks noChangeAspect="1"/>
            </p:cNvGraphicFramePr>
            <p:nvPr/>
          </p:nvGraphicFramePr>
          <p:xfrm>
            <a:off x="3536" y="2832"/>
            <a:ext cx="199" cy="460"/>
          </p:xfrm>
          <a:graphic>
            <a:graphicData uri="http://schemas.openxmlformats.org/presentationml/2006/ole">
              <mc:AlternateContent xmlns:mc="http://schemas.openxmlformats.org/markup-compatibility/2006">
                <mc:Choice xmlns:v="urn:schemas-microsoft-com:vml" Requires="v">
                  <p:oleObj spid="_x0000_s404126" name="Visio" r:id="rId10" imgW="292320" imgH="622440" progId="">
                    <p:embed/>
                  </p:oleObj>
                </mc:Choice>
                <mc:Fallback>
                  <p:oleObj name="Visio" r:id="rId10" imgW="292320" imgH="622440" progId="">
                    <p:embed/>
                    <p:pic>
                      <p:nvPicPr>
                        <p:cNvPr id="197658" name="Object 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36" y="2832"/>
                          <a:ext cx="199"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7659" name="Line 27"/>
            <p:cNvSpPr>
              <a:spLocks noChangeShapeType="1"/>
            </p:cNvSpPr>
            <p:nvPr/>
          </p:nvSpPr>
          <p:spPr bwMode="auto">
            <a:xfrm>
              <a:off x="3648" y="3264"/>
              <a:ext cx="0" cy="288"/>
            </a:xfrm>
            <a:prstGeom prst="line">
              <a:avLst/>
            </a:prstGeom>
            <a:noFill/>
            <a:ln w="28575">
              <a:solidFill>
                <a:schemeClr val="tx1"/>
              </a:solidFill>
              <a:miter lim="800000"/>
              <a:headEnd/>
              <a:tailEnd/>
            </a:ln>
            <a:effectLst/>
          </p:spPr>
          <p:txBody>
            <a:bodyPr wrap="none"/>
            <a:lstStyle/>
            <a:p>
              <a:endParaRPr lang="zh-CN" altLang="en-US"/>
            </a:p>
          </p:txBody>
        </p:sp>
        <p:sp>
          <p:nvSpPr>
            <p:cNvPr id="197660" name="AutoShape 28"/>
            <p:cNvSpPr>
              <a:spLocks noChangeArrowheads="1"/>
            </p:cNvSpPr>
            <p:nvPr/>
          </p:nvSpPr>
          <p:spPr bwMode="auto">
            <a:xfrm flipV="1">
              <a:off x="3552" y="3552"/>
              <a:ext cx="192" cy="96"/>
            </a:xfrm>
            <a:prstGeom prst="triangle">
              <a:avLst>
                <a:gd name="adj" fmla="val 50000"/>
              </a:avLst>
            </a:prstGeom>
            <a:noFill/>
            <a:ln w="28575">
              <a:solidFill>
                <a:schemeClr val="tx1"/>
              </a:solidFill>
              <a:miter lim="800000"/>
              <a:headEnd/>
              <a:tailEnd/>
            </a:ln>
            <a:effectLst/>
          </p:spPr>
          <p:txBody>
            <a:bodyPr wrap="none" anchor="ctr"/>
            <a:lstStyle/>
            <a:p>
              <a:endParaRPr lang="zh-CN" altLang="en-US"/>
            </a:p>
          </p:txBody>
        </p:sp>
        <p:sp>
          <p:nvSpPr>
            <p:cNvPr id="197661" name="Line 29"/>
            <p:cNvSpPr>
              <a:spLocks noChangeShapeType="1"/>
            </p:cNvSpPr>
            <p:nvPr/>
          </p:nvSpPr>
          <p:spPr bwMode="auto">
            <a:xfrm>
              <a:off x="3648" y="2640"/>
              <a:ext cx="240" cy="0"/>
            </a:xfrm>
            <a:prstGeom prst="line">
              <a:avLst/>
            </a:prstGeom>
            <a:noFill/>
            <a:ln w="28575">
              <a:solidFill>
                <a:schemeClr val="tx1"/>
              </a:solidFill>
              <a:miter lim="800000"/>
              <a:headEnd/>
              <a:tailEnd/>
            </a:ln>
            <a:effectLst/>
          </p:spPr>
          <p:txBody>
            <a:bodyPr wrap="none"/>
            <a:lstStyle/>
            <a:p>
              <a:endParaRPr lang="zh-CN" altLang="en-US"/>
            </a:p>
          </p:txBody>
        </p:sp>
        <p:graphicFrame>
          <p:nvGraphicFramePr>
            <p:cNvPr id="197662" name="Object 30"/>
            <p:cNvGraphicFramePr>
              <a:graphicFrameLocks noChangeAspect="1"/>
            </p:cNvGraphicFramePr>
            <p:nvPr/>
          </p:nvGraphicFramePr>
          <p:xfrm>
            <a:off x="3840" y="2208"/>
            <a:ext cx="1104" cy="598"/>
          </p:xfrm>
          <a:graphic>
            <a:graphicData uri="http://schemas.openxmlformats.org/presentationml/2006/ole">
              <mc:AlternateContent xmlns:mc="http://schemas.openxmlformats.org/markup-compatibility/2006">
                <mc:Choice xmlns:v="urn:schemas-microsoft-com:vml" Requires="v">
                  <p:oleObj spid="_x0000_s404127" name="Visio" r:id="rId12" imgW="10428840" imgH="5462280" progId="">
                    <p:embed/>
                  </p:oleObj>
                </mc:Choice>
                <mc:Fallback>
                  <p:oleObj name="Visio" r:id="rId12" imgW="10428840" imgH="5462280" progId="">
                    <p:embed/>
                    <p:pic>
                      <p:nvPicPr>
                        <p:cNvPr id="197662" name="Object 3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40" y="2208"/>
                          <a:ext cx="1104" cy="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7663" name="Line 31"/>
            <p:cNvSpPr>
              <a:spLocks noChangeShapeType="1"/>
            </p:cNvSpPr>
            <p:nvPr/>
          </p:nvSpPr>
          <p:spPr bwMode="auto">
            <a:xfrm>
              <a:off x="3648" y="2640"/>
              <a:ext cx="0" cy="240"/>
            </a:xfrm>
            <a:prstGeom prst="line">
              <a:avLst/>
            </a:prstGeom>
            <a:noFill/>
            <a:ln w="28575">
              <a:solidFill>
                <a:schemeClr val="tx1"/>
              </a:solidFill>
              <a:miter lim="800000"/>
              <a:headEnd/>
              <a:tailEnd/>
            </a:ln>
            <a:effectLst/>
          </p:spPr>
          <p:txBody>
            <a:bodyPr wrap="none"/>
            <a:lstStyle/>
            <a:p>
              <a:endParaRPr lang="zh-CN" altLang="en-US"/>
            </a:p>
          </p:txBody>
        </p:sp>
        <p:sp>
          <p:nvSpPr>
            <p:cNvPr id="197664" name="Line 32"/>
            <p:cNvSpPr>
              <a:spLocks noChangeShapeType="1"/>
            </p:cNvSpPr>
            <p:nvPr/>
          </p:nvSpPr>
          <p:spPr bwMode="auto">
            <a:xfrm flipH="1">
              <a:off x="3312" y="2373"/>
              <a:ext cx="576" cy="0"/>
            </a:xfrm>
            <a:prstGeom prst="line">
              <a:avLst/>
            </a:prstGeom>
            <a:noFill/>
            <a:ln w="28575">
              <a:solidFill>
                <a:schemeClr val="tx1"/>
              </a:solidFill>
              <a:miter lim="800000"/>
              <a:headEnd/>
              <a:tailEnd/>
            </a:ln>
            <a:effectLst/>
          </p:spPr>
          <p:txBody>
            <a:bodyPr wrap="none"/>
            <a:lstStyle/>
            <a:p>
              <a:endParaRPr lang="zh-CN" altLang="en-US"/>
            </a:p>
          </p:txBody>
        </p:sp>
        <p:sp>
          <p:nvSpPr>
            <p:cNvPr id="197665" name="Text Box 33"/>
            <p:cNvSpPr txBox="1">
              <a:spLocks noChangeArrowheads="1"/>
            </p:cNvSpPr>
            <p:nvPr/>
          </p:nvSpPr>
          <p:spPr bwMode="auto">
            <a:xfrm>
              <a:off x="3091" y="2208"/>
              <a:ext cx="280" cy="330"/>
            </a:xfrm>
            <a:prstGeom prst="rect">
              <a:avLst/>
            </a:prstGeom>
            <a:noFill/>
            <a:ln w="9525">
              <a:noFill/>
              <a:miter lim="800000"/>
              <a:headEnd/>
              <a:tailEnd/>
            </a:ln>
            <a:effectLst/>
          </p:spPr>
          <p:txBody>
            <a:bodyPr wrap="none">
              <a:spAutoFit/>
            </a:bodyPr>
            <a:lstStyle/>
            <a:p>
              <a:r>
                <a:rPr lang="en-US" altLang="zh-CN" b="1"/>
                <a:t>X</a:t>
              </a:r>
            </a:p>
          </p:txBody>
        </p:sp>
        <p:sp>
          <p:nvSpPr>
            <p:cNvPr id="197666" name="Text Box 34"/>
            <p:cNvSpPr txBox="1">
              <a:spLocks noChangeArrowheads="1"/>
            </p:cNvSpPr>
            <p:nvPr/>
          </p:nvSpPr>
          <p:spPr bwMode="auto">
            <a:xfrm>
              <a:off x="4896" y="2352"/>
              <a:ext cx="267" cy="330"/>
            </a:xfrm>
            <a:prstGeom prst="rect">
              <a:avLst/>
            </a:prstGeom>
            <a:noFill/>
            <a:ln w="9525">
              <a:noFill/>
              <a:miter lim="800000"/>
              <a:headEnd/>
              <a:tailEnd/>
            </a:ln>
            <a:effectLst/>
          </p:spPr>
          <p:txBody>
            <a:bodyPr wrap="none">
              <a:spAutoFit/>
            </a:bodyPr>
            <a:lstStyle/>
            <a:p>
              <a:r>
                <a:rPr lang="en-US" altLang="zh-CN" b="1"/>
                <a:t>Z</a:t>
              </a:r>
            </a:p>
          </p:txBody>
        </p:sp>
      </p:grpSp>
    </p:spTree>
    <p:extLst>
      <p:ext uri="{BB962C8B-B14F-4D97-AF65-F5344CB8AC3E}">
        <p14:creationId xmlns:p14="http://schemas.microsoft.com/office/powerpoint/2010/main" val="421645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内容占位符 7"/>
          <p:cNvSpPr>
            <a:spLocks noGrp="1"/>
          </p:cNvSpPr>
          <p:nvPr>
            <p:ph idx="1"/>
          </p:nvPr>
        </p:nvSpPr>
        <p:spPr>
          <a:xfrm>
            <a:off x="2207568" y="1484784"/>
            <a:ext cx="7848600" cy="4114800"/>
          </a:xfrm>
        </p:spPr>
        <p:txBody>
          <a:bodyPr/>
          <a:lstStyle/>
          <a:p>
            <a:pPr>
              <a:lnSpc>
                <a:spcPct val="110000"/>
              </a:lnSpc>
            </a:pPr>
            <a:r>
              <a:rPr lang="en-US" altLang="zh-CN"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Logic Level</a:t>
            </a:r>
          </a:p>
          <a:p>
            <a:pPr>
              <a:lnSpc>
                <a:spcPct val="110000"/>
              </a:lnSpc>
            </a:pPr>
            <a:r>
              <a:rPr lang="en-US" altLang="zh-CN"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a:t>
            </a:r>
            <a:r>
              <a:rPr lang="en-US" altLang="zh-CN"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Fanin</a:t>
            </a:r>
            <a:endParaRPr lang="en-US" altLang="zh-CN"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10000"/>
              </a:lnSpc>
            </a:pPr>
            <a:r>
              <a:rPr lang="en-US" altLang="zh-CN"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a:t>
            </a:r>
            <a:r>
              <a:rPr lang="en-US" altLang="zh-CN"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Fanout</a:t>
            </a:r>
            <a:endParaRPr lang="en-US" altLang="zh-CN"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10000"/>
              </a:lnSpc>
            </a:pPr>
            <a:r>
              <a:rPr lang="en-US" altLang="zh-CN"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en-US" altLang="zh-C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Direct Current Noise </a:t>
            </a:r>
            <a:r>
              <a:rPr lang="en-US" altLang="zh-CN"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Margin</a:t>
            </a:r>
          </a:p>
          <a:p>
            <a:pPr>
              <a:lnSpc>
                <a:spcPct val="110000"/>
              </a:lnSpc>
            </a:pPr>
            <a:r>
              <a:rPr lang="en-US" altLang="zh-CN"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en-US" altLang="zh-C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Transition </a:t>
            </a:r>
            <a:r>
              <a:rPr lang="en-US" altLang="zh-CN"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Time</a:t>
            </a:r>
          </a:p>
          <a:p>
            <a:pPr>
              <a:lnSpc>
                <a:spcPct val="110000"/>
              </a:lnSpc>
            </a:pPr>
            <a:r>
              <a:rPr lang="en-US" altLang="zh-CN"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a:t>
            </a:r>
            <a:r>
              <a:rPr lang="en-US" altLang="zh-C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Propagation Delay</a:t>
            </a:r>
            <a:endParaRPr lang="zh-CN" alt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10000"/>
              </a:lnSpc>
            </a:pPr>
            <a:r>
              <a:rPr lang="en-US" altLang="zh-CN"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 Diode</a:t>
            </a:r>
          </a:p>
          <a:p>
            <a:pPr>
              <a:lnSpc>
                <a:spcPct val="110000"/>
              </a:lnSpc>
            </a:pPr>
            <a:r>
              <a:rPr lang="en-US" altLang="zh-CN" dirty="0" smtClean="0">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(8) Bipolar </a:t>
            </a:r>
            <a:r>
              <a:rPr lang="en-US" altLang="zh-CN" dirty="0">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junction transistor</a:t>
            </a:r>
            <a:endParaRPr lang="zh-CN" alt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10000"/>
              </a:lnSpc>
            </a:pPr>
            <a:endParaRPr lang="zh-CN" alt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10000"/>
              </a:lnSpc>
            </a:pPr>
            <a:endParaRPr lang="zh-CN" alt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3" name="矩形 62"/>
          <p:cNvSpPr/>
          <p:nvPr/>
        </p:nvSpPr>
        <p:spPr>
          <a:xfrm>
            <a:off x="2423593" y="548681"/>
            <a:ext cx="6684843" cy="769441"/>
          </a:xfrm>
          <a:prstGeom prst="rect">
            <a:avLst/>
          </a:prstGeom>
        </p:spPr>
        <p:txBody>
          <a:bodyPr wrap="none">
            <a:spAutoFit/>
          </a:bodyPr>
          <a:lstStyle/>
          <a:p>
            <a:r>
              <a:rPr lang="en-US" altLang="zh-CN" sz="4400" dirty="0">
                <a:effectLst>
                  <a:outerShdw blurRad="38100" dist="38100" dir="2700000" algn="tl">
                    <a:srgbClr val="000000">
                      <a:alpha val="43137"/>
                    </a:srgbClr>
                  </a:outerShdw>
                </a:effectLst>
                <a:ea typeface="黑体" pitchFamily="2" charset="-122"/>
                <a:cs typeface="Times New Roman" panose="02020603050405020304" pitchFamily="18" charset="0"/>
              </a:rPr>
              <a:t>3.3 Electrical Characteristics</a:t>
            </a:r>
            <a:endParaRPr lang="zh-CN" altLang="en-US" sz="44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linds(horizontal)">
                                      <p:cBhvr>
                                        <p:cTn id="10" dur="500"/>
                                        <p:tgtEl>
                                          <p:spTgt spid="8">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blinds(horizontal)">
                                      <p:cBhvr>
                                        <p:cTn id="13" dur="500"/>
                                        <p:tgtEl>
                                          <p:spTgt spid="8">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blinds(horizontal)">
                                      <p:cBhvr>
                                        <p:cTn id="16" dur="500"/>
                                        <p:tgtEl>
                                          <p:spTgt spid="8">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blinds(horizontal)">
                                      <p:cBhvr>
                                        <p:cTn id="19" dur="500"/>
                                        <p:tgtEl>
                                          <p:spTgt spid="8">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blinds(horizontal)">
                                      <p:cBhvr>
                                        <p:cTn id="22" dur="500"/>
                                        <p:tgtEl>
                                          <p:spTgt spid="8">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Effect transition="in" filter="blinds(horizontal)">
                                      <p:cBhvr>
                                        <p:cTn id="25" dur="500"/>
                                        <p:tgtEl>
                                          <p:spTgt spid="8">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8">
                                            <p:txEl>
                                              <p:pRg st="7" end="7"/>
                                            </p:txEl>
                                          </p:spTgt>
                                        </p:tgtEl>
                                        <p:attrNameLst>
                                          <p:attrName>style.visibility</p:attrName>
                                        </p:attrNameLst>
                                      </p:cBhvr>
                                      <p:to>
                                        <p:strVal val="visible"/>
                                      </p:to>
                                    </p:set>
                                    <p:animEffect transition="in" filter="blinds(horizontal)">
                                      <p:cBhvr>
                                        <p:cTn id="28"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pSp>
        <p:nvGrpSpPr>
          <p:cNvPr id="3" name="Group 13"/>
          <p:cNvGrpSpPr>
            <a:grpSpLocks/>
          </p:cNvGrpSpPr>
          <p:nvPr/>
        </p:nvGrpSpPr>
        <p:grpSpPr bwMode="auto">
          <a:xfrm>
            <a:off x="2567609" y="2420889"/>
            <a:ext cx="7304079" cy="3673475"/>
            <a:chOff x="2387" y="422"/>
            <a:chExt cx="4601" cy="2314"/>
          </a:xfrm>
        </p:grpSpPr>
        <p:sp>
          <p:nvSpPr>
            <p:cNvPr id="186382" name="Rectangle 14"/>
            <p:cNvSpPr>
              <a:spLocks noChangeArrowheads="1"/>
            </p:cNvSpPr>
            <p:nvPr/>
          </p:nvSpPr>
          <p:spPr bwMode="auto">
            <a:xfrm>
              <a:off x="2915" y="681"/>
              <a:ext cx="1440" cy="1920"/>
            </a:xfrm>
            <a:prstGeom prst="rect">
              <a:avLst/>
            </a:prstGeom>
            <a:noFill/>
            <a:ln w="19050">
              <a:solidFill>
                <a:schemeClr val="tx1"/>
              </a:solidFill>
              <a:miter lim="800000"/>
              <a:headEnd/>
              <a:tailEnd/>
            </a:ln>
            <a:effectLst/>
          </p:spPr>
          <p:txBody>
            <a:bodyPr wrap="none" anchorCtr="1"/>
            <a:lstStyle/>
            <a:p>
              <a:pPr algn="ctr">
                <a:lnSpc>
                  <a:spcPct val="150000"/>
                </a:lnSpc>
              </a:pPr>
              <a:r>
                <a:rPr lang="en-US" altLang="zh-CN" b="1" dirty="0">
                  <a:effectLst>
                    <a:outerShdw blurRad="38100" dist="38100" dir="2700000" algn="tl">
                      <a:srgbClr val="000000">
                        <a:alpha val="43137"/>
                      </a:srgbClr>
                    </a:outerShdw>
                  </a:effectLst>
                  <a:cs typeface="Times New Roman" panose="02020603050405020304" pitchFamily="18" charset="0"/>
                </a:rPr>
                <a:t>High State</a:t>
              </a:r>
              <a:endParaRPr lang="zh-CN" altLang="en-US" b="1" dirty="0">
                <a:effectLst>
                  <a:outerShdw blurRad="38100" dist="38100" dir="2700000" algn="tl">
                    <a:srgbClr val="000000">
                      <a:alpha val="43137"/>
                    </a:srgbClr>
                  </a:outerShdw>
                </a:effectLst>
                <a:cs typeface="Times New Roman" panose="02020603050405020304" pitchFamily="18" charset="0"/>
              </a:endParaRPr>
            </a:p>
            <a:p>
              <a:pPr algn="ctr">
                <a:lnSpc>
                  <a:spcPct val="130000"/>
                </a:lnSpc>
              </a:pPr>
              <a:endParaRPr lang="zh-CN" altLang="en-US" b="1" dirty="0">
                <a:effectLst>
                  <a:outerShdw blurRad="38100" dist="38100" dir="2700000" algn="tl">
                    <a:srgbClr val="000000">
                      <a:alpha val="43137"/>
                    </a:srgbClr>
                  </a:outerShdw>
                </a:effectLst>
                <a:cs typeface="Times New Roman" panose="02020603050405020304" pitchFamily="18" charset="0"/>
              </a:endParaRPr>
            </a:p>
            <a:p>
              <a:pPr algn="ctr">
                <a:lnSpc>
                  <a:spcPct val="110000"/>
                </a:lnSpc>
              </a:pPr>
              <a:endParaRPr lang="en-US" altLang="zh-CN" b="1" dirty="0">
                <a:effectLst>
                  <a:outerShdw blurRad="38100" dist="38100" dir="2700000" algn="tl">
                    <a:srgbClr val="000000">
                      <a:alpha val="43137"/>
                    </a:srgbClr>
                  </a:outerShdw>
                </a:effectLst>
                <a:cs typeface="Times New Roman" panose="02020603050405020304" pitchFamily="18" charset="0"/>
              </a:endParaRPr>
            </a:p>
            <a:p>
              <a:pPr algn="ctr">
                <a:lnSpc>
                  <a:spcPct val="110000"/>
                </a:lnSpc>
              </a:pPr>
              <a:endParaRPr lang="zh-CN" altLang="en-US" b="1" dirty="0">
                <a:effectLst>
                  <a:outerShdw blurRad="38100" dist="38100" dir="2700000" algn="tl">
                    <a:srgbClr val="000000">
                      <a:alpha val="43137"/>
                    </a:srgbClr>
                  </a:outerShdw>
                </a:effectLst>
                <a:cs typeface="Times New Roman" panose="02020603050405020304" pitchFamily="18" charset="0"/>
              </a:endParaRPr>
            </a:p>
            <a:p>
              <a:pPr algn="ctr">
                <a:lnSpc>
                  <a:spcPct val="110000"/>
                </a:lnSpc>
              </a:pPr>
              <a:r>
                <a:rPr lang="en-US" altLang="zh-CN" b="1" dirty="0">
                  <a:effectLst>
                    <a:outerShdw blurRad="38100" dist="38100" dir="2700000" algn="tl">
                      <a:srgbClr val="000000">
                        <a:alpha val="43137"/>
                      </a:srgbClr>
                    </a:outerShdw>
                  </a:effectLst>
                  <a:cs typeface="Times New Roman" panose="02020603050405020304" pitchFamily="18" charset="0"/>
                </a:rPr>
                <a:t>Low State</a:t>
              </a:r>
              <a:endParaRPr lang="zh-CN" altLang="en-US" b="1" dirty="0">
                <a:effectLst>
                  <a:outerShdw blurRad="38100" dist="38100" dir="2700000" algn="tl">
                    <a:srgbClr val="000000">
                      <a:alpha val="43137"/>
                    </a:srgbClr>
                  </a:outerShdw>
                </a:effectLst>
                <a:cs typeface="Times New Roman" panose="02020603050405020304" pitchFamily="18" charset="0"/>
              </a:endParaRPr>
            </a:p>
          </p:txBody>
        </p:sp>
        <p:sp>
          <p:nvSpPr>
            <p:cNvPr id="186383" name="Rectangle 15"/>
            <p:cNvSpPr>
              <a:spLocks noChangeArrowheads="1"/>
            </p:cNvSpPr>
            <p:nvPr/>
          </p:nvSpPr>
          <p:spPr bwMode="auto">
            <a:xfrm>
              <a:off x="2387" y="537"/>
              <a:ext cx="672" cy="327"/>
            </a:xfrm>
            <a:prstGeom prst="rect">
              <a:avLst/>
            </a:prstGeom>
            <a:noFill/>
            <a:ln w="9525">
              <a:noFill/>
              <a:miter lim="800000"/>
              <a:headEnd/>
              <a:tailEnd/>
            </a:ln>
            <a:effectLst/>
          </p:spPr>
          <p:txBody>
            <a:bodyPr>
              <a:spAutoFit/>
            </a:bodyPr>
            <a:lstStyle/>
            <a:p>
              <a:pPr>
                <a:spcBef>
                  <a:spcPct val="50000"/>
                </a:spcBef>
                <a:buClr>
                  <a:srgbClr val="FFFF00"/>
                </a:buClr>
                <a:buSzPct val="80000"/>
                <a:buFont typeface="Wingdings" pitchFamily="2" charset="2"/>
                <a:buNone/>
              </a:pPr>
              <a:r>
                <a:rPr lang="en-US" altLang="zh-CN" b="1" dirty="0">
                  <a:effectLst>
                    <a:outerShdw blurRad="38100" dist="38100" dir="2700000" algn="tl">
                      <a:srgbClr val="000000">
                        <a:alpha val="43137"/>
                      </a:srgbClr>
                    </a:outerShdw>
                  </a:effectLst>
                  <a:ea typeface="楷体_GB2312" pitchFamily="49" charset="-122"/>
                  <a:cs typeface="Times New Roman" panose="02020603050405020304" pitchFamily="18" charset="0"/>
                </a:rPr>
                <a:t>V</a:t>
              </a:r>
              <a:r>
                <a:rPr lang="en-US" altLang="zh-CN" b="1" baseline="-25000" dirty="0">
                  <a:effectLst>
                    <a:outerShdw blurRad="38100" dist="38100" dir="2700000" algn="tl">
                      <a:srgbClr val="000000">
                        <a:alpha val="43137"/>
                      </a:srgbClr>
                    </a:outerShdw>
                  </a:effectLst>
                  <a:ea typeface="楷体_GB2312" pitchFamily="49" charset="-122"/>
                  <a:cs typeface="Times New Roman" panose="02020603050405020304" pitchFamily="18" charset="0"/>
                </a:rPr>
                <a:t>CC</a:t>
              </a:r>
              <a:endParaRPr lang="zh-CN" altLang="en-US" b="1" baseline="-25000" dirty="0">
                <a:effectLst>
                  <a:outerShdw blurRad="38100" dist="38100" dir="2700000" algn="tl">
                    <a:srgbClr val="000000">
                      <a:alpha val="43137"/>
                    </a:srgbClr>
                  </a:outerShdw>
                </a:effectLst>
                <a:ea typeface="楷体_GB2312" pitchFamily="49" charset="-122"/>
                <a:cs typeface="Times New Roman" panose="02020603050405020304" pitchFamily="18" charset="0"/>
              </a:endParaRPr>
            </a:p>
          </p:txBody>
        </p:sp>
        <p:sp>
          <p:nvSpPr>
            <p:cNvPr id="186384" name="Rectangle 16"/>
            <p:cNvSpPr>
              <a:spLocks noChangeArrowheads="1"/>
            </p:cNvSpPr>
            <p:nvPr/>
          </p:nvSpPr>
          <p:spPr bwMode="auto">
            <a:xfrm>
              <a:off x="5058" y="1057"/>
              <a:ext cx="1344" cy="327"/>
            </a:xfrm>
            <a:prstGeom prst="rect">
              <a:avLst/>
            </a:prstGeom>
            <a:noFill/>
            <a:ln w="9525">
              <a:noFill/>
              <a:miter lim="800000"/>
              <a:headEnd/>
              <a:tailEnd/>
            </a:ln>
            <a:effectLst/>
          </p:spPr>
          <p:txBody>
            <a:bodyPr>
              <a:spAutoFit/>
            </a:bodyPr>
            <a:lstStyle/>
            <a:p>
              <a:pPr>
                <a:spcBef>
                  <a:spcPct val="50000"/>
                </a:spcBef>
                <a:buClr>
                  <a:srgbClr val="FFFF00"/>
                </a:buClr>
                <a:buSzPct val="80000"/>
                <a:buFont typeface="Wingdings" pitchFamily="2" charset="2"/>
                <a:buNone/>
              </a:pPr>
              <a:r>
                <a:rPr lang="en-US" altLang="zh-CN" b="1" dirty="0">
                  <a:solidFill>
                    <a:srgbClr val="FFFF00"/>
                  </a:solidFill>
                  <a:effectLst>
                    <a:outerShdw blurRad="38100" dist="38100" dir="2700000" algn="tl">
                      <a:srgbClr val="000000">
                        <a:alpha val="43137"/>
                      </a:srgbClr>
                    </a:outerShdw>
                  </a:effectLst>
                  <a:ea typeface="楷体_GB2312" pitchFamily="49" charset="-122"/>
                  <a:cs typeface="Times New Roman" panose="02020603050405020304" pitchFamily="18" charset="0"/>
                </a:rPr>
                <a:t>70%V</a:t>
              </a:r>
              <a:r>
                <a:rPr lang="en-US" altLang="zh-CN" b="1" baseline="-25000" dirty="0">
                  <a:solidFill>
                    <a:srgbClr val="FFFF00"/>
                  </a:solidFill>
                  <a:effectLst>
                    <a:outerShdw blurRad="38100" dist="38100" dir="2700000" algn="tl">
                      <a:srgbClr val="000000">
                        <a:alpha val="43137"/>
                      </a:srgbClr>
                    </a:outerShdw>
                  </a:effectLst>
                  <a:ea typeface="楷体_GB2312" pitchFamily="49" charset="-122"/>
                  <a:cs typeface="Times New Roman" panose="02020603050405020304" pitchFamily="18" charset="0"/>
                </a:rPr>
                <a:t>CC</a:t>
              </a:r>
            </a:p>
          </p:txBody>
        </p:sp>
        <p:sp>
          <p:nvSpPr>
            <p:cNvPr id="186385" name="Rectangle 17"/>
            <p:cNvSpPr>
              <a:spLocks noChangeArrowheads="1"/>
            </p:cNvSpPr>
            <p:nvPr/>
          </p:nvSpPr>
          <p:spPr bwMode="auto">
            <a:xfrm>
              <a:off x="5106" y="1822"/>
              <a:ext cx="1392" cy="327"/>
            </a:xfrm>
            <a:prstGeom prst="rect">
              <a:avLst/>
            </a:prstGeom>
            <a:noFill/>
            <a:ln w="9525">
              <a:noFill/>
              <a:miter lim="800000"/>
              <a:headEnd/>
              <a:tailEnd/>
            </a:ln>
            <a:effectLst/>
          </p:spPr>
          <p:txBody>
            <a:bodyPr>
              <a:spAutoFit/>
            </a:bodyPr>
            <a:lstStyle/>
            <a:p>
              <a:pPr>
                <a:spcBef>
                  <a:spcPct val="50000"/>
                </a:spcBef>
                <a:buClr>
                  <a:srgbClr val="FFFF00"/>
                </a:buClr>
                <a:buSzPct val="80000"/>
                <a:buFont typeface="Wingdings" pitchFamily="2" charset="2"/>
                <a:buNone/>
              </a:pPr>
              <a:r>
                <a:rPr lang="en-US" altLang="zh-CN" b="1" dirty="0">
                  <a:solidFill>
                    <a:srgbClr val="FFFF00"/>
                  </a:solidFill>
                  <a:effectLst>
                    <a:outerShdw blurRad="38100" dist="38100" dir="2700000" algn="tl">
                      <a:srgbClr val="000000">
                        <a:alpha val="43137"/>
                      </a:srgbClr>
                    </a:outerShdw>
                  </a:effectLst>
                  <a:ea typeface="楷体_GB2312" pitchFamily="49" charset="-122"/>
                  <a:cs typeface="Times New Roman" panose="02020603050405020304" pitchFamily="18" charset="0"/>
                </a:rPr>
                <a:t>30%V</a:t>
              </a:r>
              <a:r>
                <a:rPr lang="en-US" altLang="zh-CN" b="1" baseline="-25000" dirty="0">
                  <a:solidFill>
                    <a:srgbClr val="FFFF00"/>
                  </a:solidFill>
                  <a:effectLst>
                    <a:outerShdw blurRad="38100" dist="38100" dir="2700000" algn="tl">
                      <a:srgbClr val="000000">
                        <a:alpha val="43137"/>
                      </a:srgbClr>
                    </a:outerShdw>
                  </a:effectLst>
                  <a:ea typeface="楷体_GB2312" pitchFamily="49" charset="-122"/>
                  <a:cs typeface="Times New Roman" panose="02020603050405020304" pitchFamily="18" charset="0"/>
                </a:rPr>
                <a:t>CC</a:t>
              </a:r>
              <a:endParaRPr lang="en-US" altLang="zh-CN" b="1" dirty="0">
                <a:solidFill>
                  <a:srgbClr val="FFFF00"/>
                </a:solidFill>
                <a:effectLst>
                  <a:outerShdw blurRad="38100" dist="38100" dir="2700000" algn="tl">
                    <a:srgbClr val="000000">
                      <a:alpha val="43137"/>
                    </a:srgbClr>
                  </a:outerShdw>
                </a:effectLst>
                <a:ea typeface="楷体_GB2312" pitchFamily="49" charset="-122"/>
                <a:cs typeface="Times New Roman" panose="02020603050405020304" pitchFamily="18" charset="0"/>
              </a:endParaRPr>
            </a:p>
          </p:txBody>
        </p:sp>
        <p:sp>
          <p:nvSpPr>
            <p:cNvPr id="186386" name="Rectangle 18"/>
            <p:cNvSpPr>
              <a:spLocks noChangeArrowheads="1"/>
            </p:cNvSpPr>
            <p:nvPr/>
          </p:nvSpPr>
          <p:spPr bwMode="auto">
            <a:xfrm>
              <a:off x="2579" y="2409"/>
              <a:ext cx="288" cy="327"/>
            </a:xfrm>
            <a:prstGeom prst="rect">
              <a:avLst/>
            </a:prstGeom>
            <a:noFill/>
            <a:ln w="9525">
              <a:noFill/>
              <a:miter lim="800000"/>
              <a:headEnd/>
              <a:tailEnd/>
            </a:ln>
            <a:effectLst/>
          </p:spPr>
          <p:txBody>
            <a:bodyPr>
              <a:spAutoFit/>
            </a:bodyPr>
            <a:lstStyle/>
            <a:p>
              <a:pPr>
                <a:spcBef>
                  <a:spcPct val="50000"/>
                </a:spcBef>
                <a:buClr>
                  <a:srgbClr val="FFFF00"/>
                </a:buClr>
                <a:buSzPct val="80000"/>
                <a:buFont typeface="Wingdings" pitchFamily="2" charset="2"/>
                <a:buNone/>
              </a:pPr>
              <a:r>
                <a:rPr lang="en-US" altLang="zh-CN" b="1">
                  <a:effectLst>
                    <a:outerShdw blurRad="38100" dist="38100" dir="2700000" algn="tl">
                      <a:srgbClr val="000000">
                        <a:alpha val="43137"/>
                      </a:srgbClr>
                    </a:outerShdw>
                  </a:effectLst>
                  <a:ea typeface="楷体_GB2312" pitchFamily="49" charset="-122"/>
                  <a:cs typeface="Times New Roman" panose="02020603050405020304" pitchFamily="18" charset="0"/>
                </a:rPr>
                <a:t>0</a:t>
              </a:r>
              <a:endParaRPr lang="zh-CN" altLang="en-US" b="1" baseline="-25000">
                <a:effectLst>
                  <a:outerShdw blurRad="38100" dist="38100" dir="2700000" algn="tl">
                    <a:srgbClr val="000000">
                      <a:alpha val="43137"/>
                    </a:srgbClr>
                  </a:outerShdw>
                </a:effectLst>
                <a:ea typeface="楷体_GB2312" pitchFamily="49" charset="-122"/>
                <a:cs typeface="Times New Roman" panose="02020603050405020304" pitchFamily="18" charset="0"/>
              </a:endParaRPr>
            </a:p>
          </p:txBody>
        </p:sp>
        <p:sp>
          <p:nvSpPr>
            <p:cNvPr id="186387" name="Line 19"/>
            <p:cNvSpPr>
              <a:spLocks noChangeShapeType="1"/>
            </p:cNvSpPr>
            <p:nvPr/>
          </p:nvSpPr>
          <p:spPr bwMode="auto">
            <a:xfrm flipV="1">
              <a:off x="2819" y="1968"/>
              <a:ext cx="1632" cy="9"/>
            </a:xfrm>
            <a:prstGeom prst="line">
              <a:avLst/>
            </a:prstGeom>
            <a:noFill/>
            <a:ln w="19050">
              <a:solidFill>
                <a:srgbClr val="FFFF00"/>
              </a:solidFill>
              <a:prstDash val="dash"/>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186388" name="Line 20"/>
            <p:cNvSpPr>
              <a:spLocks noChangeShapeType="1"/>
            </p:cNvSpPr>
            <p:nvPr/>
          </p:nvSpPr>
          <p:spPr bwMode="auto">
            <a:xfrm flipV="1">
              <a:off x="2819" y="2496"/>
              <a:ext cx="1632" cy="9"/>
            </a:xfrm>
            <a:prstGeom prst="line">
              <a:avLst/>
            </a:prstGeom>
            <a:noFill/>
            <a:ln w="19050">
              <a:solidFill>
                <a:srgbClr val="FFFF00"/>
              </a:solidFill>
              <a:prstDash val="dash"/>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186389" name="Rectangle 21"/>
            <p:cNvSpPr>
              <a:spLocks noChangeArrowheads="1"/>
            </p:cNvSpPr>
            <p:nvPr/>
          </p:nvSpPr>
          <p:spPr bwMode="auto">
            <a:xfrm>
              <a:off x="4428" y="2293"/>
              <a:ext cx="2560" cy="330"/>
            </a:xfrm>
            <a:prstGeom prst="rect">
              <a:avLst/>
            </a:prstGeom>
            <a:noFill/>
            <a:ln w="9525">
              <a:noFill/>
              <a:miter lim="800000"/>
              <a:headEnd/>
              <a:tailEnd/>
            </a:ln>
            <a:effectLst/>
          </p:spPr>
          <p:txBody>
            <a:bodyPr wrap="square">
              <a:spAutoFit/>
            </a:bodyPr>
            <a:lstStyle/>
            <a:p>
              <a:r>
                <a:rPr lang="en-US" altLang="zh-CN" b="1" dirty="0">
                  <a:effectLst>
                    <a:outerShdw blurRad="38100" dist="38100" dir="2700000" algn="tl">
                      <a:srgbClr val="000000">
                        <a:alpha val="43137"/>
                      </a:srgbClr>
                    </a:outerShdw>
                  </a:effectLst>
                  <a:ea typeface="楷体_GB2312" pitchFamily="49" charset="-122"/>
                  <a:cs typeface="Times New Roman" panose="02020603050405020304" pitchFamily="18" charset="0"/>
                </a:rPr>
                <a:t>V</a:t>
              </a:r>
              <a:r>
                <a:rPr lang="en-US" altLang="zh-CN" b="1" baseline="-25000" dirty="0">
                  <a:effectLst>
                    <a:outerShdw blurRad="38100" dist="38100" dir="2700000" algn="tl">
                      <a:srgbClr val="000000">
                        <a:alpha val="43137"/>
                      </a:srgbClr>
                    </a:outerShdw>
                  </a:effectLst>
                  <a:ea typeface="楷体_GB2312" pitchFamily="49" charset="-122"/>
                  <a:cs typeface="Times New Roman" panose="02020603050405020304" pitchFamily="18" charset="0"/>
                </a:rPr>
                <a:t>OLmax</a:t>
              </a:r>
              <a:r>
                <a:rPr lang="en-US" altLang="zh-CN" b="1" dirty="0">
                  <a:effectLst>
                    <a:outerShdw blurRad="38100" dist="38100" dir="2700000" algn="tl">
                      <a:srgbClr val="000000">
                        <a:alpha val="43137"/>
                      </a:srgbClr>
                    </a:outerShdw>
                  </a:effectLst>
                  <a:ea typeface="楷体_GB2312" pitchFamily="49" charset="-122"/>
                  <a:cs typeface="Times New Roman" panose="02020603050405020304" pitchFamily="18" charset="0"/>
                </a:rPr>
                <a:t>:Ground</a:t>
              </a:r>
              <a:r>
                <a:rPr lang="en-US" altLang="zh-CN" b="1" dirty="0">
                  <a:solidFill>
                    <a:srgbClr val="FFFF00"/>
                  </a:solidFill>
                  <a:effectLst>
                    <a:outerShdw blurRad="38100" dist="38100" dir="2700000" algn="tl">
                      <a:srgbClr val="000000">
                        <a:alpha val="43137"/>
                      </a:srgbClr>
                    </a:outerShdw>
                  </a:effectLst>
                  <a:ea typeface="楷体_GB2312" pitchFamily="49" charset="-122"/>
                  <a:cs typeface="Times New Roman" panose="02020603050405020304" pitchFamily="18" charset="0"/>
                </a:rPr>
                <a:t>+0.1V</a:t>
              </a:r>
              <a:endParaRPr lang="zh-CN" altLang="en-US" b="1" dirty="0">
                <a:solidFill>
                  <a:srgbClr val="FFFF00"/>
                </a:solidFill>
                <a:effectLst>
                  <a:outerShdw blurRad="38100" dist="38100" dir="2700000" algn="tl">
                    <a:srgbClr val="000000">
                      <a:alpha val="43137"/>
                    </a:srgbClr>
                  </a:outerShdw>
                </a:effectLst>
                <a:ea typeface="楷体_GB2312" pitchFamily="49" charset="-122"/>
                <a:cs typeface="Times New Roman" panose="02020603050405020304" pitchFamily="18" charset="0"/>
              </a:endParaRPr>
            </a:p>
          </p:txBody>
        </p:sp>
        <p:sp>
          <p:nvSpPr>
            <p:cNvPr id="186390" name="Rectangle 22"/>
            <p:cNvSpPr>
              <a:spLocks noChangeArrowheads="1"/>
            </p:cNvSpPr>
            <p:nvPr/>
          </p:nvSpPr>
          <p:spPr bwMode="auto">
            <a:xfrm>
              <a:off x="4418" y="1794"/>
              <a:ext cx="792" cy="330"/>
            </a:xfrm>
            <a:prstGeom prst="rect">
              <a:avLst/>
            </a:prstGeom>
            <a:noFill/>
            <a:ln w="9525">
              <a:noFill/>
              <a:miter lim="800000"/>
              <a:headEnd/>
              <a:tailEnd/>
            </a:ln>
            <a:effectLst/>
          </p:spPr>
          <p:txBody>
            <a:bodyPr wrap="none">
              <a:spAutoFit/>
            </a:bodyPr>
            <a:lstStyle/>
            <a:p>
              <a:pPr>
                <a:spcBef>
                  <a:spcPct val="50000"/>
                </a:spcBef>
                <a:buClr>
                  <a:srgbClr val="FFFF00"/>
                </a:buClr>
                <a:buSzPct val="80000"/>
                <a:buFont typeface="Wingdings" pitchFamily="2" charset="2"/>
                <a:buNone/>
              </a:pPr>
              <a:r>
                <a:rPr lang="en-US" altLang="zh-CN" b="1" dirty="0" err="1">
                  <a:effectLst>
                    <a:outerShdw blurRad="38100" dist="38100" dir="2700000" algn="tl">
                      <a:srgbClr val="000000">
                        <a:alpha val="43137"/>
                      </a:srgbClr>
                    </a:outerShdw>
                  </a:effectLst>
                  <a:ea typeface="楷体_GB2312" pitchFamily="49" charset="-122"/>
                  <a:cs typeface="Times New Roman" panose="02020603050405020304" pitchFamily="18" charset="0"/>
                </a:rPr>
                <a:t>V</a:t>
              </a:r>
              <a:r>
                <a:rPr lang="en-US" altLang="zh-CN" b="1" baseline="-25000" dirty="0" err="1">
                  <a:effectLst>
                    <a:outerShdw blurRad="38100" dist="38100" dir="2700000" algn="tl">
                      <a:srgbClr val="000000">
                        <a:alpha val="43137"/>
                      </a:srgbClr>
                    </a:outerShdw>
                  </a:effectLst>
                  <a:ea typeface="楷体_GB2312" pitchFamily="49" charset="-122"/>
                  <a:cs typeface="Times New Roman" panose="02020603050405020304" pitchFamily="18" charset="0"/>
                </a:rPr>
                <a:t>ILmax</a:t>
              </a:r>
              <a:r>
                <a:rPr lang="en-US" altLang="zh-CN" b="1" dirty="0">
                  <a:effectLst>
                    <a:outerShdw blurRad="38100" dist="38100" dir="2700000" algn="tl">
                      <a:srgbClr val="000000">
                        <a:alpha val="43137"/>
                      </a:srgbClr>
                    </a:outerShdw>
                  </a:effectLst>
                  <a:ea typeface="楷体_GB2312" pitchFamily="49" charset="-122"/>
                  <a:cs typeface="Times New Roman" panose="02020603050405020304" pitchFamily="18" charset="0"/>
                </a:rPr>
                <a:t>:</a:t>
              </a:r>
              <a:endParaRPr lang="en-US" altLang="zh-CN" b="1" baseline="-25000" dirty="0">
                <a:effectLst>
                  <a:outerShdw blurRad="38100" dist="38100" dir="2700000" algn="tl">
                    <a:srgbClr val="000000">
                      <a:alpha val="43137"/>
                    </a:srgbClr>
                  </a:outerShdw>
                </a:effectLst>
                <a:ea typeface="楷体_GB2312" pitchFamily="49" charset="-122"/>
                <a:cs typeface="Times New Roman" panose="02020603050405020304" pitchFamily="18" charset="0"/>
              </a:endParaRPr>
            </a:p>
          </p:txBody>
        </p:sp>
        <p:sp>
          <p:nvSpPr>
            <p:cNvPr id="186391" name="Line 23"/>
            <p:cNvSpPr>
              <a:spLocks noChangeShapeType="1"/>
            </p:cNvSpPr>
            <p:nvPr/>
          </p:nvSpPr>
          <p:spPr bwMode="auto">
            <a:xfrm flipV="1">
              <a:off x="2819" y="1200"/>
              <a:ext cx="1584" cy="0"/>
            </a:xfrm>
            <a:prstGeom prst="line">
              <a:avLst/>
            </a:prstGeom>
            <a:noFill/>
            <a:ln w="19050">
              <a:solidFill>
                <a:srgbClr val="FFFF00"/>
              </a:solidFill>
              <a:prstDash val="dash"/>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186392" name="Rectangle 24"/>
            <p:cNvSpPr>
              <a:spLocks noChangeArrowheads="1"/>
            </p:cNvSpPr>
            <p:nvPr/>
          </p:nvSpPr>
          <p:spPr bwMode="auto">
            <a:xfrm>
              <a:off x="4403" y="1017"/>
              <a:ext cx="782" cy="330"/>
            </a:xfrm>
            <a:prstGeom prst="rect">
              <a:avLst/>
            </a:prstGeom>
            <a:noFill/>
            <a:ln w="9525">
              <a:noFill/>
              <a:miter lim="800000"/>
              <a:headEnd/>
              <a:tailEnd/>
            </a:ln>
            <a:effectLst/>
          </p:spPr>
          <p:txBody>
            <a:bodyPr wrap="none">
              <a:spAutoFit/>
            </a:bodyPr>
            <a:lstStyle/>
            <a:p>
              <a:pPr>
                <a:spcBef>
                  <a:spcPct val="50000"/>
                </a:spcBef>
                <a:buClr>
                  <a:srgbClr val="FFFF00"/>
                </a:buClr>
                <a:buSzPct val="80000"/>
                <a:buFont typeface="Wingdings" pitchFamily="2" charset="2"/>
                <a:buNone/>
              </a:pPr>
              <a:r>
                <a:rPr lang="en-US" altLang="zh-CN" b="1" dirty="0" err="1">
                  <a:effectLst>
                    <a:outerShdw blurRad="38100" dist="38100" dir="2700000" algn="tl">
                      <a:srgbClr val="000000">
                        <a:alpha val="43137"/>
                      </a:srgbClr>
                    </a:outerShdw>
                  </a:effectLst>
                  <a:ea typeface="楷体_GB2312" pitchFamily="49" charset="-122"/>
                  <a:cs typeface="Times New Roman" panose="02020603050405020304" pitchFamily="18" charset="0"/>
                </a:rPr>
                <a:t>V</a:t>
              </a:r>
              <a:r>
                <a:rPr lang="en-US" altLang="zh-CN" b="1" baseline="-25000" dirty="0" err="1">
                  <a:effectLst>
                    <a:outerShdw blurRad="38100" dist="38100" dir="2700000" algn="tl">
                      <a:srgbClr val="000000">
                        <a:alpha val="43137"/>
                      </a:srgbClr>
                    </a:outerShdw>
                  </a:effectLst>
                  <a:ea typeface="楷体_GB2312" pitchFamily="49" charset="-122"/>
                  <a:cs typeface="Times New Roman" panose="02020603050405020304" pitchFamily="18" charset="0"/>
                </a:rPr>
                <a:t>IHmin</a:t>
              </a:r>
              <a:r>
                <a:rPr lang="en-US" altLang="zh-CN" b="1" dirty="0">
                  <a:effectLst>
                    <a:outerShdw blurRad="38100" dist="38100" dir="2700000" algn="tl">
                      <a:srgbClr val="000000">
                        <a:alpha val="43137"/>
                      </a:srgbClr>
                    </a:outerShdw>
                  </a:effectLst>
                  <a:ea typeface="楷体_GB2312" pitchFamily="49" charset="-122"/>
                  <a:cs typeface="Times New Roman" panose="02020603050405020304" pitchFamily="18" charset="0"/>
                </a:rPr>
                <a:t>:</a:t>
              </a:r>
              <a:endParaRPr lang="en-US" altLang="zh-CN" b="1" baseline="-25000" dirty="0">
                <a:effectLst>
                  <a:outerShdw blurRad="38100" dist="38100" dir="2700000" algn="tl">
                    <a:srgbClr val="000000">
                      <a:alpha val="43137"/>
                    </a:srgbClr>
                  </a:outerShdw>
                </a:effectLst>
                <a:ea typeface="楷体_GB2312" pitchFamily="49" charset="-122"/>
                <a:cs typeface="Times New Roman" panose="02020603050405020304" pitchFamily="18" charset="0"/>
              </a:endParaRPr>
            </a:p>
          </p:txBody>
        </p:sp>
        <p:sp>
          <p:nvSpPr>
            <p:cNvPr id="186393" name="Rectangle 25"/>
            <p:cNvSpPr>
              <a:spLocks noChangeArrowheads="1"/>
            </p:cNvSpPr>
            <p:nvPr/>
          </p:nvSpPr>
          <p:spPr bwMode="auto">
            <a:xfrm>
              <a:off x="4338" y="422"/>
              <a:ext cx="2180" cy="330"/>
            </a:xfrm>
            <a:prstGeom prst="rect">
              <a:avLst/>
            </a:prstGeom>
            <a:noFill/>
            <a:ln w="9525">
              <a:noFill/>
              <a:miter lim="800000"/>
              <a:headEnd/>
              <a:tailEnd/>
            </a:ln>
            <a:effectLst/>
          </p:spPr>
          <p:txBody>
            <a:bodyPr wrap="square">
              <a:spAutoFit/>
            </a:bodyPr>
            <a:lstStyle/>
            <a:p>
              <a:r>
                <a:rPr lang="en-US" altLang="zh-CN" b="1" dirty="0">
                  <a:effectLst>
                    <a:outerShdw blurRad="38100" dist="38100" dir="2700000" algn="tl">
                      <a:srgbClr val="000000">
                        <a:alpha val="43137"/>
                      </a:srgbClr>
                    </a:outerShdw>
                  </a:effectLst>
                  <a:ea typeface="楷体_GB2312" pitchFamily="49" charset="-122"/>
                  <a:cs typeface="Times New Roman" panose="02020603050405020304" pitchFamily="18" charset="0"/>
                </a:rPr>
                <a:t>V</a:t>
              </a:r>
              <a:r>
                <a:rPr lang="en-US" altLang="zh-CN" b="1" baseline="-25000" dirty="0">
                  <a:effectLst>
                    <a:outerShdw blurRad="38100" dist="38100" dir="2700000" algn="tl">
                      <a:srgbClr val="000000">
                        <a:alpha val="43137"/>
                      </a:srgbClr>
                    </a:outerShdw>
                  </a:effectLst>
                  <a:ea typeface="楷体_GB2312" pitchFamily="49" charset="-122"/>
                  <a:cs typeface="Times New Roman" panose="02020603050405020304" pitchFamily="18" charset="0"/>
                </a:rPr>
                <a:t>OHmin</a:t>
              </a:r>
              <a:r>
                <a:rPr lang="en-US" altLang="zh-CN" b="1" dirty="0">
                  <a:effectLst>
                    <a:outerShdw blurRad="38100" dist="38100" dir="2700000" algn="tl">
                      <a:srgbClr val="000000">
                        <a:alpha val="43137"/>
                      </a:srgbClr>
                    </a:outerShdw>
                  </a:effectLst>
                  <a:ea typeface="楷体_GB2312" pitchFamily="49" charset="-122"/>
                  <a:cs typeface="Times New Roman" panose="02020603050405020304" pitchFamily="18" charset="0"/>
                </a:rPr>
                <a:t>:</a:t>
              </a:r>
              <a:r>
                <a:rPr lang="en-US" altLang="zh-CN" b="1" dirty="0">
                  <a:solidFill>
                    <a:srgbClr val="FFFF00"/>
                  </a:solidFill>
                  <a:effectLst>
                    <a:outerShdw blurRad="38100" dist="38100" dir="2700000" algn="tl">
                      <a:srgbClr val="000000">
                        <a:alpha val="43137"/>
                      </a:srgbClr>
                    </a:outerShdw>
                  </a:effectLst>
                  <a:ea typeface="楷体_GB2312" pitchFamily="49" charset="-122"/>
                  <a:cs typeface="Times New Roman" panose="02020603050405020304" pitchFamily="18" charset="0"/>
                </a:rPr>
                <a:t>Vcc-0.1V</a:t>
              </a:r>
              <a:endParaRPr lang="zh-CN" altLang="en-US" b="1" dirty="0">
                <a:solidFill>
                  <a:srgbClr val="FFFF00"/>
                </a:solidFill>
                <a:effectLst>
                  <a:outerShdw blurRad="38100" dist="38100" dir="2700000" algn="tl">
                    <a:srgbClr val="000000">
                      <a:alpha val="43137"/>
                    </a:srgbClr>
                  </a:outerShdw>
                </a:effectLst>
                <a:ea typeface="楷体_GB2312" pitchFamily="49" charset="-122"/>
                <a:cs typeface="Times New Roman" panose="02020603050405020304" pitchFamily="18" charset="0"/>
              </a:endParaRPr>
            </a:p>
          </p:txBody>
        </p:sp>
        <p:sp>
          <p:nvSpPr>
            <p:cNvPr id="186394" name="Line 26"/>
            <p:cNvSpPr>
              <a:spLocks noChangeShapeType="1"/>
            </p:cNvSpPr>
            <p:nvPr/>
          </p:nvSpPr>
          <p:spPr bwMode="auto">
            <a:xfrm flipV="1">
              <a:off x="2819" y="768"/>
              <a:ext cx="1632" cy="9"/>
            </a:xfrm>
            <a:prstGeom prst="line">
              <a:avLst/>
            </a:prstGeom>
            <a:noFill/>
            <a:ln w="19050">
              <a:solidFill>
                <a:srgbClr val="FFFF00"/>
              </a:solidFill>
              <a:prstDash val="dash"/>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sp>
        <p:nvSpPr>
          <p:cNvPr id="4" name="矩形 3"/>
          <p:cNvSpPr/>
          <p:nvPr/>
        </p:nvSpPr>
        <p:spPr>
          <a:xfrm>
            <a:off x="2164007" y="751872"/>
            <a:ext cx="2925801" cy="769441"/>
          </a:xfrm>
          <a:prstGeom prst="rect">
            <a:avLst/>
          </a:prstGeom>
        </p:spPr>
        <p:txBody>
          <a:bodyPr wrap="none">
            <a:spAutoFit/>
          </a:bodyPr>
          <a:lstStyle/>
          <a:p>
            <a:r>
              <a:rPr lang="en-US" altLang="zh-CN" sz="4400" dirty="0">
                <a:effectLst>
                  <a:outerShdw blurRad="38100" dist="38100" dir="2700000" algn="tl">
                    <a:srgbClr val="000000">
                      <a:alpha val="43137"/>
                    </a:srgbClr>
                  </a:outerShdw>
                </a:effectLst>
                <a:cs typeface="Times New Roman" panose="02020603050405020304" pitchFamily="18" charset="0"/>
              </a:rPr>
              <a:t>Logic Level</a:t>
            </a:r>
            <a:endParaRPr lang="zh-CN" altLang="en-US" sz="4400" dirty="0">
              <a:effectLst>
                <a:outerShdw blurRad="38100" dist="38100" dir="2700000" algn="tl">
                  <a:srgbClr val="000000">
                    <a:alpha val="43137"/>
                  </a:srgbClr>
                </a:outerShdw>
              </a:effectLst>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2095472" y="357166"/>
            <a:ext cx="7772400" cy="762000"/>
          </a:xfrm>
        </p:spPr>
        <p:txBody>
          <a:bodyPr/>
          <a:lstStyle/>
          <a:p>
            <a:r>
              <a:rPr lang="en-US" altLang="zh-CN"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3</a:t>
            </a:r>
            <a:r>
              <a:rPr lang="zh-CN" altLang="en-US"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a:t>
            </a:r>
            <a:r>
              <a:rPr lang="en-US" altLang="zh-CN"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1 CMOS</a:t>
            </a:r>
            <a:r>
              <a:rPr lang="zh-CN" altLang="en-US"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 </a:t>
            </a:r>
            <a:r>
              <a:rPr lang="en-US" altLang="zh-CN"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Transistor</a:t>
            </a:r>
            <a:endParaRPr lang="zh-CN" altLang="en-US" dirty="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endParaRPr>
          </a:p>
        </p:txBody>
      </p:sp>
      <p:grpSp>
        <p:nvGrpSpPr>
          <p:cNvPr id="2" name="Group 4"/>
          <p:cNvGrpSpPr>
            <a:grpSpLocks/>
          </p:cNvGrpSpPr>
          <p:nvPr/>
        </p:nvGrpSpPr>
        <p:grpSpPr bwMode="auto">
          <a:xfrm>
            <a:off x="4295800" y="1988840"/>
            <a:ext cx="3484562" cy="2584450"/>
            <a:chOff x="1968" y="1731"/>
            <a:chExt cx="2195" cy="1628"/>
          </a:xfrm>
        </p:grpSpPr>
        <p:sp>
          <p:nvSpPr>
            <p:cNvPr id="154629" name="Rectangle 5"/>
            <p:cNvSpPr>
              <a:spLocks noChangeArrowheads="1"/>
            </p:cNvSpPr>
            <p:nvPr/>
          </p:nvSpPr>
          <p:spPr bwMode="auto">
            <a:xfrm>
              <a:off x="1968" y="1872"/>
              <a:ext cx="1584" cy="1296"/>
            </a:xfrm>
            <a:prstGeom prst="rect">
              <a:avLst/>
            </a:prstGeom>
            <a:noFill/>
            <a:ln w="19050">
              <a:solidFill>
                <a:schemeClr val="tx1"/>
              </a:solidFill>
              <a:miter lim="800000"/>
              <a:headEnd/>
              <a:tailEnd/>
            </a:ln>
            <a:effectLst/>
          </p:spPr>
          <p:txBody>
            <a:bodyPr wrap="none" anchorCtr="1"/>
            <a:lstStyle/>
            <a:p>
              <a:pPr algn="ctr">
                <a:lnSpc>
                  <a:spcPct val="130000"/>
                </a:lnSpc>
              </a:pPr>
              <a:r>
                <a:rPr lang="zh-CN" altLang="en-US" b="1" dirty="0">
                  <a:effectLst>
                    <a:outerShdw blurRad="38100" dist="38100" dir="2700000" algn="tl">
                      <a:srgbClr val="000000">
                        <a:alpha val="43137"/>
                      </a:srgbClr>
                    </a:outerShdw>
                  </a:effectLst>
                  <a:ea typeface="楷体_GB2312" pitchFamily="49" charset="-122"/>
                </a:rPr>
                <a:t>1 </a:t>
              </a:r>
              <a:r>
                <a:rPr lang="en-US" altLang="zh-CN" b="1" dirty="0">
                  <a:effectLst>
                    <a:outerShdw blurRad="38100" dist="38100" dir="2700000" algn="tl">
                      <a:srgbClr val="000000">
                        <a:alpha val="43137"/>
                      </a:srgbClr>
                    </a:outerShdw>
                  </a:effectLst>
                  <a:ea typeface="楷体_GB2312" pitchFamily="49" charset="-122"/>
                </a:rPr>
                <a:t>(High-state)</a:t>
              </a:r>
              <a:endParaRPr lang="zh-CN" altLang="en-US" b="1" dirty="0">
                <a:effectLst>
                  <a:outerShdw blurRad="38100" dist="38100" dir="2700000" algn="tl">
                    <a:srgbClr val="000000">
                      <a:alpha val="43137"/>
                    </a:srgbClr>
                  </a:outerShdw>
                </a:effectLst>
                <a:ea typeface="楷体_GB2312" pitchFamily="49" charset="-122"/>
              </a:endParaRPr>
            </a:p>
            <a:p>
              <a:pPr algn="ctr">
                <a:lnSpc>
                  <a:spcPct val="130000"/>
                </a:lnSpc>
              </a:pPr>
              <a:endParaRPr lang="zh-CN" altLang="en-US" b="1" dirty="0">
                <a:effectLst>
                  <a:outerShdw blurRad="38100" dist="38100" dir="2700000" algn="tl">
                    <a:srgbClr val="000000">
                      <a:alpha val="43137"/>
                    </a:srgbClr>
                  </a:outerShdw>
                </a:effectLst>
                <a:ea typeface="楷体_GB2312" pitchFamily="49" charset="-122"/>
              </a:endParaRPr>
            </a:p>
            <a:p>
              <a:pPr algn="ctr">
                <a:lnSpc>
                  <a:spcPct val="190000"/>
                </a:lnSpc>
              </a:pPr>
              <a:r>
                <a:rPr lang="zh-CN" altLang="en-US" b="1" dirty="0">
                  <a:effectLst>
                    <a:outerShdw blurRad="38100" dist="38100" dir="2700000" algn="tl">
                      <a:srgbClr val="000000">
                        <a:alpha val="43137"/>
                      </a:srgbClr>
                    </a:outerShdw>
                  </a:effectLst>
                  <a:ea typeface="楷体_GB2312" pitchFamily="49" charset="-122"/>
                </a:rPr>
                <a:t>0 </a:t>
              </a:r>
              <a:r>
                <a:rPr lang="en-US" altLang="zh-CN" b="1" dirty="0">
                  <a:effectLst>
                    <a:outerShdw blurRad="38100" dist="38100" dir="2700000" algn="tl">
                      <a:srgbClr val="000000">
                        <a:alpha val="43137"/>
                      </a:srgbClr>
                    </a:outerShdw>
                  </a:effectLst>
                  <a:ea typeface="楷体_GB2312" pitchFamily="49" charset="-122"/>
                </a:rPr>
                <a:t>(Low-state)</a:t>
              </a:r>
              <a:endParaRPr lang="zh-CN" altLang="en-US" b="1" dirty="0">
                <a:effectLst>
                  <a:outerShdw blurRad="38100" dist="38100" dir="2700000" algn="tl">
                    <a:srgbClr val="000000">
                      <a:alpha val="43137"/>
                    </a:srgbClr>
                  </a:outerShdw>
                </a:effectLst>
                <a:ea typeface="楷体_GB2312" pitchFamily="49" charset="-122"/>
              </a:endParaRPr>
            </a:p>
          </p:txBody>
        </p:sp>
        <p:sp>
          <p:nvSpPr>
            <p:cNvPr id="154630" name="Line 6"/>
            <p:cNvSpPr>
              <a:spLocks noChangeShapeType="1"/>
            </p:cNvSpPr>
            <p:nvPr/>
          </p:nvSpPr>
          <p:spPr bwMode="auto">
            <a:xfrm>
              <a:off x="1968" y="2304"/>
              <a:ext cx="1584"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54631" name="Line 7"/>
            <p:cNvSpPr>
              <a:spLocks noChangeShapeType="1"/>
            </p:cNvSpPr>
            <p:nvPr/>
          </p:nvSpPr>
          <p:spPr bwMode="auto">
            <a:xfrm>
              <a:off x="1968" y="2736"/>
              <a:ext cx="1584"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54632" name="Text Box 8"/>
            <p:cNvSpPr txBox="1">
              <a:spLocks noChangeArrowheads="1"/>
            </p:cNvSpPr>
            <p:nvPr/>
          </p:nvSpPr>
          <p:spPr bwMode="auto">
            <a:xfrm>
              <a:off x="3600" y="1731"/>
              <a:ext cx="563" cy="330"/>
            </a:xfrm>
            <a:prstGeom prst="rect">
              <a:avLst/>
            </a:prstGeom>
            <a:noFill/>
            <a:ln w="9525">
              <a:noFill/>
              <a:miter lim="800000"/>
              <a:headEnd/>
              <a:tailEnd/>
            </a:ln>
            <a:effectLst/>
          </p:spPr>
          <p:txBody>
            <a:bodyPr wrap="none">
              <a:spAutoFit/>
            </a:bodyPr>
            <a:lstStyle/>
            <a:p>
              <a:r>
                <a:rPr lang="zh-CN" altLang="en-US" b="1">
                  <a:effectLst>
                    <a:outerShdw blurRad="38100" dist="38100" dir="2700000" algn="tl">
                      <a:srgbClr val="000000">
                        <a:alpha val="43137"/>
                      </a:srgbClr>
                    </a:outerShdw>
                  </a:effectLst>
                </a:rPr>
                <a:t>5.0</a:t>
              </a:r>
              <a:r>
                <a:rPr lang="en-US" altLang="zh-CN" b="1">
                  <a:effectLst>
                    <a:outerShdw blurRad="38100" dist="38100" dir="2700000" algn="tl">
                      <a:srgbClr val="000000">
                        <a:alpha val="43137"/>
                      </a:srgbClr>
                    </a:outerShdw>
                  </a:effectLst>
                </a:rPr>
                <a:t>V</a:t>
              </a:r>
            </a:p>
          </p:txBody>
        </p:sp>
        <p:sp>
          <p:nvSpPr>
            <p:cNvPr id="154633" name="Text Box 9"/>
            <p:cNvSpPr txBox="1">
              <a:spLocks noChangeArrowheads="1"/>
            </p:cNvSpPr>
            <p:nvPr/>
          </p:nvSpPr>
          <p:spPr bwMode="auto">
            <a:xfrm>
              <a:off x="3600" y="2165"/>
              <a:ext cx="563" cy="330"/>
            </a:xfrm>
            <a:prstGeom prst="rect">
              <a:avLst/>
            </a:prstGeom>
            <a:noFill/>
            <a:ln w="9525">
              <a:noFill/>
              <a:miter lim="800000"/>
              <a:headEnd/>
              <a:tailEnd/>
            </a:ln>
            <a:effectLst/>
          </p:spPr>
          <p:txBody>
            <a:bodyPr wrap="none">
              <a:spAutoFit/>
            </a:bodyPr>
            <a:lstStyle/>
            <a:p>
              <a:r>
                <a:rPr lang="zh-CN" altLang="en-US" b="1">
                  <a:effectLst>
                    <a:outerShdw blurRad="38100" dist="38100" dir="2700000" algn="tl">
                      <a:srgbClr val="000000">
                        <a:alpha val="43137"/>
                      </a:srgbClr>
                    </a:outerShdw>
                  </a:effectLst>
                </a:rPr>
                <a:t>3.5</a:t>
              </a:r>
              <a:r>
                <a:rPr lang="en-US" altLang="zh-CN" b="1">
                  <a:effectLst>
                    <a:outerShdw blurRad="38100" dist="38100" dir="2700000" algn="tl">
                      <a:srgbClr val="000000">
                        <a:alpha val="43137"/>
                      </a:srgbClr>
                    </a:outerShdw>
                  </a:effectLst>
                </a:rPr>
                <a:t>V</a:t>
              </a:r>
            </a:p>
          </p:txBody>
        </p:sp>
        <p:sp>
          <p:nvSpPr>
            <p:cNvPr id="154634" name="Text Box 10"/>
            <p:cNvSpPr txBox="1">
              <a:spLocks noChangeArrowheads="1"/>
            </p:cNvSpPr>
            <p:nvPr/>
          </p:nvSpPr>
          <p:spPr bwMode="auto">
            <a:xfrm>
              <a:off x="3600" y="2597"/>
              <a:ext cx="563" cy="330"/>
            </a:xfrm>
            <a:prstGeom prst="rect">
              <a:avLst/>
            </a:prstGeom>
            <a:noFill/>
            <a:ln w="9525">
              <a:noFill/>
              <a:miter lim="800000"/>
              <a:headEnd/>
              <a:tailEnd/>
            </a:ln>
            <a:effectLst/>
          </p:spPr>
          <p:txBody>
            <a:bodyPr wrap="none">
              <a:spAutoFit/>
            </a:bodyPr>
            <a:lstStyle/>
            <a:p>
              <a:r>
                <a:rPr lang="zh-CN" altLang="en-US" b="1">
                  <a:effectLst>
                    <a:outerShdw blurRad="38100" dist="38100" dir="2700000" algn="tl">
                      <a:srgbClr val="000000">
                        <a:alpha val="43137"/>
                      </a:srgbClr>
                    </a:outerShdw>
                  </a:effectLst>
                </a:rPr>
                <a:t>1.5</a:t>
              </a:r>
              <a:r>
                <a:rPr lang="en-US" altLang="zh-CN" b="1">
                  <a:effectLst>
                    <a:outerShdw blurRad="38100" dist="38100" dir="2700000" algn="tl">
                      <a:srgbClr val="000000">
                        <a:alpha val="43137"/>
                      </a:srgbClr>
                    </a:outerShdw>
                  </a:effectLst>
                </a:rPr>
                <a:t>V</a:t>
              </a:r>
            </a:p>
          </p:txBody>
        </p:sp>
        <p:sp>
          <p:nvSpPr>
            <p:cNvPr id="154635" name="Text Box 11"/>
            <p:cNvSpPr txBox="1">
              <a:spLocks noChangeArrowheads="1"/>
            </p:cNvSpPr>
            <p:nvPr/>
          </p:nvSpPr>
          <p:spPr bwMode="auto">
            <a:xfrm>
              <a:off x="3600" y="3029"/>
              <a:ext cx="563" cy="330"/>
            </a:xfrm>
            <a:prstGeom prst="rect">
              <a:avLst/>
            </a:prstGeom>
            <a:noFill/>
            <a:ln w="9525">
              <a:noFill/>
              <a:miter lim="800000"/>
              <a:headEnd/>
              <a:tailEnd/>
            </a:ln>
            <a:effectLst/>
          </p:spPr>
          <p:txBody>
            <a:bodyPr wrap="none">
              <a:spAutoFit/>
            </a:bodyPr>
            <a:lstStyle/>
            <a:p>
              <a:r>
                <a:rPr lang="zh-CN" altLang="en-US" b="1">
                  <a:effectLst>
                    <a:outerShdw blurRad="38100" dist="38100" dir="2700000" algn="tl">
                      <a:srgbClr val="000000">
                        <a:alpha val="43137"/>
                      </a:srgbClr>
                    </a:outerShdw>
                  </a:effectLst>
                </a:rPr>
                <a:t>0.0</a:t>
              </a:r>
              <a:r>
                <a:rPr lang="en-US" altLang="zh-CN" b="1">
                  <a:effectLst>
                    <a:outerShdw blurRad="38100" dist="38100" dir="2700000" algn="tl">
                      <a:srgbClr val="000000">
                        <a:alpha val="43137"/>
                      </a:srgbClr>
                    </a:outerShdw>
                  </a:effectLst>
                </a:rPr>
                <a:t>V</a:t>
              </a:r>
            </a:p>
          </p:txBody>
        </p:sp>
      </p:grpSp>
      <p:sp>
        <p:nvSpPr>
          <p:cNvPr id="154637" name="Text Box 13"/>
          <p:cNvSpPr txBox="1">
            <a:spLocks noChangeArrowheads="1"/>
          </p:cNvSpPr>
          <p:nvPr/>
        </p:nvSpPr>
        <p:spPr bwMode="auto">
          <a:xfrm>
            <a:off x="4293260" y="5085184"/>
            <a:ext cx="3227165" cy="781752"/>
          </a:xfrm>
          <a:prstGeom prst="rect">
            <a:avLst/>
          </a:prstGeom>
          <a:noFill/>
          <a:ln w="9525">
            <a:noFill/>
            <a:miter lim="800000"/>
            <a:headEnd/>
            <a:tailEnd/>
          </a:ln>
          <a:effectLst/>
        </p:spPr>
        <p:txBody>
          <a:bodyPr wrap="none">
            <a:spAutoFit/>
          </a:bodyPr>
          <a:lstStyle/>
          <a:p>
            <a:pPr algn="ctr">
              <a:lnSpc>
                <a:spcPct val="140000"/>
              </a:lnSpc>
            </a:pPr>
            <a:r>
              <a:rPr lang="en-US" altLang="zh-CN" sz="3200" dirty="0">
                <a:effectLst>
                  <a:outerShdw blurRad="38100" dist="38100" dir="2700000" algn="tl">
                    <a:srgbClr val="000000">
                      <a:alpha val="43137"/>
                    </a:srgbClr>
                  </a:outerShdw>
                </a:effectLst>
                <a:ea typeface="黑体" pitchFamily="2" charset="-122"/>
                <a:cs typeface="Times New Roman" panose="02020603050405020304" pitchFamily="18" charset="0"/>
              </a:rPr>
              <a:t>Logic Level of </a:t>
            </a:r>
            <a:r>
              <a:rPr lang="zh-CN" altLang="en-US" sz="3200" dirty="0">
                <a:effectLst>
                  <a:outerShdw blurRad="38100" dist="38100" dir="2700000" algn="tl">
                    <a:srgbClr val="000000">
                      <a:alpha val="43137"/>
                    </a:srgbClr>
                  </a:outerShdw>
                </a:effectLst>
                <a:ea typeface="黑体" pitchFamily="2" charset="-122"/>
                <a:cs typeface="Times New Roman" panose="02020603050405020304" pitchFamily="18" charset="0"/>
              </a:rPr>
              <a:t>5</a:t>
            </a:r>
            <a:r>
              <a:rPr lang="en-US" altLang="zh-CN" sz="3200" dirty="0">
                <a:effectLst>
                  <a:outerShdw blurRad="38100" dist="38100" dir="2700000" algn="tl">
                    <a:srgbClr val="000000">
                      <a:alpha val="43137"/>
                    </a:srgbClr>
                  </a:outerShdw>
                </a:effectLst>
                <a:ea typeface="黑体" pitchFamily="2" charset="-122"/>
                <a:cs typeface="Times New Roman" panose="02020603050405020304" pitchFamily="18" charset="0"/>
              </a:rPr>
              <a:t>V</a:t>
            </a:r>
            <a:endParaRPr lang="zh-CN" altLang="en-US" sz="3200" dirty="0">
              <a:effectLst>
                <a:outerShdw blurRad="38100" dist="38100" dir="2700000" algn="tl">
                  <a:srgbClr val="000000">
                    <a:alpha val="43137"/>
                  </a:srgbClr>
                </a:outerShdw>
              </a:effectLst>
              <a:ea typeface="黑体"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54637"/>
                                        </p:tgtEl>
                                        <p:attrNameLst>
                                          <p:attrName>style.visibility</p:attrName>
                                        </p:attrNameLst>
                                      </p:cBhvr>
                                      <p:to>
                                        <p:strVal val="visible"/>
                                      </p:to>
                                    </p:set>
                                    <p:animEffect transition="in" filter="blinds(horizontal)">
                                      <p:cBhvr>
                                        <p:cTn id="11" dur="500"/>
                                        <p:tgtEl>
                                          <p:spTgt spid="154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37"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2238348" y="357166"/>
            <a:ext cx="7772400" cy="762000"/>
          </a:xfrm>
          <a:noFill/>
          <a:ln>
            <a:noFill/>
          </a:ln>
          <a:effectLst/>
        </p:spPr>
        <p:txBody>
          <a:bodyPr vert="horz" wrap="square" lIns="91440" tIns="45720" rIns="91440" bIns="45720" numCol="1" anchor="b" anchorCtr="0" compatLnSpc="1">
            <a:prstTxWarp prst="textNoShape">
              <a:avLst/>
            </a:prstTxWarp>
            <a:spAutoFit/>
          </a:bodyPr>
          <a:lstStyle/>
          <a:p>
            <a:pPr marL="342900" indent="-342900"/>
            <a:r>
              <a:rPr lang="en-US" altLang="zh-CN" dirty="0" err="1" smtClean="0">
                <a:solidFill>
                  <a:schemeClr val="tx1"/>
                </a:solidFill>
                <a:latin typeface="Times New Roman" panose="02020603050405020304" pitchFamily="18" charset="0"/>
                <a:ea typeface="黑体" pitchFamily="2" charset="-122"/>
                <a:cs typeface="Times New Roman" panose="02020603050405020304" pitchFamily="18" charset="0"/>
              </a:rPr>
              <a:t>Fanin</a:t>
            </a:r>
            <a:endParaRPr lang="en-US" altLang="zh-CN" dirty="0">
              <a:solidFill>
                <a:schemeClr val="tx1"/>
              </a:solidFill>
              <a:latin typeface="黑体" pitchFamily="2" charset="-122"/>
              <a:ea typeface="黑体" pitchFamily="2" charset="-122"/>
            </a:endParaRPr>
          </a:p>
        </p:txBody>
      </p:sp>
      <p:sp>
        <p:nvSpPr>
          <p:cNvPr id="177155" name="Rectangle 3"/>
          <p:cNvSpPr>
            <a:spLocks noGrp="1" noChangeArrowheads="1"/>
          </p:cNvSpPr>
          <p:nvPr>
            <p:ph type="body" idx="1"/>
          </p:nvPr>
        </p:nvSpPr>
        <p:spPr>
          <a:xfrm>
            <a:off x="1981200" y="1316992"/>
            <a:ext cx="8458200" cy="4876800"/>
          </a:xfrm>
        </p:spPr>
        <p:txBody>
          <a:bodyPr/>
          <a:lstStyle/>
          <a:p>
            <a:r>
              <a:rPr lang="en-US" altLang="zh-CN"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 a logic gate, the number of inputs </a:t>
            </a:r>
            <a:r>
              <a:rPr lang="en-US" altLang="zh-CN"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allowed is </a:t>
            </a:r>
            <a:r>
              <a:rPr lang="en-US" altLang="zh-CN"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named as “</a:t>
            </a:r>
            <a:r>
              <a:rPr lang="en-US" altLang="zh-CN"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fanin</a:t>
            </a:r>
            <a:r>
              <a:rPr lang="en-US" altLang="zh-CN"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zh-CN" alt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2" name="Group 4"/>
          <p:cNvGrpSpPr>
            <a:grpSpLocks/>
          </p:cNvGrpSpPr>
          <p:nvPr/>
        </p:nvGrpSpPr>
        <p:grpSpPr bwMode="auto">
          <a:xfrm>
            <a:off x="3896710" y="3034998"/>
            <a:ext cx="4191000" cy="2209800"/>
            <a:chOff x="1200" y="2208"/>
            <a:chExt cx="2640" cy="1392"/>
          </a:xfrm>
        </p:grpSpPr>
        <p:grpSp>
          <p:nvGrpSpPr>
            <p:cNvPr id="3" name="Group 5"/>
            <p:cNvGrpSpPr>
              <a:grpSpLocks/>
            </p:cNvGrpSpPr>
            <p:nvPr/>
          </p:nvGrpSpPr>
          <p:grpSpPr bwMode="auto">
            <a:xfrm>
              <a:off x="1200" y="2208"/>
              <a:ext cx="1056" cy="624"/>
              <a:chOff x="1200" y="2448"/>
              <a:chExt cx="1056" cy="624"/>
            </a:xfrm>
          </p:grpSpPr>
          <p:sp>
            <p:nvSpPr>
              <p:cNvPr id="177158" name="Line 6"/>
              <p:cNvSpPr>
                <a:spLocks noChangeShapeType="1"/>
              </p:cNvSpPr>
              <p:nvPr/>
            </p:nvSpPr>
            <p:spPr bwMode="auto">
              <a:xfrm>
                <a:off x="1488" y="2448"/>
                <a:ext cx="0" cy="624"/>
              </a:xfrm>
              <a:prstGeom prst="line">
                <a:avLst/>
              </a:prstGeom>
              <a:noFill/>
              <a:ln w="19050">
                <a:solidFill>
                  <a:schemeClr val="tx1"/>
                </a:solidFill>
                <a:miter lim="800000"/>
                <a:headEnd/>
                <a:tailEnd/>
              </a:ln>
              <a:effectLst/>
            </p:spPr>
            <p:txBody>
              <a:bodyPr wrap="none"/>
              <a:lstStyle/>
              <a:p>
                <a:endParaRPr lang="zh-CN" altLang="en-US"/>
              </a:p>
            </p:txBody>
          </p:sp>
          <p:grpSp>
            <p:nvGrpSpPr>
              <p:cNvPr id="4" name="Group 7"/>
              <p:cNvGrpSpPr>
                <a:grpSpLocks/>
              </p:cNvGrpSpPr>
              <p:nvPr/>
            </p:nvGrpSpPr>
            <p:grpSpPr bwMode="auto">
              <a:xfrm>
                <a:off x="1488" y="2578"/>
                <a:ext cx="768" cy="350"/>
                <a:chOff x="1536" y="2578"/>
                <a:chExt cx="768" cy="412"/>
              </a:xfrm>
            </p:grpSpPr>
            <p:sp>
              <p:nvSpPr>
                <p:cNvPr id="177160" name="Arc 8"/>
                <p:cNvSpPr>
                  <a:spLocks/>
                </p:cNvSpPr>
                <p:nvPr/>
              </p:nvSpPr>
              <p:spPr bwMode="auto">
                <a:xfrm>
                  <a:off x="1823" y="2578"/>
                  <a:ext cx="188" cy="412"/>
                </a:xfrm>
                <a:custGeom>
                  <a:avLst/>
                  <a:gdLst>
                    <a:gd name="G0" fmla="+- 528 0 0"/>
                    <a:gd name="G1" fmla="+- 21600 0 0"/>
                    <a:gd name="G2" fmla="+- 21600 0 0"/>
                    <a:gd name="T0" fmla="*/ 0 w 22128"/>
                    <a:gd name="T1" fmla="*/ 6 h 43183"/>
                    <a:gd name="T2" fmla="*/ 1381 w 22128"/>
                    <a:gd name="T3" fmla="*/ 43183 h 43183"/>
                    <a:gd name="T4" fmla="*/ 528 w 22128"/>
                    <a:gd name="T5" fmla="*/ 21600 h 43183"/>
                  </a:gdLst>
                  <a:ahLst/>
                  <a:cxnLst>
                    <a:cxn ang="0">
                      <a:pos x="T0" y="T1"/>
                    </a:cxn>
                    <a:cxn ang="0">
                      <a:pos x="T2" y="T3"/>
                    </a:cxn>
                    <a:cxn ang="0">
                      <a:pos x="T4" y="T5"/>
                    </a:cxn>
                  </a:cxnLst>
                  <a:rect l="0" t="0" r="r" b="b"/>
                  <a:pathLst>
                    <a:path w="22128" h="43183" fill="none" extrusionOk="0">
                      <a:moveTo>
                        <a:pt x="0" y="6"/>
                      </a:moveTo>
                      <a:cubicBezTo>
                        <a:pt x="175" y="2"/>
                        <a:pt x="351" y="-1"/>
                        <a:pt x="528" y="0"/>
                      </a:cubicBezTo>
                      <a:cubicBezTo>
                        <a:pt x="12457" y="0"/>
                        <a:pt x="22128" y="9670"/>
                        <a:pt x="22128" y="21600"/>
                      </a:cubicBezTo>
                      <a:cubicBezTo>
                        <a:pt x="22128" y="33197"/>
                        <a:pt x="12969" y="42725"/>
                        <a:pt x="1381" y="43183"/>
                      </a:cubicBezTo>
                    </a:path>
                    <a:path w="22128" h="43183" stroke="0" extrusionOk="0">
                      <a:moveTo>
                        <a:pt x="0" y="6"/>
                      </a:moveTo>
                      <a:cubicBezTo>
                        <a:pt x="175" y="2"/>
                        <a:pt x="351" y="-1"/>
                        <a:pt x="528" y="0"/>
                      </a:cubicBezTo>
                      <a:cubicBezTo>
                        <a:pt x="12457" y="0"/>
                        <a:pt x="22128" y="9670"/>
                        <a:pt x="22128" y="21600"/>
                      </a:cubicBezTo>
                      <a:cubicBezTo>
                        <a:pt x="22128" y="33197"/>
                        <a:pt x="12969" y="42725"/>
                        <a:pt x="1381" y="43183"/>
                      </a:cubicBezTo>
                      <a:lnTo>
                        <a:pt x="528" y="21600"/>
                      </a:lnTo>
                      <a:close/>
                    </a:path>
                  </a:pathLst>
                </a:custGeom>
                <a:noFill/>
                <a:ln w="19050">
                  <a:solidFill>
                    <a:schemeClr val="tx1"/>
                  </a:solidFill>
                  <a:miter lim="800000"/>
                  <a:headEnd/>
                  <a:tailEnd/>
                </a:ln>
                <a:effectLst/>
              </p:spPr>
              <p:txBody>
                <a:bodyPr wrap="none" anchor="ctr"/>
                <a:lstStyle/>
                <a:p>
                  <a:endParaRPr lang="zh-CN" altLang="en-US"/>
                </a:p>
              </p:txBody>
            </p:sp>
            <p:sp>
              <p:nvSpPr>
                <p:cNvPr id="177161" name="Line 9"/>
                <p:cNvSpPr>
                  <a:spLocks noChangeShapeType="1"/>
                </p:cNvSpPr>
                <p:nvPr/>
              </p:nvSpPr>
              <p:spPr bwMode="auto">
                <a:xfrm flipH="1">
                  <a:off x="1536" y="2578"/>
                  <a:ext cx="293" cy="0"/>
                </a:xfrm>
                <a:prstGeom prst="line">
                  <a:avLst/>
                </a:prstGeom>
                <a:noFill/>
                <a:ln w="19050">
                  <a:solidFill>
                    <a:schemeClr val="tx1"/>
                  </a:solidFill>
                  <a:miter lim="800000"/>
                  <a:headEnd/>
                  <a:tailEnd/>
                </a:ln>
                <a:effectLst/>
              </p:spPr>
              <p:txBody>
                <a:bodyPr wrap="none"/>
                <a:lstStyle/>
                <a:p>
                  <a:endParaRPr lang="zh-CN" altLang="en-US"/>
                </a:p>
              </p:txBody>
            </p:sp>
            <p:sp>
              <p:nvSpPr>
                <p:cNvPr id="177162" name="Line 10"/>
                <p:cNvSpPr>
                  <a:spLocks noChangeShapeType="1"/>
                </p:cNvSpPr>
                <p:nvPr/>
              </p:nvSpPr>
              <p:spPr bwMode="auto">
                <a:xfrm flipH="1">
                  <a:off x="1536" y="2990"/>
                  <a:ext cx="293" cy="0"/>
                </a:xfrm>
                <a:prstGeom prst="line">
                  <a:avLst/>
                </a:prstGeom>
                <a:noFill/>
                <a:ln w="19050">
                  <a:solidFill>
                    <a:schemeClr val="tx1"/>
                  </a:solidFill>
                  <a:miter lim="800000"/>
                  <a:headEnd/>
                  <a:tailEnd/>
                </a:ln>
                <a:effectLst/>
              </p:spPr>
              <p:txBody>
                <a:bodyPr wrap="none"/>
                <a:lstStyle/>
                <a:p>
                  <a:endParaRPr lang="zh-CN" altLang="en-US"/>
                </a:p>
              </p:txBody>
            </p:sp>
            <p:sp>
              <p:nvSpPr>
                <p:cNvPr id="177163" name="Oval 11"/>
                <p:cNvSpPr>
                  <a:spLocks noChangeArrowheads="1"/>
                </p:cNvSpPr>
                <p:nvPr/>
              </p:nvSpPr>
              <p:spPr bwMode="auto">
                <a:xfrm>
                  <a:off x="2011" y="2743"/>
                  <a:ext cx="74" cy="82"/>
                </a:xfrm>
                <a:prstGeom prst="ellipse">
                  <a:avLst/>
                </a:prstGeom>
                <a:noFill/>
                <a:ln w="19050">
                  <a:solidFill>
                    <a:schemeClr val="tx1"/>
                  </a:solidFill>
                  <a:miter lim="800000"/>
                  <a:headEnd/>
                  <a:tailEnd/>
                </a:ln>
                <a:effectLst/>
              </p:spPr>
              <p:txBody>
                <a:bodyPr wrap="none" anchor="ctr"/>
                <a:lstStyle/>
                <a:p>
                  <a:endParaRPr lang="zh-CN" altLang="en-US"/>
                </a:p>
              </p:txBody>
            </p:sp>
            <p:sp>
              <p:nvSpPr>
                <p:cNvPr id="177164" name="Line 12"/>
                <p:cNvSpPr>
                  <a:spLocks noChangeShapeType="1"/>
                </p:cNvSpPr>
                <p:nvPr/>
              </p:nvSpPr>
              <p:spPr bwMode="auto">
                <a:xfrm>
                  <a:off x="2085" y="2784"/>
                  <a:ext cx="219" cy="0"/>
                </a:xfrm>
                <a:prstGeom prst="line">
                  <a:avLst/>
                </a:prstGeom>
                <a:noFill/>
                <a:ln w="19050">
                  <a:solidFill>
                    <a:schemeClr val="tx1"/>
                  </a:solidFill>
                  <a:miter lim="800000"/>
                  <a:headEnd/>
                  <a:tailEnd/>
                </a:ln>
                <a:effectLst/>
              </p:spPr>
              <p:txBody>
                <a:bodyPr wrap="none"/>
                <a:lstStyle/>
                <a:p>
                  <a:endParaRPr lang="zh-CN" altLang="en-US"/>
                </a:p>
              </p:txBody>
            </p:sp>
          </p:grpSp>
          <p:grpSp>
            <p:nvGrpSpPr>
              <p:cNvPr id="5" name="Group 13"/>
              <p:cNvGrpSpPr>
                <a:grpSpLocks/>
              </p:cNvGrpSpPr>
              <p:nvPr/>
            </p:nvGrpSpPr>
            <p:grpSpPr bwMode="auto">
              <a:xfrm>
                <a:off x="1200" y="2544"/>
                <a:ext cx="288" cy="432"/>
                <a:chOff x="1296" y="2544"/>
                <a:chExt cx="288" cy="432"/>
              </a:xfrm>
            </p:grpSpPr>
            <p:sp>
              <p:nvSpPr>
                <p:cNvPr id="177166" name="Line 14"/>
                <p:cNvSpPr>
                  <a:spLocks noChangeShapeType="1"/>
                </p:cNvSpPr>
                <p:nvPr/>
              </p:nvSpPr>
              <p:spPr bwMode="auto">
                <a:xfrm flipH="1">
                  <a:off x="1296" y="2544"/>
                  <a:ext cx="288" cy="0"/>
                </a:xfrm>
                <a:prstGeom prst="line">
                  <a:avLst/>
                </a:prstGeom>
                <a:noFill/>
                <a:ln w="19050">
                  <a:solidFill>
                    <a:schemeClr val="tx1"/>
                  </a:solidFill>
                  <a:miter lim="800000"/>
                  <a:headEnd/>
                  <a:tailEnd/>
                </a:ln>
                <a:effectLst/>
              </p:spPr>
              <p:txBody>
                <a:bodyPr wrap="none"/>
                <a:lstStyle/>
                <a:p>
                  <a:endParaRPr lang="zh-CN" altLang="en-US"/>
                </a:p>
              </p:txBody>
            </p:sp>
            <p:sp>
              <p:nvSpPr>
                <p:cNvPr id="177167" name="Line 15"/>
                <p:cNvSpPr>
                  <a:spLocks noChangeShapeType="1"/>
                </p:cNvSpPr>
                <p:nvPr/>
              </p:nvSpPr>
              <p:spPr bwMode="auto">
                <a:xfrm flipH="1">
                  <a:off x="1296" y="2688"/>
                  <a:ext cx="288" cy="0"/>
                </a:xfrm>
                <a:prstGeom prst="line">
                  <a:avLst/>
                </a:prstGeom>
                <a:noFill/>
                <a:ln w="19050">
                  <a:solidFill>
                    <a:schemeClr val="tx1"/>
                  </a:solidFill>
                  <a:miter lim="800000"/>
                  <a:headEnd/>
                  <a:tailEnd/>
                </a:ln>
                <a:effectLst/>
              </p:spPr>
              <p:txBody>
                <a:bodyPr wrap="none"/>
                <a:lstStyle/>
                <a:p>
                  <a:endParaRPr lang="zh-CN" altLang="en-US"/>
                </a:p>
              </p:txBody>
            </p:sp>
            <p:sp>
              <p:nvSpPr>
                <p:cNvPr id="177168" name="Line 16"/>
                <p:cNvSpPr>
                  <a:spLocks noChangeShapeType="1"/>
                </p:cNvSpPr>
                <p:nvPr/>
              </p:nvSpPr>
              <p:spPr bwMode="auto">
                <a:xfrm flipH="1">
                  <a:off x="1296" y="2832"/>
                  <a:ext cx="288" cy="0"/>
                </a:xfrm>
                <a:prstGeom prst="line">
                  <a:avLst/>
                </a:prstGeom>
                <a:noFill/>
                <a:ln w="19050">
                  <a:solidFill>
                    <a:schemeClr val="tx1"/>
                  </a:solidFill>
                  <a:miter lim="800000"/>
                  <a:headEnd/>
                  <a:tailEnd/>
                </a:ln>
                <a:effectLst/>
              </p:spPr>
              <p:txBody>
                <a:bodyPr wrap="none"/>
                <a:lstStyle/>
                <a:p>
                  <a:endParaRPr lang="zh-CN" altLang="en-US"/>
                </a:p>
              </p:txBody>
            </p:sp>
            <p:sp>
              <p:nvSpPr>
                <p:cNvPr id="177169" name="Line 17"/>
                <p:cNvSpPr>
                  <a:spLocks noChangeShapeType="1"/>
                </p:cNvSpPr>
                <p:nvPr/>
              </p:nvSpPr>
              <p:spPr bwMode="auto">
                <a:xfrm flipH="1">
                  <a:off x="1296" y="2976"/>
                  <a:ext cx="288" cy="0"/>
                </a:xfrm>
                <a:prstGeom prst="line">
                  <a:avLst/>
                </a:prstGeom>
                <a:noFill/>
                <a:ln w="19050">
                  <a:solidFill>
                    <a:schemeClr val="tx1"/>
                  </a:solidFill>
                  <a:miter lim="800000"/>
                  <a:headEnd/>
                  <a:tailEnd/>
                </a:ln>
                <a:effectLst/>
              </p:spPr>
              <p:txBody>
                <a:bodyPr wrap="none"/>
                <a:lstStyle/>
                <a:p>
                  <a:endParaRPr lang="zh-CN" altLang="en-US"/>
                </a:p>
              </p:txBody>
            </p:sp>
          </p:grpSp>
        </p:grpSp>
        <p:grpSp>
          <p:nvGrpSpPr>
            <p:cNvPr id="6" name="Group 18"/>
            <p:cNvGrpSpPr>
              <a:grpSpLocks/>
            </p:cNvGrpSpPr>
            <p:nvPr/>
          </p:nvGrpSpPr>
          <p:grpSpPr bwMode="auto">
            <a:xfrm>
              <a:off x="1200" y="2976"/>
              <a:ext cx="1056" cy="624"/>
              <a:chOff x="1200" y="2448"/>
              <a:chExt cx="1056" cy="624"/>
            </a:xfrm>
          </p:grpSpPr>
          <p:sp>
            <p:nvSpPr>
              <p:cNvPr id="177171" name="Line 19"/>
              <p:cNvSpPr>
                <a:spLocks noChangeShapeType="1"/>
              </p:cNvSpPr>
              <p:nvPr/>
            </p:nvSpPr>
            <p:spPr bwMode="auto">
              <a:xfrm>
                <a:off x="1488" y="2448"/>
                <a:ext cx="0" cy="624"/>
              </a:xfrm>
              <a:prstGeom prst="line">
                <a:avLst/>
              </a:prstGeom>
              <a:noFill/>
              <a:ln w="19050">
                <a:solidFill>
                  <a:schemeClr val="tx1"/>
                </a:solidFill>
                <a:miter lim="800000"/>
                <a:headEnd/>
                <a:tailEnd/>
              </a:ln>
              <a:effectLst/>
            </p:spPr>
            <p:txBody>
              <a:bodyPr wrap="none"/>
              <a:lstStyle/>
              <a:p>
                <a:endParaRPr lang="zh-CN" altLang="en-US"/>
              </a:p>
            </p:txBody>
          </p:sp>
          <p:grpSp>
            <p:nvGrpSpPr>
              <p:cNvPr id="7" name="Group 20"/>
              <p:cNvGrpSpPr>
                <a:grpSpLocks/>
              </p:cNvGrpSpPr>
              <p:nvPr/>
            </p:nvGrpSpPr>
            <p:grpSpPr bwMode="auto">
              <a:xfrm>
                <a:off x="1488" y="2578"/>
                <a:ext cx="768" cy="350"/>
                <a:chOff x="1536" y="2578"/>
                <a:chExt cx="768" cy="412"/>
              </a:xfrm>
            </p:grpSpPr>
            <p:sp>
              <p:nvSpPr>
                <p:cNvPr id="177173" name="Arc 21"/>
                <p:cNvSpPr>
                  <a:spLocks/>
                </p:cNvSpPr>
                <p:nvPr/>
              </p:nvSpPr>
              <p:spPr bwMode="auto">
                <a:xfrm>
                  <a:off x="1823" y="2578"/>
                  <a:ext cx="188" cy="412"/>
                </a:xfrm>
                <a:custGeom>
                  <a:avLst/>
                  <a:gdLst>
                    <a:gd name="G0" fmla="+- 528 0 0"/>
                    <a:gd name="G1" fmla="+- 21600 0 0"/>
                    <a:gd name="G2" fmla="+- 21600 0 0"/>
                    <a:gd name="T0" fmla="*/ 0 w 22128"/>
                    <a:gd name="T1" fmla="*/ 6 h 43183"/>
                    <a:gd name="T2" fmla="*/ 1381 w 22128"/>
                    <a:gd name="T3" fmla="*/ 43183 h 43183"/>
                    <a:gd name="T4" fmla="*/ 528 w 22128"/>
                    <a:gd name="T5" fmla="*/ 21600 h 43183"/>
                  </a:gdLst>
                  <a:ahLst/>
                  <a:cxnLst>
                    <a:cxn ang="0">
                      <a:pos x="T0" y="T1"/>
                    </a:cxn>
                    <a:cxn ang="0">
                      <a:pos x="T2" y="T3"/>
                    </a:cxn>
                    <a:cxn ang="0">
                      <a:pos x="T4" y="T5"/>
                    </a:cxn>
                  </a:cxnLst>
                  <a:rect l="0" t="0" r="r" b="b"/>
                  <a:pathLst>
                    <a:path w="22128" h="43183" fill="none" extrusionOk="0">
                      <a:moveTo>
                        <a:pt x="0" y="6"/>
                      </a:moveTo>
                      <a:cubicBezTo>
                        <a:pt x="175" y="2"/>
                        <a:pt x="351" y="-1"/>
                        <a:pt x="528" y="0"/>
                      </a:cubicBezTo>
                      <a:cubicBezTo>
                        <a:pt x="12457" y="0"/>
                        <a:pt x="22128" y="9670"/>
                        <a:pt x="22128" y="21600"/>
                      </a:cubicBezTo>
                      <a:cubicBezTo>
                        <a:pt x="22128" y="33197"/>
                        <a:pt x="12969" y="42725"/>
                        <a:pt x="1381" y="43183"/>
                      </a:cubicBezTo>
                    </a:path>
                    <a:path w="22128" h="43183" stroke="0" extrusionOk="0">
                      <a:moveTo>
                        <a:pt x="0" y="6"/>
                      </a:moveTo>
                      <a:cubicBezTo>
                        <a:pt x="175" y="2"/>
                        <a:pt x="351" y="-1"/>
                        <a:pt x="528" y="0"/>
                      </a:cubicBezTo>
                      <a:cubicBezTo>
                        <a:pt x="12457" y="0"/>
                        <a:pt x="22128" y="9670"/>
                        <a:pt x="22128" y="21600"/>
                      </a:cubicBezTo>
                      <a:cubicBezTo>
                        <a:pt x="22128" y="33197"/>
                        <a:pt x="12969" y="42725"/>
                        <a:pt x="1381" y="43183"/>
                      </a:cubicBezTo>
                      <a:lnTo>
                        <a:pt x="528" y="21600"/>
                      </a:lnTo>
                      <a:close/>
                    </a:path>
                  </a:pathLst>
                </a:custGeom>
                <a:noFill/>
                <a:ln w="19050">
                  <a:solidFill>
                    <a:schemeClr val="tx1"/>
                  </a:solidFill>
                  <a:miter lim="800000"/>
                  <a:headEnd/>
                  <a:tailEnd/>
                </a:ln>
                <a:effectLst/>
              </p:spPr>
              <p:txBody>
                <a:bodyPr wrap="none" anchor="ctr"/>
                <a:lstStyle/>
                <a:p>
                  <a:endParaRPr lang="zh-CN" altLang="en-US"/>
                </a:p>
              </p:txBody>
            </p:sp>
            <p:sp>
              <p:nvSpPr>
                <p:cNvPr id="177174" name="Line 22"/>
                <p:cNvSpPr>
                  <a:spLocks noChangeShapeType="1"/>
                </p:cNvSpPr>
                <p:nvPr/>
              </p:nvSpPr>
              <p:spPr bwMode="auto">
                <a:xfrm flipH="1">
                  <a:off x="1536" y="2578"/>
                  <a:ext cx="293" cy="0"/>
                </a:xfrm>
                <a:prstGeom prst="line">
                  <a:avLst/>
                </a:prstGeom>
                <a:noFill/>
                <a:ln w="19050">
                  <a:solidFill>
                    <a:schemeClr val="tx1"/>
                  </a:solidFill>
                  <a:miter lim="800000"/>
                  <a:headEnd/>
                  <a:tailEnd/>
                </a:ln>
                <a:effectLst/>
              </p:spPr>
              <p:txBody>
                <a:bodyPr wrap="none"/>
                <a:lstStyle/>
                <a:p>
                  <a:endParaRPr lang="zh-CN" altLang="en-US"/>
                </a:p>
              </p:txBody>
            </p:sp>
            <p:sp>
              <p:nvSpPr>
                <p:cNvPr id="177175" name="Line 23"/>
                <p:cNvSpPr>
                  <a:spLocks noChangeShapeType="1"/>
                </p:cNvSpPr>
                <p:nvPr/>
              </p:nvSpPr>
              <p:spPr bwMode="auto">
                <a:xfrm flipH="1">
                  <a:off x="1536" y="2990"/>
                  <a:ext cx="293" cy="0"/>
                </a:xfrm>
                <a:prstGeom prst="line">
                  <a:avLst/>
                </a:prstGeom>
                <a:noFill/>
                <a:ln w="19050">
                  <a:solidFill>
                    <a:schemeClr val="tx1"/>
                  </a:solidFill>
                  <a:miter lim="800000"/>
                  <a:headEnd/>
                  <a:tailEnd/>
                </a:ln>
                <a:effectLst/>
              </p:spPr>
              <p:txBody>
                <a:bodyPr wrap="none"/>
                <a:lstStyle/>
                <a:p>
                  <a:endParaRPr lang="zh-CN" altLang="en-US"/>
                </a:p>
              </p:txBody>
            </p:sp>
            <p:sp>
              <p:nvSpPr>
                <p:cNvPr id="177176" name="Oval 24"/>
                <p:cNvSpPr>
                  <a:spLocks noChangeArrowheads="1"/>
                </p:cNvSpPr>
                <p:nvPr/>
              </p:nvSpPr>
              <p:spPr bwMode="auto">
                <a:xfrm>
                  <a:off x="2011" y="2743"/>
                  <a:ext cx="74" cy="82"/>
                </a:xfrm>
                <a:prstGeom prst="ellipse">
                  <a:avLst/>
                </a:prstGeom>
                <a:noFill/>
                <a:ln w="19050">
                  <a:solidFill>
                    <a:schemeClr val="tx1"/>
                  </a:solidFill>
                  <a:miter lim="800000"/>
                  <a:headEnd/>
                  <a:tailEnd/>
                </a:ln>
                <a:effectLst/>
              </p:spPr>
              <p:txBody>
                <a:bodyPr wrap="none" anchor="ctr"/>
                <a:lstStyle/>
                <a:p>
                  <a:endParaRPr lang="zh-CN" altLang="en-US"/>
                </a:p>
              </p:txBody>
            </p:sp>
            <p:sp>
              <p:nvSpPr>
                <p:cNvPr id="177177" name="Line 25"/>
                <p:cNvSpPr>
                  <a:spLocks noChangeShapeType="1"/>
                </p:cNvSpPr>
                <p:nvPr/>
              </p:nvSpPr>
              <p:spPr bwMode="auto">
                <a:xfrm>
                  <a:off x="2085" y="2784"/>
                  <a:ext cx="219" cy="0"/>
                </a:xfrm>
                <a:prstGeom prst="line">
                  <a:avLst/>
                </a:prstGeom>
                <a:noFill/>
                <a:ln w="19050">
                  <a:solidFill>
                    <a:schemeClr val="tx1"/>
                  </a:solidFill>
                  <a:miter lim="800000"/>
                  <a:headEnd/>
                  <a:tailEnd/>
                </a:ln>
                <a:effectLst/>
              </p:spPr>
              <p:txBody>
                <a:bodyPr wrap="none"/>
                <a:lstStyle/>
                <a:p>
                  <a:endParaRPr lang="zh-CN" altLang="en-US"/>
                </a:p>
              </p:txBody>
            </p:sp>
          </p:grpSp>
          <p:grpSp>
            <p:nvGrpSpPr>
              <p:cNvPr id="8" name="Group 26"/>
              <p:cNvGrpSpPr>
                <a:grpSpLocks/>
              </p:cNvGrpSpPr>
              <p:nvPr/>
            </p:nvGrpSpPr>
            <p:grpSpPr bwMode="auto">
              <a:xfrm>
                <a:off x="1200" y="2544"/>
                <a:ext cx="288" cy="432"/>
                <a:chOff x="1296" y="2544"/>
                <a:chExt cx="288" cy="432"/>
              </a:xfrm>
            </p:grpSpPr>
            <p:sp>
              <p:nvSpPr>
                <p:cNvPr id="177179" name="Line 27"/>
                <p:cNvSpPr>
                  <a:spLocks noChangeShapeType="1"/>
                </p:cNvSpPr>
                <p:nvPr/>
              </p:nvSpPr>
              <p:spPr bwMode="auto">
                <a:xfrm flipH="1">
                  <a:off x="1296" y="2544"/>
                  <a:ext cx="288" cy="0"/>
                </a:xfrm>
                <a:prstGeom prst="line">
                  <a:avLst/>
                </a:prstGeom>
                <a:noFill/>
                <a:ln w="19050">
                  <a:solidFill>
                    <a:schemeClr val="tx1"/>
                  </a:solidFill>
                  <a:miter lim="800000"/>
                  <a:headEnd/>
                  <a:tailEnd/>
                </a:ln>
                <a:effectLst/>
              </p:spPr>
              <p:txBody>
                <a:bodyPr wrap="none"/>
                <a:lstStyle/>
                <a:p>
                  <a:endParaRPr lang="zh-CN" altLang="en-US"/>
                </a:p>
              </p:txBody>
            </p:sp>
            <p:sp>
              <p:nvSpPr>
                <p:cNvPr id="177180" name="Line 28"/>
                <p:cNvSpPr>
                  <a:spLocks noChangeShapeType="1"/>
                </p:cNvSpPr>
                <p:nvPr/>
              </p:nvSpPr>
              <p:spPr bwMode="auto">
                <a:xfrm flipH="1">
                  <a:off x="1296" y="2688"/>
                  <a:ext cx="288" cy="0"/>
                </a:xfrm>
                <a:prstGeom prst="line">
                  <a:avLst/>
                </a:prstGeom>
                <a:noFill/>
                <a:ln w="19050">
                  <a:solidFill>
                    <a:schemeClr val="tx1"/>
                  </a:solidFill>
                  <a:miter lim="800000"/>
                  <a:headEnd/>
                  <a:tailEnd/>
                </a:ln>
                <a:effectLst/>
              </p:spPr>
              <p:txBody>
                <a:bodyPr wrap="none"/>
                <a:lstStyle/>
                <a:p>
                  <a:endParaRPr lang="zh-CN" altLang="en-US"/>
                </a:p>
              </p:txBody>
            </p:sp>
            <p:sp>
              <p:nvSpPr>
                <p:cNvPr id="177181" name="Line 29"/>
                <p:cNvSpPr>
                  <a:spLocks noChangeShapeType="1"/>
                </p:cNvSpPr>
                <p:nvPr/>
              </p:nvSpPr>
              <p:spPr bwMode="auto">
                <a:xfrm flipH="1">
                  <a:off x="1296" y="2832"/>
                  <a:ext cx="288" cy="0"/>
                </a:xfrm>
                <a:prstGeom prst="line">
                  <a:avLst/>
                </a:prstGeom>
                <a:noFill/>
                <a:ln w="19050">
                  <a:solidFill>
                    <a:schemeClr val="tx1"/>
                  </a:solidFill>
                  <a:miter lim="800000"/>
                  <a:headEnd/>
                  <a:tailEnd/>
                </a:ln>
                <a:effectLst/>
              </p:spPr>
              <p:txBody>
                <a:bodyPr wrap="none"/>
                <a:lstStyle/>
                <a:p>
                  <a:endParaRPr lang="zh-CN" altLang="en-US"/>
                </a:p>
              </p:txBody>
            </p:sp>
            <p:sp>
              <p:nvSpPr>
                <p:cNvPr id="177182" name="Line 30"/>
                <p:cNvSpPr>
                  <a:spLocks noChangeShapeType="1"/>
                </p:cNvSpPr>
                <p:nvPr/>
              </p:nvSpPr>
              <p:spPr bwMode="auto">
                <a:xfrm flipH="1">
                  <a:off x="1296" y="2976"/>
                  <a:ext cx="288" cy="0"/>
                </a:xfrm>
                <a:prstGeom prst="line">
                  <a:avLst/>
                </a:prstGeom>
                <a:noFill/>
                <a:ln w="19050">
                  <a:solidFill>
                    <a:schemeClr val="tx1"/>
                  </a:solidFill>
                  <a:miter lim="800000"/>
                  <a:headEnd/>
                  <a:tailEnd/>
                </a:ln>
                <a:effectLst/>
              </p:spPr>
              <p:txBody>
                <a:bodyPr wrap="none"/>
                <a:lstStyle/>
                <a:p>
                  <a:endParaRPr lang="zh-CN" altLang="en-US"/>
                </a:p>
              </p:txBody>
            </p:sp>
          </p:grpSp>
        </p:grpSp>
        <p:sp>
          <p:nvSpPr>
            <p:cNvPr id="177183" name="Line 31"/>
            <p:cNvSpPr>
              <a:spLocks noChangeShapeType="1"/>
            </p:cNvSpPr>
            <p:nvPr/>
          </p:nvSpPr>
          <p:spPr bwMode="auto">
            <a:xfrm>
              <a:off x="2256" y="2496"/>
              <a:ext cx="0" cy="336"/>
            </a:xfrm>
            <a:prstGeom prst="line">
              <a:avLst/>
            </a:prstGeom>
            <a:noFill/>
            <a:ln w="19050">
              <a:solidFill>
                <a:schemeClr val="tx1"/>
              </a:solidFill>
              <a:miter lim="800000"/>
              <a:headEnd/>
              <a:tailEnd/>
            </a:ln>
            <a:effectLst/>
          </p:spPr>
          <p:txBody>
            <a:bodyPr wrap="none"/>
            <a:lstStyle/>
            <a:p>
              <a:endParaRPr lang="zh-CN" altLang="en-US"/>
            </a:p>
          </p:txBody>
        </p:sp>
        <p:grpSp>
          <p:nvGrpSpPr>
            <p:cNvPr id="9" name="Group 32"/>
            <p:cNvGrpSpPr>
              <a:grpSpLocks/>
            </p:cNvGrpSpPr>
            <p:nvPr/>
          </p:nvGrpSpPr>
          <p:grpSpPr bwMode="auto">
            <a:xfrm>
              <a:off x="2544" y="2737"/>
              <a:ext cx="1296" cy="383"/>
              <a:chOff x="3360" y="2209"/>
              <a:chExt cx="1392" cy="383"/>
            </a:xfrm>
          </p:grpSpPr>
          <p:sp>
            <p:nvSpPr>
              <p:cNvPr id="177185" name="Arc 33"/>
              <p:cNvSpPr>
                <a:spLocks/>
              </p:cNvSpPr>
              <p:nvPr/>
            </p:nvSpPr>
            <p:spPr bwMode="auto">
              <a:xfrm>
                <a:off x="3360" y="2209"/>
                <a:ext cx="144" cy="381"/>
              </a:xfrm>
              <a:custGeom>
                <a:avLst/>
                <a:gdLst>
                  <a:gd name="G0" fmla="+- 0 0 0"/>
                  <a:gd name="G1" fmla="+- 21600 0 0"/>
                  <a:gd name="G2" fmla="+- 21600 0 0"/>
                  <a:gd name="T0" fmla="*/ 0 w 21600"/>
                  <a:gd name="T1" fmla="*/ 0 h 42915"/>
                  <a:gd name="T2" fmla="*/ 3498 w 21600"/>
                  <a:gd name="T3" fmla="*/ 42915 h 42915"/>
                  <a:gd name="T4" fmla="*/ 0 w 21600"/>
                  <a:gd name="T5" fmla="*/ 21600 h 42915"/>
                </a:gdLst>
                <a:ahLst/>
                <a:cxnLst>
                  <a:cxn ang="0">
                    <a:pos x="T0" y="T1"/>
                  </a:cxn>
                  <a:cxn ang="0">
                    <a:pos x="T2" y="T3"/>
                  </a:cxn>
                  <a:cxn ang="0">
                    <a:pos x="T4" y="T5"/>
                  </a:cxn>
                </a:cxnLst>
                <a:rect l="0" t="0" r="r" b="b"/>
                <a:pathLst>
                  <a:path w="21600" h="42915" fill="none" extrusionOk="0">
                    <a:moveTo>
                      <a:pt x="-1" y="0"/>
                    </a:moveTo>
                    <a:cubicBezTo>
                      <a:pt x="11929" y="0"/>
                      <a:pt x="21600" y="9670"/>
                      <a:pt x="21600" y="21600"/>
                    </a:cubicBezTo>
                    <a:cubicBezTo>
                      <a:pt x="21600" y="32179"/>
                      <a:pt x="13937" y="41201"/>
                      <a:pt x="3497" y="42914"/>
                    </a:cubicBezTo>
                  </a:path>
                  <a:path w="21600" h="42915" stroke="0" extrusionOk="0">
                    <a:moveTo>
                      <a:pt x="-1" y="0"/>
                    </a:moveTo>
                    <a:cubicBezTo>
                      <a:pt x="11929" y="0"/>
                      <a:pt x="21600" y="9670"/>
                      <a:pt x="21600" y="21600"/>
                    </a:cubicBezTo>
                    <a:cubicBezTo>
                      <a:pt x="21600" y="32179"/>
                      <a:pt x="13937" y="41201"/>
                      <a:pt x="3497" y="42914"/>
                    </a:cubicBezTo>
                    <a:lnTo>
                      <a:pt x="0" y="21600"/>
                    </a:lnTo>
                    <a:close/>
                  </a:path>
                </a:pathLst>
              </a:custGeom>
              <a:noFill/>
              <a:ln w="19050">
                <a:solidFill>
                  <a:schemeClr val="tx1"/>
                </a:solidFill>
                <a:miter lim="800000"/>
                <a:headEnd/>
                <a:tailEnd/>
              </a:ln>
              <a:effectLst/>
            </p:spPr>
            <p:txBody>
              <a:bodyPr wrap="none" anchor="ctr"/>
              <a:lstStyle/>
              <a:p>
                <a:endParaRPr lang="zh-CN" altLang="en-US"/>
              </a:p>
            </p:txBody>
          </p:sp>
          <p:sp>
            <p:nvSpPr>
              <p:cNvPr id="177186" name="Arc 34"/>
              <p:cNvSpPr>
                <a:spLocks/>
              </p:cNvSpPr>
              <p:nvPr/>
            </p:nvSpPr>
            <p:spPr bwMode="auto">
              <a:xfrm>
                <a:off x="3360" y="2209"/>
                <a:ext cx="576" cy="192"/>
              </a:xfrm>
              <a:custGeom>
                <a:avLst/>
                <a:gdLst>
                  <a:gd name="G0" fmla="+- 0 0 0"/>
                  <a:gd name="G1" fmla="+- 21600 0 0"/>
                  <a:gd name="G2" fmla="+- 21600 0 0"/>
                  <a:gd name="T0" fmla="*/ 0 w 21561"/>
                  <a:gd name="T1" fmla="*/ 0 h 21600"/>
                  <a:gd name="T2" fmla="*/ 21561 w 21561"/>
                  <a:gd name="T3" fmla="*/ 20296 h 21600"/>
                  <a:gd name="T4" fmla="*/ 0 w 21561"/>
                  <a:gd name="T5" fmla="*/ 21600 h 21600"/>
                </a:gdLst>
                <a:ahLst/>
                <a:cxnLst>
                  <a:cxn ang="0">
                    <a:pos x="T0" y="T1"/>
                  </a:cxn>
                  <a:cxn ang="0">
                    <a:pos x="T2" y="T3"/>
                  </a:cxn>
                  <a:cxn ang="0">
                    <a:pos x="T4" y="T5"/>
                  </a:cxn>
                </a:cxnLst>
                <a:rect l="0" t="0" r="r" b="b"/>
                <a:pathLst>
                  <a:path w="21561" h="21600" fill="none" extrusionOk="0">
                    <a:moveTo>
                      <a:pt x="-1" y="0"/>
                    </a:moveTo>
                    <a:cubicBezTo>
                      <a:pt x="11422" y="0"/>
                      <a:pt x="20871" y="8893"/>
                      <a:pt x="21560" y="20296"/>
                    </a:cubicBezTo>
                  </a:path>
                  <a:path w="21561" h="21600" stroke="0" extrusionOk="0">
                    <a:moveTo>
                      <a:pt x="-1" y="0"/>
                    </a:moveTo>
                    <a:cubicBezTo>
                      <a:pt x="11422" y="0"/>
                      <a:pt x="20871" y="8893"/>
                      <a:pt x="21560" y="20296"/>
                    </a:cubicBezTo>
                    <a:lnTo>
                      <a:pt x="0" y="21600"/>
                    </a:lnTo>
                    <a:close/>
                  </a:path>
                </a:pathLst>
              </a:custGeom>
              <a:noFill/>
              <a:ln w="19050">
                <a:solidFill>
                  <a:schemeClr val="tx1"/>
                </a:solidFill>
                <a:miter lim="800000"/>
                <a:headEnd/>
                <a:tailEnd/>
              </a:ln>
              <a:effectLst/>
            </p:spPr>
            <p:txBody>
              <a:bodyPr wrap="none" anchor="ctr"/>
              <a:lstStyle/>
              <a:p>
                <a:endParaRPr lang="zh-CN" altLang="en-US"/>
              </a:p>
            </p:txBody>
          </p:sp>
          <p:sp>
            <p:nvSpPr>
              <p:cNvPr id="177187" name="Arc 35"/>
              <p:cNvSpPr>
                <a:spLocks/>
              </p:cNvSpPr>
              <p:nvPr/>
            </p:nvSpPr>
            <p:spPr bwMode="auto">
              <a:xfrm flipV="1">
                <a:off x="3360" y="2400"/>
                <a:ext cx="576" cy="192"/>
              </a:xfrm>
              <a:custGeom>
                <a:avLst/>
                <a:gdLst>
                  <a:gd name="G0" fmla="+- 0 0 0"/>
                  <a:gd name="G1" fmla="+- 21600 0 0"/>
                  <a:gd name="G2" fmla="+- 21600 0 0"/>
                  <a:gd name="T0" fmla="*/ 0 w 21561"/>
                  <a:gd name="T1" fmla="*/ 0 h 21600"/>
                  <a:gd name="T2" fmla="*/ 21561 w 21561"/>
                  <a:gd name="T3" fmla="*/ 20296 h 21600"/>
                  <a:gd name="T4" fmla="*/ 0 w 21561"/>
                  <a:gd name="T5" fmla="*/ 21600 h 21600"/>
                </a:gdLst>
                <a:ahLst/>
                <a:cxnLst>
                  <a:cxn ang="0">
                    <a:pos x="T0" y="T1"/>
                  </a:cxn>
                  <a:cxn ang="0">
                    <a:pos x="T2" y="T3"/>
                  </a:cxn>
                  <a:cxn ang="0">
                    <a:pos x="T4" y="T5"/>
                  </a:cxn>
                </a:cxnLst>
                <a:rect l="0" t="0" r="r" b="b"/>
                <a:pathLst>
                  <a:path w="21561" h="21600" fill="none" extrusionOk="0">
                    <a:moveTo>
                      <a:pt x="-1" y="0"/>
                    </a:moveTo>
                    <a:cubicBezTo>
                      <a:pt x="11422" y="0"/>
                      <a:pt x="20871" y="8893"/>
                      <a:pt x="21560" y="20296"/>
                    </a:cubicBezTo>
                  </a:path>
                  <a:path w="21561" h="21600" stroke="0" extrusionOk="0">
                    <a:moveTo>
                      <a:pt x="-1" y="0"/>
                    </a:moveTo>
                    <a:cubicBezTo>
                      <a:pt x="11422" y="0"/>
                      <a:pt x="20871" y="8893"/>
                      <a:pt x="21560" y="20296"/>
                    </a:cubicBezTo>
                    <a:lnTo>
                      <a:pt x="0" y="21600"/>
                    </a:lnTo>
                    <a:close/>
                  </a:path>
                </a:pathLst>
              </a:custGeom>
              <a:noFill/>
              <a:ln w="19050">
                <a:solidFill>
                  <a:schemeClr val="tx1"/>
                </a:solidFill>
                <a:miter lim="800000"/>
                <a:headEnd/>
                <a:tailEnd/>
              </a:ln>
              <a:effectLst/>
            </p:spPr>
            <p:txBody>
              <a:bodyPr wrap="none" anchor="ctr"/>
              <a:lstStyle/>
              <a:p>
                <a:endParaRPr lang="zh-CN" altLang="en-US"/>
              </a:p>
            </p:txBody>
          </p:sp>
          <p:sp>
            <p:nvSpPr>
              <p:cNvPr id="177188" name="Oval 36"/>
              <p:cNvSpPr>
                <a:spLocks noChangeArrowheads="1"/>
              </p:cNvSpPr>
              <p:nvPr/>
            </p:nvSpPr>
            <p:spPr bwMode="auto">
              <a:xfrm>
                <a:off x="3936" y="2352"/>
                <a:ext cx="96" cy="96"/>
              </a:xfrm>
              <a:prstGeom prst="ellipse">
                <a:avLst/>
              </a:prstGeom>
              <a:noFill/>
              <a:ln w="19050">
                <a:solidFill>
                  <a:schemeClr val="tx1"/>
                </a:solidFill>
                <a:miter lim="800000"/>
                <a:headEnd/>
                <a:tailEnd/>
              </a:ln>
              <a:effectLst/>
            </p:spPr>
            <p:txBody>
              <a:bodyPr wrap="none" anchor="ctr"/>
              <a:lstStyle/>
              <a:p>
                <a:endParaRPr lang="zh-CN" altLang="en-US"/>
              </a:p>
            </p:txBody>
          </p:sp>
          <p:sp>
            <p:nvSpPr>
              <p:cNvPr id="177189" name="Line 37"/>
              <p:cNvSpPr>
                <a:spLocks noChangeShapeType="1"/>
              </p:cNvSpPr>
              <p:nvPr/>
            </p:nvSpPr>
            <p:spPr bwMode="auto">
              <a:xfrm>
                <a:off x="4032" y="2400"/>
                <a:ext cx="192" cy="0"/>
              </a:xfrm>
              <a:prstGeom prst="line">
                <a:avLst/>
              </a:prstGeom>
              <a:noFill/>
              <a:ln w="19050">
                <a:solidFill>
                  <a:schemeClr val="tx1"/>
                </a:solidFill>
                <a:miter lim="800000"/>
                <a:headEnd/>
                <a:tailEnd/>
              </a:ln>
              <a:effectLst/>
            </p:spPr>
            <p:txBody>
              <a:bodyPr wrap="none"/>
              <a:lstStyle/>
              <a:p>
                <a:endParaRPr lang="zh-CN" altLang="en-US"/>
              </a:p>
            </p:txBody>
          </p:sp>
          <p:sp>
            <p:nvSpPr>
              <p:cNvPr id="177190" name="Oval 38"/>
              <p:cNvSpPr>
                <a:spLocks noChangeArrowheads="1"/>
              </p:cNvSpPr>
              <p:nvPr/>
            </p:nvSpPr>
            <p:spPr bwMode="auto">
              <a:xfrm>
                <a:off x="4464" y="2352"/>
                <a:ext cx="96" cy="96"/>
              </a:xfrm>
              <a:prstGeom prst="ellipse">
                <a:avLst/>
              </a:prstGeom>
              <a:noFill/>
              <a:ln w="19050">
                <a:solidFill>
                  <a:schemeClr val="tx1"/>
                </a:solidFill>
                <a:miter lim="800000"/>
                <a:headEnd/>
                <a:tailEnd/>
              </a:ln>
              <a:effectLst/>
            </p:spPr>
            <p:txBody>
              <a:bodyPr wrap="none" anchor="ctr"/>
              <a:lstStyle/>
              <a:p>
                <a:endParaRPr lang="zh-CN" altLang="en-US"/>
              </a:p>
            </p:txBody>
          </p:sp>
          <p:sp>
            <p:nvSpPr>
              <p:cNvPr id="177191" name="Line 39"/>
              <p:cNvSpPr>
                <a:spLocks noChangeShapeType="1"/>
              </p:cNvSpPr>
              <p:nvPr/>
            </p:nvSpPr>
            <p:spPr bwMode="auto">
              <a:xfrm>
                <a:off x="4560" y="2400"/>
                <a:ext cx="192" cy="0"/>
              </a:xfrm>
              <a:prstGeom prst="line">
                <a:avLst/>
              </a:prstGeom>
              <a:noFill/>
              <a:ln w="19050">
                <a:solidFill>
                  <a:schemeClr val="tx1"/>
                </a:solidFill>
                <a:miter lim="800000"/>
                <a:headEnd/>
                <a:tailEnd/>
              </a:ln>
              <a:effectLst/>
            </p:spPr>
            <p:txBody>
              <a:bodyPr wrap="none"/>
              <a:lstStyle/>
              <a:p>
                <a:endParaRPr lang="zh-CN" altLang="en-US"/>
              </a:p>
            </p:txBody>
          </p:sp>
          <p:sp>
            <p:nvSpPr>
              <p:cNvPr id="177192" name="AutoShape 40"/>
              <p:cNvSpPr>
                <a:spLocks noChangeArrowheads="1"/>
              </p:cNvSpPr>
              <p:nvPr/>
            </p:nvSpPr>
            <p:spPr bwMode="auto">
              <a:xfrm rot="5400000">
                <a:off x="4200" y="2280"/>
                <a:ext cx="288" cy="240"/>
              </a:xfrm>
              <a:prstGeom prst="triangle">
                <a:avLst>
                  <a:gd name="adj" fmla="val 50000"/>
                </a:avLst>
              </a:prstGeom>
              <a:noFill/>
              <a:ln w="19050">
                <a:solidFill>
                  <a:schemeClr val="tx1"/>
                </a:solidFill>
                <a:miter lim="800000"/>
                <a:headEnd/>
                <a:tailEnd/>
              </a:ln>
              <a:effectLst/>
            </p:spPr>
            <p:txBody>
              <a:bodyPr wrap="none" anchor="ctr"/>
              <a:lstStyle/>
              <a:p>
                <a:endParaRPr lang="zh-CN" altLang="en-US"/>
              </a:p>
            </p:txBody>
          </p:sp>
        </p:grpSp>
        <p:sp>
          <p:nvSpPr>
            <p:cNvPr id="177193" name="Line 41"/>
            <p:cNvSpPr>
              <a:spLocks noChangeShapeType="1"/>
            </p:cNvSpPr>
            <p:nvPr/>
          </p:nvSpPr>
          <p:spPr bwMode="auto">
            <a:xfrm flipH="1">
              <a:off x="2256" y="2832"/>
              <a:ext cx="384" cy="0"/>
            </a:xfrm>
            <a:prstGeom prst="line">
              <a:avLst/>
            </a:prstGeom>
            <a:noFill/>
            <a:ln w="19050">
              <a:solidFill>
                <a:schemeClr val="tx1"/>
              </a:solidFill>
              <a:miter lim="800000"/>
              <a:headEnd/>
              <a:tailEnd/>
            </a:ln>
            <a:effectLst/>
          </p:spPr>
          <p:txBody>
            <a:bodyPr wrap="none"/>
            <a:lstStyle/>
            <a:p>
              <a:endParaRPr lang="zh-CN" altLang="en-US"/>
            </a:p>
          </p:txBody>
        </p:sp>
        <p:sp>
          <p:nvSpPr>
            <p:cNvPr id="177194" name="Line 42"/>
            <p:cNvSpPr>
              <a:spLocks noChangeShapeType="1"/>
            </p:cNvSpPr>
            <p:nvPr/>
          </p:nvSpPr>
          <p:spPr bwMode="auto">
            <a:xfrm flipH="1">
              <a:off x="2256" y="3024"/>
              <a:ext cx="384" cy="0"/>
            </a:xfrm>
            <a:prstGeom prst="line">
              <a:avLst/>
            </a:prstGeom>
            <a:noFill/>
            <a:ln w="19050">
              <a:solidFill>
                <a:schemeClr val="tx1"/>
              </a:solidFill>
              <a:miter lim="800000"/>
              <a:headEnd/>
              <a:tailEnd/>
            </a:ln>
            <a:effectLst/>
          </p:spPr>
          <p:txBody>
            <a:bodyPr wrap="none"/>
            <a:lstStyle/>
            <a:p>
              <a:endParaRPr lang="zh-CN" altLang="en-US"/>
            </a:p>
          </p:txBody>
        </p:sp>
        <p:sp>
          <p:nvSpPr>
            <p:cNvPr id="177195" name="Line 43"/>
            <p:cNvSpPr>
              <a:spLocks noChangeShapeType="1"/>
            </p:cNvSpPr>
            <p:nvPr/>
          </p:nvSpPr>
          <p:spPr bwMode="auto">
            <a:xfrm>
              <a:off x="2256" y="3024"/>
              <a:ext cx="0" cy="240"/>
            </a:xfrm>
            <a:prstGeom prst="line">
              <a:avLst/>
            </a:prstGeom>
            <a:noFill/>
            <a:ln w="19050">
              <a:solidFill>
                <a:schemeClr val="tx1"/>
              </a:solidFill>
              <a:miter lim="800000"/>
              <a:headEnd/>
              <a:tailEnd/>
            </a:ln>
            <a:effectLst/>
          </p:spPr>
          <p:txBody>
            <a:bodyPr wrap="none"/>
            <a:lstStyle/>
            <a:p>
              <a:endParaRPr lang="zh-CN" altLang="en-US"/>
            </a:p>
          </p:txBody>
        </p:sp>
      </p:grpSp>
      <p:sp>
        <p:nvSpPr>
          <p:cNvPr id="177196" name="Rectangle 44"/>
          <p:cNvSpPr>
            <a:spLocks noChangeArrowheads="1"/>
          </p:cNvSpPr>
          <p:nvPr/>
        </p:nvSpPr>
        <p:spPr bwMode="auto">
          <a:xfrm>
            <a:off x="2227507" y="5553955"/>
            <a:ext cx="7588113" cy="1274195"/>
          </a:xfrm>
          <a:prstGeom prst="rect">
            <a:avLst/>
          </a:prstGeom>
          <a:noFill/>
          <a:ln w="9525">
            <a:noFill/>
            <a:miter lim="800000"/>
            <a:headEnd/>
            <a:tailEnd/>
          </a:ln>
          <a:effectLst/>
        </p:spPr>
        <p:txBody>
          <a:bodyPr wrap="square">
            <a:spAutoFit/>
          </a:bodyPr>
          <a:lstStyle/>
          <a:p>
            <a:pPr>
              <a:lnSpc>
                <a:spcPct val="120000"/>
              </a:lnSpc>
            </a:pPr>
            <a:r>
              <a:rPr lang="en-US" altLang="zh-CN" sz="3200" dirty="0">
                <a:effectLst>
                  <a:outerShdw blurRad="38100" dist="38100" dir="2700000" algn="tl">
                    <a:srgbClr val="000000">
                      <a:alpha val="43137"/>
                    </a:srgbClr>
                  </a:outerShdw>
                </a:effectLst>
                <a:ea typeface="黑体" pitchFamily="2" charset="-122"/>
                <a:cs typeface="Times New Roman" panose="02020603050405020304" pitchFamily="18" charset="0"/>
              </a:rPr>
              <a:t>NOR gate ≤4</a:t>
            </a:r>
            <a:r>
              <a:rPr lang="zh-CN" altLang="en-US" sz="3200" dirty="0">
                <a:effectLst>
                  <a:outerShdw blurRad="38100" dist="38100" dir="2700000" algn="tl">
                    <a:srgbClr val="000000">
                      <a:alpha val="43137"/>
                    </a:srgbClr>
                  </a:outerShdw>
                </a:effectLst>
                <a:ea typeface="黑体" pitchFamily="2" charset="-122"/>
                <a:cs typeface="Times New Roman" panose="02020603050405020304" pitchFamily="18" charset="0"/>
              </a:rPr>
              <a:t> </a:t>
            </a:r>
            <a:endParaRPr lang="en-US" altLang="zh-CN" sz="3200" dirty="0">
              <a:effectLst>
                <a:outerShdw blurRad="38100" dist="38100" dir="2700000" algn="tl">
                  <a:srgbClr val="000000">
                    <a:alpha val="43137"/>
                  </a:srgbClr>
                </a:outerShdw>
              </a:effectLst>
              <a:ea typeface="黑体" pitchFamily="2" charset="-122"/>
              <a:cs typeface="Times New Roman" panose="02020603050405020304" pitchFamily="18" charset="0"/>
            </a:endParaRPr>
          </a:p>
          <a:p>
            <a:pPr>
              <a:lnSpc>
                <a:spcPct val="120000"/>
              </a:lnSpc>
            </a:pPr>
            <a:r>
              <a:rPr lang="en-US" altLang="zh-CN" sz="3200" dirty="0">
                <a:effectLst>
                  <a:outerShdw blurRad="38100" dist="38100" dir="2700000" algn="tl">
                    <a:srgbClr val="000000">
                      <a:alpha val="43137"/>
                    </a:srgbClr>
                  </a:outerShdw>
                </a:effectLst>
                <a:ea typeface="黑体" pitchFamily="2" charset="-122"/>
                <a:cs typeface="Times New Roman" panose="02020603050405020304" pitchFamily="18" charset="0"/>
              </a:rPr>
              <a:t>NAND gate ≤6</a:t>
            </a:r>
          </a:p>
        </p:txBody>
      </p:sp>
    </p:spTree>
    <p:extLst>
      <p:ext uri="{BB962C8B-B14F-4D97-AF65-F5344CB8AC3E}">
        <p14:creationId xmlns:p14="http://schemas.microsoft.com/office/powerpoint/2010/main" val="405478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77155">
                                            <p:txEl>
                                              <p:pRg st="0" end="0"/>
                                            </p:txEl>
                                          </p:spTgt>
                                        </p:tgtEl>
                                        <p:attrNameLst>
                                          <p:attrName>style.visibility</p:attrName>
                                        </p:attrNameLst>
                                      </p:cBhvr>
                                      <p:to>
                                        <p:strVal val="visible"/>
                                      </p:to>
                                    </p:set>
                                    <p:animEffect transition="in" filter="blinds(horizontal)">
                                      <p:cBhvr>
                                        <p:cTn id="7" dur="500"/>
                                        <p:tgtEl>
                                          <p:spTgt spid="1771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2238348" y="814388"/>
            <a:ext cx="7772400" cy="762000"/>
          </a:xfrm>
        </p:spPr>
        <p:txBody>
          <a:bodyPr/>
          <a:lstStyle/>
          <a:p>
            <a:r>
              <a:rPr lang="en-US" altLang="zh-CN" dirty="0" err="1" smtClean="0">
                <a:solidFill>
                  <a:schemeClr val="tx1"/>
                </a:solidFill>
                <a:latin typeface="Times New Roman" panose="02020603050405020304" pitchFamily="18" charset="0"/>
                <a:ea typeface="黑体" pitchFamily="2" charset="-122"/>
                <a:cs typeface="Times New Roman" panose="02020603050405020304" pitchFamily="18" charset="0"/>
              </a:rPr>
              <a:t>Fanout</a:t>
            </a:r>
            <a:endParaRPr lang="en-US" altLang="zh-CN" dirty="0">
              <a:solidFill>
                <a:schemeClr val="tx1"/>
              </a:solidFill>
              <a:latin typeface="Times New Roman" panose="02020603050405020304" pitchFamily="18" charset="0"/>
              <a:ea typeface="黑体" pitchFamily="2" charset="-122"/>
              <a:cs typeface="Times New Roman" panose="02020603050405020304" pitchFamily="18" charset="0"/>
            </a:endParaRPr>
          </a:p>
        </p:txBody>
      </p:sp>
      <p:sp>
        <p:nvSpPr>
          <p:cNvPr id="195587" name="Rectangle 3"/>
          <p:cNvSpPr>
            <a:spLocks noGrp="1" noChangeArrowheads="1"/>
          </p:cNvSpPr>
          <p:nvPr>
            <p:ph type="body" sz="half" idx="1"/>
          </p:nvPr>
        </p:nvSpPr>
        <p:spPr>
          <a:xfrm>
            <a:off x="2024034" y="1981200"/>
            <a:ext cx="7848600" cy="4114800"/>
          </a:xfrm>
        </p:spPr>
        <p:txBody>
          <a:bodyPr/>
          <a:lstStyle/>
          <a:p>
            <a:r>
              <a:rPr lang="en-US" altLang="zh-CN"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kern="12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Fanout</a:t>
            </a:r>
            <a:r>
              <a:rPr lang="en-US" altLang="zh-CN"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the number of gates that a logic gate can </a:t>
            </a:r>
            <a:r>
              <a:rPr lang="en-US" altLang="zh-CN"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drive.</a:t>
            </a:r>
            <a:endParaRPr lang="zh-CN" alt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animEffect transition="in" filter="blinds(horizontal)">
                                      <p:cBhvr>
                                        <p:cTn id="7" dur="500"/>
                                        <p:tgtEl>
                                          <p:spTgt spid="1955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Text Box 2"/>
          <p:cNvSpPr txBox="1">
            <a:spLocks noChangeArrowheads="1"/>
          </p:cNvSpPr>
          <p:nvPr/>
        </p:nvSpPr>
        <p:spPr bwMode="auto">
          <a:xfrm>
            <a:off x="4295800" y="185024"/>
            <a:ext cx="3228704" cy="609398"/>
          </a:xfrm>
          <a:prstGeom prst="rect">
            <a:avLst/>
          </a:prstGeom>
          <a:noFill/>
          <a:ln w="9525">
            <a:noFill/>
            <a:miter lim="800000"/>
            <a:headEnd/>
            <a:tailEnd/>
          </a:ln>
          <a:effectLst/>
        </p:spPr>
        <p:txBody>
          <a:bodyPr wrap="none">
            <a:spAutoFit/>
          </a:bodyPr>
          <a:lstStyle/>
          <a:p>
            <a:pPr>
              <a:lnSpc>
                <a:spcPct val="120000"/>
              </a:lnSpc>
            </a:pPr>
            <a:r>
              <a:rPr lang="en-US" altLang="zh-CN" b="1" dirty="0">
                <a:effectLst>
                  <a:outerShdw blurRad="38100" dist="38100" dir="2700000" algn="tl">
                    <a:srgbClr val="000000">
                      <a:alpha val="43137"/>
                    </a:srgbClr>
                  </a:outerShdw>
                </a:effectLst>
                <a:ea typeface="华文新魏" pitchFamily="2" charset="-122"/>
                <a:cs typeface="Times New Roman" panose="02020603050405020304" pitchFamily="18" charset="0"/>
              </a:rPr>
              <a:t>74HCT</a:t>
            </a:r>
            <a:r>
              <a:rPr lang="zh-CN" altLang="en-US" b="1" dirty="0">
                <a:effectLst>
                  <a:outerShdw blurRad="38100" dist="38100" dir="2700000" algn="tl">
                    <a:srgbClr val="000000">
                      <a:alpha val="43137"/>
                    </a:srgbClr>
                  </a:outerShdw>
                </a:effectLst>
                <a:ea typeface="黑体" pitchFamily="2" charset="-122"/>
                <a:cs typeface="Times New Roman" panose="02020603050405020304" pitchFamily="18" charset="0"/>
              </a:rPr>
              <a:t> </a:t>
            </a:r>
            <a:r>
              <a:rPr lang="en-US" altLang="zh-CN" b="1" dirty="0">
                <a:effectLst>
                  <a:outerShdw blurRad="38100" dist="38100" dir="2700000" algn="tl">
                    <a:srgbClr val="000000">
                      <a:alpha val="43137"/>
                    </a:srgbClr>
                  </a:outerShdw>
                </a:effectLst>
                <a:ea typeface="黑体" pitchFamily="2" charset="-122"/>
                <a:cs typeface="Times New Roman" panose="02020603050405020304" pitchFamily="18" charset="0"/>
              </a:rPr>
              <a:t>drives </a:t>
            </a:r>
            <a:r>
              <a:rPr lang="zh-CN" altLang="en-US" b="1" dirty="0">
                <a:effectLst>
                  <a:outerShdw blurRad="38100" dist="38100" dir="2700000" algn="tl">
                    <a:srgbClr val="000000">
                      <a:alpha val="43137"/>
                    </a:srgbClr>
                  </a:outerShdw>
                </a:effectLst>
                <a:ea typeface="华文新魏" pitchFamily="2" charset="-122"/>
                <a:cs typeface="Times New Roman" panose="02020603050405020304" pitchFamily="18" charset="0"/>
              </a:rPr>
              <a:t>74</a:t>
            </a:r>
            <a:r>
              <a:rPr lang="en-US" altLang="zh-CN" b="1" dirty="0">
                <a:effectLst>
                  <a:outerShdw blurRad="38100" dist="38100" dir="2700000" algn="tl">
                    <a:srgbClr val="000000">
                      <a:alpha val="43137"/>
                    </a:srgbClr>
                  </a:outerShdw>
                </a:effectLst>
                <a:ea typeface="华文新魏" pitchFamily="2" charset="-122"/>
                <a:cs typeface="Times New Roman" panose="02020603050405020304" pitchFamily="18" charset="0"/>
              </a:rPr>
              <a:t>LS</a:t>
            </a:r>
            <a:endParaRPr lang="en-US" altLang="zh-CN" b="1" dirty="0">
              <a:effectLst>
                <a:outerShdw blurRad="38100" dist="38100" dir="2700000" algn="tl">
                  <a:srgbClr val="000000">
                    <a:alpha val="43137"/>
                  </a:srgbClr>
                </a:outerShdw>
              </a:effectLst>
              <a:ea typeface="黑体" pitchFamily="2" charset="-122"/>
              <a:cs typeface="Times New Roman" panose="02020603050405020304" pitchFamily="18" charset="0"/>
            </a:endParaRPr>
          </a:p>
        </p:txBody>
      </p:sp>
      <p:graphicFrame>
        <p:nvGraphicFramePr>
          <p:cNvPr id="226308" name="Object 4"/>
          <p:cNvGraphicFramePr>
            <a:graphicFrameLocks noChangeAspect="1"/>
          </p:cNvGraphicFramePr>
          <p:nvPr>
            <p:extLst>
              <p:ext uri="{D42A27DB-BD31-4B8C-83A1-F6EECF244321}">
                <p14:modId xmlns:p14="http://schemas.microsoft.com/office/powerpoint/2010/main" val="2589771918"/>
              </p:ext>
            </p:extLst>
          </p:nvPr>
        </p:nvGraphicFramePr>
        <p:xfrm>
          <a:off x="2135560" y="4633149"/>
          <a:ext cx="2743200" cy="1003300"/>
        </p:xfrm>
        <a:graphic>
          <a:graphicData uri="http://schemas.openxmlformats.org/presentationml/2006/ole">
            <mc:AlternateContent xmlns:mc="http://schemas.openxmlformats.org/markup-compatibility/2006">
              <mc:Choice xmlns:v="urn:schemas-microsoft-com:vml" Requires="v">
                <p:oleObj spid="_x0000_s404706" name="Equation" r:id="rId4" imgW="37790640" imgH="13808160" progId="Equation.3">
                  <p:embed/>
                </p:oleObj>
              </mc:Choice>
              <mc:Fallback>
                <p:oleObj name="Equation" r:id="rId4" imgW="37790640" imgH="13808160" progId="Equation.3">
                  <p:embed/>
                  <p:pic>
                    <p:nvPicPr>
                      <p:cNvPr id="22630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5560" y="4633149"/>
                        <a:ext cx="2743200"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6309" name="Text Box 5"/>
          <p:cNvSpPr txBox="1">
            <a:spLocks noChangeArrowheads="1"/>
          </p:cNvSpPr>
          <p:nvPr/>
        </p:nvSpPr>
        <p:spPr bwMode="auto">
          <a:xfrm>
            <a:off x="5966754" y="3926948"/>
            <a:ext cx="3044423" cy="609398"/>
          </a:xfrm>
          <a:prstGeom prst="rect">
            <a:avLst/>
          </a:prstGeom>
          <a:noFill/>
          <a:ln w="9525">
            <a:noFill/>
            <a:miter lim="800000"/>
            <a:headEnd/>
            <a:tailEnd/>
          </a:ln>
          <a:effectLst/>
        </p:spPr>
        <p:txBody>
          <a:bodyPr wrap="none">
            <a:spAutoFit/>
          </a:bodyPr>
          <a:lstStyle/>
          <a:p>
            <a:pPr>
              <a:lnSpc>
                <a:spcPct val="120000"/>
              </a:lnSpc>
              <a:buClr>
                <a:srgbClr val="FFFF00"/>
              </a:buClr>
            </a:pPr>
            <a:r>
              <a:rPr lang="en-US" altLang="zh-CN" dirty="0">
                <a:solidFill>
                  <a:schemeClr val="accent1"/>
                </a:solidFill>
                <a:effectLst>
                  <a:outerShdw blurRad="38100" dist="38100" dir="2700000" algn="tl">
                    <a:srgbClr val="000000">
                      <a:alpha val="43137"/>
                    </a:srgbClr>
                  </a:outerShdw>
                </a:effectLst>
                <a:ea typeface="黑体" pitchFamily="2" charset="-122"/>
                <a:cs typeface="Times New Roman" panose="02020603050405020304" pitchFamily="18" charset="0"/>
              </a:rPr>
              <a:t>High-state </a:t>
            </a:r>
            <a:r>
              <a:rPr lang="en-US" altLang="zh-CN" dirty="0" err="1">
                <a:solidFill>
                  <a:schemeClr val="accent1"/>
                </a:solidFill>
                <a:effectLst>
                  <a:outerShdw blurRad="38100" dist="38100" dir="2700000" algn="tl">
                    <a:srgbClr val="000000">
                      <a:alpha val="43137"/>
                    </a:srgbClr>
                  </a:outerShdw>
                </a:effectLst>
                <a:ea typeface="黑体" pitchFamily="2" charset="-122"/>
                <a:cs typeface="Times New Roman" panose="02020603050405020304" pitchFamily="18" charset="0"/>
              </a:rPr>
              <a:t>fanout</a:t>
            </a:r>
            <a:r>
              <a:rPr lang="zh-CN" altLang="en-US" dirty="0">
                <a:solidFill>
                  <a:schemeClr val="accent1"/>
                </a:solidFill>
                <a:effectLst>
                  <a:outerShdw blurRad="38100" dist="38100" dir="2700000" algn="tl">
                    <a:srgbClr val="000000">
                      <a:alpha val="43137"/>
                    </a:srgbClr>
                  </a:outerShdw>
                </a:effectLst>
                <a:ea typeface="黑体" pitchFamily="2" charset="-122"/>
                <a:cs typeface="Times New Roman" panose="02020603050405020304" pitchFamily="18" charset="0"/>
              </a:rPr>
              <a:t>：</a:t>
            </a:r>
            <a:endParaRPr lang="en-US" altLang="zh-CN" dirty="0">
              <a:solidFill>
                <a:schemeClr val="accent1"/>
              </a:solidFill>
              <a:effectLst>
                <a:outerShdw blurRad="38100" dist="38100" dir="2700000" algn="tl">
                  <a:srgbClr val="000000">
                    <a:alpha val="43137"/>
                  </a:srgbClr>
                </a:outerShdw>
              </a:effectLst>
              <a:ea typeface="黑体" pitchFamily="2" charset="-122"/>
              <a:cs typeface="Times New Roman" panose="02020603050405020304" pitchFamily="18" charset="0"/>
            </a:endParaRPr>
          </a:p>
        </p:txBody>
      </p:sp>
      <p:graphicFrame>
        <p:nvGraphicFramePr>
          <p:cNvPr id="226310" name="Object 6"/>
          <p:cNvGraphicFramePr>
            <a:graphicFrameLocks noChangeAspect="1"/>
          </p:cNvGraphicFramePr>
          <p:nvPr>
            <p:extLst>
              <p:ext uri="{D42A27DB-BD31-4B8C-83A1-F6EECF244321}">
                <p14:modId xmlns:p14="http://schemas.microsoft.com/office/powerpoint/2010/main" val="1559321244"/>
              </p:ext>
            </p:extLst>
          </p:nvPr>
        </p:nvGraphicFramePr>
        <p:xfrm>
          <a:off x="6528048" y="4578756"/>
          <a:ext cx="3313112" cy="1082675"/>
        </p:xfrm>
        <a:graphic>
          <a:graphicData uri="http://schemas.openxmlformats.org/presentationml/2006/ole">
            <mc:AlternateContent xmlns:mc="http://schemas.openxmlformats.org/markup-compatibility/2006">
              <mc:Choice xmlns:v="urn:schemas-microsoft-com:vml" Requires="v">
                <p:oleObj spid="_x0000_s404707" name="公式" r:id="rId6" imgW="1358640" imgH="444240" progId="Equation.3">
                  <p:embed/>
                </p:oleObj>
              </mc:Choice>
              <mc:Fallback>
                <p:oleObj name="公式" r:id="rId6" imgW="1358640" imgH="444240" progId="Equation.3">
                  <p:embed/>
                  <p:pic>
                    <p:nvPicPr>
                      <p:cNvPr id="226310" name="Object 6"/>
                      <p:cNvPicPr>
                        <a:picLocks noChangeAspect="1" noChangeArrowheads="1"/>
                      </p:cNvPicPr>
                      <p:nvPr/>
                    </p:nvPicPr>
                    <p:blipFill>
                      <a:blip r:embed="rId7">
                        <a:lum bright="100000" contrast="100000"/>
                        <a:extLst>
                          <a:ext uri="{28A0092B-C50C-407E-A947-70E740481C1C}">
                            <a14:useLocalDpi xmlns:a14="http://schemas.microsoft.com/office/drawing/2010/main" val="0"/>
                          </a:ext>
                        </a:extLst>
                      </a:blip>
                      <a:srcRect/>
                      <a:stretch>
                        <a:fillRect/>
                      </a:stretch>
                    </p:blipFill>
                    <p:spPr bwMode="auto">
                      <a:xfrm>
                        <a:off x="6528048" y="4578756"/>
                        <a:ext cx="3313112" cy="1082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6320" name="Text Box 16"/>
          <p:cNvSpPr txBox="1">
            <a:spLocks noChangeArrowheads="1"/>
          </p:cNvSpPr>
          <p:nvPr/>
        </p:nvSpPr>
        <p:spPr bwMode="auto">
          <a:xfrm>
            <a:off x="1802370" y="6100560"/>
            <a:ext cx="4972836" cy="523220"/>
          </a:xfrm>
          <a:prstGeom prst="rect">
            <a:avLst/>
          </a:prstGeom>
          <a:noFill/>
          <a:ln w="9525">
            <a:noFill/>
            <a:miter lim="800000"/>
            <a:headEnd/>
            <a:tailEnd/>
          </a:ln>
          <a:effectLst/>
        </p:spPr>
        <p:txBody>
          <a:bodyPr wrap="none">
            <a:spAutoFit/>
          </a:bodyPr>
          <a:lstStyle/>
          <a:p>
            <a:r>
              <a:rPr lang="en-US" altLang="zh-CN" dirty="0">
                <a:effectLst>
                  <a:outerShdw blurRad="38100" dist="38100" dir="2700000" algn="tl">
                    <a:srgbClr val="000000">
                      <a:alpha val="43137"/>
                    </a:srgbClr>
                  </a:outerShdw>
                </a:effectLst>
                <a:ea typeface="黑体" pitchFamily="2" charset="-122"/>
                <a:cs typeface="Times New Roman" panose="02020603050405020304" pitchFamily="18" charset="0"/>
              </a:rPr>
              <a:t>Overall </a:t>
            </a:r>
            <a:r>
              <a:rPr lang="en-US" altLang="zh-CN" dirty="0" err="1">
                <a:effectLst>
                  <a:outerShdw blurRad="38100" dist="38100" dir="2700000" algn="tl">
                    <a:srgbClr val="000000">
                      <a:alpha val="43137"/>
                    </a:srgbClr>
                  </a:outerShdw>
                </a:effectLst>
                <a:ea typeface="黑体" pitchFamily="2" charset="-122"/>
                <a:cs typeface="Times New Roman" panose="02020603050405020304" pitchFamily="18" charset="0"/>
              </a:rPr>
              <a:t>fanout</a:t>
            </a:r>
            <a:r>
              <a:rPr lang="zh-CN" altLang="en-US" dirty="0">
                <a:effectLst>
                  <a:outerShdw blurRad="38100" dist="38100" dir="2700000" algn="tl">
                    <a:srgbClr val="000000">
                      <a:alpha val="43137"/>
                    </a:srgbClr>
                  </a:outerShdw>
                </a:effectLst>
                <a:ea typeface="黑体" pitchFamily="2"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itchFamily="2" charset="-122"/>
                <a:cs typeface="Times New Roman" panose="02020603050405020304" pitchFamily="18" charset="0"/>
              </a:rPr>
              <a:t>min(200,10)=10</a:t>
            </a:r>
            <a:endParaRPr lang="zh-CN" altLang="en-US" dirty="0">
              <a:effectLst>
                <a:outerShdw blurRad="38100" dist="38100" dir="2700000" algn="tl">
                  <a:srgbClr val="000000">
                    <a:alpha val="43137"/>
                  </a:srgbClr>
                </a:outerShdw>
              </a:effectLst>
              <a:ea typeface="黑体" pitchFamily="2" charset="-122"/>
              <a:cs typeface="Times New Roman" panose="02020603050405020304" pitchFamily="18" charset="0"/>
            </a:endParaRPr>
          </a:p>
        </p:txBody>
      </p:sp>
      <p:grpSp>
        <p:nvGrpSpPr>
          <p:cNvPr id="21" name="Group 3"/>
          <p:cNvGrpSpPr>
            <a:grpSpLocks/>
          </p:cNvGrpSpPr>
          <p:nvPr/>
        </p:nvGrpSpPr>
        <p:grpSpPr bwMode="auto">
          <a:xfrm>
            <a:off x="2738406" y="785794"/>
            <a:ext cx="6624638" cy="2928938"/>
            <a:chOff x="912" y="480"/>
            <a:chExt cx="4173" cy="1845"/>
          </a:xfrm>
        </p:grpSpPr>
        <p:sp>
          <p:nvSpPr>
            <p:cNvPr id="22" name="Rectangle 4"/>
            <p:cNvSpPr>
              <a:spLocks noChangeArrowheads="1"/>
            </p:cNvSpPr>
            <p:nvPr/>
          </p:nvSpPr>
          <p:spPr bwMode="auto">
            <a:xfrm>
              <a:off x="912" y="480"/>
              <a:ext cx="1687" cy="1822"/>
            </a:xfrm>
            <a:prstGeom prst="rect">
              <a:avLst/>
            </a:prstGeom>
            <a:noFill/>
            <a:ln w="9525">
              <a:noFill/>
              <a:miter lim="800000"/>
              <a:headEnd/>
              <a:tailEnd/>
            </a:ln>
            <a:effectLst/>
          </p:spPr>
          <p:txBody>
            <a:bodyPr wrap="none">
              <a:spAutoFit/>
            </a:bodyPr>
            <a:lstStyle/>
            <a:p>
              <a:pPr>
                <a:lnSpc>
                  <a:spcPct val="130000"/>
                </a:lnSpc>
              </a:pPr>
              <a:r>
                <a:rPr lang="en-US" altLang="zh-CN" b="1" dirty="0">
                  <a:effectLst>
                    <a:outerShdw blurRad="38100" dist="38100" dir="2700000" algn="tl">
                      <a:srgbClr val="000000">
                        <a:alpha val="43137"/>
                      </a:srgbClr>
                    </a:outerShdw>
                  </a:effectLst>
                  <a:cs typeface="Times New Roman" panose="02020603050405020304" pitchFamily="18" charset="0"/>
                </a:rPr>
                <a:t>CMOS: 74HCT</a:t>
              </a:r>
              <a:endParaRPr lang="en-US" altLang="zh-CN" b="1" dirty="0">
                <a:effectLst>
                  <a:outerShdw blurRad="38100" dist="38100" dir="2700000" algn="tl">
                    <a:srgbClr val="000000">
                      <a:alpha val="43137"/>
                    </a:srgbClr>
                  </a:outerShdw>
                </a:effectLst>
                <a:ea typeface="楷体_GB2312" pitchFamily="49" charset="-122"/>
                <a:cs typeface="Times New Roman" panose="02020603050405020304" pitchFamily="18" charset="0"/>
              </a:endParaRPr>
            </a:p>
            <a:p>
              <a:pPr>
                <a:lnSpc>
                  <a:spcPct val="130000"/>
                </a:lnSpc>
              </a:pPr>
              <a:r>
                <a:rPr lang="en-US" altLang="zh-CN" b="1" dirty="0">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I</a:t>
              </a:r>
              <a:r>
                <a:rPr lang="en-US" altLang="zh-CN" b="1" baseline="-25000" dirty="0">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OH </a:t>
              </a:r>
              <a:r>
                <a:rPr lang="zh-CN" altLang="en-US" b="1" dirty="0">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 4 </a:t>
              </a:r>
              <a:r>
                <a:rPr lang="en-US" altLang="zh-CN" b="1" dirty="0" err="1">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mA</a:t>
              </a:r>
              <a:endParaRPr lang="en-US" altLang="zh-CN" b="1" dirty="0">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endParaRPr>
            </a:p>
            <a:p>
              <a:pPr>
                <a:lnSpc>
                  <a:spcPct val="130000"/>
                </a:lnSpc>
              </a:pPr>
              <a:r>
                <a:rPr lang="en-US" altLang="zh-CN" b="1" dirty="0">
                  <a:solidFill>
                    <a:srgbClr val="FFFF00"/>
                  </a:solidFill>
                  <a:effectLst>
                    <a:outerShdw blurRad="38100" dist="38100" dir="2700000" algn="tl">
                      <a:srgbClr val="000000">
                        <a:alpha val="43137"/>
                      </a:srgbClr>
                    </a:outerShdw>
                  </a:effectLst>
                  <a:ea typeface="楷体_GB2312" pitchFamily="49" charset="-122"/>
                  <a:cs typeface="Times New Roman" panose="02020603050405020304" pitchFamily="18" charset="0"/>
                </a:rPr>
                <a:t>I</a:t>
              </a:r>
              <a:r>
                <a:rPr lang="en-US" altLang="zh-CN" b="1" baseline="-25000" dirty="0">
                  <a:solidFill>
                    <a:srgbClr val="FFFF00"/>
                  </a:solidFill>
                  <a:effectLst>
                    <a:outerShdw blurRad="38100" dist="38100" dir="2700000" algn="tl">
                      <a:srgbClr val="000000">
                        <a:alpha val="43137"/>
                      </a:srgbClr>
                    </a:outerShdw>
                  </a:effectLst>
                  <a:ea typeface="楷体_GB2312" pitchFamily="49" charset="-122"/>
                  <a:cs typeface="Times New Roman" panose="02020603050405020304" pitchFamily="18" charset="0"/>
                </a:rPr>
                <a:t>OL  </a:t>
              </a:r>
              <a:r>
                <a:rPr lang="zh-CN" altLang="en-US" b="1" dirty="0">
                  <a:solidFill>
                    <a:srgbClr val="FFFF00"/>
                  </a:solidFill>
                  <a:effectLst>
                    <a:outerShdw blurRad="38100" dist="38100" dir="2700000" algn="tl">
                      <a:srgbClr val="000000">
                        <a:alpha val="43137"/>
                      </a:srgbClr>
                    </a:outerShdw>
                  </a:effectLst>
                  <a:ea typeface="楷体_GB2312" pitchFamily="49" charset="-122"/>
                  <a:cs typeface="Times New Roman" panose="02020603050405020304" pitchFamily="18" charset="0"/>
                </a:rPr>
                <a:t>=  4 </a:t>
              </a:r>
              <a:r>
                <a:rPr lang="en-US" altLang="zh-CN" b="1" dirty="0" err="1">
                  <a:solidFill>
                    <a:srgbClr val="FFFF00"/>
                  </a:solidFill>
                  <a:effectLst>
                    <a:outerShdw blurRad="38100" dist="38100" dir="2700000" algn="tl">
                      <a:srgbClr val="000000">
                        <a:alpha val="43137"/>
                      </a:srgbClr>
                    </a:outerShdw>
                  </a:effectLst>
                  <a:ea typeface="楷体_GB2312" pitchFamily="49" charset="-122"/>
                  <a:cs typeface="Times New Roman" panose="02020603050405020304" pitchFamily="18" charset="0"/>
                </a:rPr>
                <a:t>mA</a:t>
              </a:r>
              <a:endParaRPr lang="en-US" altLang="zh-CN" b="1" dirty="0">
                <a:solidFill>
                  <a:srgbClr val="FFFF00"/>
                </a:solidFill>
                <a:effectLst>
                  <a:outerShdw blurRad="38100" dist="38100" dir="2700000" algn="tl">
                    <a:srgbClr val="000000">
                      <a:alpha val="43137"/>
                    </a:srgbClr>
                  </a:outerShdw>
                </a:effectLst>
                <a:ea typeface="楷体_GB2312" pitchFamily="49" charset="-122"/>
                <a:cs typeface="Times New Roman" panose="02020603050405020304" pitchFamily="18" charset="0"/>
              </a:endParaRPr>
            </a:p>
            <a:p>
              <a:pPr>
                <a:lnSpc>
                  <a:spcPct val="130000"/>
                </a:lnSpc>
              </a:pPr>
              <a:r>
                <a:rPr lang="en-US" altLang="zh-CN" b="1" dirty="0">
                  <a:effectLst>
                    <a:outerShdw blurRad="38100" dist="38100" dir="2700000" algn="tl">
                      <a:srgbClr val="000000">
                        <a:alpha val="43137"/>
                      </a:srgbClr>
                    </a:outerShdw>
                  </a:effectLst>
                  <a:ea typeface="楷体_GB2312" pitchFamily="49" charset="-122"/>
                  <a:cs typeface="Times New Roman" panose="02020603050405020304" pitchFamily="18" charset="0"/>
                </a:rPr>
                <a:t>I</a:t>
              </a:r>
              <a:r>
                <a:rPr lang="en-US" altLang="zh-CN" b="1" baseline="-25000" dirty="0">
                  <a:effectLst>
                    <a:outerShdw blurRad="38100" dist="38100" dir="2700000" algn="tl">
                      <a:srgbClr val="000000">
                        <a:alpha val="43137"/>
                      </a:srgbClr>
                    </a:outerShdw>
                  </a:effectLst>
                  <a:ea typeface="楷体_GB2312" pitchFamily="49" charset="-122"/>
                  <a:cs typeface="Times New Roman" panose="02020603050405020304" pitchFamily="18" charset="0"/>
                </a:rPr>
                <a:t>IH </a:t>
              </a:r>
              <a:r>
                <a:rPr lang="zh-CN" altLang="en-US" b="1" dirty="0">
                  <a:effectLst>
                    <a:outerShdw blurRad="38100" dist="38100" dir="2700000" algn="tl">
                      <a:srgbClr val="000000">
                        <a:alpha val="43137"/>
                      </a:srgbClr>
                    </a:outerShdw>
                  </a:effectLst>
                  <a:ea typeface="楷体_GB2312" pitchFamily="49" charset="-122"/>
                  <a:cs typeface="Times New Roman" panose="02020603050405020304" pitchFamily="18" charset="0"/>
                </a:rPr>
                <a:t>= 1 </a:t>
              </a:r>
              <a:r>
                <a:rPr lang="en-US" altLang="zh-CN" b="1" dirty="0">
                  <a:effectLst>
                    <a:outerShdw blurRad="38100" dist="38100" dir="2700000" algn="tl">
                      <a:srgbClr val="000000">
                        <a:alpha val="43137"/>
                      </a:srgbClr>
                    </a:outerShdw>
                  </a:effectLst>
                  <a:ea typeface="楷体_GB2312" pitchFamily="49" charset="-122"/>
                  <a:cs typeface="Times New Roman" panose="02020603050405020304" pitchFamily="18" charset="0"/>
                  <a:sym typeface="Symbol" pitchFamily="18" charset="2"/>
                </a:rPr>
                <a:t></a:t>
              </a:r>
              <a:r>
                <a:rPr lang="en-US" altLang="zh-CN" b="1" dirty="0">
                  <a:effectLst>
                    <a:outerShdw blurRad="38100" dist="38100" dir="2700000" algn="tl">
                      <a:srgbClr val="000000">
                        <a:alpha val="43137"/>
                      </a:srgbClr>
                    </a:outerShdw>
                  </a:effectLst>
                  <a:ea typeface="楷体_GB2312" pitchFamily="49" charset="-122"/>
                  <a:cs typeface="Times New Roman" panose="02020603050405020304" pitchFamily="18" charset="0"/>
                </a:rPr>
                <a:t>A</a:t>
              </a:r>
            </a:p>
            <a:p>
              <a:pPr>
                <a:lnSpc>
                  <a:spcPct val="130000"/>
                </a:lnSpc>
              </a:pPr>
              <a:r>
                <a:rPr lang="en-US" altLang="zh-CN" b="1" dirty="0">
                  <a:effectLst>
                    <a:outerShdw blurRad="38100" dist="38100" dir="2700000" algn="tl">
                      <a:srgbClr val="000000">
                        <a:alpha val="43137"/>
                      </a:srgbClr>
                    </a:outerShdw>
                  </a:effectLst>
                  <a:ea typeface="楷体_GB2312" pitchFamily="49" charset="-122"/>
                  <a:cs typeface="Times New Roman" panose="02020603050405020304" pitchFamily="18" charset="0"/>
                </a:rPr>
                <a:t>I</a:t>
              </a:r>
              <a:r>
                <a:rPr lang="en-US" altLang="zh-CN" b="1" baseline="-25000" dirty="0">
                  <a:effectLst>
                    <a:outerShdw blurRad="38100" dist="38100" dir="2700000" algn="tl">
                      <a:srgbClr val="000000">
                        <a:alpha val="43137"/>
                      </a:srgbClr>
                    </a:outerShdw>
                  </a:effectLst>
                  <a:ea typeface="楷体_GB2312" pitchFamily="49" charset="-122"/>
                  <a:cs typeface="Times New Roman" panose="02020603050405020304" pitchFamily="18" charset="0"/>
                </a:rPr>
                <a:t>IL  </a:t>
              </a:r>
              <a:r>
                <a:rPr lang="zh-CN" altLang="en-US" b="1" dirty="0">
                  <a:effectLst>
                    <a:outerShdw blurRad="38100" dist="38100" dir="2700000" algn="tl">
                      <a:srgbClr val="000000">
                        <a:alpha val="43137"/>
                      </a:srgbClr>
                    </a:outerShdw>
                  </a:effectLst>
                  <a:ea typeface="楷体_GB2312" pitchFamily="49" charset="-122"/>
                  <a:cs typeface="Times New Roman" panose="02020603050405020304" pitchFamily="18" charset="0"/>
                </a:rPr>
                <a:t>= 1 </a:t>
              </a:r>
              <a:r>
                <a:rPr lang="en-US" altLang="zh-CN" b="1" dirty="0">
                  <a:effectLst>
                    <a:outerShdw blurRad="38100" dist="38100" dir="2700000" algn="tl">
                      <a:srgbClr val="000000">
                        <a:alpha val="43137"/>
                      </a:srgbClr>
                    </a:outerShdw>
                  </a:effectLst>
                  <a:ea typeface="楷体_GB2312" pitchFamily="49" charset="-122"/>
                  <a:cs typeface="Times New Roman" panose="02020603050405020304" pitchFamily="18" charset="0"/>
                  <a:sym typeface="Symbol" pitchFamily="18" charset="2"/>
                </a:rPr>
                <a:t></a:t>
              </a:r>
              <a:r>
                <a:rPr lang="en-US" altLang="zh-CN" b="1" dirty="0">
                  <a:effectLst>
                    <a:outerShdw blurRad="38100" dist="38100" dir="2700000" algn="tl">
                      <a:srgbClr val="000000">
                        <a:alpha val="43137"/>
                      </a:srgbClr>
                    </a:outerShdw>
                  </a:effectLst>
                  <a:ea typeface="楷体_GB2312" pitchFamily="49" charset="-122"/>
                  <a:cs typeface="Times New Roman" panose="02020603050405020304" pitchFamily="18" charset="0"/>
                </a:rPr>
                <a:t>A</a:t>
              </a:r>
            </a:p>
          </p:txBody>
        </p:sp>
        <p:sp>
          <p:nvSpPr>
            <p:cNvPr id="23" name="Rectangle 5"/>
            <p:cNvSpPr>
              <a:spLocks noChangeArrowheads="1"/>
            </p:cNvSpPr>
            <p:nvPr/>
          </p:nvSpPr>
          <p:spPr bwMode="auto">
            <a:xfrm>
              <a:off x="3445" y="480"/>
              <a:ext cx="1351" cy="1822"/>
            </a:xfrm>
            <a:prstGeom prst="rect">
              <a:avLst/>
            </a:prstGeom>
            <a:noFill/>
            <a:ln w="9525">
              <a:noFill/>
              <a:miter lim="800000"/>
              <a:headEnd/>
              <a:tailEnd/>
            </a:ln>
            <a:effectLst/>
          </p:spPr>
          <p:txBody>
            <a:bodyPr wrap="none">
              <a:spAutoFit/>
            </a:bodyPr>
            <a:lstStyle/>
            <a:p>
              <a:pPr>
                <a:lnSpc>
                  <a:spcPct val="130000"/>
                </a:lnSpc>
              </a:pPr>
              <a:r>
                <a:rPr lang="en-US" altLang="zh-CN" b="1" dirty="0">
                  <a:effectLst>
                    <a:outerShdw blurRad="38100" dist="38100" dir="2700000" algn="tl">
                      <a:srgbClr val="000000">
                        <a:alpha val="43137"/>
                      </a:srgbClr>
                    </a:outerShdw>
                  </a:effectLst>
                  <a:cs typeface="Times New Roman" panose="02020603050405020304" pitchFamily="18" charset="0"/>
                </a:rPr>
                <a:t>TTL: 74LS</a:t>
              </a:r>
              <a:endParaRPr lang="en-US" altLang="zh-CN" b="1" dirty="0">
                <a:effectLst>
                  <a:outerShdw blurRad="38100" dist="38100" dir="2700000" algn="tl">
                    <a:srgbClr val="000000">
                      <a:alpha val="43137"/>
                    </a:srgbClr>
                  </a:outerShdw>
                </a:effectLst>
                <a:ea typeface="楷体_GB2312" pitchFamily="49" charset="-122"/>
                <a:cs typeface="Times New Roman" panose="02020603050405020304" pitchFamily="18" charset="0"/>
              </a:endParaRPr>
            </a:p>
            <a:p>
              <a:pPr>
                <a:lnSpc>
                  <a:spcPct val="130000"/>
                </a:lnSpc>
              </a:pPr>
              <a:r>
                <a:rPr lang="en-US" altLang="zh-CN" b="1" dirty="0">
                  <a:effectLst>
                    <a:outerShdw blurRad="38100" dist="38100" dir="2700000" algn="tl">
                      <a:srgbClr val="000000">
                        <a:alpha val="43137"/>
                      </a:srgbClr>
                    </a:outerShdw>
                  </a:effectLst>
                  <a:ea typeface="楷体_GB2312" pitchFamily="49" charset="-122"/>
                  <a:cs typeface="Times New Roman" panose="02020603050405020304" pitchFamily="18" charset="0"/>
                </a:rPr>
                <a:t>I</a:t>
              </a:r>
              <a:r>
                <a:rPr lang="en-US" altLang="zh-CN" b="1" baseline="-25000" dirty="0">
                  <a:effectLst>
                    <a:outerShdw blurRad="38100" dist="38100" dir="2700000" algn="tl">
                      <a:srgbClr val="000000">
                        <a:alpha val="43137"/>
                      </a:srgbClr>
                    </a:outerShdw>
                  </a:effectLst>
                  <a:ea typeface="楷体_GB2312" pitchFamily="49" charset="-122"/>
                  <a:cs typeface="Times New Roman" panose="02020603050405020304" pitchFamily="18" charset="0"/>
                </a:rPr>
                <a:t>OH </a:t>
              </a:r>
              <a:r>
                <a:rPr lang="zh-CN" altLang="en-US" b="1" dirty="0">
                  <a:effectLst>
                    <a:outerShdw blurRad="38100" dist="38100" dir="2700000" algn="tl">
                      <a:srgbClr val="000000">
                        <a:alpha val="43137"/>
                      </a:srgbClr>
                    </a:outerShdw>
                  </a:effectLst>
                  <a:ea typeface="楷体_GB2312" pitchFamily="49" charset="-122"/>
                  <a:cs typeface="Times New Roman" panose="02020603050405020304" pitchFamily="18" charset="0"/>
                </a:rPr>
                <a:t>= </a:t>
              </a:r>
              <a:r>
                <a:rPr lang="en-US" altLang="zh-CN" b="1" dirty="0">
                  <a:effectLst>
                    <a:outerShdw blurRad="38100" dist="38100" dir="2700000" algn="tl">
                      <a:srgbClr val="000000">
                        <a:alpha val="43137"/>
                      </a:srgbClr>
                    </a:outerShdw>
                  </a:effectLst>
                  <a:ea typeface="黑体" pitchFamily="2" charset="-122"/>
                  <a:cs typeface="Times New Roman" panose="02020603050405020304" pitchFamily="18" charset="0"/>
                </a:rPr>
                <a:t>0.</a:t>
              </a:r>
              <a:r>
                <a:rPr lang="zh-CN" altLang="en-US" b="1" dirty="0">
                  <a:effectLst>
                    <a:outerShdw blurRad="38100" dist="38100" dir="2700000" algn="tl">
                      <a:srgbClr val="000000">
                        <a:alpha val="43137"/>
                      </a:srgbClr>
                    </a:outerShdw>
                  </a:effectLst>
                  <a:ea typeface="黑体" pitchFamily="2" charset="-122"/>
                  <a:cs typeface="Times New Roman" panose="02020603050405020304" pitchFamily="18" charset="0"/>
                </a:rPr>
                <a:t>4</a:t>
              </a:r>
              <a:r>
                <a:rPr lang="en-US" altLang="zh-CN" b="1" dirty="0">
                  <a:effectLst>
                    <a:outerShdw blurRad="38100" dist="38100" dir="2700000" algn="tl">
                      <a:srgbClr val="000000">
                        <a:alpha val="43137"/>
                      </a:srgbClr>
                    </a:outerShdw>
                  </a:effectLst>
                  <a:ea typeface="黑体" pitchFamily="2" charset="-122"/>
                  <a:cs typeface="Times New Roman" panose="02020603050405020304" pitchFamily="18" charset="0"/>
                </a:rPr>
                <a:t>m</a:t>
              </a:r>
              <a:r>
                <a:rPr lang="en-US" altLang="zh-CN" b="1" dirty="0">
                  <a:effectLst>
                    <a:outerShdw blurRad="38100" dist="38100" dir="2700000" algn="tl">
                      <a:srgbClr val="000000">
                        <a:alpha val="43137"/>
                      </a:srgbClr>
                    </a:outerShdw>
                  </a:effectLst>
                  <a:ea typeface="楷体_GB2312" pitchFamily="49" charset="-122"/>
                  <a:cs typeface="Times New Roman" panose="02020603050405020304" pitchFamily="18" charset="0"/>
                </a:rPr>
                <a:t>A</a:t>
              </a:r>
            </a:p>
            <a:p>
              <a:pPr>
                <a:lnSpc>
                  <a:spcPct val="130000"/>
                </a:lnSpc>
              </a:pPr>
              <a:r>
                <a:rPr lang="en-US" altLang="zh-CN" b="1" dirty="0">
                  <a:effectLst>
                    <a:outerShdw blurRad="38100" dist="38100" dir="2700000" algn="tl">
                      <a:srgbClr val="000000">
                        <a:alpha val="43137"/>
                      </a:srgbClr>
                    </a:outerShdw>
                  </a:effectLst>
                  <a:ea typeface="楷体_GB2312" pitchFamily="49" charset="-122"/>
                  <a:cs typeface="Times New Roman" panose="02020603050405020304" pitchFamily="18" charset="0"/>
                </a:rPr>
                <a:t>I</a:t>
              </a:r>
              <a:r>
                <a:rPr lang="en-US" altLang="zh-CN" b="1" baseline="-25000" dirty="0">
                  <a:effectLst>
                    <a:outerShdw blurRad="38100" dist="38100" dir="2700000" algn="tl">
                      <a:srgbClr val="000000">
                        <a:alpha val="43137"/>
                      </a:srgbClr>
                    </a:outerShdw>
                  </a:effectLst>
                  <a:ea typeface="楷体_GB2312" pitchFamily="49" charset="-122"/>
                  <a:cs typeface="Times New Roman" panose="02020603050405020304" pitchFamily="18" charset="0"/>
                </a:rPr>
                <a:t>OL  </a:t>
              </a:r>
              <a:r>
                <a:rPr lang="zh-CN" altLang="en-US" b="1" dirty="0">
                  <a:effectLst>
                    <a:outerShdw blurRad="38100" dist="38100" dir="2700000" algn="tl">
                      <a:srgbClr val="000000">
                        <a:alpha val="43137"/>
                      </a:srgbClr>
                    </a:outerShdw>
                  </a:effectLst>
                  <a:ea typeface="楷体_GB2312" pitchFamily="49" charset="-122"/>
                  <a:cs typeface="Times New Roman" panose="02020603050405020304" pitchFamily="18" charset="0"/>
                </a:rPr>
                <a:t>=  8 </a:t>
              </a:r>
              <a:r>
                <a:rPr lang="en-US" altLang="zh-CN" b="1" dirty="0" err="1">
                  <a:effectLst>
                    <a:outerShdw blurRad="38100" dist="38100" dir="2700000" algn="tl">
                      <a:srgbClr val="000000">
                        <a:alpha val="43137"/>
                      </a:srgbClr>
                    </a:outerShdw>
                  </a:effectLst>
                  <a:ea typeface="楷体_GB2312" pitchFamily="49" charset="-122"/>
                  <a:cs typeface="Times New Roman" panose="02020603050405020304" pitchFamily="18" charset="0"/>
                </a:rPr>
                <a:t>mA</a:t>
              </a:r>
              <a:endParaRPr lang="en-US" altLang="zh-CN" b="1" dirty="0">
                <a:effectLst>
                  <a:outerShdw blurRad="38100" dist="38100" dir="2700000" algn="tl">
                    <a:srgbClr val="000000">
                      <a:alpha val="43137"/>
                    </a:srgbClr>
                  </a:outerShdw>
                </a:effectLst>
                <a:ea typeface="楷体_GB2312" pitchFamily="49" charset="-122"/>
                <a:cs typeface="Times New Roman" panose="02020603050405020304" pitchFamily="18" charset="0"/>
              </a:endParaRPr>
            </a:p>
            <a:p>
              <a:pPr>
                <a:lnSpc>
                  <a:spcPct val="130000"/>
                </a:lnSpc>
              </a:pPr>
              <a:r>
                <a:rPr lang="en-US" altLang="zh-CN" b="1" dirty="0">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I</a:t>
              </a:r>
              <a:r>
                <a:rPr lang="en-US" altLang="zh-CN" b="1" baseline="-25000" dirty="0">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IH </a:t>
              </a:r>
              <a:r>
                <a:rPr lang="zh-CN" altLang="en-US" b="1" dirty="0">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 </a:t>
              </a:r>
              <a:r>
                <a:rPr lang="en-US" altLang="zh-CN" b="1" dirty="0">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0.0</a:t>
              </a:r>
              <a:r>
                <a:rPr lang="zh-CN" altLang="en-US" b="1" dirty="0">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2</a:t>
              </a:r>
              <a:r>
                <a:rPr lang="en-US" altLang="zh-CN" b="1" dirty="0">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mA</a:t>
              </a:r>
            </a:p>
            <a:p>
              <a:pPr>
                <a:lnSpc>
                  <a:spcPct val="130000"/>
                </a:lnSpc>
              </a:pPr>
              <a:r>
                <a:rPr lang="en-US" altLang="zh-CN" b="1" dirty="0">
                  <a:solidFill>
                    <a:srgbClr val="FFFF00"/>
                  </a:solidFill>
                  <a:effectLst>
                    <a:outerShdw blurRad="38100" dist="38100" dir="2700000" algn="tl">
                      <a:srgbClr val="000000">
                        <a:alpha val="43137"/>
                      </a:srgbClr>
                    </a:outerShdw>
                  </a:effectLst>
                  <a:ea typeface="楷体_GB2312" pitchFamily="49" charset="-122"/>
                  <a:cs typeface="Times New Roman" panose="02020603050405020304" pitchFamily="18" charset="0"/>
                </a:rPr>
                <a:t>I</a:t>
              </a:r>
              <a:r>
                <a:rPr lang="en-US" altLang="zh-CN" b="1" baseline="-25000" dirty="0">
                  <a:solidFill>
                    <a:srgbClr val="FFFF00"/>
                  </a:solidFill>
                  <a:effectLst>
                    <a:outerShdw blurRad="38100" dist="38100" dir="2700000" algn="tl">
                      <a:srgbClr val="000000">
                        <a:alpha val="43137"/>
                      </a:srgbClr>
                    </a:outerShdw>
                  </a:effectLst>
                  <a:ea typeface="楷体_GB2312" pitchFamily="49" charset="-122"/>
                  <a:cs typeface="Times New Roman" panose="02020603050405020304" pitchFamily="18" charset="0"/>
                </a:rPr>
                <a:t>IL  </a:t>
              </a:r>
              <a:r>
                <a:rPr lang="zh-CN" altLang="en-US" b="1" dirty="0">
                  <a:solidFill>
                    <a:srgbClr val="FFFF00"/>
                  </a:solidFill>
                  <a:effectLst>
                    <a:outerShdw blurRad="38100" dist="38100" dir="2700000" algn="tl">
                      <a:srgbClr val="000000">
                        <a:alpha val="43137"/>
                      </a:srgbClr>
                    </a:outerShdw>
                  </a:effectLst>
                  <a:ea typeface="楷体_GB2312" pitchFamily="49" charset="-122"/>
                  <a:cs typeface="Times New Roman" panose="02020603050405020304" pitchFamily="18" charset="0"/>
                </a:rPr>
                <a:t>= 0.4 </a:t>
              </a:r>
              <a:r>
                <a:rPr lang="en-US" altLang="zh-CN" b="1" dirty="0" err="1">
                  <a:solidFill>
                    <a:srgbClr val="FFFF00"/>
                  </a:solidFill>
                  <a:effectLst>
                    <a:outerShdw blurRad="38100" dist="38100" dir="2700000" algn="tl">
                      <a:srgbClr val="000000">
                        <a:alpha val="43137"/>
                      </a:srgbClr>
                    </a:outerShdw>
                  </a:effectLst>
                  <a:ea typeface="楷体_GB2312" pitchFamily="49" charset="-122"/>
                  <a:cs typeface="Times New Roman" panose="02020603050405020304" pitchFamily="18" charset="0"/>
                </a:rPr>
                <a:t>mA</a:t>
              </a:r>
              <a:endParaRPr lang="en-US" altLang="zh-CN" b="1" dirty="0">
                <a:solidFill>
                  <a:srgbClr val="FFFF00"/>
                </a:solidFill>
                <a:effectLst>
                  <a:outerShdw blurRad="38100" dist="38100" dir="2700000" algn="tl">
                    <a:srgbClr val="000000">
                      <a:alpha val="43137"/>
                    </a:srgbClr>
                  </a:outerShdw>
                </a:effectLst>
                <a:ea typeface="楷体_GB2312" pitchFamily="49" charset="-122"/>
                <a:cs typeface="Times New Roman" panose="02020603050405020304" pitchFamily="18" charset="0"/>
              </a:endParaRPr>
            </a:p>
          </p:txBody>
        </p:sp>
        <p:sp>
          <p:nvSpPr>
            <p:cNvPr id="24" name="Line 6"/>
            <p:cNvSpPr>
              <a:spLocks noChangeShapeType="1"/>
            </p:cNvSpPr>
            <p:nvPr/>
          </p:nvSpPr>
          <p:spPr bwMode="auto">
            <a:xfrm>
              <a:off x="1005" y="1560"/>
              <a:ext cx="4080" cy="0"/>
            </a:xfrm>
            <a:prstGeom prst="line">
              <a:avLst/>
            </a:prstGeom>
            <a:noFill/>
            <a:ln w="9525">
              <a:solidFill>
                <a:schemeClr val="tx1"/>
              </a:solidFill>
              <a:prstDash val="lgDash"/>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5" name="Line 7"/>
            <p:cNvSpPr>
              <a:spLocks noChangeShapeType="1"/>
            </p:cNvSpPr>
            <p:nvPr/>
          </p:nvSpPr>
          <p:spPr bwMode="auto">
            <a:xfrm>
              <a:off x="960" y="885"/>
              <a:ext cx="4080" cy="0"/>
            </a:xfrm>
            <a:prstGeom prst="line">
              <a:avLst/>
            </a:prstGeom>
            <a:noFill/>
            <a:ln w="9525">
              <a:solidFill>
                <a:schemeClr val="tx1"/>
              </a:solidFill>
              <a:prstDash val="lgDash"/>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6" name="Line 8"/>
            <p:cNvSpPr>
              <a:spLocks noChangeShapeType="1"/>
            </p:cNvSpPr>
            <p:nvPr/>
          </p:nvSpPr>
          <p:spPr bwMode="auto">
            <a:xfrm>
              <a:off x="1005" y="2325"/>
              <a:ext cx="4080" cy="0"/>
            </a:xfrm>
            <a:prstGeom prst="line">
              <a:avLst/>
            </a:prstGeom>
            <a:noFill/>
            <a:ln w="9525">
              <a:solidFill>
                <a:schemeClr val="tx1"/>
              </a:solidFill>
              <a:prstDash val="lgDash"/>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sp>
        <p:nvSpPr>
          <p:cNvPr id="27" name="Text Box 2"/>
          <p:cNvSpPr txBox="1">
            <a:spLocks noChangeArrowheads="1"/>
          </p:cNvSpPr>
          <p:nvPr/>
        </p:nvSpPr>
        <p:spPr bwMode="auto">
          <a:xfrm>
            <a:off x="1802371" y="3988934"/>
            <a:ext cx="2985113" cy="609398"/>
          </a:xfrm>
          <a:prstGeom prst="rect">
            <a:avLst/>
          </a:prstGeom>
          <a:noFill/>
          <a:ln w="9525">
            <a:noFill/>
            <a:miter lim="800000"/>
            <a:headEnd/>
            <a:tailEnd/>
          </a:ln>
          <a:effectLst/>
        </p:spPr>
        <p:txBody>
          <a:bodyPr wrap="none">
            <a:spAutoFit/>
          </a:bodyPr>
          <a:lstStyle/>
          <a:p>
            <a:pPr>
              <a:lnSpc>
                <a:spcPct val="120000"/>
              </a:lnSpc>
            </a:pPr>
            <a:r>
              <a:rPr lang="en-US" altLang="zh-CN" dirty="0">
                <a:solidFill>
                  <a:srgbClr val="FFFF00"/>
                </a:solidFill>
                <a:effectLst>
                  <a:outerShdw blurRad="38100" dist="38100" dir="2700000" algn="tl">
                    <a:srgbClr val="000000">
                      <a:alpha val="43137"/>
                    </a:srgbClr>
                  </a:outerShdw>
                </a:effectLst>
                <a:ea typeface="黑体" pitchFamily="2" charset="-122"/>
                <a:cs typeface="Times New Roman" panose="02020603050405020304" pitchFamily="18" charset="0"/>
              </a:rPr>
              <a:t>Low-state </a:t>
            </a:r>
            <a:r>
              <a:rPr lang="en-US" altLang="zh-CN" dirty="0" err="1">
                <a:solidFill>
                  <a:srgbClr val="FFFF00"/>
                </a:solidFill>
                <a:effectLst>
                  <a:outerShdw blurRad="38100" dist="38100" dir="2700000" algn="tl">
                    <a:srgbClr val="000000">
                      <a:alpha val="43137"/>
                    </a:srgbClr>
                  </a:outerShdw>
                </a:effectLst>
                <a:ea typeface="黑体" pitchFamily="2" charset="-122"/>
                <a:cs typeface="Times New Roman" panose="02020603050405020304" pitchFamily="18" charset="0"/>
              </a:rPr>
              <a:t>fanout</a:t>
            </a:r>
            <a:r>
              <a:rPr lang="zh-CN" altLang="en-US" dirty="0">
                <a:solidFill>
                  <a:srgbClr val="FFFF00"/>
                </a:solidFill>
                <a:effectLst>
                  <a:outerShdw blurRad="38100" dist="38100" dir="2700000" algn="tl">
                    <a:srgbClr val="000000">
                      <a:alpha val="43137"/>
                    </a:srgbClr>
                  </a:outerShdw>
                </a:effectLst>
                <a:ea typeface="黑体" pitchFamily="2" charset="-122"/>
                <a:cs typeface="Times New Roman" panose="02020603050405020304" pitchFamily="18" charset="0"/>
              </a:rPr>
              <a:t>：</a:t>
            </a:r>
            <a:endParaRPr lang="en-US" altLang="zh-CN" dirty="0">
              <a:solidFill>
                <a:srgbClr val="FFFF00"/>
              </a:solidFill>
              <a:effectLst>
                <a:outerShdw blurRad="38100" dist="38100" dir="2700000" algn="tl">
                  <a:srgbClr val="000000">
                    <a:alpha val="43137"/>
                  </a:srgbClr>
                </a:outerShdw>
              </a:effectLst>
              <a:ea typeface="黑体" pitchFamily="2" charset="-122"/>
              <a:cs typeface="Times New Roman" panose="02020603050405020304" pitchFamily="18" charset="0"/>
            </a:endParaRPr>
          </a:p>
        </p:txBody>
      </p:sp>
      <p:sp>
        <p:nvSpPr>
          <p:cNvPr id="20" name="Rectangle 2"/>
          <p:cNvSpPr txBox="1">
            <a:spLocks noChangeArrowheads="1"/>
          </p:cNvSpPr>
          <p:nvPr/>
        </p:nvSpPr>
        <p:spPr>
          <a:xfrm>
            <a:off x="1710898" y="91261"/>
            <a:ext cx="7772400" cy="762000"/>
          </a:xfrm>
          <a:prstGeom prst="rect">
            <a:avLst/>
          </a:prstGeom>
        </p:spPr>
        <p:txBody>
          <a:bodyPr/>
          <a:lstStyle>
            <a:lvl1pPr algn="l"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2pPr>
            <a:lvl3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3pPr>
            <a:lvl4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4pPr>
            <a:lvl5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5pPr>
            <a:lvl6pPr marL="4572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6pPr>
            <a:lvl7pPr marL="9144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7pPr>
            <a:lvl8pPr marL="13716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8pPr>
            <a:lvl9pPr marL="18288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9pPr>
          </a:lstStyle>
          <a:p>
            <a:r>
              <a:rPr lang="en-US" altLang="zh-CN" kern="0" dirty="0" err="1">
                <a:solidFill>
                  <a:srgbClr val="FFFF00"/>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Fanout</a:t>
            </a:r>
            <a:endParaRPr lang="en-US" altLang="zh-CN" kern="0" dirty="0">
              <a:solidFill>
                <a:srgbClr val="FFFF00"/>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378073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6309"/>
                                        </p:tgtEl>
                                        <p:attrNameLst>
                                          <p:attrName>style.visibility</p:attrName>
                                        </p:attrNameLst>
                                      </p:cBhvr>
                                      <p:to>
                                        <p:strVal val="visible"/>
                                      </p:to>
                                    </p:set>
                                    <p:animEffect transition="in" filter="blinds(horizontal)">
                                      <p:cBhvr>
                                        <p:cTn id="7" dur="500"/>
                                        <p:tgtEl>
                                          <p:spTgt spid="226309"/>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26310"/>
                                        </p:tgtEl>
                                        <p:attrNameLst>
                                          <p:attrName>style.visibility</p:attrName>
                                        </p:attrNameLst>
                                      </p:cBhvr>
                                      <p:to>
                                        <p:strVal val="visible"/>
                                      </p:to>
                                    </p:set>
                                    <p:animEffect transition="in" filter="blinds(horizontal)">
                                      <p:cBhvr>
                                        <p:cTn id="11" dur="500"/>
                                        <p:tgtEl>
                                          <p:spTgt spid="22631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7">
                                            <p:txEl>
                                              <p:pRg st="0" end="0"/>
                                            </p:txEl>
                                          </p:spTgt>
                                        </p:tgtEl>
                                        <p:attrNameLst>
                                          <p:attrName>style.visibility</p:attrName>
                                        </p:attrNameLst>
                                      </p:cBhvr>
                                      <p:to>
                                        <p:strVal val="visible"/>
                                      </p:to>
                                    </p:set>
                                    <p:animEffect transition="in" filter="blinds(horizontal)">
                                      <p:cBhvr>
                                        <p:cTn id="16" dur="500"/>
                                        <p:tgtEl>
                                          <p:spTgt spid="27">
                                            <p:txEl>
                                              <p:pRg st="0" end="0"/>
                                            </p:txEl>
                                          </p:spTgt>
                                        </p:tgtEl>
                                      </p:cBhvr>
                                    </p:animEffect>
                                  </p:childTnLst>
                                </p:cTn>
                              </p:par>
                            </p:childTnLst>
                          </p:cTn>
                        </p:par>
                        <p:par>
                          <p:cTn id="17" fill="hold">
                            <p:stCondLst>
                              <p:cond delay="500"/>
                            </p:stCondLst>
                            <p:childTnLst>
                              <p:par>
                                <p:cTn id="18" presetID="3" presetClass="entr" presetSubtype="10" fill="hold" nodeType="afterEffect">
                                  <p:stCondLst>
                                    <p:cond delay="0"/>
                                  </p:stCondLst>
                                  <p:childTnLst>
                                    <p:set>
                                      <p:cBhvr>
                                        <p:cTn id="19" dur="1" fill="hold">
                                          <p:stCondLst>
                                            <p:cond delay="0"/>
                                          </p:stCondLst>
                                        </p:cTn>
                                        <p:tgtEl>
                                          <p:spTgt spid="226308"/>
                                        </p:tgtEl>
                                        <p:attrNameLst>
                                          <p:attrName>style.visibility</p:attrName>
                                        </p:attrNameLst>
                                      </p:cBhvr>
                                      <p:to>
                                        <p:strVal val="visible"/>
                                      </p:to>
                                    </p:set>
                                    <p:animEffect transition="in" filter="blinds(horizontal)">
                                      <p:cBhvr>
                                        <p:cTn id="20" dur="500"/>
                                        <p:tgtEl>
                                          <p:spTgt spid="226308"/>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6320"/>
                                        </p:tgtEl>
                                        <p:attrNameLst>
                                          <p:attrName>style.visibility</p:attrName>
                                        </p:attrNameLst>
                                      </p:cBhvr>
                                      <p:to>
                                        <p:strVal val="visible"/>
                                      </p:to>
                                    </p:set>
                                    <p:anim calcmode="lin" valueType="num">
                                      <p:cBhvr additive="base">
                                        <p:cTn id="25" dur="500" fill="hold"/>
                                        <p:tgtEl>
                                          <p:spTgt spid="226320"/>
                                        </p:tgtEl>
                                        <p:attrNameLst>
                                          <p:attrName>ppt_x</p:attrName>
                                        </p:attrNameLst>
                                      </p:cBhvr>
                                      <p:tavLst>
                                        <p:tav tm="0">
                                          <p:val>
                                            <p:strVal val="#ppt_x"/>
                                          </p:val>
                                        </p:tav>
                                        <p:tav tm="100000">
                                          <p:val>
                                            <p:strVal val="#ppt_x"/>
                                          </p:val>
                                        </p:tav>
                                      </p:tavLst>
                                    </p:anim>
                                    <p:anim calcmode="lin" valueType="num">
                                      <p:cBhvr additive="base">
                                        <p:cTn id="26" dur="500" fill="hold"/>
                                        <p:tgtEl>
                                          <p:spTgt spid="2263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9" grpId="0" autoUpdateAnimBg="0"/>
      <p:bldP spid="226320" grpId="0"/>
      <p:bldP spid="27"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11" name="Text Box 7"/>
          <p:cNvSpPr txBox="1">
            <a:spLocks noChangeArrowheads="1"/>
          </p:cNvSpPr>
          <p:nvPr/>
        </p:nvSpPr>
        <p:spPr bwMode="auto">
          <a:xfrm>
            <a:off x="1775520" y="4501383"/>
            <a:ext cx="4824536" cy="523220"/>
          </a:xfrm>
          <a:prstGeom prst="rect">
            <a:avLst/>
          </a:prstGeom>
          <a:noFill/>
          <a:ln w="9525">
            <a:noFill/>
            <a:miter lim="800000"/>
            <a:headEnd/>
            <a:tailEnd/>
          </a:ln>
          <a:effectLst/>
        </p:spPr>
        <p:txBody>
          <a:bodyPr wrap="square">
            <a:spAutoFit/>
          </a:bodyPr>
          <a:lstStyle/>
          <a:p>
            <a:r>
              <a:rPr lang="en-US" altLang="zh-CN" dirty="0">
                <a:solidFill>
                  <a:srgbClr val="FFFF00"/>
                </a:solidFill>
                <a:effectLst>
                  <a:outerShdw blurRad="38100" dist="38100" dir="2700000" algn="tl">
                    <a:srgbClr val="000000">
                      <a:alpha val="43137"/>
                    </a:srgbClr>
                  </a:outerShdw>
                </a:effectLst>
                <a:cs typeface="Times New Roman" panose="02020603050405020304" pitchFamily="18" charset="0"/>
              </a:rPr>
              <a:t>Residual driving capacity</a:t>
            </a:r>
            <a:r>
              <a:rPr lang="zh-CN" altLang="en-US" dirty="0">
                <a:solidFill>
                  <a:srgbClr val="FFFF00"/>
                </a:solidFill>
                <a:effectLst>
                  <a:outerShdw blurRad="38100" dist="38100" dir="2700000" algn="tl">
                    <a:srgbClr val="000000">
                      <a:alpha val="43137"/>
                    </a:srgbClr>
                  </a:outerShdw>
                </a:effectLst>
                <a:ea typeface="黑体" pitchFamily="2" charset="-122"/>
                <a:cs typeface="Times New Roman" panose="02020603050405020304" pitchFamily="18" charset="0"/>
              </a:rPr>
              <a:t>：</a:t>
            </a:r>
          </a:p>
        </p:txBody>
      </p:sp>
      <p:graphicFrame>
        <p:nvGraphicFramePr>
          <p:cNvPr id="226318" name="Object 14"/>
          <p:cNvGraphicFramePr>
            <a:graphicFrameLocks/>
          </p:cNvGraphicFramePr>
          <p:nvPr>
            <p:extLst>
              <p:ext uri="{D42A27DB-BD31-4B8C-83A1-F6EECF244321}">
                <p14:modId xmlns:p14="http://schemas.microsoft.com/office/powerpoint/2010/main" val="1861950432"/>
              </p:ext>
            </p:extLst>
          </p:nvPr>
        </p:nvGraphicFramePr>
        <p:xfrm>
          <a:off x="1708119" y="5178432"/>
          <a:ext cx="8689975" cy="1214446"/>
        </p:xfrm>
        <a:graphic>
          <a:graphicData uri="http://schemas.openxmlformats.org/presentationml/2006/ole">
            <mc:AlternateContent xmlns:mc="http://schemas.openxmlformats.org/markup-compatibility/2006">
              <mc:Choice xmlns:v="urn:schemas-microsoft-com:vml" Requires="v">
                <p:oleObj spid="_x0000_s405618" name="Equation" r:id="rId4" imgW="3213000" imgH="431640" progId="Equation.DSMT4">
                  <p:embed/>
                </p:oleObj>
              </mc:Choice>
              <mc:Fallback>
                <p:oleObj name="Equation" r:id="rId4" imgW="3213000" imgH="431640" progId="Equation.DSMT4">
                  <p:embed/>
                  <p:pic>
                    <p:nvPicPr>
                      <p:cNvPr id="226318" name="Object 14"/>
                      <p:cNvPicPr>
                        <a:picLocks noChangeArrowheads="1"/>
                      </p:cNvPicPr>
                      <p:nvPr/>
                    </p:nvPicPr>
                    <p:blipFill>
                      <a:blip r:embed="rId5"/>
                      <a:srcRect/>
                      <a:stretch>
                        <a:fillRect/>
                      </a:stretch>
                    </p:blipFill>
                    <p:spPr bwMode="auto">
                      <a:xfrm>
                        <a:off x="1708119" y="5178432"/>
                        <a:ext cx="8689975" cy="12144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3"/>
          <p:cNvGrpSpPr>
            <a:grpSpLocks/>
          </p:cNvGrpSpPr>
          <p:nvPr/>
        </p:nvGrpSpPr>
        <p:grpSpPr bwMode="auto">
          <a:xfrm>
            <a:off x="2738406" y="1071570"/>
            <a:ext cx="6624638" cy="2928938"/>
            <a:chOff x="912" y="480"/>
            <a:chExt cx="4173" cy="1845"/>
          </a:xfrm>
        </p:grpSpPr>
        <p:sp>
          <p:nvSpPr>
            <p:cNvPr id="22" name="Rectangle 4"/>
            <p:cNvSpPr>
              <a:spLocks noChangeArrowheads="1"/>
            </p:cNvSpPr>
            <p:nvPr/>
          </p:nvSpPr>
          <p:spPr bwMode="auto">
            <a:xfrm>
              <a:off x="912" y="480"/>
              <a:ext cx="1687" cy="1822"/>
            </a:xfrm>
            <a:prstGeom prst="rect">
              <a:avLst/>
            </a:prstGeom>
            <a:noFill/>
            <a:ln w="9525">
              <a:noFill/>
              <a:miter lim="800000"/>
              <a:headEnd/>
              <a:tailEnd/>
            </a:ln>
            <a:effectLst/>
          </p:spPr>
          <p:txBody>
            <a:bodyPr wrap="none">
              <a:spAutoFit/>
            </a:bodyPr>
            <a:lstStyle/>
            <a:p>
              <a:pPr>
                <a:lnSpc>
                  <a:spcPct val="130000"/>
                </a:lnSpc>
              </a:pPr>
              <a:r>
                <a:rPr lang="en-US" altLang="zh-CN" b="1" dirty="0">
                  <a:effectLst>
                    <a:outerShdw blurRad="38100" dist="38100" dir="2700000" algn="tl">
                      <a:srgbClr val="000000">
                        <a:alpha val="43137"/>
                      </a:srgbClr>
                    </a:outerShdw>
                  </a:effectLst>
                  <a:cs typeface="Times New Roman" panose="02020603050405020304" pitchFamily="18" charset="0"/>
                </a:rPr>
                <a:t>CMOS: 74HCT</a:t>
              </a:r>
              <a:endParaRPr lang="en-US" altLang="zh-CN" b="1" dirty="0">
                <a:effectLst>
                  <a:outerShdw blurRad="38100" dist="38100" dir="2700000" algn="tl">
                    <a:srgbClr val="000000">
                      <a:alpha val="43137"/>
                    </a:srgbClr>
                  </a:outerShdw>
                </a:effectLst>
                <a:ea typeface="楷体_GB2312" pitchFamily="49" charset="-122"/>
                <a:cs typeface="Times New Roman" panose="02020603050405020304" pitchFamily="18" charset="0"/>
              </a:endParaRPr>
            </a:p>
            <a:p>
              <a:pPr>
                <a:lnSpc>
                  <a:spcPct val="130000"/>
                </a:lnSpc>
              </a:pPr>
              <a:r>
                <a:rPr lang="en-US" altLang="zh-CN" b="1" dirty="0">
                  <a:solidFill>
                    <a:srgbClr val="FFFF00"/>
                  </a:solidFill>
                  <a:effectLst>
                    <a:outerShdw blurRad="38100" dist="38100" dir="2700000" algn="tl">
                      <a:srgbClr val="000000">
                        <a:alpha val="43137"/>
                      </a:srgbClr>
                    </a:outerShdw>
                  </a:effectLst>
                  <a:ea typeface="楷体_GB2312" pitchFamily="49" charset="-122"/>
                  <a:cs typeface="Times New Roman" panose="02020603050405020304" pitchFamily="18" charset="0"/>
                </a:rPr>
                <a:t>I</a:t>
              </a:r>
              <a:r>
                <a:rPr lang="en-US" altLang="zh-CN" b="1" baseline="-25000" dirty="0">
                  <a:solidFill>
                    <a:srgbClr val="FFFF00"/>
                  </a:solidFill>
                  <a:effectLst>
                    <a:outerShdw blurRad="38100" dist="38100" dir="2700000" algn="tl">
                      <a:srgbClr val="000000">
                        <a:alpha val="43137"/>
                      </a:srgbClr>
                    </a:outerShdw>
                  </a:effectLst>
                  <a:ea typeface="楷体_GB2312" pitchFamily="49" charset="-122"/>
                  <a:cs typeface="Times New Roman" panose="02020603050405020304" pitchFamily="18" charset="0"/>
                </a:rPr>
                <a:t>OH </a:t>
              </a:r>
              <a:r>
                <a:rPr lang="zh-CN" altLang="en-US" b="1" dirty="0">
                  <a:solidFill>
                    <a:srgbClr val="FFFF00"/>
                  </a:solidFill>
                  <a:effectLst>
                    <a:outerShdw blurRad="38100" dist="38100" dir="2700000" algn="tl">
                      <a:srgbClr val="000000">
                        <a:alpha val="43137"/>
                      </a:srgbClr>
                    </a:outerShdw>
                  </a:effectLst>
                  <a:ea typeface="楷体_GB2312" pitchFamily="49" charset="-122"/>
                  <a:cs typeface="Times New Roman" panose="02020603050405020304" pitchFamily="18" charset="0"/>
                </a:rPr>
                <a:t>= 4 </a:t>
              </a:r>
              <a:r>
                <a:rPr lang="en-US" altLang="zh-CN" b="1" dirty="0" err="1">
                  <a:solidFill>
                    <a:srgbClr val="FFFF00"/>
                  </a:solidFill>
                  <a:effectLst>
                    <a:outerShdw blurRad="38100" dist="38100" dir="2700000" algn="tl">
                      <a:srgbClr val="000000">
                        <a:alpha val="43137"/>
                      </a:srgbClr>
                    </a:outerShdw>
                  </a:effectLst>
                  <a:ea typeface="楷体_GB2312" pitchFamily="49" charset="-122"/>
                  <a:cs typeface="Times New Roman" panose="02020603050405020304" pitchFamily="18" charset="0"/>
                </a:rPr>
                <a:t>mA</a:t>
              </a:r>
              <a:endParaRPr lang="en-US" altLang="zh-CN" b="1" dirty="0">
                <a:solidFill>
                  <a:srgbClr val="FFFF00"/>
                </a:solidFill>
                <a:effectLst>
                  <a:outerShdw blurRad="38100" dist="38100" dir="2700000" algn="tl">
                    <a:srgbClr val="000000">
                      <a:alpha val="43137"/>
                    </a:srgbClr>
                  </a:outerShdw>
                </a:effectLst>
                <a:ea typeface="楷体_GB2312" pitchFamily="49" charset="-122"/>
                <a:cs typeface="Times New Roman" panose="02020603050405020304" pitchFamily="18" charset="0"/>
              </a:endParaRPr>
            </a:p>
            <a:p>
              <a:pPr>
                <a:lnSpc>
                  <a:spcPct val="130000"/>
                </a:lnSpc>
              </a:pPr>
              <a:r>
                <a:rPr lang="en-US" altLang="zh-CN" b="1" dirty="0">
                  <a:effectLst>
                    <a:outerShdw blurRad="38100" dist="38100" dir="2700000" algn="tl">
                      <a:srgbClr val="000000">
                        <a:alpha val="43137"/>
                      </a:srgbClr>
                    </a:outerShdw>
                  </a:effectLst>
                  <a:ea typeface="楷体_GB2312" pitchFamily="49" charset="-122"/>
                  <a:cs typeface="Times New Roman" panose="02020603050405020304" pitchFamily="18" charset="0"/>
                </a:rPr>
                <a:t>I</a:t>
              </a:r>
              <a:r>
                <a:rPr lang="en-US" altLang="zh-CN" b="1" baseline="-25000" dirty="0">
                  <a:effectLst>
                    <a:outerShdw blurRad="38100" dist="38100" dir="2700000" algn="tl">
                      <a:srgbClr val="000000">
                        <a:alpha val="43137"/>
                      </a:srgbClr>
                    </a:outerShdw>
                  </a:effectLst>
                  <a:ea typeface="楷体_GB2312" pitchFamily="49" charset="-122"/>
                  <a:cs typeface="Times New Roman" panose="02020603050405020304" pitchFamily="18" charset="0"/>
                </a:rPr>
                <a:t>OL  </a:t>
              </a:r>
              <a:r>
                <a:rPr lang="zh-CN" altLang="en-US" b="1" dirty="0">
                  <a:effectLst>
                    <a:outerShdw blurRad="38100" dist="38100" dir="2700000" algn="tl">
                      <a:srgbClr val="000000">
                        <a:alpha val="43137"/>
                      </a:srgbClr>
                    </a:outerShdw>
                  </a:effectLst>
                  <a:ea typeface="楷体_GB2312" pitchFamily="49" charset="-122"/>
                  <a:cs typeface="Times New Roman" panose="02020603050405020304" pitchFamily="18" charset="0"/>
                </a:rPr>
                <a:t>=  4 </a:t>
              </a:r>
              <a:r>
                <a:rPr lang="en-US" altLang="zh-CN" b="1" dirty="0" err="1">
                  <a:effectLst>
                    <a:outerShdw blurRad="38100" dist="38100" dir="2700000" algn="tl">
                      <a:srgbClr val="000000">
                        <a:alpha val="43137"/>
                      </a:srgbClr>
                    </a:outerShdw>
                  </a:effectLst>
                  <a:ea typeface="楷体_GB2312" pitchFamily="49" charset="-122"/>
                  <a:cs typeface="Times New Roman" panose="02020603050405020304" pitchFamily="18" charset="0"/>
                </a:rPr>
                <a:t>mA</a:t>
              </a:r>
              <a:endParaRPr lang="en-US" altLang="zh-CN" b="1" dirty="0">
                <a:effectLst>
                  <a:outerShdw blurRad="38100" dist="38100" dir="2700000" algn="tl">
                    <a:srgbClr val="000000">
                      <a:alpha val="43137"/>
                    </a:srgbClr>
                  </a:outerShdw>
                </a:effectLst>
                <a:ea typeface="楷体_GB2312" pitchFamily="49" charset="-122"/>
                <a:cs typeface="Times New Roman" panose="02020603050405020304" pitchFamily="18" charset="0"/>
              </a:endParaRPr>
            </a:p>
            <a:p>
              <a:pPr>
                <a:lnSpc>
                  <a:spcPct val="130000"/>
                </a:lnSpc>
              </a:pPr>
              <a:r>
                <a:rPr lang="en-US" altLang="zh-CN" b="1" dirty="0">
                  <a:effectLst>
                    <a:outerShdw blurRad="38100" dist="38100" dir="2700000" algn="tl">
                      <a:srgbClr val="000000">
                        <a:alpha val="43137"/>
                      </a:srgbClr>
                    </a:outerShdw>
                  </a:effectLst>
                  <a:ea typeface="楷体_GB2312" pitchFamily="49" charset="-122"/>
                  <a:cs typeface="Times New Roman" panose="02020603050405020304" pitchFamily="18" charset="0"/>
                </a:rPr>
                <a:t>I</a:t>
              </a:r>
              <a:r>
                <a:rPr lang="en-US" altLang="zh-CN" b="1" baseline="-25000" dirty="0">
                  <a:effectLst>
                    <a:outerShdw blurRad="38100" dist="38100" dir="2700000" algn="tl">
                      <a:srgbClr val="000000">
                        <a:alpha val="43137"/>
                      </a:srgbClr>
                    </a:outerShdw>
                  </a:effectLst>
                  <a:ea typeface="楷体_GB2312" pitchFamily="49" charset="-122"/>
                  <a:cs typeface="Times New Roman" panose="02020603050405020304" pitchFamily="18" charset="0"/>
                </a:rPr>
                <a:t>IH </a:t>
              </a:r>
              <a:r>
                <a:rPr lang="zh-CN" altLang="en-US" b="1" dirty="0">
                  <a:effectLst>
                    <a:outerShdw blurRad="38100" dist="38100" dir="2700000" algn="tl">
                      <a:srgbClr val="000000">
                        <a:alpha val="43137"/>
                      </a:srgbClr>
                    </a:outerShdw>
                  </a:effectLst>
                  <a:ea typeface="楷体_GB2312" pitchFamily="49" charset="-122"/>
                  <a:cs typeface="Times New Roman" panose="02020603050405020304" pitchFamily="18" charset="0"/>
                </a:rPr>
                <a:t>= 1 </a:t>
              </a:r>
              <a:r>
                <a:rPr lang="en-US" altLang="zh-CN" b="1" dirty="0">
                  <a:effectLst>
                    <a:outerShdw blurRad="38100" dist="38100" dir="2700000" algn="tl">
                      <a:srgbClr val="000000">
                        <a:alpha val="43137"/>
                      </a:srgbClr>
                    </a:outerShdw>
                  </a:effectLst>
                  <a:ea typeface="楷体_GB2312" pitchFamily="49" charset="-122"/>
                  <a:cs typeface="Times New Roman" panose="02020603050405020304" pitchFamily="18" charset="0"/>
                  <a:sym typeface="Symbol" pitchFamily="18" charset="2"/>
                </a:rPr>
                <a:t></a:t>
              </a:r>
              <a:r>
                <a:rPr lang="en-US" altLang="zh-CN" b="1" dirty="0">
                  <a:effectLst>
                    <a:outerShdw blurRad="38100" dist="38100" dir="2700000" algn="tl">
                      <a:srgbClr val="000000">
                        <a:alpha val="43137"/>
                      </a:srgbClr>
                    </a:outerShdw>
                  </a:effectLst>
                  <a:ea typeface="楷体_GB2312" pitchFamily="49" charset="-122"/>
                  <a:cs typeface="Times New Roman" panose="02020603050405020304" pitchFamily="18" charset="0"/>
                </a:rPr>
                <a:t>A</a:t>
              </a:r>
            </a:p>
            <a:p>
              <a:pPr>
                <a:lnSpc>
                  <a:spcPct val="130000"/>
                </a:lnSpc>
              </a:pPr>
              <a:r>
                <a:rPr lang="en-US" altLang="zh-CN" b="1" dirty="0">
                  <a:effectLst>
                    <a:outerShdw blurRad="38100" dist="38100" dir="2700000" algn="tl">
                      <a:srgbClr val="000000">
                        <a:alpha val="43137"/>
                      </a:srgbClr>
                    </a:outerShdw>
                  </a:effectLst>
                  <a:ea typeface="楷体_GB2312" pitchFamily="49" charset="-122"/>
                  <a:cs typeface="Times New Roman" panose="02020603050405020304" pitchFamily="18" charset="0"/>
                </a:rPr>
                <a:t>I</a:t>
              </a:r>
              <a:r>
                <a:rPr lang="en-US" altLang="zh-CN" b="1" baseline="-25000" dirty="0">
                  <a:effectLst>
                    <a:outerShdw blurRad="38100" dist="38100" dir="2700000" algn="tl">
                      <a:srgbClr val="000000">
                        <a:alpha val="43137"/>
                      </a:srgbClr>
                    </a:outerShdw>
                  </a:effectLst>
                  <a:ea typeface="楷体_GB2312" pitchFamily="49" charset="-122"/>
                  <a:cs typeface="Times New Roman" panose="02020603050405020304" pitchFamily="18" charset="0"/>
                </a:rPr>
                <a:t>IL  </a:t>
              </a:r>
              <a:r>
                <a:rPr lang="zh-CN" altLang="en-US" b="1" dirty="0">
                  <a:effectLst>
                    <a:outerShdw blurRad="38100" dist="38100" dir="2700000" algn="tl">
                      <a:srgbClr val="000000">
                        <a:alpha val="43137"/>
                      </a:srgbClr>
                    </a:outerShdw>
                  </a:effectLst>
                  <a:ea typeface="楷体_GB2312" pitchFamily="49" charset="-122"/>
                  <a:cs typeface="Times New Roman" panose="02020603050405020304" pitchFamily="18" charset="0"/>
                </a:rPr>
                <a:t>= 1 </a:t>
              </a:r>
              <a:r>
                <a:rPr lang="en-US" altLang="zh-CN" b="1" dirty="0">
                  <a:effectLst>
                    <a:outerShdw blurRad="38100" dist="38100" dir="2700000" algn="tl">
                      <a:srgbClr val="000000">
                        <a:alpha val="43137"/>
                      </a:srgbClr>
                    </a:outerShdw>
                  </a:effectLst>
                  <a:ea typeface="楷体_GB2312" pitchFamily="49" charset="-122"/>
                  <a:cs typeface="Times New Roman" panose="02020603050405020304" pitchFamily="18" charset="0"/>
                  <a:sym typeface="Symbol" pitchFamily="18" charset="2"/>
                </a:rPr>
                <a:t></a:t>
              </a:r>
              <a:r>
                <a:rPr lang="en-US" altLang="zh-CN" b="1" dirty="0">
                  <a:effectLst>
                    <a:outerShdw blurRad="38100" dist="38100" dir="2700000" algn="tl">
                      <a:srgbClr val="000000">
                        <a:alpha val="43137"/>
                      </a:srgbClr>
                    </a:outerShdw>
                  </a:effectLst>
                  <a:ea typeface="楷体_GB2312" pitchFamily="49" charset="-122"/>
                  <a:cs typeface="Times New Roman" panose="02020603050405020304" pitchFamily="18" charset="0"/>
                </a:rPr>
                <a:t>A</a:t>
              </a:r>
            </a:p>
          </p:txBody>
        </p:sp>
        <p:sp>
          <p:nvSpPr>
            <p:cNvPr id="23" name="Rectangle 5"/>
            <p:cNvSpPr>
              <a:spLocks noChangeArrowheads="1"/>
            </p:cNvSpPr>
            <p:nvPr/>
          </p:nvSpPr>
          <p:spPr bwMode="auto">
            <a:xfrm>
              <a:off x="3445" y="480"/>
              <a:ext cx="1351" cy="1822"/>
            </a:xfrm>
            <a:prstGeom prst="rect">
              <a:avLst/>
            </a:prstGeom>
            <a:noFill/>
            <a:ln w="9525">
              <a:noFill/>
              <a:miter lim="800000"/>
              <a:headEnd/>
              <a:tailEnd/>
            </a:ln>
            <a:effectLst/>
          </p:spPr>
          <p:txBody>
            <a:bodyPr wrap="none">
              <a:spAutoFit/>
            </a:bodyPr>
            <a:lstStyle/>
            <a:p>
              <a:pPr>
                <a:lnSpc>
                  <a:spcPct val="130000"/>
                </a:lnSpc>
              </a:pPr>
              <a:r>
                <a:rPr lang="en-US" altLang="zh-CN" b="1" dirty="0">
                  <a:effectLst>
                    <a:outerShdw blurRad="38100" dist="38100" dir="2700000" algn="tl">
                      <a:srgbClr val="000000">
                        <a:alpha val="43137"/>
                      </a:srgbClr>
                    </a:outerShdw>
                  </a:effectLst>
                  <a:cs typeface="Times New Roman" panose="02020603050405020304" pitchFamily="18" charset="0"/>
                </a:rPr>
                <a:t>TTL: 74LS</a:t>
              </a:r>
              <a:endParaRPr lang="en-US" altLang="zh-CN" b="1" dirty="0">
                <a:effectLst>
                  <a:outerShdw blurRad="38100" dist="38100" dir="2700000" algn="tl">
                    <a:srgbClr val="000000">
                      <a:alpha val="43137"/>
                    </a:srgbClr>
                  </a:outerShdw>
                </a:effectLst>
                <a:ea typeface="楷体_GB2312" pitchFamily="49" charset="-122"/>
                <a:cs typeface="Times New Roman" panose="02020603050405020304" pitchFamily="18" charset="0"/>
              </a:endParaRPr>
            </a:p>
            <a:p>
              <a:pPr>
                <a:lnSpc>
                  <a:spcPct val="130000"/>
                </a:lnSpc>
              </a:pPr>
              <a:r>
                <a:rPr lang="en-US" altLang="zh-CN" b="1" dirty="0">
                  <a:effectLst>
                    <a:outerShdw blurRad="38100" dist="38100" dir="2700000" algn="tl">
                      <a:srgbClr val="000000">
                        <a:alpha val="43137"/>
                      </a:srgbClr>
                    </a:outerShdw>
                  </a:effectLst>
                  <a:ea typeface="楷体_GB2312" pitchFamily="49" charset="-122"/>
                  <a:cs typeface="Times New Roman" panose="02020603050405020304" pitchFamily="18" charset="0"/>
                </a:rPr>
                <a:t>I</a:t>
              </a:r>
              <a:r>
                <a:rPr lang="en-US" altLang="zh-CN" b="1" baseline="-25000" dirty="0">
                  <a:effectLst>
                    <a:outerShdw blurRad="38100" dist="38100" dir="2700000" algn="tl">
                      <a:srgbClr val="000000">
                        <a:alpha val="43137"/>
                      </a:srgbClr>
                    </a:outerShdw>
                  </a:effectLst>
                  <a:ea typeface="楷体_GB2312" pitchFamily="49" charset="-122"/>
                  <a:cs typeface="Times New Roman" panose="02020603050405020304" pitchFamily="18" charset="0"/>
                </a:rPr>
                <a:t>OH </a:t>
              </a:r>
              <a:r>
                <a:rPr lang="zh-CN" altLang="en-US" b="1" dirty="0">
                  <a:effectLst>
                    <a:outerShdw blurRad="38100" dist="38100" dir="2700000" algn="tl">
                      <a:srgbClr val="000000">
                        <a:alpha val="43137"/>
                      </a:srgbClr>
                    </a:outerShdw>
                  </a:effectLst>
                  <a:ea typeface="楷体_GB2312" pitchFamily="49" charset="-122"/>
                  <a:cs typeface="Times New Roman" panose="02020603050405020304" pitchFamily="18" charset="0"/>
                </a:rPr>
                <a:t>= </a:t>
              </a:r>
              <a:r>
                <a:rPr lang="en-US" altLang="zh-CN" b="1" dirty="0">
                  <a:effectLst>
                    <a:outerShdw blurRad="38100" dist="38100" dir="2700000" algn="tl">
                      <a:srgbClr val="000000">
                        <a:alpha val="43137"/>
                      </a:srgbClr>
                    </a:outerShdw>
                  </a:effectLst>
                  <a:ea typeface="黑体" pitchFamily="2" charset="-122"/>
                  <a:cs typeface="Times New Roman" panose="02020603050405020304" pitchFamily="18" charset="0"/>
                </a:rPr>
                <a:t>0.</a:t>
              </a:r>
              <a:r>
                <a:rPr lang="zh-CN" altLang="en-US" b="1" dirty="0">
                  <a:effectLst>
                    <a:outerShdw blurRad="38100" dist="38100" dir="2700000" algn="tl">
                      <a:srgbClr val="000000">
                        <a:alpha val="43137"/>
                      </a:srgbClr>
                    </a:outerShdw>
                  </a:effectLst>
                  <a:ea typeface="黑体" pitchFamily="2" charset="-122"/>
                  <a:cs typeface="Times New Roman" panose="02020603050405020304" pitchFamily="18" charset="0"/>
                </a:rPr>
                <a:t>4</a:t>
              </a:r>
              <a:r>
                <a:rPr lang="en-US" altLang="zh-CN" b="1" dirty="0">
                  <a:effectLst>
                    <a:outerShdw blurRad="38100" dist="38100" dir="2700000" algn="tl">
                      <a:srgbClr val="000000">
                        <a:alpha val="43137"/>
                      </a:srgbClr>
                    </a:outerShdw>
                  </a:effectLst>
                  <a:ea typeface="黑体" pitchFamily="2" charset="-122"/>
                  <a:cs typeface="Times New Roman" panose="02020603050405020304" pitchFamily="18" charset="0"/>
                </a:rPr>
                <a:t>m</a:t>
              </a:r>
              <a:r>
                <a:rPr lang="en-US" altLang="zh-CN" b="1" dirty="0">
                  <a:effectLst>
                    <a:outerShdw blurRad="38100" dist="38100" dir="2700000" algn="tl">
                      <a:srgbClr val="000000">
                        <a:alpha val="43137"/>
                      </a:srgbClr>
                    </a:outerShdw>
                  </a:effectLst>
                  <a:ea typeface="楷体_GB2312" pitchFamily="49" charset="-122"/>
                  <a:cs typeface="Times New Roman" panose="02020603050405020304" pitchFamily="18" charset="0"/>
                </a:rPr>
                <a:t>A</a:t>
              </a:r>
            </a:p>
            <a:p>
              <a:pPr>
                <a:lnSpc>
                  <a:spcPct val="130000"/>
                </a:lnSpc>
              </a:pPr>
              <a:r>
                <a:rPr lang="en-US" altLang="zh-CN" b="1" dirty="0">
                  <a:effectLst>
                    <a:outerShdw blurRad="38100" dist="38100" dir="2700000" algn="tl">
                      <a:srgbClr val="000000">
                        <a:alpha val="43137"/>
                      </a:srgbClr>
                    </a:outerShdw>
                  </a:effectLst>
                  <a:ea typeface="楷体_GB2312" pitchFamily="49" charset="-122"/>
                  <a:cs typeface="Times New Roman" panose="02020603050405020304" pitchFamily="18" charset="0"/>
                </a:rPr>
                <a:t>I</a:t>
              </a:r>
              <a:r>
                <a:rPr lang="en-US" altLang="zh-CN" b="1" baseline="-25000" dirty="0">
                  <a:effectLst>
                    <a:outerShdw blurRad="38100" dist="38100" dir="2700000" algn="tl">
                      <a:srgbClr val="000000">
                        <a:alpha val="43137"/>
                      </a:srgbClr>
                    </a:outerShdw>
                  </a:effectLst>
                  <a:ea typeface="楷体_GB2312" pitchFamily="49" charset="-122"/>
                  <a:cs typeface="Times New Roman" panose="02020603050405020304" pitchFamily="18" charset="0"/>
                </a:rPr>
                <a:t>OL  </a:t>
              </a:r>
              <a:r>
                <a:rPr lang="zh-CN" altLang="en-US" b="1" dirty="0">
                  <a:effectLst>
                    <a:outerShdw blurRad="38100" dist="38100" dir="2700000" algn="tl">
                      <a:srgbClr val="000000">
                        <a:alpha val="43137"/>
                      </a:srgbClr>
                    </a:outerShdw>
                  </a:effectLst>
                  <a:ea typeface="楷体_GB2312" pitchFamily="49" charset="-122"/>
                  <a:cs typeface="Times New Roman" panose="02020603050405020304" pitchFamily="18" charset="0"/>
                </a:rPr>
                <a:t>=  8 </a:t>
              </a:r>
              <a:r>
                <a:rPr lang="en-US" altLang="zh-CN" b="1" dirty="0" err="1">
                  <a:effectLst>
                    <a:outerShdw blurRad="38100" dist="38100" dir="2700000" algn="tl">
                      <a:srgbClr val="000000">
                        <a:alpha val="43137"/>
                      </a:srgbClr>
                    </a:outerShdw>
                  </a:effectLst>
                  <a:ea typeface="楷体_GB2312" pitchFamily="49" charset="-122"/>
                  <a:cs typeface="Times New Roman" panose="02020603050405020304" pitchFamily="18" charset="0"/>
                </a:rPr>
                <a:t>mA</a:t>
              </a:r>
              <a:endParaRPr lang="en-US" altLang="zh-CN" b="1" dirty="0">
                <a:effectLst>
                  <a:outerShdw blurRad="38100" dist="38100" dir="2700000" algn="tl">
                    <a:srgbClr val="000000">
                      <a:alpha val="43137"/>
                    </a:srgbClr>
                  </a:outerShdw>
                </a:effectLst>
                <a:ea typeface="楷体_GB2312" pitchFamily="49" charset="-122"/>
                <a:cs typeface="Times New Roman" panose="02020603050405020304" pitchFamily="18" charset="0"/>
              </a:endParaRPr>
            </a:p>
            <a:p>
              <a:pPr>
                <a:lnSpc>
                  <a:spcPct val="130000"/>
                </a:lnSpc>
              </a:pPr>
              <a:r>
                <a:rPr lang="en-US" altLang="zh-CN" b="1" dirty="0">
                  <a:solidFill>
                    <a:srgbClr val="FFFF00"/>
                  </a:solidFill>
                  <a:effectLst>
                    <a:outerShdw blurRad="38100" dist="38100" dir="2700000" algn="tl">
                      <a:srgbClr val="000000">
                        <a:alpha val="43137"/>
                      </a:srgbClr>
                    </a:outerShdw>
                  </a:effectLst>
                  <a:ea typeface="楷体_GB2312" pitchFamily="49" charset="-122"/>
                  <a:cs typeface="Times New Roman" panose="02020603050405020304" pitchFamily="18" charset="0"/>
                </a:rPr>
                <a:t>I</a:t>
              </a:r>
              <a:r>
                <a:rPr lang="en-US" altLang="zh-CN" b="1" baseline="-25000" dirty="0">
                  <a:solidFill>
                    <a:srgbClr val="FFFF00"/>
                  </a:solidFill>
                  <a:effectLst>
                    <a:outerShdw blurRad="38100" dist="38100" dir="2700000" algn="tl">
                      <a:srgbClr val="000000">
                        <a:alpha val="43137"/>
                      </a:srgbClr>
                    </a:outerShdw>
                  </a:effectLst>
                  <a:ea typeface="楷体_GB2312" pitchFamily="49" charset="-122"/>
                  <a:cs typeface="Times New Roman" panose="02020603050405020304" pitchFamily="18" charset="0"/>
                </a:rPr>
                <a:t>IH </a:t>
              </a:r>
              <a:r>
                <a:rPr lang="zh-CN" altLang="en-US" b="1" dirty="0">
                  <a:solidFill>
                    <a:srgbClr val="FFFF00"/>
                  </a:solidFill>
                  <a:effectLst>
                    <a:outerShdw blurRad="38100" dist="38100" dir="2700000" algn="tl">
                      <a:srgbClr val="000000">
                        <a:alpha val="43137"/>
                      </a:srgbClr>
                    </a:outerShdw>
                  </a:effectLst>
                  <a:ea typeface="楷体_GB2312" pitchFamily="49" charset="-122"/>
                  <a:cs typeface="Times New Roman" panose="02020603050405020304" pitchFamily="18" charset="0"/>
                </a:rPr>
                <a:t>= </a:t>
              </a:r>
              <a:r>
                <a:rPr lang="en-US" altLang="zh-CN" b="1" dirty="0">
                  <a:solidFill>
                    <a:srgbClr val="FFFF00"/>
                  </a:solidFill>
                  <a:effectLst>
                    <a:outerShdw blurRad="38100" dist="38100" dir="2700000" algn="tl">
                      <a:srgbClr val="000000">
                        <a:alpha val="43137"/>
                      </a:srgbClr>
                    </a:outerShdw>
                  </a:effectLst>
                  <a:ea typeface="楷体_GB2312" pitchFamily="49" charset="-122"/>
                  <a:cs typeface="Times New Roman" panose="02020603050405020304" pitchFamily="18" charset="0"/>
                </a:rPr>
                <a:t>0.0</a:t>
              </a:r>
              <a:r>
                <a:rPr lang="zh-CN" altLang="en-US" b="1" dirty="0">
                  <a:solidFill>
                    <a:srgbClr val="FFFF00"/>
                  </a:solidFill>
                  <a:effectLst>
                    <a:outerShdw blurRad="38100" dist="38100" dir="2700000" algn="tl">
                      <a:srgbClr val="000000">
                        <a:alpha val="43137"/>
                      </a:srgbClr>
                    </a:outerShdw>
                  </a:effectLst>
                  <a:ea typeface="楷体_GB2312" pitchFamily="49" charset="-122"/>
                  <a:cs typeface="Times New Roman" panose="02020603050405020304" pitchFamily="18" charset="0"/>
                </a:rPr>
                <a:t>2</a:t>
              </a:r>
              <a:r>
                <a:rPr lang="en-US" altLang="zh-CN" b="1" dirty="0">
                  <a:solidFill>
                    <a:srgbClr val="FFFF00"/>
                  </a:solidFill>
                  <a:effectLst>
                    <a:outerShdw blurRad="38100" dist="38100" dir="2700000" algn="tl">
                      <a:srgbClr val="000000">
                        <a:alpha val="43137"/>
                      </a:srgbClr>
                    </a:outerShdw>
                  </a:effectLst>
                  <a:ea typeface="楷体_GB2312" pitchFamily="49" charset="-122"/>
                  <a:cs typeface="Times New Roman" panose="02020603050405020304" pitchFamily="18" charset="0"/>
                </a:rPr>
                <a:t>mA</a:t>
              </a:r>
            </a:p>
            <a:p>
              <a:pPr>
                <a:lnSpc>
                  <a:spcPct val="130000"/>
                </a:lnSpc>
              </a:pPr>
              <a:r>
                <a:rPr lang="en-US" altLang="zh-CN" b="1" dirty="0">
                  <a:effectLst>
                    <a:outerShdw blurRad="38100" dist="38100" dir="2700000" algn="tl">
                      <a:srgbClr val="000000">
                        <a:alpha val="43137"/>
                      </a:srgbClr>
                    </a:outerShdw>
                  </a:effectLst>
                  <a:ea typeface="楷体_GB2312" pitchFamily="49" charset="-122"/>
                  <a:cs typeface="Times New Roman" panose="02020603050405020304" pitchFamily="18" charset="0"/>
                </a:rPr>
                <a:t>I</a:t>
              </a:r>
              <a:r>
                <a:rPr lang="en-US" altLang="zh-CN" b="1" baseline="-25000" dirty="0">
                  <a:effectLst>
                    <a:outerShdw blurRad="38100" dist="38100" dir="2700000" algn="tl">
                      <a:srgbClr val="000000">
                        <a:alpha val="43137"/>
                      </a:srgbClr>
                    </a:outerShdw>
                  </a:effectLst>
                  <a:ea typeface="楷体_GB2312" pitchFamily="49" charset="-122"/>
                  <a:cs typeface="Times New Roman" panose="02020603050405020304" pitchFamily="18" charset="0"/>
                </a:rPr>
                <a:t>IL  </a:t>
              </a:r>
              <a:r>
                <a:rPr lang="zh-CN" altLang="en-US" b="1" dirty="0">
                  <a:effectLst>
                    <a:outerShdw blurRad="38100" dist="38100" dir="2700000" algn="tl">
                      <a:srgbClr val="000000">
                        <a:alpha val="43137"/>
                      </a:srgbClr>
                    </a:outerShdw>
                  </a:effectLst>
                  <a:ea typeface="楷体_GB2312" pitchFamily="49" charset="-122"/>
                  <a:cs typeface="Times New Roman" panose="02020603050405020304" pitchFamily="18" charset="0"/>
                </a:rPr>
                <a:t>= 0.4 </a:t>
              </a:r>
              <a:r>
                <a:rPr lang="en-US" altLang="zh-CN" b="1" dirty="0" err="1">
                  <a:effectLst>
                    <a:outerShdw blurRad="38100" dist="38100" dir="2700000" algn="tl">
                      <a:srgbClr val="000000">
                        <a:alpha val="43137"/>
                      </a:srgbClr>
                    </a:outerShdw>
                  </a:effectLst>
                  <a:ea typeface="楷体_GB2312" pitchFamily="49" charset="-122"/>
                  <a:cs typeface="Times New Roman" panose="02020603050405020304" pitchFamily="18" charset="0"/>
                </a:rPr>
                <a:t>mA</a:t>
              </a:r>
              <a:endParaRPr lang="en-US" altLang="zh-CN" b="1" dirty="0">
                <a:effectLst>
                  <a:outerShdw blurRad="38100" dist="38100" dir="2700000" algn="tl">
                    <a:srgbClr val="000000">
                      <a:alpha val="43137"/>
                    </a:srgbClr>
                  </a:outerShdw>
                </a:effectLst>
                <a:ea typeface="楷体_GB2312" pitchFamily="49" charset="-122"/>
                <a:cs typeface="Times New Roman" panose="02020603050405020304" pitchFamily="18" charset="0"/>
              </a:endParaRPr>
            </a:p>
          </p:txBody>
        </p:sp>
        <p:sp>
          <p:nvSpPr>
            <p:cNvPr id="24" name="Line 6"/>
            <p:cNvSpPr>
              <a:spLocks noChangeShapeType="1"/>
            </p:cNvSpPr>
            <p:nvPr/>
          </p:nvSpPr>
          <p:spPr bwMode="auto">
            <a:xfrm>
              <a:off x="1005" y="1560"/>
              <a:ext cx="4080" cy="0"/>
            </a:xfrm>
            <a:prstGeom prst="line">
              <a:avLst/>
            </a:prstGeom>
            <a:noFill/>
            <a:ln w="9525">
              <a:solidFill>
                <a:schemeClr val="tx1"/>
              </a:solidFill>
              <a:prstDash val="lgDash"/>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5" name="Line 7"/>
            <p:cNvSpPr>
              <a:spLocks noChangeShapeType="1"/>
            </p:cNvSpPr>
            <p:nvPr/>
          </p:nvSpPr>
          <p:spPr bwMode="auto">
            <a:xfrm>
              <a:off x="960" y="885"/>
              <a:ext cx="4080" cy="0"/>
            </a:xfrm>
            <a:prstGeom prst="line">
              <a:avLst/>
            </a:prstGeom>
            <a:noFill/>
            <a:ln w="9525">
              <a:solidFill>
                <a:schemeClr val="tx1"/>
              </a:solidFill>
              <a:prstDash val="lgDash"/>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6" name="Line 8"/>
            <p:cNvSpPr>
              <a:spLocks noChangeShapeType="1"/>
            </p:cNvSpPr>
            <p:nvPr/>
          </p:nvSpPr>
          <p:spPr bwMode="auto">
            <a:xfrm>
              <a:off x="1005" y="2325"/>
              <a:ext cx="4080" cy="0"/>
            </a:xfrm>
            <a:prstGeom prst="line">
              <a:avLst/>
            </a:prstGeom>
            <a:noFill/>
            <a:ln w="9525">
              <a:solidFill>
                <a:schemeClr val="tx1"/>
              </a:solidFill>
              <a:prstDash val="lgDash"/>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sp>
        <p:nvSpPr>
          <p:cNvPr id="17" name="Text Box 2"/>
          <p:cNvSpPr txBox="1">
            <a:spLocks noChangeArrowheads="1"/>
          </p:cNvSpPr>
          <p:nvPr/>
        </p:nvSpPr>
        <p:spPr bwMode="auto">
          <a:xfrm>
            <a:off x="4295800" y="185024"/>
            <a:ext cx="3228704" cy="609398"/>
          </a:xfrm>
          <a:prstGeom prst="rect">
            <a:avLst/>
          </a:prstGeom>
          <a:noFill/>
          <a:ln w="9525">
            <a:noFill/>
            <a:miter lim="800000"/>
            <a:headEnd/>
            <a:tailEnd/>
          </a:ln>
          <a:effectLst/>
        </p:spPr>
        <p:txBody>
          <a:bodyPr wrap="none">
            <a:spAutoFit/>
          </a:bodyPr>
          <a:lstStyle/>
          <a:p>
            <a:pPr>
              <a:lnSpc>
                <a:spcPct val="120000"/>
              </a:lnSpc>
            </a:pPr>
            <a:r>
              <a:rPr lang="en-US" altLang="zh-CN" b="1" dirty="0">
                <a:effectLst>
                  <a:outerShdw blurRad="38100" dist="38100" dir="2700000" algn="tl">
                    <a:srgbClr val="000000">
                      <a:alpha val="43137"/>
                    </a:srgbClr>
                  </a:outerShdw>
                </a:effectLst>
                <a:ea typeface="华文新魏" pitchFamily="2" charset="-122"/>
                <a:cs typeface="Times New Roman" panose="02020603050405020304" pitchFamily="18" charset="0"/>
              </a:rPr>
              <a:t>74HCT</a:t>
            </a:r>
            <a:r>
              <a:rPr lang="zh-CN" altLang="en-US" b="1" dirty="0">
                <a:effectLst>
                  <a:outerShdw blurRad="38100" dist="38100" dir="2700000" algn="tl">
                    <a:srgbClr val="000000">
                      <a:alpha val="43137"/>
                    </a:srgbClr>
                  </a:outerShdw>
                </a:effectLst>
                <a:ea typeface="黑体" pitchFamily="2" charset="-122"/>
                <a:cs typeface="Times New Roman" panose="02020603050405020304" pitchFamily="18" charset="0"/>
              </a:rPr>
              <a:t> </a:t>
            </a:r>
            <a:r>
              <a:rPr lang="en-US" altLang="zh-CN" b="1" dirty="0">
                <a:effectLst>
                  <a:outerShdw blurRad="38100" dist="38100" dir="2700000" algn="tl">
                    <a:srgbClr val="000000">
                      <a:alpha val="43137"/>
                    </a:srgbClr>
                  </a:outerShdw>
                </a:effectLst>
                <a:ea typeface="黑体" pitchFamily="2" charset="-122"/>
                <a:cs typeface="Times New Roman" panose="02020603050405020304" pitchFamily="18" charset="0"/>
              </a:rPr>
              <a:t>drives </a:t>
            </a:r>
            <a:r>
              <a:rPr lang="zh-CN" altLang="en-US" b="1" dirty="0">
                <a:effectLst>
                  <a:outerShdw blurRad="38100" dist="38100" dir="2700000" algn="tl">
                    <a:srgbClr val="000000">
                      <a:alpha val="43137"/>
                    </a:srgbClr>
                  </a:outerShdw>
                </a:effectLst>
                <a:ea typeface="华文新魏" pitchFamily="2" charset="-122"/>
                <a:cs typeface="Times New Roman" panose="02020603050405020304" pitchFamily="18" charset="0"/>
              </a:rPr>
              <a:t>74</a:t>
            </a:r>
            <a:r>
              <a:rPr lang="en-US" altLang="zh-CN" b="1" dirty="0">
                <a:effectLst>
                  <a:outerShdw blurRad="38100" dist="38100" dir="2700000" algn="tl">
                    <a:srgbClr val="000000">
                      <a:alpha val="43137"/>
                    </a:srgbClr>
                  </a:outerShdw>
                </a:effectLst>
                <a:ea typeface="华文新魏" pitchFamily="2" charset="-122"/>
                <a:cs typeface="Times New Roman" panose="02020603050405020304" pitchFamily="18" charset="0"/>
              </a:rPr>
              <a:t>LS</a:t>
            </a:r>
            <a:endParaRPr lang="en-US" altLang="zh-CN" b="1" dirty="0">
              <a:effectLst>
                <a:outerShdw blurRad="38100" dist="38100" dir="2700000" algn="tl">
                  <a:srgbClr val="000000">
                    <a:alpha val="43137"/>
                  </a:srgbClr>
                </a:outerShdw>
              </a:effectLst>
              <a:ea typeface="黑体" pitchFamily="2" charset="-122"/>
              <a:cs typeface="Times New Roman" panose="02020603050405020304" pitchFamily="18" charset="0"/>
            </a:endParaRPr>
          </a:p>
        </p:txBody>
      </p:sp>
      <p:sp>
        <p:nvSpPr>
          <p:cNvPr id="20" name="Rectangle 2"/>
          <p:cNvSpPr txBox="1">
            <a:spLocks noChangeArrowheads="1"/>
          </p:cNvSpPr>
          <p:nvPr/>
        </p:nvSpPr>
        <p:spPr>
          <a:xfrm>
            <a:off x="1710898" y="91261"/>
            <a:ext cx="7772400" cy="762000"/>
          </a:xfrm>
          <a:prstGeom prst="rect">
            <a:avLst/>
          </a:prstGeom>
        </p:spPr>
        <p:txBody>
          <a:bodyPr/>
          <a:lstStyle>
            <a:lvl1pPr algn="l"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2pPr>
            <a:lvl3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3pPr>
            <a:lvl4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4pPr>
            <a:lvl5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5pPr>
            <a:lvl6pPr marL="4572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6pPr>
            <a:lvl7pPr marL="9144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7pPr>
            <a:lvl8pPr marL="13716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8pPr>
            <a:lvl9pPr marL="18288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9pPr>
          </a:lstStyle>
          <a:p>
            <a:r>
              <a:rPr lang="en-US" altLang="zh-CN" kern="0" dirty="0" err="1">
                <a:solidFill>
                  <a:srgbClr val="FFFF00"/>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Fanout</a:t>
            </a:r>
            <a:endParaRPr lang="en-US" altLang="zh-CN" kern="0" dirty="0">
              <a:solidFill>
                <a:srgbClr val="FFFF00"/>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2604681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6311"/>
                                        </p:tgtEl>
                                        <p:attrNameLst>
                                          <p:attrName>style.visibility</p:attrName>
                                        </p:attrNameLst>
                                      </p:cBhvr>
                                      <p:to>
                                        <p:strVal val="visible"/>
                                      </p:to>
                                    </p:set>
                                    <p:animEffect transition="in" filter="blinds(horizontal)">
                                      <p:cBhvr>
                                        <p:cTn id="7" dur="500"/>
                                        <p:tgtEl>
                                          <p:spTgt spid="226311"/>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26318"/>
                                        </p:tgtEl>
                                        <p:attrNameLst>
                                          <p:attrName>style.visibility</p:attrName>
                                        </p:attrNameLst>
                                      </p:cBhvr>
                                      <p:to>
                                        <p:strVal val="visible"/>
                                      </p:to>
                                    </p:set>
                                    <p:animEffect transition="in" filter="blinds(horizontal)">
                                      <p:cBhvr>
                                        <p:cTn id="11" dur="500"/>
                                        <p:tgtEl>
                                          <p:spTgt spid="226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11"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31504" y="1844825"/>
            <a:ext cx="8856984" cy="3477875"/>
          </a:xfrm>
          <a:prstGeom prst="rect">
            <a:avLst/>
          </a:prstGeom>
        </p:spPr>
        <p:txBody>
          <a:bodyPr wrap="square">
            <a:spAutoFit/>
          </a:bodyPr>
          <a:lstStyle/>
          <a:p>
            <a:pPr marL="457200" indent="-457200">
              <a:buFont typeface="Arial" panose="020B0604020202020204" pitchFamily="34" charset="0"/>
              <a:buChar char="•"/>
            </a:pPr>
            <a:r>
              <a:rPr lang="en-US" altLang="zh-CN" dirty="0">
                <a:effectLst>
                  <a:outerShdw blurRad="38100" dist="38100" dir="2700000" algn="tl">
                    <a:srgbClr val="000000">
                      <a:alpha val="43137"/>
                    </a:srgbClr>
                  </a:outerShdw>
                </a:effectLst>
              </a:rPr>
              <a:t>When two logic gates are cascaded, we use the “direct current noise margin” to measure the noise voltage gap between the driving gate and the driven gate. </a:t>
            </a:r>
          </a:p>
          <a:p>
            <a:pPr marL="171450" indent="-171450">
              <a:buFont typeface="Arial" panose="020B0604020202020204" pitchFamily="34" charset="0"/>
              <a:buChar char="•"/>
            </a:pPr>
            <a:endParaRPr lang="en-US" altLang="zh-CN" sz="1200" dirty="0">
              <a:effectLst>
                <a:outerShdw blurRad="38100" dist="38100" dir="2700000" algn="tl">
                  <a:srgbClr val="000000">
                    <a:alpha val="43137"/>
                  </a:srgbClr>
                </a:outerShdw>
              </a:effectLst>
            </a:endParaRPr>
          </a:p>
          <a:p>
            <a:pPr marL="457200" indent="-457200">
              <a:buFont typeface="Arial" panose="020B0604020202020204" pitchFamily="34" charset="0"/>
              <a:buChar char="•"/>
            </a:pPr>
            <a:r>
              <a:rPr lang="en-US" altLang="zh-CN" dirty="0">
                <a:effectLst>
                  <a:outerShdw blurRad="38100" dist="38100" dir="2700000" algn="tl">
                    <a:srgbClr val="000000">
                      <a:alpha val="43137"/>
                    </a:srgbClr>
                  </a:outerShdw>
                </a:effectLst>
              </a:rPr>
              <a:t>If the DC noise margin is positive, the voltage level of both the driving gate and the driven gate are compatible. </a:t>
            </a:r>
          </a:p>
          <a:p>
            <a:pPr marL="171450" indent="-171450">
              <a:buFont typeface="Arial" panose="020B0604020202020204" pitchFamily="34" charset="0"/>
              <a:buChar char="•"/>
            </a:pPr>
            <a:endParaRPr lang="en-US" altLang="zh-CN" sz="1200" dirty="0">
              <a:effectLst>
                <a:outerShdw blurRad="38100" dist="38100" dir="2700000" algn="tl">
                  <a:srgbClr val="000000">
                    <a:alpha val="43137"/>
                  </a:srgbClr>
                </a:outerShdw>
              </a:effectLst>
            </a:endParaRPr>
          </a:p>
          <a:p>
            <a:pPr marL="457200" indent="-457200">
              <a:buFont typeface="Arial" panose="020B0604020202020204" pitchFamily="34" charset="0"/>
              <a:buChar char="•"/>
            </a:pPr>
            <a:r>
              <a:rPr lang="en-US" altLang="zh-CN" dirty="0">
                <a:effectLst>
                  <a:outerShdw blurRad="38100" dist="38100" dir="2700000" algn="tl">
                    <a:srgbClr val="000000">
                      <a:alpha val="43137"/>
                    </a:srgbClr>
                  </a:outerShdw>
                </a:effectLst>
              </a:rPr>
              <a:t>Otherwise, the voltage level of the driving gate is destroyed and unrecognizable for the driven gate.</a:t>
            </a:r>
            <a:endParaRPr lang="zh-CN" altLang="en-US" dirty="0">
              <a:effectLst>
                <a:outerShdw blurRad="38100" dist="38100" dir="2700000" algn="tl">
                  <a:srgbClr val="000000">
                    <a:alpha val="43137"/>
                  </a:srgbClr>
                </a:outerShdw>
              </a:effectLst>
            </a:endParaRPr>
          </a:p>
        </p:txBody>
      </p:sp>
      <p:sp>
        <p:nvSpPr>
          <p:cNvPr id="4" name="矩形 3"/>
          <p:cNvSpPr/>
          <p:nvPr/>
        </p:nvSpPr>
        <p:spPr>
          <a:xfrm>
            <a:off x="1930235" y="355304"/>
            <a:ext cx="7159793" cy="769441"/>
          </a:xfrm>
          <a:prstGeom prst="rect">
            <a:avLst/>
          </a:prstGeom>
        </p:spPr>
        <p:txBody>
          <a:bodyPr wrap="square">
            <a:spAutoFit/>
          </a:bodyPr>
          <a:lstStyle/>
          <a:p>
            <a:r>
              <a:rPr lang="en-US" altLang="zh-CN" sz="4400" dirty="0">
                <a:effectLst>
                  <a:outerShdw blurRad="38100" dist="38100" dir="2700000" algn="tl">
                    <a:srgbClr val="000000">
                      <a:alpha val="43137"/>
                    </a:srgbClr>
                  </a:outerShdw>
                </a:effectLst>
                <a:cs typeface="Times New Roman" panose="02020603050405020304" pitchFamily="18" charset="0"/>
              </a:rPr>
              <a:t>Direct Current Noise Margin</a:t>
            </a:r>
            <a:endParaRPr lang="zh-CN" altLang="en-US" sz="4400" dirty="0">
              <a:effectLst>
                <a:outerShdw blurRad="38100" dist="38100" dir="2700000" algn="tl">
                  <a:srgbClr val="000000">
                    <a:alpha val="43137"/>
                  </a:srgbClr>
                </a:outerShdw>
              </a:effectLst>
              <a:cs typeface="Times New Roman" panose="02020603050405020304" pitchFamily="18" charset="0"/>
            </a:endParaRPr>
          </a:p>
        </p:txBody>
      </p:sp>
    </p:spTree>
    <p:extLst>
      <p:ext uri="{BB962C8B-B14F-4D97-AF65-F5344CB8AC3E}">
        <p14:creationId xmlns:p14="http://schemas.microsoft.com/office/powerpoint/2010/main" val="163618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4"/>
          <p:cNvGrpSpPr>
            <a:grpSpLocks/>
          </p:cNvGrpSpPr>
          <p:nvPr/>
        </p:nvGrpSpPr>
        <p:grpSpPr bwMode="auto">
          <a:xfrm>
            <a:off x="6192803" y="1700809"/>
            <a:ext cx="4152900" cy="3471863"/>
            <a:chOff x="2788" y="1304"/>
            <a:chExt cx="2616" cy="2187"/>
          </a:xfrm>
        </p:grpSpPr>
        <p:sp>
          <p:nvSpPr>
            <p:cNvPr id="224261" name="Rectangle 5"/>
            <p:cNvSpPr>
              <a:spLocks noChangeArrowheads="1"/>
            </p:cNvSpPr>
            <p:nvPr/>
          </p:nvSpPr>
          <p:spPr bwMode="auto">
            <a:xfrm>
              <a:off x="3504" y="3032"/>
              <a:ext cx="1104" cy="96"/>
            </a:xfrm>
            <a:prstGeom prst="rect">
              <a:avLst/>
            </a:prstGeom>
            <a:solidFill>
              <a:schemeClr val="accent2"/>
            </a:solidFill>
            <a:ln w="9525">
              <a:noFill/>
              <a:miter lim="800000"/>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24262" name="Rectangle 6"/>
            <p:cNvSpPr>
              <a:spLocks noChangeArrowheads="1"/>
            </p:cNvSpPr>
            <p:nvPr/>
          </p:nvSpPr>
          <p:spPr bwMode="auto">
            <a:xfrm>
              <a:off x="3504" y="2312"/>
              <a:ext cx="1104" cy="240"/>
            </a:xfrm>
            <a:prstGeom prst="rect">
              <a:avLst/>
            </a:prstGeom>
            <a:solidFill>
              <a:srgbClr val="916101"/>
            </a:solidFill>
            <a:ln w="9525">
              <a:noFill/>
              <a:miter lim="800000"/>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24263" name="Rectangle 7"/>
            <p:cNvSpPr>
              <a:spLocks noChangeArrowheads="1"/>
            </p:cNvSpPr>
            <p:nvPr/>
          </p:nvSpPr>
          <p:spPr bwMode="auto">
            <a:xfrm>
              <a:off x="3504" y="1624"/>
              <a:ext cx="1104" cy="1648"/>
            </a:xfrm>
            <a:prstGeom prst="rect">
              <a:avLst/>
            </a:prstGeom>
            <a:noFill/>
            <a:ln w="19050">
              <a:solidFill>
                <a:schemeClr val="tx1"/>
              </a:solidFill>
              <a:miter lim="800000"/>
              <a:headEnd/>
              <a:tailEnd/>
            </a:ln>
            <a:effectLst/>
          </p:spPr>
          <p:txBody>
            <a:bodyPr wrap="none" anchorCtr="1"/>
            <a:lstStyle/>
            <a:p>
              <a:pPr algn="ctr">
                <a:lnSpc>
                  <a:spcPct val="150000"/>
                </a:lnSpc>
              </a:pPr>
              <a:endParaRPr lang="zh-CN" altLang="en-US" b="1" dirty="0">
                <a:effectLst>
                  <a:outerShdw blurRad="38100" dist="38100" dir="2700000" algn="tl">
                    <a:srgbClr val="000000">
                      <a:alpha val="43137"/>
                    </a:srgbClr>
                  </a:outerShdw>
                </a:effectLst>
                <a:ea typeface="黑体" pitchFamily="2" charset="-122"/>
                <a:cs typeface="Times New Roman" panose="02020603050405020304" pitchFamily="18" charset="0"/>
              </a:endParaRPr>
            </a:p>
            <a:p>
              <a:pPr algn="ctr">
                <a:lnSpc>
                  <a:spcPct val="130000"/>
                </a:lnSpc>
              </a:pPr>
              <a:endParaRPr lang="zh-CN" altLang="en-US" b="1" dirty="0">
                <a:effectLst>
                  <a:outerShdw blurRad="38100" dist="38100" dir="2700000" algn="tl">
                    <a:srgbClr val="000000">
                      <a:alpha val="43137"/>
                    </a:srgbClr>
                  </a:outerShdw>
                </a:effectLst>
                <a:ea typeface="黑体" pitchFamily="2" charset="-122"/>
                <a:cs typeface="Times New Roman" panose="02020603050405020304" pitchFamily="18" charset="0"/>
              </a:endParaRPr>
            </a:p>
            <a:p>
              <a:pPr algn="ctr">
                <a:lnSpc>
                  <a:spcPct val="130000"/>
                </a:lnSpc>
              </a:pPr>
              <a:endParaRPr lang="zh-CN" altLang="en-US" b="1" dirty="0">
                <a:effectLst>
                  <a:outerShdw blurRad="38100" dist="38100" dir="2700000" algn="tl">
                    <a:srgbClr val="000000">
                      <a:alpha val="43137"/>
                    </a:srgbClr>
                  </a:outerShdw>
                </a:effectLst>
                <a:ea typeface="黑体" pitchFamily="2" charset="-122"/>
                <a:cs typeface="Times New Roman" panose="02020603050405020304" pitchFamily="18" charset="0"/>
              </a:endParaRPr>
            </a:p>
            <a:p>
              <a:pPr algn="ctr">
                <a:lnSpc>
                  <a:spcPct val="110000"/>
                </a:lnSpc>
              </a:pPr>
              <a:endParaRPr lang="zh-CN" altLang="en-US" b="1" dirty="0">
                <a:effectLst>
                  <a:outerShdw blurRad="38100" dist="38100" dir="2700000" algn="tl">
                    <a:srgbClr val="000000">
                      <a:alpha val="43137"/>
                    </a:srgbClr>
                  </a:outerShdw>
                </a:effectLst>
                <a:ea typeface="黑体" pitchFamily="2" charset="-122"/>
                <a:cs typeface="Times New Roman" panose="02020603050405020304" pitchFamily="18" charset="0"/>
              </a:endParaRPr>
            </a:p>
          </p:txBody>
        </p:sp>
        <p:sp>
          <p:nvSpPr>
            <p:cNvPr id="224264" name="Rectangle 8"/>
            <p:cNvSpPr>
              <a:spLocks noChangeArrowheads="1"/>
            </p:cNvSpPr>
            <p:nvPr/>
          </p:nvSpPr>
          <p:spPr bwMode="auto">
            <a:xfrm>
              <a:off x="4634" y="2890"/>
              <a:ext cx="770" cy="601"/>
            </a:xfrm>
            <a:prstGeom prst="rect">
              <a:avLst/>
            </a:prstGeom>
            <a:noFill/>
            <a:ln w="9525">
              <a:noFill/>
              <a:miter lim="800000"/>
              <a:headEnd/>
              <a:tailEnd/>
            </a:ln>
            <a:effectLst/>
          </p:spPr>
          <p:txBody>
            <a:bodyPr wrap="none">
              <a:spAutoFit/>
            </a:bodyPr>
            <a:lstStyle/>
            <a:p>
              <a:r>
                <a:rPr lang="en-US" altLang="zh-CN" b="1" dirty="0" err="1">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V</a:t>
              </a:r>
              <a:r>
                <a:rPr lang="en-US" altLang="zh-CN" b="1" baseline="-25000" dirty="0" err="1">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OLmax</a:t>
              </a:r>
              <a:endParaRPr lang="en-US" altLang="zh-CN" b="1" baseline="-25000" dirty="0">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endParaRPr>
            </a:p>
            <a:p>
              <a:r>
                <a:rPr lang="zh-CN" altLang="en-US" b="1" dirty="0">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0.5</a:t>
              </a:r>
              <a:endParaRPr lang="zh-CN" altLang="en-US" b="1" dirty="0">
                <a:effectLst>
                  <a:outerShdw blurRad="38100" dist="38100" dir="2700000" algn="tl">
                    <a:srgbClr val="000000">
                      <a:alpha val="43137"/>
                    </a:srgbClr>
                  </a:outerShdw>
                </a:effectLst>
                <a:ea typeface="楷体_GB2312" pitchFamily="49" charset="-122"/>
                <a:cs typeface="Times New Roman" panose="02020603050405020304" pitchFamily="18" charset="0"/>
              </a:endParaRPr>
            </a:p>
          </p:txBody>
        </p:sp>
        <p:sp>
          <p:nvSpPr>
            <p:cNvPr id="224265" name="Rectangle 9"/>
            <p:cNvSpPr>
              <a:spLocks noChangeArrowheads="1"/>
            </p:cNvSpPr>
            <p:nvPr/>
          </p:nvSpPr>
          <p:spPr bwMode="auto">
            <a:xfrm>
              <a:off x="4608" y="2026"/>
              <a:ext cx="760" cy="601"/>
            </a:xfrm>
            <a:prstGeom prst="rect">
              <a:avLst/>
            </a:prstGeom>
            <a:noFill/>
            <a:ln w="9525">
              <a:noFill/>
              <a:miter lim="800000"/>
              <a:headEnd/>
              <a:tailEnd/>
            </a:ln>
            <a:effectLst/>
          </p:spPr>
          <p:txBody>
            <a:bodyPr wrap="none">
              <a:spAutoFit/>
            </a:bodyPr>
            <a:lstStyle/>
            <a:p>
              <a:r>
                <a:rPr lang="en-US" altLang="zh-CN" b="1">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V</a:t>
              </a:r>
              <a:r>
                <a:rPr lang="en-US" altLang="zh-CN" b="1" baseline="-25000">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OHmin</a:t>
              </a:r>
            </a:p>
            <a:p>
              <a:r>
                <a:rPr lang="zh-CN" altLang="en-US" b="1">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2.7</a:t>
              </a:r>
              <a:endParaRPr lang="zh-CN" altLang="en-US" b="1">
                <a:effectLst>
                  <a:outerShdw blurRad="38100" dist="38100" dir="2700000" algn="tl">
                    <a:srgbClr val="000000">
                      <a:alpha val="43137"/>
                    </a:srgbClr>
                  </a:outerShdw>
                </a:effectLst>
                <a:ea typeface="楷体_GB2312" pitchFamily="49" charset="-122"/>
                <a:cs typeface="Times New Roman" panose="02020603050405020304" pitchFamily="18" charset="0"/>
              </a:endParaRPr>
            </a:p>
          </p:txBody>
        </p:sp>
        <p:sp>
          <p:nvSpPr>
            <p:cNvPr id="224266" name="Rectangle 10"/>
            <p:cNvSpPr>
              <a:spLocks noChangeArrowheads="1"/>
            </p:cNvSpPr>
            <p:nvPr/>
          </p:nvSpPr>
          <p:spPr bwMode="auto">
            <a:xfrm>
              <a:off x="2798" y="2304"/>
              <a:ext cx="706" cy="601"/>
            </a:xfrm>
            <a:prstGeom prst="rect">
              <a:avLst/>
            </a:prstGeom>
            <a:noFill/>
            <a:ln w="9525">
              <a:noFill/>
              <a:miter lim="800000"/>
              <a:headEnd/>
              <a:tailEnd/>
            </a:ln>
            <a:effectLst/>
          </p:spPr>
          <p:txBody>
            <a:bodyPr wrap="none">
              <a:spAutoFit/>
            </a:bodyPr>
            <a:lstStyle/>
            <a:p>
              <a:pPr algn="r"/>
              <a:r>
                <a:rPr lang="en-US" altLang="zh-CN" b="1">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V</a:t>
              </a:r>
              <a:r>
                <a:rPr lang="en-US" altLang="zh-CN" b="1" baseline="-25000">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IHmin</a:t>
              </a:r>
            </a:p>
            <a:p>
              <a:pPr algn="r"/>
              <a:r>
                <a:rPr lang="zh-CN" altLang="en-US" b="1">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2.0</a:t>
              </a:r>
              <a:endParaRPr lang="zh-CN" altLang="en-US" b="1">
                <a:effectLst>
                  <a:outerShdw blurRad="38100" dist="38100" dir="2700000" algn="tl">
                    <a:srgbClr val="000000">
                      <a:alpha val="43137"/>
                    </a:srgbClr>
                  </a:outerShdw>
                </a:effectLst>
                <a:ea typeface="楷体_GB2312" pitchFamily="49" charset="-122"/>
                <a:cs typeface="Times New Roman" panose="02020603050405020304" pitchFamily="18" charset="0"/>
              </a:endParaRPr>
            </a:p>
          </p:txBody>
        </p:sp>
        <p:sp>
          <p:nvSpPr>
            <p:cNvPr id="224267" name="Rectangle 11"/>
            <p:cNvSpPr>
              <a:spLocks noChangeArrowheads="1"/>
            </p:cNvSpPr>
            <p:nvPr/>
          </p:nvSpPr>
          <p:spPr bwMode="auto">
            <a:xfrm>
              <a:off x="2788" y="2756"/>
              <a:ext cx="716" cy="601"/>
            </a:xfrm>
            <a:prstGeom prst="rect">
              <a:avLst/>
            </a:prstGeom>
            <a:noFill/>
            <a:ln w="9525">
              <a:noFill/>
              <a:miter lim="800000"/>
              <a:headEnd/>
              <a:tailEnd/>
            </a:ln>
            <a:effectLst/>
          </p:spPr>
          <p:txBody>
            <a:bodyPr wrap="none">
              <a:spAutoFit/>
            </a:bodyPr>
            <a:lstStyle/>
            <a:p>
              <a:pPr algn="r"/>
              <a:r>
                <a:rPr lang="en-US" altLang="zh-CN" b="1" dirty="0" err="1">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V</a:t>
              </a:r>
              <a:r>
                <a:rPr lang="en-US" altLang="zh-CN" b="1" baseline="-25000" dirty="0" err="1">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ILmax</a:t>
              </a:r>
              <a:endParaRPr lang="en-US" altLang="zh-CN" b="1" baseline="-25000" dirty="0">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endParaRPr>
            </a:p>
            <a:p>
              <a:pPr algn="r"/>
              <a:r>
                <a:rPr lang="zh-CN" altLang="en-US" b="1" dirty="0">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0.8</a:t>
              </a:r>
              <a:endParaRPr lang="zh-CN" altLang="en-US" b="1" dirty="0">
                <a:effectLst>
                  <a:outerShdw blurRad="38100" dist="38100" dir="2700000" algn="tl">
                    <a:srgbClr val="000000">
                      <a:alpha val="43137"/>
                    </a:srgbClr>
                  </a:outerShdw>
                </a:effectLst>
                <a:ea typeface="楷体_GB2312" pitchFamily="49" charset="-122"/>
                <a:cs typeface="Times New Roman" panose="02020603050405020304" pitchFamily="18" charset="0"/>
              </a:endParaRPr>
            </a:p>
          </p:txBody>
        </p:sp>
        <p:sp>
          <p:nvSpPr>
            <p:cNvPr id="224268" name="Text Box 12"/>
            <p:cNvSpPr txBox="1">
              <a:spLocks noChangeArrowheads="1"/>
            </p:cNvSpPr>
            <p:nvPr/>
          </p:nvSpPr>
          <p:spPr bwMode="auto">
            <a:xfrm>
              <a:off x="3840" y="1304"/>
              <a:ext cx="568"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cs typeface="Times New Roman" panose="02020603050405020304" pitchFamily="18" charset="0"/>
                </a:rPr>
                <a:t>TTL</a:t>
              </a:r>
            </a:p>
          </p:txBody>
        </p:sp>
      </p:grpSp>
      <p:grpSp>
        <p:nvGrpSpPr>
          <p:cNvPr id="3" name="Group 13"/>
          <p:cNvGrpSpPr>
            <a:grpSpLocks/>
          </p:cNvGrpSpPr>
          <p:nvPr/>
        </p:nvGrpSpPr>
        <p:grpSpPr bwMode="auto">
          <a:xfrm>
            <a:off x="1763647" y="1727795"/>
            <a:ext cx="4229100" cy="3444876"/>
            <a:chOff x="244" y="1296"/>
            <a:chExt cx="2664" cy="2170"/>
          </a:xfrm>
        </p:grpSpPr>
        <p:sp>
          <p:nvSpPr>
            <p:cNvPr id="224270" name="Rectangle 14"/>
            <p:cNvSpPr>
              <a:spLocks noChangeArrowheads="1"/>
            </p:cNvSpPr>
            <p:nvPr/>
          </p:nvSpPr>
          <p:spPr bwMode="auto">
            <a:xfrm>
              <a:off x="1008" y="3032"/>
              <a:ext cx="1104" cy="144"/>
            </a:xfrm>
            <a:prstGeom prst="rect">
              <a:avLst/>
            </a:prstGeom>
            <a:solidFill>
              <a:schemeClr val="accent2"/>
            </a:solidFill>
            <a:ln w="9525">
              <a:noFill/>
              <a:miter lim="800000"/>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24271" name="Rectangle 15"/>
            <p:cNvSpPr>
              <a:spLocks noChangeArrowheads="1"/>
            </p:cNvSpPr>
            <p:nvPr/>
          </p:nvSpPr>
          <p:spPr bwMode="auto">
            <a:xfrm>
              <a:off x="1008" y="1968"/>
              <a:ext cx="1104" cy="576"/>
            </a:xfrm>
            <a:prstGeom prst="rect">
              <a:avLst/>
            </a:prstGeom>
            <a:solidFill>
              <a:srgbClr val="916101"/>
            </a:solidFill>
            <a:ln w="9525">
              <a:noFill/>
              <a:miter lim="800000"/>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24272" name="Rectangle 16"/>
            <p:cNvSpPr>
              <a:spLocks noChangeArrowheads="1"/>
            </p:cNvSpPr>
            <p:nvPr/>
          </p:nvSpPr>
          <p:spPr bwMode="auto">
            <a:xfrm>
              <a:off x="1008" y="1624"/>
              <a:ext cx="1104" cy="1648"/>
            </a:xfrm>
            <a:prstGeom prst="rect">
              <a:avLst/>
            </a:prstGeom>
            <a:noFill/>
            <a:ln w="19050">
              <a:solidFill>
                <a:schemeClr val="tx1"/>
              </a:solidFill>
              <a:miter lim="800000"/>
              <a:headEnd/>
              <a:tailEnd/>
            </a:ln>
            <a:effectLst/>
          </p:spPr>
          <p:txBody>
            <a:bodyPr wrap="none" anchorCtr="1"/>
            <a:lstStyle/>
            <a:p>
              <a:pPr algn="ctr">
                <a:lnSpc>
                  <a:spcPct val="150000"/>
                </a:lnSpc>
              </a:pPr>
              <a:endParaRPr lang="zh-CN" altLang="en-US" b="1" dirty="0">
                <a:effectLst>
                  <a:outerShdw blurRad="38100" dist="38100" dir="2700000" algn="tl">
                    <a:srgbClr val="000000">
                      <a:alpha val="43137"/>
                    </a:srgbClr>
                  </a:outerShdw>
                </a:effectLst>
                <a:ea typeface="黑体" pitchFamily="2" charset="-122"/>
                <a:cs typeface="Times New Roman" panose="02020603050405020304" pitchFamily="18" charset="0"/>
              </a:endParaRPr>
            </a:p>
            <a:p>
              <a:pPr algn="ctr">
                <a:lnSpc>
                  <a:spcPct val="130000"/>
                </a:lnSpc>
              </a:pPr>
              <a:endParaRPr lang="zh-CN" altLang="en-US" b="1" dirty="0">
                <a:effectLst>
                  <a:outerShdw blurRad="38100" dist="38100" dir="2700000" algn="tl">
                    <a:srgbClr val="000000">
                      <a:alpha val="43137"/>
                    </a:srgbClr>
                  </a:outerShdw>
                </a:effectLst>
                <a:ea typeface="黑体" pitchFamily="2" charset="-122"/>
                <a:cs typeface="Times New Roman" panose="02020603050405020304" pitchFamily="18" charset="0"/>
              </a:endParaRPr>
            </a:p>
            <a:p>
              <a:pPr algn="ctr">
                <a:lnSpc>
                  <a:spcPct val="130000"/>
                </a:lnSpc>
              </a:pPr>
              <a:endParaRPr lang="zh-CN" altLang="en-US" b="1" dirty="0">
                <a:effectLst>
                  <a:outerShdw blurRad="38100" dist="38100" dir="2700000" algn="tl">
                    <a:srgbClr val="000000">
                      <a:alpha val="43137"/>
                    </a:srgbClr>
                  </a:outerShdw>
                </a:effectLst>
                <a:ea typeface="黑体" pitchFamily="2" charset="-122"/>
                <a:cs typeface="Times New Roman" panose="02020603050405020304" pitchFamily="18" charset="0"/>
              </a:endParaRPr>
            </a:p>
          </p:txBody>
        </p:sp>
        <p:sp>
          <p:nvSpPr>
            <p:cNvPr id="224273" name="Rectangle 17"/>
            <p:cNvSpPr>
              <a:spLocks noChangeArrowheads="1"/>
            </p:cNvSpPr>
            <p:nvPr/>
          </p:nvSpPr>
          <p:spPr bwMode="auto">
            <a:xfrm>
              <a:off x="2138" y="2865"/>
              <a:ext cx="770" cy="601"/>
            </a:xfrm>
            <a:prstGeom prst="rect">
              <a:avLst/>
            </a:prstGeom>
            <a:noFill/>
            <a:ln w="9525">
              <a:noFill/>
              <a:miter lim="800000"/>
              <a:headEnd/>
              <a:tailEnd/>
            </a:ln>
            <a:effectLst/>
          </p:spPr>
          <p:txBody>
            <a:bodyPr wrap="none">
              <a:spAutoFit/>
            </a:bodyPr>
            <a:lstStyle/>
            <a:p>
              <a:r>
                <a:rPr lang="en-US" altLang="zh-CN" b="1" dirty="0" err="1">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V</a:t>
              </a:r>
              <a:r>
                <a:rPr lang="en-US" altLang="zh-CN" b="1" baseline="-25000" dirty="0" err="1">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OLmax</a:t>
              </a:r>
              <a:endParaRPr lang="en-US" altLang="zh-CN" b="1" baseline="-25000" dirty="0">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endParaRPr>
            </a:p>
            <a:p>
              <a:r>
                <a:rPr lang="zh-CN" altLang="en-US" b="1" dirty="0">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0.33</a:t>
              </a:r>
              <a:endParaRPr lang="zh-CN" altLang="en-US" b="1" dirty="0">
                <a:effectLst>
                  <a:outerShdw blurRad="38100" dist="38100" dir="2700000" algn="tl">
                    <a:srgbClr val="000000">
                      <a:alpha val="43137"/>
                    </a:srgbClr>
                  </a:outerShdw>
                </a:effectLst>
                <a:ea typeface="楷体_GB2312" pitchFamily="49" charset="-122"/>
                <a:cs typeface="Times New Roman" panose="02020603050405020304" pitchFamily="18" charset="0"/>
              </a:endParaRPr>
            </a:p>
          </p:txBody>
        </p:sp>
        <p:sp>
          <p:nvSpPr>
            <p:cNvPr id="224274" name="Rectangle 18"/>
            <p:cNvSpPr>
              <a:spLocks noChangeArrowheads="1"/>
            </p:cNvSpPr>
            <p:nvPr/>
          </p:nvSpPr>
          <p:spPr bwMode="auto">
            <a:xfrm>
              <a:off x="244" y="2748"/>
              <a:ext cx="716" cy="601"/>
            </a:xfrm>
            <a:prstGeom prst="rect">
              <a:avLst/>
            </a:prstGeom>
            <a:noFill/>
            <a:ln w="9525">
              <a:noFill/>
              <a:miter lim="800000"/>
              <a:headEnd/>
              <a:tailEnd/>
            </a:ln>
            <a:effectLst/>
          </p:spPr>
          <p:txBody>
            <a:bodyPr wrap="none">
              <a:spAutoFit/>
            </a:bodyPr>
            <a:lstStyle/>
            <a:p>
              <a:pPr algn="r"/>
              <a:r>
                <a:rPr lang="en-US" altLang="zh-CN" b="1" dirty="0" err="1">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V</a:t>
              </a:r>
              <a:r>
                <a:rPr lang="en-US" altLang="zh-CN" b="1" baseline="-25000" dirty="0" err="1">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ILmax</a:t>
              </a:r>
              <a:endParaRPr lang="en-US" altLang="zh-CN" b="1" baseline="-25000" dirty="0">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endParaRPr>
            </a:p>
            <a:p>
              <a:pPr algn="r"/>
              <a:r>
                <a:rPr lang="zh-CN" altLang="en-US" b="1" dirty="0">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0.8</a:t>
              </a:r>
            </a:p>
          </p:txBody>
        </p:sp>
        <p:sp>
          <p:nvSpPr>
            <p:cNvPr id="224275" name="Rectangle 19"/>
            <p:cNvSpPr>
              <a:spLocks noChangeArrowheads="1"/>
            </p:cNvSpPr>
            <p:nvPr/>
          </p:nvSpPr>
          <p:spPr bwMode="auto">
            <a:xfrm>
              <a:off x="302" y="2266"/>
              <a:ext cx="706" cy="601"/>
            </a:xfrm>
            <a:prstGeom prst="rect">
              <a:avLst/>
            </a:prstGeom>
            <a:noFill/>
            <a:ln w="9525">
              <a:noFill/>
              <a:miter lim="800000"/>
              <a:headEnd/>
              <a:tailEnd/>
            </a:ln>
            <a:effectLst/>
          </p:spPr>
          <p:txBody>
            <a:bodyPr wrap="none">
              <a:spAutoFit/>
            </a:bodyPr>
            <a:lstStyle/>
            <a:p>
              <a:pPr algn="r"/>
              <a:r>
                <a:rPr lang="en-US" altLang="zh-CN" b="1">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V</a:t>
              </a:r>
              <a:r>
                <a:rPr lang="en-US" altLang="zh-CN" b="1" baseline="-25000">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IHmin</a:t>
              </a:r>
            </a:p>
            <a:p>
              <a:pPr algn="r"/>
              <a:r>
                <a:rPr lang="zh-CN" altLang="en-US" b="1">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2.0</a:t>
              </a:r>
              <a:endParaRPr lang="en-US" altLang="zh-CN" b="1">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endParaRPr>
            </a:p>
          </p:txBody>
        </p:sp>
        <p:sp>
          <p:nvSpPr>
            <p:cNvPr id="224276" name="Rectangle 20"/>
            <p:cNvSpPr>
              <a:spLocks noChangeArrowheads="1"/>
            </p:cNvSpPr>
            <p:nvPr/>
          </p:nvSpPr>
          <p:spPr bwMode="auto">
            <a:xfrm>
              <a:off x="2112" y="1688"/>
              <a:ext cx="760" cy="601"/>
            </a:xfrm>
            <a:prstGeom prst="rect">
              <a:avLst/>
            </a:prstGeom>
            <a:noFill/>
            <a:ln w="9525">
              <a:noFill/>
              <a:miter lim="800000"/>
              <a:headEnd/>
              <a:tailEnd/>
            </a:ln>
            <a:effectLst/>
          </p:spPr>
          <p:txBody>
            <a:bodyPr wrap="none">
              <a:spAutoFit/>
            </a:bodyPr>
            <a:lstStyle/>
            <a:p>
              <a:r>
                <a:rPr lang="en-US" altLang="zh-CN" b="1">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V</a:t>
              </a:r>
              <a:r>
                <a:rPr lang="en-US" altLang="zh-CN" b="1" baseline="-25000">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OHmin</a:t>
              </a:r>
            </a:p>
            <a:p>
              <a:r>
                <a:rPr lang="zh-CN" altLang="en-US" b="1">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3.84</a:t>
              </a:r>
              <a:endParaRPr lang="zh-CN" altLang="en-US" b="1">
                <a:effectLst>
                  <a:outerShdw blurRad="38100" dist="38100" dir="2700000" algn="tl">
                    <a:srgbClr val="000000">
                      <a:alpha val="43137"/>
                    </a:srgbClr>
                  </a:outerShdw>
                </a:effectLst>
                <a:ea typeface="楷体_GB2312" pitchFamily="49" charset="-122"/>
                <a:cs typeface="Times New Roman" panose="02020603050405020304" pitchFamily="18" charset="0"/>
              </a:endParaRPr>
            </a:p>
          </p:txBody>
        </p:sp>
        <p:sp>
          <p:nvSpPr>
            <p:cNvPr id="224277" name="Text Box 21"/>
            <p:cNvSpPr txBox="1">
              <a:spLocks noChangeArrowheads="1"/>
            </p:cNvSpPr>
            <p:nvPr/>
          </p:nvSpPr>
          <p:spPr bwMode="auto">
            <a:xfrm>
              <a:off x="1187" y="1296"/>
              <a:ext cx="795"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cs typeface="Times New Roman" panose="02020603050405020304" pitchFamily="18" charset="0"/>
                </a:rPr>
                <a:t>CMOS</a:t>
              </a:r>
            </a:p>
          </p:txBody>
        </p:sp>
      </p:grpSp>
      <p:sp>
        <p:nvSpPr>
          <p:cNvPr id="4" name="矩形 3"/>
          <p:cNvSpPr/>
          <p:nvPr/>
        </p:nvSpPr>
        <p:spPr>
          <a:xfrm>
            <a:off x="1343472" y="5667938"/>
            <a:ext cx="5018650" cy="523220"/>
          </a:xfrm>
          <a:prstGeom prst="rect">
            <a:avLst/>
          </a:prstGeom>
        </p:spPr>
        <p:txBody>
          <a:bodyPr wrap="square">
            <a:spAutoFit/>
          </a:bodyPr>
          <a:lstStyle/>
          <a:p>
            <a:pPr lvl="1"/>
            <a:r>
              <a:rPr lang="en-US" altLang="zh-CN" dirty="0">
                <a:effectLst>
                  <a:outerShdw blurRad="38100" dist="38100" dir="2700000" algn="tl">
                    <a:srgbClr val="000000">
                      <a:alpha val="43137"/>
                    </a:srgbClr>
                  </a:outerShdw>
                </a:effectLst>
                <a:ea typeface="黑体" pitchFamily="2" charset="-122"/>
                <a:cs typeface="Times New Roman" panose="02020603050405020304" pitchFamily="18" charset="0"/>
              </a:rPr>
              <a:t>Low state: </a:t>
            </a:r>
            <a:r>
              <a:rPr lang="en-US" altLang="zh-CN" b="1" dirty="0" err="1">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V</a:t>
            </a:r>
            <a:r>
              <a:rPr lang="en-US" altLang="zh-CN" b="1" baseline="-25000" dirty="0" err="1">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ILmax</a:t>
            </a:r>
            <a:r>
              <a:rPr lang="en-US" altLang="zh-CN" dirty="0" err="1">
                <a:effectLst>
                  <a:outerShdw blurRad="38100" dist="38100" dir="2700000" algn="tl">
                    <a:srgbClr val="000000">
                      <a:alpha val="43137"/>
                    </a:srgbClr>
                  </a:outerShdw>
                </a:effectLst>
                <a:ea typeface="黑体" pitchFamily="2" charset="-122"/>
                <a:cs typeface="Times New Roman" panose="02020603050405020304" pitchFamily="18" charset="0"/>
              </a:rPr>
              <a:t>-</a:t>
            </a:r>
            <a:r>
              <a:rPr lang="en-US" altLang="zh-CN" b="1" dirty="0" err="1">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V</a:t>
            </a:r>
            <a:r>
              <a:rPr lang="en-US" altLang="zh-CN" b="1" baseline="-25000" dirty="0" err="1">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OLmax</a:t>
            </a:r>
            <a:endParaRPr lang="zh-CN" altLang="en-US" dirty="0">
              <a:effectLst>
                <a:outerShdw blurRad="38100" dist="38100" dir="2700000" algn="tl">
                  <a:srgbClr val="000000">
                    <a:alpha val="43137"/>
                  </a:srgbClr>
                </a:outerShdw>
              </a:effectLst>
              <a:ea typeface="黑体" pitchFamily="2" charset="-122"/>
              <a:cs typeface="Times New Roman" panose="02020603050405020304" pitchFamily="18" charset="0"/>
            </a:endParaRPr>
          </a:p>
        </p:txBody>
      </p:sp>
      <p:sp>
        <p:nvSpPr>
          <p:cNvPr id="24" name="矩形 23"/>
          <p:cNvSpPr/>
          <p:nvPr/>
        </p:nvSpPr>
        <p:spPr>
          <a:xfrm>
            <a:off x="5992748" y="5703224"/>
            <a:ext cx="5088291" cy="523220"/>
          </a:xfrm>
          <a:prstGeom prst="rect">
            <a:avLst/>
          </a:prstGeom>
        </p:spPr>
        <p:txBody>
          <a:bodyPr wrap="square">
            <a:spAutoFit/>
          </a:bodyPr>
          <a:lstStyle/>
          <a:p>
            <a:pPr lvl="1"/>
            <a:r>
              <a:rPr lang="en-US" altLang="zh-CN" dirty="0">
                <a:effectLst>
                  <a:outerShdw blurRad="38100" dist="38100" dir="2700000" algn="tl">
                    <a:srgbClr val="000000">
                      <a:alpha val="43137"/>
                    </a:srgbClr>
                  </a:outerShdw>
                </a:effectLst>
                <a:ea typeface="黑体" pitchFamily="2" charset="-122"/>
                <a:cs typeface="Times New Roman" panose="02020603050405020304" pitchFamily="18" charset="0"/>
              </a:rPr>
              <a:t>High state: </a:t>
            </a:r>
            <a:r>
              <a:rPr lang="en-US" altLang="zh-CN" b="1" dirty="0" err="1">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V</a:t>
            </a:r>
            <a:r>
              <a:rPr lang="en-US" altLang="zh-CN" b="1" baseline="-25000" dirty="0" err="1">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OHmin</a:t>
            </a:r>
            <a:r>
              <a:rPr lang="en-US" altLang="zh-CN" dirty="0" err="1">
                <a:effectLst>
                  <a:outerShdw blurRad="38100" dist="38100" dir="2700000" algn="tl">
                    <a:srgbClr val="000000">
                      <a:alpha val="43137"/>
                    </a:srgbClr>
                  </a:outerShdw>
                </a:effectLst>
                <a:ea typeface="黑体" pitchFamily="2" charset="-122"/>
                <a:cs typeface="Times New Roman" panose="02020603050405020304" pitchFamily="18" charset="0"/>
              </a:rPr>
              <a:t>-</a:t>
            </a:r>
            <a:r>
              <a:rPr lang="en-US" altLang="zh-CN" b="1" dirty="0" err="1">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V</a:t>
            </a:r>
            <a:r>
              <a:rPr lang="en-US" altLang="zh-CN" b="1" baseline="-25000" dirty="0" err="1">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IHmin</a:t>
            </a:r>
            <a:endParaRPr lang="zh-CN" altLang="en-US" dirty="0">
              <a:effectLst>
                <a:outerShdw blurRad="38100" dist="38100" dir="2700000" algn="tl">
                  <a:srgbClr val="000000">
                    <a:alpha val="43137"/>
                  </a:srgbClr>
                </a:outerShdw>
              </a:effectLst>
              <a:ea typeface="黑体" pitchFamily="2" charset="-122"/>
              <a:cs typeface="Times New Roman" panose="02020603050405020304" pitchFamily="18" charset="0"/>
            </a:endParaRPr>
          </a:p>
        </p:txBody>
      </p:sp>
      <p:sp>
        <p:nvSpPr>
          <p:cNvPr id="6" name="矩形 5"/>
          <p:cNvSpPr/>
          <p:nvPr/>
        </p:nvSpPr>
        <p:spPr>
          <a:xfrm>
            <a:off x="1930235" y="242455"/>
            <a:ext cx="7159793" cy="769441"/>
          </a:xfrm>
          <a:prstGeom prst="rect">
            <a:avLst/>
          </a:prstGeom>
        </p:spPr>
        <p:txBody>
          <a:bodyPr wrap="square">
            <a:spAutoFit/>
          </a:bodyPr>
          <a:lstStyle/>
          <a:p>
            <a:r>
              <a:rPr lang="en-US" altLang="zh-CN" sz="4400" dirty="0">
                <a:solidFill>
                  <a:srgbClr val="FFFF00"/>
                </a:solidFill>
                <a:effectLst>
                  <a:outerShdw blurRad="38100" dist="38100" dir="2700000" algn="tl">
                    <a:srgbClr val="000000">
                      <a:alpha val="43137"/>
                    </a:srgbClr>
                  </a:outerShdw>
                </a:effectLst>
                <a:cs typeface="Times New Roman" panose="02020603050405020304" pitchFamily="18" charset="0"/>
              </a:rPr>
              <a:t>Direct Current Noise Margin</a:t>
            </a:r>
            <a:endParaRPr lang="zh-CN" altLang="en-US" sz="4400" dirty="0">
              <a:solidFill>
                <a:srgbClr val="FFFF00"/>
              </a:solidFill>
              <a:effectLst>
                <a:outerShdw blurRad="38100" dist="38100" dir="2700000" algn="tl">
                  <a:srgbClr val="000000">
                    <a:alpha val="43137"/>
                  </a:srgbClr>
                </a:outerShdw>
              </a:effectLst>
              <a:cs typeface="Times New Roman" panose="02020603050405020304" pitchFamily="18" charset="0"/>
            </a:endParaRPr>
          </a:p>
        </p:txBody>
      </p:sp>
    </p:spTree>
    <p:extLst>
      <p:ext uri="{BB962C8B-B14F-4D97-AF65-F5344CB8AC3E}">
        <p14:creationId xmlns:p14="http://schemas.microsoft.com/office/powerpoint/2010/main" val="142906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Text Box 2"/>
          <p:cNvSpPr txBox="1">
            <a:spLocks noChangeArrowheads="1"/>
          </p:cNvSpPr>
          <p:nvPr/>
        </p:nvSpPr>
        <p:spPr bwMode="auto">
          <a:xfrm>
            <a:off x="1559496" y="3888455"/>
            <a:ext cx="4548040" cy="1652760"/>
          </a:xfrm>
          <a:prstGeom prst="rect">
            <a:avLst/>
          </a:prstGeom>
          <a:noFill/>
          <a:ln w="9525">
            <a:noFill/>
            <a:miter lim="800000"/>
            <a:headEnd/>
            <a:tailEnd/>
          </a:ln>
          <a:effectLst/>
        </p:spPr>
        <p:txBody>
          <a:bodyPr wrap="none">
            <a:spAutoFit/>
          </a:bodyPr>
          <a:lstStyle/>
          <a:p>
            <a:pPr>
              <a:lnSpc>
                <a:spcPct val="130000"/>
              </a:lnSpc>
            </a:pPr>
            <a:r>
              <a:rPr lang="en-US" altLang="zh-CN" sz="2600" b="1" dirty="0">
                <a:solidFill>
                  <a:srgbClr val="FFFF00"/>
                </a:solidFill>
                <a:effectLst>
                  <a:outerShdw blurRad="38100" dist="38100" dir="2700000" algn="tl">
                    <a:srgbClr val="000000">
                      <a:alpha val="43137"/>
                    </a:srgbClr>
                  </a:outerShdw>
                </a:effectLst>
                <a:ea typeface="黑体" pitchFamily="2" charset="-122"/>
                <a:cs typeface="Times New Roman" panose="02020603050405020304" pitchFamily="18" charset="0"/>
              </a:rPr>
              <a:t>74HCT drives </a:t>
            </a:r>
            <a:r>
              <a:rPr lang="zh-CN" altLang="en-US" sz="2600" b="1" dirty="0">
                <a:solidFill>
                  <a:srgbClr val="FFFF00"/>
                </a:solidFill>
                <a:effectLst>
                  <a:outerShdw blurRad="38100" dist="38100" dir="2700000" algn="tl">
                    <a:srgbClr val="000000">
                      <a:alpha val="43137"/>
                    </a:srgbClr>
                  </a:outerShdw>
                </a:effectLst>
                <a:ea typeface="黑体" pitchFamily="2" charset="-122"/>
                <a:cs typeface="Times New Roman" panose="02020603050405020304" pitchFamily="18" charset="0"/>
              </a:rPr>
              <a:t>74</a:t>
            </a:r>
            <a:r>
              <a:rPr lang="en-US" altLang="zh-CN" sz="2600" b="1" dirty="0">
                <a:solidFill>
                  <a:srgbClr val="FFFF00"/>
                </a:solidFill>
                <a:effectLst>
                  <a:outerShdw blurRad="38100" dist="38100" dir="2700000" algn="tl">
                    <a:srgbClr val="000000">
                      <a:alpha val="43137"/>
                    </a:srgbClr>
                  </a:outerShdw>
                </a:effectLst>
                <a:ea typeface="黑体" pitchFamily="2" charset="-122"/>
                <a:cs typeface="Times New Roman" panose="02020603050405020304" pitchFamily="18" charset="0"/>
              </a:rPr>
              <a:t>LS</a:t>
            </a:r>
          </a:p>
          <a:p>
            <a:pPr>
              <a:lnSpc>
                <a:spcPct val="130000"/>
              </a:lnSpc>
              <a:buFontTx/>
              <a:buChar char="•"/>
            </a:pPr>
            <a:r>
              <a:rPr lang="zh-CN" altLang="en-US" sz="2600" b="1" dirty="0">
                <a:effectLst>
                  <a:outerShdw blurRad="38100" dist="38100" dir="2700000" algn="tl">
                    <a:srgbClr val="000000">
                      <a:alpha val="43137"/>
                    </a:srgbClr>
                  </a:outerShdw>
                </a:effectLst>
                <a:ea typeface="黑体" pitchFamily="2" charset="-122"/>
                <a:cs typeface="Times New Roman" panose="02020603050405020304" pitchFamily="18" charset="0"/>
              </a:rPr>
              <a:t> </a:t>
            </a:r>
            <a:r>
              <a:rPr lang="en-US" altLang="zh-CN" sz="2600" b="1" dirty="0">
                <a:effectLst>
                  <a:outerShdw blurRad="38100" dist="38100" dir="2700000" algn="tl">
                    <a:srgbClr val="000000">
                      <a:alpha val="43137"/>
                    </a:srgbClr>
                  </a:outerShdw>
                </a:effectLst>
                <a:ea typeface="黑体" pitchFamily="2" charset="-122"/>
                <a:cs typeface="Times New Roman" panose="02020603050405020304" pitchFamily="18" charset="0"/>
              </a:rPr>
              <a:t>High state</a:t>
            </a:r>
            <a:r>
              <a:rPr lang="zh-CN" altLang="en-US" sz="2600" b="1" dirty="0">
                <a:effectLst>
                  <a:outerShdw blurRad="38100" dist="38100" dir="2700000" algn="tl">
                    <a:srgbClr val="000000">
                      <a:alpha val="43137"/>
                    </a:srgbClr>
                  </a:outerShdw>
                </a:effectLst>
                <a:ea typeface="黑体" pitchFamily="2" charset="-122"/>
                <a:cs typeface="Times New Roman" panose="02020603050405020304" pitchFamily="18" charset="0"/>
              </a:rPr>
              <a:t>: 3.84 – 2.0 = 1.84</a:t>
            </a:r>
            <a:r>
              <a:rPr lang="en-US" altLang="zh-CN" sz="2600" b="1" dirty="0">
                <a:effectLst>
                  <a:outerShdw blurRad="38100" dist="38100" dir="2700000" algn="tl">
                    <a:srgbClr val="000000">
                      <a:alpha val="43137"/>
                    </a:srgbClr>
                  </a:outerShdw>
                </a:effectLst>
                <a:ea typeface="黑体" pitchFamily="2" charset="-122"/>
                <a:cs typeface="Times New Roman" panose="02020603050405020304" pitchFamily="18" charset="0"/>
              </a:rPr>
              <a:t>V</a:t>
            </a:r>
          </a:p>
          <a:p>
            <a:pPr>
              <a:lnSpc>
                <a:spcPct val="130000"/>
              </a:lnSpc>
              <a:buFontTx/>
              <a:buChar char="•"/>
            </a:pPr>
            <a:r>
              <a:rPr lang="zh-CN" altLang="en-US" sz="2600" b="1" dirty="0">
                <a:effectLst>
                  <a:outerShdw blurRad="38100" dist="38100" dir="2700000" algn="tl">
                    <a:srgbClr val="000000">
                      <a:alpha val="43137"/>
                    </a:srgbClr>
                  </a:outerShdw>
                </a:effectLst>
                <a:ea typeface="黑体" pitchFamily="2" charset="-122"/>
                <a:cs typeface="Times New Roman" panose="02020603050405020304" pitchFamily="18" charset="0"/>
              </a:rPr>
              <a:t> </a:t>
            </a:r>
            <a:r>
              <a:rPr lang="en-US" altLang="zh-CN" sz="2600" b="1" dirty="0">
                <a:effectLst>
                  <a:outerShdw blurRad="38100" dist="38100" dir="2700000" algn="tl">
                    <a:srgbClr val="000000">
                      <a:alpha val="43137"/>
                    </a:srgbClr>
                  </a:outerShdw>
                </a:effectLst>
                <a:ea typeface="黑体" pitchFamily="2" charset="-122"/>
                <a:cs typeface="Times New Roman" panose="02020603050405020304" pitchFamily="18" charset="0"/>
              </a:rPr>
              <a:t>Low state</a:t>
            </a:r>
            <a:r>
              <a:rPr lang="zh-CN" altLang="en-US" sz="2600" b="1" dirty="0">
                <a:effectLst>
                  <a:outerShdw blurRad="38100" dist="38100" dir="2700000" algn="tl">
                    <a:srgbClr val="000000">
                      <a:alpha val="43137"/>
                    </a:srgbClr>
                  </a:outerShdw>
                </a:effectLst>
                <a:ea typeface="黑体" pitchFamily="2" charset="-122"/>
                <a:cs typeface="Times New Roman" panose="02020603050405020304" pitchFamily="18" charset="0"/>
              </a:rPr>
              <a:t>: 0.</a:t>
            </a:r>
            <a:r>
              <a:rPr lang="en-US" altLang="zh-CN" sz="2600" b="1" dirty="0">
                <a:effectLst>
                  <a:outerShdw blurRad="38100" dist="38100" dir="2700000" algn="tl">
                    <a:srgbClr val="000000">
                      <a:alpha val="43137"/>
                    </a:srgbClr>
                  </a:outerShdw>
                </a:effectLst>
                <a:ea typeface="黑体" pitchFamily="2" charset="-122"/>
                <a:cs typeface="Times New Roman" panose="02020603050405020304" pitchFamily="18" charset="0"/>
              </a:rPr>
              <a:t>8</a:t>
            </a:r>
            <a:r>
              <a:rPr lang="zh-CN" altLang="en-US" sz="2600" b="1" dirty="0">
                <a:effectLst>
                  <a:outerShdw blurRad="38100" dist="38100" dir="2700000" algn="tl">
                    <a:srgbClr val="000000">
                      <a:alpha val="43137"/>
                    </a:srgbClr>
                  </a:outerShdw>
                </a:effectLst>
                <a:ea typeface="黑体" pitchFamily="2" charset="-122"/>
                <a:cs typeface="Times New Roman" panose="02020603050405020304" pitchFamily="18" charset="0"/>
              </a:rPr>
              <a:t> – 0.</a:t>
            </a:r>
            <a:r>
              <a:rPr lang="en-US" altLang="zh-CN" sz="2600" b="1" dirty="0">
                <a:effectLst>
                  <a:outerShdw blurRad="38100" dist="38100" dir="2700000" algn="tl">
                    <a:srgbClr val="000000">
                      <a:alpha val="43137"/>
                    </a:srgbClr>
                  </a:outerShdw>
                </a:effectLst>
                <a:ea typeface="黑体" pitchFamily="2" charset="-122"/>
                <a:cs typeface="Times New Roman" panose="02020603050405020304" pitchFamily="18" charset="0"/>
              </a:rPr>
              <a:t>33</a:t>
            </a:r>
            <a:r>
              <a:rPr lang="zh-CN" altLang="en-US" sz="2600" b="1" dirty="0">
                <a:effectLst>
                  <a:outerShdw blurRad="38100" dist="38100" dir="2700000" algn="tl">
                    <a:srgbClr val="000000">
                      <a:alpha val="43137"/>
                    </a:srgbClr>
                  </a:outerShdw>
                </a:effectLst>
                <a:ea typeface="黑体" pitchFamily="2" charset="-122"/>
                <a:cs typeface="Times New Roman" panose="02020603050405020304" pitchFamily="18" charset="0"/>
              </a:rPr>
              <a:t> = 0.47</a:t>
            </a:r>
            <a:r>
              <a:rPr lang="en-US" altLang="zh-CN" sz="2600" b="1" dirty="0">
                <a:effectLst>
                  <a:outerShdw blurRad="38100" dist="38100" dir="2700000" algn="tl">
                    <a:srgbClr val="000000">
                      <a:alpha val="43137"/>
                    </a:srgbClr>
                  </a:outerShdw>
                </a:effectLst>
                <a:ea typeface="黑体" pitchFamily="2" charset="-122"/>
                <a:cs typeface="Times New Roman" panose="02020603050405020304" pitchFamily="18" charset="0"/>
              </a:rPr>
              <a:t>V</a:t>
            </a:r>
          </a:p>
        </p:txBody>
      </p:sp>
      <p:grpSp>
        <p:nvGrpSpPr>
          <p:cNvPr id="2" name="Group 3"/>
          <p:cNvGrpSpPr>
            <a:grpSpLocks/>
          </p:cNvGrpSpPr>
          <p:nvPr/>
        </p:nvGrpSpPr>
        <p:grpSpPr bwMode="auto">
          <a:xfrm>
            <a:off x="1758951" y="148209"/>
            <a:ext cx="8531225" cy="3484563"/>
            <a:chOff x="148" y="480"/>
            <a:chExt cx="5374" cy="2195"/>
          </a:xfrm>
        </p:grpSpPr>
        <p:grpSp>
          <p:nvGrpSpPr>
            <p:cNvPr id="3" name="Group 4"/>
            <p:cNvGrpSpPr>
              <a:grpSpLocks/>
            </p:cNvGrpSpPr>
            <p:nvPr/>
          </p:nvGrpSpPr>
          <p:grpSpPr bwMode="auto">
            <a:xfrm>
              <a:off x="148" y="480"/>
              <a:ext cx="2699" cy="2143"/>
              <a:chOff x="244" y="1296"/>
              <a:chExt cx="2699" cy="2143"/>
            </a:xfrm>
          </p:grpSpPr>
          <p:sp>
            <p:nvSpPr>
              <p:cNvPr id="225285" name="Rectangle 5"/>
              <p:cNvSpPr>
                <a:spLocks noChangeArrowheads="1"/>
              </p:cNvSpPr>
              <p:nvPr/>
            </p:nvSpPr>
            <p:spPr bwMode="auto">
              <a:xfrm>
                <a:off x="1008" y="3032"/>
                <a:ext cx="1104" cy="144"/>
              </a:xfrm>
              <a:prstGeom prst="rect">
                <a:avLst/>
              </a:prstGeom>
              <a:solidFill>
                <a:schemeClr val="accent2"/>
              </a:solidFill>
              <a:ln w="9525">
                <a:noFill/>
                <a:miter lim="800000"/>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25286" name="Rectangle 6"/>
              <p:cNvSpPr>
                <a:spLocks noChangeArrowheads="1"/>
              </p:cNvSpPr>
              <p:nvPr/>
            </p:nvSpPr>
            <p:spPr bwMode="auto">
              <a:xfrm>
                <a:off x="1008" y="1968"/>
                <a:ext cx="1104" cy="576"/>
              </a:xfrm>
              <a:prstGeom prst="rect">
                <a:avLst/>
              </a:prstGeom>
              <a:solidFill>
                <a:srgbClr val="916101"/>
              </a:solidFill>
              <a:ln w="9525">
                <a:noFill/>
                <a:miter lim="800000"/>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25287" name="Rectangle 7"/>
              <p:cNvSpPr>
                <a:spLocks noChangeArrowheads="1"/>
              </p:cNvSpPr>
              <p:nvPr/>
            </p:nvSpPr>
            <p:spPr bwMode="auto">
              <a:xfrm>
                <a:off x="1008" y="1624"/>
                <a:ext cx="1104" cy="1648"/>
              </a:xfrm>
              <a:prstGeom prst="rect">
                <a:avLst/>
              </a:prstGeom>
              <a:noFill/>
              <a:ln w="19050">
                <a:solidFill>
                  <a:schemeClr val="tx1"/>
                </a:solidFill>
                <a:miter lim="800000"/>
                <a:headEnd/>
                <a:tailEnd/>
              </a:ln>
              <a:effectLst/>
            </p:spPr>
            <p:txBody>
              <a:bodyPr wrap="none" anchorCtr="1"/>
              <a:lstStyle/>
              <a:p>
                <a:pPr algn="ctr">
                  <a:lnSpc>
                    <a:spcPct val="150000"/>
                  </a:lnSpc>
                </a:pPr>
                <a:endParaRPr lang="zh-CN" altLang="en-US" b="1" dirty="0">
                  <a:effectLst>
                    <a:outerShdw blurRad="38100" dist="38100" dir="2700000" algn="tl">
                      <a:srgbClr val="000000">
                        <a:alpha val="43137"/>
                      </a:srgbClr>
                    </a:outerShdw>
                  </a:effectLst>
                  <a:ea typeface="黑体" pitchFamily="2" charset="-122"/>
                  <a:cs typeface="Times New Roman" panose="02020603050405020304" pitchFamily="18" charset="0"/>
                </a:endParaRPr>
              </a:p>
              <a:p>
                <a:pPr algn="ctr">
                  <a:lnSpc>
                    <a:spcPct val="130000"/>
                  </a:lnSpc>
                </a:pPr>
                <a:endParaRPr lang="zh-CN" altLang="en-US" b="1" dirty="0">
                  <a:effectLst>
                    <a:outerShdw blurRad="38100" dist="38100" dir="2700000" algn="tl">
                      <a:srgbClr val="000000">
                        <a:alpha val="43137"/>
                      </a:srgbClr>
                    </a:outerShdw>
                  </a:effectLst>
                  <a:ea typeface="黑体" pitchFamily="2" charset="-122"/>
                  <a:cs typeface="Times New Roman" panose="02020603050405020304" pitchFamily="18" charset="0"/>
                </a:endParaRPr>
              </a:p>
              <a:p>
                <a:pPr algn="ctr">
                  <a:lnSpc>
                    <a:spcPct val="130000"/>
                  </a:lnSpc>
                </a:pPr>
                <a:endParaRPr lang="zh-CN" altLang="en-US" b="1" dirty="0">
                  <a:effectLst>
                    <a:outerShdw blurRad="38100" dist="38100" dir="2700000" algn="tl">
                      <a:srgbClr val="000000">
                        <a:alpha val="43137"/>
                      </a:srgbClr>
                    </a:outerShdw>
                  </a:effectLst>
                  <a:ea typeface="黑体" pitchFamily="2" charset="-122"/>
                  <a:cs typeface="Times New Roman" panose="02020603050405020304" pitchFamily="18" charset="0"/>
                </a:endParaRPr>
              </a:p>
            </p:txBody>
          </p:sp>
          <p:sp>
            <p:nvSpPr>
              <p:cNvPr id="225288" name="Rectangle 8"/>
              <p:cNvSpPr>
                <a:spLocks noChangeArrowheads="1"/>
              </p:cNvSpPr>
              <p:nvPr/>
            </p:nvSpPr>
            <p:spPr bwMode="auto">
              <a:xfrm>
                <a:off x="2173" y="2838"/>
                <a:ext cx="770" cy="601"/>
              </a:xfrm>
              <a:prstGeom prst="rect">
                <a:avLst/>
              </a:prstGeom>
              <a:noFill/>
              <a:ln w="9525">
                <a:noFill/>
                <a:miter lim="800000"/>
                <a:headEnd/>
                <a:tailEnd/>
              </a:ln>
              <a:effectLst/>
            </p:spPr>
            <p:txBody>
              <a:bodyPr wrap="none">
                <a:spAutoFit/>
              </a:bodyPr>
              <a:lstStyle/>
              <a:p>
                <a:r>
                  <a:rPr lang="en-US" altLang="zh-CN" b="1" dirty="0" err="1">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V</a:t>
                </a:r>
                <a:r>
                  <a:rPr lang="en-US" altLang="zh-CN" b="1" baseline="-25000" dirty="0" err="1">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OLmax</a:t>
                </a:r>
                <a:endParaRPr lang="en-US" altLang="zh-CN" b="1" baseline="-25000" dirty="0">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endParaRPr>
              </a:p>
              <a:p>
                <a:r>
                  <a:rPr lang="zh-CN" altLang="en-US" b="1" dirty="0">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0.33</a:t>
                </a:r>
                <a:endParaRPr lang="zh-CN" altLang="en-US" b="1" dirty="0">
                  <a:effectLst>
                    <a:outerShdw blurRad="38100" dist="38100" dir="2700000" algn="tl">
                      <a:srgbClr val="000000">
                        <a:alpha val="43137"/>
                      </a:srgbClr>
                    </a:outerShdw>
                  </a:effectLst>
                  <a:ea typeface="楷体_GB2312" pitchFamily="49" charset="-122"/>
                  <a:cs typeface="Times New Roman" panose="02020603050405020304" pitchFamily="18" charset="0"/>
                </a:endParaRPr>
              </a:p>
            </p:txBody>
          </p:sp>
          <p:sp>
            <p:nvSpPr>
              <p:cNvPr id="225289" name="Rectangle 9"/>
              <p:cNvSpPr>
                <a:spLocks noChangeArrowheads="1"/>
              </p:cNvSpPr>
              <p:nvPr/>
            </p:nvSpPr>
            <p:spPr bwMode="auto">
              <a:xfrm>
                <a:off x="244" y="2736"/>
                <a:ext cx="716" cy="601"/>
              </a:xfrm>
              <a:prstGeom prst="rect">
                <a:avLst/>
              </a:prstGeom>
              <a:noFill/>
              <a:ln w="9525">
                <a:noFill/>
                <a:miter lim="800000"/>
                <a:headEnd/>
                <a:tailEnd/>
              </a:ln>
              <a:effectLst/>
            </p:spPr>
            <p:txBody>
              <a:bodyPr wrap="none">
                <a:spAutoFit/>
              </a:bodyPr>
              <a:lstStyle/>
              <a:p>
                <a:pPr algn="r"/>
                <a:r>
                  <a:rPr lang="en-US" altLang="zh-CN" b="1" dirty="0" err="1">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V</a:t>
                </a:r>
                <a:r>
                  <a:rPr lang="en-US" altLang="zh-CN" b="1" baseline="-25000" dirty="0" err="1">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ILmax</a:t>
                </a:r>
                <a:endParaRPr lang="en-US" altLang="zh-CN" b="1" baseline="-25000" dirty="0">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endParaRPr>
              </a:p>
              <a:p>
                <a:pPr algn="r"/>
                <a:r>
                  <a:rPr lang="zh-CN" altLang="en-US" b="1" dirty="0">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0.8</a:t>
                </a:r>
              </a:p>
            </p:txBody>
          </p:sp>
          <p:sp>
            <p:nvSpPr>
              <p:cNvPr id="225290" name="Rectangle 10"/>
              <p:cNvSpPr>
                <a:spLocks noChangeArrowheads="1"/>
              </p:cNvSpPr>
              <p:nvPr/>
            </p:nvSpPr>
            <p:spPr bwMode="auto">
              <a:xfrm>
                <a:off x="302" y="2266"/>
                <a:ext cx="706" cy="601"/>
              </a:xfrm>
              <a:prstGeom prst="rect">
                <a:avLst/>
              </a:prstGeom>
              <a:noFill/>
              <a:ln w="9525">
                <a:noFill/>
                <a:miter lim="800000"/>
                <a:headEnd/>
                <a:tailEnd/>
              </a:ln>
              <a:effectLst/>
            </p:spPr>
            <p:txBody>
              <a:bodyPr wrap="none">
                <a:spAutoFit/>
              </a:bodyPr>
              <a:lstStyle/>
              <a:p>
                <a:pPr algn="r"/>
                <a:r>
                  <a:rPr lang="en-US" altLang="zh-CN" b="1">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V</a:t>
                </a:r>
                <a:r>
                  <a:rPr lang="en-US" altLang="zh-CN" b="1" baseline="-25000">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IHmin</a:t>
                </a:r>
              </a:p>
              <a:p>
                <a:pPr algn="r"/>
                <a:r>
                  <a:rPr lang="zh-CN" altLang="en-US" b="1">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2.0</a:t>
                </a:r>
                <a:endParaRPr lang="en-US" altLang="zh-CN" b="1">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endParaRPr>
              </a:p>
            </p:txBody>
          </p:sp>
          <p:sp>
            <p:nvSpPr>
              <p:cNvPr id="225291" name="Rectangle 11"/>
              <p:cNvSpPr>
                <a:spLocks noChangeArrowheads="1"/>
              </p:cNvSpPr>
              <p:nvPr/>
            </p:nvSpPr>
            <p:spPr bwMode="auto">
              <a:xfrm>
                <a:off x="2112" y="1688"/>
                <a:ext cx="760" cy="601"/>
              </a:xfrm>
              <a:prstGeom prst="rect">
                <a:avLst/>
              </a:prstGeom>
              <a:noFill/>
              <a:ln w="9525">
                <a:noFill/>
                <a:miter lim="800000"/>
                <a:headEnd/>
                <a:tailEnd/>
              </a:ln>
              <a:effectLst/>
            </p:spPr>
            <p:txBody>
              <a:bodyPr wrap="none">
                <a:spAutoFit/>
              </a:bodyPr>
              <a:lstStyle/>
              <a:p>
                <a:r>
                  <a:rPr lang="en-US" altLang="zh-CN" b="1">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V</a:t>
                </a:r>
                <a:r>
                  <a:rPr lang="en-US" altLang="zh-CN" b="1" baseline="-25000">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OHmin</a:t>
                </a:r>
              </a:p>
              <a:p>
                <a:r>
                  <a:rPr lang="zh-CN" altLang="en-US" b="1">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3.84</a:t>
                </a:r>
                <a:endParaRPr lang="zh-CN" altLang="en-US" b="1">
                  <a:effectLst>
                    <a:outerShdw blurRad="38100" dist="38100" dir="2700000" algn="tl">
                      <a:srgbClr val="000000">
                        <a:alpha val="43137"/>
                      </a:srgbClr>
                    </a:outerShdw>
                  </a:effectLst>
                  <a:ea typeface="楷体_GB2312" pitchFamily="49" charset="-122"/>
                  <a:cs typeface="Times New Roman" panose="02020603050405020304" pitchFamily="18" charset="0"/>
                </a:endParaRPr>
              </a:p>
            </p:txBody>
          </p:sp>
          <p:sp>
            <p:nvSpPr>
              <p:cNvPr id="225292" name="Text Box 12"/>
              <p:cNvSpPr txBox="1">
                <a:spLocks noChangeArrowheads="1"/>
              </p:cNvSpPr>
              <p:nvPr/>
            </p:nvSpPr>
            <p:spPr bwMode="auto">
              <a:xfrm>
                <a:off x="1187" y="1296"/>
                <a:ext cx="832"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cs typeface="Times New Roman" panose="02020603050405020304" pitchFamily="18" charset="0"/>
                  </a:rPr>
                  <a:t>74HCT</a:t>
                </a:r>
              </a:p>
            </p:txBody>
          </p:sp>
        </p:grpSp>
        <p:grpSp>
          <p:nvGrpSpPr>
            <p:cNvPr id="4" name="Group 13"/>
            <p:cNvGrpSpPr>
              <a:grpSpLocks/>
            </p:cNvGrpSpPr>
            <p:nvPr/>
          </p:nvGrpSpPr>
          <p:grpSpPr bwMode="auto">
            <a:xfrm>
              <a:off x="2906" y="488"/>
              <a:ext cx="2616" cy="2187"/>
              <a:chOff x="2788" y="1304"/>
              <a:chExt cx="2616" cy="2187"/>
            </a:xfrm>
          </p:grpSpPr>
          <p:sp>
            <p:nvSpPr>
              <p:cNvPr id="225294" name="Rectangle 14"/>
              <p:cNvSpPr>
                <a:spLocks noChangeArrowheads="1"/>
              </p:cNvSpPr>
              <p:nvPr/>
            </p:nvSpPr>
            <p:spPr bwMode="auto">
              <a:xfrm>
                <a:off x="3504" y="3032"/>
                <a:ext cx="1104" cy="96"/>
              </a:xfrm>
              <a:prstGeom prst="rect">
                <a:avLst/>
              </a:prstGeom>
              <a:solidFill>
                <a:schemeClr val="accent2"/>
              </a:solidFill>
              <a:ln w="9525">
                <a:noFill/>
                <a:miter lim="800000"/>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25295" name="Rectangle 15"/>
              <p:cNvSpPr>
                <a:spLocks noChangeArrowheads="1"/>
              </p:cNvSpPr>
              <p:nvPr/>
            </p:nvSpPr>
            <p:spPr bwMode="auto">
              <a:xfrm>
                <a:off x="3504" y="2312"/>
                <a:ext cx="1104" cy="240"/>
              </a:xfrm>
              <a:prstGeom prst="rect">
                <a:avLst/>
              </a:prstGeom>
              <a:solidFill>
                <a:srgbClr val="916101"/>
              </a:solidFill>
              <a:ln w="9525">
                <a:noFill/>
                <a:miter lim="800000"/>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25296" name="Rectangle 16"/>
              <p:cNvSpPr>
                <a:spLocks noChangeArrowheads="1"/>
              </p:cNvSpPr>
              <p:nvPr/>
            </p:nvSpPr>
            <p:spPr bwMode="auto">
              <a:xfrm>
                <a:off x="3504" y="1624"/>
                <a:ext cx="1104" cy="1648"/>
              </a:xfrm>
              <a:prstGeom prst="rect">
                <a:avLst/>
              </a:prstGeom>
              <a:noFill/>
              <a:ln w="19050">
                <a:solidFill>
                  <a:schemeClr val="tx1"/>
                </a:solidFill>
                <a:miter lim="800000"/>
                <a:headEnd/>
                <a:tailEnd/>
              </a:ln>
              <a:effectLst/>
            </p:spPr>
            <p:txBody>
              <a:bodyPr wrap="none" anchorCtr="1"/>
              <a:lstStyle/>
              <a:p>
                <a:pPr algn="ctr">
                  <a:lnSpc>
                    <a:spcPct val="150000"/>
                  </a:lnSpc>
                </a:pPr>
                <a:endParaRPr lang="zh-CN" altLang="en-US" b="1" dirty="0">
                  <a:effectLst>
                    <a:outerShdw blurRad="38100" dist="38100" dir="2700000" algn="tl">
                      <a:srgbClr val="000000">
                        <a:alpha val="43137"/>
                      </a:srgbClr>
                    </a:outerShdw>
                  </a:effectLst>
                  <a:ea typeface="黑体" pitchFamily="2" charset="-122"/>
                  <a:cs typeface="Times New Roman" panose="02020603050405020304" pitchFamily="18" charset="0"/>
                </a:endParaRPr>
              </a:p>
              <a:p>
                <a:pPr algn="ctr">
                  <a:lnSpc>
                    <a:spcPct val="130000"/>
                  </a:lnSpc>
                </a:pPr>
                <a:endParaRPr lang="zh-CN" altLang="en-US" b="1" dirty="0">
                  <a:effectLst>
                    <a:outerShdw blurRad="38100" dist="38100" dir="2700000" algn="tl">
                      <a:srgbClr val="000000">
                        <a:alpha val="43137"/>
                      </a:srgbClr>
                    </a:outerShdw>
                  </a:effectLst>
                  <a:ea typeface="黑体" pitchFamily="2" charset="-122"/>
                  <a:cs typeface="Times New Roman" panose="02020603050405020304" pitchFamily="18" charset="0"/>
                </a:endParaRPr>
              </a:p>
              <a:p>
                <a:pPr algn="ctr">
                  <a:lnSpc>
                    <a:spcPct val="130000"/>
                  </a:lnSpc>
                </a:pPr>
                <a:endParaRPr lang="zh-CN" altLang="en-US" b="1" dirty="0">
                  <a:effectLst>
                    <a:outerShdw blurRad="38100" dist="38100" dir="2700000" algn="tl">
                      <a:srgbClr val="000000">
                        <a:alpha val="43137"/>
                      </a:srgbClr>
                    </a:outerShdw>
                  </a:effectLst>
                  <a:ea typeface="黑体" pitchFamily="2" charset="-122"/>
                  <a:cs typeface="Times New Roman" panose="02020603050405020304" pitchFamily="18" charset="0"/>
                </a:endParaRPr>
              </a:p>
              <a:p>
                <a:pPr algn="ctr">
                  <a:lnSpc>
                    <a:spcPct val="110000"/>
                  </a:lnSpc>
                </a:pPr>
                <a:endParaRPr lang="zh-CN" altLang="en-US" b="1" dirty="0">
                  <a:effectLst>
                    <a:outerShdw blurRad="38100" dist="38100" dir="2700000" algn="tl">
                      <a:srgbClr val="000000">
                        <a:alpha val="43137"/>
                      </a:srgbClr>
                    </a:outerShdw>
                  </a:effectLst>
                  <a:ea typeface="黑体" pitchFamily="2" charset="-122"/>
                  <a:cs typeface="Times New Roman" panose="02020603050405020304" pitchFamily="18" charset="0"/>
                </a:endParaRPr>
              </a:p>
            </p:txBody>
          </p:sp>
          <p:sp>
            <p:nvSpPr>
              <p:cNvPr id="225297" name="Rectangle 17"/>
              <p:cNvSpPr>
                <a:spLocks noChangeArrowheads="1"/>
              </p:cNvSpPr>
              <p:nvPr/>
            </p:nvSpPr>
            <p:spPr bwMode="auto">
              <a:xfrm>
                <a:off x="4634" y="2890"/>
                <a:ext cx="770" cy="601"/>
              </a:xfrm>
              <a:prstGeom prst="rect">
                <a:avLst/>
              </a:prstGeom>
              <a:noFill/>
              <a:ln w="9525">
                <a:noFill/>
                <a:miter lim="800000"/>
                <a:headEnd/>
                <a:tailEnd/>
              </a:ln>
              <a:effectLst/>
            </p:spPr>
            <p:txBody>
              <a:bodyPr wrap="none">
                <a:spAutoFit/>
              </a:bodyPr>
              <a:lstStyle/>
              <a:p>
                <a:r>
                  <a:rPr lang="en-US" altLang="zh-CN" b="1">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V</a:t>
                </a:r>
                <a:r>
                  <a:rPr lang="en-US" altLang="zh-CN" b="1" baseline="-25000">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OLmax</a:t>
                </a:r>
              </a:p>
              <a:p>
                <a:r>
                  <a:rPr lang="zh-CN" altLang="en-US" b="1">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0.5</a:t>
                </a:r>
                <a:endParaRPr lang="zh-CN" altLang="en-US" b="1">
                  <a:effectLst>
                    <a:outerShdw blurRad="38100" dist="38100" dir="2700000" algn="tl">
                      <a:srgbClr val="000000">
                        <a:alpha val="43137"/>
                      </a:srgbClr>
                    </a:outerShdw>
                  </a:effectLst>
                  <a:ea typeface="楷体_GB2312" pitchFamily="49" charset="-122"/>
                  <a:cs typeface="Times New Roman" panose="02020603050405020304" pitchFamily="18" charset="0"/>
                </a:endParaRPr>
              </a:p>
            </p:txBody>
          </p:sp>
          <p:sp>
            <p:nvSpPr>
              <p:cNvPr id="225298" name="Rectangle 18"/>
              <p:cNvSpPr>
                <a:spLocks noChangeArrowheads="1"/>
              </p:cNvSpPr>
              <p:nvPr/>
            </p:nvSpPr>
            <p:spPr bwMode="auto">
              <a:xfrm>
                <a:off x="4608" y="2026"/>
                <a:ext cx="760" cy="601"/>
              </a:xfrm>
              <a:prstGeom prst="rect">
                <a:avLst/>
              </a:prstGeom>
              <a:noFill/>
              <a:ln w="9525">
                <a:noFill/>
                <a:miter lim="800000"/>
                <a:headEnd/>
                <a:tailEnd/>
              </a:ln>
              <a:effectLst/>
            </p:spPr>
            <p:txBody>
              <a:bodyPr wrap="none">
                <a:spAutoFit/>
              </a:bodyPr>
              <a:lstStyle/>
              <a:p>
                <a:r>
                  <a:rPr lang="en-US" altLang="zh-CN" b="1">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V</a:t>
                </a:r>
                <a:r>
                  <a:rPr lang="en-US" altLang="zh-CN" b="1" baseline="-25000">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OHmin</a:t>
                </a:r>
              </a:p>
              <a:p>
                <a:r>
                  <a:rPr lang="zh-CN" altLang="en-US" b="1">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2.7</a:t>
                </a:r>
                <a:endParaRPr lang="zh-CN" altLang="en-US" b="1">
                  <a:effectLst>
                    <a:outerShdw blurRad="38100" dist="38100" dir="2700000" algn="tl">
                      <a:srgbClr val="000000">
                        <a:alpha val="43137"/>
                      </a:srgbClr>
                    </a:outerShdw>
                  </a:effectLst>
                  <a:ea typeface="楷体_GB2312" pitchFamily="49" charset="-122"/>
                  <a:cs typeface="Times New Roman" panose="02020603050405020304" pitchFamily="18" charset="0"/>
                </a:endParaRPr>
              </a:p>
            </p:txBody>
          </p:sp>
          <p:sp>
            <p:nvSpPr>
              <p:cNvPr id="225299" name="Rectangle 19"/>
              <p:cNvSpPr>
                <a:spLocks noChangeArrowheads="1"/>
              </p:cNvSpPr>
              <p:nvPr/>
            </p:nvSpPr>
            <p:spPr bwMode="auto">
              <a:xfrm>
                <a:off x="2798" y="2304"/>
                <a:ext cx="706" cy="601"/>
              </a:xfrm>
              <a:prstGeom prst="rect">
                <a:avLst/>
              </a:prstGeom>
              <a:noFill/>
              <a:ln w="9525">
                <a:noFill/>
                <a:miter lim="800000"/>
                <a:headEnd/>
                <a:tailEnd/>
              </a:ln>
              <a:effectLst/>
            </p:spPr>
            <p:txBody>
              <a:bodyPr wrap="none">
                <a:spAutoFit/>
              </a:bodyPr>
              <a:lstStyle/>
              <a:p>
                <a:pPr algn="r"/>
                <a:r>
                  <a:rPr lang="en-US" altLang="zh-CN" b="1">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V</a:t>
                </a:r>
                <a:r>
                  <a:rPr lang="en-US" altLang="zh-CN" b="1" baseline="-25000">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IHmin</a:t>
                </a:r>
              </a:p>
              <a:p>
                <a:pPr algn="r"/>
                <a:r>
                  <a:rPr lang="zh-CN" altLang="en-US" b="1">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2.0</a:t>
                </a:r>
                <a:endParaRPr lang="zh-CN" altLang="en-US" b="1">
                  <a:effectLst>
                    <a:outerShdw blurRad="38100" dist="38100" dir="2700000" algn="tl">
                      <a:srgbClr val="000000">
                        <a:alpha val="43137"/>
                      </a:srgbClr>
                    </a:outerShdw>
                  </a:effectLst>
                  <a:ea typeface="楷体_GB2312" pitchFamily="49" charset="-122"/>
                  <a:cs typeface="Times New Roman" panose="02020603050405020304" pitchFamily="18" charset="0"/>
                </a:endParaRPr>
              </a:p>
            </p:txBody>
          </p:sp>
          <p:sp>
            <p:nvSpPr>
              <p:cNvPr id="225300" name="Rectangle 20"/>
              <p:cNvSpPr>
                <a:spLocks noChangeArrowheads="1"/>
              </p:cNvSpPr>
              <p:nvPr/>
            </p:nvSpPr>
            <p:spPr bwMode="auto">
              <a:xfrm>
                <a:off x="2788" y="2756"/>
                <a:ext cx="716" cy="601"/>
              </a:xfrm>
              <a:prstGeom prst="rect">
                <a:avLst/>
              </a:prstGeom>
              <a:noFill/>
              <a:ln w="9525">
                <a:noFill/>
                <a:miter lim="800000"/>
                <a:headEnd/>
                <a:tailEnd/>
              </a:ln>
              <a:effectLst/>
            </p:spPr>
            <p:txBody>
              <a:bodyPr wrap="none">
                <a:spAutoFit/>
              </a:bodyPr>
              <a:lstStyle/>
              <a:p>
                <a:pPr algn="r"/>
                <a:r>
                  <a:rPr lang="en-US" altLang="zh-CN" b="1" dirty="0" err="1">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V</a:t>
                </a:r>
                <a:r>
                  <a:rPr lang="en-US" altLang="zh-CN" b="1" baseline="-25000" dirty="0" err="1">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ILmax</a:t>
                </a:r>
                <a:endParaRPr lang="en-US" altLang="zh-CN" b="1" baseline="-25000" dirty="0">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endParaRPr>
              </a:p>
              <a:p>
                <a:pPr algn="r"/>
                <a:r>
                  <a:rPr lang="zh-CN" altLang="en-US" b="1" dirty="0">
                    <a:solidFill>
                      <a:schemeClr val="accent1"/>
                    </a:solidFill>
                    <a:effectLst>
                      <a:outerShdw blurRad="38100" dist="38100" dir="2700000" algn="tl">
                        <a:srgbClr val="000000">
                          <a:alpha val="43137"/>
                        </a:srgbClr>
                      </a:outerShdw>
                    </a:effectLst>
                    <a:ea typeface="楷体_GB2312" pitchFamily="49" charset="-122"/>
                    <a:cs typeface="Times New Roman" panose="02020603050405020304" pitchFamily="18" charset="0"/>
                  </a:rPr>
                  <a:t>0.8</a:t>
                </a:r>
                <a:endParaRPr lang="zh-CN" altLang="en-US" b="1" dirty="0">
                  <a:effectLst>
                    <a:outerShdw blurRad="38100" dist="38100" dir="2700000" algn="tl">
                      <a:srgbClr val="000000">
                        <a:alpha val="43137"/>
                      </a:srgbClr>
                    </a:outerShdw>
                  </a:effectLst>
                  <a:ea typeface="楷体_GB2312" pitchFamily="49" charset="-122"/>
                  <a:cs typeface="Times New Roman" panose="02020603050405020304" pitchFamily="18" charset="0"/>
                </a:endParaRPr>
              </a:p>
            </p:txBody>
          </p:sp>
          <p:sp>
            <p:nvSpPr>
              <p:cNvPr id="225301" name="Text Box 21"/>
              <p:cNvSpPr txBox="1">
                <a:spLocks noChangeArrowheads="1"/>
              </p:cNvSpPr>
              <p:nvPr/>
            </p:nvSpPr>
            <p:spPr bwMode="auto">
              <a:xfrm>
                <a:off x="3840" y="1304"/>
                <a:ext cx="619"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cs typeface="Times New Roman" panose="02020603050405020304" pitchFamily="18" charset="0"/>
                  </a:rPr>
                  <a:t>74LS</a:t>
                </a:r>
              </a:p>
            </p:txBody>
          </p:sp>
        </p:grpSp>
      </p:grpSp>
      <p:sp>
        <p:nvSpPr>
          <p:cNvPr id="225302" name="Text Box 22"/>
          <p:cNvSpPr txBox="1">
            <a:spLocks noChangeArrowheads="1"/>
          </p:cNvSpPr>
          <p:nvPr/>
        </p:nvSpPr>
        <p:spPr bwMode="auto">
          <a:xfrm>
            <a:off x="6456041" y="3888455"/>
            <a:ext cx="4214615" cy="1652760"/>
          </a:xfrm>
          <a:prstGeom prst="rect">
            <a:avLst/>
          </a:prstGeom>
          <a:noFill/>
          <a:ln w="9525">
            <a:noFill/>
            <a:miter lim="800000"/>
            <a:headEnd/>
            <a:tailEnd/>
          </a:ln>
          <a:effectLst/>
        </p:spPr>
        <p:txBody>
          <a:bodyPr wrap="none">
            <a:spAutoFit/>
          </a:bodyPr>
          <a:lstStyle/>
          <a:p>
            <a:pPr>
              <a:lnSpc>
                <a:spcPct val="130000"/>
              </a:lnSpc>
            </a:pPr>
            <a:r>
              <a:rPr lang="zh-CN" altLang="en-US" sz="2600" b="1" dirty="0">
                <a:solidFill>
                  <a:srgbClr val="FFFF00"/>
                </a:solidFill>
                <a:effectLst>
                  <a:outerShdw blurRad="38100" dist="38100" dir="2700000" algn="tl">
                    <a:srgbClr val="000000">
                      <a:alpha val="43137"/>
                    </a:srgbClr>
                  </a:outerShdw>
                </a:effectLst>
                <a:ea typeface="黑体" pitchFamily="2" charset="-122"/>
                <a:cs typeface="Times New Roman" panose="02020603050405020304" pitchFamily="18" charset="0"/>
              </a:rPr>
              <a:t>74</a:t>
            </a:r>
            <a:r>
              <a:rPr lang="en-US" altLang="zh-CN" sz="2600" b="1" dirty="0">
                <a:solidFill>
                  <a:srgbClr val="FFFF00"/>
                </a:solidFill>
                <a:effectLst>
                  <a:outerShdw blurRad="38100" dist="38100" dir="2700000" algn="tl">
                    <a:srgbClr val="000000">
                      <a:alpha val="43137"/>
                    </a:srgbClr>
                  </a:outerShdw>
                </a:effectLst>
                <a:ea typeface="黑体" pitchFamily="2" charset="-122"/>
                <a:cs typeface="Times New Roman" panose="02020603050405020304" pitchFamily="18" charset="0"/>
              </a:rPr>
              <a:t>LS drives 74HCT</a:t>
            </a:r>
          </a:p>
          <a:p>
            <a:pPr>
              <a:lnSpc>
                <a:spcPct val="130000"/>
              </a:lnSpc>
              <a:buFontTx/>
              <a:buChar char="•"/>
            </a:pPr>
            <a:r>
              <a:rPr lang="zh-CN" altLang="en-US" sz="2600" b="1" dirty="0">
                <a:effectLst>
                  <a:outerShdw blurRad="38100" dist="38100" dir="2700000" algn="tl">
                    <a:srgbClr val="000000">
                      <a:alpha val="43137"/>
                    </a:srgbClr>
                  </a:outerShdw>
                </a:effectLst>
                <a:ea typeface="黑体" pitchFamily="2" charset="-122"/>
                <a:cs typeface="Times New Roman" panose="02020603050405020304" pitchFamily="18" charset="0"/>
              </a:rPr>
              <a:t> </a:t>
            </a:r>
            <a:r>
              <a:rPr lang="en-US" altLang="zh-CN" sz="2600" b="1" dirty="0">
                <a:effectLst>
                  <a:outerShdw blurRad="38100" dist="38100" dir="2700000" algn="tl">
                    <a:srgbClr val="000000">
                      <a:alpha val="43137"/>
                    </a:srgbClr>
                  </a:outerShdw>
                </a:effectLst>
                <a:ea typeface="黑体" pitchFamily="2" charset="-122"/>
                <a:cs typeface="Times New Roman" panose="02020603050405020304" pitchFamily="18" charset="0"/>
              </a:rPr>
              <a:t>High state</a:t>
            </a:r>
            <a:r>
              <a:rPr lang="zh-CN" altLang="en-US" sz="2600" b="1" dirty="0">
                <a:effectLst>
                  <a:outerShdw blurRad="38100" dist="38100" dir="2700000" algn="tl">
                    <a:srgbClr val="000000">
                      <a:alpha val="43137"/>
                    </a:srgbClr>
                  </a:outerShdw>
                </a:effectLst>
                <a:ea typeface="黑体" pitchFamily="2" charset="-122"/>
                <a:cs typeface="Times New Roman" panose="02020603050405020304" pitchFamily="18" charset="0"/>
              </a:rPr>
              <a:t>: 2.7 – 2.0 = 0.7</a:t>
            </a:r>
            <a:r>
              <a:rPr lang="en-US" altLang="zh-CN" sz="2600" b="1" dirty="0">
                <a:effectLst>
                  <a:outerShdw blurRad="38100" dist="38100" dir="2700000" algn="tl">
                    <a:srgbClr val="000000">
                      <a:alpha val="43137"/>
                    </a:srgbClr>
                  </a:outerShdw>
                </a:effectLst>
                <a:ea typeface="黑体" pitchFamily="2" charset="-122"/>
                <a:cs typeface="Times New Roman" panose="02020603050405020304" pitchFamily="18" charset="0"/>
              </a:rPr>
              <a:t>V</a:t>
            </a:r>
            <a:endParaRPr lang="zh-CN" altLang="en-US" sz="2600" b="1" dirty="0">
              <a:effectLst>
                <a:outerShdw blurRad="38100" dist="38100" dir="2700000" algn="tl">
                  <a:srgbClr val="000000">
                    <a:alpha val="43137"/>
                  </a:srgbClr>
                </a:outerShdw>
              </a:effectLst>
              <a:ea typeface="黑体" pitchFamily="2" charset="-122"/>
              <a:cs typeface="Times New Roman" panose="02020603050405020304" pitchFamily="18" charset="0"/>
            </a:endParaRPr>
          </a:p>
          <a:p>
            <a:pPr>
              <a:lnSpc>
                <a:spcPct val="130000"/>
              </a:lnSpc>
              <a:buFontTx/>
              <a:buChar char="•"/>
            </a:pPr>
            <a:r>
              <a:rPr lang="zh-CN" altLang="en-US" sz="2600" b="1" dirty="0">
                <a:effectLst>
                  <a:outerShdw blurRad="38100" dist="38100" dir="2700000" algn="tl">
                    <a:srgbClr val="000000">
                      <a:alpha val="43137"/>
                    </a:srgbClr>
                  </a:outerShdw>
                </a:effectLst>
                <a:ea typeface="黑体" pitchFamily="2" charset="-122"/>
                <a:cs typeface="Times New Roman" panose="02020603050405020304" pitchFamily="18" charset="0"/>
              </a:rPr>
              <a:t> </a:t>
            </a:r>
            <a:r>
              <a:rPr lang="en-US" altLang="zh-CN" sz="2600" b="1" dirty="0">
                <a:effectLst>
                  <a:outerShdw blurRad="38100" dist="38100" dir="2700000" algn="tl">
                    <a:srgbClr val="000000">
                      <a:alpha val="43137"/>
                    </a:srgbClr>
                  </a:outerShdw>
                </a:effectLst>
                <a:ea typeface="黑体" pitchFamily="2" charset="-122"/>
                <a:cs typeface="Times New Roman" panose="02020603050405020304" pitchFamily="18" charset="0"/>
              </a:rPr>
              <a:t>Low state</a:t>
            </a:r>
            <a:r>
              <a:rPr lang="zh-CN" altLang="en-US" sz="2600" b="1" dirty="0">
                <a:effectLst>
                  <a:outerShdw blurRad="38100" dist="38100" dir="2700000" algn="tl">
                    <a:srgbClr val="000000">
                      <a:alpha val="43137"/>
                    </a:srgbClr>
                  </a:outerShdw>
                </a:effectLst>
                <a:ea typeface="黑体" pitchFamily="2" charset="-122"/>
                <a:cs typeface="Times New Roman" panose="02020603050405020304" pitchFamily="18" charset="0"/>
              </a:rPr>
              <a:t>: 0.</a:t>
            </a:r>
            <a:r>
              <a:rPr lang="en-US" altLang="zh-CN" sz="2600" b="1" dirty="0">
                <a:effectLst>
                  <a:outerShdw blurRad="38100" dist="38100" dir="2700000" algn="tl">
                    <a:srgbClr val="000000">
                      <a:alpha val="43137"/>
                    </a:srgbClr>
                  </a:outerShdw>
                </a:effectLst>
                <a:ea typeface="黑体" pitchFamily="2" charset="-122"/>
                <a:cs typeface="Times New Roman" panose="02020603050405020304" pitchFamily="18" charset="0"/>
              </a:rPr>
              <a:t>8</a:t>
            </a:r>
            <a:r>
              <a:rPr lang="zh-CN" altLang="en-US" sz="2600" b="1" dirty="0">
                <a:effectLst>
                  <a:outerShdw blurRad="38100" dist="38100" dir="2700000" algn="tl">
                    <a:srgbClr val="000000">
                      <a:alpha val="43137"/>
                    </a:srgbClr>
                  </a:outerShdw>
                </a:effectLst>
                <a:ea typeface="黑体" pitchFamily="2" charset="-122"/>
                <a:cs typeface="Times New Roman" panose="02020603050405020304" pitchFamily="18" charset="0"/>
              </a:rPr>
              <a:t> – 0.</a:t>
            </a:r>
            <a:r>
              <a:rPr lang="en-US" altLang="zh-CN" sz="2600" b="1" dirty="0">
                <a:effectLst>
                  <a:outerShdw blurRad="38100" dist="38100" dir="2700000" algn="tl">
                    <a:srgbClr val="000000">
                      <a:alpha val="43137"/>
                    </a:srgbClr>
                  </a:outerShdw>
                </a:effectLst>
                <a:ea typeface="黑体" pitchFamily="2" charset="-122"/>
                <a:cs typeface="Times New Roman" panose="02020603050405020304" pitchFamily="18" charset="0"/>
              </a:rPr>
              <a:t>5</a:t>
            </a:r>
            <a:r>
              <a:rPr lang="zh-CN" altLang="en-US" sz="2600" b="1" dirty="0">
                <a:effectLst>
                  <a:outerShdw blurRad="38100" dist="38100" dir="2700000" algn="tl">
                    <a:srgbClr val="000000">
                      <a:alpha val="43137"/>
                    </a:srgbClr>
                  </a:outerShdw>
                </a:effectLst>
                <a:ea typeface="黑体" pitchFamily="2" charset="-122"/>
                <a:cs typeface="Times New Roman" panose="02020603050405020304" pitchFamily="18" charset="0"/>
              </a:rPr>
              <a:t> = 0.3</a:t>
            </a:r>
            <a:r>
              <a:rPr lang="en-US" altLang="zh-CN" sz="2600" b="1" dirty="0">
                <a:effectLst>
                  <a:outerShdw blurRad="38100" dist="38100" dir="2700000" algn="tl">
                    <a:srgbClr val="000000">
                      <a:alpha val="43137"/>
                    </a:srgbClr>
                  </a:outerShdw>
                </a:effectLst>
                <a:ea typeface="黑体" pitchFamily="2" charset="-122"/>
                <a:cs typeface="Times New Roman" panose="02020603050405020304" pitchFamily="18" charset="0"/>
              </a:rPr>
              <a:t>V</a:t>
            </a:r>
          </a:p>
        </p:txBody>
      </p:sp>
      <p:sp>
        <p:nvSpPr>
          <p:cNvPr id="24" name="Rectangle 23"/>
          <p:cNvSpPr>
            <a:spLocks noChangeArrowheads="1"/>
          </p:cNvSpPr>
          <p:nvPr/>
        </p:nvSpPr>
        <p:spPr bwMode="auto">
          <a:xfrm>
            <a:off x="1690447" y="5814684"/>
            <a:ext cx="8542578" cy="584775"/>
          </a:xfrm>
          <a:prstGeom prst="rect">
            <a:avLst/>
          </a:prstGeom>
          <a:noFill/>
          <a:ln w="9525">
            <a:noFill/>
            <a:miter lim="800000"/>
            <a:headEnd/>
            <a:tailEnd/>
          </a:ln>
          <a:effectLst/>
        </p:spPr>
        <p:txBody>
          <a:bodyPr wrap="square">
            <a:spAutoFit/>
          </a:bodyPr>
          <a:lstStyle/>
          <a:p>
            <a:r>
              <a:rPr lang="en-US" altLang="zh-CN" sz="3200" dirty="0">
                <a:effectLst>
                  <a:outerShdw blurRad="38100" dist="38100" dir="2700000" algn="tl">
                    <a:srgbClr val="000000">
                      <a:alpha val="43137"/>
                    </a:srgbClr>
                  </a:outerShdw>
                </a:effectLst>
                <a:ea typeface="黑体" pitchFamily="2" charset="-122"/>
                <a:cs typeface="Times New Roman" panose="02020603050405020304" pitchFamily="18" charset="0"/>
              </a:rPr>
              <a:t>Therefore, they are compatible.</a:t>
            </a:r>
            <a:endParaRPr lang="zh-CN" altLang="en-US" sz="3200" dirty="0">
              <a:effectLst>
                <a:outerShdw blurRad="38100" dist="38100" dir="2700000" algn="tl">
                  <a:srgbClr val="000000">
                    <a:alpha val="43137"/>
                  </a:srgbClr>
                </a:outerShdw>
              </a:effectLst>
              <a:ea typeface="黑体" pitchFamily="2" charset="-122"/>
              <a:cs typeface="Times New Roman" panose="02020603050405020304" pitchFamily="18" charset="0"/>
            </a:endParaRPr>
          </a:p>
        </p:txBody>
      </p:sp>
    </p:spTree>
    <p:extLst>
      <p:ext uri="{BB962C8B-B14F-4D97-AF65-F5344CB8AC3E}">
        <p14:creationId xmlns:p14="http://schemas.microsoft.com/office/powerpoint/2010/main" val="420329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282"/>
                                        </p:tgtEl>
                                        <p:attrNameLst>
                                          <p:attrName>style.visibility</p:attrName>
                                        </p:attrNameLst>
                                      </p:cBhvr>
                                      <p:to>
                                        <p:strVal val="visible"/>
                                      </p:to>
                                    </p:set>
                                    <p:anim calcmode="lin" valueType="num">
                                      <p:cBhvr additive="base">
                                        <p:cTn id="7" dur="500" fill="hold"/>
                                        <p:tgtEl>
                                          <p:spTgt spid="225282"/>
                                        </p:tgtEl>
                                        <p:attrNameLst>
                                          <p:attrName>ppt_x</p:attrName>
                                        </p:attrNameLst>
                                      </p:cBhvr>
                                      <p:tavLst>
                                        <p:tav tm="0">
                                          <p:val>
                                            <p:strVal val="#ppt_x"/>
                                          </p:val>
                                        </p:tav>
                                        <p:tav tm="100000">
                                          <p:val>
                                            <p:strVal val="#ppt_x"/>
                                          </p:val>
                                        </p:tav>
                                      </p:tavLst>
                                    </p:anim>
                                    <p:anim calcmode="lin" valueType="num">
                                      <p:cBhvr additive="base">
                                        <p:cTn id="8" dur="500" fill="hold"/>
                                        <p:tgtEl>
                                          <p:spTgt spid="2252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5302"/>
                                        </p:tgtEl>
                                        <p:attrNameLst>
                                          <p:attrName>style.visibility</p:attrName>
                                        </p:attrNameLst>
                                      </p:cBhvr>
                                      <p:to>
                                        <p:strVal val="visible"/>
                                      </p:to>
                                    </p:set>
                                    <p:anim calcmode="lin" valueType="num">
                                      <p:cBhvr additive="base">
                                        <p:cTn id="13" dur="500" fill="hold"/>
                                        <p:tgtEl>
                                          <p:spTgt spid="225302"/>
                                        </p:tgtEl>
                                        <p:attrNameLst>
                                          <p:attrName>ppt_x</p:attrName>
                                        </p:attrNameLst>
                                      </p:cBhvr>
                                      <p:tavLst>
                                        <p:tav tm="0">
                                          <p:val>
                                            <p:strVal val="#ppt_x"/>
                                          </p:val>
                                        </p:tav>
                                        <p:tav tm="100000">
                                          <p:val>
                                            <p:strVal val="#ppt_x"/>
                                          </p:val>
                                        </p:tav>
                                      </p:tavLst>
                                    </p:anim>
                                    <p:anim calcmode="lin" valueType="num">
                                      <p:cBhvr additive="base">
                                        <p:cTn id="14" dur="500" fill="hold"/>
                                        <p:tgtEl>
                                          <p:spTgt spid="22530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2" grpId="0"/>
      <p:bldP spid="225302" grpId="0"/>
      <p:bldP spid="24"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5"/>
          <p:cNvGrpSpPr>
            <a:grpSpLocks/>
          </p:cNvGrpSpPr>
          <p:nvPr/>
        </p:nvGrpSpPr>
        <p:grpSpPr bwMode="auto">
          <a:xfrm>
            <a:off x="4065588" y="3126694"/>
            <a:ext cx="1168400" cy="1800225"/>
            <a:chOff x="2563" y="2251"/>
            <a:chExt cx="736" cy="1134"/>
          </a:xfrm>
        </p:grpSpPr>
        <p:sp>
          <p:nvSpPr>
            <p:cNvPr id="200710" name="Line 6"/>
            <p:cNvSpPr>
              <a:spLocks noChangeShapeType="1"/>
            </p:cNvSpPr>
            <p:nvPr/>
          </p:nvSpPr>
          <p:spPr bwMode="auto">
            <a:xfrm>
              <a:off x="3088" y="2251"/>
              <a:ext cx="0" cy="816"/>
            </a:xfrm>
            <a:prstGeom prst="line">
              <a:avLst/>
            </a:prstGeom>
            <a:noFill/>
            <a:ln w="19050">
              <a:solidFill>
                <a:schemeClr val="tx1"/>
              </a:solidFill>
              <a:prstDash val="lgDash"/>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aphicFrame>
          <p:nvGraphicFramePr>
            <p:cNvPr id="200711" name="Object 7"/>
            <p:cNvGraphicFramePr>
              <a:graphicFrameLocks noChangeAspect="1"/>
            </p:cNvGraphicFramePr>
            <p:nvPr/>
          </p:nvGraphicFramePr>
          <p:xfrm>
            <a:off x="2835" y="3022"/>
            <a:ext cx="235" cy="363"/>
          </p:xfrm>
          <a:graphic>
            <a:graphicData uri="http://schemas.openxmlformats.org/presentationml/2006/ole">
              <mc:AlternateContent xmlns:mc="http://schemas.openxmlformats.org/markup-compatibility/2006">
                <mc:Choice xmlns:v="urn:schemas-microsoft-com:vml" Requires="v">
                  <p:oleObj spid="_x0000_s308890" name="公式" r:id="rId3" imgW="4458600" imgH="6897960" progId="Equation.3">
                    <p:embed/>
                  </p:oleObj>
                </mc:Choice>
                <mc:Fallback>
                  <p:oleObj name="公式" r:id="rId3" imgW="4458600" imgH="6897960" progId="Equation.3">
                    <p:embed/>
                    <p:pic>
                      <p:nvPicPr>
                        <p:cNvPr id="0" name="Picture 2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5" y="3022"/>
                          <a:ext cx="235"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0712" name="Line 8"/>
            <p:cNvSpPr>
              <a:spLocks noChangeShapeType="1"/>
            </p:cNvSpPr>
            <p:nvPr/>
          </p:nvSpPr>
          <p:spPr bwMode="auto">
            <a:xfrm>
              <a:off x="2780" y="2251"/>
              <a:ext cx="0" cy="816"/>
            </a:xfrm>
            <a:prstGeom prst="line">
              <a:avLst/>
            </a:prstGeom>
            <a:noFill/>
            <a:ln w="19050">
              <a:solidFill>
                <a:schemeClr val="tx1"/>
              </a:solidFill>
              <a:prstDash val="lgDash"/>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0713" name="Line 9"/>
            <p:cNvSpPr>
              <a:spLocks noChangeShapeType="1"/>
            </p:cNvSpPr>
            <p:nvPr/>
          </p:nvSpPr>
          <p:spPr bwMode="auto">
            <a:xfrm>
              <a:off x="2563" y="3022"/>
              <a:ext cx="192" cy="0"/>
            </a:xfrm>
            <a:prstGeom prst="line">
              <a:avLst/>
            </a:prstGeom>
            <a:noFill/>
            <a:ln w="19050">
              <a:solidFill>
                <a:schemeClr val="tx1"/>
              </a:solidFill>
              <a:miter lim="800000"/>
              <a:headEnd/>
              <a:tailEnd type="triangle" w="med" len="me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0714" name="Line 10"/>
            <p:cNvSpPr>
              <a:spLocks noChangeShapeType="1"/>
            </p:cNvSpPr>
            <p:nvPr/>
          </p:nvSpPr>
          <p:spPr bwMode="auto">
            <a:xfrm flipH="1">
              <a:off x="3107" y="3022"/>
              <a:ext cx="192" cy="0"/>
            </a:xfrm>
            <a:prstGeom prst="line">
              <a:avLst/>
            </a:prstGeom>
            <a:noFill/>
            <a:ln w="19050">
              <a:solidFill>
                <a:schemeClr val="tx1"/>
              </a:solidFill>
              <a:miter lim="800000"/>
              <a:headEnd/>
              <a:tailEnd type="triangle" w="med" len="me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grpSp>
        <p:nvGrpSpPr>
          <p:cNvPr id="3" name="Group 11"/>
          <p:cNvGrpSpPr>
            <a:grpSpLocks/>
          </p:cNvGrpSpPr>
          <p:nvPr/>
        </p:nvGrpSpPr>
        <p:grpSpPr bwMode="auto">
          <a:xfrm>
            <a:off x="6902451" y="3053668"/>
            <a:ext cx="866775" cy="1797050"/>
            <a:chOff x="4350" y="2205"/>
            <a:chExt cx="546" cy="1132"/>
          </a:xfrm>
        </p:grpSpPr>
        <p:graphicFrame>
          <p:nvGraphicFramePr>
            <p:cNvPr id="200716" name="Object 12"/>
            <p:cNvGraphicFramePr>
              <a:graphicFrameLocks noChangeAspect="1"/>
            </p:cNvGraphicFramePr>
            <p:nvPr/>
          </p:nvGraphicFramePr>
          <p:xfrm>
            <a:off x="4522" y="2931"/>
            <a:ext cx="256" cy="406"/>
          </p:xfrm>
          <a:graphic>
            <a:graphicData uri="http://schemas.openxmlformats.org/presentationml/2006/ole">
              <mc:AlternateContent xmlns:mc="http://schemas.openxmlformats.org/markup-compatibility/2006">
                <mc:Choice xmlns:v="urn:schemas-microsoft-com:vml" Requires="v">
                  <p:oleObj spid="_x0000_s308891" name="公式" r:id="rId5" imgW="4865040" imgH="7710840" progId="Equation.3">
                    <p:embed/>
                  </p:oleObj>
                </mc:Choice>
                <mc:Fallback>
                  <p:oleObj name="公式" r:id="rId5" imgW="4865040" imgH="7710840" progId="Equation.3">
                    <p:embed/>
                    <p:pic>
                      <p:nvPicPr>
                        <p:cNvPr id="0" name="Picture 2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2" y="2931"/>
                          <a:ext cx="256" cy="4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0717" name="Line 13"/>
            <p:cNvSpPr>
              <a:spLocks noChangeShapeType="1"/>
            </p:cNvSpPr>
            <p:nvPr/>
          </p:nvSpPr>
          <p:spPr bwMode="auto">
            <a:xfrm>
              <a:off x="4558" y="2205"/>
              <a:ext cx="0" cy="816"/>
            </a:xfrm>
            <a:prstGeom prst="line">
              <a:avLst/>
            </a:prstGeom>
            <a:noFill/>
            <a:ln w="19050">
              <a:solidFill>
                <a:schemeClr val="tx1"/>
              </a:solidFill>
              <a:prstDash val="lgDash"/>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0718" name="Line 14"/>
            <p:cNvSpPr>
              <a:spLocks noChangeShapeType="1"/>
            </p:cNvSpPr>
            <p:nvPr/>
          </p:nvSpPr>
          <p:spPr bwMode="auto">
            <a:xfrm>
              <a:off x="4685" y="2205"/>
              <a:ext cx="0" cy="816"/>
            </a:xfrm>
            <a:prstGeom prst="line">
              <a:avLst/>
            </a:prstGeom>
            <a:noFill/>
            <a:ln w="19050">
              <a:solidFill>
                <a:schemeClr val="tx1"/>
              </a:solidFill>
              <a:prstDash val="lgDash"/>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0719" name="Line 15"/>
            <p:cNvSpPr>
              <a:spLocks noChangeShapeType="1"/>
            </p:cNvSpPr>
            <p:nvPr/>
          </p:nvSpPr>
          <p:spPr bwMode="auto">
            <a:xfrm>
              <a:off x="4350" y="2976"/>
              <a:ext cx="192" cy="0"/>
            </a:xfrm>
            <a:prstGeom prst="line">
              <a:avLst/>
            </a:prstGeom>
            <a:noFill/>
            <a:ln w="19050">
              <a:solidFill>
                <a:schemeClr val="tx1"/>
              </a:solidFill>
              <a:miter lim="800000"/>
              <a:headEnd/>
              <a:tailEnd type="triangle" w="med" len="me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0720" name="Line 16"/>
            <p:cNvSpPr>
              <a:spLocks noChangeShapeType="1"/>
            </p:cNvSpPr>
            <p:nvPr/>
          </p:nvSpPr>
          <p:spPr bwMode="auto">
            <a:xfrm flipH="1">
              <a:off x="4704" y="2976"/>
              <a:ext cx="192" cy="0"/>
            </a:xfrm>
            <a:prstGeom prst="line">
              <a:avLst/>
            </a:prstGeom>
            <a:noFill/>
            <a:ln w="19050">
              <a:solidFill>
                <a:schemeClr val="tx1"/>
              </a:solidFill>
              <a:miter lim="800000"/>
              <a:headEnd/>
              <a:tailEnd type="triangle" w="med" len="me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grpSp>
        <p:nvGrpSpPr>
          <p:cNvPr id="4" name="Group 17"/>
          <p:cNvGrpSpPr>
            <a:grpSpLocks/>
          </p:cNvGrpSpPr>
          <p:nvPr/>
        </p:nvGrpSpPr>
        <p:grpSpPr bwMode="auto">
          <a:xfrm>
            <a:off x="3359151" y="2786059"/>
            <a:ext cx="5083175" cy="1286785"/>
            <a:chOff x="2118" y="2281"/>
            <a:chExt cx="3202" cy="566"/>
          </a:xfrm>
        </p:grpSpPr>
        <p:sp>
          <p:nvSpPr>
            <p:cNvPr id="200722" name="Line 18"/>
            <p:cNvSpPr>
              <a:spLocks noChangeShapeType="1"/>
            </p:cNvSpPr>
            <p:nvPr/>
          </p:nvSpPr>
          <p:spPr bwMode="auto">
            <a:xfrm>
              <a:off x="4867" y="2840"/>
              <a:ext cx="453" cy="0"/>
            </a:xfrm>
            <a:prstGeom prst="line">
              <a:avLst/>
            </a:prstGeom>
            <a:noFill/>
            <a:ln w="28575">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0723" name="Line 19"/>
            <p:cNvSpPr>
              <a:spLocks noChangeShapeType="1"/>
            </p:cNvSpPr>
            <p:nvPr/>
          </p:nvSpPr>
          <p:spPr bwMode="auto">
            <a:xfrm>
              <a:off x="2118" y="2840"/>
              <a:ext cx="453" cy="0"/>
            </a:xfrm>
            <a:prstGeom prst="line">
              <a:avLst/>
            </a:prstGeom>
            <a:noFill/>
            <a:ln w="28575">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0724" name="Freeform 20"/>
            <p:cNvSpPr>
              <a:spLocks/>
            </p:cNvSpPr>
            <p:nvPr/>
          </p:nvSpPr>
          <p:spPr bwMode="auto">
            <a:xfrm>
              <a:off x="2562" y="2281"/>
              <a:ext cx="2314" cy="566"/>
            </a:xfrm>
            <a:custGeom>
              <a:avLst/>
              <a:gdLst/>
              <a:ahLst/>
              <a:cxnLst>
                <a:cxn ang="0">
                  <a:pos x="0" y="559"/>
                </a:cxn>
                <a:cxn ang="0">
                  <a:pos x="91" y="559"/>
                </a:cxn>
                <a:cxn ang="0">
                  <a:pos x="182" y="514"/>
                </a:cxn>
                <a:cxn ang="0">
                  <a:pos x="273" y="378"/>
                </a:cxn>
                <a:cxn ang="0">
                  <a:pos x="409" y="197"/>
                </a:cxn>
                <a:cxn ang="0">
                  <a:pos x="499" y="106"/>
                </a:cxn>
                <a:cxn ang="0">
                  <a:pos x="590" y="60"/>
                </a:cxn>
                <a:cxn ang="0">
                  <a:pos x="772" y="15"/>
                </a:cxn>
                <a:cxn ang="0">
                  <a:pos x="1180" y="15"/>
                </a:cxn>
                <a:cxn ang="0">
                  <a:pos x="1815" y="15"/>
                </a:cxn>
                <a:cxn ang="0">
                  <a:pos x="1996" y="106"/>
                </a:cxn>
                <a:cxn ang="0">
                  <a:pos x="2087" y="333"/>
                </a:cxn>
                <a:cxn ang="0">
                  <a:pos x="2132" y="514"/>
                </a:cxn>
                <a:cxn ang="0">
                  <a:pos x="2223" y="559"/>
                </a:cxn>
                <a:cxn ang="0">
                  <a:pos x="2314" y="559"/>
                </a:cxn>
              </a:cxnLst>
              <a:rect l="0" t="0" r="r" b="b"/>
              <a:pathLst>
                <a:path w="2314" h="566">
                  <a:moveTo>
                    <a:pt x="0" y="559"/>
                  </a:moveTo>
                  <a:cubicBezTo>
                    <a:pt x="30" y="562"/>
                    <a:pt x="61" y="566"/>
                    <a:pt x="91" y="559"/>
                  </a:cubicBezTo>
                  <a:cubicBezTo>
                    <a:pt x="121" y="552"/>
                    <a:pt x="152" y="544"/>
                    <a:pt x="182" y="514"/>
                  </a:cubicBezTo>
                  <a:cubicBezTo>
                    <a:pt x="212" y="484"/>
                    <a:pt x="235" y="431"/>
                    <a:pt x="273" y="378"/>
                  </a:cubicBezTo>
                  <a:cubicBezTo>
                    <a:pt x="311" y="325"/>
                    <a:pt x="371" y="242"/>
                    <a:pt x="409" y="197"/>
                  </a:cubicBezTo>
                  <a:cubicBezTo>
                    <a:pt x="447" y="152"/>
                    <a:pt x="469" y="129"/>
                    <a:pt x="499" y="106"/>
                  </a:cubicBezTo>
                  <a:cubicBezTo>
                    <a:pt x="529" y="83"/>
                    <a:pt x="545" y="75"/>
                    <a:pt x="590" y="60"/>
                  </a:cubicBezTo>
                  <a:cubicBezTo>
                    <a:pt x="635" y="45"/>
                    <a:pt x="674" y="22"/>
                    <a:pt x="772" y="15"/>
                  </a:cubicBezTo>
                  <a:cubicBezTo>
                    <a:pt x="870" y="8"/>
                    <a:pt x="1006" y="15"/>
                    <a:pt x="1180" y="15"/>
                  </a:cubicBezTo>
                  <a:cubicBezTo>
                    <a:pt x="1354" y="15"/>
                    <a:pt x="1679" y="0"/>
                    <a:pt x="1815" y="15"/>
                  </a:cubicBezTo>
                  <a:cubicBezTo>
                    <a:pt x="1951" y="30"/>
                    <a:pt x="1951" y="53"/>
                    <a:pt x="1996" y="106"/>
                  </a:cubicBezTo>
                  <a:cubicBezTo>
                    <a:pt x="2041" y="159"/>
                    <a:pt x="2064" y="265"/>
                    <a:pt x="2087" y="333"/>
                  </a:cubicBezTo>
                  <a:cubicBezTo>
                    <a:pt x="2110" y="401"/>
                    <a:pt x="2109" y="477"/>
                    <a:pt x="2132" y="514"/>
                  </a:cubicBezTo>
                  <a:cubicBezTo>
                    <a:pt x="2155" y="551"/>
                    <a:pt x="2193" y="552"/>
                    <a:pt x="2223" y="559"/>
                  </a:cubicBezTo>
                  <a:cubicBezTo>
                    <a:pt x="2253" y="566"/>
                    <a:pt x="2299" y="559"/>
                    <a:pt x="2314" y="559"/>
                  </a:cubicBezTo>
                </a:path>
              </a:pathLst>
            </a:custGeom>
            <a:noFill/>
            <a:ln w="28575" cap="flat" cmpd="sng">
              <a:solidFill>
                <a:schemeClr val="tx1"/>
              </a:solidFill>
              <a:prstDash val="solid"/>
              <a:miter lim="800000"/>
              <a:headEnd type="none" w="med" len="med"/>
              <a:tailEnd type="none" w="med" len="me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sp>
        <p:nvSpPr>
          <p:cNvPr id="200725" name="Line 21"/>
          <p:cNvSpPr>
            <a:spLocks noChangeShapeType="1"/>
          </p:cNvSpPr>
          <p:nvPr/>
        </p:nvSpPr>
        <p:spPr bwMode="auto">
          <a:xfrm rot="5400000">
            <a:off x="6154738" y="1759855"/>
            <a:ext cx="0" cy="4318000"/>
          </a:xfrm>
          <a:prstGeom prst="line">
            <a:avLst/>
          </a:prstGeom>
          <a:noFill/>
          <a:ln w="3175">
            <a:solidFill>
              <a:srgbClr val="FFFF00"/>
            </a:solidFill>
            <a:prstDash val="lgDash"/>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0726" name="Line 22"/>
          <p:cNvSpPr>
            <a:spLocks noChangeShapeType="1"/>
          </p:cNvSpPr>
          <p:nvPr/>
        </p:nvSpPr>
        <p:spPr bwMode="auto">
          <a:xfrm rot="5400000">
            <a:off x="5834482" y="515745"/>
            <a:ext cx="0" cy="4916009"/>
          </a:xfrm>
          <a:prstGeom prst="line">
            <a:avLst/>
          </a:prstGeom>
          <a:noFill/>
          <a:ln w="3175">
            <a:solidFill>
              <a:srgbClr val="FFFF00"/>
            </a:solidFill>
            <a:prstDash val="lgDash"/>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nvGrpSpPr>
          <p:cNvPr id="5" name="Group 23"/>
          <p:cNvGrpSpPr>
            <a:grpSpLocks/>
          </p:cNvGrpSpPr>
          <p:nvPr/>
        </p:nvGrpSpPr>
        <p:grpSpPr bwMode="auto">
          <a:xfrm>
            <a:off x="6888163" y="2642503"/>
            <a:ext cx="1987550" cy="1635122"/>
            <a:chOff x="3379" y="1674"/>
            <a:chExt cx="1252" cy="1030"/>
          </a:xfrm>
        </p:grpSpPr>
        <p:sp>
          <p:nvSpPr>
            <p:cNvPr id="200728" name="Rectangle 24"/>
            <p:cNvSpPr>
              <a:spLocks noChangeArrowheads="1"/>
            </p:cNvSpPr>
            <p:nvPr/>
          </p:nvSpPr>
          <p:spPr bwMode="auto">
            <a:xfrm>
              <a:off x="4268" y="2396"/>
              <a:ext cx="354" cy="213"/>
            </a:xfrm>
            <a:prstGeom prst="rect">
              <a:avLst/>
            </a:prstGeom>
            <a:noFill/>
            <a:ln w="9525">
              <a:noFill/>
              <a:miter lim="800000"/>
              <a:headEnd/>
              <a:tailEnd/>
            </a:ln>
            <a:effectLst/>
          </p:spPr>
          <p:txBody>
            <a:bodyPr wrap="none">
              <a:spAutoFit/>
            </a:bodyPr>
            <a:lstStyle/>
            <a:p>
              <a:r>
                <a:rPr kumimoji="0" lang="en-US" altLang="zh-CN" sz="1600" dirty="0">
                  <a:effectLst>
                    <a:outerShdw blurRad="38100" dist="38100" dir="2700000" algn="tl">
                      <a:srgbClr val="000000">
                        <a:alpha val="43137"/>
                      </a:srgbClr>
                    </a:outerShdw>
                  </a:effectLst>
                  <a:cs typeface="Times New Roman" panose="02020603050405020304" pitchFamily="18" charset="0"/>
                </a:rPr>
                <a:t>10%</a:t>
              </a:r>
              <a:endParaRPr kumimoji="0" lang="zh-CN" altLang="en-US" sz="1600" dirty="0">
                <a:effectLst>
                  <a:outerShdw blurRad="38100" dist="38100" dir="2700000" algn="tl">
                    <a:srgbClr val="000000">
                      <a:alpha val="43137"/>
                    </a:srgbClr>
                  </a:outerShdw>
                </a:effectLst>
                <a:cs typeface="Times New Roman" panose="02020603050405020304" pitchFamily="18" charset="0"/>
              </a:endParaRPr>
            </a:p>
          </p:txBody>
        </p:sp>
        <p:sp>
          <p:nvSpPr>
            <p:cNvPr id="200729" name="Line 25"/>
            <p:cNvSpPr>
              <a:spLocks noChangeShapeType="1"/>
            </p:cNvSpPr>
            <p:nvPr/>
          </p:nvSpPr>
          <p:spPr bwMode="auto">
            <a:xfrm>
              <a:off x="4286" y="2342"/>
              <a:ext cx="0" cy="136"/>
            </a:xfrm>
            <a:prstGeom prst="line">
              <a:avLst/>
            </a:prstGeom>
            <a:noFill/>
            <a:ln w="12700">
              <a:solidFill>
                <a:schemeClr val="tx1"/>
              </a:solidFill>
              <a:miter lim="800000"/>
              <a:headEnd/>
              <a:tailEnd type="stealth" w="med" len="lg"/>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0730" name="Line 26"/>
            <p:cNvSpPr>
              <a:spLocks noChangeShapeType="1"/>
            </p:cNvSpPr>
            <p:nvPr/>
          </p:nvSpPr>
          <p:spPr bwMode="auto">
            <a:xfrm rot="10800000">
              <a:off x="4286" y="2568"/>
              <a:ext cx="0" cy="136"/>
            </a:xfrm>
            <a:prstGeom prst="line">
              <a:avLst/>
            </a:prstGeom>
            <a:noFill/>
            <a:ln w="12700">
              <a:solidFill>
                <a:schemeClr val="tx1"/>
              </a:solidFill>
              <a:miter lim="800000"/>
              <a:headEnd/>
              <a:tailEnd type="stealth" w="med" len="lg"/>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0731" name="Rectangle 27"/>
            <p:cNvSpPr>
              <a:spLocks noChangeArrowheads="1"/>
            </p:cNvSpPr>
            <p:nvPr/>
          </p:nvSpPr>
          <p:spPr bwMode="auto">
            <a:xfrm>
              <a:off x="4277" y="1764"/>
              <a:ext cx="354" cy="213"/>
            </a:xfrm>
            <a:prstGeom prst="rect">
              <a:avLst/>
            </a:prstGeom>
            <a:noFill/>
            <a:ln w="9525">
              <a:noFill/>
              <a:miter lim="800000"/>
              <a:headEnd/>
              <a:tailEnd/>
            </a:ln>
            <a:effectLst/>
          </p:spPr>
          <p:txBody>
            <a:bodyPr wrap="none">
              <a:spAutoFit/>
            </a:bodyPr>
            <a:lstStyle/>
            <a:p>
              <a:r>
                <a:rPr kumimoji="0" lang="en-US" altLang="zh-CN" sz="1600" dirty="0">
                  <a:effectLst>
                    <a:outerShdw blurRad="38100" dist="38100" dir="2700000" algn="tl">
                      <a:srgbClr val="000000">
                        <a:alpha val="43137"/>
                      </a:srgbClr>
                    </a:outerShdw>
                  </a:effectLst>
                  <a:cs typeface="Times New Roman" panose="02020603050405020304" pitchFamily="18" charset="0"/>
                </a:rPr>
                <a:t>10%</a:t>
              </a:r>
              <a:endParaRPr kumimoji="0" lang="zh-CN" altLang="en-US" sz="1600" dirty="0">
                <a:effectLst>
                  <a:outerShdw blurRad="38100" dist="38100" dir="2700000" algn="tl">
                    <a:srgbClr val="000000">
                      <a:alpha val="43137"/>
                    </a:srgbClr>
                  </a:outerShdw>
                </a:effectLst>
                <a:cs typeface="Times New Roman" panose="02020603050405020304" pitchFamily="18" charset="0"/>
              </a:endParaRPr>
            </a:p>
          </p:txBody>
        </p:sp>
        <p:sp>
          <p:nvSpPr>
            <p:cNvPr id="200732" name="Line 28"/>
            <p:cNvSpPr>
              <a:spLocks noChangeShapeType="1"/>
            </p:cNvSpPr>
            <p:nvPr/>
          </p:nvSpPr>
          <p:spPr bwMode="auto">
            <a:xfrm>
              <a:off x="4295" y="1674"/>
              <a:ext cx="0" cy="136"/>
            </a:xfrm>
            <a:prstGeom prst="line">
              <a:avLst/>
            </a:prstGeom>
            <a:noFill/>
            <a:ln w="12700">
              <a:solidFill>
                <a:schemeClr val="tx1"/>
              </a:solidFill>
              <a:miter lim="800000"/>
              <a:headEnd/>
              <a:tailEnd type="stealth" w="med" len="lg"/>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0733" name="Line 29"/>
            <p:cNvSpPr>
              <a:spLocks noChangeShapeType="1"/>
            </p:cNvSpPr>
            <p:nvPr/>
          </p:nvSpPr>
          <p:spPr bwMode="auto">
            <a:xfrm rot="10800000">
              <a:off x="4295" y="1900"/>
              <a:ext cx="0" cy="136"/>
            </a:xfrm>
            <a:prstGeom prst="line">
              <a:avLst/>
            </a:prstGeom>
            <a:noFill/>
            <a:ln w="12700">
              <a:solidFill>
                <a:schemeClr val="tx1"/>
              </a:solidFill>
              <a:miter lim="800000"/>
              <a:headEnd/>
              <a:tailEnd type="stealth" w="med" len="lg"/>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00734" name="Line 30"/>
            <p:cNvSpPr>
              <a:spLocks noChangeShapeType="1"/>
            </p:cNvSpPr>
            <p:nvPr/>
          </p:nvSpPr>
          <p:spPr bwMode="auto">
            <a:xfrm rot="5400000">
              <a:off x="3833" y="1311"/>
              <a:ext cx="0" cy="907"/>
            </a:xfrm>
            <a:prstGeom prst="line">
              <a:avLst/>
            </a:prstGeom>
            <a:noFill/>
            <a:ln w="3175">
              <a:solidFill>
                <a:srgbClr val="FFFF00"/>
              </a:solidFill>
              <a:prstDash val="lgDash"/>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sp>
        <p:nvSpPr>
          <p:cNvPr id="200735" name="Rectangle 31"/>
          <p:cNvSpPr>
            <a:spLocks noChangeArrowheads="1"/>
          </p:cNvSpPr>
          <p:nvPr/>
        </p:nvSpPr>
        <p:spPr bwMode="auto">
          <a:xfrm>
            <a:off x="1666844" y="4998357"/>
            <a:ext cx="4817696" cy="1274195"/>
          </a:xfrm>
          <a:prstGeom prst="rect">
            <a:avLst/>
          </a:prstGeom>
          <a:noFill/>
          <a:ln w="9525">
            <a:noFill/>
            <a:miter lim="800000"/>
            <a:headEnd/>
            <a:tailEnd/>
          </a:ln>
          <a:effectLst/>
        </p:spPr>
        <p:txBody>
          <a:bodyPr wrap="square">
            <a:spAutoFit/>
          </a:bodyPr>
          <a:lstStyle/>
          <a:p>
            <a:pPr>
              <a:lnSpc>
                <a:spcPct val="110000"/>
              </a:lnSpc>
              <a:spcBef>
                <a:spcPct val="20000"/>
              </a:spcBef>
              <a:buClr>
                <a:srgbClr val="FFFF00"/>
              </a:buClr>
              <a:buSzPct val="80000"/>
              <a:buFont typeface="Wingdings" pitchFamily="2" charset="2"/>
              <a:buNone/>
            </a:pPr>
            <a:r>
              <a:rPr lang="en-US" altLang="zh-CN" sz="3200" dirty="0">
                <a:solidFill>
                  <a:srgbClr val="FFFF00"/>
                </a:solidFill>
                <a:effectLst>
                  <a:outerShdw blurRad="38100" dist="38100" dir="2700000" algn="tl">
                    <a:srgbClr val="000000">
                      <a:alpha val="43137"/>
                    </a:srgbClr>
                  </a:outerShdw>
                </a:effectLst>
                <a:ea typeface="黑体" pitchFamily="2" charset="-122"/>
                <a:cs typeface="Times New Roman" panose="02020603050405020304" pitchFamily="18" charset="0"/>
              </a:rPr>
              <a:t>rise time </a:t>
            </a:r>
            <a:r>
              <a:rPr lang="en-US" altLang="zh-CN" sz="3200" i="1" dirty="0" err="1">
                <a:solidFill>
                  <a:srgbClr val="FFFF00"/>
                </a:solidFill>
                <a:effectLst>
                  <a:outerShdw blurRad="38100" dist="38100" dir="2700000" algn="tl">
                    <a:srgbClr val="000000">
                      <a:alpha val="43137"/>
                    </a:srgbClr>
                  </a:outerShdw>
                </a:effectLst>
                <a:ea typeface="华文新魏" pitchFamily="2" charset="-122"/>
                <a:cs typeface="Times New Roman" panose="02020603050405020304" pitchFamily="18" charset="0"/>
              </a:rPr>
              <a:t>t</a:t>
            </a:r>
            <a:r>
              <a:rPr lang="en-US" altLang="zh-CN" sz="3200" i="1" baseline="-25000" dirty="0" err="1">
                <a:solidFill>
                  <a:srgbClr val="FFFF00"/>
                </a:solidFill>
                <a:effectLst>
                  <a:outerShdw blurRad="38100" dist="38100" dir="2700000" algn="tl">
                    <a:srgbClr val="000000">
                      <a:alpha val="43137"/>
                    </a:srgbClr>
                  </a:outerShdw>
                </a:effectLst>
                <a:ea typeface="华文新魏" pitchFamily="2" charset="-122"/>
                <a:cs typeface="Times New Roman" panose="02020603050405020304" pitchFamily="18" charset="0"/>
              </a:rPr>
              <a:t>r</a:t>
            </a:r>
            <a:endParaRPr lang="zh-CN" altLang="en-US" sz="3200" dirty="0">
              <a:solidFill>
                <a:srgbClr val="FFFF00"/>
              </a:solidFill>
              <a:effectLst>
                <a:outerShdw blurRad="38100" dist="38100" dir="2700000" algn="tl">
                  <a:srgbClr val="000000">
                    <a:alpha val="43137"/>
                  </a:srgbClr>
                </a:outerShdw>
              </a:effectLst>
              <a:ea typeface="华文新魏" pitchFamily="2" charset="-122"/>
              <a:cs typeface="Times New Roman" panose="02020603050405020304" pitchFamily="18" charset="0"/>
            </a:endParaRPr>
          </a:p>
          <a:p>
            <a:pPr>
              <a:lnSpc>
                <a:spcPct val="110000"/>
              </a:lnSpc>
              <a:spcBef>
                <a:spcPct val="20000"/>
              </a:spcBef>
              <a:buClr>
                <a:srgbClr val="FFFF00"/>
              </a:buClr>
              <a:buSzPct val="80000"/>
              <a:buFont typeface="Wingdings" pitchFamily="2" charset="2"/>
              <a:buNone/>
            </a:pPr>
            <a:r>
              <a:rPr lang="en-US" altLang="zh-CN" sz="3200" dirty="0">
                <a:solidFill>
                  <a:srgbClr val="FFFF00"/>
                </a:solidFill>
                <a:effectLst>
                  <a:outerShdw blurRad="38100" dist="38100" dir="2700000" algn="tl">
                    <a:srgbClr val="000000">
                      <a:alpha val="43137"/>
                    </a:srgbClr>
                  </a:outerShdw>
                </a:effectLst>
                <a:ea typeface="黑体" pitchFamily="2" charset="-122"/>
                <a:cs typeface="Times New Roman" panose="02020603050405020304" pitchFamily="18" charset="0"/>
              </a:rPr>
              <a:t>Fall time </a:t>
            </a:r>
            <a:r>
              <a:rPr lang="en-US" altLang="zh-CN" sz="3200" i="1" dirty="0" err="1">
                <a:solidFill>
                  <a:srgbClr val="FFFF00"/>
                </a:solidFill>
                <a:effectLst>
                  <a:outerShdw blurRad="38100" dist="38100" dir="2700000" algn="tl">
                    <a:srgbClr val="000000">
                      <a:alpha val="43137"/>
                    </a:srgbClr>
                  </a:outerShdw>
                </a:effectLst>
                <a:ea typeface="华文新魏" pitchFamily="2" charset="-122"/>
                <a:cs typeface="Times New Roman" panose="02020603050405020304" pitchFamily="18" charset="0"/>
              </a:rPr>
              <a:t>t</a:t>
            </a:r>
            <a:r>
              <a:rPr lang="en-US" altLang="zh-CN" sz="3200" i="1" baseline="-25000" dirty="0" err="1">
                <a:solidFill>
                  <a:srgbClr val="FFFF00"/>
                </a:solidFill>
                <a:effectLst>
                  <a:outerShdw blurRad="38100" dist="38100" dir="2700000" algn="tl">
                    <a:srgbClr val="000000">
                      <a:alpha val="43137"/>
                    </a:srgbClr>
                  </a:outerShdw>
                </a:effectLst>
                <a:ea typeface="华文新魏" pitchFamily="2" charset="-122"/>
                <a:cs typeface="Times New Roman" panose="02020603050405020304" pitchFamily="18" charset="0"/>
              </a:rPr>
              <a:t>f</a:t>
            </a:r>
            <a:r>
              <a:rPr lang="en-US" altLang="zh-CN" sz="3200" baseline="-25000" dirty="0">
                <a:solidFill>
                  <a:srgbClr val="FFFF00"/>
                </a:solidFill>
                <a:effectLst>
                  <a:outerShdw blurRad="38100" dist="38100" dir="2700000" algn="tl">
                    <a:srgbClr val="000000">
                      <a:alpha val="43137"/>
                    </a:srgbClr>
                  </a:outerShdw>
                </a:effectLst>
                <a:ea typeface="楷体_GB2312" pitchFamily="49" charset="-122"/>
                <a:cs typeface="Times New Roman" panose="02020603050405020304" pitchFamily="18" charset="0"/>
              </a:rPr>
              <a:t> </a:t>
            </a:r>
          </a:p>
        </p:txBody>
      </p:sp>
      <p:sp>
        <p:nvSpPr>
          <p:cNvPr id="7" name="矩形 6"/>
          <p:cNvSpPr/>
          <p:nvPr/>
        </p:nvSpPr>
        <p:spPr>
          <a:xfrm>
            <a:off x="1683454" y="1005002"/>
            <a:ext cx="8942568" cy="1384995"/>
          </a:xfrm>
          <a:prstGeom prst="rect">
            <a:avLst/>
          </a:prstGeom>
        </p:spPr>
        <p:txBody>
          <a:bodyPr wrap="square">
            <a:spAutoFit/>
          </a:bodyPr>
          <a:lstStyle/>
          <a:p>
            <a:r>
              <a:rPr lang="en-US" altLang="zh-CN" dirty="0">
                <a:effectLst>
                  <a:outerShdw blurRad="38100" dist="38100" dir="2700000" algn="tl">
                    <a:srgbClr val="000000">
                      <a:alpha val="43137"/>
                    </a:srgbClr>
                  </a:outerShdw>
                </a:effectLst>
                <a:cs typeface="Times New Roman" panose="02020603050405020304" pitchFamily="18" charset="0"/>
              </a:rPr>
              <a:t>In the digital circuit, the time required for the circuit output to change between the low-state and high-state voltage is named as the “transition time”.</a:t>
            </a:r>
            <a:endParaRPr lang="zh-CN" altLang="en-US" dirty="0">
              <a:effectLst>
                <a:outerShdw blurRad="38100" dist="38100" dir="2700000" algn="tl">
                  <a:srgbClr val="000000">
                    <a:alpha val="43137"/>
                  </a:srgbClr>
                </a:outerShdw>
              </a:effectLst>
              <a:cs typeface="Times New Roman" panose="02020603050405020304" pitchFamily="18" charset="0"/>
            </a:endParaRPr>
          </a:p>
        </p:txBody>
      </p:sp>
      <p:sp>
        <p:nvSpPr>
          <p:cNvPr id="8" name="矩形 7"/>
          <p:cNvSpPr/>
          <p:nvPr/>
        </p:nvSpPr>
        <p:spPr>
          <a:xfrm>
            <a:off x="1655867" y="173003"/>
            <a:ext cx="3786486" cy="769441"/>
          </a:xfrm>
          <a:prstGeom prst="rect">
            <a:avLst/>
          </a:prstGeom>
        </p:spPr>
        <p:txBody>
          <a:bodyPr wrap="none">
            <a:spAutoFit/>
          </a:bodyPr>
          <a:lstStyle/>
          <a:p>
            <a:r>
              <a:rPr lang="en-US" altLang="zh-CN" sz="4400" dirty="0">
                <a:effectLst>
                  <a:outerShdw blurRad="38100" dist="38100" dir="2700000" algn="tl">
                    <a:srgbClr val="000000">
                      <a:alpha val="43137"/>
                    </a:srgbClr>
                  </a:outerShdw>
                </a:effectLst>
                <a:cs typeface="Times New Roman" panose="02020603050405020304" pitchFamily="18" charset="0"/>
              </a:rPr>
              <a:t>Transition Time</a:t>
            </a:r>
            <a:endParaRPr lang="zh-CN" altLang="en-US" sz="4400" dirty="0">
              <a:effectLst>
                <a:outerShdw blurRad="38100" dist="38100" dir="2700000" algn="tl">
                  <a:srgbClr val="000000">
                    <a:alpha val="43137"/>
                  </a:srgbClr>
                </a:outerShdw>
              </a:effectLst>
              <a:cs typeface="Times New Roman" panose="02020603050405020304" pitchFamily="18" charset="0"/>
            </a:endParaRPr>
          </a:p>
        </p:txBody>
      </p:sp>
      <p:sp>
        <p:nvSpPr>
          <p:cNvPr id="10" name="矩形 9"/>
          <p:cNvSpPr/>
          <p:nvPr/>
        </p:nvSpPr>
        <p:spPr>
          <a:xfrm>
            <a:off x="4075692" y="5014229"/>
            <a:ext cx="6389588" cy="523220"/>
          </a:xfrm>
          <a:prstGeom prst="rect">
            <a:avLst/>
          </a:prstGeom>
        </p:spPr>
        <p:txBody>
          <a:bodyPr wrap="square">
            <a:spAutoFit/>
          </a:bodyPr>
          <a:lstStyle/>
          <a:p>
            <a:r>
              <a:rPr lang="en-US" altLang="zh-CN" dirty="0"/>
              <a:t>circuit output from low-state to high-state</a:t>
            </a:r>
            <a:endParaRPr lang="zh-CN" altLang="en-US" dirty="0"/>
          </a:p>
        </p:txBody>
      </p:sp>
      <p:sp>
        <p:nvSpPr>
          <p:cNvPr id="38" name="矩形 37"/>
          <p:cNvSpPr/>
          <p:nvPr/>
        </p:nvSpPr>
        <p:spPr>
          <a:xfrm>
            <a:off x="4075692" y="5633665"/>
            <a:ext cx="6389588" cy="523220"/>
          </a:xfrm>
          <a:prstGeom prst="rect">
            <a:avLst/>
          </a:prstGeom>
        </p:spPr>
        <p:txBody>
          <a:bodyPr wrap="square">
            <a:spAutoFit/>
          </a:bodyPr>
          <a:lstStyle/>
          <a:p>
            <a:r>
              <a:rPr lang="en-US" altLang="zh-CN" dirty="0"/>
              <a:t>circuit output from high-state to low-state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3"/>
          <p:cNvGrpSpPr>
            <a:grpSpLocks/>
          </p:cNvGrpSpPr>
          <p:nvPr/>
        </p:nvGrpSpPr>
        <p:grpSpPr bwMode="auto">
          <a:xfrm>
            <a:off x="3126606" y="2651488"/>
            <a:ext cx="5911850" cy="762000"/>
            <a:chOff x="932" y="1680"/>
            <a:chExt cx="3724" cy="480"/>
          </a:xfrm>
        </p:grpSpPr>
        <p:sp>
          <p:nvSpPr>
            <p:cNvPr id="202756" name="Line 4"/>
            <p:cNvSpPr>
              <a:spLocks noChangeShapeType="1"/>
            </p:cNvSpPr>
            <p:nvPr/>
          </p:nvSpPr>
          <p:spPr bwMode="auto">
            <a:xfrm>
              <a:off x="1344" y="2160"/>
              <a:ext cx="336" cy="0"/>
            </a:xfrm>
            <a:prstGeom prst="line">
              <a:avLst/>
            </a:prstGeom>
            <a:noFill/>
            <a:ln w="28575">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202757" name="Line 5"/>
            <p:cNvSpPr>
              <a:spLocks noChangeShapeType="1"/>
            </p:cNvSpPr>
            <p:nvPr/>
          </p:nvSpPr>
          <p:spPr bwMode="auto">
            <a:xfrm flipV="1">
              <a:off x="1680" y="1680"/>
              <a:ext cx="480" cy="480"/>
            </a:xfrm>
            <a:prstGeom prst="line">
              <a:avLst/>
            </a:prstGeom>
            <a:noFill/>
            <a:ln w="28575">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202758" name="Line 6"/>
            <p:cNvSpPr>
              <a:spLocks noChangeShapeType="1"/>
            </p:cNvSpPr>
            <p:nvPr/>
          </p:nvSpPr>
          <p:spPr bwMode="auto">
            <a:xfrm>
              <a:off x="2160" y="1680"/>
              <a:ext cx="1056" cy="0"/>
            </a:xfrm>
            <a:prstGeom prst="line">
              <a:avLst/>
            </a:prstGeom>
            <a:noFill/>
            <a:ln w="28575">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202759" name="Line 7"/>
            <p:cNvSpPr>
              <a:spLocks noChangeShapeType="1"/>
            </p:cNvSpPr>
            <p:nvPr/>
          </p:nvSpPr>
          <p:spPr bwMode="auto">
            <a:xfrm>
              <a:off x="3216" y="1680"/>
              <a:ext cx="192" cy="480"/>
            </a:xfrm>
            <a:prstGeom prst="line">
              <a:avLst/>
            </a:prstGeom>
            <a:noFill/>
            <a:ln w="28575">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202760" name="Line 8"/>
            <p:cNvSpPr>
              <a:spLocks noChangeShapeType="1"/>
            </p:cNvSpPr>
            <p:nvPr/>
          </p:nvSpPr>
          <p:spPr bwMode="auto">
            <a:xfrm>
              <a:off x="3408" y="2160"/>
              <a:ext cx="1248" cy="0"/>
            </a:xfrm>
            <a:prstGeom prst="line">
              <a:avLst/>
            </a:prstGeom>
            <a:noFill/>
            <a:ln w="28575">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202761" name="Text Box 9"/>
            <p:cNvSpPr txBox="1">
              <a:spLocks noChangeArrowheads="1"/>
            </p:cNvSpPr>
            <p:nvPr/>
          </p:nvSpPr>
          <p:spPr bwMode="auto">
            <a:xfrm>
              <a:off x="932" y="1737"/>
              <a:ext cx="448"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rPr>
                <a:t>V</a:t>
              </a:r>
              <a:r>
                <a:rPr lang="en-US" altLang="zh-CN" b="1" baseline="-25000">
                  <a:effectLst>
                    <a:outerShdw blurRad="38100" dist="38100" dir="2700000" algn="tl">
                      <a:srgbClr val="000000">
                        <a:alpha val="43137"/>
                      </a:srgbClr>
                    </a:outerShdw>
                  </a:effectLst>
                </a:rPr>
                <a:t>IN</a:t>
              </a:r>
            </a:p>
          </p:txBody>
        </p:sp>
      </p:grpSp>
      <p:grpSp>
        <p:nvGrpSpPr>
          <p:cNvPr id="3" name="Group 10"/>
          <p:cNvGrpSpPr>
            <a:grpSpLocks/>
          </p:cNvGrpSpPr>
          <p:nvPr/>
        </p:nvGrpSpPr>
        <p:grpSpPr bwMode="auto">
          <a:xfrm>
            <a:off x="2942456" y="3870688"/>
            <a:ext cx="6096000" cy="685800"/>
            <a:chOff x="816" y="2448"/>
            <a:chExt cx="3840" cy="432"/>
          </a:xfrm>
        </p:grpSpPr>
        <p:sp>
          <p:nvSpPr>
            <p:cNvPr id="202763" name="Line 11"/>
            <p:cNvSpPr>
              <a:spLocks noChangeShapeType="1"/>
            </p:cNvSpPr>
            <p:nvPr/>
          </p:nvSpPr>
          <p:spPr bwMode="auto">
            <a:xfrm>
              <a:off x="4320" y="2448"/>
              <a:ext cx="336" cy="0"/>
            </a:xfrm>
            <a:prstGeom prst="line">
              <a:avLst/>
            </a:prstGeom>
            <a:noFill/>
            <a:ln w="28575">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202764" name="Line 12"/>
            <p:cNvSpPr>
              <a:spLocks noChangeShapeType="1"/>
            </p:cNvSpPr>
            <p:nvPr/>
          </p:nvSpPr>
          <p:spPr bwMode="auto">
            <a:xfrm flipV="1">
              <a:off x="3888" y="2448"/>
              <a:ext cx="432" cy="432"/>
            </a:xfrm>
            <a:prstGeom prst="line">
              <a:avLst/>
            </a:prstGeom>
            <a:noFill/>
            <a:ln w="28575">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202765" name="Line 13"/>
            <p:cNvSpPr>
              <a:spLocks noChangeShapeType="1"/>
            </p:cNvSpPr>
            <p:nvPr/>
          </p:nvSpPr>
          <p:spPr bwMode="auto">
            <a:xfrm>
              <a:off x="2448" y="2880"/>
              <a:ext cx="1440" cy="0"/>
            </a:xfrm>
            <a:prstGeom prst="line">
              <a:avLst/>
            </a:prstGeom>
            <a:noFill/>
            <a:ln w="28575">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202766" name="Line 14"/>
            <p:cNvSpPr>
              <a:spLocks noChangeShapeType="1"/>
            </p:cNvSpPr>
            <p:nvPr/>
          </p:nvSpPr>
          <p:spPr bwMode="auto">
            <a:xfrm>
              <a:off x="2256" y="2448"/>
              <a:ext cx="192" cy="432"/>
            </a:xfrm>
            <a:prstGeom prst="line">
              <a:avLst/>
            </a:prstGeom>
            <a:noFill/>
            <a:ln w="28575">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202767" name="Line 15"/>
            <p:cNvSpPr>
              <a:spLocks noChangeShapeType="1"/>
            </p:cNvSpPr>
            <p:nvPr/>
          </p:nvSpPr>
          <p:spPr bwMode="auto">
            <a:xfrm>
              <a:off x="1344" y="2448"/>
              <a:ext cx="912" cy="0"/>
            </a:xfrm>
            <a:prstGeom prst="line">
              <a:avLst/>
            </a:prstGeom>
            <a:noFill/>
            <a:ln w="28575">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202768" name="Text Box 16"/>
            <p:cNvSpPr txBox="1">
              <a:spLocks noChangeArrowheads="1"/>
            </p:cNvSpPr>
            <p:nvPr/>
          </p:nvSpPr>
          <p:spPr bwMode="auto">
            <a:xfrm>
              <a:off x="816" y="2457"/>
              <a:ext cx="603"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rPr>
                <a:t>V</a:t>
              </a:r>
              <a:r>
                <a:rPr lang="en-US" altLang="zh-CN" b="1" baseline="-25000">
                  <a:effectLst>
                    <a:outerShdw blurRad="38100" dist="38100" dir="2700000" algn="tl">
                      <a:srgbClr val="000000">
                        <a:alpha val="43137"/>
                      </a:srgbClr>
                    </a:outerShdw>
                  </a:effectLst>
                </a:rPr>
                <a:t>OUT</a:t>
              </a:r>
            </a:p>
          </p:txBody>
        </p:sp>
      </p:grpSp>
      <p:grpSp>
        <p:nvGrpSpPr>
          <p:cNvPr id="4" name="Group 17"/>
          <p:cNvGrpSpPr>
            <a:grpSpLocks/>
          </p:cNvGrpSpPr>
          <p:nvPr/>
        </p:nvGrpSpPr>
        <p:grpSpPr bwMode="auto">
          <a:xfrm>
            <a:off x="6600056" y="2880088"/>
            <a:ext cx="1905000" cy="2438400"/>
            <a:chOff x="3120" y="1824"/>
            <a:chExt cx="1200" cy="1536"/>
          </a:xfrm>
        </p:grpSpPr>
        <p:sp>
          <p:nvSpPr>
            <p:cNvPr id="202770" name="Line 18"/>
            <p:cNvSpPr>
              <a:spLocks noChangeShapeType="1"/>
            </p:cNvSpPr>
            <p:nvPr/>
          </p:nvSpPr>
          <p:spPr bwMode="auto">
            <a:xfrm flipH="1">
              <a:off x="3312" y="1824"/>
              <a:ext cx="0" cy="1488"/>
            </a:xfrm>
            <a:prstGeom prst="line">
              <a:avLst/>
            </a:prstGeom>
            <a:noFill/>
            <a:ln w="19050">
              <a:solidFill>
                <a:schemeClr val="accent1"/>
              </a:solidFill>
              <a:prstDash val="lgDash"/>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202771" name="Line 19"/>
            <p:cNvSpPr>
              <a:spLocks noChangeShapeType="1"/>
            </p:cNvSpPr>
            <p:nvPr/>
          </p:nvSpPr>
          <p:spPr bwMode="auto">
            <a:xfrm>
              <a:off x="3216" y="1920"/>
              <a:ext cx="192" cy="0"/>
            </a:xfrm>
            <a:prstGeom prst="line">
              <a:avLst/>
            </a:prstGeom>
            <a:noFill/>
            <a:ln w="19050">
              <a:solidFill>
                <a:schemeClr val="accent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202772" name="Line 20"/>
            <p:cNvSpPr>
              <a:spLocks noChangeShapeType="1"/>
            </p:cNvSpPr>
            <p:nvPr/>
          </p:nvSpPr>
          <p:spPr bwMode="auto">
            <a:xfrm>
              <a:off x="4128" y="2544"/>
              <a:ext cx="0" cy="816"/>
            </a:xfrm>
            <a:prstGeom prst="line">
              <a:avLst/>
            </a:prstGeom>
            <a:noFill/>
            <a:ln w="19050">
              <a:solidFill>
                <a:schemeClr val="accent1"/>
              </a:solidFill>
              <a:prstDash val="lgDash"/>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202773" name="Line 21"/>
            <p:cNvSpPr>
              <a:spLocks noChangeShapeType="1"/>
            </p:cNvSpPr>
            <p:nvPr/>
          </p:nvSpPr>
          <p:spPr bwMode="auto">
            <a:xfrm>
              <a:off x="4032" y="2640"/>
              <a:ext cx="192" cy="0"/>
            </a:xfrm>
            <a:prstGeom prst="line">
              <a:avLst/>
            </a:prstGeom>
            <a:noFill/>
            <a:ln w="19050">
              <a:solidFill>
                <a:schemeClr val="accent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202774" name="Line 22"/>
            <p:cNvSpPr>
              <a:spLocks noChangeShapeType="1"/>
            </p:cNvSpPr>
            <p:nvPr/>
          </p:nvSpPr>
          <p:spPr bwMode="auto">
            <a:xfrm>
              <a:off x="3120" y="3168"/>
              <a:ext cx="192" cy="0"/>
            </a:xfrm>
            <a:prstGeom prst="line">
              <a:avLst/>
            </a:prstGeom>
            <a:noFill/>
            <a:ln w="19050">
              <a:solidFill>
                <a:schemeClr val="accent1"/>
              </a:solidFill>
              <a:miter lim="800000"/>
              <a:headEnd/>
              <a:tailEnd type="triangle" w="med" len="med"/>
            </a:ln>
            <a:effectLst/>
          </p:spPr>
          <p:txBody>
            <a:bodyPr wrap="none"/>
            <a:lstStyle/>
            <a:p>
              <a:endParaRPr lang="zh-CN" altLang="en-US">
                <a:effectLst>
                  <a:outerShdw blurRad="38100" dist="38100" dir="2700000" algn="tl">
                    <a:srgbClr val="000000">
                      <a:alpha val="43137"/>
                    </a:srgbClr>
                  </a:outerShdw>
                </a:effectLst>
              </a:endParaRPr>
            </a:p>
          </p:txBody>
        </p:sp>
        <p:sp>
          <p:nvSpPr>
            <p:cNvPr id="202775" name="Line 23"/>
            <p:cNvSpPr>
              <a:spLocks noChangeShapeType="1"/>
            </p:cNvSpPr>
            <p:nvPr/>
          </p:nvSpPr>
          <p:spPr bwMode="auto">
            <a:xfrm flipH="1">
              <a:off x="4128" y="3168"/>
              <a:ext cx="192" cy="0"/>
            </a:xfrm>
            <a:prstGeom prst="line">
              <a:avLst/>
            </a:prstGeom>
            <a:noFill/>
            <a:ln w="19050">
              <a:solidFill>
                <a:schemeClr val="accent1"/>
              </a:solidFill>
              <a:miter lim="800000"/>
              <a:headEnd/>
              <a:tailEnd type="triangle" w="med" len="med"/>
            </a:ln>
            <a:effectLst/>
          </p:spPr>
          <p:txBody>
            <a:bodyPr wrap="none"/>
            <a:lstStyle/>
            <a:p>
              <a:endParaRPr lang="zh-CN" altLang="en-US">
                <a:effectLst>
                  <a:outerShdw blurRad="38100" dist="38100" dir="2700000" algn="tl">
                    <a:srgbClr val="000000">
                      <a:alpha val="43137"/>
                    </a:srgbClr>
                  </a:outerShdw>
                </a:effectLst>
              </a:endParaRPr>
            </a:p>
          </p:txBody>
        </p:sp>
        <p:graphicFrame>
          <p:nvGraphicFramePr>
            <p:cNvPr id="202776" name="Object 24"/>
            <p:cNvGraphicFramePr>
              <a:graphicFrameLocks noChangeAspect="1"/>
            </p:cNvGraphicFramePr>
            <p:nvPr/>
          </p:nvGraphicFramePr>
          <p:xfrm>
            <a:off x="3444" y="2880"/>
            <a:ext cx="552" cy="456"/>
          </p:xfrm>
          <a:graphic>
            <a:graphicData uri="http://schemas.openxmlformats.org/presentationml/2006/ole">
              <mc:AlternateContent xmlns:mc="http://schemas.openxmlformats.org/markup-compatibility/2006">
                <mc:Choice xmlns:v="urn:schemas-microsoft-com:vml" Requires="v">
                  <p:oleObj spid="_x0000_s311183" name="Equation" r:id="rId3" imgW="9336600" imgH="7710840" progId="Equation.3">
                    <p:embed/>
                  </p:oleObj>
                </mc:Choice>
                <mc:Fallback>
                  <p:oleObj name="Equation" r:id="rId3" imgW="9336600" imgH="7710840" progId="Equation.3">
                    <p:embed/>
                    <p:pic>
                      <p:nvPicPr>
                        <p:cNvPr id="0" name="Picture 3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4" y="2880"/>
                          <a:ext cx="552" cy="4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25"/>
          <p:cNvGrpSpPr>
            <a:grpSpLocks/>
          </p:cNvGrpSpPr>
          <p:nvPr/>
        </p:nvGrpSpPr>
        <p:grpSpPr bwMode="auto">
          <a:xfrm>
            <a:off x="4542656" y="2903906"/>
            <a:ext cx="990600" cy="2743200"/>
            <a:chOff x="1536" y="1392"/>
            <a:chExt cx="624" cy="1728"/>
          </a:xfrm>
        </p:grpSpPr>
        <p:sp>
          <p:nvSpPr>
            <p:cNvPr id="202778" name="Line 26"/>
            <p:cNvSpPr>
              <a:spLocks noChangeShapeType="1"/>
            </p:cNvSpPr>
            <p:nvPr/>
          </p:nvSpPr>
          <p:spPr bwMode="auto">
            <a:xfrm flipH="1">
              <a:off x="1632" y="1392"/>
              <a:ext cx="0" cy="1344"/>
            </a:xfrm>
            <a:prstGeom prst="line">
              <a:avLst/>
            </a:prstGeom>
            <a:noFill/>
            <a:ln w="19050">
              <a:solidFill>
                <a:schemeClr val="accent1"/>
              </a:solidFill>
              <a:prstDash val="dash"/>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202779" name="Line 27"/>
            <p:cNvSpPr>
              <a:spLocks noChangeShapeType="1"/>
            </p:cNvSpPr>
            <p:nvPr/>
          </p:nvSpPr>
          <p:spPr bwMode="auto">
            <a:xfrm>
              <a:off x="2064" y="2064"/>
              <a:ext cx="0" cy="672"/>
            </a:xfrm>
            <a:prstGeom prst="line">
              <a:avLst/>
            </a:prstGeom>
            <a:noFill/>
            <a:ln w="19050">
              <a:solidFill>
                <a:schemeClr val="accent1"/>
              </a:solidFill>
              <a:prstDash val="dash"/>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202780" name="Line 28"/>
            <p:cNvSpPr>
              <a:spLocks noChangeShapeType="1"/>
            </p:cNvSpPr>
            <p:nvPr/>
          </p:nvSpPr>
          <p:spPr bwMode="auto">
            <a:xfrm>
              <a:off x="1968" y="2208"/>
              <a:ext cx="192" cy="0"/>
            </a:xfrm>
            <a:prstGeom prst="line">
              <a:avLst/>
            </a:prstGeom>
            <a:noFill/>
            <a:ln w="19050">
              <a:solidFill>
                <a:schemeClr val="accent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202781" name="Line 29"/>
            <p:cNvSpPr>
              <a:spLocks noChangeShapeType="1"/>
            </p:cNvSpPr>
            <p:nvPr/>
          </p:nvSpPr>
          <p:spPr bwMode="auto">
            <a:xfrm>
              <a:off x="1536" y="1488"/>
              <a:ext cx="192" cy="0"/>
            </a:xfrm>
            <a:prstGeom prst="line">
              <a:avLst/>
            </a:prstGeom>
            <a:noFill/>
            <a:ln w="19050">
              <a:solidFill>
                <a:schemeClr val="accent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graphicFrame>
          <p:nvGraphicFramePr>
            <p:cNvPr id="202782" name="Object 30"/>
            <p:cNvGraphicFramePr>
              <a:graphicFrameLocks noChangeAspect="1"/>
            </p:cNvGraphicFramePr>
            <p:nvPr/>
          </p:nvGraphicFramePr>
          <p:xfrm>
            <a:off x="1584" y="2664"/>
            <a:ext cx="528" cy="456"/>
          </p:xfrm>
          <a:graphic>
            <a:graphicData uri="http://schemas.openxmlformats.org/presentationml/2006/ole">
              <mc:AlternateContent xmlns:mc="http://schemas.openxmlformats.org/markup-compatibility/2006">
                <mc:Choice xmlns:v="urn:schemas-microsoft-com:vml" Requires="v">
                  <p:oleObj spid="_x0000_s311184" name="Equation" r:id="rId5" imgW="8930160" imgH="7710840" progId="Equation.3">
                    <p:embed/>
                  </p:oleObj>
                </mc:Choice>
                <mc:Fallback>
                  <p:oleObj name="Equation" r:id="rId5" imgW="8930160" imgH="7710840" progId="Equation.3">
                    <p:embed/>
                    <p:pic>
                      <p:nvPicPr>
                        <p:cNvPr id="0" name="Picture 3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4" y="2664"/>
                          <a:ext cx="528" cy="4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83" name="Line 31"/>
            <p:cNvSpPr>
              <a:spLocks noChangeShapeType="1"/>
            </p:cNvSpPr>
            <p:nvPr/>
          </p:nvSpPr>
          <p:spPr bwMode="auto">
            <a:xfrm>
              <a:off x="1632" y="2640"/>
              <a:ext cx="432" cy="0"/>
            </a:xfrm>
            <a:prstGeom prst="line">
              <a:avLst/>
            </a:prstGeom>
            <a:noFill/>
            <a:ln w="19050">
              <a:solidFill>
                <a:schemeClr val="accent1"/>
              </a:solidFill>
              <a:miter lim="800000"/>
              <a:headEnd type="triangle" w="med" len="med"/>
              <a:tailEnd type="triangle" w="med" len="med"/>
            </a:ln>
            <a:effectLst/>
          </p:spPr>
          <p:txBody>
            <a:bodyPr wrap="none"/>
            <a:lstStyle/>
            <a:p>
              <a:endParaRPr lang="zh-CN" altLang="en-US">
                <a:effectLst>
                  <a:outerShdw blurRad="38100" dist="38100" dir="2700000" algn="tl">
                    <a:srgbClr val="000000">
                      <a:alpha val="43137"/>
                    </a:srgbClr>
                  </a:outerShdw>
                </a:effectLst>
              </a:endParaRPr>
            </a:p>
          </p:txBody>
        </p:sp>
      </p:grpSp>
      <p:sp>
        <p:nvSpPr>
          <p:cNvPr id="7" name="矩形 6"/>
          <p:cNvSpPr/>
          <p:nvPr/>
        </p:nvSpPr>
        <p:spPr>
          <a:xfrm>
            <a:off x="1789211" y="1107397"/>
            <a:ext cx="8850188" cy="1384995"/>
          </a:xfrm>
          <a:prstGeom prst="rect">
            <a:avLst/>
          </a:prstGeom>
        </p:spPr>
        <p:txBody>
          <a:bodyPr wrap="square">
            <a:spAutoFit/>
          </a:bodyPr>
          <a:lstStyle/>
          <a:p>
            <a:r>
              <a:rPr lang="en-US" altLang="zh-CN" dirty="0">
                <a:effectLst>
                  <a:outerShdw blurRad="38100" dist="38100" dir="2700000" algn="tl">
                    <a:srgbClr val="000000">
                      <a:alpha val="43137"/>
                    </a:srgbClr>
                  </a:outerShdw>
                </a:effectLst>
              </a:rPr>
              <a:t>When the voltage level of the circuit input changes, and the voltage level of the circuit output changes correspondingly, the total time required is named as the “propagation delay”. </a:t>
            </a:r>
            <a:endParaRPr lang="zh-CN" altLang="en-US" dirty="0">
              <a:effectLst>
                <a:outerShdw blurRad="38100" dist="38100" dir="2700000" algn="tl">
                  <a:srgbClr val="000000">
                    <a:alpha val="43137"/>
                  </a:srgbClr>
                </a:outerShdw>
              </a:effectLst>
            </a:endParaRPr>
          </a:p>
        </p:txBody>
      </p:sp>
      <p:sp>
        <p:nvSpPr>
          <p:cNvPr id="9" name="矩形 8"/>
          <p:cNvSpPr/>
          <p:nvPr/>
        </p:nvSpPr>
        <p:spPr>
          <a:xfrm>
            <a:off x="1789212" y="154597"/>
            <a:ext cx="4398961" cy="769441"/>
          </a:xfrm>
          <a:prstGeom prst="rect">
            <a:avLst/>
          </a:prstGeom>
        </p:spPr>
        <p:txBody>
          <a:bodyPr wrap="none">
            <a:spAutoFit/>
          </a:bodyPr>
          <a:lstStyle/>
          <a:p>
            <a:r>
              <a:rPr lang="en-US" altLang="zh-CN" sz="4400" dirty="0">
                <a:effectLst>
                  <a:outerShdw blurRad="38100" dist="38100" dir="2700000" algn="tl">
                    <a:srgbClr val="000000">
                      <a:alpha val="43137"/>
                    </a:srgbClr>
                  </a:outerShdw>
                </a:effectLst>
              </a:rPr>
              <a:t>Propagation Delay</a:t>
            </a:r>
            <a:endParaRPr lang="zh-CN" altLang="en-US" sz="4400" dirty="0">
              <a:effectLst>
                <a:outerShdw blurRad="38100" dist="38100" dir="2700000" algn="tl">
                  <a:srgbClr val="000000">
                    <a:alpha val="43137"/>
                  </a:srgbClr>
                </a:outerShdw>
              </a:effectLst>
            </a:endParaRPr>
          </a:p>
        </p:txBody>
      </p:sp>
      <p:sp>
        <p:nvSpPr>
          <p:cNvPr id="11" name="矩形 10"/>
          <p:cNvSpPr/>
          <p:nvPr/>
        </p:nvSpPr>
        <p:spPr>
          <a:xfrm>
            <a:off x="1524000" y="5734892"/>
            <a:ext cx="4572000" cy="830997"/>
          </a:xfrm>
          <a:prstGeom prst="rect">
            <a:avLst/>
          </a:prstGeom>
        </p:spPr>
        <p:txBody>
          <a:bodyPr>
            <a:spAutoFit/>
          </a:bodyPr>
          <a:lstStyle/>
          <a:p>
            <a:r>
              <a:rPr lang="en-US" altLang="zh-CN" sz="2300" dirty="0">
                <a:solidFill>
                  <a:srgbClr val="FFFF00"/>
                </a:solidFill>
                <a:effectLst>
                  <a:outerShdw blurRad="38100" dist="38100" dir="2700000" algn="tl">
                    <a:srgbClr val="000000">
                      <a:alpha val="43137"/>
                    </a:srgbClr>
                  </a:outerShdw>
                </a:effectLst>
              </a:rPr>
              <a:t>The input changes to be high, and the output changes to be low </a:t>
            </a:r>
            <a:endParaRPr lang="zh-CN" altLang="en-US" sz="2300" dirty="0">
              <a:solidFill>
                <a:srgbClr val="FFFF00"/>
              </a:solidFill>
              <a:effectLst>
                <a:outerShdw blurRad="38100" dist="38100" dir="2700000" algn="tl">
                  <a:srgbClr val="000000">
                    <a:alpha val="43137"/>
                  </a:srgbClr>
                </a:outerShdw>
              </a:effectLst>
            </a:endParaRPr>
          </a:p>
        </p:txBody>
      </p:sp>
      <p:sp>
        <p:nvSpPr>
          <p:cNvPr id="43" name="矩形 42"/>
          <p:cNvSpPr/>
          <p:nvPr/>
        </p:nvSpPr>
        <p:spPr>
          <a:xfrm>
            <a:off x="6168008" y="5766356"/>
            <a:ext cx="4572000" cy="830997"/>
          </a:xfrm>
          <a:prstGeom prst="rect">
            <a:avLst/>
          </a:prstGeom>
        </p:spPr>
        <p:txBody>
          <a:bodyPr>
            <a:spAutoFit/>
          </a:bodyPr>
          <a:lstStyle/>
          <a:p>
            <a:r>
              <a:rPr lang="en-US" altLang="zh-CN" sz="2300" dirty="0">
                <a:solidFill>
                  <a:srgbClr val="FFFF00"/>
                </a:solidFill>
                <a:effectLst>
                  <a:outerShdw blurRad="38100" dist="38100" dir="2700000" algn="tl">
                    <a:srgbClr val="000000">
                      <a:alpha val="43137"/>
                    </a:srgbClr>
                  </a:outerShdw>
                </a:effectLst>
              </a:rPr>
              <a:t>The input changes to be low, and the output changes to be high </a:t>
            </a:r>
            <a:endParaRPr lang="zh-CN" altLang="en-US" sz="2300" dirty="0">
              <a:solidFill>
                <a:srgbClr val="FFFF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pSp>
        <p:nvGrpSpPr>
          <p:cNvPr id="4" name="Group 23"/>
          <p:cNvGrpSpPr>
            <a:grpSpLocks/>
          </p:cNvGrpSpPr>
          <p:nvPr/>
        </p:nvGrpSpPr>
        <p:grpSpPr bwMode="auto">
          <a:xfrm>
            <a:off x="3661302" y="1651600"/>
            <a:ext cx="1828800" cy="762000"/>
            <a:chOff x="624" y="1296"/>
            <a:chExt cx="1152" cy="480"/>
          </a:xfrm>
        </p:grpSpPr>
        <p:sp>
          <p:nvSpPr>
            <p:cNvPr id="215064" name="AutoShape 24"/>
            <p:cNvSpPr>
              <a:spLocks noChangeArrowheads="1"/>
            </p:cNvSpPr>
            <p:nvPr/>
          </p:nvSpPr>
          <p:spPr bwMode="auto">
            <a:xfrm rot="5400000">
              <a:off x="1080" y="1512"/>
              <a:ext cx="288" cy="240"/>
            </a:xfrm>
            <a:prstGeom prst="triangle">
              <a:avLst>
                <a:gd name="adj" fmla="val 50000"/>
              </a:avLst>
            </a:pr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5065" name="Line 25"/>
            <p:cNvSpPr>
              <a:spLocks noChangeShapeType="1"/>
            </p:cNvSpPr>
            <p:nvPr/>
          </p:nvSpPr>
          <p:spPr bwMode="auto">
            <a:xfrm>
              <a:off x="1344" y="1488"/>
              <a:ext cx="0" cy="288"/>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5066" name="Line 26"/>
            <p:cNvSpPr>
              <a:spLocks noChangeShapeType="1"/>
            </p:cNvSpPr>
            <p:nvPr/>
          </p:nvSpPr>
          <p:spPr bwMode="auto">
            <a:xfrm>
              <a:off x="1344" y="1632"/>
              <a:ext cx="336"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5067" name="Line 27"/>
            <p:cNvSpPr>
              <a:spLocks noChangeShapeType="1"/>
            </p:cNvSpPr>
            <p:nvPr/>
          </p:nvSpPr>
          <p:spPr bwMode="auto">
            <a:xfrm flipH="1">
              <a:off x="816" y="1632"/>
              <a:ext cx="288"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5068" name="Text Box 28"/>
            <p:cNvSpPr txBox="1">
              <a:spLocks noChangeArrowheads="1"/>
            </p:cNvSpPr>
            <p:nvPr/>
          </p:nvSpPr>
          <p:spPr bwMode="auto">
            <a:xfrm>
              <a:off x="624" y="1296"/>
              <a:ext cx="344" cy="330"/>
            </a:xfrm>
            <a:prstGeom prst="rect">
              <a:avLst/>
            </a:prstGeom>
            <a:noFill/>
            <a:ln w="9525">
              <a:noFill/>
              <a:miter lim="800000"/>
              <a:headEnd/>
              <a:tailEnd/>
            </a:ln>
            <a:effectLst/>
          </p:spPr>
          <p:txBody>
            <a:bodyPr wrap="none">
              <a:spAutoFit/>
            </a:bodyPr>
            <a:lstStyle/>
            <a:p>
              <a:r>
                <a:rPr lang="zh-CN" altLang="en-US" b="1">
                  <a:effectLst>
                    <a:outerShdw blurRad="38100" dist="38100" dir="2700000" algn="tl">
                      <a:srgbClr val="000000">
                        <a:alpha val="43137"/>
                      </a:srgbClr>
                    </a:outerShdw>
                  </a:effectLst>
                  <a:ea typeface="黑体" pitchFamily="2" charset="-122"/>
                  <a:cs typeface="Times New Roman" panose="02020603050405020304" pitchFamily="18" charset="0"/>
                </a:rPr>
                <a:t>＋</a:t>
              </a:r>
            </a:p>
          </p:txBody>
        </p:sp>
        <p:sp>
          <p:nvSpPr>
            <p:cNvPr id="215069" name="Line 29"/>
            <p:cNvSpPr>
              <a:spLocks noChangeShapeType="1"/>
            </p:cNvSpPr>
            <p:nvPr/>
          </p:nvSpPr>
          <p:spPr bwMode="auto">
            <a:xfrm>
              <a:off x="1632" y="1440"/>
              <a:ext cx="144"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sp>
        <p:nvSpPr>
          <p:cNvPr id="13" name="矩形 12"/>
          <p:cNvSpPr/>
          <p:nvPr/>
        </p:nvSpPr>
        <p:spPr>
          <a:xfrm>
            <a:off x="2068888" y="313056"/>
            <a:ext cx="1595309" cy="769441"/>
          </a:xfrm>
          <a:prstGeom prst="rect">
            <a:avLst/>
          </a:prstGeom>
        </p:spPr>
        <p:txBody>
          <a:bodyPr wrap="none">
            <a:spAutoFit/>
          </a:bodyPr>
          <a:lstStyle/>
          <a:p>
            <a:r>
              <a:rPr lang="en-US" altLang="zh-CN" sz="4400" dirty="0">
                <a:effectLst>
                  <a:outerShdw blurRad="38100" dist="38100" dir="2700000" algn="tl">
                    <a:srgbClr val="000000">
                      <a:alpha val="43137"/>
                    </a:srgbClr>
                  </a:outerShdw>
                </a:effectLst>
                <a:cs typeface="Times New Roman" panose="02020603050405020304" pitchFamily="18" charset="0"/>
              </a:rPr>
              <a:t>Diode</a:t>
            </a:r>
            <a:endParaRPr lang="zh-CN" altLang="en-US" sz="4400" dirty="0">
              <a:effectLst>
                <a:outerShdw blurRad="38100" dist="38100" dir="2700000" algn="tl">
                  <a:srgbClr val="000000">
                    <a:alpha val="43137"/>
                  </a:srgbClr>
                </a:outerShdw>
              </a:effectLst>
              <a:cs typeface="Times New Roman" panose="02020603050405020304" pitchFamily="18" charset="0"/>
            </a:endParaRPr>
          </a:p>
        </p:txBody>
      </p:sp>
      <p:sp>
        <p:nvSpPr>
          <p:cNvPr id="15" name="矩形 14"/>
          <p:cNvSpPr/>
          <p:nvPr/>
        </p:nvSpPr>
        <p:spPr>
          <a:xfrm>
            <a:off x="2279360" y="1890380"/>
            <a:ext cx="1141659" cy="523220"/>
          </a:xfrm>
          <a:prstGeom prst="rect">
            <a:avLst/>
          </a:prstGeom>
        </p:spPr>
        <p:txBody>
          <a:bodyPr wrap="none">
            <a:spAutoFit/>
          </a:bodyPr>
          <a:lstStyle/>
          <a:p>
            <a:r>
              <a:rPr lang="en-US" altLang="zh-CN" dirty="0">
                <a:effectLst>
                  <a:outerShdw blurRad="38100" dist="38100" dir="2700000" algn="tl">
                    <a:srgbClr val="000000">
                      <a:alpha val="43137"/>
                    </a:srgbClr>
                  </a:outerShdw>
                </a:effectLst>
                <a:cs typeface="Times New Roman" panose="02020603050405020304" pitchFamily="18" charset="0"/>
              </a:rPr>
              <a:t>Anode</a:t>
            </a:r>
            <a:endParaRPr lang="zh-CN" altLang="en-US" dirty="0">
              <a:effectLst>
                <a:outerShdw blurRad="38100" dist="38100" dir="2700000" algn="tl">
                  <a:srgbClr val="000000">
                    <a:alpha val="43137"/>
                  </a:srgbClr>
                </a:outerShdw>
              </a:effectLst>
              <a:cs typeface="Times New Roman" panose="02020603050405020304" pitchFamily="18" charset="0"/>
            </a:endParaRPr>
          </a:p>
        </p:txBody>
      </p:sp>
      <p:sp>
        <p:nvSpPr>
          <p:cNvPr id="17" name="矩形 16"/>
          <p:cNvSpPr/>
          <p:nvPr/>
        </p:nvSpPr>
        <p:spPr>
          <a:xfrm>
            <a:off x="6099702" y="1923390"/>
            <a:ext cx="1378904" cy="523220"/>
          </a:xfrm>
          <a:prstGeom prst="rect">
            <a:avLst/>
          </a:prstGeom>
        </p:spPr>
        <p:txBody>
          <a:bodyPr wrap="none">
            <a:spAutoFit/>
          </a:bodyPr>
          <a:lstStyle/>
          <a:p>
            <a:r>
              <a:rPr lang="en-US" altLang="zh-CN" dirty="0">
                <a:effectLst>
                  <a:outerShdw blurRad="38100" dist="38100" dir="2700000" algn="tl">
                    <a:srgbClr val="000000">
                      <a:alpha val="43137"/>
                    </a:srgbClr>
                  </a:outerShdw>
                </a:effectLst>
                <a:cs typeface="Times New Roman" panose="02020603050405020304" pitchFamily="18" charset="0"/>
              </a:rPr>
              <a:t>Cathode</a:t>
            </a:r>
            <a:endParaRPr lang="zh-CN" altLang="en-US" dirty="0">
              <a:effectLst>
                <a:outerShdw blurRad="38100" dist="38100" dir="2700000" algn="tl">
                  <a:srgbClr val="000000">
                    <a:alpha val="43137"/>
                  </a:srgbClr>
                </a:outerShdw>
              </a:effectLst>
              <a:cs typeface="Times New Roman" panose="02020603050405020304" pitchFamily="18" charset="0"/>
            </a:endParaRPr>
          </a:p>
        </p:txBody>
      </p:sp>
      <p:grpSp>
        <p:nvGrpSpPr>
          <p:cNvPr id="2" name="组合 1"/>
          <p:cNvGrpSpPr/>
          <p:nvPr/>
        </p:nvGrpSpPr>
        <p:grpSpPr>
          <a:xfrm>
            <a:off x="2068888" y="2963977"/>
            <a:ext cx="8446605" cy="1433535"/>
            <a:chOff x="544887" y="2963976"/>
            <a:chExt cx="8446605" cy="1433535"/>
          </a:xfrm>
        </p:grpSpPr>
        <p:grpSp>
          <p:nvGrpSpPr>
            <p:cNvPr id="6" name="Group 31"/>
            <p:cNvGrpSpPr>
              <a:grpSpLocks/>
            </p:cNvGrpSpPr>
            <p:nvPr/>
          </p:nvGrpSpPr>
          <p:grpSpPr bwMode="auto">
            <a:xfrm>
              <a:off x="3206090" y="2963976"/>
              <a:ext cx="2514600" cy="762000"/>
              <a:chOff x="768" y="1584"/>
              <a:chExt cx="1584" cy="480"/>
            </a:xfrm>
          </p:grpSpPr>
          <p:grpSp>
            <p:nvGrpSpPr>
              <p:cNvPr id="7" name="Group 32"/>
              <p:cNvGrpSpPr>
                <a:grpSpLocks/>
              </p:cNvGrpSpPr>
              <p:nvPr/>
            </p:nvGrpSpPr>
            <p:grpSpPr bwMode="auto">
              <a:xfrm>
                <a:off x="768" y="1680"/>
                <a:ext cx="1584" cy="384"/>
                <a:chOff x="768" y="1680"/>
                <a:chExt cx="1584" cy="384"/>
              </a:xfrm>
            </p:grpSpPr>
            <p:sp>
              <p:nvSpPr>
                <p:cNvPr id="215073" name="Rectangle 33"/>
                <p:cNvSpPr>
                  <a:spLocks noChangeArrowheads="1"/>
                </p:cNvSpPr>
                <p:nvPr/>
              </p:nvSpPr>
              <p:spPr bwMode="auto">
                <a:xfrm>
                  <a:off x="1152" y="1920"/>
                  <a:ext cx="288" cy="96"/>
                </a:xfrm>
                <a:prstGeom prst="rect">
                  <a:avLst/>
                </a:pr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5074" name="Line 34"/>
                <p:cNvSpPr>
                  <a:spLocks noChangeShapeType="1"/>
                </p:cNvSpPr>
                <p:nvPr/>
              </p:nvSpPr>
              <p:spPr bwMode="auto">
                <a:xfrm>
                  <a:off x="1440" y="1968"/>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5075" name="Line 35"/>
                <p:cNvSpPr>
                  <a:spLocks noChangeShapeType="1"/>
                </p:cNvSpPr>
                <p:nvPr/>
              </p:nvSpPr>
              <p:spPr bwMode="auto">
                <a:xfrm>
                  <a:off x="1632" y="1872"/>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5076" name="Line 36"/>
                <p:cNvSpPr>
                  <a:spLocks noChangeShapeType="1"/>
                </p:cNvSpPr>
                <p:nvPr/>
              </p:nvSpPr>
              <p:spPr bwMode="auto">
                <a:xfrm>
                  <a:off x="1680" y="1920"/>
                  <a:ext cx="0" cy="96"/>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5077" name="Line 37"/>
                <p:cNvSpPr>
                  <a:spLocks noChangeShapeType="1"/>
                </p:cNvSpPr>
                <p:nvPr/>
              </p:nvSpPr>
              <p:spPr bwMode="auto">
                <a:xfrm>
                  <a:off x="1680" y="1968"/>
                  <a:ext cx="144"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5078" name="Line 38"/>
                <p:cNvSpPr>
                  <a:spLocks noChangeShapeType="1"/>
                </p:cNvSpPr>
                <p:nvPr/>
              </p:nvSpPr>
              <p:spPr bwMode="auto">
                <a:xfrm flipV="1">
                  <a:off x="1824" y="1920"/>
                  <a:ext cx="240" cy="48"/>
                </a:xfrm>
                <a:prstGeom prst="line">
                  <a:avLst/>
                </a:prstGeom>
                <a:noFill/>
                <a:ln w="19050">
                  <a:solidFill>
                    <a:schemeClr val="tx1"/>
                  </a:solidFill>
                  <a:miter lim="800000"/>
                  <a:headEnd type="oval" w="med" len="me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5079" name="Line 39"/>
                <p:cNvSpPr>
                  <a:spLocks noChangeShapeType="1"/>
                </p:cNvSpPr>
                <p:nvPr/>
              </p:nvSpPr>
              <p:spPr bwMode="auto">
                <a:xfrm>
                  <a:off x="2016" y="1968"/>
                  <a:ext cx="240" cy="0"/>
                </a:xfrm>
                <a:prstGeom prst="line">
                  <a:avLst/>
                </a:prstGeom>
                <a:noFill/>
                <a:ln w="19050">
                  <a:solidFill>
                    <a:schemeClr val="tx1"/>
                  </a:solidFill>
                  <a:miter lim="800000"/>
                  <a:headEnd type="oval" w="med" len="me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5080" name="Line 40"/>
                <p:cNvSpPr>
                  <a:spLocks noChangeShapeType="1"/>
                </p:cNvSpPr>
                <p:nvPr/>
              </p:nvSpPr>
              <p:spPr bwMode="auto">
                <a:xfrm flipH="1">
                  <a:off x="912" y="1968"/>
                  <a:ext cx="240"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5081" name="Text Box 41"/>
                <p:cNvSpPr txBox="1">
                  <a:spLocks noChangeArrowheads="1"/>
                </p:cNvSpPr>
                <p:nvPr/>
              </p:nvSpPr>
              <p:spPr bwMode="auto">
                <a:xfrm>
                  <a:off x="768" y="1680"/>
                  <a:ext cx="246" cy="330"/>
                </a:xfrm>
                <a:prstGeom prst="rect">
                  <a:avLst/>
                </a:prstGeom>
                <a:noFill/>
                <a:ln w="19050">
                  <a:noFill/>
                  <a:miter lim="800000"/>
                  <a:headEnd/>
                  <a:tailEnd/>
                </a:ln>
                <a:effectLst/>
              </p:spPr>
              <p:txBody>
                <a:bodyPr wrap="none">
                  <a:spAutoFit/>
                </a:bodyPr>
                <a:lstStyle/>
                <a:p>
                  <a:r>
                    <a:rPr lang="zh-CN" altLang="en-US" b="1">
                      <a:effectLst>
                        <a:outerShdw blurRad="38100" dist="38100" dir="2700000" algn="tl">
                          <a:srgbClr val="000000">
                            <a:alpha val="43137"/>
                          </a:srgbClr>
                        </a:outerShdw>
                      </a:effectLst>
                      <a:cs typeface="Times New Roman" panose="02020603050405020304" pitchFamily="18" charset="0"/>
                    </a:rPr>
                    <a:t>+</a:t>
                  </a:r>
                </a:p>
              </p:txBody>
            </p:sp>
            <p:sp>
              <p:nvSpPr>
                <p:cNvPr id="215082" name="Line 42"/>
                <p:cNvSpPr>
                  <a:spLocks noChangeShapeType="1"/>
                </p:cNvSpPr>
                <p:nvPr/>
              </p:nvSpPr>
              <p:spPr bwMode="auto">
                <a:xfrm>
                  <a:off x="2256" y="1824"/>
                  <a:ext cx="96"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sp>
            <p:nvSpPr>
              <p:cNvPr id="215083" name="Text Box 43"/>
              <p:cNvSpPr txBox="1">
                <a:spLocks noChangeArrowheads="1"/>
              </p:cNvSpPr>
              <p:nvPr/>
            </p:nvSpPr>
            <p:spPr bwMode="auto">
              <a:xfrm>
                <a:off x="1152" y="1584"/>
                <a:ext cx="317" cy="330"/>
              </a:xfrm>
              <a:prstGeom prst="rect">
                <a:avLst/>
              </a:prstGeom>
              <a:noFill/>
              <a:ln w="9525">
                <a:noFill/>
                <a:miter lim="800000"/>
                <a:headEnd/>
                <a:tailEnd/>
              </a:ln>
              <a:effectLst/>
            </p:spPr>
            <p:txBody>
              <a:bodyPr wrap="none">
                <a:spAutoFit/>
              </a:bodyPr>
              <a:lstStyle/>
              <a:p>
                <a:r>
                  <a:rPr lang="en-US" altLang="zh-CN" b="1" i="1">
                    <a:effectLst>
                      <a:outerShdw blurRad="38100" dist="38100" dir="2700000" algn="tl">
                        <a:srgbClr val="000000">
                          <a:alpha val="43137"/>
                        </a:srgbClr>
                      </a:outerShdw>
                    </a:effectLst>
                    <a:cs typeface="Times New Roman" panose="02020603050405020304" pitchFamily="18" charset="0"/>
                  </a:rPr>
                  <a:t>R</a:t>
                </a:r>
                <a:r>
                  <a:rPr lang="en-US" altLang="zh-CN" b="1" i="1" baseline="-25000">
                    <a:effectLst>
                      <a:outerShdw blurRad="38100" dist="38100" dir="2700000" algn="tl">
                        <a:srgbClr val="000000">
                          <a:alpha val="43137"/>
                        </a:srgbClr>
                      </a:outerShdw>
                    </a:effectLst>
                    <a:cs typeface="Times New Roman" panose="02020603050405020304" pitchFamily="18" charset="0"/>
                  </a:rPr>
                  <a:t>f</a:t>
                </a:r>
                <a:endParaRPr lang="en-US" altLang="zh-CN" sz="2000" b="1" i="1" baseline="-25000">
                  <a:effectLst>
                    <a:outerShdw blurRad="38100" dist="38100" dir="2700000" algn="tl">
                      <a:srgbClr val="000000">
                        <a:alpha val="43137"/>
                      </a:srgbClr>
                    </a:outerShdw>
                  </a:effectLst>
                  <a:cs typeface="Times New Roman" panose="02020603050405020304" pitchFamily="18" charset="0"/>
                </a:endParaRPr>
              </a:p>
            </p:txBody>
          </p:sp>
          <p:sp>
            <p:nvSpPr>
              <p:cNvPr id="215084" name="Text Box 44"/>
              <p:cNvSpPr txBox="1">
                <a:spLocks noChangeArrowheads="1"/>
              </p:cNvSpPr>
              <p:nvPr/>
            </p:nvSpPr>
            <p:spPr bwMode="auto">
              <a:xfrm>
                <a:off x="1516" y="1584"/>
                <a:ext cx="343" cy="330"/>
              </a:xfrm>
              <a:prstGeom prst="rect">
                <a:avLst/>
              </a:prstGeom>
              <a:noFill/>
              <a:ln w="9525">
                <a:noFill/>
                <a:miter lim="800000"/>
                <a:headEnd/>
                <a:tailEnd/>
              </a:ln>
              <a:effectLst/>
            </p:spPr>
            <p:txBody>
              <a:bodyPr wrap="none">
                <a:spAutoFit/>
              </a:bodyPr>
              <a:lstStyle/>
              <a:p>
                <a:r>
                  <a:rPr lang="en-US" altLang="zh-CN" b="1" i="1">
                    <a:effectLst>
                      <a:outerShdw blurRad="38100" dist="38100" dir="2700000" algn="tl">
                        <a:srgbClr val="000000">
                          <a:alpha val="43137"/>
                        </a:srgbClr>
                      </a:outerShdw>
                    </a:effectLst>
                    <a:cs typeface="Times New Roman" panose="02020603050405020304" pitchFamily="18" charset="0"/>
                  </a:rPr>
                  <a:t>V</a:t>
                </a:r>
                <a:r>
                  <a:rPr lang="en-US" altLang="zh-CN" b="1" i="1" baseline="-25000">
                    <a:effectLst>
                      <a:outerShdw blurRad="38100" dist="38100" dir="2700000" algn="tl">
                        <a:srgbClr val="000000">
                          <a:alpha val="43137"/>
                        </a:srgbClr>
                      </a:outerShdw>
                    </a:effectLst>
                    <a:cs typeface="Times New Roman" panose="02020603050405020304" pitchFamily="18" charset="0"/>
                  </a:rPr>
                  <a:t>d</a:t>
                </a:r>
              </a:p>
            </p:txBody>
          </p:sp>
        </p:grpSp>
        <p:sp>
          <p:nvSpPr>
            <p:cNvPr id="19" name="矩形 18"/>
            <p:cNvSpPr/>
            <p:nvPr/>
          </p:nvSpPr>
          <p:spPr>
            <a:xfrm>
              <a:off x="622283" y="3235766"/>
              <a:ext cx="2358338" cy="523220"/>
            </a:xfrm>
            <a:prstGeom prst="rect">
              <a:avLst/>
            </a:prstGeom>
          </p:spPr>
          <p:txBody>
            <a:bodyPr wrap="none">
              <a:spAutoFit/>
            </a:bodyPr>
            <a:lstStyle/>
            <a:p>
              <a:r>
                <a:rPr lang="en-US" altLang="zh-CN" dirty="0">
                  <a:effectLst>
                    <a:outerShdw blurRad="38100" dist="38100" dir="2700000" algn="tl">
                      <a:srgbClr val="000000">
                        <a:alpha val="43137"/>
                      </a:srgbClr>
                    </a:outerShdw>
                  </a:effectLst>
                  <a:cs typeface="Times New Roman" panose="02020603050405020304" pitchFamily="18" charset="0"/>
                </a:rPr>
                <a:t>forward-biased</a:t>
              </a:r>
              <a:endParaRPr lang="zh-CN" altLang="en-US" dirty="0">
                <a:effectLst>
                  <a:outerShdw blurRad="38100" dist="38100" dir="2700000" algn="tl">
                    <a:srgbClr val="000000">
                      <a:alpha val="43137"/>
                    </a:srgbClr>
                  </a:outerShdw>
                </a:effectLst>
                <a:cs typeface="Times New Roman" panose="02020603050405020304" pitchFamily="18" charset="0"/>
              </a:endParaRPr>
            </a:p>
          </p:txBody>
        </p:sp>
        <p:sp>
          <p:nvSpPr>
            <p:cNvPr id="23" name="矩形 22"/>
            <p:cNvSpPr/>
            <p:nvPr/>
          </p:nvSpPr>
          <p:spPr>
            <a:xfrm>
              <a:off x="544887" y="3874291"/>
              <a:ext cx="8446605" cy="523220"/>
            </a:xfrm>
            <a:prstGeom prst="rect">
              <a:avLst/>
            </a:prstGeom>
          </p:spPr>
          <p:txBody>
            <a:bodyPr wrap="square">
              <a:spAutoFit/>
            </a:bodyPr>
            <a:lstStyle/>
            <a:p>
              <a:r>
                <a:rPr lang="en-US" altLang="zh-CN" dirty="0">
                  <a:solidFill>
                    <a:srgbClr val="FFFF00"/>
                  </a:solidFill>
                  <a:effectLst>
                    <a:outerShdw blurRad="38100" dist="38100" dir="2700000" algn="tl">
                      <a:srgbClr val="000000">
                        <a:alpha val="43137"/>
                      </a:srgbClr>
                    </a:outerShdw>
                  </a:effectLst>
                </a:rPr>
                <a:t> voltage level of anode is higher than that of cathode</a:t>
              </a:r>
              <a:endParaRPr lang="zh-CN" altLang="en-US" dirty="0">
                <a:solidFill>
                  <a:srgbClr val="FFFF00"/>
                </a:solidFill>
                <a:effectLst>
                  <a:outerShdw blurRad="38100" dist="38100" dir="2700000" algn="tl">
                    <a:srgbClr val="000000">
                      <a:alpha val="43137"/>
                    </a:srgbClr>
                  </a:outerShdw>
                </a:effectLst>
              </a:endParaRPr>
            </a:p>
          </p:txBody>
        </p:sp>
      </p:grpSp>
      <p:grpSp>
        <p:nvGrpSpPr>
          <p:cNvPr id="3" name="组合 2"/>
          <p:cNvGrpSpPr/>
          <p:nvPr/>
        </p:nvGrpSpPr>
        <p:grpSpPr>
          <a:xfrm>
            <a:off x="2068888" y="4976468"/>
            <a:ext cx="8446605" cy="1242685"/>
            <a:chOff x="544887" y="4976467"/>
            <a:chExt cx="8446605" cy="1242685"/>
          </a:xfrm>
        </p:grpSpPr>
        <p:grpSp>
          <p:nvGrpSpPr>
            <p:cNvPr id="9" name="Group 47"/>
            <p:cNvGrpSpPr>
              <a:grpSpLocks/>
            </p:cNvGrpSpPr>
            <p:nvPr/>
          </p:nvGrpSpPr>
          <p:grpSpPr bwMode="auto">
            <a:xfrm>
              <a:off x="3216380" y="4976467"/>
              <a:ext cx="1879600" cy="523875"/>
              <a:chOff x="880" y="2832"/>
              <a:chExt cx="1184" cy="330"/>
            </a:xfrm>
          </p:grpSpPr>
          <p:sp>
            <p:nvSpPr>
              <p:cNvPr id="215088" name="Line 48"/>
              <p:cNvSpPr>
                <a:spLocks noChangeShapeType="1"/>
              </p:cNvSpPr>
              <p:nvPr/>
            </p:nvSpPr>
            <p:spPr bwMode="auto">
              <a:xfrm>
                <a:off x="1088" y="3120"/>
                <a:ext cx="336"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5089" name="Line 49"/>
              <p:cNvSpPr>
                <a:spLocks noChangeShapeType="1"/>
              </p:cNvSpPr>
              <p:nvPr/>
            </p:nvSpPr>
            <p:spPr bwMode="auto">
              <a:xfrm flipV="1">
                <a:off x="1424" y="3024"/>
                <a:ext cx="192" cy="96"/>
              </a:xfrm>
              <a:prstGeom prst="line">
                <a:avLst/>
              </a:prstGeom>
              <a:noFill/>
              <a:ln w="19050">
                <a:solidFill>
                  <a:schemeClr val="tx1"/>
                </a:solidFill>
                <a:miter lim="800000"/>
                <a:headEnd type="oval" w="med" len="me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5090" name="Line 50"/>
              <p:cNvSpPr>
                <a:spLocks noChangeShapeType="1"/>
              </p:cNvSpPr>
              <p:nvPr/>
            </p:nvSpPr>
            <p:spPr bwMode="auto">
              <a:xfrm>
                <a:off x="1616" y="3120"/>
                <a:ext cx="288" cy="0"/>
              </a:xfrm>
              <a:prstGeom prst="line">
                <a:avLst/>
              </a:prstGeom>
              <a:noFill/>
              <a:ln w="19050">
                <a:solidFill>
                  <a:schemeClr val="tx1"/>
                </a:solidFill>
                <a:miter lim="800000"/>
                <a:headEnd type="oval" w="med" len="me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5091" name="Text Box 51"/>
              <p:cNvSpPr txBox="1">
                <a:spLocks noChangeArrowheads="1"/>
              </p:cNvSpPr>
              <p:nvPr/>
            </p:nvSpPr>
            <p:spPr bwMode="auto">
              <a:xfrm>
                <a:off x="880" y="2832"/>
                <a:ext cx="246" cy="330"/>
              </a:xfrm>
              <a:prstGeom prst="rect">
                <a:avLst/>
              </a:prstGeom>
              <a:noFill/>
              <a:ln w="19050">
                <a:noFill/>
                <a:miter lim="800000"/>
                <a:headEnd/>
                <a:tailEnd/>
              </a:ln>
              <a:effectLst/>
            </p:spPr>
            <p:txBody>
              <a:bodyPr wrap="none">
                <a:spAutoFit/>
              </a:bodyPr>
              <a:lstStyle/>
              <a:p>
                <a:r>
                  <a:rPr lang="zh-CN" altLang="en-US" b="1" dirty="0">
                    <a:effectLst>
                      <a:outerShdw blurRad="38100" dist="38100" dir="2700000" algn="tl">
                        <a:srgbClr val="000000">
                          <a:alpha val="43137"/>
                        </a:srgbClr>
                      </a:outerShdw>
                    </a:effectLst>
                    <a:cs typeface="Times New Roman" panose="02020603050405020304" pitchFamily="18" charset="0"/>
                  </a:rPr>
                  <a:t>+</a:t>
                </a:r>
              </a:p>
            </p:txBody>
          </p:sp>
          <p:sp>
            <p:nvSpPr>
              <p:cNvPr id="215092" name="Line 52"/>
              <p:cNvSpPr>
                <a:spLocks noChangeShapeType="1"/>
              </p:cNvSpPr>
              <p:nvPr/>
            </p:nvSpPr>
            <p:spPr bwMode="auto">
              <a:xfrm>
                <a:off x="1968" y="2976"/>
                <a:ext cx="96"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sp>
          <p:nvSpPr>
            <p:cNvPr id="21" name="矩形 20"/>
            <p:cNvSpPr/>
            <p:nvPr/>
          </p:nvSpPr>
          <p:spPr>
            <a:xfrm>
              <a:off x="658469" y="5019657"/>
              <a:ext cx="2255746" cy="523220"/>
            </a:xfrm>
            <a:prstGeom prst="rect">
              <a:avLst/>
            </a:prstGeom>
          </p:spPr>
          <p:txBody>
            <a:bodyPr wrap="none">
              <a:spAutoFit/>
            </a:bodyPr>
            <a:lstStyle/>
            <a:p>
              <a:r>
                <a:rPr lang="en-US" altLang="zh-CN" dirty="0">
                  <a:effectLst>
                    <a:outerShdw blurRad="38100" dist="38100" dir="2700000" algn="tl">
                      <a:srgbClr val="000000">
                        <a:alpha val="43137"/>
                      </a:srgbClr>
                    </a:outerShdw>
                  </a:effectLst>
                  <a:cs typeface="Times New Roman" panose="02020603050405020304" pitchFamily="18" charset="0"/>
                </a:rPr>
                <a:t>reverse-biased</a:t>
              </a:r>
              <a:endParaRPr lang="zh-CN" altLang="en-US" dirty="0">
                <a:effectLst>
                  <a:outerShdw blurRad="38100" dist="38100" dir="2700000" algn="tl">
                    <a:srgbClr val="000000">
                      <a:alpha val="43137"/>
                    </a:srgbClr>
                  </a:outerShdw>
                </a:effectLst>
                <a:cs typeface="Times New Roman" panose="02020603050405020304" pitchFamily="18" charset="0"/>
              </a:endParaRPr>
            </a:p>
          </p:txBody>
        </p:sp>
        <p:sp>
          <p:nvSpPr>
            <p:cNvPr id="76" name="矩形 75"/>
            <p:cNvSpPr/>
            <p:nvPr/>
          </p:nvSpPr>
          <p:spPr>
            <a:xfrm>
              <a:off x="544887" y="5695932"/>
              <a:ext cx="8446605" cy="523220"/>
            </a:xfrm>
            <a:prstGeom prst="rect">
              <a:avLst/>
            </a:prstGeom>
          </p:spPr>
          <p:txBody>
            <a:bodyPr wrap="square">
              <a:spAutoFit/>
            </a:bodyPr>
            <a:lstStyle/>
            <a:p>
              <a:r>
                <a:rPr lang="en-US" altLang="zh-CN" dirty="0">
                  <a:solidFill>
                    <a:srgbClr val="FFFF00"/>
                  </a:solidFill>
                  <a:effectLst>
                    <a:outerShdw blurRad="38100" dist="38100" dir="2700000" algn="tl">
                      <a:srgbClr val="000000">
                        <a:alpha val="43137"/>
                      </a:srgbClr>
                    </a:outerShdw>
                  </a:effectLst>
                </a:rPr>
                <a:t> voltage level of anode is lower than that of cathode</a:t>
              </a:r>
              <a:endParaRPr lang="zh-CN" altLang="en-US" dirty="0">
                <a:solidFill>
                  <a:srgbClr val="FFFF00"/>
                </a:solidFill>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5652" name="Text Box 4"/>
          <p:cNvSpPr txBox="1">
            <a:spLocks noChangeArrowheads="1"/>
          </p:cNvSpPr>
          <p:nvPr/>
        </p:nvSpPr>
        <p:spPr bwMode="auto">
          <a:xfrm>
            <a:off x="6168009" y="3299379"/>
            <a:ext cx="4466287" cy="3323987"/>
          </a:xfrm>
          <a:prstGeom prst="rect">
            <a:avLst/>
          </a:prstGeom>
          <a:noFill/>
          <a:ln w="9525">
            <a:noFill/>
            <a:miter lim="800000"/>
            <a:headEnd/>
            <a:tailEnd/>
          </a:ln>
          <a:effectLst/>
        </p:spPr>
        <p:txBody>
          <a:bodyPr wrap="none">
            <a:spAutoFit/>
          </a:bodyPr>
          <a:lstStyle/>
          <a:p>
            <a:pPr>
              <a:lnSpc>
                <a:spcPct val="150000"/>
              </a:lnSpc>
            </a:pPr>
            <a:r>
              <a:rPr lang="en-US" altLang="zh-CN" sz="3200" dirty="0">
                <a:effectLst>
                  <a:outerShdw blurRad="38100" dist="38100" dir="2700000" algn="tl">
                    <a:srgbClr val="000000">
                      <a:alpha val="43137"/>
                    </a:srgbClr>
                  </a:outerShdw>
                </a:effectLst>
                <a:ea typeface="楷体_GB2312" pitchFamily="49" charset="-122"/>
              </a:rPr>
              <a:t>Gate</a:t>
            </a:r>
            <a:r>
              <a:rPr lang="en-US" altLang="zh-CN" sz="3200" i="1" baseline="-25000" dirty="0">
                <a:effectLst>
                  <a:outerShdw blurRad="38100" dist="38100" dir="2700000" algn="tl">
                    <a:srgbClr val="000000">
                      <a:alpha val="43137"/>
                    </a:srgbClr>
                  </a:outerShdw>
                </a:effectLst>
                <a:ea typeface="楷体_GB2312" pitchFamily="49" charset="-122"/>
              </a:rPr>
              <a:t> </a:t>
            </a:r>
            <a:r>
              <a:rPr lang="en-US" altLang="zh-CN" sz="3200" dirty="0">
                <a:effectLst>
                  <a:outerShdw blurRad="38100" dist="38100" dir="2700000" algn="tl">
                    <a:srgbClr val="000000">
                      <a:alpha val="43137"/>
                    </a:srgbClr>
                  </a:outerShdw>
                </a:effectLst>
                <a:ea typeface="楷体_GB2312" pitchFamily="49" charset="-122"/>
              </a:rPr>
              <a:t>= “0”</a:t>
            </a:r>
          </a:p>
          <a:p>
            <a:pPr>
              <a:lnSpc>
                <a:spcPct val="150000"/>
              </a:lnSpc>
            </a:pPr>
            <a:r>
              <a:rPr lang="en-US" altLang="zh-CN" sz="3200" dirty="0">
                <a:effectLst>
                  <a:outerShdw blurRad="38100" dist="38100" dir="2700000" algn="tl">
                    <a:srgbClr val="000000">
                      <a:alpha val="43137"/>
                    </a:srgbClr>
                  </a:outerShdw>
                </a:effectLst>
                <a:ea typeface="楷体_GB2312" pitchFamily="49" charset="-122"/>
              </a:rPr>
              <a:t>NMOS transistor is OFF.</a:t>
            </a:r>
          </a:p>
          <a:p>
            <a:pPr>
              <a:lnSpc>
                <a:spcPct val="150000"/>
              </a:lnSpc>
            </a:pPr>
            <a:endParaRPr lang="en-US" altLang="zh-CN" sz="1200" i="1" dirty="0">
              <a:effectLst>
                <a:outerShdw blurRad="38100" dist="38100" dir="2700000" algn="tl">
                  <a:srgbClr val="000000">
                    <a:alpha val="43137"/>
                  </a:srgbClr>
                </a:outerShdw>
              </a:effectLst>
              <a:ea typeface="楷体_GB2312" pitchFamily="49" charset="-122"/>
            </a:endParaRPr>
          </a:p>
          <a:p>
            <a:pPr>
              <a:lnSpc>
                <a:spcPct val="150000"/>
              </a:lnSpc>
            </a:pPr>
            <a:r>
              <a:rPr lang="en-US" altLang="zh-CN" sz="3200" dirty="0">
                <a:effectLst>
                  <a:outerShdw blurRad="38100" dist="38100" dir="2700000" algn="tl">
                    <a:srgbClr val="000000">
                      <a:alpha val="43137"/>
                    </a:srgbClr>
                  </a:outerShdw>
                </a:effectLst>
                <a:ea typeface="楷体_GB2312" pitchFamily="49" charset="-122"/>
              </a:rPr>
              <a:t>Gate</a:t>
            </a:r>
            <a:r>
              <a:rPr lang="en-US" altLang="zh-CN" sz="3200" i="1" baseline="-25000" dirty="0">
                <a:effectLst>
                  <a:outerShdw blurRad="38100" dist="38100" dir="2700000" algn="tl">
                    <a:srgbClr val="000000">
                      <a:alpha val="43137"/>
                    </a:srgbClr>
                  </a:outerShdw>
                </a:effectLst>
                <a:ea typeface="楷体_GB2312" pitchFamily="49" charset="-122"/>
              </a:rPr>
              <a:t> </a:t>
            </a:r>
            <a:r>
              <a:rPr lang="en-US" altLang="zh-CN" sz="3200" dirty="0">
                <a:effectLst>
                  <a:outerShdw blurRad="38100" dist="38100" dir="2700000" algn="tl">
                    <a:srgbClr val="000000">
                      <a:alpha val="43137"/>
                    </a:srgbClr>
                  </a:outerShdw>
                </a:effectLst>
                <a:ea typeface="楷体_GB2312" pitchFamily="49" charset="-122"/>
              </a:rPr>
              <a:t>= “1” (high-state)</a:t>
            </a:r>
          </a:p>
          <a:p>
            <a:pPr>
              <a:lnSpc>
                <a:spcPct val="150000"/>
              </a:lnSpc>
            </a:pPr>
            <a:r>
              <a:rPr lang="en-US" altLang="zh-CN" sz="3200" dirty="0">
                <a:effectLst>
                  <a:outerShdw blurRad="38100" dist="38100" dir="2700000" algn="tl">
                    <a:srgbClr val="000000">
                      <a:alpha val="43137"/>
                    </a:srgbClr>
                  </a:outerShdw>
                </a:effectLst>
                <a:ea typeface="楷体_GB2312" pitchFamily="49" charset="-122"/>
              </a:rPr>
              <a:t>NMOS transistor is ON.</a:t>
            </a:r>
          </a:p>
        </p:txBody>
      </p:sp>
      <p:grpSp>
        <p:nvGrpSpPr>
          <p:cNvPr id="3" name="Group 6"/>
          <p:cNvGrpSpPr>
            <a:grpSpLocks/>
          </p:cNvGrpSpPr>
          <p:nvPr/>
        </p:nvGrpSpPr>
        <p:grpSpPr bwMode="auto">
          <a:xfrm>
            <a:off x="2238347" y="1832464"/>
            <a:ext cx="2736848" cy="2505073"/>
            <a:chOff x="606" y="1296"/>
            <a:chExt cx="1724" cy="1578"/>
          </a:xfrm>
        </p:grpSpPr>
        <p:cxnSp>
          <p:nvCxnSpPr>
            <p:cNvPr id="155666" name="AutoShape 18"/>
            <p:cNvCxnSpPr>
              <a:cxnSpLocks noChangeShapeType="1"/>
            </p:cNvCxnSpPr>
            <p:nvPr/>
          </p:nvCxnSpPr>
          <p:spPr bwMode="auto">
            <a:xfrm rot="16200000" flipH="1">
              <a:off x="818" y="2125"/>
              <a:ext cx="671" cy="555"/>
            </a:xfrm>
            <a:prstGeom prst="curvedConnector2">
              <a:avLst/>
            </a:prstGeom>
            <a:noFill/>
            <a:ln w="19050">
              <a:solidFill>
                <a:schemeClr val="tx1"/>
              </a:solidFill>
              <a:miter lim="800000"/>
              <a:headEnd type="triangle" w="med" len="med"/>
              <a:tailEnd type="triangle" w="med" len="med"/>
            </a:ln>
            <a:effectLst/>
          </p:spPr>
        </p:cxnSp>
        <p:grpSp>
          <p:nvGrpSpPr>
            <p:cNvPr id="4" name="Group 7"/>
            <p:cNvGrpSpPr>
              <a:grpSpLocks/>
            </p:cNvGrpSpPr>
            <p:nvPr/>
          </p:nvGrpSpPr>
          <p:grpSpPr bwMode="auto">
            <a:xfrm>
              <a:off x="1038" y="1584"/>
              <a:ext cx="528" cy="960"/>
              <a:chOff x="1728" y="1680"/>
              <a:chExt cx="528" cy="960"/>
            </a:xfrm>
          </p:grpSpPr>
          <p:sp>
            <p:nvSpPr>
              <p:cNvPr id="155656" name="Line 8"/>
              <p:cNvSpPr>
                <a:spLocks noChangeShapeType="1"/>
              </p:cNvSpPr>
              <p:nvPr/>
            </p:nvSpPr>
            <p:spPr bwMode="auto">
              <a:xfrm>
                <a:off x="1968" y="2064"/>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55657" name="Line 9"/>
              <p:cNvSpPr>
                <a:spLocks noChangeShapeType="1"/>
              </p:cNvSpPr>
              <p:nvPr/>
            </p:nvSpPr>
            <p:spPr bwMode="auto">
              <a:xfrm>
                <a:off x="2064" y="1968"/>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55658" name="Line 10"/>
              <p:cNvSpPr>
                <a:spLocks noChangeShapeType="1"/>
              </p:cNvSpPr>
              <p:nvPr/>
            </p:nvSpPr>
            <p:spPr bwMode="auto">
              <a:xfrm>
                <a:off x="2064" y="2064"/>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55659" name="Line 11"/>
              <p:cNvSpPr>
                <a:spLocks noChangeShapeType="1"/>
              </p:cNvSpPr>
              <p:nvPr/>
            </p:nvSpPr>
            <p:spPr bwMode="auto">
              <a:xfrm flipV="1">
                <a:off x="2256" y="1680"/>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55660" name="Line 12"/>
              <p:cNvSpPr>
                <a:spLocks noChangeShapeType="1"/>
              </p:cNvSpPr>
              <p:nvPr/>
            </p:nvSpPr>
            <p:spPr bwMode="auto">
              <a:xfrm>
                <a:off x="2064" y="2256"/>
                <a:ext cx="192" cy="0"/>
              </a:xfrm>
              <a:prstGeom prst="line">
                <a:avLst/>
              </a:prstGeom>
              <a:noFill/>
              <a:ln w="19050">
                <a:solidFill>
                  <a:schemeClr val="tx1"/>
                </a:solidFill>
                <a:miter lim="800000"/>
                <a:headEnd/>
                <a:tailEnd type="triangle" w="med" len="med"/>
              </a:ln>
              <a:effectLst/>
            </p:spPr>
            <p:txBody>
              <a:bodyPr wrap="none"/>
              <a:lstStyle/>
              <a:p>
                <a:endParaRPr lang="zh-CN" altLang="en-US">
                  <a:effectLst>
                    <a:outerShdw blurRad="38100" dist="38100" dir="2700000" algn="tl">
                      <a:srgbClr val="000000">
                        <a:alpha val="43137"/>
                      </a:srgbClr>
                    </a:outerShdw>
                  </a:effectLst>
                </a:endParaRPr>
              </a:p>
            </p:txBody>
          </p:sp>
          <p:sp>
            <p:nvSpPr>
              <p:cNvPr id="155661" name="Line 13"/>
              <p:cNvSpPr>
                <a:spLocks noChangeShapeType="1"/>
              </p:cNvSpPr>
              <p:nvPr/>
            </p:nvSpPr>
            <p:spPr bwMode="auto">
              <a:xfrm>
                <a:off x="2256" y="2256"/>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55662" name="Line 14"/>
              <p:cNvSpPr>
                <a:spLocks noChangeShapeType="1"/>
              </p:cNvSpPr>
              <p:nvPr/>
            </p:nvSpPr>
            <p:spPr bwMode="auto">
              <a:xfrm flipH="1">
                <a:off x="1728" y="2160"/>
                <a:ext cx="240"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grpSp>
        <p:sp>
          <p:nvSpPr>
            <p:cNvPr id="155663" name="Text Box 15"/>
            <p:cNvSpPr txBox="1">
              <a:spLocks noChangeArrowheads="1"/>
            </p:cNvSpPr>
            <p:nvPr/>
          </p:nvSpPr>
          <p:spPr bwMode="auto">
            <a:xfrm>
              <a:off x="1440" y="1296"/>
              <a:ext cx="758" cy="330"/>
            </a:xfrm>
            <a:prstGeom prst="rect">
              <a:avLst/>
            </a:prstGeom>
            <a:noFill/>
            <a:ln w="9525">
              <a:noFill/>
              <a:miter lim="800000"/>
              <a:headEnd/>
              <a:tailEnd/>
            </a:ln>
            <a:effectLst/>
          </p:spPr>
          <p:txBody>
            <a:bodyPr wrap="none">
              <a:spAutoFit/>
            </a:bodyPr>
            <a:lstStyle/>
            <a:p>
              <a:r>
                <a:rPr lang="zh-CN" altLang="en-US" dirty="0">
                  <a:effectLst>
                    <a:outerShdw blurRad="38100" dist="38100" dir="2700000" algn="tl">
                      <a:srgbClr val="000000">
                        <a:alpha val="43137"/>
                      </a:srgbClr>
                    </a:outerShdw>
                  </a:effectLst>
                  <a:latin typeface="黑体" pitchFamily="2" charset="-122"/>
                  <a:ea typeface="黑体" pitchFamily="2" charset="-122"/>
                </a:rPr>
                <a:t> </a:t>
              </a:r>
              <a:r>
                <a:rPr lang="en-US" altLang="zh-CN" b="1" dirty="0">
                  <a:effectLst>
                    <a:outerShdw blurRad="38100" dist="38100" dir="2700000" algn="tl">
                      <a:srgbClr val="000000">
                        <a:alpha val="43137"/>
                      </a:srgbClr>
                    </a:outerShdw>
                  </a:effectLst>
                </a:rPr>
                <a:t>drain</a:t>
              </a:r>
            </a:p>
          </p:txBody>
        </p:sp>
        <p:sp>
          <p:nvSpPr>
            <p:cNvPr id="155664" name="Text Box 16"/>
            <p:cNvSpPr txBox="1">
              <a:spLocks noChangeArrowheads="1"/>
            </p:cNvSpPr>
            <p:nvPr/>
          </p:nvSpPr>
          <p:spPr bwMode="auto">
            <a:xfrm>
              <a:off x="1478" y="2544"/>
              <a:ext cx="852" cy="330"/>
            </a:xfrm>
            <a:prstGeom prst="rect">
              <a:avLst/>
            </a:prstGeom>
            <a:noFill/>
            <a:ln w="9525">
              <a:noFill/>
              <a:miter lim="800000"/>
              <a:headEnd/>
              <a:tailEnd/>
            </a:ln>
            <a:effectLst/>
          </p:spPr>
          <p:txBody>
            <a:bodyPr wrap="none">
              <a:spAutoFit/>
            </a:bodyPr>
            <a:lstStyle/>
            <a:p>
              <a:r>
                <a:rPr lang="zh-CN" altLang="en-US" dirty="0">
                  <a:effectLst>
                    <a:outerShdw blurRad="38100" dist="38100" dir="2700000" algn="tl">
                      <a:srgbClr val="000000">
                        <a:alpha val="43137"/>
                      </a:srgbClr>
                    </a:outerShdw>
                  </a:effectLst>
                  <a:latin typeface="黑体" pitchFamily="2" charset="-122"/>
                  <a:ea typeface="黑体" pitchFamily="2" charset="-122"/>
                </a:rPr>
                <a:t> </a:t>
              </a:r>
              <a:r>
                <a:rPr lang="en-US" altLang="zh-CN" b="1" dirty="0">
                  <a:effectLst>
                    <a:outerShdw blurRad="38100" dist="38100" dir="2700000" algn="tl">
                      <a:srgbClr val="000000">
                        <a:alpha val="43137"/>
                      </a:srgbClr>
                    </a:outerShdw>
                  </a:effectLst>
                </a:rPr>
                <a:t>source</a:t>
              </a:r>
            </a:p>
          </p:txBody>
        </p:sp>
        <p:sp>
          <p:nvSpPr>
            <p:cNvPr id="155665" name="Text Box 17"/>
            <p:cNvSpPr txBox="1">
              <a:spLocks noChangeArrowheads="1"/>
            </p:cNvSpPr>
            <p:nvPr/>
          </p:nvSpPr>
          <p:spPr bwMode="auto">
            <a:xfrm>
              <a:off x="664" y="1437"/>
              <a:ext cx="518" cy="601"/>
            </a:xfrm>
            <a:prstGeom prst="rect">
              <a:avLst/>
            </a:prstGeom>
            <a:noFill/>
            <a:ln w="9525">
              <a:noFill/>
              <a:miter lim="800000"/>
              <a:headEnd/>
              <a:tailEnd/>
            </a:ln>
            <a:effectLst/>
          </p:spPr>
          <p:txBody>
            <a:bodyPr wrap="none">
              <a:spAutoFit/>
            </a:bodyPr>
            <a:lstStyle/>
            <a:p>
              <a:pPr algn="ctr"/>
              <a:r>
                <a:rPr lang="zh-CN" altLang="en-US" b="1" dirty="0">
                  <a:effectLst>
                    <a:outerShdw blurRad="38100" dist="38100" dir="2700000" algn="tl">
                      <a:srgbClr val="000000">
                        <a:alpha val="43137"/>
                      </a:srgbClr>
                    </a:outerShdw>
                  </a:effectLst>
                </a:rPr>
                <a:t> </a:t>
              </a:r>
            </a:p>
            <a:p>
              <a:pPr algn="ctr"/>
              <a:r>
                <a:rPr lang="en-US" altLang="zh-CN" b="1" dirty="0">
                  <a:effectLst>
                    <a:outerShdw blurRad="38100" dist="38100" dir="2700000" algn="tl">
                      <a:srgbClr val="000000">
                        <a:alpha val="43137"/>
                      </a:srgbClr>
                    </a:outerShdw>
                  </a:effectLst>
                </a:rPr>
                <a:t>gate</a:t>
              </a:r>
            </a:p>
          </p:txBody>
        </p:sp>
        <p:sp>
          <p:nvSpPr>
            <p:cNvPr id="155668" name="Text Box 20"/>
            <p:cNvSpPr txBox="1">
              <a:spLocks noChangeArrowheads="1"/>
            </p:cNvSpPr>
            <p:nvPr/>
          </p:nvSpPr>
          <p:spPr bwMode="auto">
            <a:xfrm>
              <a:off x="912" y="2064"/>
              <a:ext cx="246" cy="330"/>
            </a:xfrm>
            <a:prstGeom prst="rect">
              <a:avLst/>
            </a:prstGeom>
            <a:noFill/>
            <a:ln w="9525">
              <a:noFill/>
              <a:miter lim="800000"/>
              <a:headEnd/>
              <a:tailEnd/>
            </a:ln>
            <a:effectLst/>
          </p:spPr>
          <p:txBody>
            <a:bodyPr wrap="none">
              <a:spAutoFit/>
            </a:bodyPr>
            <a:lstStyle/>
            <a:p>
              <a:r>
                <a:rPr lang="zh-CN" altLang="en-US" b="1">
                  <a:effectLst>
                    <a:outerShdw blurRad="38100" dist="38100" dir="2700000" algn="tl">
                      <a:srgbClr val="000000">
                        <a:alpha val="43137"/>
                      </a:srgbClr>
                    </a:outerShdw>
                  </a:effectLst>
                </a:rPr>
                <a:t>+</a:t>
              </a:r>
            </a:p>
          </p:txBody>
        </p:sp>
        <p:sp>
          <p:nvSpPr>
            <p:cNvPr id="155669" name="Line 21"/>
            <p:cNvSpPr>
              <a:spLocks noChangeShapeType="1"/>
            </p:cNvSpPr>
            <p:nvPr/>
          </p:nvSpPr>
          <p:spPr bwMode="auto">
            <a:xfrm>
              <a:off x="1344" y="2544"/>
              <a:ext cx="96"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55667" name="Text Box 19"/>
            <p:cNvSpPr txBox="1">
              <a:spLocks noChangeArrowheads="1"/>
            </p:cNvSpPr>
            <p:nvPr/>
          </p:nvSpPr>
          <p:spPr bwMode="auto">
            <a:xfrm>
              <a:off x="606" y="2460"/>
              <a:ext cx="400" cy="327"/>
            </a:xfrm>
            <a:prstGeom prst="rect">
              <a:avLst/>
            </a:prstGeom>
            <a:noFill/>
            <a:ln w="9525">
              <a:noFill/>
              <a:miter lim="800000"/>
              <a:headEnd/>
              <a:tailEnd/>
            </a:ln>
            <a:effectLst/>
          </p:spPr>
          <p:txBody>
            <a:bodyPr wrap="none">
              <a:spAutoFit/>
            </a:bodyPr>
            <a:lstStyle/>
            <a:p>
              <a:r>
                <a:rPr lang="en-US" altLang="zh-CN" b="1" i="1" dirty="0" err="1">
                  <a:effectLst>
                    <a:outerShdw blurRad="38100" dist="38100" dir="2700000" algn="tl">
                      <a:srgbClr val="000000">
                        <a:alpha val="43137"/>
                      </a:srgbClr>
                    </a:outerShdw>
                  </a:effectLst>
                </a:rPr>
                <a:t>V</a:t>
              </a:r>
              <a:r>
                <a:rPr lang="en-US" altLang="zh-CN" b="1" i="1" baseline="-25000" dirty="0" err="1">
                  <a:effectLst>
                    <a:outerShdw blurRad="38100" dist="38100" dir="2700000" algn="tl">
                      <a:srgbClr val="000000">
                        <a:alpha val="43137"/>
                      </a:srgbClr>
                    </a:outerShdw>
                  </a:effectLst>
                </a:rPr>
                <a:t>gs</a:t>
              </a:r>
              <a:endParaRPr lang="en-US" altLang="zh-CN" b="1" i="1" baseline="-25000" dirty="0">
                <a:effectLst>
                  <a:outerShdw blurRad="38100" dist="38100" dir="2700000" algn="tl">
                    <a:srgbClr val="000000">
                      <a:alpha val="43137"/>
                    </a:srgbClr>
                  </a:outerShdw>
                </a:effectLst>
              </a:endParaRPr>
            </a:p>
          </p:txBody>
        </p:sp>
      </p:grpSp>
      <p:sp>
        <p:nvSpPr>
          <p:cNvPr id="27" name="AutoShape 5"/>
          <p:cNvSpPr>
            <a:spLocks noChangeArrowheads="1"/>
          </p:cNvSpPr>
          <p:nvPr/>
        </p:nvSpPr>
        <p:spPr bwMode="auto">
          <a:xfrm>
            <a:off x="2095472" y="1484784"/>
            <a:ext cx="3733800" cy="3143250"/>
          </a:xfrm>
          <a:prstGeom prst="roundRect">
            <a:avLst>
              <a:gd name="adj" fmla="val 11606"/>
            </a:avLst>
          </a:prstGeom>
          <a:noFill/>
          <a:ln w="57150" cmpd="thinThick">
            <a:solidFill>
              <a:schemeClr val="accent1"/>
            </a:solidFill>
            <a:prstDash val="lgDash"/>
            <a:miter lim="800000"/>
            <a:headEnd/>
            <a:tailEnd/>
          </a:ln>
          <a:effectLst/>
        </p:spPr>
        <p:txBody>
          <a:bodyPr wrap="none" anchor="ctr"/>
          <a:lstStyle/>
          <a:p>
            <a:endParaRPr lang="zh-CN" altLang="en-US" dirty="0">
              <a:solidFill>
                <a:schemeClr val="bg1"/>
              </a:solidFill>
              <a:effectLst>
                <a:outerShdw blurRad="38100" dist="38100" dir="2700000" algn="tl">
                  <a:srgbClr val="000000">
                    <a:alpha val="43137"/>
                  </a:srgbClr>
                </a:outerShdw>
              </a:effectLst>
            </a:endParaRPr>
          </a:p>
        </p:txBody>
      </p:sp>
      <p:sp>
        <p:nvSpPr>
          <p:cNvPr id="28" name="Rectangle 2"/>
          <p:cNvSpPr txBox="1">
            <a:spLocks noChangeArrowheads="1"/>
          </p:cNvSpPr>
          <p:nvPr/>
        </p:nvSpPr>
        <p:spPr bwMode="auto">
          <a:xfrm>
            <a:off x="2095472" y="357166"/>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l"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2pPr>
            <a:lvl3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3pPr>
            <a:lvl4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4pPr>
            <a:lvl5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5pPr>
            <a:lvl6pPr marL="4572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6pPr>
            <a:lvl7pPr marL="9144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7pPr>
            <a:lvl8pPr marL="13716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8pPr>
            <a:lvl9pPr marL="18288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9pPr>
          </a:lstStyle>
          <a:p>
            <a:r>
              <a:rPr lang="en-US" altLang="zh-CN" kern="0" dirty="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NMOS</a:t>
            </a:r>
            <a:r>
              <a:rPr lang="zh-CN" altLang="en-US" kern="0" dirty="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 </a:t>
            </a:r>
            <a:r>
              <a:rPr lang="en-US" altLang="zh-CN" kern="0" dirty="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Transistor</a:t>
            </a:r>
            <a:endParaRPr lang="zh-CN" altLang="en-US" kern="0" dirty="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5652">
                                            <p:txEl>
                                              <p:pRg st="0" end="0"/>
                                            </p:txEl>
                                          </p:spTgt>
                                        </p:tgtEl>
                                        <p:attrNameLst>
                                          <p:attrName>style.visibility</p:attrName>
                                        </p:attrNameLst>
                                      </p:cBhvr>
                                      <p:to>
                                        <p:strVal val="visible"/>
                                      </p:to>
                                    </p:set>
                                    <p:animEffect transition="in" filter="blinds(horizontal)">
                                      <p:cBhvr>
                                        <p:cTn id="12" dur="500"/>
                                        <p:tgtEl>
                                          <p:spTgt spid="155652">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5652">
                                            <p:txEl>
                                              <p:pRg st="1" end="1"/>
                                            </p:txEl>
                                          </p:spTgt>
                                        </p:tgtEl>
                                        <p:attrNameLst>
                                          <p:attrName>style.visibility</p:attrName>
                                        </p:attrNameLst>
                                      </p:cBhvr>
                                      <p:to>
                                        <p:strVal val="visible"/>
                                      </p:to>
                                    </p:set>
                                    <p:animEffect transition="in" filter="blinds(horizontal)">
                                      <p:cBhvr>
                                        <p:cTn id="15" dur="500"/>
                                        <p:tgtEl>
                                          <p:spTgt spid="155652">
                                            <p:txEl>
                                              <p:pRg st="1" end="1"/>
                                            </p:txEl>
                                          </p:spTgt>
                                        </p:tgtEl>
                                      </p:cBhvr>
                                    </p:animEffect>
                                  </p:childTnLst>
                                </p:cTn>
                              </p:par>
                            </p:childTnLst>
                          </p:cTn>
                        </p:par>
                        <p:par>
                          <p:cTn id="16" fill="hold">
                            <p:stCondLst>
                              <p:cond delay="500"/>
                            </p:stCondLst>
                            <p:childTnLst>
                              <p:par>
                                <p:cTn id="17" presetID="3" presetClass="entr" presetSubtype="10" fill="hold" grpId="0" nodeType="afterEffect">
                                  <p:stCondLst>
                                    <p:cond delay="0"/>
                                  </p:stCondLst>
                                  <p:childTnLst>
                                    <p:set>
                                      <p:cBhvr>
                                        <p:cTn id="18" dur="1" fill="hold">
                                          <p:stCondLst>
                                            <p:cond delay="0"/>
                                          </p:stCondLst>
                                        </p:cTn>
                                        <p:tgtEl>
                                          <p:spTgt spid="155652">
                                            <p:txEl>
                                              <p:pRg st="3" end="3"/>
                                            </p:txEl>
                                          </p:spTgt>
                                        </p:tgtEl>
                                        <p:attrNameLst>
                                          <p:attrName>style.visibility</p:attrName>
                                        </p:attrNameLst>
                                      </p:cBhvr>
                                      <p:to>
                                        <p:strVal val="visible"/>
                                      </p:to>
                                    </p:set>
                                    <p:animEffect transition="in" filter="blinds(horizontal)">
                                      <p:cBhvr>
                                        <p:cTn id="19" dur="500"/>
                                        <p:tgtEl>
                                          <p:spTgt spid="155652">
                                            <p:txEl>
                                              <p:pRg st="3" end="3"/>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55652">
                                            <p:txEl>
                                              <p:pRg st="4" end="4"/>
                                            </p:txEl>
                                          </p:spTgt>
                                        </p:tgtEl>
                                        <p:attrNameLst>
                                          <p:attrName>style.visibility</p:attrName>
                                        </p:attrNameLst>
                                      </p:cBhvr>
                                      <p:to>
                                        <p:strVal val="visible"/>
                                      </p:to>
                                    </p:set>
                                    <p:animEffect transition="in" filter="blinds(horizontal)">
                                      <p:cBhvr>
                                        <p:cTn id="22" dur="500"/>
                                        <p:tgtEl>
                                          <p:spTgt spid="15565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2" grpId="0" uiExpand="1" build="p" autoUpdateAnimBg="0"/>
      <p:bldP spid="27"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pSp>
        <p:nvGrpSpPr>
          <p:cNvPr id="2" name="Group 4"/>
          <p:cNvGrpSpPr>
            <a:grpSpLocks/>
          </p:cNvGrpSpPr>
          <p:nvPr/>
        </p:nvGrpSpPr>
        <p:grpSpPr bwMode="auto">
          <a:xfrm>
            <a:off x="4401095" y="1268760"/>
            <a:ext cx="2889251" cy="2808288"/>
            <a:chOff x="453" y="240"/>
            <a:chExt cx="1820" cy="1769"/>
          </a:xfrm>
        </p:grpSpPr>
        <p:sp>
          <p:nvSpPr>
            <p:cNvPr id="216069" name="Rectangle 5"/>
            <p:cNvSpPr>
              <a:spLocks noChangeArrowheads="1"/>
            </p:cNvSpPr>
            <p:nvPr/>
          </p:nvSpPr>
          <p:spPr bwMode="auto">
            <a:xfrm>
              <a:off x="1392" y="720"/>
              <a:ext cx="96" cy="288"/>
            </a:xfrm>
            <a:prstGeom prst="rect">
              <a:avLst/>
            </a:pr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6070" name="Line 6"/>
            <p:cNvSpPr>
              <a:spLocks noChangeShapeType="1"/>
            </p:cNvSpPr>
            <p:nvPr/>
          </p:nvSpPr>
          <p:spPr bwMode="auto">
            <a:xfrm flipV="1">
              <a:off x="1440" y="528"/>
              <a:ext cx="0" cy="192"/>
            </a:xfrm>
            <a:prstGeom prst="line">
              <a:avLst/>
            </a:prstGeom>
            <a:noFill/>
            <a:ln w="19050">
              <a:solidFill>
                <a:schemeClr val="tx1"/>
              </a:solidFill>
              <a:round/>
              <a:headEnd/>
              <a:tailEnd/>
            </a:ln>
            <a:effectLst/>
          </p:spPr>
          <p:txBody>
            <a:bodyP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6071" name="Line 7"/>
            <p:cNvSpPr>
              <a:spLocks noChangeShapeType="1"/>
            </p:cNvSpPr>
            <p:nvPr/>
          </p:nvSpPr>
          <p:spPr bwMode="auto">
            <a:xfrm>
              <a:off x="1440" y="1008"/>
              <a:ext cx="0" cy="528"/>
            </a:xfrm>
            <a:prstGeom prst="line">
              <a:avLst/>
            </a:prstGeom>
            <a:noFill/>
            <a:ln w="19050">
              <a:solidFill>
                <a:schemeClr val="tx1"/>
              </a:solidFill>
              <a:round/>
              <a:headEnd/>
              <a:tailEnd/>
            </a:ln>
            <a:effectLst/>
          </p:spPr>
          <p:txBody>
            <a:bodyP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nvGrpSpPr>
            <p:cNvPr id="3" name="Group 8"/>
            <p:cNvGrpSpPr>
              <a:grpSpLocks/>
            </p:cNvGrpSpPr>
            <p:nvPr/>
          </p:nvGrpSpPr>
          <p:grpSpPr bwMode="auto">
            <a:xfrm>
              <a:off x="672" y="1440"/>
              <a:ext cx="768" cy="192"/>
              <a:chOff x="480" y="2448"/>
              <a:chExt cx="768" cy="192"/>
            </a:xfrm>
          </p:grpSpPr>
          <p:sp>
            <p:nvSpPr>
              <p:cNvPr id="216073" name="AutoShape 9"/>
              <p:cNvSpPr>
                <a:spLocks noChangeArrowheads="1"/>
              </p:cNvSpPr>
              <p:nvPr/>
            </p:nvSpPr>
            <p:spPr bwMode="auto">
              <a:xfrm rot="-5400000">
                <a:off x="768" y="2448"/>
                <a:ext cx="192" cy="192"/>
              </a:xfrm>
              <a:prstGeom prst="triangle">
                <a:avLst>
                  <a:gd name="adj" fmla="val 50000"/>
                </a:avLst>
              </a:pr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6074" name="Line 10"/>
              <p:cNvSpPr>
                <a:spLocks noChangeShapeType="1"/>
              </p:cNvSpPr>
              <p:nvPr/>
            </p:nvSpPr>
            <p:spPr bwMode="auto">
              <a:xfrm>
                <a:off x="768" y="2448"/>
                <a:ext cx="0" cy="192"/>
              </a:xfrm>
              <a:prstGeom prst="line">
                <a:avLst/>
              </a:prstGeom>
              <a:noFill/>
              <a:ln w="19050">
                <a:solidFill>
                  <a:schemeClr val="tx1"/>
                </a:solidFill>
                <a:round/>
                <a:headEnd/>
                <a:tailEnd/>
              </a:ln>
              <a:effectLst/>
            </p:spPr>
            <p:txBody>
              <a:bodyP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6075" name="Line 11"/>
              <p:cNvSpPr>
                <a:spLocks noChangeShapeType="1"/>
              </p:cNvSpPr>
              <p:nvPr/>
            </p:nvSpPr>
            <p:spPr bwMode="auto">
              <a:xfrm flipH="1">
                <a:off x="480" y="2544"/>
                <a:ext cx="288" cy="0"/>
              </a:xfrm>
              <a:prstGeom prst="line">
                <a:avLst/>
              </a:prstGeom>
              <a:noFill/>
              <a:ln w="19050">
                <a:solidFill>
                  <a:schemeClr val="tx1"/>
                </a:solidFill>
                <a:round/>
                <a:headEnd/>
                <a:tailEnd/>
              </a:ln>
              <a:effectLst/>
            </p:spPr>
            <p:txBody>
              <a:bodyP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6076" name="Line 12"/>
              <p:cNvSpPr>
                <a:spLocks noChangeShapeType="1"/>
              </p:cNvSpPr>
              <p:nvPr/>
            </p:nvSpPr>
            <p:spPr bwMode="auto">
              <a:xfrm>
                <a:off x="960" y="2544"/>
                <a:ext cx="288" cy="0"/>
              </a:xfrm>
              <a:prstGeom prst="line">
                <a:avLst/>
              </a:prstGeom>
              <a:noFill/>
              <a:ln w="19050">
                <a:solidFill>
                  <a:schemeClr val="tx1"/>
                </a:solidFill>
                <a:round/>
                <a:headEnd/>
                <a:tailEnd/>
              </a:ln>
              <a:effectLst/>
            </p:spPr>
            <p:txBody>
              <a:bodyP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grpSp>
          <p:nvGrpSpPr>
            <p:cNvPr id="4" name="Group 13"/>
            <p:cNvGrpSpPr>
              <a:grpSpLocks/>
            </p:cNvGrpSpPr>
            <p:nvPr/>
          </p:nvGrpSpPr>
          <p:grpSpPr bwMode="auto">
            <a:xfrm>
              <a:off x="672" y="1104"/>
              <a:ext cx="768" cy="192"/>
              <a:chOff x="480" y="2448"/>
              <a:chExt cx="768" cy="192"/>
            </a:xfrm>
          </p:grpSpPr>
          <p:sp>
            <p:nvSpPr>
              <p:cNvPr id="216078" name="AutoShape 14"/>
              <p:cNvSpPr>
                <a:spLocks noChangeArrowheads="1"/>
              </p:cNvSpPr>
              <p:nvPr/>
            </p:nvSpPr>
            <p:spPr bwMode="auto">
              <a:xfrm rot="-5400000">
                <a:off x="768" y="2448"/>
                <a:ext cx="192" cy="192"/>
              </a:xfrm>
              <a:prstGeom prst="triangle">
                <a:avLst>
                  <a:gd name="adj" fmla="val 50000"/>
                </a:avLst>
              </a:pr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6079" name="Line 15"/>
              <p:cNvSpPr>
                <a:spLocks noChangeShapeType="1"/>
              </p:cNvSpPr>
              <p:nvPr/>
            </p:nvSpPr>
            <p:spPr bwMode="auto">
              <a:xfrm>
                <a:off x="768" y="2448"/>
                <a:ext cx="0" cy="192"/>
              </a:xfrm>
              <a:prstGeom prst="line">
                <a:avLst/>
              </a:prstGeom>
              <a:noFill/>
              <a:ln w="19050">
                <a:solidFill>
                  <a:schemeClr val="tx1"/>
                </a:solidFill>
                <a:round/>
                <a:headEnd/>
                <a:tailEnd/>
              </a:ln>
              <a:effectLst/>
            </p:spPr>
            <p:txBody>
              <a:bodyP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6080" name="Line 16"/>
              <p:cNvSpPr>
                <a:spLocks noChangeShapeType="1"/>
              </p:cNvSpPr>
              <p:nvPr/>
            </p:nvSpPr>
            <p:spPr bwMode="auto">
              <a:xfrm flipH="1">
                <a:off x="480" y="2544"/>
                <a:ext cx="288" cy="0"/>
              </a:xfrm>
              <a:prstGeom prst="line">
                <a:avLst/>
              </a:prstGeom>
              <a:noFill/>
              <a:ln w="19050">
                <a:solidFill>
                  <a:schemeClr val="tx1"/>
                </a:solidFill>
                <a:round/>
                <a:headEnd/>
                <a:tailEnd/>
              </a:ln>
              <a:effectLst/>
            </p:spPr>
            <p:txBody>
              <a:bodyP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6081" name="Line 17"/>
              <p:cNvSpPr>
                <a:spLocks noChangeShapeType="1"/>
              </p:cNvSpPr>
              <p:nvPr/>
            </p:nvSpPr>
            <p:spPr bwMode="auto">
              <a:xfrm>
                <a:off x="960" y="2544"/>
                <a:ext cx="288" cy="0"/>
              </a:xfrm>
              <a:prstGeom prst="line">
                <a:avLst/>
              </a:prstGeom>
              <a:noFill/>
              <a:ln w="19050">
                <a:solidFill>
                  <a:schemeClr val="tx1"/>
                </a:solidFill>
                <a:round/>
                <a:headEnd/>
                <a:tailEnd/>
              </a:ln>
              <a:effectLst/>
            </p:spPr>
            <p:txBody>
              <a:bodyP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sp>
          <p:nvSpPr>
            <p:cNvPr id="216082" name="Line 18"/>
            <p:cNvSpPr>
              <a:spLocks noChangeShapeType="1"/>
            </p:cNvSpPr>
            <p:nvPr/>
          </p:nvSpPr>
          <p:spPr bwMode="auto">
            <a:xfrm>
              <a:off x="1440" y="1200"/>
              <a:ext cx="336" cy="0"/>
            </a:xfrm>
            <a:prstGeom prst="line">
              <a:avLst/>
            </a:prstGeom>
            <a:noFill/>
            <a:ln w="19050">
              <a:solidFill>
                <a:schemeClr val="tx1"/>
              </a:solidFill>
              <a:round/>
              <a:headEnd type="oval" w="med" len="med"/>
              <a:tailEnd/>
            </a:ln>
            <a:effectLst/>
          </p:spPr>
          <p:txBody>
            <a:bodyP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6083" name="Text Box 19"/>
            <p:cNvSpPr txBox="1">
              <a:spLocks noChangeArrowheads="1"/>
            </p:cNvSpPr>
            <p:nvPr/>
          </p:nvSpPr>
          <p:spPr bwMode="auto">
            <a:xfrm>
              <a:off x="453" y="1056"/>
              <a:ext cx="280" cy="330"/>
            </a:xfrm>
            <a:prstGeom prst="rect">
              <a:avLst/>
            </a:prstGeom>
            <a:noFill/>
            <a:ln w="19050">
              <a:noFill/>
              <a:miter lim="800000"/>
              <a:headEnd/>
              <a:tailEnd/>
            </a:ln>
            <a:effectLst/>
          </p:spPr>
          <p:txBody>
            <a:bodyPr wrap="none">
              <a:spAutoFit/>
            </a:bodyPr>
            <a:lstStyle/>
            <a:p>
              <a:pPr algn="ctr"/>
              <a:r>
                <a:rPr lang="en-US" altLang="zh-CN" b="1">
                  <a:effectLst>
                    <a:outerShdw blurRad="38100" dist="38100" dir="2700000" algn="tl">
                      <a:srgbClr val="000000">
                        <a:alpha val="43137"/>
                      </a:srgbClr>
                    </a:outerShdw>
                  </a:effectLst>
                  <a:cs typeface="Times New Roman" panose="02020603050405020304" pitchFamily="18" charset="0"/>
                </a:rPr>
                <a:t>A</a:t>
              </a:r>
            </a:p>
          </p:txBody>
        </p:sp>
        <p:sp>
          <p:nvSpPr>
            <p:cNvPr id="216084" name="Text Box 20"/>
            <p:cNvSpPr txBox="1">
              <a:spLocks noChangeArrowheads="1"/>
            </p:cNvSpPr>
            <p:nvPr/>
          </p:nvSpPr>
          <p:spPr bwMode="auto">
            <a:xfrm>
              <a:off x="465" y="1392"/>
              <a:ext cx="267" cy="330"/>
            </a:xfrm>
            <a:prstGeom prst="rect">
              <a:avLst/>
            </a:prstGeom>
            <a:noFill/>
            <a:ln w="19050">
              <a:noFill/>
              <a:miter lim="800000"/>
              <a:headEnd/>
              <a:tailEnd/>
            </a:ln>
            <a:effectLst/>
          </p:spPr>
          <p:txBody>
            <a:bodyPr wrap="none">
              <a:spAutoFit/>
            </a:bodyPr>
            <a:lstStyle/>
            <a:p>
              <a:pPr algn="ctr"/>
              <a:r>
                <a:rPr lang="en-US" altLang="zh-CN" b="1">
                  <a:effectLst>
                    <a:outerShdw blurRad="38100" dist="38100" dir="2700000" algn="tl">
                      <a:srgbClr val="000000">
                        <a:alpha val="43137"/>
                      </a:srgbClr>
                    </a:outerShdw>
                  </a:effectLst>
                  <a:cs typeface="Times New Roman" panose="02020603050405020304" pitchFamily="18" charset="0"/>
                </a:rPr>
                <a:t>B</a:t>
              </a:r>
            </a:p>
          </p:txBody>
        </p:sp>
        <p:sp>
          <p:nvSpPr>
            <p:cNvPr id="216085" name="Text Box 21"/>
            <p:cNvSpPr txBox="1">
              <a:spLocks noChangeArrowheads="1"/>
            </p:cNvSpPr>
            <p:nvPr/>
          </p:nvSpPr>
          <p:spPr bwMode="auto">
            <a:xfrm>
              <a:off x="894" y="739"/>
              <a:ext cx="356" cy="330"/>
            </a:xfrm>
            <a:prstGeom prst="rect">
              <a:avLst/>
            </a:prstGeom>
            <a:noFill/>
            <a:ln w="19050">
              <a:noFill/>
              <a:miter lim="800000"/>
              <a:headEnd/>
              <a:tailEnd/>
            </a:ln>
            <a:effectLst/>
          </p:spPr>
          <p:txBody>
            <a:bodyPr wrap="none">
              <a:spAutoFit/>
            </a:bodyPr>
            <a:lstStyle/>
            <a:p>
              <a:pPr algn="ctr"/>
              <a:r>
                <a:rPr lang="en-US" altLang="zh-CN" b="1" dirty="0">
                  <a:effectLst>
                    <a:outerShdw blurRad="38100" dist="38100" dir="2700000" algn="tl">
                      <a:srgbClr val="000000">
                        <a:alpha val="43137"/>
                      </a:srgbClr>
                    </a:outerShdw>
                  </a:effectLst>
                  <a:cs typeface="Times New Roman" panose="02020603050405020304" pitchFamily="18" charset="0"/>
                </a:rPr>
                <a:t>D</a:t>
              </a:r>
              <a:r>
                <a:rPr lang="en-US" altLang="zh-CN" b="1" baseline="-25000" dirty="0">
                  <a:effectLst>
                    <a:outerShdw blurRad="38100" dist="38100" dir="2700000" algn="tl">
                      <a:srgbClr val="000000">
                        <a:alpha val="43137"/>
                      </a:srgbClr>
                    </a:outerShdw>
                  </a:effectLst>
                  <a:cs typeface="Times New Roman" panose="02020603050405020304" pitchFamily="18" charset="0"/>
                </a:rPr>
                <a:t>1</a:t>
              </a:r>
            </a:p>
          </p:txBody>
        </p:sp>
        <p:sp>
          <p:nvSpPr>
            <p:cNvPr id="216086" name="Text Box 22"/>
            <p:cNvSpPr txBox="1">
              <a:spLocks noChangeArrowheads="1"/>
            </p:cNvSpPr>
            <p:nvPr/>
          </p:nvSpPr>
          <p:spPr bwMode="auto">
            <a:xfrm>
              <a:off x="911" y="1679"/>
              <a:ext cx="356" cy="330"/>
            </a:xfrm>
            <a:prstGeom prst="rect">
              <a:avLst/>
            </a:prstGeom>
            <a:noFill/>
            <a:ln w="19050">
              <a:noFill/>
              <a:miter lim="800000"/>
              <a:headEnd/>
              <a:tailEnd/>
            </a:ln>
            <a:effectLst/>
          </p:spPr>
          <p:txBody>
            <a:bodyPr wrap="none">
              <a:spAutoFit/>
            </a:bodyPr>
            <a:lstStyle/>
            <a:p>
              <a:pPr algn="ctr"/>
              <a:r>
                <a:rPr lang="en-US" altLang="zh-CN" b="1" dirty="0">
                  <a:effectLst>
                    <a:outerShdw blurRad="38100" dist="38100" dir="2700000" algn="tl">
                      <a:srgbClr val="000000">
                        <a:alpha val="43137"/>
                      </a:srgbClr>
                    </a:outerShdw>
                  </a:effectLst>
                  <a:cs typeface="Times New Roman" panose="02020603050405020304" pitchFamily="18" charset="0"/>
                </a:rPr>
                <a:t>D</a:t>
              </a:r>
              <a:r>
                <a:rPr lang="en-US" altLang="zh-CN" b="1" baseline="-25000" dirty="0">
                  <a:effectLst>
                    <a:outerShdw blurRad="38100" dist="38100" dir="2700000" algn="tl">
                      <a:srgbClr val="000000">
                        <a:alpha val="43137"/>
                      </a:srgbClr>
                    </a:outerShdw>
                  </a:effectLst>
                  <a:cs typeface="Times New Roman" panose="02020603050405020304" pitchFamily="18" charset="0"/>
                </a:rPr>
                <a:t>2</a:t>
              </a:r>
            </a:p>
          </p:txBody>
        </p:sp>
        <p:sp>
          <p:nvSpPr>
            <p:cNvPr id="216087" name="Text Box 23"/>
            <p:cNvSpPr txBox="1">
              <a:spLocks noChangeArrowheads="1"/>
            </p:cNvSpPr>
            <p:nvPr/>
          </p:nvSpPr>
          <p:spPr bwMode="auto">
            <a:xfrm>
              <a:off x="1467" y="720"/>
              <a:ext cx="280" cy="330"/>
            </a:xfrm>
            <a:prstGeom prst="rect">
              <a:avLst/>
            </a:prstGeom>
            <a:noFill/>
            <a:ln w="19050">
              <a:noFill/>
              <a:miter lim="800000"/>
              <a:headEnd/>
              <a:tailEnd/>
            </a:ln>
            <a:effectLst/>
          </p:spPr>
          <p:txBody>
            <a:bodyPr wrap="none">
              <a:spAutoFit/>
            </a:bodyPr>
            <a:lstStyle/>
            <a:p>
              <a:pPr algn="ctr"/>
              <a:r>
                <a:rPr lang="en-US" altLang="zh-CN" b="1">
                  <a:effectLst>
                    <a:outerShdw blurRad="38100" dist="38100" dir="2700000" algn="tl">
                      <a:srgbClr val="000000">
                        <a:alpha val="43137"/>
                      </a:srgbClr>
                    </a:outerShdw>
                  </a:effectLst>
                  <a:cs typeface="Times New Roman" panose="02020603050405020304" pitchFamily="18" charset="0"/>
                </a:rPr>
                <a:t>R</a:t>
              </a:r>
            </a:p>
          </p:txBody>
        </p:sp>
        <p:sp>
          <p:nvSpPr>
            <p:cNvPr id="216088" name="Text Box 24"/>
            <p:cNvSpPr txBox="1">
              <a:spLocks noChangeArrowheads="1"/>
            </p:cNvSpPr>
            <p:nvPr/>
          </p:nvSpPr>
          <p:spPr bwMode="auto">
            <a:xfrm>
              <a:off x="1248" y="240"/>
              <a:ext cx="1025" cy="330"/>
            </a:xfrm>
            <a:prstGeom prst="rect">
              <a:avLst/>
            </a:prstGeom>
            <a:noFill/>
            <a:ln w="19050">
              <a:noFill/>
              <a:miter lim="800000"/>
              <a:headEnd/>
              <a:tailEnd/>
            </a:ln>
            <a:effectLst/>
          </p:spPr>
          <p:txBody>
            <a:bodyPr wrap="square">
              <a:spAutoFit/>
            </a:bodyPr>
            <a:lstStyle/>
            <a:p>
              <a:r>
                <a:rPr lang="en-US" altLang="zh-CN" b="1" dirty="0">
                  <a:effectLst>
                    <a:outerShdw blurRad="38100" dist="38100" dir="2700000" algn="tl">
                      <a:srgbClr val="000000">
                        <a:alpha val="43137"/>
                      </a:srgbClr>
                    </a:outerShdw>
                  </a:effectLst>
                  <a:cs typeface="Times New Roman" panose="02020603050405020304" pitchFamily="18" charset="0"/>
                </a:rPr>
                <a:t>V</a:t>
              </a:r>
              <a:r>
                <a:rPr lang="en-US" altLang="zh-CN" b="1" baseline="-25000" dirty="0">
                  <a:effectLst>
                    <a:outerShdw blurRad="38100" dist="38100" dir="2700000" algn="tl">
                      <a:srgbClr val="000000">
                        <a:alpha val="43137"/>
                      </a:srgbClr>
                    </a:outerShdw>
                  </a:effectLst>
                  <a:cs typeface="Times New Roman" panose="02020603050405020304" pitchFamily="18" charset="0"/>
                </a:rPr>
                <a:t>CC </a:t>
              </a:r>
              <a:r>
                <a:rPr lang="en-US" altLang="zh-CN" b="1" dirty="0">
                  <a:solidFill>
                    <a:schemeClr val="accent1"/>
                  </a:solidFill>
                  <a:effectLst>
                    <a:outerShdw blurRad="38100" dist="38100" dir="2700000" algn="tl">
                      <a:srgbClr val="000000">
                        <a:alpha val="43137"/>
                      </a:srgbClr>
                    </a:outerShdw>
                  </a:effectLst>
                  <a:ea typeface="黑体" pitchFamily="2" charset="-122"/>
                  <a:cs typeface="Times New Roman" panose="02020603050405020304" pitchFamily="18" charset="0"/>
                </a:rPr>
                <a:t>   </a:t>
              </a:r>
              <a:r>
                <a:rPr lang="en-US" altLang="zh-CN" dirty="0">
                  <a:solidFill>
                    <a:schemeClr val="accent1"/>
                  </a:solidFill>
                  <a:effectLst>
                    <a:outerShdw blurRad="38100" dist="38100" dir="2700000" algn="tl">
                      <a:srgbClr val="000000">
                        <a:alpha val="43137"/>
                      </a:srgbClr>
                    </a:outerShdw>
                  </a:effectLst>
                  <a:ea typeface="黑体" pitchFamily="2" charset="-122"/>
                  <a:cs typeface="Times New Roman" panose="02020603050405020304" pitchFamily="18" charset="0"/>
                </a:rPr>
                <a:t>5V</a:t>
              </a:r>
              <a:endParaRPr lang="en-US" altLang="zh-CN" b="1" baseline="-25000" dirty="0">
                <a:effectLst>
                  <a:outerShdw blurRad="38100" dist="38100" dir="2700000" algn="tl">
                    <a:srgbClr val="000000">
                      <a:alpha val="43137"/>
                    </a:srgbClr>
                  </a:outerShdw>
                </a:effectLst>
                <a:cs typeface="Times New Roman" panose="02020603050405020304" pitchFamily="18" charset="0"/>
              </a:endParaRPr>
            </a:p>
          </p:txBody>
        </p:sp>
        <p:sp>
          <p:nvSpPr>
            <p:cNvPr id="216089" name="Text Box 25"/>
            <p:cNvSpPr txBox="1">
              <a:spLocks noChangeArrowheads="1"/>
            </p:cNvSpPr>
            <p:nvPr/>
          </p:nvSpPr>
          <p:spPr bwMode="auto">
            <a:xfrm>
              <a:off x="1781" y="1056"/>
              <a:ext cx="280" cy="330"/>
            </a:xfrm>
            <a:prstGeom prst="rect">
              <a:avLst/>
            </a:prstGeom>
            <a:noFill/>
            <a:ln w="19050">
              <a:noFill/>
              <a:miter lim="800000"/>
              <a:headEnd/>
              <a:tailEnd/>
            </a:ln>
            <a:effectLst/>
          </p:spPr>
          <p:txBody>
            <a:bodyPr wrap="none">
              <a:spAutoFit/>
            </a:bodyPr>
            <a:lstStyle/>
            <a:p>
              <a:pPr algn="ctr"/>
              <a:r>
                <a:rPr lang="en-US" altLang="zh-CN" b="1">
                  <a:effectLst>
                    <a:outerShdw blurRad="38100" dist="38100" dir="2700000" algn="tl">
                      <a:srgbClr val="000000">
                        <a:alpha val="43137"/>
                      </a:srgbClr>
                    </a:outerShdw>
                  </a:effectLst>
                  <a:cs typeface="Times New Roman" panose="02020603050405020304" pitchFamily="18" charset="0"/>
                </a:rPr>
                <a:t>Y</a:t>
              </a:r>
            </a:p>
          </p:txBody>
        </p:sp>
      </p:grpSp>
      <p:grpSp>
        <p:nvGrpSpPr>
          <p:cNvPr id="5" name="Group 26"/>
          <p:cNvGrpSpPr>
            <a:grpSpLocks/>
          </p:cNvGrpSpPr>
          <p:nvPr/>
        </p:nvGrpSpPr>
        <p:grpSpPr bwMode="auto">
          <a:xfrm>
            <a:off x="6325144" y="2792760"/>
            <a:ext cx="304800" cy="1219200"/>
            <a:chOff x="1632" y="2736"/>
            <a:chExt cx="192" cy="768"/>
          </a:xfrm>
        </p:grpSpPr>
        <p:sp>
          <p:nvSpPr>
            <p:cNvPr id="216091" name="Rectangle 27"/>
            <p:cNvSpPr>
              <a:spLocks noChangeArrowheads="1"/>
            </p:cNvSpPr>
            <p:nvPr/>
          </p:nvSpPr>
          <p:spPr bwMode="auto">
            <a:xfrm>
              <a:off x="1680" y="2976"/>
              <a:ext cx="96" cy="288"/>
            </a:xfrm>
            <a:prstGeom prst="rect">
              <a:avLst/>
            </a:pr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6092" name="Line 28"/>
            <p:cNvSpPr>
              <a:spLocks noChangeShapeType="1"/>
            </p:cNvSpPr>
            <p:nvPr/>
          </p:nvSpPr>
          <p:spPr bwMode="auto">
            <a:xfrm>
              <a:off x="1728" y="2736"/>
              <a:ext cx="0" cy="240"/>
            </a:xfrm>
            <a:prstGeom prst="line">
              <a:avLst/>
            </a:prstGeom>
            <a:noFill/>
            <a:ln w="19050">
              <a:solidFill>
                <a:schemeClr val="tx1"/>
              </a:solidFill>
              <a:prstDash val="dash"/>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6093" name="Line 29"/>
            <p:cNvSpPr>
              <a:spLocks noChangeShapeType="1"/>
            </p:cNvSpPr>
            <p:nvPr/>
          </p:nvSpPr>
          <p:spPr bwMode="auto">
            <a:xfrm>
              <a:off x="1728" y="3264"/>
              <a:ext cx="0" cy="240"/>
            </a:xfrm>
            <a:prstGeom prst="line">
              <a:avLst/>
            </a:prstGeom>
            <a:noFill/>
            <a:ln w="19050">
              <a:solidFill>
                <a:schemeClr val="tx1"/>
              </a:solidFill>
              <a:prstDash val="dash"/>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6094" name="Line 30"/>
            <p:cNvSpPr>
              <a:spLocks noChangeShapeType="1"/>
            </p:cNvSpPr>
            <p:nvPr/>
          </p:nvSpPr>
          <p:spPr bwMode="auto">
            <a:xfrm>
              <a:off x="1632" y="3504"/>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sp>
        <p:nvSpPr>
          <p:cNvPr id="35" name="矩形 34"/>
          <p:cNvSpPr/>
          <p:nvPr/>
        </p:nvSpPr>
        <p:spPr>
          <a:xfrm>
            <a:off x="3503713" y="4469160"/>
            <a:ext cx="4471289" cy="1754326"/>
          </a:xfrm>
          <a:prstGeom prst="rect">
            <a:avLst/>
          </a:prstGeom>
        </p:spPr>
        <p:txBody>
          <a:bodyPr wrap="none">
            <a:spAutoFit/>
          </a:bodyPr>
          <a:lstStyle/>
          <a:p>
            <a:r>
              <a:rPr lang="en-US" altLang="zh-CN" dirty="0">
                <a:solidFill>
                  <a:schemeClr val="accent1"/>
                </a:solidFill>
                <a:effectLst>
                  <a:outerShdw blurRad="38100" dist="38100" dir="2700000" algn="tl">
                    <a:srgbClr val="000000">
                      <a:alpha val="43137"/>
                    </a:srgbClr>
                  </a:outerShdw>
                </a:effectLst>
                <a:ea typeface="黑体" pitchFamily="2" charset="-122"/>
                <a:cs typeface="Times New Roman" panose="02020603050405020304" pitchFamily="18" charset="0"/>
              </a:rPr>
              <a:t>Input (5V, 5V), output </a:t>
            </a:r>
            <a:r>
              <a:rPr lang="zh-CN" altLang="en-US" dirty="0">
                <a:solidFill>
                  <a:schemeClr val="accent1"/>
                </a:solidFill>
                <a:effectLst>
                  <a:outerShdw blurRad="38100" dist="38100" dir="2700000" algn="tl">
                    <a:srgbClr val="000000">
                      <a:alpha val="43137"/>
                    </a:srgbClr>
                  </a:outerShdw>
                </a:effectLst>
                <a:ea typeface="黑体" pitchFamily="2" charset="-122"/>
                <a:cs typeface="Times New Roman" panose="02020603050405020304" pitchFamily="18" charset="0"/>
              </a:rPr>
              <a:t>≈ </a:t>
            </a:r>
            <a:r>
              <a:rPr lang="en-US" altLang="zh-CN" dirty="0">
                <a:solidFill>
                  <a:schemeClr val="accent1"/>
                </a:solidFill>
                <a:effectLst>
                  <a:outerShdw blurRad="38100" dist="38100" dir="2700000" algn="tl">
                    <a:srgbClr val="000000">
                      <a:alpha val="43137"/>
                    </a:srgbClr>
                  </a:outerShdw>
                </a:effectLst>
                <a:ea typeface="黑体" pitchFamily="2" charset="-122"/>
                <a:cs typeface="Times New Roman" panose="02020603050405020304" pitchFamily="18" charset="0"/>
              </a:rPr>
              <a:t>5V</a:t>
            </a:r>
          </a:p>
          <a:p>
            <a:endParaRPr lang="en-US" altLang="zh-CN" sz="1200" dirty="0">
              <a:solidFill>
                <a:schemeClr val="accent1"/>
              </a:solidFill>
              <a:effectLst>
                <a:outerShdw blurRad="38100" dist="38100" dir="2700000" algn="tl">
                  <a:srgbClr val="000000">
                    <a:alpha val="43137"/>
                  </a:srgbClr>
                </a:outerShdw>
              </a:effectLst>
              <a:ea typeface="黑体" pitchFamily="2" charset="-122"/>
              <a:cs typeface="Times New Roman" panose="02020603050405020304" pitchFamily="18" charset="0"/>
            </a:endParaRPr>
          </a:p>
          <a:p>
            <a:r>
              <a:rPr lang="en-US" altLang="zh-CN" dirty="0">
                <a:solidFill>
                  <a:schemeClr val="accent1"/>
                </a:solidFill>
                <a:effectLst>
                  <a:outerShdw blurRad="38100" dist="38100" dir="2700000" algn="tl">
                    <a:srgbClr val="000000">
                      <a:alpha val="43137"/>
                    </a:srgbClr>
                  </a:outerShdw>
                </a:effectLst>
                <a:ea typeface="黑体" pitchFamily="2" charset="-122"/>
                <a:cs typeface="Times New Roman" panose="02020603050405020304" pitchFamily="18" charset="0"/>
              </a:rPr>
              <a:t>Input (0V, 5V), output = 0.6V</a:t>
            </a:r>
          </a:p>
          <a:p>
            <a:pPr algn="ctr"/>
            <a:endParaRPr lang="en-US" altLang="zh-CN" sz="1200" dirty="0">
              <a:solidFill>
                <a:schemeClr val="accent1"/>
              </a:solidFill>
              <a:effectLst>
                <a:outerShdw blurRad="38100" dist="38100" dir="2700000" algn="tl">
                  <a:srgbClr val="000000">
                    <a:alpha val="43137"/>
                  </a:srgbClr>
                </a:outerShdw>
              </a:effectLst>
              <a:ea typeface="黑体" pitchFamily="2" charset="-122"/>
              <a:cs typeface="Times New Roman" panose="02020603050405020304" pitchFamily="18" charset="0"/>
            </a:endParaRPr>
          </a:p>
          <a:p>
            <a:pPr algn="ctr"/>
            <a:r>
              <a:rPr lang="en-US" altLang="zh-CN" dirty="0">
                <a:solidFill>
                  <a:schemeClr val="accent1"/>
                </a:solidFill>
                <a:effectLst>
                  <a:outerShdw blurRad="38100" dist="38100" dir="2700000" algn="tl">
                    <a:srgbClr val="000000">
                      <a:alpha val="43137"/>
                    </a:srgbClr>
                  </a:outerShdw>
                </a:effectLst>
                <a:ea typeface="黑体" pitchFamily="2" charset="-122"/>
                <a:cs typeface="Times New Roman" panose="02020603050405020304" pitchFamily="18" charset="0"/>
              </a:rPr>
              <a:t>diode-drop</a:t>
            </a:r>
            <a:r>
              <a:rPr lang="en-US" altLang="zh-CN" dirty="0">
                <a:effectLst>
                  <a:outerShdw blurRad="38100" dist="38100" dir="2700000" algn="tl">
                    <a:srgbClr val="000000">
                      <a:alpha val="43137"/>
                    </a:srgbClr>
                  </a:outerShdw>
                </a:effectLst>
                <a:cs typeface="Times New Roman" panose="02020603050405020304" pitchFamily="18" charset="0"/>
              </a:rPr>
              <a:t> </a:t>
            </a:r>
            <a:r>
              <a:rPr lang="en-US" altLang="zh-CN" dirty="0">
                <a:solidFill>
                  <a:schemeClr val="accent1"/>
                </a:solidFill>
                <a:effectLst>
                  <a:outerShdw blurRad="38100" dist="38100" dir="2700000" algn="tl">
                    <a:srgbClr val="000000">
                      <a:alpha val="43137"/>
                    </a:srgbClr>
                  </a:outerShdw>
                </a:effectLst>
                <a:ea typeface="黑体" pitchFamily="2" charset="-122"/>
                <a:cs typeface="Times New Roman" panose="02020603050405020304" pitchFamily="18" charset="0"/>
              </a:rPr>
              <a:t>0.6V</a:t>
            </a:r>
            <a:endParaRPr lang="zh-CN" altLang="en-US" dirty="0">
              <a:solidFill>
                <a:schemeClr val="accent1"/>
              </a:solidFill>
              <a:effectLst>
                <a:outerShdw blurRad="38100" dist="38100" dir="2700000" algn="tl">
                  <a:srgbClr val="000000">
                    <a:alpha val="43137"/>
                  </a:srgbClr>
                </a:outerShdw>
              </a:effectLst>
              <a:cs typeface="Times New Roman" panose="02020603050405020304" pitchFamily="18" charset="0"/>
            </a:endParaRPr>
          </a:p>
        </p:txBody>
      </p:sp>
      <p:sp>
        <p:nvSpPr>
          <p:cNvPr id="40" name="矩形 39"/>
          <p:cNvSpPr/>
          <p:nvPr/>
        </p:nvSpPr>
        <p:spPr>
          <a:xfrm>
            <a:off x="2068888" y="313056"/>
            <a:ext cx="1595309" cy="769441"/>
          </a:xfrm>
          <a:prstGeom prst="rect">
            <a:avLst/>
          </a:prstGeom>
        </p:spPr>
        <p:txBody>
          <a:bodyPr wrap="none">
            <a:spAutoFit/>
          </a:bodyPr>
          <a:lstStyle/>
          <a:p>
            <a:r>
              <a:rPr lang="en-US" altLang="zh-CN" sz="4400" dirty="0">
                <a:solidFill>
                  <a:srgbClr val="FFFF00"/>
                </a:solidFill>
                <a:effectLst>
                  <a:outerShdw blurRad="38100" dist="38100" dir="2700000" algn="tl">
                    <a:srgbClr val="000000">
                      <a:alpha val="43137"/>
                    </a:srgbClr>
                  </a:outerShdw>
                </a:effectLst>
                <a:cs typeface="Times New Roman" panose="02020603050405020304" pitchFamily="18" charset="0"/>
              </a:rPr>
              <a:t>Diode</a:t>
            </a:r>
            <a:endParaRPr lang="zh-CN" altLang="en-US" sz="4400" dirty="0">
              <a:solidFill>
                <a:srgbClr val="FFFF00"/>
              </a:solidFill>
              <a:effectLst>
                <a:outerShdw blurRad="38100" dist="38100" dir="2700000" algn="tl">
                  <a:srgbClr val="000000">
                    <a:alpha val="43137"/>
                  </a:srgbClr>
                </a:outerShdw>
              </a:effectLst>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1631504" y="326461"/>
            <a:ext cx="9289032" cy="677108"/>
          </a:xfrm>
        </p:spPr>
        <p:txBody>
          <a:bodyPr/>
          <a:lstStyle/>
          <a:p>
            <a:r>
              <a:rPr lang="en-US" altLang="zh-CN" sz="3800" dirty="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Bipolar junction transistor</a:t>
            </a:r>
            <a:endParaRPr lang="zh-CN" altLang="en-US" sz="3800" dirty="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endParaRPr>
          </a:p>
        </p:txBody>
      </p:sp>
      <p:grpSp>
        <p:nvGrpSpPr>
          <p:cNvPr id="2" name="Group 4"/>
          <p:cNvGrpSpPr>
            <a:grpSpLocks/>
          </p:cNvGrpSpPr>
          <p:nvPr/>
        </p:nvGrpSpPr>
        <p:grpSpPr bwMode="auto">
          <a:xfrm>
            <a:off x="2150895" y="1660616"/>
            <a:ext cx="2686051" cy="2630488"/>
            <a:chOff x="526" y="1017"/>
            <a:chExt cx="1692" cy="1657"/>
          </a:xfrm>
        </p:grpSpPr>
        <p:sp>
          <p:nvSpPr>
            <p:cNvPr id="217093" name="Line 5"/>
            <p:cNvSpPr>
              <a:spLocks noChangeShapeType="1"/>
            </p:cNvSpPr>
            <p:nvPr/>
          </p:nvSpPr>
          <p:spPr bwMode="auto">
            <a:xfrm>
              <a:off x="1488" y="1680"/>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7094" name="Line 6"/>
            <p:cNvSpPr>
              <a:spLocks noChangeShapeType="1"/>
            </p:cNvSpPr>
            <p:nvPr/>
          </p:nvSpPr>
          <p:spPr bwMode="auto">
            <a:xfrm>
              <a:off x="1488" y="1920"/>
              <a:ext cx="240" cy="144"/>
            </a:xfrm>
            <a:prstGeom prst="line">
              <a:avLst/>
            </a:prstGeom>
            <a:noFill/>
            <a:ln w="19050">
              <a:solidFill>
                <a:schemeClr val="tx1"/>
              </a:solidFill>
              <a:miter lim="800000"/>
              <a:headEnd/>
              <a:tailEnd type="triangle" w="med" len="me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7095" name="Line 7"/>
            <p:cNvSpPr>
              <a:spLocks noChangeShapeType="1"/>
            </p:cNvSpPr>
            <p:nvPr/>
          </p:nvSpPr>
          <p:spPr bwMode="auto">
            <a:xfrm flipV="1">
              <a:off x="1488" y="1680"/>
              <a:ext cx="240" cy="14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7096" name="Line 8"/>
            <p:cNvSpPr>
              <a:spLocks noChangeShapeType="1"/>
            </p:cNvSpPr>
            <p:nvPr/>
          </p:nvSpPr>
          <p:spPr bwMode="auto">
            <a:xfrm flipV="1">
              <a:off x="1728" y="1440"/>
              <a:ext cx="0" cy="24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7097" name="Line 9"/>
            <p:cNvSpPr>
              <a:spLocks noChangeShapeType="1"/>
            </p:cNvSpPr>
            <p:nvPr/>
          </p:nvSpPr>
          <p:spPr bwMode="auto">
            <a:xfrm>
              <a:off x="1728" y="2064"/>
              <a:ext cx="0" cy="24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7098" name="Line 10"/>
            <p:cNvSpPr>
              <a:spLocks noChangeShapeType="1"/>
            </p:cNvSpPr>
            <p:nvPr/>
          </p:nvSpPr>
          <p:spPr bwMode="auto">
            <a:xfrm flipH="1">
              <a:off x="1152" y="1872"/>
              <a:ext cx="336"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7099" name="Text Box 11"/>
            <p:cNvSpPr txBox="1">
              <a:spLocks noChangeArrowheads="1"/>
            </p:cNvSpPr>
            <p:nvPr/>
          </p:nvSpPr>
          <p:spPr bwMode="auto">
            <a:xfrm>
              <a:off x="526" y="1672"/>
              <a:ext cx="517" cy="330"/>
            </a:xfrm>
            <a:prstGeom prst="rect">
              <a:avLst/>
            </a:prstGeom>
            <a:noFill/>
            <a:ln w="9525">
              <a:noFill/>
              <a:miter lim="800000"/>
              <a:headEnd/>
              <a:tailEnd/>
            </a:ln>
            <a:effectLst/>
          </p:spPr>
          <p:txBody>
            <a:bodyPr wrap="none">
              <a:spAutoFit/>
            </a:bodyPr>
            <a:lstStyle/>
            <a:p>
              <a:pPr algn="ctr"/>
              <a:r>
                <a:rPr lang="en-US" altLang="zh-CN" dirty="0">
                  <a:effectLst>
                    <a:outerShdw blurRad="38100" dist="38100" dir="2700000" algn="tl">
                      <a:srgbClr val="000000">
                        <a:alpha val="43137"/>
                      </a:srgbClr>
                    </a:outerShdw>
                  </a:effectLst>
                  <a:ea typeface="黑体" pitchFamily="2" charset="-122"/>
                  <a:cs typeface="Times New Roman" panose="02020603050405020304" pitchFamily="18" charset="0"/>
                </a:rPr>
                <a:t>base</a:t>
              </a:r>
            </a:p>
          </p:txBody>
        </p:sp>
        <p:sp>
          <p:nvSpPr>
            <p:cNvPr id="217100" name="Text Box 12"/>
            <p:cNvSpPr txBox="1">
              <a:spLocks noChangeArrowheads="1"/>
            </p:cNvSpPr>
            <p:nvPr/>
          </p:nvSpPr>
          <p:spPr bwMode="auto">
            <a:xfrm>
              <a:off x="1312" y="1017"/>
              <a:ext cx="906" cy="330"/>
            </a:xfrm>
            <a:prstGeom prst="rect">
              <a:avLst/>
            </a:prstGeom>
            <a:noFill/>
            <a:ln w="9525">
              <a:noFill/>
              <a:miter lim="800000"/>
              <a:headEnd/>
              <a:tailEnd/>
            </a:ln>
            <a:effectLst/>
          </p:spPr>
          <p:txBody>
            <a:bodyPr wrap="none">
              <a:spAutoFit/>
            </a:bodyPr>
            <a:lstStyle/>
            <a:p>
              <a:pPr algn="ctr"/>
              <a:r>
                <a:rPr lang="en-US" altLang="zh-CN" dirty="0">
                  <a:effectLst>
                    <a:outerShdw blurRad="38100" dist="38100" dir="2700000" algn="tl">
                      <a:srgbClr val="000000">
                        <a:alpha val="43137"/>
                      </a:srgbClr>
                    </a:outerShdw>
                  </a:effectLst>
                  <a:ea typeface="黑体" pitchFamily="2" charset="-122"/>
                  <a:cs typeface="Times New Roman" panose="02020603050405020304" pitchFamily="18" charset="0"/>
                </a:rPr>
                <a:t>collector</a:t>
              </a:r>
              <a:endParaRPr lang="zh-CN" altLang="en-US" dirty="0">
                <a:effectLst>
                  <a:outerShdw blurRad="38100" dist="38100" dir="2700000" algn="tl">
                    <a:srgbClr val="000000">
                      <a:alpha val="43137"/>
                    </a:srgbClr>
                  </a:outerShdw>
                </a:effectLst>
                <a:ea typeface="黑体" pitchFamily="2" charset="-122"/>
                <a:cs typeface="Times New Roman" panose="02020603050405020304" pitchFamily="18" charset="0"/>
              </a:endParaRPr>
            </a:p>
          </p:txBody>
        </p:sp>
        <p:sp>
          <p:nvSpPr>
            <p:cNvPr id="217101" name="Text Box 13"/>
            <p:cNvSpPr txBox="1">
              <a:spLocks noChangeArrowheads="1"/>
            </p:cNvSpPr>
            <p:nvPr/>
          </p:nvSpPr>
          <p:spPr bwMode="auto">
            <a:xfrm>
              <a:off x="1387" y="2344"/>
              <a:ext cx="756" cy="330"/>
            </a:xfrm>
            <a:prstGeom prst="rect">
              <a:avLst/>
            </a:prstGeom>
            <a:noFill/>
            <a:ln w="9525">
              <a:noFill/>
              <a:miter lim="800000"/>
              <a:headEnd/>
              <a:tailEnd/>
            </a:ln>
            <a:effectLst/>
          </p:spPr>
          <p:txBody>
            <a:bodyPr wrap="none">
              <a:spAutoFit/>
            </a:bodyPr>
            <a:lstStyle/>
            <a:p>
              <a:pPr algn="ctr"/>
              <a:r>
                <a:rPr lang="en-US" altLang="zh-CN" dirty="0">
                  <a:effectLst>
                    <a:outerShdw blurRad="38100" dist="38100" dir="2700000" algn="tl">
                      <a:srgbClr val="000000">
                        <a:alpha val="43137"/>
                      </a:srgbClr>
                    </a:outerShdw>
                  </a:effectLst>
                  <a:ea typeface="黑体" pitchFamily="2" charset="-122"/>
                  <a:cs typeface="Times New Roman" panose="02020603050405020304" pitchFamily="18" charset="0"/>
                </a:rPr>
                <a:t>emitter</a:t>
              </a:r>
            </a:p>
          </p:txBody>
        </p:sp>
      </p:grpSp>
      <p:grpSp>
        <p:nvGrpSpPr>
          <p:cNvPr id="4" name="Group 15"/>
          <p:cNvGrpSpPr>
            <a:grpSpLocks/>
          </p:cNvGrpSpPr>
          <p:nvPr/>
        </p:nvGrpSpPr>
        <p:grpSpPr bwMode="auto">
          <a:xfrm>
            <a:off x="6888088" y="1471704"/>
            <a:ext cx="2727326" cy="2819400"/>
            <a:chOff x="517" y="144"/>
            <a:chExt cx="1718" cy="1776"/>
          </a:xfrm>
        </p:grpSpPr>
        <p:sp>
          <p:nvSpPr>
            <p:cNvPr id="217104" name="Text Box 16"/>
            <p:cNvSpPr txBox="1">
              <a:spLocks noChangeArrowheads="1"/>
            </p:cNvSpPr>
            <p:nvPr/>
          </p:nvSpPr>
          <p:spPr bwMode="auto">
            <a:xfrm>
              <a:off x="1397" y="144"/>
              <a:ext cx="389" cy="252"/>
            </a:xfrm>
            <a:prstGeom prst="rect">
              <a:avLst/>
            </a:prstGeom>
            <a:noFill/>
            <a:ln w="19050">
              <a:noFill/>
              <a:miter lim="800000"/>
              <a:headEnd/>
              <a:tailEnd/>
            </a:ln>
            <a:effectLst/>
          </p:spPr>
          <p:txBody>
            <a:bodyPr wrap="none">
              <a:spAutoFit/>
            </a:bodyPr>
            <a:lstStyle/>
            <a:p>
              <a:pPr algn="ctr"/>
              <a:r>
                <a:rPr lang="en-US" altLang="zh-CN" sz="2000">
                  <a:effectLst>
                    <a:outerShdw blurRad="38100" dist="38100" dir="2700000" algn="tl">
                      <a:srgbClr val="000000">
                        <a:alpha val="43137"/>
                      </a:srgbClr>
                    </a:outerShdw>
                  </a:effectLst>
                  <a:cs typeface="Times New Roman" panose="02020603050405020304" pitchFamily="18" charset="0"/>
                </a:rPr>
                <a:t>V</a:t>
              </a:r>
              <a:r>
                <a:rPr lang="en-US" altLang="zh-CN" sz="2000" baseline="-25000">
                  <a:effectLst>
                    <a:outerShdw blurRad="38100" dist="38100" dir="2700000" algn="tl">
                      <a:srgbClr val="000000">
                        <a:alpha val="43137"/>
                      </a:srgbClr>
                    </a:outerShdw>
                  </a:effectLst>
                  <a:cs typeface="Times New Roman" panose="02020603050405020304" pitchFamily="18" charset="0"/>
                </a:rPr>
                <a:t>CC</a:t>
              </a:r>
            </a:p>
          </p:txBody>
        </p:sp>
        <p:grpSp>
          <p:nvGrpSpPr>
            <p:cNvPr id="5" name="Group 17"/>
            <p:cNvGrpSpPr>
              <a:grpSpLocks/>
            </p:cNvGrpSpPr>
            <p:nvPr/>
          </p:nvGrpSpPr>
          <p:grpSpPr bwMode="auto">
            <a:xfrm>
              <a:off x="768" y="384"/>
              <a:ext cx="1344" cy="1536"/>
              <a:chOff x="768" y="384"/>
              <a:chExt cx="1344" cy="1536"/>
            </a:xfrm>
          </p:grpSpPr>
          <p:sp>
            <p:nvSpPr>
              <p:cNvPr id="217106" name="Line 18"/>
              <p:cNvSpPr>
                <a:spLocks noChangeShapeType="1"/>
              </p:cNvSpPr>
              <p:nvPr/>
            </p:nvSpPr>
            <p:spPr bwMode="auto">
              <a:xfrm>
                <a:off x="1392" y="1152"/>
                <a:ext cx="0" cy="288"/>
              </a:xfrm>
              <a:prstGeom prst="line">
                <a:avLst/>
              </a:prstGeom>
              <a:noFill/>
              <a:ln w="19050">
                <a:solidFill>
                  <a:schemeClr val="tx1"/>
                </a:solidFill>
                <a:round/>
                <a:headEnd/>
                <a:tailEnd/>
              </a:ln>
              <a:effectLst/>
            </p:spPr>
            <p:txBody>
              <a:bodyP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7107" name="Line 19"/>
              <p:cNvSpPr>
                <a:spLocks noChangeShapeType="1"/>
              </p:cNvSpPr>
              <p:nvPr/>
            </p:nvSpPr>
            <p:spPr bwMode="auto">
              <a:xfrm flipV="1">
                <a:off x="1392" y="1104"/>
                <a:ext cx="192" cy="144"/>
              </a:xfrm>
              <a:prstGeom prst="line">
                <a:avLst/>
              </a:prstGeom>
              <a:noFill/>
              <a:ln w="19050">
                <a:solidFill>
                  <a:schemeClr val="tx1"/>
                </a:solidFill>
                <a:round/>
                <a:headEnd/>
                <a:tailEnd/>
              </a:ln>
              <a:effectLst/>
            </p:spPr>
            <p:txBody>
              <a:bodyP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7108" name="Line 20"/>
              <p:cNvSpPr>
                <a:spLocks noChangeShapeType="1"/>
              </p:cNvSpPr>
              <p:nvPr/>
            </p:nvSpPr>
            <p:spPr bwMode="auto">
              <a:xfrm>
                <a:off x="1392" y="1344"/>
                <a:ext cx="192" cy="96"/>
              </a:xfrm>
              <a:prstGeom prst="line">
                <a:avLst/>
              </a:prstGeom>
              <a:noFill/>
              <a:ln w="19050">
                <a:solidFill>
                  <a:schemeClr val="tx1"/>
                </a:solidFill>
                <a:round/>
                <a:headEnd/>
                <a:tailEnd type="triangle" w="med" len="med"/>
              </a:ln>
              <a:effectLst/>
            </p:spPr>
            <p:txBody>
              <a:bodyP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7109" name="Line 21"/>
              <p:cNvSpPr>
                <a:spLocks noChangeShapeType="1"/>
              </p:cNvSpPr>
              <p:nvPr/>
            </p:nvSpPr>
            <p:spPr bwMode="auto">
              <a:xfrm>
                <a:off x="1584" y="1440"/>
                <a:ext cx="0" cy="288"/>
              </a:xfrm>
              <a:prstGeom prst="line">
                <a:avLst/>
              </a:prstGeom>
              <a:noFill/>
              <a:ln w="19050">
                <a:solidFill>
                  <a:schemeClr val="tx1"/>
                </a:solidFill>
                <a:round/>
                <a:headEnd/>
                <a:tailEnd type="oval" w="med" len="med"/>
              </a:ln>
              <a:effectLst/>
            </p:spPr>
            <p:txBody>
              <a:bodyP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7110" name="Line 22"/>
              <p:cNvSpPr>
                <a:spLocks noChangeShapeType="1"/>
              </p:cNvSpPr>
              <p:nvPr/>
            </p:nvSpPr>
            <p:spPr bwMode="auto">
              <a:xfrm flipV="1">
                <a:off x="1584" y="816"/>
                <a:ext cx="0" cy="288"/>
              </a:xfrm>
              <a:prstGeom prst="line">
                <a:avLst/>
              </a:prstGeom>
              <a:noFill/>
              <a:ln w="19050">
                <a:solidFill>
                  <a:schemeClr val="tx1"/>
                </a:solidFill>
                <a:round/>
                <a:headEnd/>
                <a:tailEnd/>
              </a:ln>
              <a:effectLst/>
            </p:spPr>
            <p:txBody>
              <a:bodyP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7111" name="Rectangle 23"/>
              <p:cNvSpPr>
                <a:spLocks noChangeArrowheads="1"/>
              </p:cNvSpPr>
              <p:nvPr/>
            </p:nvSpPr>
            <p:spPr bwMode="auto">
              <a:xfrm>
                <a:off x="1536" y="576"/>
                <a:ext cx="96" cy="240"/>
              </a:xfrm>
              <a:prstGeom prst="rect">
                <a:avLst/>
              </a:pr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7112" name="Line 24"/>
              <p:cNvSpPr>
                <a:spLocks noChangeShapeType="1"/>
              </p:cNvSpPr>
              <p:nvPr/>
            </p:nvSpPr>
            <p:spPr bwMode="auto">
              <a:xfrm flipV="1">
                <a:off x="1584" y="384"/>
                <a:ext cx="0" cy="192"/>
              </a:xfrm>
              <a:prstGeom prst="line">
                <a:avLst/>
              </a:prstGeom>
              <a:noFill/>
              <a:ln w="19050">
                <a:solidFill>
                  <a:schemeClr val="tx1"/>
                </a:solidFill>
                <a:round/>
                <a:headEnd/>
                <a:tailEnd/>
              </a:ln>
              <a:effectLst/>
            </p:spPr>
            <p:txBody>
              <a:bodyP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7113" name="Line 25"/>
              <p:cNvSpPr>
                <a:spLocks noChangeShapeType="1"/>
              </p:cNvSpPr>
              <p:nvPr/>
            </p:nvSpPr>
            <p:spPr bwMode="auto">
              <a:xfrm>
                <a:off x="1584" y="960"/>
                <a:ext cx="480" cy="0"/>
              </a:xfrm>
              <a:prstGeom prst="line">
                <a:avLst/>
              </a:prstGeom>
              <a:noFill/>
              <a:ln w="19050">
                <a:solidFill>
                  <a:schemeClr val="tx1"/>
                </a:solidFill>
                <a:round/>
                <a:headEnd type="oval" w="med" len="med"/>
                <a:tailEnd/>
              </a:ln>
              <a:effectLst/>
            </p:spPr>
            <p:txBody>
              <a:bodyP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7114" name="Line 26"/>
              <p:cNvSpPr>
                <a:spLocks noChangeShapeType="1"/>
              </p:cNvSpPr>
              <p:nvPr/>
            </p:nvSpPr>
            <p:spPr bwMode="auto">
              <a:xfrm>
                <a:off x="768" y="1728"/>
                <a:ext cx="1344" cy="0"/>
              </a:xfrm>
              <a:prstGeom prst="line">
                <a:avLst/>
              </a:prstGeom>
              <a:noFill/>
              <a:ln w="19050">
                <a:solidFill>
                  <a:schemeClr val="tx1"/>
                </a:solidFill>
                <a:round/>
                <a:headEnd/>
                <a:tailEnd/>
              </a:ln>
              <a:effectLst/>
            </p:spPr>
            <p:txBody>
              <a:bodyP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7115" name="Line 27"/>
              <p:cNvSpPr>
                <a:spLocks noChangeShapeType="1"/>
              </p:cNvSpPr>
              <p:nvPr/>
            </p:nvSpPr>
            <p:spPr bwMode="auto">
              <a:xfrm>
                <a:off x="1584" y="1728"/>
                <a:ext cx="0" cy="192"/>
              </a:xfrm>
              <a:prstGeom prst="line">
                <a:avLst/>
              </a:prstGeom>
              <a:noFill/>
              <a:ln w="19050">
                <a:solidFill>
                  <a:schemeClr val="tx1"/>
                </a:solidFill>
                <a:round/>
                <a:headEnd/>
                <a:tailEnd/>
              </a:ln>
              <a:effectLst/>
            </p:spPr>
            <p:txBody>
              <a:bodyP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7116" name="Line 28"/>
              <p:cNvSpPr>
                <a:spLocks noChangeShapeType="1"/>
              </p:cNvSpPr>
              <p:nvPr/>
            </p:nvSpPr>
            <p:spPr bwMode="auto">
              <a:xfrm>
                <a:off x="1488" y="1920"/>
                <a:ext cx="192" cy="0"/>
              </a:xfrm>
              <a:prstGeom prst="line">
                <a:avLst/>
              </a:prstGeom>
              <a:noFill/>
              <a:ln w="19050">
                <a:solidFill>
                  <a:schemeClr val="tx1"/>
                </a:solidFill>
                <a:round/>
                <a:headEnd/>
                <a:tailEnd/>
              </a:ln>
              <a:effectLst/>
            </p:spPr>
            <p:txBody>
              <a:bodyP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7117" name="Line 29"/>
              <p:cNvSpPr>
                <a:spLocks noChangeShapeType="1"/>
              </p:cNvSpPr>
              <p:nvPr/>
            </p:nvSpPr>
            <p:spPr bwMode="auto">
              <a:xfrm>
                <a:off x="768" y="1296"/>
                <a:ext cx="192" cy="0"/>
              </a:xfrm>
              <a:prstGeom prst="line">
                <a:avLst/>
              </a:prstGeom>
              <a:noFill/>
              <a:ln w="19050">
                <a:solidFill>
                  <a:schemeClr val="tx1"/>
                </a:solidFill>
                <a:round/>
                <a:headEnd/>
                <a:tailEnd/>
              </a:ln>
              <a:effectLst/>
            </p:spPr>
            <p:txBody>
              <a:bodyP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7118" name="Rectangle 30"/>
              <p:cNvSpPr>
                <a:spLocks noChangeArrowheads="1"/>
              </p:cNvSpPr>
              <p:nvPr/>
            </p:nvSpPr>
            <p:spPr bwMode="auto">
              <a:xfrm>
                <a:off x="960" y="1248"/>
                <a:ext cx="240" cy="96"/>
              </a:xfrm>
              <a:prstGeom prst="rect">
                <a:avLst/>
              </a:pr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7119" name="Line 31"/>
              <p:cNvSpPr>
                <a:spLocks noChangeShapeType="1"/>
              </p:cNvSpPr>
              <p:nvPr/>
            </p:nvSpPr>
            <p:spPr bwMode="auto">
              <a:xfrm flipH="1">
                <a:off x="1200" y="1296"/>
                <a:ext cx="192" cy="0"/>
              </a:xfrm>
              <a:prstGeom prst="line">
                <a:avLst/>
              </a:prstGeom>
              <a:noFill/>
              <a:ln w="19050">
                <a:solidFill>
                  <a:schemeClr val="tx1"/>
                </a:solidFill>
                <a:round/>
                <a:headEnd/>
                <a:tailEnd/>
              </a:ln>
              <a:effectLst/>
            </p:spPr>
            <p:txBody>
              <a:bodyP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sp>
          <p:nvSpPr>
            <p:cNvPr id="217120" name="Text Box 32"/>
            <p:cNvSpPr txBox="1">
              <a:spLocks noChangeArrowheads="1"/>
            </p:cNvSpPr>
            <p:nvPr/>
          </p:nvSpPr>
          <p:spPr bwMode="auto">
            <a:xfrm>
              <a:off x="1915" y="1200"/>
              <a:ext cx="292" cy="330"/>
            </a:xfrm>
            <a:prstGeom prst="rect">
              <a:avLst/>
            </a:prstGeom>
            <a:noFill/>
            <a:ln w="19050">
              <a:noFill/>
              <a:miter lim="800000"/>
              <a:headEnd/>
              <a:tailEnd/>
            </a:ln>
            <a:effectLst/>
          </p:spPr>
          <p:txBody>
            <a:bodyPr wrap="none">
              <a:spAutoFit/>
            </a:bodyPr>
            <a:lstStyle/>
            <a:p>
              <a:pPr algn="ctr"/>
              <a:r>
                <a:rPr lang="en-US" altLang="zh-CN" i="1">
                  <a:effectLst>
                    <a:outerShdw blurRad="38100" dist="38100" dir="2700000" algn="tl">
                      <a:srgbClr val="000000">
                        <a:alpha val="43137"/>
                      </a:srgbClr>
                    </a:outerShdw>
                  </a:effectLst>
                  <a:cs typeface="Times New Roman" panose="02020603050405020304" pitchFamily="18" charset="0"/>
                </a:rPr>
                <a:t>v</a:t>
              </a:r>
              <a:r>
                <a:rPr lang="en-US" altLang="zh-CN" i="1" baseline="-25000">
                  <a:effectLst>
                    <a:outerShdw blurRad="38100" dist="38100" dir="2700000" algn="tl">
                      <a:srgbClr val="000000">
                        <a:alpha val="43137"/>
                      </a:srgbClr>
                    </a:outerShdw>
                  </a:effectLst>
                  <a:cs typeface="Times New Roman" panose="02020603050405020304" pitchFamily="18" charset="0"/>
                </a:rPr>
                <a:t>o</a:t>
              </a:r>
            </a:p>
          </p:txBody>
        </p:sp>
        <p:sp>
          <p:nvSpPr>
            <p:cNvPr id="217121" name="Text Box 33"/>
            <p:cNvSpPr txBox="1">
              <a:spLocks noChangeArrowheads="1"/>
            </p:cNvSpPr>
            <p:nvPr/>
          </p:nvSpPr>
          <p:spPr bwMode="auto">
            <a:xfrm>
              <a:off x="1989" y="890"/>
              <a:ext cx="246" cy="330"/>
            </a:xfrm>
            <a:prstGeom prst="rect">
              <a:avLst/>
            </a:prstGeom>
            <a:noFill/>
            <a:ln w="19050">
              <a:noFill/>
              <a:miter lim="800000"/>
              <a:headEnd/>
              <a:tailEnd/>
            </a:ln>
            <a:effectLst/>
          </p:spPr>
          <p:txBody>
            <a:bodyPr wrap="none">
              <a:spAutoFit/>
            </a:bodyPr>
            <a:lstStyle/>
            <a:p>
              <a:pPr algn="ctr"/>
              <a:r>
                <a:rPr lang="zh-CN" altLang="en-US">
                  <a:effectLst>
                    <a:outerShdw blurRad="38100" dist="38100" dir="2700000" algn="tl">
                      <a:srgbClr val="000000">
                        <a:alpha val="43137"/>
                      </a:srgbClr>
                    </a:outerShdw>
                  </a:effectLst>
                  <a:cs typeface="Times New Roman" panose="02020603050405020304" pitchFamily="18" charset="0"/>
                </a:rPr>
                <a:t>+</a:t>
              </a:r>
            </a:p>
          </p:txBody>
        </p:sp>
        <p:sp>
          <p:nvSpPr>
            <p:cNvPr id="217122" name="Text Box 34"/>
            <p:cNvSpPr txBox="1">
              <a:spLocks noChangeArrowheads="1"/>
            </p:cNvSpPr>
            <p:nvPr/>
          </p:nvSpPr>
          <p:spPr bwMode="auto">
            <a:xfrm>
              <a:off x="2016" y="1488"/>
              <a:ext cx="192" cy="330"/>
            </a:xfrm>
            <a:prstGeom prst="rect">
              <a:avLst/>
            </a:prstGeom>
            <a:noFill/>
            <a:ln w="19050">
              <a:noFill/>
              <a:miter lim="800000"/>
              <a:headEnd/>
              <a:tailEnd/>
            </a:ln>
            <a:effectLst/>
          </p:spPr>
          <p:txBody>
            <a:bodyPr wrap="none">
              <a:spAutoFit/>
            </a:bodyPr>
            <a:lstStyle/>
            <a:p>
              <a:pPr algn="ctr"/>
              <a:r>
                <a:rPr lang="zh-CN" altLang="en-US">
                  <a:effectLst>
                    <a:outerShdw blurRad="38100" dist="38100" dir="2700000" algn="tl">
                      <a:srgbClr val="000000">
                        <a:alpha val="43137"/>
                      </a:srgbClr>
                    </a:outerShdw>
                  </a:effectLst>
                  <a:cs typeface="Times New Roman" panose="02020603050405020304" pitchFamily="18" charset="0"/>
                </a:rPr>
                <a:t>-</a:t>
              </a:r>
            </a:p>
          </p:txBody>
        </p:sp>
        <p:sp>
          <p:nvSpPr>
            <p:cNvPr id="217123" name="Text Box 35"/>
            <p:cNvSpPr txBox="1">
              <a:spLocks noChangeArrowheads="1"/>
            </p:cNvSpPr>
            <p:nvPr/>
          </p:nvSpPr>
          <p:spPr bwMode="auto">
            <a:xfrm>
              <a:off x="521" y="1344"/>
              <a:ext cx="258" cy="330"/>
            </a:xfrm>
            <a:prstGeom prst="rect">
              <a:avLst/>
            </a:prstGeom>
            <a:noFill/>
            <a:ln w="19050">
              <a:noFill/>
              <a:miter lim="800000"/>
              <a:headEnd/>
              <a:tailEnd/>
            </a:ln>
            <a:effectLst/>
          </p:spPr>
          <p:txBody>
            <a:bodyPr wrap="none">
              <a:spAutoFit/>
            </a:bodyPr>
            <a:lstStyle/>
            <a:p>
              <a:pPr algn="ctr"/>
              <a:r>
                <a:rPr lang="en-US" altLang="zh-CN" i="1">
                  <a:effectLst>
                    <a:outerShdw blurRad="38100" dist="38100" dir="2700000" algn="tl">
                      <a:srgbClr val="000000">
                        <a:alpha val="43137"/>
                      </a:srgbClr>
                    </a:outerShdw>
                  </a:effectLst>
                  <a:cs typeface="Times New Roman" panose="02020603050405020304" pitchFamily="18" charset="0"/>
                </a:rPr>
                <a:t>v</a:t>
              </a:r>
              <a:r>
                <a:rPr lang="en-US" altLang="zh-CN" i="1" baseline="-25000">
                  <a:effectLst>
                    <a:outerShdw blurRad="38100" dist="38100" dir="2700000" algn="tl">
                      <a:srgbClr val="000000">
                        <a:alpha val="43137"/>
                      </a:srgbClr>
                    </a:outerShdw>
                  </a:effectLst>
                  <a:cs typeface="Times New Roman" panose="02020603050405020304" pitchFamily="18" charset="0"/>
                </a:rPr>
                <a:t>i</a:t>
              </a:r>
            </a:p>
          </p:txBody>
        </p:sp>
        <p:sp>
          <p:nvSpPr>
            <p:cNvPr id="217124" name="Text Box 36"/>
            <p:cNvSpPr txBox="1">
              <a:spLocks noChangeArrowheads="1"/>
            </p:cNvSpPr>
            <p:nvPr/>
          </p:nvSpPr>
          <p:spPr bwMode="auto">
            <a:xfrm>
              <a:off x="517" y="1178"/>
              <a:ext cx="246" cy="330"/>
            </a:xfrm>
            <a:prstGeom prst="rect">
              <a:avLst/>
            </a:prstGeom>
            <a:noFill/>
            <a:ln w="19050">
              <a:noFill/>
              <a:miter lim="800000"/>
              <a:headEnd/>
              <a:tailEnd/>
            </a:ln>
            <a:effectLst/>
          </p:spPr>
          <p:txBody>
            <a:bodyPr wrap="none">
              <a:spAutoFit/>
            </a:bodyPr>
            <a:lstStyle/>
            <a:p>
              <a:pPr algn="ctr"/>
              <a:r>
                <a:rPr lang="zh-CN" altLang="en-US">
                  <a:effectLst>
                    <a:outerShdw blurRad="38100" dist="38100" dir="2700000" algn="tl">
                      <a:srgbClr val="000000">
                        <a:alpha val="43137"/>
                      </a:srgbClr>
                    </a:outerShdw>
                  </a:effectLst>
                  <a:cs typeface="Times New Roman" panose="02020603050405020304" pitchFamily="18" charset="0"/>
                </a:rPr>
                <a:t>+</a:t>
              </a:r>
            </a:p>
          </p:txBody>
        </p:sp>
        <p:sp>
          <p:nvSpPr>
            <p:cNvPr id="217125" name="Text Box 37"/>
            <p:cNvSpPr txBox="1">
              <a:spLocks noChangeArrowheads="1"/>
            </p:cNvSpPr>
            <p:nvPr/>
          </p:nvSpPr>
          <p:spPr bwMode="auto">
            <a:xfrm>
              <a:off x="534" y="1536"/>
              <a:ext cx="192" cy="330"/>
            </a:xfrm>
            <a:prstGeom prst="rect">
              <a:avLst/>
            </a:prstGeom>
            <a:noFill/>
            <a:ln w="19050">
              <a:noFill/>
              <a:miter lim="800000"/>
              <a:headEnd/>
              <a:tailEnd/>
            </a:ln>
            <a:effectLst/>
          </p:spPr>
          <p:txBody>
            <a:bodyPr wrap="none">
              <a:spAutoFit/>
            </a:bodyPr>
            <a:lstStyle/>
            <a:p>
              <a:pPr algn="ctr"/>
              <a:r>
                <a:rPr lang="zh-CN" altLang="en-US">
                  <a:effectLst>
                    <a:outerShdw blurRad="38100" dist="38100" dir="2700000" algn="tl">
                      <a:srgbClr val="000000">
                        <a:alpha val="43137"/>
                      </a:srgbClr>
                    </a:outerShdw>
                  </a:effectLst>
                  <a:cs typeface="Times New Roman" panose="02020603050405020304" pitchFamily="18" charset="0"/>
                </a:rPr>
                <a:t>-</a:t>
              </a:r>
            </a:p>
          </p:txBody>
        </p:sp>
        <p:sp>
          <p:nvSpPr>
            <p:cNvPr id="217126" name="Text Box 38"/>
            <p:cNvSpPr txBox="1">
              <a:spLocks noChangeArrowheads="1"/>
            </p:cNvSpPr>
            <p:nvPr/>
          </p:nvSpPr>
          <p:spPr bwMode="auto">
            <a:xfrm>
              <a:off x="924" y="991"/>
              <a:ext cx="305" cy="252"/>
            </a:xfrm>
            <a:prstGeom prst="rect">
              <a:avLst/>
            </a:prstGeom>
            <a:noFill/>
            <a:ln w="19050">
              <a:noFill/>
              <a:miter lim="800000"/>
              <a:headEnd/>
              <a:tailEnd/>
            </a:ln>
            <a:effectLst/>
          </p:spPr>
          <p:txBody>
            <a:bodyPr wrap="none">
              <a:spAutoFit/>
            </a:bodyPr>
            <a:lstStyle/>
            <a:p>
              <a:pPr algn="ctr"/>
              <a:r>
                <a:rPr lang="en-US" altLang="zh-CN" sz="2000">
                  <a:effectLst>
                    <a:outerShdw blurRad="38100" dist="38100" dir="2700000" algn="tl">
                      <a:srgbClr val="000000">
                        <a:alpha val="43137"/>
                      </a:srgbClr>
                    </a:outerShdw>
                  </a:effectLst>
                  <a:cs typeface="Times New Roman" panose="02020603050405020304" pitchFamily="18" charset="0"/>
                </a:rPr>
                <a:t>R</a:t>
              </a:r>
              <a:r>
                <a:rPr lang="en-US" altLang="zh-CN" sz="2000" baseline="-25000">
                  <a:effectLst>
                    <a:outerShdw blurRad="38100" dist="38100" dir="2700000" algn="tl">
                      <a:srgbClr val="000000">
                        <a:alpha val="43137"/>
                      </a:srgbClr>
                    </a:outerShdw>
                  </a:effectLst>
                  <a:cs typeface="Times New Roman" panose="02020603050405020304" pitchFamily="18" charset="0"/>
                </a:rPr>
                <a:t>B</a:t>
              </a:r>
            </a:p>
          </p:txBody>
        </p:sp>
        <p:sp>
          <p:nvSpPr>
            <p:cNvPr id="217127" name="Text Box 39"/>
            <p:cNvSpPr txBox="1">
              <a:spLocks noChangeArrowheads="1"/>
            </p:cNvSpPr>
            <p:nvPr/>
          </p:nvSpPr>
          <p:spPr bwMode="auto">
            <a:xfrm>
              <a:off x="1630" y="566"/>
              <a:ext cx="296" cy="252"/>
            </a:xfrm>
            <a:prstGeom prst="rect">
              <a:avLst/>
            </a:prstGeom>
            <a:noFill/>
            <a:ln w="19050">
              <a:noFill/>
              <a:miter lim="800000"/>
              <a:headEnd/>
              <a:tailEnd/>
            </a:ln>
            <a:effectLst/>
          </p:spPr>
          <p:txBody>
            <a:bodyPr wrap="none">
              <a:spAutoFit/>
            </a:bodyPr>
            <a:lstStyle/>
            <a:p>
              <a:pPr algn="ctr"/>
              <a:r>
                <a:rPr lang="en-US" altLang="zh-CN" sz="2000">
                  <a:effectLst>
                    <a:outerShdw blurRad="38100" dist="38100" dir="2700000" algn="tl">
                      <a:srgbClr val="000000">
                        <a:alpha val="43137"/>
                      </a:srgbClr>
                    </a:outerShdw>
                  </a:effectLst>
                  <a:cs typeface="Times New Roman" panose="02020603050405020304" pitchFamily="18" charset="0"/>
                </a:rPr>
                <a:t>R</a:t>
              </a:r>
              <a:r>
                <a:rPr lang="en-US" altLang="zh-CN" sz="2000" baseline="-25000">
                  <a:effectLst>
                    <a:outerShdw blurRad="38100" dist="38100" dir="2700000" algn="tl">
                      <a:srgbClr val="000000">
                        <a:alpha val="43137"/>
                      </a:srgbClr>
                    </a:outerShdw>
                  </a:effectLst>
                  <a:cs typeface="Times New Roman" panose="02020603050405020304" pitchFamily="18" charset="0"/>
                </a:rPr>
                <a:t>C</a:t>
              </a:r>
            </a:p>
          </p:txBody>
        </p:sp>
        <p:sp>
          <p:nvSpPr>
            <p:cNvPr id="217128" name="Line 40"/>
            <p:cNvSpPr>
              <a:spLocks noChangeShapeType="1"/>
            </p:cNvSpPr>
            <p:nvPr/>
          </p:nvSpPr>
          <p:spPr bwMode="auto">
            <a:xfrm>
              <a:off x="1680" y="1104"/>
              <a:ext cx="0" cy="336"/>
            </a:xfrm>
            <a:prstGeom prst="line">
              <a:avLst/>
            </a:prstGeom>
            <a:noFill/>
            <a:ln w="19050">
              <a:solidFill>
                <a:schemeClr val="tx1"/>
              </a:solidFill>
              <a:round/>
              <a:headEnd/>
              <a:tailEnd type="triangle" w="med" len="med"/>
            </a:ln>
            <a:effectLst/>
          </p:spPr>
          <p:txBody>
            <a:bodyP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217129" name="Text Box 41"/>
            <p:cNvSpPr txBox="1">
              <a:spLocks noChangeArrowheads="1"/>
            </p:cNvSpPr>
            <p:nvPr/>
          </p:nvSpPr>
          <p:spPr bwMode="auto">
            <a:xfrm>
              <a:off x="1690" y="991"/>
              <a:ext cx="232" cy="252"/>
            </a:xfrm>
            <a:prstGeom prst="rect">
              <a:avLst/>
            </a:prstGeom>
            <a:noFill/>
            <a:ln w="19050">
              <a:noFill/>
              <a:miter lim="800000"/>
              <a:headEnd/>
              <a:tailEnd/>
            </a:ln>
            <a:effectLst/>
          </p:spPr>
          <p:txBody>
            <a:bodyPr wrap="none">
              <a:spAutoFit/>
            </a:bodyPr>
            <a:lstStyle/>
            <a:p>
              <a:pPr algn="ctr"/>
              <a:r>
                <a:rPr lang="en-US" altLang="zh-CN" sz="2000" i="1">
                  <a:effectLst>
                    <a:outerShdw blurRad="38100" dist="38100" dir="2700000" algn="tl">
                      <a:srgbClr val="000000">
                        <a:alpha val="43137"/>
                      </a:srgbClr>
                    </a:outerShdw>
                  </a:effectLst>
                  <a:cs typeface="Times New Roman" panose="02020603050405020304" pitchFamily="18" charset="0"/>
                </a:rPr>
                <a:t>i</a:t>
              </a:r>
              <a:r>
                <a:rPr lang="en-US" altLang="zh-CN" sz="2000" i="1" baseline="-25000">
                  <a:effectLst>
                    <a:outerShdw blurRad="38100" dist="38100" dir="2700000" algn="tl">
                      <a:srgbClr val="000000">
                        <a:alpha val="43137"/>
                      </a:srgbClr>
                    </a:outerShdw>
                  </a:effectLst>
                  <a:cs typeface="Times New Roman" panose="02020603050405020304" pitchFamily="18" charset="0"/>
                </a:rPr>
                <a:t>C</a:t>
              </a:r>
            </a:p>
          </p:txBody>
        </p:sp>
      </p:grpSp>
      <p:sp>
        <p:nvSpPr>
          <p:cNvPr id="8" name="矩形 7"/>
          <p:cNvSpPr/>
          <p:nvPr/>
        </p:nvSpPr>
        <p:spPr>
          <a:xfrm>
            <a:off x="2271028" y="4754905"/>
            <a:ext cx="2430602" cy="523220"/>
          </a:xfrm>
          <a:prstGeom prst="rect">
            <a:avLst/>
          </a:prstGeom>
        </p:spPr>
        <p:txBody>
          <a:bodyPr wrap="none">
            <a:spAutoFit/>
          </a:bodyPr>
          <a:lstStyle/>
          <a:p>
            <a:r>
              <a:rPr lang="en-US" altLang="zh-CN" dirty="0">
                <a:effectLst>
                  <a:outerShdw blurRad="38100" dist="38100" dir="2700000" algn="tl">
                    <a:srgbClr val="000000">
                      <a:alpha val="43137"/>
                    </a:srgbClr>
                  </a:outerShdw>
                </a:effectLst>
                <a:cs typeface="Times New Roman" panose="02020603050405020304" pitchFamily="18" charset="0"/>
              </a:rPr>
              <a:t>NPN Transistor</a:t>
            </a:r>
            <a:endParaRPr lang="zh-CN" altLang="en-US" dirty="0">
              <a:effectLst>
                <a:outerShdw blurRad="38100" dist="38100" dir="2700000" algn="tl">
                  <a:srgbClr val="000000">
                    <a:alpha val="43137"/>
                  </a:srgbClr>
                </a:outerShdw>
              </a:effectLst>
              <a:cs typeface="Times New Roman" panose="02020603050405020304" pitchFamily="18" charset="0"/>
            </a:endParaRPr>
          </a:p>
        </p:txBody>
      </p:sp>
      <p:sp>
        <p:nvSpPr>
          <p:cNvPr id="10" name="矩形 9"/>
          <p:cNvSpPr/>
          <p:nvPr/>
        </p:nvSpPr>
        <p:spPr>
          <a:xfrm>
            <a:off x="6276021" y="4766244"/>
            <a:ext cx="3746667" cy="523220"/>
          </a:xfrm>
          <a:prstGeom prst="rect">
            <a:avLst/>
          </a:prstGeom>
        </p:spPr>
        <p:txBody>
          <a:bodyPr wrap="none">
            <a:spAutoFit/>
          </a:bodyPr>
          <a:lstStyle/>
          <a:p>
            <a:r>
              <a:rPr lang="zh-CN" altLang="zh-CN"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 </a:t>
            </a:r>
            <a:r>
              <a:rPr lang="en-US" altLang="zh-CN"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NPN Transistor Inverter</a:t>
            </a:r>
            <a:endParaRPr lang="zh-CN" altLang="en-US" dirty="0">
              <a:effectLst>
                <a:outerShdw blurRad="38100" dist="38100" dir="2700000" algn="tl">
                  <a:srgbClr val="000000">
                    <a:alpha val="43137"/>
                  </a:srgbClr>
                </a:outerShdw>
              </a:effectLst>
              <a:cs typeface="Times New Roman" panose="02020603050405020304" pitchFamily="18" charset="0"/>
            </a:endParaRPr>
          </a:p>
        </p:txBody>
      </p:sp>
      <p:sp>
        <p:nvSpPr>
          <p:cNvPr id="12" name="矩形 11"/>
          <p:cNvSpPr/>
          <p:nvPr/>
        </p:nvSpPr>
        <p:spPr>
          <a:xfrm>
            <a:off x="1775520" y="5587372"/>
            <a:ext cx="10621180" cy="830997"/>
          </a:xfrm>
          <a:prstGeom prst="rect">
            <a:avLst/>
          </a:prstGeom>
        </p:spPr>
        <p:txBody>
          <a:bodyPr wrap="square">
            <a:spAutoFit/>
          </a:bodyPr>
          <a:lstStyle/>
          <a:p>
            <a:r>
              <a:rPr lang="en-US" altLang="zh-CN" sz="2400" dirty="0">
                <a:solidFill>
                  <a:srgbClr val="FFFF00"/>
                </a:solidFill>
                <a:effectLst>
                  <a:outerShdw blurRad="38100" dist="38100" dir="2700000" algn="tl">
                    <a:srgbClr val="000000">
                      <a:alpha val="43137"/>
                    </a:srgbClr>
                  </a:outerShdw>
                </a:effectLst>
                <a:cs typeface="Times New Roman" panose="02020603050405020304" pitchFamily="18" charset="0"/>
              </a:rPr>
              <a:t>if the voltage level of “base” is high, the NPN transistor is conductive. </a:t>
            </a:r>
          </a:p>
          <a:p>
            <a:r>
              <a:rPr lang="en-US" altLang="zh-CN" sz="2400" dirty="0">
                <a:solidFill>
                  <a:srgbClr val="FFFF00"/>
                </a:solidFill>
                <a:effectLst>
                  <a:outerShdw blurRad="38100" dist="38100" dir="2700000" algn="tl">
                    <a:srgbClr val="000000">
                      <a:alpha val="43137"/>
                    </a:srgbClr>
                  </a:outerShdw>
                </a:effectLst>
                <a:cs typeface="Times New Roman" panose="02020603050405020304" pitchFamily="18" charset="0"/>
              </a:rPr>
              <a:t>Otherwise, the NPN transistor is not conductive.</a:t>
            </a:r>
            <a:endParaRPr lang="zh-CN" altLang="en-US" sz="2400" dirty="0">
              <a:solidFill>
                <a:srgbClr val="FFFF00"/>
              </a:solidFill>
              <a:effectLst>
                <a:outerShdw blurRad="38100" dist="38100" dir="2700000" algn="tl">
                  <a:srgbClr val="000000">
                    <a:alpha val="43137"/>
                  </a:srgbClr>
                </a:outerShdw>
              </a:effectLst>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785D5D8-2F5E-4D45-9133-1E552CC3DE09}" type="slidenum">
              <a:rPr lang="zh-CN" altLang="en-US" smtClean="0"/>
              <a:pPr/>
              <a:t>32</a:t>
            </a:fld>
            <a:endParaRPr lang="en-US" altLang="zh-CN" dirty="0"/>
          </a:p>
        </p:txBody>
      </p:sp>
      <p:sp>
        <p:nvSpPr>
          <p:cNvPr id="3" name="矩形 2"/>
          <p:cNvSpPr/>
          <p:nvPr/>
        </p:nvSpPr>
        <p:spPr>
          <a:xfrm>
            <a:off x="1847528" y="404664"/>
            <a:ext cx="7848872" cy="1446550"/>
          </a:xfrm>
          <a:prstGeom prst="rect">
            <a:avLst/>
          </a:prstGeom>
        </p:spPr>
        <p:txBody>
          <a:bodyPr wrap="square">
            <a:spAutoFit/>
          </a:bodyPr>
          <a:lstStyle/>
          <a:p>
            <a:r>
              <a:rPr lang="en-US" altLang="zh-CN" sz="4400" dirty="0">
                <a:effectLst>
                  <a:outerShdw blurRad="38100" dist="38100" dir="2700000" algn="tl">
                    <a:srgbClr val="000000">
                      <a:alpha val="43137"/>
                    </a:srgbClr>
                  </a:outerShdw>
                </a:effectLst>
                <a:ea typeface="黑体" pitchFamily="49" charset="-122"/>
                <a:cs typeface="Times New Roman" panose="02020603050405020304" pitchFamily="18" charset="0"/>
              </a:rPr>
              <a:t>3.4 Calculation of current, voltage, and resistance</a:t>
            </a:r>
            <a:endParaRPr lang="zh-CN" altLang="en-US" sz="4400" dirty="0">
              <a:effectLst>
                <a:outerShdw blurRad="38100" dist="38100" dir="2700000" algn="tl">
                  <a:srgbClr val="000000">
                    <a:alpha val="43137"/>
                  </a:srgbClr>
                </a:outerShdw>
              </a:effectLst>
              <a:ea typeface="黑体" pitchFamily="49" charset="-122"/>
              <a:cs typeface="Times New Roman" panose="02020603050405020304" pitchFamily="18" charset="0"/>
            </a:endParaRPr>
          </a:p>
        </p:txBody>
      </p:sp>
      <p:sp>
        <p:nvSpPr>
          <p:cNvPr id="4" name="矩形 3"/>
          <p:cNvSpPr/>
          <p:nvPr/>
        </p:nvSpPr>
        <p:spPr>
          <a:xfrm>
            <a:off x="1775520" y="3254303"/>
            <a:ext cx="8406680" cy="954107"/>
          </a:xfrm>
          <a:prstGeom prst="rect">
            <a:avLst/>
          </a:prstGeom>
        </p:spPr>
        <p:txBody>
          <a:bodyPr wrap="square">
            <a:spAutoFit/>
          </a:bodyPr>
          <a:lstStyle/>
          <a:p>
            <a:r>
              <a:rPr lang="en-US" altLang="zh-CN" dirty="0">
                <a:effectLst>
                  <a:outerShdw blurRad="38100" dist="38100" dir="2700000" algn="tl">
                    <a:srgbClr val="000000">
                      <a:alpha val="43137"/>
                    </a:srgbClr>
                  </a:outerShdw>
                </a:effectLst>
                <a:cs typeface="Times New Roman" panose="02020603050405020304" pitchFamily="18" charset="0"/>
              </a:rPr>
              <a:t>Kirchhoff’s </a:t>
            </a:r>
            <a:r>
              <a:rPr lang="en-US" altLang="zh-CN" dirty="0">
                <a:solidFill>
                  <a:srgbClr val="FFFF00"/>
                </a:solidFill>
                <a:effectLst>
                  <a:outerShdw blurRad="38100" dist="38100" dir="2700000" algn="tl">
                    <a:srgbClr val="000000">
                      <a:alpha val="43137"/>
                    </a:srgbClr>
                  </a:outerShdw>
                </a:effectLst>
                <a:cs typeface="Times New Roman" panose="02020603050405020304" pitchFamily="18" charset="0"/>
              </a:rPr>
              <a:t>Current Law</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KCL</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cs typeface="Times New Roman" panose="02020603050405020304" pitchFamily="18" charset="0"/>
              </a:rPr>
              <a:t>Total current entering a junction is equal to total current leaving it.</a:t>
            </a:r>
            <a:endPar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4655841" y="5249668"/>
            <a:ext cx="1647825" cy="952500"/>
          </a:xfrm>
          <a:prstGeom prst="rect">
            <a:avLst/>
          </a:prstGeom>
        </p:spPr>
      </p:pic>
      <p:sp>
        <p:nvSpPr>
          <p:cNvPr id="7" name="矩形 6"/>
          <p:cNvSpPr/>
          <p:nvPr/>
        </p:nvSpPr>
        <p:spPr>
          <a:xfrm>
            <a:off x="1703513" y="1917742"/>
            <a:ext cx="4318811" cy="523220"/>
          </a:xfrm>
          <a:prstGeom prst="rect">
            <a:avLst/>
          </a:prstGeom>
        </p:spPr>
        <p:txBody>
          <a:bodyPr wrap="none">
            <a:spAutoFit/>
          </a:bodyPr>
          <a:lstStyle/>
          <a:p>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1</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itchFamily="49" charset="-122"/>
                <a:cs typeface="Times New Roman" panose="02020603050405020304" pitchFamily="18" charset="0"/>
              </a:rPr>
              <a:t> Calculation of current</a:t>
            </a:r>
            <a:endPar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28106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785D5D8-2F5E-4D45-9133-1E552CC3DE09}" type="slidenum">
              <a:rPr lang="zh-CN" altLang="en-US" smtClean="0"/>
              <a:pPr/>
              <a:t>33</a:t>
            </a:fld>
            <a:endParaRPr lang="en-US" altLang="zh-CN"/>
          </a:p>
        </p:txBody>
      </p:sp>
      <p:sp>
        <p:nvSpPr>
          <p:cNvPr id="3" name="矩形 2"/>
          <p:cNvSpPr/>
          <p:nvPr/>
        </p:nvSpPr>
        <p:spPr>
          <a:xfrm>
            <a:off x="1721768" y="293980"/>
            <a:ext cx="8406680" cy="954107"/>
          </a:xfrm>
          <a:prstGeom prst="rect">
            <a:avLst/>
          </a:prstGeom>
        </p:spPr>
        <p:txBody>
          <a:bodyPr wrap="squar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Example</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I</a:t>
            </a:r>
            <a:r>
              <a:rPr lang="en-US" altLang="zh-CN" baseline="-25000"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1</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=-2A</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I</a:t>
            </a:r>
            <a:r>
              <a:rPr lang="en-US" altLang="zh-CN" baseline="-25000"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2</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=6A</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I</a:t>
            </a:r>
            <a:r>
              <a:rPr lang="en-US" altLang="zh-CN" baseline="-25000"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3</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=3A</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I</a:t>
            </a:r>
            <a:r>
              <a:rPr lang="en-US" altLang="zh-CN" baseline="-25000"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5</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=-3A.</a:t>
            </a:r>
          </a:p>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What are the currents I</a:t>
            </a:r>
            <a:r>
              <a:rPr lang="en-US" altLang="zh-CN" baseline="-25000"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4</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 and I</a:t>
            </a:r>
            <a:r>
              <a:rPr lang="en-US" altLang="zh-CN" baseline="-25000"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6 </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endPar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1631504" y="2076140"/>
            <a:ext cx="5619750" cy="3990975"/>
          </a:xfrm>
          <a:prstGeom prst="rect">
            <a:avLst/>
          </a:prstGeom>
        </p:spPr>
      </p:pic>
      <p:pic>
        <p:nvPicPr>
          <p:cNvPr id="6" name="图片 5"/>
          <p:cNvPicPr>
            <a:picLocks noChangeAspect="1"/>
          </p:cNvPicPr>
          <p:nvPr/>
        </p:nvPicPr>
        <p:blipFill>
          <a:blip r:embed="rId3"/>
          <a:stretch>
            <a:fillRect/>
          </a:stretch>
        </p:blipFill>
        <p:spPr>
          <a:xfrm>
            <a:off x="7373174" y="2445979"/>
            <a:ext cx="3209925" cy="714375"/>
          </a:xfrm>
          <a:prstGeom prst="rect">
            <a:avLst/>
          </a:prstGeom>
        </p:spPr>
      </p:pic>
      <p:pic>
        <p:nvPicPr>
          <p:cNvPr id="7" name="图片 6"/>
          <p:cNvPicPr>
            <a:picLocks noChangeAspect="1"/>
          </p:cNvPicPr>
          <p:nvPr/>
        </p:nvPicPr>
        <p:blipFill>
          <a:blip r:embed="rId4"/>
          <a:stretch>
            <a:fillRect/>
          </a:stretch>
        </p:blipFill>
        <p:spPr>
          <a:xfrm>
            <a:off x="7373173" y="3348011"/>
            <a:ext cx="1200150" cy="657225"/>
          </a:xfrm>
          <a:prstGeom prst="rect">
            <a:avLst/>
          </a:prstGeom>
        </p:spPr>
      </p:pic>
      <p:pic>
        <p:nvPicPr>
          <p:cNvPr id="8" name="图片 7"/>
          <p:cNvPicPr>
            <a:picLocks noChangeAspect="1"/>
          </p:cNvPicPr>
          <p:nvPr/>
        </p:nvPicPr>
        <p:blipFill>
          <a:blip r:embed="rId5"/>
          <a:stretch>
            <a:fillRect/>
          </a:stretch>
        </p:blipFill>
        <p:spPr>
          <a:xfrm>
            <a:off x="7373174" y="4756681"/>
            <a:ext cx="2486025" cy="657225"/>
          </a:xfrm>
          <a:prstGeom prst="rect">
            <a:avLst/>
          </a:prstGeom>
        </p:spPr>
      </p:pic>
      <p:pic>
        <p:nvPicPr>
          <p:cNvPr id="9" name="图片 8"/>
          <p:cNvPicPr>
            <a:picLocks noChangeAspect="1"/>
          </p:cNvPicPr>
          <p:nvPr/>
        </p:nvPicPr>
        <p:blipFill>
          <a:blip r:embed="rId6"/>
          <a:stretch>
            <a:fillRect/>
          </a:stretch>
        </p:blipFill>
        <p:spPr>
          <a:xfrm>
            <a:off x="7406089" y="5616336"/>
            <a:ext cx="1447800" cy="704850"/>
          </a:xfrm>
          <a:prstGeom prst="rect">
            <a:avLst/>
          </a:prstGeom>
        </p:spPr>
      </p:pic>
      <p:sp>
        <p:nvSpPr>
          <p:cNvPr id="10" name="矩形 9"/>
          <p:cNvSpPr/>
          <p:nvPr/>
        </p:nvSpPr>
        <p:spPr>
          <a:xfrm>
            <a:off x="7339385" y="1614013"/>
            <a:ext cx="1760418" cy="523220"/>
          </a:xfrm>
          <a:prstGeom prst="rect">
            <a:avLst/>
          </a:prstGeom>
        </p:spPr>
        <p:txBody>
          <a:bodyPr wrap="non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Solution</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p>
        </p:txBody>
      </p:sp>
      <p:sp>
        <p:nvSpPr>
          <p:cNvPr id="11" name="矩形 10"/>
          <p:cNvSpPr/>
          <p:nvPr/>
        </p:nvSpPr>
        <p:spPr bwMode="auto">
          <a:xfrm>
            <a:off x="1847529" y="3676622"/>
            <a:ext cx="576064" cy="612924"/>
          </a:xfrm>
          <a:prstGeom prst="rect">
            <a:avLst/>
          </a:prstGeom>
          <a:solidFill>
            <a:srgbClr val="FF000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2" name="矩形 11"/>
          <p:cNvSpPr/>
          <p:nvPr/>
        </p:nvSpPr>
        <p:spPr bwMode="auto">
          <a:xfrm>
            <a:off x="3431704" y="2137233"/>
            <a:ext cx="576064" cy="612924"/>
          </a:xfrm>
          <a:prstGeom prst="rect">
            <a:avLst/>
          </a:prstGeom>
          <a:solidFill>
            <a:srgbClr val="FF000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cs typeface="Times New Roman" panose="02020603050405020304" pitchFamily="18" charset="0"/>
            </a:endParaRPr>
          </a:p>
        </p:txBody>
      </p:sp>
      <p:sp>
        <p:nvSpPr>
          <p:cNvPr id="13" name="矩形 12"/>
          <p:cNvSpPr/>
          <p:nvPr/>
        </p:nvSpPr>
        <p:spPr bwMode="auto">
          <a:xfrm>
            <a:off x="3431704" y="5384177"/>
            <a:ext cx="576064" cy="612924"/>
          </a:xfrm>
          <a:prstGeom prst="rect">
            <a:avLst/>
          </a:prstGeom>
          <a:solidFill>
            <a:srgbClr val="00B05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4" name="矩形 13"/>
          <p:cNvSpPr/>
          <p:nvPr/>
        </p:nvSpPr>
        <p:spPr bwMode="auto">
          <a:xfrm>
            <a:off x="3865316" y="3665841"/>
            <a:ext cx="502493" cy="612924"/>
          </a:xfrm>
          <a:prstGeom prst="rect">
            <a:avLst/>
          </a:prstGeom>
          <a:solidFill>
            <a:srgbClr val="00B05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5" name="椭圆 14"/>
          <p:cNvSpPr/>
          <p:nvPr/>
        </p:nvSpPr>
        <p:spPr bwMode="auto">
          <a:xfrm>
            <a:off x="3581993" y="3901514"/>
            <a:ext cx="188882" cy="432048"/>
          </a:xfrm>
          <a:prstGeom prst="ellipse">
            <a:avLst/>
          </a:prstGeom>
          <a:solidFill>
            <a:srgbClr val="7030A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6" name="椭圆 15"/>
          <p:cNvSpPr/>
          <p:nvPr/>
        </p:nvSpPr>
        <p:spPr bwMode="auto">
          <a:xfrm>
            <a:off x="5237336" y="3912362"/>
            <a:ext cx="188882" cy="432048"/>
          </a:xfrm>
          <a:prstGeom prst="ellipse">
            <a:avLst/>
          </a:prstGeom>
          <a:solidFill>
            <a:srgbClr val="0070C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7" name="矩形 16"/>
          <p:cNvSpPr/>
          <p:nvPr/>
        </p:nvSpPr>
        <p:spPr bwMode="auto">
          <a:xfrm>
            <a:off x="5015880" y="2137233"/>
            <a:ext cx="576064" cy="612924"/>
          </a:xfrm>
          <a:prstGeom prst="rect">
            <a:avLst/>
          </a:prstGeom>
          <a:solidFill>
            <a:srgbClr val="00B05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cs typeface="Times New Roman" panose="02020603050405020304" pitchFamily="18" charset="0"/>
            </a:endParaRPr>
          </a:p>
        </p:txBody>
      </p:sp>
      <p:sp>
        <p:nvSpPr>
          <p:cNvPr id="18" name="矩形 17"/>
          <p:cNvSpPr/>
          <p:nvPr/>
        </p:nvSpPr>
        <p:spPr bwMode="auto">
          <a:xfrm>
            <a:off x="6473720" y="3638065"/>
            <a:ext cx="576064" cy="612924"/>
          </a:xfrm>
          <a:prstGeom prst="rect">
            <a:avLst/>
          </a:prstGeom>
          <a:solidFill>
            <a:srgbClr val="00B05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026651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linds(horizontal)">
                                      <p:cBhvr>
                                        <p:cTn id="21" dur="500"/>
                                        <p:tgtEl>
                                          <p:spTgt spid="14"/>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linds(horizontal)">
                                      <p:cBhvr>
                                        <p:cTn id="24" dur="500"/>
                                        <p:tgtEl>
                                          <p:spTgt spid="1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par>
                                <p:cTn id="28" presetID="3" presetClass="entr" presetSubtype="1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linds(horizontal)">
                                      <p:cBhvr>
                                        <p:cTn id="30" dur="500"/>
                                        <p:tgtEl>
                                          <p:spTgt spid="6"/>
                                        </p:tgtEl>
                                      </p:cBhvr>
                                    </p:animEffect>
                                  </p:childTnLst>
                                </p:cTn>
                              </p:par>
                              <p:par>
                                <p:cTn id="31" presetID="3" presetClass="entr" presetSubtype="1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linds(horizontal)">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linds(horizontal)">
                                      <p:cBhvr>
                                        <p:cTn id="38" dur="500"/>
                                        <p:tgtEl>
                                          <p:spTgt spid="16"/>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blinds(horizontal)">
                                      <p:cBhvr>
                                        <p:cTn id="41" dur="500"/>
                                        <p:tgtEl>
                                          <p:spTgt spid="17"/>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blinds(horizontal)">
                                      <p:cBhvr>
                                        <p:cTn id="44" dur="500"/>
                                        <p:tgtEl>
                                          <p:spTgt spid="18"/>
                                        </p:tgtEl>
                                      </p:cBhvr>
                                    </p:animEffect>
                                  </p:childTnLst>
                                </p:cTn>
                              </p:par>
                              <p:par>
                                <p:cTn id="45" presetID="3" presetClass="entr" presetSubtype="10" fill="hold"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linds(horizontal)">
                                      <p:cBhvr>
                                        <p:cTn id="47" dur="500"/>
                                        <p:tgtEl>
                                          <p:spTgt spid="8"/>
                                        </p:tgtEl>
                                      </p:cBhvr>
                                    </p:animEffect>
                                  </p:childTnLst>
                                </p:cTn>
                              </p:par>
                              <p:par>
                                <p:cTn id="48" presetID="3" presetClass="entr" presetSubtype="10" fill="hold"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blinds(horizontal)">
                                      <p:cBhvr>
                                        <p:cTn id="5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P spid="13" grpId="0" animBg="1"/>
      <p:bldP spid="14" grpId="0" animBg="1"/>
      <p:bldP spid="15" grpId="0" animBg="1"/>
      <p:bldP spid="16" grpId="0" animBg="1"/>
      <p:bldP spid="17" grpId="0" animBg="1"/>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785D5D8-2F5E-4D45-9133-1E552CC3DE09}" type="slidenum">
              <a:rPr lang="zh-CN" altLang="en-US" smtClean="0"/>
              <a:pPr/>
              <a:t>34</a:t>
            </a:fld>
            <a:endParaRPr lang="en-US" altLang="zh-CN"/>
          </a:p>
        </p:txBody>
      </p:sp>
      <p:sp>
        <p:nvSpPr>
          <p:cNvPr id="3" name="矩形 2"/>
          <p:cNvSpPr/>
          <p:nvPr/>
        </p:nvSpPr>
        <p:spPr>
          <a:xfrm>
            <a:off x="1847529" y="764704"/>
            <a:ext cx="4357283" cy="523220"/>
          </a:xfrm>
          <a:prstGeom prst="rect">
            <a:avLst/>
          </a:prstGeom>
        </p:spPr>
        <p:txBody>
          <a:bodyPr wrap="none">
            <a:spAutoFit/>
          </a:bodyPr>
          <a:lstStyle/>
          <a:p>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2</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itchFamily="49" charset="-122"/>
                <a:cs typeface="Times New Roman" panose="02020603050405020304" pitchFamily="18" charset="0"/>
              </a:rPr>
              <a:t> Calculation of voltage</a:t>
            </a:r>
            <a:endPar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endParaRPr>
          </a:p>
        </p:txBody>
      </p:sp>
      <p:sp>
        <p:nvSpPr>
          <p:cNvPr id="4" name="矩形 3"/>
          <p:cNvSpPr/>
          <p:nvPr/>
        </p:nvSpPr>
        <p:spPr>
          <a:xfrm>
            <a:off x="1919536" y="1844825"/>
            <a:ext cx="8602986" cy="954107"/>
          </a:xfrm>
          <a:prstGeom prst="rect">
            <a:avLst/>
          </a:prstGeom>
        </p:spPr>
        <p:txBody>
          <a:bodyPr wrap="square">
            <a:spAutoFit/>
          </a:bodyPr>
          <a:lstStyle/>
          <a:p>
            <a:r>
              <a:rPr lang="en-US" altLang="zh-CN" dirty="0">
                <a:effectLst>
                  <a:outerShdw blurRad="38100" dist="38100" dir="2700000" algn="tl">
                    <a:srgbClr val="000000">
                      <a:alpha val="43137"/>
                    </a:srgbClr>
                  </a:outerShdw>
                </a:effectLst>
                <a:cs typeface="Times New Roman" panose="02020603050405020304" pitchFamily="18" charset="0"/>
              </a:rPr>
              <a:t>Kirchhoff's </a:t>
            </a:r>
            <a:r>
              <a:rPr lang="en-US" altLang="zh-CN" dirty="0">
                <a:solidFill>
                  <a:srgbClr val="FFFF00"/>
                </a:solidFill>
                <a:effectLst>
                  <a:outerShdw blurRad="38100" dist="38100" dir="2700000" algn="tl">
                    <a:srgbClr val="000000">
                      <a:alpha val="43137"/>
                    </a:srgbClr>
                  </a:outerShdw>
                </a:effectLst>
                <a:cs typeface="Times New Roman" panose="02020603050405020304" pitchFamily="18" charset="0"/>
              </a:rPr>
              <a:t>Voltage Law</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KVL</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cs typeface="Times New Roman" panose="02020603050405020304" pitchFamily="18" charset="0"/>
              </a:rPr>
              <a:t>Algebraic sum of voltages around a loop equals to zero</a:t>
            </a:r>
            <a:r>
              <a:rPr lang="en-US" altLang="zh-CN" dirty="0">
                <a:cs typeface="Times New Roman" panose="02020603050405020304" pitchFamily="18" charset="0"/>
              </a:rPr>
              <a:t>.</a:t>
            </a:r>
            <a:endPar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5015880" y="4437112"/>
            <a:ext cx="1676400" cy="895350"/>
          </a:xfrm>
          <a:prstGeom prst="rect">
            <a:avLst/>
          </a:prstGeom>
        </p:spPr>
      </p:pic>
    </p:spTree>
    <p:extLst>
      <p:ext uri="{BB962C8B-B14F-4D97-AF65-F5344CB8AC3E}">
        <p14:creationId xmlns:p14="http://schemas.microsoft.com/office/powerpoint/2010/main" val="220997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785D5D8-2F5E-4D45-9133-1E552CC3DE09}" type="slidenum">
              <a:rPr lang="zh-CN" altLang="en-US" smtClean="0"/>
              <a:pPr/>
              <a:t>35</a:t>
            </a:fld>
            <a:endParaRPr lang="en-US" altLang="zh-CN"/>
          </a:p>
        </p:txBody>
      </p:sp>
      <p:sp>
        <p:nvSpPr>
          <p:cNvPr id="3" name="矩形 2"/>
          <p:cNvSpPr/>
          <p:nvPr/>
        </p:nvSpPr>
        <p:spPr>
          <a:xfrm>
            <a:off x="1847528" y="620688"/>
            <a:ext cx="8406680" cy="523220"/>
          </a:xfrm>
          <a:prstGeom prst="rect">
            <a:avLst/>
          </a:prstGeom>
        </p:spPr>
        <p:txBody>
          <a:bodyPr wrap="squar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Example</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What are the current I and the voltage U ?</a:t>
            </a:r>
            <a:endPar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endParaRPr>
          </a:p>
        </p:txBody>
      </p:sp>
      <p:pic>
        <p:nvPicPr>
          <p:cNvPr id="7" name="图片 6"/>
          <p:cNvPicPr>
            <a:picLocks noChangeAspect="1"/>
          </p:cNvPicPr>
          <p:nvPr/>
        </p:nvPicPr>
        <p:blipFill>
          <a:blip r:embed="rId3"/>
          <a:stretch>
            <a:fillRect/>
          </a:stretch>
        </p:blipFill>
        <p:spPr>
          <a:xfrm>
            <a:off x="7529460" y="2655856"/>
            <a:ext cx="2466975" cy="666750"/>
          </a:xfrm>
          <a:prstGeom prst="rect">
            <a:avLst/>
          </a:prstGeom>
        </p:spPr>
      </p:pic>
      <p:pic>
        <p:nvPicPr>
          <p:cNvPr id="8" name="图片 7"/>
          <p:cNvPicPr>
            <a:picLocks noChangeAspect="1"/>
          </p:cNvPicPr>
          <p:nvPr/>
        </p:nvPicPr>
        <p:blipFill>
          <a:blip r:embed="rId4"/>
          <a:stretch>
            <a:fillRect/>
          </a:stretch>
        </p:blipFill>
        <p:spPr>
          <a:xfrm>
            <a:off x="7552631" y="3501040"/>
            <a:ext cx="1381125" cy="666750"/>
          </a:xfrm>
          <a:prstGeom prst="rect">
            <a:avLst/>
          </a:prstGeom>
        </p:spPr>
      </p:pic>
      <p:pic>
        <p:nvPicPr>
          <p:cNvPr id="9" name="图片 8"/>
          <p:cNvPicPr>
            <a:picLocks noChangeAspect="1"/>
          </p:cNvPicPr>
          <p:nvPr/>
        </p:nvPicPr>
        <p:blipFill>
          <a:blip r:embed="rId5"/>
          <a:stretch>
            <a:fillRect/>
          </a:stretch>
        </p:blipFill>
        <p:spPr>
          <a:xfrm>
            <a:off x="7530406" y="4656411"/>
            <a:ext cx="2886075" cy="714375"/>
          </a:xfrm>
          <a:prstGeom prst="rect">
            <a:avLst/>
          </a:prstGeom>
        </p:spPr>
      </p:pic>
      <p:pic>
        <p:nvPicPr>
          <p:cNvPr id="10" name="图片 9"/>
          <p:cNvPicPr>
            <a:picLocks noChangeAspect="1"/>
          </p:cNvPicPr>
          <p:nvPr/>
        </p:nvPicPr>
        <p:blipFill>
          <a:blip r:embed="rId6"/>
          <a:stretch>
            <a:fillRect/>
          </a:stretch>
        </p:blipFill>
        <p:spPr>
          <a:xfrm>
            <a:off x="7529460" y="5549220"/>
            <a:ext cx="1381125" cy="666750"/>
          </a:xfrm>
          <a:prstGeom prst="rect">
            <a:avLst/>
          </a:prstGeom>
        </p:spPr>
      </p:pic>
      <p:sp>
        <p:nvSpPr>
          <p:cNvPr id="11" name="矩形 10"/>
          <p:cNvSpPr/>
          <p:nvPr/>
        </p:nvSpPr>
        <p:spPr>
          <a:xfrm>
            <a:off x="7470765" y="1433627"/>
            <a:ext cx="2584362" cy="954107"/>
          </a:xfrm>
          <a:prstGeom prst="rect">
            <a:avLst/>
          </a:prstGeom>
        </p:spPr>
        <p:txBody>
          <a:bodyPr wrap="non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Solution</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endPar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endParaRPr>
          </a:p>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Based on point </a:t>
            </a:r>
            <a:r>
              <a:rPr lang="en-US" altLang="zh-CN" dirty="0">
                <a:solidFill>
                  <a:srgbClr val="FFFF00"/>
                </a:solidFill>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a:t>
            </a:r>
            <a:endPar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endParaRPr>
          </a:p>
        </p:txBody>
      </p:sp>
      <p:pic>
        <p:nvPicPr>
          <p:cNvPr id="13" name="图片 12"/>
          <p:cNvPicPr>
            <a:picLocks noChangeAspect="1"/>
          </p:cNvPicPr>
          <p:nvPr/>
        </p:nvPicPr>
        <p:blipFill>
          <a:blip r:embed="rId7"/>
          <a:stretch>
            <a:fillRect/>
          </a:stretch>
        </p:blipFill>
        <p:spPr>
          <a:xfrm>
            <a:off x="1874665" y="1777088"/>
            <a:ext cx="5114925" cy="4695825"/>
          </a:xfrm>
          <a:prstGeom prst="rect">
            <a:avLst/>
          </a:prstGeom>
        </p:spPr>
      </p:pic>
      <p:sp>
        <p:nvSpPr>
          <p:cNvPr id="12" name="矩形 11"/>
          <p:cNvSpPr/>
          <p:nvPr/>
        </p:nvSpPr>
        <p:spPr bwMode="auto">
          <a:xfrm>
            <a:off x="4007768" y="3384424"/>
            <a:ext cx="576064" cy="612924"/>
          </a:xfrm>
          <a:prstGeom prst="rect">
            <a:avLst/>
          </a:prstGeom>
          <a:solidFill>
            <a:srgbClr val="FF000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4" name="矩形 13"/>
          <p:cNvSpPr/>
          <p:nvPr/>
        </p:nvSpPr>
        <p:spPr bwMode="auto">
          <a:xfrm>
            <a:off x="3287688" y="2042932"/>
            <a:ext cx="576064" cy="612924"/>
          </a:xfrm>
          <a:prstGeom prst="rect">
            <a:avLst/>
          </a:prstGeom>
          <a:solidFill>
            <a:srgbClr val="FF000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5" name="矩形 14"/>
          <p:cNvSpPr/>
          <p:nvPr/>
        </p:nvSpPr>
        <p:spPr bwMode="auto">
          <a:xfrm>
            <a:off x="2135560" y="5603046"/>
            <a:ext cx="576064" cy="612924"/>
          </a:xfrm>
          <a:prstGeom prst="rect">
            <a:avLst/>
          </a:prstGeom>
          <a:solidFill>
            <a:srgbClr val="FF000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6" name="椭圆 15"/>
          <p:cNvSpPr/>
          <p:nvPr/>
        </p:nvSpPr>
        <p:spPr bwMode="auto">
          <a:xfrm>
            <a:off x="2041119" y="3595201"/>
            <a:ext cx="310465" cy="481871"/>
          </a:xfrm>
          <a:prstGeom prst="ellipse">
            <a:avLst/>
          </a:prstGeom>
          <a:solidFill>
            <a:srgbClr val="0070C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7" name="矩形 16"/>
          <p:cNvSpPr/>
          <p:nvPr/>
        </p:nvSpPr>
        <p:spPr bwMode="auto">
          <a:xfrm>
            <a:off x="2567608" y="4227135"/>
            <a:ext cx="576064" cy="1218089"/>
          </a:xfrm>
          <a:prstGeom prst="rect">
            <a:avLst/>
          </a:prstGeom>
          <a:solidFill>
            <a:srgbClr val="00B05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8" name="矩形 17"/>
          <p:cNvSpPr/>
          <p:nvPr/>
        </p:nvSpPr>
        <p:spPr bwMode="auto">
          <a:xfrm>
            <a:off x="4700712" y="3009046"/>
            <a:ext cx="1323280" cy="707987"/>
          </a:xfrm>
          <a:prstGeom prst="rect">
            <a:avLst/>
          </a:prstGeom>
          <a:solidFill>
            <a:srgbClr val="00B05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9" name="矩形 18"/>
          <p:cNvSpPr/>
          <p:nvPr/>
        </p:nvSpPr>
        <p:spPr bwMode="auto">
          <a:xfrm>
            <a:off x="5591944" y="4386984"/>
            <a:ext cx="720080" cy="1216062"/>
          </a:xfrm>
          <a:prstGeom prst="rect">
            <a:avLst/>
          </a:prstGeom>
          <a:solidFill>
            <a:srgbClr val="00B05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20" name="矩形 19"/>
          <p:cNvSpPr/>
          <p:nvPr/>
        </p:nvSpPr>
        <p:spPr bwMode="auto">
          <a:xfrm>
            <a:off x="2675648" y="3103239"/>
            <a:ext cx="1323280" cy="613794"/>
          </a:xfrm>
          <a:prstGeom prst="rect">
            <a:avLst/>
          </a:prstGeom>
          <a:solidFill>
            <a:srgbClr val="00B05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364007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linds(horizontal)">
                                      <p:cBhvr>
                                        <p:cTn id="21" dur="500"/>
                                        <p:tgtEl>
                                          <p:spTgt spid="1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linds(horizontal)">
                                      <p:cBhvr>
                                        <p:cTn id="24" dur="500"/>
                                        <p:tgtEl>
                                          <p:spTgt spid="1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linds(horizontal)">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linds(horizontal)">
                                      <p:cBhvr>
                                        <p:cTn id="35" dur="500"/>
                                        <p:tgtEl>
                                          <p:spTgt spid="9"/>
                                        </p:tgtEl>
                                      </p:cBhvr>
                                    </p:animEffect>
                                  </p:childTnLst>
                                </p:cTn>
                              </p:par>
                              <p:par>
                                <p:cTn id="36" presetID="3" presetClass="entr" presetSubtype="10"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linds(horizontal)">
                                      <p:cBhvr>
                                        <p:cTn id="38" dur="500"/>
                                        <p:tgtEl>
                                          <p:spTgt spid="10"/>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blinds(horizontal)">
                                      <p:cBhvr>
                                        <p:cTn id="41" dur="500"/>
                                        <p:tgtEl>
                                          <p:spTgt spid="19"/>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blinds(horizontal)">
                                      <p:cBhvr>
                                        <p:cTn id="44" dur="500"/>
                                        <p:tgtEl>
                                          <p:spTgt spid="18"/>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blinds(horizontal)">
                                      <p:cBhvr>
                                        <p:cTn id="47" dur="500"/>
                                        <p:tgtEl>
                                          <p:spTgt spid="20"/>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blinds(horizontal)">
                                      <p:cBhvr>
                                        <p:cTn id="5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4" grpId="0" animBg="1"/>
      <p:bldP spid="15" grpId="0" animBg="1"/>
      <p:bldP spid="16" grpId="0" animBg="1"/>
      <p:bldP spid="17" grpId="0" animBg="1"/>
      <p:bldP spid="18" grpId="0" animBg="1"/>
      <p:bldP spid="19" grpId="0" animBg="1"/>
      <p:bldP spid="2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785D5D8-2F5E-4D45-9133-1E552CC3DE09}" type="slidenum">
              <a:rPr lang="zh-CN" altLang="en-US" smtClean="0"/>
              <a:pPr/>
              <a:t>36</a:t>
            </a:fld>
            <a:endParaRPr lang="en-US" altLang="zh-CN"/>
          </a:p>
        </p:txBody>
      </p:sp>
      <p:sp>
        <p:nvSpPr>
          <p:cNvPr id="3" name="矩形 2"/>
          <p:cNvSpPr/>
          <p:nvPr/>
        </p:nvSpPr>
        <p:spPr>
          <a:xfrm>
            <a:off x="1847528" y="620688"/>
            <a:ext cx="8406680" cy="523220"/>
          </a:xfrm>
          <a:prstGeom prst="rect">
            <a:avLst/>
          </a:prstGeom>
        </p:spPr>
        <p:txBody>
          <a:bodyPr wrap="square">
            <a:spAutoFit/>
          </a:bodyPr>
          <a:lstStyle/>
          <a:p>
            <a:r>
              <a:rPr lang="zh-CN" altLang="en-US"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3</a:t>
            </a:r>
            <a:r>
              <a:rPr lang="zh-CN" altLang="en-US"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en-US" altLang="zh-CN" dirty="0">
                <a:effectLst>
                  <a:outerShdw blurRad="38100" dist="38100" dir="2700000" algn="tl">
                    <a:srgbClr val="000000">
                      <a:alpha val="43137"/>
                    </a:srgbClr>
                  </a:outerShdw>
                </a:effectLst>
                <a:ea typeface="黑体" pitchFamily="49" charset="-122"/>
                <a:cs typeface="Times New Roman" panose="02020603050405020304" pitchFamily="18" charset="0"/>
              </a:rPr>
              <a:t> Calculation of potential</a:t>
            </a:r>
            <a:endParaRPr lang="zh-CN" altLang="en-US"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5" name="矩形 4"/>
          <p:cNvSpPr/>
          <p:nvPr/>
        </p:nvSpPr>
        <p:spPr>
          <a:xfrm>
            <a:off x="2135560" y="2636912"/>
            <a:ext cx="8406680" cy="523220"/>
          </a:xfrm>
          <a:prstGeom prst="rect">
            <a:avLst/>
          </a:prstGeom>
        </p:spPr>
        <p:txBody>
          <a:bodyPr wrap="square">
            <a:spAutoFit/>
          </a:bodyPr>
          <a:lstStyle/>
          <a:p>
            <a:r>
              <a:rPr lang="en-US" altLang="zh-CN" dirty="0">
                <a:solidFill>
                  <a:srgbClr val="FFFF00"/>
                </a:solidFill>
                <a:effectLst>
                  <a:outerShdw blurRad="38100" dist="38100" dir="2700000" algn="tl">
                    <a:srgbClr val="000000">
                      <a:alpha val="43137"/>
                    </a:srgbClr>
                  </a:outerShdw>
                </a:effectLst>
                <a:ea typeface="黑体" pitchFamily="49" charset="-122"/>
                <a:cs typeface="Times New Roman" panose="02020603050405020304" pitchFamily="18" charset="0"/>
              </a:rPr>
              <a:t>Potential</a:t>
            </a:r>
            <a:r>
              <a:rPr lang="zh-CN" altLang="en-US"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en-US" altLang="zh-CN"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U</a:t>
            </a:r>
            <a:r>
              <a:rPr lang="en-US" altLang="zh-CN" baseline="-25000"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ab</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en-US" altLang="zh-CN" dirty="0" err="1">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V</a:t>
            </a:r>
            <a:r>
              <a:rPr lang="en-US" altLang="zh-CN" baseline="-25000" dirty="0" err="1">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a:t>
            </a:r>
            <a:r>
              <a:rPr lang="en-US" altLang="zh-CN"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-V</a:t>
            </a:r>
            <a:r>
              <a:rPr lang="en-US" altLang="zh-CN" baseline="-25000"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b</a:t>
            </a:r>
            <a:endParaRPr lang="zh-CN" altLang="en-US" baseline="-25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7" name="矩形 6"/>
          <p:cNvSpPr/>
          <p:nvPr/>
        </p:nvSpPr>
        <p:spPr>
          <a:xfrm>
            <a:off x="2118031" y="3929379"/>
            <a:ext cx="8406680" cy="523220"/>
          </a:xfrm>
          <a:prstGeom prst="rect">
            <a:avLst/>
          </a:prstGeom>
        </p:spPr>
        <p:txBody>
          <a:bodyPr wrap="square">
            <a:spAutoFit/>
          </a:bodyPr>
          <a:lstStyle/>
          <a:p>
            <a:r>
              <a:rPr lang="en-US" altLang="zh-CN" dirty="0">
                <a:effectLst>
                  <a:outerShdw blurRad="38100" dist="38100" dir="2700000" algn="tl">
                    <a:srgbClr val="000000">
                      <a:alpha val="43137"/>
                    </a:srgbClr>
                  </a:outerShdw>
                </a:effectLst>
                <a:ea typeface="黑体" pitchFamily="49" charset="-122"/>
                <a:cs typeface="Times New Roman" panose="02020603050405020304" pitchFamily="18" charset="0"/>
              </a:rPr>
              <a:t>Voltage is the difference of potentials.</a:t>
            </a:r>
            <a:endParaRPr lang="zh-CN" altLang="en-US" baseline="-25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5941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785D5D8-2F5E-4D45-9133-1E552CC3DE09}" type="slidenum">
              <a:rPr lang="zh-CN" altLang="en-US" smtClean="0"/>
              <a:pPr/>
              <a:t>37</a:t>
            </a:fld>
            <a:endParaRPr lang="en-US" altLang="zh-CN"/>
          </a:p>
        </p:txBody>
      </p:sp>
      <p:sp>
        <p:nvSpPr>
          <p:cNvPr id="3" name="矩形 2"/>
          <p:cNvSpPr/>
          <p:nvPr/>
        </p:nvSpPr>
        <p:spPr>
          <a:xfrm>
            <a:off x="1847528" y="620689"/>
            <a:ext cx="8406680" cy="954107"/>
          </a:xfrm>
          <a:prstGeom prst="rect">
            <a:avLst/>
          </a:prstGeom>
        </p:spPr>
        <p:txBody>
          <a:bodyPr wrap="squar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Example</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Based on a and b, what are the potentials of a, b, c, d ?</a:t>
            </a:r>
            <a:endPar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1672777" y="3007966"/>
            <a:ext cx="4981575" cy="2581275"/>
          </a:xfrm>
          <a:prstGeom prst="rect">
            <a:avLst/>
          </a:prstGeom>
        </p:spPr>
      </p:pic>
      <p:pic>
        <p:nvPicPr>
          <p:cNvPr id="6" name="图片 5"/>
          <p:cNvPicPr>
            <a:picLocks noChangeAspect="1"/>
          </p:cNvPicPr>
          <p:nvPr/>
        </p:nvPicPr>
        <p:blipFill>
          <a:blip r:embed="rId3"/>
          <a:stretch>
            <a:fillRect/>
          </a:stretch>
        </p:blipFill>
        <p:spPr>
          <a:xfrm>
            <a:off x="6792042" y="2831618"/>
            <a:ext cx="3768455" cy="2757622"/>
          </a:xfrm>
          <a:prstGeom prst="rect">
            <a:avLst/>
          </a:prstGeom>
        </p:spPr>
      </p:pic>
      <p:sp>
        <p:nvSpPr>
          <p:cNvPr id="7" name="矩形 6"/>
          <p:cNvSpPr/>
          <p:nvPr/>
        </p:nvSpPr>
        <p:spPr>
          <a:xfrm>
            <a:off x="3647728" y="2197498"/>
            <a:ext cx="8406680" cy="523220"/>
          </a:xfrm>
          <a:prstGeom prst="rect">
            <a:avLst/>
          </a:prstGeom>
        </p:spPr>
        <p:txBody>
          <a:bodyPr wrap="squar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Based on point </a:t>
            </a:r>
            <a:r>
              <a:rPr lang="en-US" altLang="zh-CN" dirty="0">
                <a:solidFill>
                  <a:srgbClr val="FFFF00"/>
                </a:solidFill>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a:t>
            </a:r>
            <a:endPar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endParaRPr>
          </a:p>
        </p:txBody>
      </p:sp>
      <p:sp>
        <p:nvSpPr>
          <p:cNvPr id="8" name="矩形 7"/>
          <p:cNvSpPr/>
          <p:nvPr/>
        </p:nvSpPr>
        <p:spPr>
          <a:xfrm>
            <a:off x="1847528" y="2205203"/>
            <a:ext cx="1760418" cy="523220"/>
          </a:xfrm>
          <a:prstGeom prst="rect">
            <a:avLst/>
          </a:prstGeom>
        </p:spPr>
        <p:txBody>
          <a:bodyPr wrap="non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Solution</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p>
        </p:txBody>
      </p:sp>
      <p:sp>
        <p:nvSpPr>
          <p:cNvPr id="9" name="矩形 8"/>
          <p:cNvSpPr/>
          <p:nvPr/>
        </p:nvSpPr>
        <p:spPr bwMode="auto">
          <a:xfrm>
            <a:off x="4007768" y="3035389"/>
            <a:ext cx="576064" cy="432048"/>
          </a:xfrm>
          <a:prstGeom prst="rect">
            <a:avLst/>
          </a:prstGeom>
          <a:solidFill>
            <a:srgbClr val="7030A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0" name="矩形 9"/>
          <p:cNvSpPr/>
          <p:nvPr/>
        </p:nvSpPr>
        <p:spPr bwMode="auto">
          <a:xfrm>
            <a:off x="6825514" y="2926783"/>
            <a:ext cx="1142694" cy="432048"/>
          </a:xfrm>
          <a:prstGeom prst="rect">
            <a:avLst/>
          </a:prstGeom>
          <a:solidFill>
            <a:srgbClr val="7030A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1" name="矩形 10"/>
          <p:cNvSpPr/>
          <p:nvPr/>
        </p:nvSpPr>
        <p:spPr bwMode="auto">
          <a:xfrm>
            <a:off x="2495601" y="3212976"/>
            <a:ext cx="1664029" cy="612924"/>
          </a:xfrm>
          <a:prstGeom prst="rect">
            <a:avLst/>
          </a:prstGeom>
          <a:solidFill>
            <a:srgbClr val="FF000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2" name="矩形 11"/>
          <p:cNvSpPr/>
          <p:nvPr/>
        </p:nvSpPr>
        <p:spPr bwMode="auto">
          <a:xfrm>
            <a:off x="6825514" y="4268882"/>
            <a:ext cx="3518958" cy="532642"/>
          </a:xfrm>
          <a:prstGeom prst="rect">
            <a:avLst/>
          </a:prstGeom>
          <a:solidFill>
            <a:srgbClr val="FF000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3" name="矩形 12"/>
          <p:cNvSpPr/>
          <p:nvPr/>
        </p:nvSpPr>
        <p:spPr bwMode="auto">
          <a:xfrm>
            <a:off x="4233226" y="3251414"/>
            <a:ext cx="1862774" cy="574487"/>
          </a:xfrm>
          <a:prstGeom prst="rect">
            <a:avLst/>
          </a:prstGeom>
          <a:solidFill>
            <a:srgbClr val="00B05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4" name="矩形 13"/>
          <p:cNvSpPr/>
          <p:nvPr/>
        </p:nvSpPr>
        <p:spPr bwMode="auto">
          <a:xfrm>
            <a:off x="6842078" y="5011322"/>
            <a:ext cx="3214362" cy="476795"/>
          </a:xfrm>
          <a:prstGeom prst="rect">
            <a:avLst/>
          </a:prstGeom>
          <a:solidFill>
            <a:srgbClr val="00B05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5" name="矩形 14"/>
          <p:cNvSpPr/>
          <p:nvPr/>
        </p:nvSpPr>
        <p:spPr bwMode="auto">
          <a:xfrm>
            <a:off x="3783462" y="4096780"/>
            <a:ext cx="890666" cy="1418768"/>
          </a:xfrm>
          <a:prstGeom prst="rect">
            <a:avLst/>
          </a:prstGeom>
          <a:solidFill>
            <a:srgbClr val="0070C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6" name="矩形 15"/>
          <p:cNvSpPr/>
          <p:nvPr/>
        </p:nvSpPr>
        <p:spPr bwMode="auto">
          <a:xfrm>
            <a:off x="6845959" y="3519439"/>
            <a:ext cx="3622842" cy="498553"/>
          </a:xfrm>
          <a:prstGeom prst="rect">
            <a:avLst/>
          </a:prstGeom>
          <a:solidFill>
            <a:srgbClr val="0070C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7" name="椭圆 16"/>
          <p:cNvSpPr/>
          <p:nvPr/>
        </p:nvSpPr>
        <p:spPr bwMode="auto">
          <a:xfrm>
            <a:off x="4099208" y="4725144"/>
            <a:ext cx="188882" cy="432048"/>
          </a:xfrm>
          <a:prstGeom prst="ellipse">
            <a:avLst/>
          </a:prstGeom>
          <a:solidFill>
            <a:srgbClr val="7030A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72341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linds(horizontal)">
                                      <p:cBhvr>
                                        <p:cTn id="26" dur="500"/>
                                        <p:tgtEl>
                                          <p:spTgt spid="16"/>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linds(horizontal)">
                                      <p:cBhvr>
                                        <p:cTn id="29" dur="500"/>
                                        <p:tgtEl>
                                          <p:spTgt spid="15"/>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blinds(horizontal)">
                                      <p:cBhvr>
                                        <p:cTn id="45" dur="500"/>
                                        <p:tgtEl>
                                          <p:spTgt spid="14"/>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blinds(horizontal)">
                                      <p:cBhvr>
                                        <p:cTn id="4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785D5D8-2F5E-4D45-9133-1E552CC3DE09}" type="slidenum">
              <a:rPr lang="zh-CN" altLang="en-US" smtClean="0"/>
              <a:pPr/>
              <a:t>38</a:t>
            </a:fld>
            <a:endParaRPr lang="en-US" altLang="zh-CN"/>
          </a:p>
        </p:txBody>
      </p:sp>
      <p:sp>
        <p:nvSpPr>
          <p:cNvPr id="3" name="矩形 2"/>
          <p:cNvSpPr/>
          <p:nvPr/>
        </p:nvSpPr>
        <p:spPr>
          <a:xfrm>
            <a:off x="1703512" y="764704"/>
            <a:ext cx="8406680" cy="523220"/>
          </a:xfrm>
          <a:prstGeom prst="rect">
            <a:avLst/>
          </a:prstGeom>
        </p:spPr>
        <p:txBody>
          <a:bodyPr wrap="squar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Based on point </a:t>
            </a:r>
            <a:r>
              <a:rPr lang="en-US" altLang="zh-CN" dirty="0">
                <a:solidFill>
                  <a:srgbClr val="FFFF00"/>
                </a:solidFill>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b</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p>
        </p:txBody>
      </p:sp>
      <p:pic>
        <p:nvPicPr>
          <p:cNvPr id="4" name="图片 3"/>
          <p:cNvPicPr>
            <a:picLocks noChangeAspect="1"/>
          </p:cNvPicPr>
          <p:nvPr/>
        </p:nvPicPr>
        <p:blipFill>
          <a:blip r:embed="rId2"/>
          <a:stretch>
            <a:fillRect/>
          </a:stretch>
        </p:blipFill>
        <p:spPr>
          <a:xfrm>
            <a:off x="1703513" y="1916833"/>
            <a:ext cx="4543425" cy="2314575"/>
          </a:xfrm>
          <a:prstGeom prst="rect">
            <a:avLst/>
          </a:prstGeom>
        </p:spPr>
      </p:pic>
      <p:pic>
        <p:nvPicPr>
          <p:cNvPr id="6" name="图片 5"/>
          <p:cNvPicPr>
            <a:picLocks noChangeAspect="1"/>
          </p:cNvPicPr>
          <p:nvPr/>
        </p:nvPicPr>
        <p:blipFill>
          <a:blip r:embed="rId3"/>
          <a:stretch>
            <a:fillRect/>
          </a:stretch>
        </p:blipFill>
        <p:spPr>
          <a:xfrm>
            <a:off x="6672064" y="1845394"/>
            <a:ext cx="3676650" cy="2457450"/>
          </a:xfrm>
          <a:prstGeom prst="rect">
            <a:avLst/>
          </a:prstGeom>
        </p:spPr>
      </p:pic>
      <p:sp>
        <p:nvSpPr>
          <p:cNvPr id="7" name="矩形 6"/>
          <p:cNvSpPr/>
          <p:nvPr/>
        </p:nvSpPr>
        <p:spPr bwMode="auto">
          <a:xfrm>
            <a:off x="3719736" y="3735320"/>
            <a:ext cx="576064" cy="432048"/>
          </a:xfrm>
          <a:prstGeom prst="rect">
            <a:avLst/>
          </a:prstGeom>
          <a:solidFill>
            <a:srgbClr val="7030A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8" name="矩形 7"/>
          <p:cNvSpPr/>
          <p:nvPr/>
        </p:nvSpPr>
        <p:spPr bwMode="auto">
          <a:xfrm>
            <a:off x="3503712" y="2708921"/>
            <a:ext cx="936104" cy="962360"/>
          </a:xfrm>
          <a:prstGeom prst="rect">
            <a:avLst/>
          </a:prstGeom>
          <a:solidFill>
            <a:srgbClr val="0070C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9" name="矩形 8"/>
          <p:cNvSpPr/>
          <p:nvPr/>
        </p:nvSpPr>
        <p:spPr bwMode="auto">
          <a:xfrm>
            <a:off x="5231904" y="2708922"/>
            <a:ext cx="936104" cy="864094"/>
          </a:xfrm>
          <a:prstGeom prst="rect">
            <a:avLst/>
          </a:prstGeom>
          <a:solidFill>
            <a:srgbClr val="00B05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0" name="矩形 9"/>
          <p:cNvSpPr/>
          <p:nvPr/>
        </p:nvSpPr>
        <p:spPr bwMode="auto">
          <a:xfrm>
            <a:off x="1730944" y="2708922"/>
            <a:ext cx="1052688" cy="792087"/>
          </a:xfrm>
          <a:prstGeom prst="rect">
            <a:avLst/>
          </a:prstGeom>
          <a:solidFill>
            <a:srgbClr val="FF000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5" name="椭圆 4"/>
          <p:cNvSpPr/>
          <p:nvPr/>
        </p:nvSpPr>
        <p:spPr bwMode="auto">
          <a:xfrm>
            <a:off x="2423592" y="2079136"/>
            <a:ext cx="288032" cy="216024"/>
          </a:xfrm>
          <a:prstGeom prst="ellipse">
            <a:avLst/>
          </a:prstGeom>
          <a:solidFill>
            <a:srgbClr val="FF000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2" name="椭圆 11"/>
          <p:cNvSpPr/>
          <p:nvPr/>
        </p:nvSpPr>
        <p:spPr bwMode="auto">
          <a:xfrm>
            <a:off x="5492504" y="2151144"/>
            <a:ext cx="234328" cy="269744"/>
          </a:xfrm>
          <a:prstGeom prst="ellipse">
            <a:avLst/>
          </a:prstGeom>
          <a:solidFill>
            <a:srgbClr val="00B05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3" name="矩形 12"/>
          <p:cNvSpPr/>
          <p:nvPr/>
        </p:nvSpPr>
        <p:spPr bwMode="auto">
          <a:xfrm>
            <a:off x="6773281" y="1863112"/>
            <a:ext cx="1266935" cy="432048"/>
          </a:xfrm>
          <a:prstGeom prst="rect">
            <a:avLst/>
          </a:prstGeom>
          <a:solidFill>
            <a:srgbClr val="7030A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4" name="矩形 13"/>
          <p:cNvSpPr/>
          <p:nvPr/>
        </p:nvSpPr>
        <p:spPr bwMode="auto">
          <a:xfrm>
            <a:off x="6849484" y="3074119"/>
            <a:ext cx="2918925" cy="532642"/>
          </a:xfrm>
          <a:prstGeom prst="rect">
            <a:avLst/>
          </a:prstGeom>
          <a:solidFill>
            <a:srgbClr val="FF000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5" name="矩形 14"/>
          <p:cNvSpPr/>
          <p:nvPr/>
        </p:nvSpPr>
        <p:spPr bwMode="auto">
          <a:xfrm>
            <a:off x="6849482" y="3735321"/>
            <a:ext cx="2918926" cy="428911"/>
          </a:xfrm>
          <a:prstGeom prst="rect">
            <a:avLst/>
          </a:prstGeom>
          <a:solidFill>
            <a:srgbClr val="00B05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6" name="矩形 15"/>
          <p:cNvSpPr/>
          <p:nvPr/>
        </p:nvSpPr>
        <p:spPr bwMode="auto">
          <a:xfrm>
            <a:off x="6860938" y="2454326"/>
            <a:ext cx="3411526" cy="481180"/>
          </a:xfrm>
          <a:prstGeom prst="rect">
            <a:avLst/>
          </a:prstGeom>
          <a:solidFill>
            <a:srgbClr val="0070C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7" name="椭圆 16"/>
          <p:cNvSpPr/>
          <p:nvPr/>
        </p:nvSpPr>
        <p:spPr bwMode="auto">
          <a:xfrm>
            <a:off x="3818032" y="2060848"/>
            <a:ext cx="288032" cy="216024"/>
          </a:xfrm>
          <a:prstGeom prst="ellipse">
            <a:avLst/>
          </a:prstGeom>
          <a:solidFill>
            <a:srgbClr val="0070C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96340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linds(horizontal)">
                                      <p:cBhvr>
                                        <p:cTn id="23" dur="500"/>
                                        <p:tgtEl>
                                          <p:spTgt spid="17"/>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linds(horizontal)">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linds(horizontal)">
                                      <p:cBhvr>
                                        <p:cTn id="34" dur="500"/>
                                        <p:tgtEl>
                                          <p:spTgt spid="14"/>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blinds(horizontal)">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blinds(horizontal)">
                                      <p:cBhvr>
                                        <p:cTn id="45" dur="500"/>
                                        <p:tgtEl>
                                          <p:spTgt spid="15"/>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linds(horizontal)">
                                      <p:cBhvr>
                                        <p:cTn id="48" dur="500"/>
                                        <p:tgtEl>
                                          <p:spTgt spid="12"/>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blinds(horizontal)">
                                      <p:cBhvr>
                                        <p:cTn id="5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5" grpId="0" animBg="1"/>
      <p:bldP spid="12" grpId="0" animBg="1"/>
      <p:bldP spid="13" grpId="0" animBg="1"/>
      <p:bldP spid="14" grpId="0" animBg="1"/>
      <p:bldP spid="15" grpId="0" animBg="1"/>
      <p:bldP spid="16" grpId="0" animBg="1"/>
      <p:bldP spid="1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785D5D8-2F5E-4D45-9133-1E552CC3DE09}" type="slidenum">
              <a:rPr lang="zh-CN" altLang="en-US" smtClean="0"/>
              <a:pPr/>
              <a:t>39</a:t>
            </a:fld>
            <a:endParaRPr lang="en-US" altLang="zh-CN"/>
          </a:p>
        </p:txBody>
      </p:sp>
      <p:sp>
        <p:nvSpPr>
          <p:cNvPr id="3" name="矩形 2"/>
          <p:cNvSpPr/>
          <p:nvPr/>
        </p:nvSpPr>
        <p:spPr>
          <a:xfrm>
            <a:off x="1703512" y="764704"/>
            <a:ext cx="8406680" cy="523220"/>
          </a:xfrm>
          <a:prstGeom prst="rect">
            <a:avLst/>
          </a:prstGeom>
        </p:spPr>
        <p:txBody>
          <a:bodyPr wrap="square">
            <a:spAutoFit/>
          </a:bodyPr>
          <a:lstStyle/>
          <a:p>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4</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Calculation of resistance</a:t>
            </a:r>
            <a:endPar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endParaRPr>
          </a:p>
        </p:txBody>
      </p:sp>
      <p:sp>
        <p:nvSpPr>
          <p:cNvPr id="4" name="矩形 3"/>
          <p:cNvSpPr/>
          <p:nvPr/>
        </p:nvSpPr>
        <p:spPr>
          <a:xfrm>
            <a:off x="1847528" y="1766590"/>
            <a:ext cx="8406680" cy="523220"/>
          </a:xfrm>
          <a:prstGeom prst="rect">
            <a:avLst/>
          </a:prstGeom>
        </p:spPr>
        <p:txBody>
          <a:bodyPr wrap="square">
            <a:spAutoFit/>
          </a:bodyPr>
          <a:lstStyle/>
          <a:p>
            <a:r>
              <a:rPr lang="en-US" altLang="zh-CN" dirty="0">
                <a:solidFill>
                  <a:srgbClr val="FFFF00"/>
                </a:solidFill>
                <a:effectLst>
                  <a:outerShdw blurRad="38100" dist="38100" dir="2700000" algn="tl">
                    <a:srgbClr val="000000">
                      <a:alpha val="43137"/>
                    </a:srgbClr>
                  </a:outerShdw>
                </a:effectLst>
                <a:cs typeface="Times New Roman" panose="02020603050405020304" pitchFamily="18" charset="0"/>
              </a:rPr>
              <a:t>Resistors in series</a:t>
            </a:r>
            <a:endParaRPr lang="zh-CN" altLang="en-US" dirty="0">
              <a:solidFill>
                <a:srgbClr val="FFFF00"/>
              </a:solidFill>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endParaRPr>
          </a:p>
        </p:txBody>
      </p:sp>
      <p:sp>
        <p:nvSpPr>
          <p:cNvPr id="5" name="矩形 4"/>
          <p:cNvSpPr/>
          <p:nvPr/>
        </p:nvSpPr>
        <p:spPr>
          <a:xfrm>
            <a:off x="1846888" y="2772378"/>
            <a:ext cx="8406680" cy="523220"/>
          </a:xfrm>
          <a:prstGeom prst="rect">
            <a:avLst/>
          </a:prstGeom>
        </p:spPr>
        <p:txBody>
          <a:bodyPr wrap="squar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Equivalent resistance</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p>
        </p:txBody>
      </p:sp>
      <p:sp>
        <p:nvSpPr>
          <p:cNvPr id="6" name="矩形 5"/>
          <p:cNvSpPr/>
          <p:nvPr/>
        </p:nvSpPr>
        <p:spPr>
          <a:xfrm>
            <a:off x="1951705" y="4981002"/>
            <a:ext cx="8406680" cy="523220"/>
          </a:xfrm>
          <a:prstGeom prst="rect">
            <a:avLst/>
          </a:prstGeom>
        </p:spPr>
        <p:txBody>
          <a:bodyPr wrap="squar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Shared voltage</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p>
        </p:txBody>
      </p:sp>
      <p:pic>
        <p:nvPicPr>
          <p:cNvPr id="7" name="图片 6"/>
          <p:cNvPicPr>
            <a:picLocks noChangeAspect="1"/>
          </p:cNvPicPr>
          <p:nvPr/>
        </p:nvPicPr>
        <p:blipFill>
          <a:blip r:embed="rId2"/>
          <a:stretch>
            <a:fillRect/>
          </a:stretch>
        </p:blipFill>
        <p:spPr>
          <a:xfrm>
            <a:off x="4871865" y="3455774"/>
            <a:ext cx="4733925" cy="1104900"/>
          </a:xfrm>
          <a:prstGeom prst="rect">
            <a:avLst/>
          </a:prstGeom>
        </p:spPr>
      </p:pic>
      <p:pic>
        <p:nvPicPr>
          <p:cNvPr id="9" name="图片 8"/>
          <p:cNvPicPr>
            <a:picLocks noChangeAspect="1"/>
          </p:cNvPicPr>
          <p:nvPr/>
        </p:nvPicPr>
        <p:blipFill>
          <a:blip r:embed="rId3"/>
          <a:stretch>
            <a:fillRect/>
          </a:stretch>
        </p:blipFill>
        <p:spPr>
          <a:xfrm>
            <a:off x="4986164" y="5171461"/>
            <a:ext cx="4505325" cy="1409700"/>
          </a:xfrm>
          <a:prstGeom prst="rect">
            <a:avLst/>
          </a:prstGeom>
        </p:spPr>
      </p:pic>
    </p:spTree>
    <p:extLst>
      <p:ext uri="{BB962C8B-B14F-4D97-AF65-F5344CB8AC3E}">
        <p14:creationId xmlns:p14="http://schemas.microsoft.com/office/powerpoint/2010/main" val="2393512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par>
                                <p:cTn id="14" presetID="3" presetClass="entr" presetSubtype="1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par>
                                <p:cTn id="17" presetID="3" presetClass="entr" presetSubtype="1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2" name="Text Box 4"/>
          <p:cNvSpPr txBox="1">
            <a:spLocks noChangeArrowheads="1"/>
          </p:cNvSpPr>
          <p:nvPr/>
        </p:nvSpPr>
        <p:spPr bwMode="auto">
          <a:xfrm>
            <a:off x="6168009" y="3299379"/>
            <a:ext cx="4301947" cy="3323987"/>
          </a:xfrm>
          <a:prstGeom prst="rect">
            <a:avLst/>
          </a:prstGeom>
          <a:noFill/>
          <a:ln w="9525">
            <a:noFill/>
            <a:miter lim="800000"/>
            <a:headEnd/>
            <a:tailEnd/>
          </a:ln>
          <a:effectLst/>
        </p:spPr>
        <p:txBody>
          <a:bodyPr wrap="none">
            <a:spAutoFit/>
          </a:bodyPr>
          <a:lstStyle/>
          <a:p>
            <a:pPr>
              <a:lnSpc>
                <a:spcPct val="150000"/>
              </a:lnSpc>
            </a:pPr>
            <a:r>
              <a:rPr lang="en-US" altLang="zh-CN" sz="3200" dirty="0">
                <a:effectLst>
                  <a:outerShdw blurRad="38100" dist="38100" dir="2700000" algn="tl">
                    <a:srgbClr val="000000">
                      <a:alpha val="43137"/>
                    </a:srgbClr>
                  </a:outerShdw>
                </a:effectLst>
                <a:ea typeface="楷体_GB2312" pitchFamily="49" charset="-122"/>
              </a:rPr>
              <a:t>Gate</a:t>
            </a:r>
            <a:r>
              <a:rPr lang="en-US" altLang="zh-CN" sz="3200" i="1" baseline="-25000" dirty="0">
                <a:effectLst>
                  <a:outerShdw blurRad="38100" dist="38100" dir="2700000" algn="tl">
                    <a:srgbClr val="000000">
                      <a:alpha val="43137"/>
                    </a:srgbClr>
                  </a:outerShdw>
                </a:effectLst>
                <a:ea typeface="楷体_GB2312" pitchFamily="49" charset="-122"/>
              </a:rPr>
              <a:t> </a:t>
            </a:r>
            <a:r>
              <a:rPr lang="en-US" altLang="zh-CN" sz="3200" dirty="0">
                <a:effectLst>
                  <a:outerShdw blurRad="38100" dist="38100" dir="2700000" algn="tl">
                    <a:srgbClr val="000000">
                      <a:alpha val="43137"/>
                    </a:srgbClr>
                  </a:outerShdw>
                </a:effectLst>
                <a:ea typeface="楷体_GB2312" pitchFamily="49" charset="-122"/>
              </a:rPr>
              <a:t>= “1”</a:t>
            </a:r>
          </a:p>
          <a:p>
            <a:pPr>
              <a:lnSpc>
                <a:spcPct val="150000"/>
              </a:lnSpc>
            </a:pPr>
            <a:r>
              <a:rPr lang="en-US" altLang="zh-CN" sz="3200" dirty="0">
                <a:effectLst>
                  <a:outerShdw blurRad="38100" dist="38100" dir="2700000" algn="tl">
                    <a:srgbClr val="000000">
                      <a:alpha val="43137"/>
                    </a:srgbClr>
                  </a:outerShdw>
                </a:effectLst>
                <a:ea typeface="楷体_GB2312" pitchFamily="49" charset="-122"/>
              </a:rPr>
              <a:t>PMOS transistor is OFF.</a:t>
            </a:r>
          </a:p>
          <a:p>
            <a:pPr>
              <a:lnSpc>
                <a:spcPct val="150000"/>
              </a:lnSpc>
            </a:pPr>
            <a:endParaRPr lang="en-US" altLang="zh-CN" sz="1200" i="1" dirty="0">
              <a:effectLst>
                <a:outerShdw blurRad="38100" dist="38100" dir="2700000" algn="tl">
                  <a:srgbClr val="000000">
                    <a:alpha val="43137"/>
                  </a:srgbClr>
                </a:outerShdw>
              </a:effectLst>
              <a:ea typeface="楷体_GB2312" pitchFamily="49" charset="-122"/>
            </a:endParaRPr>
          </a:p>
          <a:p>
            <a:pPr>
              <a:lnSpc>
                <a:spcPct val="150000"/>
              </a:lnSpc>
            </a:pPr>
            <a:r>
              <a:rPr lang="en-US" altLang="zh-CN" sz="3200" dirty="0">
                <a:effectLst>
                  <a:outerShdw blurRad="38100" dist="38100" dir="2700000" algn="tl">
                    <a:srgbClr val="000000">
                      <a:alpha val="43137"/>
                    </a:srgbClr>
                  </a:outerShdw>
                </a:effectLst>
                <a:ea typeface="楷体_GB2312" pitchFamily="49" charset="-122"/>
              </a:rPr>
              <a:t>Gate</a:t>
            </a:r>
            <a:r>
              <a:rPr lang="en-US" altLang="zh-CN" sz="3200" i="1" baseline="-25000" dirty="0">
                <a:effectLst>
                  <a:outerShdw blurRad="38100" dist="38100" dir="2700000" algn="tl">
                    <a:srgbClr val="000000">
                      <a:alpha val="43137"/>
                    </a:srgbClr>
                  </a:outerShdw>
                </a:effectLst>
                <a:ea typeface="楷体_GB2312" pitchFamily="49" charset="-122"/>
              </a:rPr>
              <a:t> </a:t>
            </a:r>
            <a:r>
              <a:rPr lang="en-US" altLang="zh-CN" sz="3200" dirty="0">
                <a:effectLst>
                  <a:outerShdw blurRad="38100" dist="38100" dir="2700000" algn="tl">
                    <a:srgbClr val="000000">
                      <a:alpha val="43137"/>
                    </a:srgbClr>
                  </a:outerShdw>
                </a:effectLst>
                <a:ea typeface="楷体_GB2312" pitchFamily="49" charset="-122"/>
              </a:rPr>
              <a:t>= “0” (low-state)</a:t>
            </a:r>
          </a:p>
          <a:p>
            <a:pPr>
              <a:lnSpc>
                <a:spcPct val="150000"/>
              </a:lnSpc>
            </a:pPr>
            <a:r>
              <a:rPr lang="en-US" altLang="zh-CN" sz="3200" dirty="0">
                <a:effectLst>
                  <a:outerShdw blurRad="38100" dist="38100" dir="2700000" algn="tl">
                    <a:srgbClr val="000000">
                      <a:alpha val="43137"/>
                    </a:srgbClr>
                  </a:outerShdw>
                </a:effectLst>
                <a:ea typeface="楷体_GB2312" pitchFamily="49" charset="-122"/>
              </a:rPr>
              <a:t>PMOS transistor is ON.</a:t>
            </a:r>
          </a:p>
        </p:txBody>
      </p:sp>
      <p:sp>
        <p:nvSpPr>
          <p:cNvPr id="28" name="Rectangle 2"/>
          <p:cNvSpPr txBox="1">
            <a:spLocks noChangeArrowheads="1"/>
          </p:cNvSpPr>
          <p:nvPr/>
        </p:nvSpPr>
        <p:spPr bwMode="auto">
          <a:xfrm>
            <a:off x="2095472" y="357166"/>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l"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2pPr>
            <a:lvl3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3pPr>
            <a:lvl4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4pPr>
            <a:lvl5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5pPr>
            <a:lvl6pPr marL="4572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6pPr>
            <a:lvl7pPr marL="9144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7pPr>
            <a:lvl8pPr marL="13716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8pPr>
            <a:lvl9pPr marL="18288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9pPr>
          </a:lstStyle>
          <a:p>
            <a:r>
              <a:rPr lang="en-US" altLang="zh-CN" kern="0" dirty="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PMOS</a:t>
            </a:r>
            <a:r>
              <a:rPr lang="zh-CN" altLang="en-US" kern="0" dirty="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 </a:t>
            </a:r>
            <a:r>
              <a:rPr lang="en-US" altLang="zh-CN" kern="0" dirty="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Transistor</a:t>
            </a:r>
            <a:endParaRPr lang="zh-CN" altLang="en-US" kern="0" dirty="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endParaRPr>
          </a:p>
        </p:txBody>
      </p:sp>
      <p:grpSp>
        <p:nvGrpSpPr>
          <p:cNvPr id="21" name="Group 4"/>
          <p:cNvGrpSpPr>
            <a:grpSpLocks/>
          </p:cNvGrpSpPr>
          <p:nvPr/>
        </p:nvGrpSpPr>
        <p:grpSpPr bwMode="auto">
          <a:xfrm>
            <a:off x="2063552" y="1551657"/>
            <a:ext cx="3733800" cy="3143250"/>
            <a:chOff x="528" y="1152"/>
            <a:chExt cx="2352" cy="1980"/>
          </a:xfrm>
        </p:grpSpPr>
        <p:sp>
          <p:nvSpPr>
            <p:cNvPr id="22" name="AutoShape 5"/>
            <p:cNvSpPr>
              <a:spLocks noChangeArrowheads="1"/>
            </p:cNvSpPr>
            <p:nvPr/>
          </p:nvSpPr>
          <p:spPr bwMode="auto">
            <a:xfrm>
              <a:off x="528" y="1152"/>
              <a:ext cx="2352" cy="1980"/>
            </a:xfrm>
            <a:prstGeom prst="roundRect">
              <a:avLst>
                <a:gd name="adj" fmla="val 11606"/>
              </a:avLst>
            </a:prstGeom>
            <a:noFill/>
            <a:ln w="57150" cmpd="thinThick">
              <a:solidFill>
                <a:schemeClr val="accent1"/>
              </a:solidFill>
              <a:prstDash val="lgDash"/>
              <a:miter lim="800000"/>
              <a:headEnd/>
              <a:tailEnd/>
            </a:ln>
            <a:effectLst/>
          </p:spPr>
          <p:txBody>
            <a:bodyPr wrap="none" anchor="ctr"/>
            <a:lstStyle/>
            <a:p>
              <a:endParaRPr lang="zh-CN" altLang="en-US" dirty="0">
                <a:solidFill>
                  <a:schemeClr val="bg1"/>
                </a:solidFill>
                <a:effectLst>
                  <a:outerShdw blurRad="38100" dist="38100" dir="2700000" algn="tl">
                    <a:srgbClr val="000000">
                      <a:alpha val="43137"/>
                    </a:srgbClr>
                  </a:outerShdw>
                </a:effectLst>
              </a:endParaRPr>
            </a:p>
          </p:txBody>
        </p:sp>
        <p:grpSp>
          <p:nvGrpSpPr>
            <p:cNvPr id="23" name="Group 6"/>
            <p:cNvGrpSpPr>
              <a:grpSpLocks/>
            </p:cNvGrpSpPr>
            <p:nvPr/>
          </p:nvGrpSpPr>
          <p:grpSpPr bwMode="auto">
            <a:xfrm>
              <a:off x="675" y="1392"/>
              <a:ext cx="1690" cy="1578"/>
              <a:chOff x="2928" y="1248"/>
              <a:chExt cx="1690" cy="1578"/>
            </a:xfrm>
          </p:grpSpPr>
          <p:sp>
            <p:nvSpPr>
              <p:cNvPr id="25" name="Line 7"/>
              <p:cNvSpPr>
                <a:spLocks noChangeShapeType="1"/>
              </p:cNvSpPr>
              <p:nvPr/>
            </p:nvSpPr>
            <p:spPr bwMode="auto">
              <a:xfrm>
                <a:off x="3678" y="1920"/>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26" name="Line 8"/>
              <p:cNvSpPr>
                <a:spLocks noChangeShapeType="1"/>
              </p:cNvSpPr>
              <p:nvPr/>
            </p:nvSpPr>
            <p:spPr bwMode="auto">
              <a:xfrm>
                <a:off x="3774" y="1824"/>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29" name="Line 9"/>
              <p:cNvSpPr>
                <a:spLocks noChangeShapeType="1"/>
              </p:cNvSpPr>
              <p:nvPr/>
            </p:nvSpPr>
            <p:spPr bwMode="auto">
              <a:xfrm>
                <a:off x="3774" y="1920"/>
                <a:ext cx="192" cy="0"/>
              </a:xfrm>
              <a:prstGeom prst="line">
                <a:avLst/>
              </a:prstGeom>
              <a:noFill/>
              <a:ln w="19050">
                <a:solidFill>
                  <a:schemeClr val="tx1"/>
                </a:solidFill>
                <a:miter lim="800000"/>
                <a:headEnd type="triangle" w="med" len="me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30" name="Line 10"/>
              <p:cNvSpPr>
                <a:spLocks noChangeShapeType="1"/>
              </p:cNvSpPr>
              <p:nvPr/>
            </p:nvSpPr>
            <p:spPr bwMode="auto">
              <a:xfrm flipV="1">
                <a:off x="3966" y="1536"/>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31" name="Line 11"/>
              <p:cNvSpPr>
                <a:spLocks noChangeShapeType="1"/>
              </p:cNvSpPr>
              <p:nvPr/>
            </p:nvSpPr>
            <p:spPr bwMode="auto">
              <a:xfrm>
                <a:off x="3774" y="2112"/>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32" name="Line 12"/>
              <p:cNvSpPr>
                <a:spLocks noChangeShapeType="1"/>
              </p:cNvSpPr>
              <p:nvPr/>
            </p:nvSpPr>
            <p:spPr bwMode="auto">
              <a:xfrm>
                <a:off x="3966" y="2112"/>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33" name="Line 13"/>
              <p:cNvSpPr>
                <a:spLocks noChangeShapeType="1"/>
              </p:cNvSpPr>
              <p:nvPr/>
            </p:nvSpPr>
            <p:spPr bwMode="auto">
              <a:xfrm flipH="1">
                <a:off x="3438" y="2016"/>
                <a:ext cx="240"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34" name="Text Box 14"/>
              <p:cNvSpPr txBox="1">
                <a:spLocks noChangeArrowheads="1"/>
              </p:cNvSpPr>
              <p:nvPr/>
            </p:nvSpPr>
            <p:spPr bwMode="auto">
              <a:xfrm>
                <a:off x="3822" y="1248"/>
                <a:ext cx="796" cy="330"/>
              </a:xfrm>
              <a:prstGeom prst="rect">
                <a:avLst/>
              </a:prstGeom>
              <a:noFill/>
              <a:ln w="9525">
                <a:noFill/>
                <a:miter lim="800000"/>
                <a:headEnd/>
                <a:tailEnd/>
              </a:ln>
              <a:effectLst/>
            </p:spPr>
            <p:txBody>
              <a:bodyPr wrap="none">
                <a:spAutoFit/>
              </a:bodyPr>
              <a:lstStyle/>
              <a:p>
                <a:r>
                  <a:rPr lang="zh-CN" altLang="en-US" b="1" dirty="0">
                    <a:effectLst>
                      <a:outerShdw blurRad="38100" dist="38100" dir="2700000" algn="tl">
                        <a:srgbClr val="000000">
                          <a:alpha val="43137"/>
                        </a:srgbClr>
                      </a:outerShdw>
                    </a:effectLst>
                  </a:rPr>
                  <a:t> </a:t>
                </a:r>
                <a:r>
                  <a:rPr lang="en-US" altLang="zh-CN" b="1" dirty="0">
                    <a:effectLst>
                      <a:outerShdw blurRad="38100" dist="38100" dir="2700000" algn="tl">
                        <a:srgbClr val="000000">
                          <a:alpha val="43137"/>
                        </a:srgbClr>
                      </a:outerShdw>
                    </a:effectLst>
                  </a:rPr>
                  <a:t>source</a:t>
                </a:r>
              </a:p>
            </p:txBody>
          </p:sp>
          <p:sp>
            <p:nvSpPr>
              <p:cNvPr id="35" name="Text Box 15"/>
              <p:cNvSpPr txBox="1">
                <a:spLocks noChangeArrowheads="1"/>
              </p:cNvSpPr>
              <p:nvPr/>
            </p:nvSpPr>
            <p:spPr bwMode="auto">
              <a:xfrm>
                <a:off x="3878" y="2496"/>
                <a:ext cx="701" cy="330"/>
              </a:xfrm>
              <a:prstGeom prst="rect">
                <a:avLst/>
              </a:prstGeom>
              <a:noFill/>
              <a:ln w="9525">
                <a:noFill/>
                <a:miter lim="800000"/>
                <a:headEnd/>
                <a:tailEnd/>
              </a:ln>
              <a:effectLst/>
            </p:spPr>
            <p:txBody>
              <a:bodyPr wrap="none">
                <a:spAutoFit/>
              </a:bodyPr>
              <a:lstStyle/>
              <a:p>
                <a:r>
                  <a:rPr lang="zh-CN" altLang="en-US" b="1" dirty="0">
                    <a:effectLst>
                      <a:outerShdw blurRad="38100" dist="38100" dir="2700000" algn="tl">
                        <a:srgbClr val="000000">
                          <a:alpha val="43137"/>
                        </a:srgbClr>
                      </a:outerShdw>
                    </a:effectLst>
                  </a:rPr>
                  <a:t> </a:t>
                </a:r>
                <a:r>
                  <a:rPr lang="en-US" altLang="zh-CN" b="1" dirty="0">
                    <a:effectLst>
                      <a:outerShdw blurRad="38100" dist="38100" dir="2700000" algn="tl">
                        <a:srgbClr val="000000">
                          <a:alpha val="43137"/>
                        </a:srgbClr>
                      </a:outerShdw>
                    </a:effectLst>
                  </a:rPr>
                  <a:t>drain</a:t>
                </a:r>
              </a:p>
            </p:txBody>
          </p:sp>
          <p:sp>
            <p:nvSpPr>
              <p:cNvPr id="36" name="Text Box 16"/>
              <p:cNvSpPr txBox="1">
                <a:spLocks noChangeArrowheads="1"/>
              </p:cNvSpPr>
              <p:nvPr/>
            </p:nvSpPr>
            <p:spPr bwMode="auto">
              <a:xfrm>
                <a:off x="2928" y="2072"/>
                <a:ext cx="575" cy="330"/>
              </a:xfrm>
              <a:prstGeom prst="rect">
                <a:avLst/>
              </a:prstGeom>
              <a:noFill/>
              <a:ln w="9525">
                <a:noFill/>
                <a:miter lim="800000"/>
                <a:headEnd/>
                <a:tailEnd/>
              </a:ln>
              <a:effectLst/>
            </p:spPr>
            <p:txBody>
              <a:bodyPr wrap="none">
                <a:spAutoFit/>
              </a:bodyPr>
              <a:lstStyle/>
              <a:p>
                <a:r>
                  <a:rPr lang="zh-CN" altLang="en-US" b="1" dirty="0">
                    <a:effectLst>
                      <a:outerShdw blurRad="38100" dist="38100" dir="2700000" algn="tl">
                        <a:srgbClr val="000000">
                          <a:alpha val="43137"/>
                        </a:srgbClr>
                      </a:outerShdw>
                    </a:effectLst>
                  </a:rPr>
                  <a:t> </a:t>
                </a:r>
                <a:r>
                  <a:rPr lang="en-US" altLang="zh-CN" b="1" dirty="0">
                    <a:effectLst>
                      <a:outerShdw blurRad="38100" dist="38100" dir="2700000" algn="tl">
                        <a:srgbClr val="000000">
                          <a:alpha val="43137"/>
                        </a:srgbClr>
                      </a:outerShdw>
                    </a:effectLst>
                  </a:rPr>
                  <a:t>gate</a:t>
                </a:r>
              </a:p>
            </p:txBody>
          </p:sp>
          <p:sp>
            <p:nvSpPr>
              <p:cNvPr id="37" name="Text Box 17"/>
              <p:cNvSpPr txBox="1">
                <a:spLocks noChangeArrowheads="1"/>
              </p:cNvSpPr>
              <p:nvPr/>
            </p:nvSpPr>
            <p:spPr bwMode="auto">
              <a:xfrm>
                <a:off x="3296" y="1776"/>
                <a:ext cx="246" cy="330"/>
              </a:xfrm>
              <a:prstGeom prst="rect">
                <a:avLst/>
              </a:prstGeom>
              <a:noFill/>
              <a:ln w="9525">
                <a:noFill/>
                <a:miter lim="800000"/>
                <a:headEnd/>
                <a:tailEnd/>
              </a:ln>
              <a:effectLst/>
            </p:spPr>
            <p:txBody>
              <a:bodyPr wrap="none">
                <a:spAutoFit/>
              </a:bodyPr>
              <a:lstStyle/>
              <a:p>
                <a:r>
                  <a:rPr lang="zh-CN" altLang="en-US" b="1">
                    <a:effectLst>
                      <a:outerShdw blurRad="38100" dist="38100" dir="2700000" algn="tl">
                        <a:srgbClr val="000000">
                          <a:alpha val="43137"/>
                        </a:srgbClr>
                      </a:outerShdw>
                    </a:effectLst>
                  </a:rPr>
                  <a:t>+</a:t>
                </a:r>
              </a:p>
            </p:txBody>
          </p:sp>
          <p:sp>
            <p:nvSpPr>
              <p:cNvPr id="38" name="Line 18"/>
              <p:cNvSpPr>
                <a:spLocks noChangeShapeType="1"/>
              </p:cNvSpPr>
              <p:nvPr/>
            </p:nvSpPr>
            <p:spPr bwMode="auto">
              <a:xfrm>
                <a:off x="3744" y="1536"/>
                <a:ext cx="96"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cxnSp>
            <p:nvCxnSpPr>
              <p:cNvPr id="39" name="AutoShape 19"/>
              <p:cNvCxnSpPr>
                <a:cxnSpLocks noChangeShapeType="1"/>
                <a:stCxn id="36" idx="0"/>
                <a:endCxn id="34" idx="1"/>
              </p:cNvCxnSpPr>
              <p:nvPr/>
            </p:nvCxnSpPr>
            <p:spPr bwMode="auto">
              <a:xfrm rot="5400000" flipH="1" flipV="1">
                <a:off x="3189" y="1439"/>
                <a:ext cx="659" cy="606"/>
              </a:xfrm>
              <a:prstGeom prst="curvedConnector2">
                <a:avLst/>
              </a:prstGeom>
              <a:noFill/>
              <a:ln w="19050">
                <a:solidFill>
                  <a:schemeClr val="tx1"/>
                </a:solidFill>
                <a:miter lim="800000"/>
                <a:headEnd type="triangle" w="med" len="med"/>
                <a:tailEnd type="triangle" w="med" len="med"/>
              </a:ln>
              <a:effectLst/>
            </p:spPr>
          </p:cxnSp>
          <p:sp>
            <p:nvSpPr>
              <p:cNvPr id="40" name="Text Box 20"/>
              <p:cNvSpPr txBox="1">
                <a:spLocks noChangeArrowheads="1"/>
              </p:cNvSpPr>
              <p:nvPr/>
            </p:nvSpPr>
            <p:spPr bwMode="auto">
              <a:xfrm>
                <a:off x="3096" y="1278"/>
                <a:ext cx="284" cy="269"/>
              </a:xfrm>
              <a:prstGeom prst="rect">
                <a:avLst/>
              </a:prstGeom>
              <a:noFill/>
              <a:ln w="9525">
                <a:noFill/>
                <a:miter lim="800000"/>
                <a:headEnd/>
                <a:tailEnd/>
              </a:ln>
              <a:effectLst/>
            </p:spPr>
            <p:txBody>
              <a:bodyPr wrap="none" lIns="0" tIns="0" rIns="0" bIns="0">
                <a:spAutoFit/>
              </a:bodyPr>
              <a:lstStyle/>
              <a:p>
                <a:r>
                  <a:rPr lang="en-US" altLang="zh-CN" b="1" i="1" dirty="0" err="1">
                    <a:effectLst>
                      <a:outerShdw blurRad="38100" dist="38100" dir="2700000" algn="tl">
                        <a:srgbClr val="000000">
                          <a:alpha val="43137"/>
                        </a:srgbClr>
                      </a:outerShdw>
                    </a:effectLst>
                  </a:rPr>
                  <a:t>V</a:t>
                </a:r>
                <a:r>
                  <a:rPr lang="en-US" altLang="zh-CN" b="1" i="1" baseline="-25000" dirty="0" err="1">
                    <a:effectLst>
                      <a:outerShdw blurRad="38100" dist="38100" dir="2700000" algn="tl">
                        <a:srgbClr val="000000">
                          <a:alpha val="43137"/>
                        </a:srgbClr>
                      </a:outerShdw>
                    </a:effectLst>
                  </a:rPr>
                  <a:t>gs</a:t>
                </a:r>
                <a:endParaRPr lang="en-US" altLang="zh-CN" b="1" i="1" baseline="-25000" dirty="0">
                  <a:effectLst>
                    <a:outerShdw blurRad="38100" dist="38100" dir="2700000" algn="tl">
                      <a:srgbClr val="000000">
                        <a:alpha val="43137"/>
                      </a:srgbClr>
                    </a:outerShdw>
                  </a:effectLst>
                </a:endParaRPr>
              </a:p>
            </p:txBody>
          </p:sp>
        </p:grpSp>
      </p:grpSp>
    </p:spTree>
    <p:extLst>
      <p:ext uri="{BB962C8B-B14F-4D97-AF65-F5344CB8AC3E}">
        <p14:creationId xmlns:p14="http://schemas.microsoft.com/office/powerpoint/2010/main" val="405978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5652">
                                            <p:txEl>
                                              <p:pRg st="0" end="0"/>
                                            </p:txEl>
                                          </p:spTgt>
                                        </p:tgtEl>
                                        <p:attrNameLst>
                                          <p:attrName>style.visibility</p:attrName>
                                        </p:attrNameLst>
                                      </p:cBhvr>
                                      <p:to>
                                        <p:strVal val="visible"/>
                                      </p:to>
                                    </p:set>
                                    <p:animEffect transition="in" filter="blinds(horizontal)">
                                      <p:cBhvr>
                                        <p:cTn id="7" dur="500"/>
                                        <p:tgtEl>
                                          <p:spTgt spid="1556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5652">
                                            <p:txEl>
                                              <p:pRg st="1" end="1"/>
                                            </p:txEl>
                                          </p:spTgt>
                                        </p:tgtEl>
                                        <p:attrNameLst>
                                          <p:attrName>style.visibility</p:attrName>
                                        </p:attrNameLst>
                                      </p:cBhvr>
                                      <p:to>
                                        <p:strVal val="visible"/>
                                      </p:to>
                                    </p:set>
                                    <p:animEffect transition="in" filter="blinds(horizontal)">
                                      <p:cBhvr>
                                        <p:cTn id="12" dur="500"/>
                                        <p:tgtEl>
                                          <p:spTgt spid="155652">
                                            <p:txEl>
                                              <p:pRg st="1" end="1"/>
                                            </p:txEl>
                                          </p:spTgt>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55652">
                                            <p:txEl>
                                              <p:pRg st="3" end="3"/>
                                            </p:txEl>
                                          </p:spTgt>
                                        </p:tgtEl>
                                        <p:attrNameLst>
                                          <p:attrName>style.visibility</p:attrName>
                                        </p:attrNameLst>
                                      </p:cBhvr>
                                      <p:to>
                                        <p:strVal val="visible"/>
                                      </p:to>
                                    </p:set>
                                    <p:animEffect transition="in" filter="blinds(horizontal)">
                                      <p:cBhvr>
                                        <p:cTn id="16" dur="500"/>
                                        <p:tgtEl>
                                          <p:spTgt spid="155652">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55652">
                                            <p:txEl>
                                              <p:pRg st="4" end="4"/>
                                            </p:txEl>
                                          </p:spTgt>
                                        </p:tgtEl>
                                        <p:attrNameLst>
                                          <p:attrName>style.visibility</p:attrName>
                                        </p:attrNameLst>
                                      </p:cBhvr>
                                      <p:to>
                                        <p:strVal val="visible"/>
                                      </p:to>
                                    </p:set>
                                    <p:animEffect transition="in" filter="blinds(horizontal)">
                                      <p:cBhvr>
                                        <p:cTn id="19" dur="500"/>
                                        <p:tgtEl>
                                          <p:spTgt spid="15565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2" grpId="0" uiExpand="1"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785D5D8-2F5E-4D45-9133-1E552CC3DE09}" type="slidenum">
              <a:rPr lang="zh-CN" altLang="en-US" smtClean="0"/>
              <a:pPr/>
              <a:t>40</a:t>
            </a:fld>
            <a:endParaRPr lang="en-US" altLang="zh-CN"/>
          </a:p>
        </p:txBody>
      </p:sp>
      <p:sp>
        <p:nvSpPr>
          <p:cNvPr id="3" name="矩形 2"/>
          <p:cNvSpPr/>
          <p:nvPr/>
        </p:nvSpPr>
        <p:spPr>
          <a:xfrm>
            <a:off x="1919536" y="620688"/>
            <a:ext cx="8406680" cy="523220"/>
          </a:xfrm>
          <a:prstGeom prst="rect">
            <a:avLst/>
          </a:prstGeom>
        </p:spPr>
        <p:txBody>
          <a:bodyPr wrap="squar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Shared voltages of two resistors</a:t>
            </a:r>
            <a:r>
              <a:rPr lang="zh-CN" altLang="en-US"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p>
        </p:txBody>
      </p:sp>
      <p:pic>
        <p:nvPicPr>
          <p:cNvPr id="4" name="图片 3"/>
          <p:cNvPicPr>
            <a:picLocks noChangeAspect="1"/>
          </p:cNvPicPr>
          <p:nvPr/>
        </p:nvPicPr>
        <p:blipFill>
          <a:blip r:embed="rId2"/>
          <a:stretch>
            <a:fillRect/>
          </a:stretch>
        </p:blipFill>
        <p:spPr>
          <a:xfrm>
            <a:off x="4223793" y="1628800"/>
            <a:ext cx="3114675" cy="2686050"/>
          </a:xfrm>
          <a:prstGeom prst="rect">
            <a:avLst/>
          </a:prstGeom>
        </p:spPr>
      </p:pic>
    </p:spTree>
    <p:extLst>
      <p:ext uri="{BB962C8B-B14F-4D97-AF65-F5344CB8AC3E}">
        <p14:creationId xmlns:p14="http://schemas.microsoft.com/office/powerpoint/2010/main" val="300353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785D5D8-2F5E-4D45-9133-1E552CC3DE09}" type="slidenum">
              <a:rPr lang="zh-CN" altLang="en-US" smtClean="0"/>
              <a:pPr/>
              <a:t>41</a:t>
            </a:fld>
            <a:endParaRPr lang="en-US" altLang="zh-CN"/>
          </a:p>
        </p:txBody>
      </p:sp>
      <p:sp>
        <p:nvSpPr>
          <p:cNvPr id="3" name="矩形 2"/>
          <p:cNvSpPr/>
          <p:nvPr/>
        </p:nvSpPr>
        <p:spPr>
          <a:xfrm>
            <a:off x="1847528" y="620688"/>
            <a:ext cx="8406680" cy="523220"/>
          </a:xfrm>
          <a:prstGeom prst="rect">
            <a:avLst/>
          </a:prstGeom>
        </p:spPr>
        <p:txBody>
          <a:bodyPr wrap="square">
            <a:spAutoFit/>
          </a:bodyPr>
          <a:lstStyle/>
          <a:p>
            <a:r>
              <a:rPr lang="en-US" altLang="zh-CN" dirty="0">
                <a:solidFill>
                  <a:srgbClr val="FFFF00"/>
                </a:solidFill>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Parallel resistors</a:t>
            </a:r>
            <a:endParaRPr lang="zh-CN" altLang="en-US" dirty="0">
              <a:solidFill>
                <a:srgbClr val="FFFF00"/>
              </a:solidFill>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endParaRPr>
          </a:p>
        </p:txBody>
      </p:sp>
      <p:sp>
        <p:nvSpPr>
          <p:cNvPr id="4" name="矩形 3"/>
          <p:cNvSpPr/>
          <p:nvPr/>
        </p:nvSpPr>
        <p:spPr>
          <a:xfrm>
            <a:off x="1847528" y="1700808"/>
            <a:ext cx="8406680" cy="523220"/>
          </a:xfrm>
          <a:prstGeom prst="rect">
            <a:avLst/>
          </a:prstGeom>
        </p:spPr>
        <p:txBody>
          <a:bodyPr wrap="square">
            <a:spAutoFit/>
          </a:bodyPr>
          <a:lstStyle/>
          <a:p>
            <a:r>
              <a:rPr lang="en-US" altLang="zh-CN" dirty="0">
                <a:solidFill>
                  <a:srgbClr val="FFFF00"/>
                </a:solidFill>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Conductance</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Reciprocal of resistance</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p>
        </p:txBody>
      </p:sp>
      <p:pic>
        <p:nvPicPr>
          <p:cNvPr id="6" name="图片 5"/>
          <p:cNvPicPr>
            <a:picLocks noChangeAspect="1"/>
          </p:cNvPicPr>
          <p:nvPr/>
        </p:nvPicPr>
        <p:blipFill>
          <a:blip r:embed="rId2"/>
          <a:stretch>
            <a:fillRect/>
          </a:stretch>
        </p:blipFill>
        <p:spPr>
          <a:xfrm>
            <a:off x="3287688" y="2997964"/>
            <a:ext cx="4991100" cy="2476500"/>
          </a:xfrm>
          <a:prstGeom prst="rect">
            <a:avLst/>
          </a:prstGeom>
        </p:spPr>
      </p:pic>
    </p:spTree>
    <p:extLst>
      <p:ext uri="{BB962C8B-B14F-4D97-AF65-F5344CB8AC3E}">
        <p14:creationId xmlns:p14="http://schemas.microsoft.com/office/powerpoint/2010/main" val="271713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785D5D8-2F5E-4D45-9133-1E552CC3DE09}" type="slidenum">
              <a:rPr lang="zh-CN" altLang="en-US" smtClean="0"/>
              <a:pPr/>
              <a:t>42</a:t>
            </a:fld>
            <a:endParaRPr lang="en-US" altLang="zh-CN"/>
          </a:p>
        </p:txBody>
      </p:sp>
      <p:sp>
        <p:nvSpPr>
          <p:cNvPr id="3" name="矩形 2"/>
          <p:cNvSpPr/>
          <p:nvPr/>
        </p:nvSpPr>
        <p:spPr>
          <a:xfrm>
            <a:off x="1798060" y="473545"/>
            <a:ext cx="8859045" cy="523220"/>
          </a:xfrm>
          <a:prstGeom prst="rect">
            <a:avLst/>
          </a:prstGeom>
        </p:spPr>
        <p:txBody>
          <a:bodyPr wrap="squar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Equivalent resistance of t</a:t>
            </a:r>
            <a:r>
              <a:rPr lang="en-US" altLang="zh-CN" dirty="0">
                <a:effectLst>
                  <a:outerShdw blurRad="38100" dist="38100" dir="2700000" algn="tl">
                    <a:srgbClr val="000000">
                      <a:alpha val="43137"/>
                    </a:srgbClr>
                  </a:outerShdw>
                </a:effectLst>
                <a:cs typeface="Times New Roman" panose="02020603050405020304" pitchFamily="18" charset="0"/>
              </a:rPr>
              <a:t>wo </a:t>
            </a:r>
            <a:r>
              <a:rPr lang="en-US" altLang="zh-CN" dirty="0">
                <a:solidFill>
                  <a:srgbClr val="FFFF00"/>
                </a:solidFill>
                <a:effectLst>
                  <a:outerShdw blurRad="38100" dist="38100" dir="2700000" algn="tl">
                    <a:srgbClr val="000000">
                      <a:alpha val="43137"/>
                    </a:srgbClr>
                  </a:outerShdw>
                </a:effectLst>
                <a:cs typeface="Times New Roman" panose="02020603050405020304" pitchFamily="18" charset="0"/>
              </a:rPr>
              <a:t>resistors in </a:t>
            </a:r>
            <a:r>
              <a:rPr lang="en-US" altLang="zh-CN" dirty="0">
                <a:solidFill>
                  <a:srgbClr val="FFFF00"/>
                </a:solidFill>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 </a:t>
            </a:r>
            <a:r>
              <a:rPr lang="en-US" altLang="zh-CN" dirty="0" smtClean="0">
                <a:solidFill>
                  <a:srgbClr val="FFFF00"/>
                </a:solidFill>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parallel</a:t>
            </a:r>
            <a:r>
              <a:rPr lang="zh-CN" altLang="en-US" dirty="0" smtClean="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endPar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endParaRPr>
          </a:p>
        </p:txBody>
      </p:sp>
      <p:sp>
        <p:nvSpPr>
          <p:cNvPr id="4" name="矩形 3"/>
          <p:cNvSpPr/>
          <p:nvPr/>
        </p:nvSpPr>
        <p:spPr>
          <a:xfrm>
            <a:off x="1813891" y="2779186"/>
            <a:ext cx="8406680" cy="523220"/>
          </a:xfrm>
          <a:prstGeom prst="rect">
            <a:avLst/>
          </a:prstGeom>
        </p:spPr>
        <p:txBody>
          <a:bodyPr wrap="squar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Shared current</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p>
        </p:txBody>
      </p:sp>
      <p:sp>
        <p:nvSpPr>
          <p:cNvPr id="5" name="矩形 4"/>
          <p:cNvSpPr/>
          <p:nvPr/>
        </p:nvSpPr>
        <p:spPr>
          <a:xfrm>
            <a:off x="1794423" y="3949129"/>
            <a:ext cx="8406680" cy="523220"/>
          </a:xfrm>
          <a:prstGeom prst="rect">
            <a:avLst/>
          </a:prstGeom>
        </p:spPr>
        <p:txBody>
          <a:bodyPr wrap="squar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Shared currents of t</a:t>
            </a:r>
            <a:r>
              <a:rPr lang="en-US" altLang="zh-CN" dirty="0">
                <a:effectLst>
                  <a:outerShdw blurRad="38100" dist="38100" dir="2700000" algn="tl">
                    <a:srgbClr val="000000">
                      <a:alpha val="43137"/>
                    </a:srgbClr>
                  </a:outerShdw>
                </a:effectLst>
                <a:cs typeface="Times New Roman" panose="02020603050405020304" pitchFamily="18" charset="0"/>
              </a:rPr>
              <a:t>wo resistors in series</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p>
        </p:txBody>
      </p:sp>
      <p:pic>
        <p:nvPicPr>
          <p:cNvPr id="7" name="图片 6"/>
          <p:cNvPicPr>
            <a:picLocks noChangeAspect="1"/>
          </p:cNvPicPr>
          <p:nvPr/>
        </p:nvPicPr>
        <p:blipFill>
          <a:blip r:embed="rId2"/>
          <a:stretch>
            <a:fillRect/>
          </a:stretch>
        </p:blipFill>
        <p:spPr>
          <a:xfrm>
            <a:off x="7104112" y="1082680"/>
            <a:ext cx="2609850" cy="1390650"/>
          </a:xfrm>
          <a:prstGeom prst="rect">
            <a:avLst/>
          </a:prstGeom>
        </p:spPr>
      </p:pic>
      <p:pic>
        <p:nvPicPr>
          <p:cNvPr id="10" name="图片 9"/>
          <p:cNvPicPr>
            <a:picLocks noChangeAspect="1"/>
          </p:cNvPicPr>
          <p:nvPr/>
        </p:nvPicPr>
        <p:blipFill>
          <a:blip r:embed="rId3"/>
          <a:stretch>
            <a:fillRect/>
          </a:stretch>
        </p:blipFill>
        <p:spPr>
          <a:xfrm>
            <a:off x="7366247" y="4429126"/>
            <a:ext cx="2543175" cy="2276475"/>
          </a:xfrm>
          <a:prstGeom prst="rect">
            <a:avLst/>
          </a:prstGeom>
        </p:spPr>
      </p:pic>
      <p:pic>
        <p:nvPicPr>
          <p:cNvPr id="8" name="图片 7"/>
          <p:cNvPicPr>
            <a:picLocks noChangeAspect="1"/>
          </p:cNvPicPr>
          <p:nvPr/>
        </p:nvPicPr>
        <p:blipFill>
          <a:blip r:embed="rId4"/>
          <a:stretch>
            <a:fillRect/>
          </a:stretch>
        </p:blipFill>
        <p:spPr>
          <a:xfrm>
            <a:off x="5231904" y="2800513"/>
            <a:ext cx="4552950" cy="1143000"/>
          </a:xfrm>
          <a:prstGeom prst="rect">
            <a:avLst/>
          </a:prstGeom>
        </p:spPr>
      </p:pic>
    </p:spTree>
    <p:extLst>
      <p:ext uri="{BB962C8B-B14F-4D97-AF65-F5344CB8AC3E}">
        <p14:creationId xmlns:p14="http://schemas.microsoft.com/office/powerpoint/2010/main" val="2970334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785D5D8-2F5E-4D45-9133-1E552CC3DE09}" type="slidenum">
              <a:rPr lang="zh-CN" altLang="en-US" smtClean="0"/>
              <a:pPr/>
              <a:t>43</a:t>
            </a:fld>
            <a:endParaRPr lang="en-US" altLang="zh-CN"/>
          </a:p>
        </p:txBody>
      </p:sp>
      <p:sp>
        <p:nvSpPr>
          <p:cNvPr id="3" name="矩形 2"/>
          <p:cNvSpPr/>
          <p:nvPr/>
        </p:nvSpPr>
        <p:spPr>
          <a:xfrm>
            <a:off x="1763170" y="568810"/>
            <a:ext cx="8687343" cy="523220"/>
          </a:xfrm>
          <a:prstGeom prst="rect">
            <a:avLst/>
          </a:prstGeom>
        </p:spPr>
        <p:txBody>
          <a:bodyPr wrap="squar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Example</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What is the equivalent resistance </a:t>
            </a:r>
            <a:r>
              <a:rPr lang="en-US" altLang="zh-CN" dirty="0" err="1">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R</a:t>
            </a:r>
            <a:r>
              <a:rPr lang="en-US" altLang="zh-CN" baseline="-25000" dirty="0" err="1">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ab</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 </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endPar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endParaRPr>
          </a:p>
        </p:txBody>
      </p:sp>
      <p:sp>
        <p:nvSpPr>
          <p:cNvPr id="4" name="矩形 3"/>
          <p:cNvSpPr/>
          <p:nvPr/>
        </p:nvSpPr>
        <p:spPr>
          <a:xfrm>
            <a:off x="1763170" y="3789041"/>
            <a:ext cx="8406680" cy="954107"/>
          </a:xfrm>
          <a:prstGeom prst="rect">
            <a:avLst/>
          </a:prstGeom>
        </p:spPr>
        <p:txBody>
          <a:bodyPr wrap="squar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Solution</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5</a:t>
            </a:r>
            <a:r>
              <a:rPr lang="el-GR" altLang="zh-CN" dirty="0">
                <a:effectLst>
                  <a:outerShdw blurRad="38100" dist="38100" dir="2700000" algn="tl">
                    <a:srgbClr val="000000">
                      <a:alpha val="43137"/>
                    </a:srgbClr>
                  </a:outerShdw>
                </a:effectLst>
                <a:cs typeface="Times New Roman" panose="02020603050405020304" pitchFamily="18" charset="0"/>
              </a:rPr>
              <a:t>Ω</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 </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and 20</a:t>
            </a:r>
            <a:r>
              <a:rPr lang="el-GR" altLang="zh-CN" dirty="0">
                <a:effectLst>
                  <a:outerShdw blurRad="38100" dist="38100" dir="2700000" algn="tl">
                    <a:srgbClr val="000000">
                      <a:alpha val="43137"/>
                    </a:srgbClr>
                  </a:outerShdw>
                </a:effectLst>
                <a:cs typeface="Times New Roman" panose="02020603050405020304" pitchFamily="18" charset="0"/>
              </a:rPr>
              <a:t>Ω</a:t>
            </a:r>
            <a:r>
              <a:rPr lang="en-US" altLang="zh-CN" dirty="0">
                <a:effectLst>
                  <a:outerShdw blurRad="38100" dist="38100" dir="2700000" algn="tl">
                    <a:srgbClr val="000000">
                      <a:alpha val="43137"/>
                    </a:srgbClr>
                  </a:outerShdw>
                </a:effectLst>
                <a:cs typeface="Times New Roman" panose="02020603050405020304" pitchFamily="18" charset="0"/>
              </a:rPr>
              <a:t> are in parallel.</a:t>
            </a:r>
            <a:endPar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endParaRPr>
          </a:p>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It is </a:t>
            </a:r>
            <a:r>
              <a:rPr lang="en-US" altLang="zh-CN" dirty="0">
                <a:effectLst>
                  <a:outerShdw blurRad="38100" dist="38100" dir="2700000" algn="tl">
                    <a:srgbClr val="000000">
                      <a:alpha val="43137"/>
                    </a:srgbClr>
                  </a:outerShdw>
                </a:effectLst>
                <a:cs typeface="Times New Roman" panose="02020603050405020304" pitchFamily="18" charset="0"/>
              </a:rPr>
              <a:t>in series with </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3</a:t>
            </a:r>
            <a:r>
              <a:rPr lang="el-GR" altLang="zh-CN" dirty="0">
                <a:effectLst>
                  <a:outerShdw blurRad="38100" dist="38100" dir="2700000" algn="tl">
                    <a:srgbClr val="000000">
                      <a:alpha val="43137"/>
                    </a:srgbClr>
                  </a:outerShdw>
                </a:effectLst>
                <a:cs typeface="Times New Roman" panose="02020603050405020304" pitchFamily="18" charset="0"/>
              </a:rPr>
              <a:t>Ω</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 </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and 5</a:t>
            </a:r>
            <a:r>
              <a:rPr lang="el-GR" altLang="zh-CN" dirty="0">
                <a:effectLst>
                  <a:outerShdw blurRad="38100" dist="38100" dir="2700000" algn="tl">
                    <a:srgbClr val="000000">
                      <a:alpha val="43137"/>
                    </a:srgbClr>
                  </a:outerShdw>
                </a:effectLst>
                <a:cs typeface="Times New Roman" panose="02020603050405020304" pitchFamily="18" charset="0"/>
              </a:rPr>
              <a:t>Ω</a:t>
            </a:r>
            <a:r>
              <a:rPr lang="en-US" altLang="zh-CN" dirty="0">
                <a:effectLst>
                  <a:outerShdw blurRad="38100" dist="38100" dir="2700000" algn="tl">
                    <a:srgbClr val="000000">
                      <a:alpha val="43137"/>
                    </a:srgbClr>
                  </a:outerShdw>
                </a:effectLst>
                <a:cs typeface="Times New Roman" panose="02020603050405020304" pitchFamily="18" charset="0"/>
              </a:rPr>
              <a:t> defined </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as R´.</a:t>
            </a:r>
            <a:endPar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endParaRPr>
          </a:p>
        </p:txBody>
      </p:sp>
      <p:pic>
        <p:nvPicPr>
          <p:cNvPr id="11" name="图片 10"/>
          <p:cNvPicPr>
            <a:picLocks noChangeAspect="1"/>
          </p:cNvPicPr>
          <p:nvPr/>
        </p:nvPicPr>
        <p:blipFill>
          <a:blip r:embed="rId3"/>
          <a:stretch>
            <a:fillRect/>
          </a:stretch>
        </p:blipFill>
        <p:spPr>
          <a:xfrm>
            <a:off x="3647729" y="5040655"/>
            <a:ext cx="4371975" cy="1295400"/>
          </a:xfrm>
          <a:prstGeom prst="rect">
            <a:avLst/>
          </a:prstGeom>
        </p:spPr>
      </p:pic>
      <p:pic>
        <p:nvPicPr>
          <p:cNvPr id="13" name="图片 12"/>
          <p:cNvPicPr>
            <a:picLocks noChangeAspect="1"/>
          </p:cNvPicPr>
          <p:nvPr/>
        </p:nvPicPr>
        <p:blipFill>
          <a:blip r:embed="rId4"/>
          <a:stretch>
            <a:fillRect/>
          </a:stretch>
        </p:blipFill>
        <p:spPr>
          <a:xfrm>
            <a:off x="4037698" y="1453182"/>
            <a:ext cx="3857625" cy="2038350"/>
          </a:xfrm>
          <a:prstGeom prst="rect">
            <a:avLst/>
          </a:prstGeom>
        </p:spPr>
      </p:pic>
      <p:sp>
        <p:nvSpPr>
          <p:cNvPr id="5" name="矩形 4"/>
          <p:cNvSpPr/>
          <p:nvPr/>
        </p:nvSpPr>
        <p:spPr bwMode="auto">
          <a:xfrm>
            <a:off x="4871864" y="1520620"/>
            <a:ext cx="2016224" cy="1044284"/>
          </a:xfrm>
          <a:prstGeom prst="rect">
            <a:avLst/>
          </a:prstGeom>
          <a:solidFill>
            <a:srgbClr val="00B05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8" name="矩形 7"/>
          <p:cNvSpPr/>
          <p:nvPr/>
        </p:nvSpPr>
        <p:spPr bwMode="auto">
          <a:xfrm>
            <a:off x="4160928" y="2007128"/>
            <a:ext cx="648072" cy="683852"/>
          </a:xfrm>
          <a:prstGeom prst="rect">
            <a:avLst/>
          </a:prstGeom>
          <a:solidFill>
            <a:srgbClr val="0070C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9" name="矩形 8"/>
          <p:cNvSpPr/>
          <p:nvPr/>
        </p:nvSpPr>
        <p:spPr bwMode="auto">
          <a:xfrm>
            <a:off x="4600976" y="2825519"/>
            <a:ext cx="720080" cy="549762"/>
          </a:xfrm>
          <a:prstGeom prst="rect">
            <a:avLst/>
          </a:prstGeom>
          <a:solidFill>
            <a:srgbClr val="0070C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061395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blinds(horizontal)">
                                      <p:cBhvr>
                                        <p:cTn id="15" dur="500"/>
                                        <p:tgtEl>
                                          <p:spTgt spid="4">
                                            <p:txEl>
                                              <p:pRg st="0" end="0"/>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blinds(horizontal)">
                                      <p:cBhvr>
                                        <p:cTn id="23" dur="500"/>
                                        <p:tgtEl>
                                          <p:spTgt spid="4">
                                            <p:txEl>
                                              <p:pRg st="1" end="1"/>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linds(horizontal)">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785D5D8-2F5E-4D45-9133-1E552CC3DE09}" type="slidenum">
              <a:rPr lang="zh-CN" altLang="en-US" smtClean="0"/>
              <a:pPr/>
              <a:t>44</a:t>
            </a:fld>
            <a:endParaRPr lang="en-US" altLang="zh-CN"/>
          </a:p>
        </p:txBody>
      </p:sp>
      <p:sp>
        <p:nvSpPr>
          <p:cNvPr id="4" name="矩形 3"/>
          <p:cNvSpPr/>
          <p:nvPr/>
        </p:nvSpPr>
        <p:spPr>
          <a:xfrm>
            <a:off x="1919536" y="3501009"/>
            <a:ext cx="8406680" cy="954107"/>
          </a:xfrm>
          <a:prstGeom prst="rect">
            <a:avLst/>
          </a:prstGeom>
        </p:spPr>
        <p:txBody>
          <a:bodyPr wrap="squar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The 12</a:t>
            </a:r>
            <a:r>
              <a:rPr lang="el-GR" altLang="zh-CN" dirty="0">
                <a:effectLst>
                  <a:outerShdw blurRad="38100" dist="38100" dir="2700000" algn="tl">
                    <a:srgbClr val="000000">
                      <a:alpha val="43137"/>
                    </a:srgbClr>
                  </a:outerShdw>
                </a:effectLst>
                <a:cs typeface="Times New Roman" panose="02020603050405020304" pitchFamily="18" charset="0"/>
              </a:rPr>
              <a:t>Ω</a:t>
            </a:r>
            <a:r>
              <a:rPr lang="en-US" altLang="zh-CN" dirty="0">
                <a:effectLst>
                  <a:outerShdw blurRad="38100" dist="38100" dir="2700000" algn="tl">
                    <a:srgbClr val="000000">
                      <a:alpha val="43137"/>
                    </a:srgbClr>
                  </a:outerShdw>
                </a:effectLst>
                <a:cs typeface="Times New Roman" panose="02020603050405020304" pitchFamily="18" charset="0"/>
              </a:rPr>
              <a:t> is in parallel with </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4</a:t>
            </a:r>
            <a:r>
              <a:rPr lang="el-GR" altLang="zh-CN" dirty="0">
                <a:effectLst>
                  <a:outerShdw blurRad="38100" dist="38100" dir="2700000" algn="tl">
                    <a:srgbClr val="000000">
                      <a:alpha val="43137"/>
                    </a:srgbClr>
                  </a:outerShdw>
                </a:effectLst>
                <a:cs typeface="Times New Roman" panose="02020603050405020304" pitchFamily="18" charset="0"/>
              </a:rPr>
              <a:t>Ω</a:t>
            </a:r>
            <a:r>
              <a:rPr lang="en-US" altLang="zh-CN" dirty="0">
                <a:effectLst>
                  <a:outerShdw blurRad="38100" dist="38100" dir="2700000" algn="tl">
                    <a:srgbClr val="000000">
                      <a:alpha val="43137"/>
                    </a:srgbClr>
                  </a:outerShdw>
                </a:effectLst>
                <a:cs typeface="Times New Roman" panose="02020603050405020304" pitchFamily="18" charset="0"/>
              </a:rPr>
              <a:t>.</a:t>
            </a:r>
            <a:endPar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endParaRPr>
          </a:p>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It is in series with 1</a:t>
            </a:r>
            <a:r>
              <a:rPr lang="el-GR" altLang="zh-CN" dirty="0">
                <a:effectLst>
                  <a:outerShdw blurRad="38100" dist="38100" dir="2700000" algn="tl">
                    <a:srgbClr val="000000">
                      <a:alpha val="43137"/>
                    </a:srgbClr>
                  </a:outerShdw>
                </a:effectLst>
                <a:cs typeface="Times New Roman" panose="02020603050405020304" pitchFamily="18" charset="0"/>
              </a:rPr>
              <a:t>Ω</a:t>
            </a:r>
            <a:r>
              <a:rPr lang="en-US" altLang="zh-CN" dirty="0">
                <a:effectLst>
                  <a:outerShdw blurRad="38100" dist="38100" dir="2700000" algn="tl">
                    <a:srgbClr val="000000">
                      <a:alpha val="43137"/>
                    </a:srgbClr>
                  </a:outerShdw>
                </a:effectLst>
                <a:cs typeface="Times New Roman" panose="02020603050405020304" pitchFamily="18" charset="0"/>
              </a:rPr>
              <a:t>.</a:t>
            </a:r>
            <a:endPar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4079776" y="5013177"/>
            <a:ext cx="3752850" cy="1133475"/>
          </a:xfrm>
          <a:prstGeom prst="rect">
            <a:avLst/>
          </a:prstGeom>
        </p:spPr>
      </p:pic>
      <p:pic>
        <p:nvPicPr>
          <p:cNvPr id="7" name="图片 6"/>
          <p:cNvPicPr>
            <a:picLocks noChangeAspect="1"/>
          </p:cNvPicPr>
          <p:nvPr/>
        </p:nvPicPr>
        <p:blipFill>
          <a:blip r:embed="rId3"/>
          <a:stretch>
            <a:fillRect/>
          </a:stretch>
        </p:blipFill>
        <p:spPr>
          <a:xfrm>
            <a:off x="3975002" y="967579"/>
            <a:ext cx="3857625" cy="2038350"/>
          </a:xfrm>
          <a:prstGeom prst="rect">
            <a:avLst/>
          </a:prstGeom>
        </p:spPr>
      </p:pic>
      <p:sp>
        <p:nvSpPr>
          <p:cNvPr id="9" name="矩形 8"/>
          <p:cNvSpPr/>
          <p:nvPr/>
        </p:nvSpPr>
        <p:spPr bwMode="auto">
          <a:xfrm>
            <a:off x="4151784" y="1043627"/>
            <a:ext cx="2232248" cy="1899320"/>
          </a:xfrm>
          <a:prstGeom prst="rect">
            <a:avLst/>
          </a:prstGeom>
          <a:solidFill>
            <a:srgbClr val="00B05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8" name="矩形 7"/>
          <p:cNvSpPr/>
          <p:nvPr/>
        </p:nvSpPr>
        <p:spPr bwMode="auto">
          <a:xfrm>
            <a:off x="5447928" y="2060848"/>
            <a:ext cx="720080" cy="549762"/>
          </a:xfrm>
          <a:prstGeom prst="rect">
            <a:avLst/>
          </a:prstGeom>
          <a:solidFill>
            <a:srgbClr val="FF000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0" name="矩形 9"/>
          <p:cNvSpPr/>
          <p:nvPr/>
        </p:nvSpPr>
        <p:spPr bwMode="auto">
          <a:xfrm>
            <a:off x="6480056" y="2335729"/>
            <a:ext cx="624056" cy="549762"/>
          </a:xfrm>
          <a:prstGeom prst="rect">
            <a:avLst/>
          </a:prstGeom>
          <a:solidFill>
            <a:srgbClr val="0070C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151474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blinds(horizontal)">
                                      <p:cBhvr>
                                        <p:cTn id="18" dur="500"/>
                                        <p:tgtEl>
                                          <p:spTgt spid="4">
                                            <p:txEl>
                                              <p:pRg st="1" end="1"/>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785D5D8-2F5E-4D45-9133-1E552CC3DE09}" type="slidenum">
              <a:rPr lang="zh-CN" altLang="en-US" smtClean="0"/>
              <a:pPr/>
              <a:t>45</a:t>
            </a:fld>
            <a:endParaRPr lang="en-US" altLang="zh-CN"/>
          </a:p>
        </p:txBody>
      </p:sp>
      <p:sp>
        <p:nvSpPr>
          <p:cNvPr id="3" name="矩形 2"/>
          <p:cNvSpPr/>
          <p:nvPr/>
        </p:nvSpPr>
        <p:spPr>
          <a:xfrm>
            <a:off x="1763170" y="568810"/>
            <a:ext cx="8406680" cy="523220"/>
          </a:xfrm>
          <a:prstGeom prst="rect">
            <a:avLst/>
          </a:prstGeom>
        </p:spPr>
        <p:txBody>
          <a:bodyPr wrap="squar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Example</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What is the current I</a:t>
            </a:r>
            <a:r>
              <a:rPr lang="en-US" altLang="zh-CN" baseline="-25000"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x </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endPar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6207644" y="2204864"/>
            <a:ext cx="4267200" cy="3848100"/>
          </a:xfrm>
          <a:prstGeom prst="rect">
            <a:avLst/>
          </a:prstGeom>
        </p:spPr>
      </p:pic>
      <p:sp>
        <p:nvSpPr>
          <p:cNvPr id="6" name="矩形 5"/>
          <p:cNvSpPr/>
          <p:nvPr/>
        </p:nvSpPr>
        <p:spPr>
          <a:xfrm>
            <a:off x="6129293" y="1384310"/>
            <a:ext cx="1760418" cy="523220"/>
          </a:xfrm>
          <a:prstGeom prst="rect">
            <a:avLst/>
          </a:prstGeom>
        </p:spPr>
        <p:txBody>
          <a:bodyPr wrap="non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Solution</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p>
        </p:txBody>
      </p:sp>
      <p:pic>
        <p:nvPicPr>
          <p:cNvPr id="8" name="图片 7"/>
          <p:cNvPicPr>
            <a:picLocks noChangeAspect="1"/>
          </p:cNvPicPr>
          <p:nvPr/>
        </p:nvPicPr>
        <p:blipFill>
          <a:blip r:embed="rId3"/>
          <a:stretch>
            <a:fillRect/>
          </a:stretch>
        </p:blipFill>
        <p:spPr>
          <a:xfrm>
            <a:off x="1763170" y="2420889"/>
            <a:ext cx="4114800" cy="3152775"/>
          </a:xfrm>
          <a:prstGeom prst="rect">
            <a:avLst/>
          </a:prstGeom>
        </p:spPr>
      </p:pic>
      <p:sp>
        <p:nvSpPr>
          <p:cNvPr id="7" name="矩形 6"/>
          <p:cNvSpPr/>
          <p:nvPr/>
        </p:nvSpPr>
        <p:spPr bwMode="auto">
          <a:xfrm>
            <a:off x="3496534" y="3861048"/>
            <a:ext cx="1519346" cy="1368152"/>
          </a:xfrm>
          <a:prstGeom prst="rect">
            <a:avLst/>
          </a:prstGeom>
          <a:solidFill>
            <a:srgbClr val="0070C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9" name="矩形 8"/>
          <p:cNvSpPr/>
          <p:nvPr/>
        </p:nvSpPr>
        <p:spPr bwMode="auto">
          <a:xfrm>
            <a:off x="3496534" y="3311286"/>
            <a:ext cx="799266" cy="549762"/>
          </a:xfrm>
          <a:prstGeom prst="rect">
            <a:avLst/>
          </a:prstGeom>
          <a:solidFill>
            <a:srgbClr val="FF000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0" name="矩形 9"/>
          <p:cNvSpPr/>
          <p:nvPr/>
        </p:nvSpPr>
        <p:spPr bwMode="auto">
          <a:xfrm>
            <a:off x="4301544" y="2559622"/>
            <a:ext cx="799266" cy="680786"/>
          </a:xfrm>
          <a:prstGeom prst="rect">
            <a:avLst/>
          </a:prstGeom>
          <a:solidFill>
            <a:srgbClr val="00B05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1" name="矩形 10"/>
          <p:cNvSpPr/>
          <p:nvPr/>
        </p:nvSpPr>
        <p:spPr bwMode="auto">
          <a:xfrm>
            <a:off x="8738340" y="2367168"/>
            <a:ext cx="958060" cy="792088"/>
          </a:xfrm>
          <a:prstGeom prst="rect">
            <a:avLst/>
          </a:prstGeom>
          <a:solidFill>
            <a:srgbClr val="0070C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2" name="矩形 11"/>
          <p:cNvSpPr/>
          <p:nvPr/>
        </p:nvSpPr>
        <p:spPr bwMode="auto">
          <a:xfrm>
            <a:off x="8859736" y="3258696"/>
            <a:ext cx="958060" cy="792088"/>
          </a:xfrm>
          <a:prstGeom prst="rect">
            <a:avLst/>
          </a:prstGeom>
          <a:solidFill>
            <a:srgbClr val="0070C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3" name="矩形 12"/>
          <p:cNvSpPr/>
          <p:nvPr/>
        </p:nvSpPr>
        <p:spPr bwMode="auto">
          <a:xfrm>
            <a:off x="8145881" y="2541146"/>
            <a:ext cx="399633" cy="455807"/>
          </a:xfrm>
          <a:prstGeom prst="rect">
            <a:avLst/>
          </a:prstGeom>
          <a:solidFill>
            <a:srgbClr val="FF000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4" name="矩形 13"/>
          <p:cNvSpPr/>
          <p:nvPr/>
        </p:nvSpPr>
        <p:spPr bwMode="auto">
          <a:xfrm>
            <a:off x="8202689" y="3385818"/>
            <a:ext cx="399633" cy="455807"/>
          </a:xfrm>
          <a:prstGeom prst="rect">
            <a:avLst/>
          </a:prstGeom>
          <a:solidFill>
            <a:srgbClr val="FF000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5" name="矩形 14"/>
          <p:cNvSpPr/>
          <p:nvPr/>
        </p:nvSpPr>
        <p:spPr bwMode="auto">
          <a:xfrm>
            <a:off x="7680176" y="2541145"/>
            <a:ext cx="369291" cy="477527"/>
          </a:xfrm>
          <a:prstGeom prst="rect">
            <a:avLst/>
          </a:prstGeom>
          <a:solidFill>
            <a:srgbClr val="00B05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6" name="矩形 15"/>
          <p:cNvSpPr/>
          <p:nvPr/>
        </p:nvSpPr>
        <p:spPr bwMode="auto">
          <a:xfrm>
            <a:off x="7495530" y="3385818"/>
            <a:ext cx="369291" cy="477527"/>
          </a:xfrm>
          <a:prstGeom prst="rect">
            <a:avLst/>
          </a:prstGeom>
          <a:solidFill>
            <a:srgbClr val="00B05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7" name="矩形 16"/>
          <p:cNvSpPr/>
          <p:nvPr/>
        </p:nvSpPr>
        <p:spPr bwMode="auto">
          <a:xfrm>
            <a:off x="6845180" y="2996953"/>
            <a:ext cx="369291" cy="477527"/>
          </a:xfrm>
          <a:prstGeom prst="rect">
            <a:avLst/>
          </a:prstGeom>
          <a:solidFill>
            <a:srgbClr val="7030A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8" name="矩形 17"/>
          <p:cNvSpPr/>
          <p:nvPr/>
        </p:nvSpPr>
        <p:spPr bwMode="auto">
          <a:xfrm>
            <a:off x="3123488" y="2550048"/>
            <a:ext cx="521008" cy="761239"/>
          </a:xfrm>
          <a:prstGeom prst="rect">
            <a:avLst/>
          </a:prstGeom>
          <a:solidFill>
            <a:srgbClr val="7030A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9" name="矩形 18"/>
          <p:cNvSpPr/>
          <p:nvPr/>
        </p:nvSpPr>
        <p:spPr bwMode="auto">
          <a:xfrm>
            <a:off x="9774248" y="4683098"/>
            <a:ext cx="498217" cy="546103"/>
          </a:xfrm>
          <a:prstGeom prst="rect">
            <a:avLst/>
          </a:prstGeom>
          <a:solidFill>
            <a:srgbClr val="C0000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07625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linds(horizontal)">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linds(horizontal)">
                                      <p:cBhvr>
                                        <p:cTn id="29" dur="500"/>
                                        <p:tgtEl>
                                          <p:spTgt spid="9"/>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linds(horizontal)">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linds(horizontal)">
                                      <p:cBhvr>
                                        <p:cTn id="40" dur="500"/>
                                        <p:tgtEl>
                                          <p:spTgt spid="10"/>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linds(horizontal)">
                                      <p:cBhvr>
                                        <p:cTn id="43" dur="500"/>
                                        <p:tgtEl>
                                          <p:spTgt spid="16"/>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blinds(horizontal)">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blinds(horizontal)">
                                      <p:cBhvr>
                                        <p:cTn id="51" dur="500"/>
                                        <p:tgtEl>
                                          <p:spTgt spid="17"/>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blinds(horizontal)">
                                      <p:cBhvr>
                                        <p:cTn id="54" dur="500"/>
                                        <p:tgtEl>
                                          <p:spTgt spid="18"/>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blinds(horizontal)">
                                      <p:cBhvr>
                                        <p:cTn id="5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785D5D8-2F5E-4D45-9133-1E552CC3DE09}" type="slidenum">
              <a:rPr lang="zh-CN" altLang="en-US" smtClean="0"/>
              <a:pPr/>
              <a:t>46</a:t>
            </a:fld>
            <a:endParaRPr lang="en-US" altLang="zh-CN"/>
          </a:p>
        </p:txBody>
      </p:sp>
      <p:pic>
        <p:nvPicPr>
          <p:cNvPr id="3" name="图片 2"/>
          <p:cNvPicPr>
            <a:picLocks noChangeAspect="1"/>
          </p:cNvPicPr>
          <p:nvPr/>
        </p:nvPicPr>
        <p:blipFill>
          <a:blip r:embed="rId3"/>
          <a:stretch>
            <a:fillRect/>
          </a:stretch>
        </p:blipFill>
        <p:spPr>
          <a:xfrm>
            <a:off x="6888089" y="2083742"/>
            <a:ext cx="2943225" cy="981075"/>
          </a:xfrm>
          <a:prstGeom prst="rect">
            <a:avLst/>
          </a:prstGeom>
        </p:spPr>
      </p:pic>
      <p:pic>
        <p:nvPicPr>
          <p:cNvPr id="4" name="图片 3"/>
          <p:cNvPicPr>
            <a:picLocks noChangeAspect="1"/>
          </p:cNvPicPr>
          <p:nvPr/>
        </p:nvPicPr>
        <p:blipFill>
          <a:blip r:embed="rId4"/>
          <a:stretch>
            <a:fillRect/>
          </a:stretch>
        </p:blipFill>
        <p:spPr>
          <a:xfrm>
            <a:off x="1775521" y="4809921"/>
            <a:ext cx="5362575" cy="1457325"/>
          </a:xfrm>
          <a:prstGeom prst="rect">
            <a:avLst/>
          </a:prstGeom>
        </p:spPr>
      </p:pic>
      <p:pic>
        <p:nvPicPr>
          <p:cNvPr id="5" name="图片 4"/>
          <p:cNvPicPr>
            <a:picLocks noChangeAspect="1"/>
          </p:cNvPicPr>
          <p:nvPr/>
        </p:nvPicPr>
        <p:blipFill>
          <a:blip r:embed="rId5"/>
          <a:stretch>
            <a:fillRect/>
          </a:stretch>
        </p:blipFill>
        <p:spPr>
          <a:xfrm>
            <a:off x="7680177" y="5014707"/>
            <a:ext cx="2638425" cy="1047750"/>
          </a:xfrm>
          <a:prstGeom prst="rect">
            <a:avLst/>
          </a:prstGeom>
        </p:spPr>
      </p:pic>
      <p:pic>
        <p:nvPicPr>
          <p:cNvPr id="7" name="图片 6"/>
          <p:cNvPicPr>
            <a:picLocks noChangeAspect="1"/>
          </p:cNvPicPr>
          <p:nvPr/>
        </p:nvPicPr>
        <p:blipFill>
          <a:blip r:embed="rId6"/>
          <a:stretch>
            <a:fillRect/>
          </a:stretch>
        </p:blipFill>
        <p:spPr>
          <a:xfrm>
            <a:off x="2063552" y="476673"/>
            <a:ext cx="4114800" cy="3152775"/>
          </a:xfrm>
          <a:prstGeom prst="rect">
            <a:avLst/>
          </a:prstGeom>
        </p:spPr>
      </p:pic>
      <p:sp>
        <p:nvSpPr>
          <p:cNvPr id="8" name="矩形 7"/>
          <p:cNvSpPr/>
          <p:nvPr/>
        </p:nvSpPr>
        <p:spPr bwMode="auto">
          <a:xfrm>
            <a:off x="2639616" y="2464654"/>
            <a:ext cx="720080" cy="388283"/>
          </a:xfrm>
          <a:prstGeom prst="rect">
            <a:avLst/>
          </a:prstGeom>
          <a:solidFill>
            <a:srgbClr val="00B05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9" name="矩形 8"/>
          <p:cNvSpPr/>
          <p:nvPr/>
        </p:nvSpPr>
        <p:spPr bwMode="auto">
          <a:xfrm>
            <a:off x="8217298" y="2122794"/>
            <a:ext cx="398982" cy="370103"/>
          </a:xfrm>
          <a:prstGeom prst="rect">
            <a:avLst/>
          </a:prstGeom>
          <a:solidFill>
            <a:srgbClr val="00B05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0" name="矩形 9"/>
          <p:cNvSpPr/>
          <p:nvPr/>
        </p:nvSpPr>
        <p:spPr bwMode="auto">
          <a:xfrm>
            <a:off x="8278117" y="2611685"/>
            <a:ext cx="249109" cy="385268"/>
          </a:xfrm>
          <a:prstGeom prst="rect">
            <a:avLst/>
          </a:prstGeom>
          <a:solidFill>
            <a:srgbClr val="C0000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1" name="矩形 10"/>
          <p:cNvSpPr/>
          <p:nvPr/>
        </p:nvSpPr>
        <p:spPr bwMode="auto">
          <a:xfrm>
            <a:off x="9126525" y="2319570"/>
            <a:ext cx="497867" cy="461358"/>
          </a:xfrm>
          <a:prstGeom prst="rect">
            <a:avLst/>
          </a:prstGeom>
          <a:solidFill>
            <a:srgbClr val="0070C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2" name="矩形 11"/>
          <p:cNvSpPr/>
          <p:nvPr/>
        </p:nvSpPr>
        <p:spPr bwMode="auto">
          <a:xfrm>
            <a:off x="5709014" y="5105808"/>
            <a:ext cx="497867" cy="461358"/>
          </a:xfrm>
          <a:prstGeom prst="rect">
            <a:avLst/>
          </a:prstGeom>
          <a:solidFill>
            <a:srgbClr val="0070C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3" name="矩形 12"/>
          <p:cNvSpPr/>
          <p:nvPr/>
        </p:nvSpPr>
        <p:spPr bwMode="auto">
          <a:xfrm>
            <a:off x="3807260" y="1922114"/>
            <a:ext cx="1519346" cy="1368152"/>
          </a:xfrm>
          <a:prstGeom prst="rect">
            <a:avLst/>
          </a:prstGeom>
          <a:solidFill>
            <a:schemeClr val="bg2">
              <a:lumMod val="50000"/>
              <a:lumOff val="50000"/>
              <a:alpha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4" name="矩形 13"/>
          <p:cNvSpPr/>
          <p:nvPr/>
        </p:nvSpPr>
        <p:spPr bwMode="auto">
          <a:xfrm>
            <a:off x="3807260" y="1372352"/>
            <a:ext cx="799266" cy="549762"/>
          </a:xfrm>
          <a:prstGeom prst="rect">
            <a:avLst/>
          </a:prstGeom>
          <a:solidFill>
            <a:schemeClr val="accent4">
              <a:lumMod val="75000"/>
              <a:alpha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5" name="矩形 14"/>
          <p:cNvSpPr/>
          <p:nvPr/>
        </p:nvSpPr>
        <p:spPr bwMode="auto">
          <a:xfrm>
            <a:off x="4612270" y="620688"/>
            <a:ext cx="799266" cy="680786"/>
          </a:xfrm>
          <a:prstGeom prst="rect">
            <a:avLst/>
          </a:prstGeom>
          <a:solidFill>
            <a:schemeClr val="accent5">
              <a:lumMod val="75000"/>
              <a:alpha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6" name="矩形 15"/>
          <p:cNvSpPr/>
          <p:nvPr/>
        </p:nvSpPr>
        <p:spPr bwMode="auto">
          <a:xfrm>
            <a:off x="3697134" y="5372738"/>
            <a:ext cx="742682" cy="875662"/>
          </a:xfrm>
          <a:prstGeom prst="rect">
            <a:avLst/>
          </a:prstGeom>
          <a:solidFill>
            <a:schemeClr val="bg2">
              <a:lumMod val="50000"/>
              <a:lumOff val="50000"/>
              <a:alpha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7" name="矩形 16"/>
          <p:cNvSpPr/>
          <p:nvPr/>
        </p:nvSpPr>
        <p:spPr bwMode="auto">
          <a:xfrm>
            <a:off x="3155054" y="5507442"/>
            <a:ext cx="276651" cy="549762"/>
          </a:xfrm>
          <a:prstGeom prst="rect">
            <a:avLst/>
          </a:prstGeom>
          <a:solidFill>
            <a:schemeClr val="accent4">
              <a:lumMod val="75000"/>
              <a:alpha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8" name="矩形 17"/>
          <p:cNvSpPr/>
          <p:nvPr/>
        </p:nvSpPr>
        <p:spPr bwMode="auto">
          <a:xfrm>
            <a:off x="2573899" y="5470177"/>
            <a:ext cx="279149" cy="552447"/>
          </a:xfrm>
          <a:prstGeom prst="rect">
            <a:avLst/>
          </a:prstGeom>
          <a:solidFill>
            <a:schemeClr val="accent5">
              <a:lumMod val="75000"/>
              <a:alpha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9" name="矩形 18"/>
          <p:cNvSpPr/>
          <p:nvPr/>
        </p:nvSpPr>
        <p:spPr bwMode="auto">
          <a:xfrm>
            <a:off x="3471448" y="4827281"/>
            <a:ext cx="335813" cy="509206"/>
          </a:xfrm>
          <a:prstGeom prst="rect">
            <a:avLst/>
          </a:prstGeom>
          <a:solidFill>
            <a:schemeClr val="accent5">
              <a:lumMod val="75000"/>
              <a:alpha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20" name="椭圆 19"/>
          <p:cNvSpPr/>
          <p:nvPr/>
        </p:nvSpPr>
        <p:spPr bwMode="auto">
          <a:xfrm>
            <a:off x="4079776" y="1124744"/>
            <a:ext cx="432048" cy="349977"/>
          </a:xfrm>
          <a:prstGeom prst="ellipse">
            <a:avLst/>
          </a:prstGeom>
          <a:solidFill>
            <a:srgbClr val="FFC00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21" name="矩形 20"/>
          <p:cNvSpPr/>
          <p:nvPr/>
        </p:nvSpPr>
        <p:spPr bwMode="auto">
          <a:xfrm>
            <a:off x="1878158" y="5060264"/>
            <a:ext cx="393735" cy="506903"/>
          </a:xfrm>
          <a:prstGeom prst="rect">
            <a:avLst/>
          </a:prstGeom>
          <a:solidFill>
            <a:srgbClr val="FFC00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6" name="矩形 5"/>
          <p:cNvSpPr/>
          <p:nvPr/>
        </p:nvSpPr>
        <p:spPr>
          <a:xfrm>
            <a:off x="1878157" y="4098574"/>
            <a:ext cx="3834704" cy="523220"/>
          </a:xfrm>
          <a:prstGeom prst="rect">
            <a:avLst/>
          </a:prstGeom>
        </p:spPr>
        <p:txBody>
          <a:bodyPr wrap="none">
            <a:spAutoFit/>
          </a:bodyPr>
          <a:lstStyle/>
          <a:p>
            <a:r>
              <a:rPr lang="en-US" altLang="zh-CN" dirty="0">
                <a:effectLst>
                  <a:outerShdw blurRad="38100" dist="38100" dir="2700000" algn="tl">
                    <a:srgbClr val="000000">
                      <a:alpha val="43137"/>
                    </a:srgbClr>
                  </a:outerShdw>
                </a:effectLst>
              </a:rPr>
              <a:t>I is shared with I</a:t>
            </a:r>
            <a:r>
              <a:rPr lang="en-US" altLang="zh-CN" baseline="-25000" dirty="0">
                <a:effectLst>
                  <a:outerShdw blurRad="38100" dist="38100" dir="2700000" algn="tl">
                    <a:srgbClr val="000000">
                      <a:alpha val="43137"/>
                    </a:srgbClr>
                  </a:outerShdw>
                </a:effectLst>
              </a:rPr>
              <a:t>1</a:t>
            </a:r>
            <a:r>
              <a:rPr lang="zh-CN" altLang="en-US" dirty="0">
                <a:effectLst>
                  <a:outerShdw blurRad="38100" dist="38100" dir="2700000" algn="tl">
                    <a:srgbClr val="000000">
                      <a:alpha val="43137"/>
                    </a:srgbClr>
                  </a:outerShdw>
                </a:effectLst>
              </a:rPr>
              <a:t> </a:t>
            </a:r>
            <a:r>
              <a:rPr lang="en-US" altLang="zh-CN" dirty="0">
                <a:effectLst>
                  <a:outerShdw blurRad="38100" dist="38100" dir="2700000" algn="tl">
                    <a:srgbClr val="000000">
                      <a:alpha val="43137"/>
                    </a:srgbClr>
                  </a:outerShdw>
                </a:effectLst>
              </a:rPr>
              <a:t>and I</a:t>
            </a:r>
            <a:r>
              <a:rPr lang="en-US" altLang="zh-CN" baseline="-25000" dirty="0">
                <a:effectLst>
                  <a:outerShdw blurRad="38100" dist="38100" dir="2700000" algn="tl">
                    <a:srgbClr val="000000">
                      <a:alpha val="43137"/>
                    </a:srgbClr>
                  </a:outerShdw>
                </a:effectLst>
              </a:rPr>
              <a:t>2 </a:t>
            </a:r>
            <a:r>
              <a:rPr lang="en-US" altLang="zh-CN" dirty="0">
                <a:effectLst>
                  <a:outerShdw blurRad="38100" dist="38100" dir="2700000" algn="tl">
                    <a:srgbClr val="000000">
                      <a:alpha val="43137"/>
                    </a:srgbClr>
                  </a:outerShdw>
                </a:effectLst>
              </a:rPr>
              <a:t>.</a:t>
            </a:r>
            <a:endParaRPr lang="zh-CN" altLang="en-US" dirty="0">
              <a:effectLst>
                <a:outerShdw blurRad="38100" dist="38100" dir="2700000" algn="tl">
                  <a:srgbClr val="000000">
                    <a:alpha val="43137"/>
                  </a:srgbClr>
                </a:outerShdw>
              </a:effectLst>
            </a:endParaRPr>
          </a:p>
        </p:txBody>
      </p:sp>
      <p:sp>
        <p:nvSpPr>
          <p:cNvPr id="22" name="矩形 21"/>
          <p:cNvSpPr/>
          <p:nvPr/>
        </p:nvSpPr>
        <p:spPr>
          <a:xfrm>
            <a:off x="7464152" y="3859466"/>
            <a:ext cx="3086800" cy="954107"/>
          </a:xfrm>
          <a:prstGeom prst="rect">
            <a:avLst/>
          </a:prstGeom>
        </p:spPr>
        <p:txBody>
          <a:bodyPr wrap="square">
            <a:spAutoFit/>
          </a:bodyPr>
          <a:lstStyle/>
          <a:p>
            <a:r>
              <a:rPr lang="en-US" altLang="zh-CN" dirty="0">
                <a:effectLst>
                  <a:outerShdw blurRad="38100" dist="38100" dir="2700000" algn="tl">
                    <a:srgbClr val="000000">
                      <a:alpha val="43137"/>
                    </a:srgbClr>
                  </a:outerShdw>
                </a:effectLst>
              </a:rPr>
              <a:t>I</a:t>
            </a:r>
            <a:r>
              <a:rPr lang="en-US" altLang="zh-CN" baseline="-25000" dirty="0">
                <a:effectLst>
                  <a:outerShdw blurRad="38100" dist="38100" dir="2700000" algn="tl">
                    <a:srgbClr val="000000">
                      <a:alpha val="43137"/>
                    </a:srgbClr>
                  </a:outerShdw>
                </a:effectLst>
              </a:rPr>
              <a:t>1</a:t>
            </a:r>
            <a:r>
              <a:rPr lang="zh-CN" altLang="en-US" dirty="0">
                <a:effectLst>
                  <a:outerShdw blurRad="38100" dist="38100" dir="2700000" algn="tl">
                    <a:srgbClr val="000000">
                      <a:alpha val="43137"/>
                    </a:srgbClr>
                  </a:outerShdw>
                </a:effectLst>
              </a:rPr>
              <a:t> </a:t>
            </a:r>
            <a:r>
              <a:rPr lang="en-US" altLang="zh-CN" dirty="0">
                <a:effectLst>
                  <a:outerShdw blurRad="38100" dist="38100" dir="2700000" algn="tl">
                    <a:srgbClr val="000000">
                      <a:alpha val="43137"/>
                    </a:srgbClr>
                  </a:outerShdw>
                </a:effectLst>
              </a:rPr>
              <a:t>is shared with R</a:t>
            </a:r>
            <a:r>
              <a:rPr lang="en-US" altLang="zh-CN" baseline="-25000" dirty="0">
                <a:effectLst>
                  <a:outerShdw blurRad="38100" dist="38100" dir="2700000" algn="tl">
                    <a:srgbClr val="000000">
                      <a:alpha val="43137"/>
                    </a:srgbClr>
                  </a:outerShdw>
                </a:effectLst>
              </a:rPr>
              <a:t>4 </a:t>
            </a:r>
            <a:r>
              <a:rPr lang="en-US" altLang="zh-CN" dirty="0">
                <a:effectLst>
                  <a:outerShdw blurRad="38100" dist="38100" dir="2700000" algn="tl">
                    <a:srgbClr val="000000">
                      <a:alpha val="43137"/>
                    </a:srgbClr>
                  </a:outerShdw>
                </a:effectLst>
              </a:rPr>
              <a:t>(I</a:t>
            </a:r>
            <a:r>
              <a:rPr lang="en-US" altLang="zh-CN" baseline="-25000" dirty="0">
                <a:effectLst>
                  <a:outerShdw blurRad="38100" dist="38100" dir="2700000" algn="tl">
                    <a:srgbClr val="000000">
                      <a:alpha val="43137"/>
                    </a:srgbClr>
                  </a:outerShdw>
                </a:effectLst>
              </a:rPr>
              <a:t>x</a:t>
            </a:r>
            <a:r>
              <a:rPr lang="en-US" altLang="zh-CN" dirty="0">
                <a:effectLst>
                  <a:outerShdw blurRad="38100" dist="38100" dir="2700000" algn="tl">
                    <a:srgbClr val="000000">
                      <a:alpha val="43137"/>
                    </a:srgbClr>
                  </a:outerShdw>
                </a:effectLst>
              </a:rPr>
              <a:t>) and R</a:t>
            </a:r>
            <a:r>
              <a:rPr lang="en-US" altLang="zh-CN" baseline="-25000" dirty="0">
                <a:effectLst>
                  <a:outerShdw blurRad="38100" dist="38100" dir="2700000" algn="tl">
                    <a:srgbClr val="000000">
                      <a:alpha val="43137"/>
                    </a:srgbClr>
                  </a:outerShdw>
                </a:effectLst>
              </a:rPr>
              <a:t>5</a:t>
            </a:r>
            <a:r>
              <a:rPr lang="zh-CN" altLang="en-US" dirty="0">
                <a:effectLst>
                  <a:outerShdw blurRad="38100" dist="38100" dir="2700000" algn="tl">
                    <a:srgbClr val="000000">
                      <a:alpha val="43137"/>
                    </a:srgbClr>
                  </a:outerShdw>
                </a:effectLst>
              </a:rPr>
              <a:t> </a:t>
            </a:r>
            <a:r>
              <a:rPr lang="en-US" altLang="zh-CN" dirty="0">
                <a:effectLst>
                  <a:outerShdw blurRad="38100" dist="38100" dir="2700000" algn="tl">
                    <a:srgbClr val="000000">
                      <a:alpha val="43137"/>
                    </a:srgbClr>
                  </a:outerShdw>
                </a:effectLst>
              </a:rPr>
              <a:t>.</a:t>
            </a:r>
            <a:endParaRPr lang="zh-CN" altLang="en-US" dirty="0">
              <a:effectLst>
                <a:outerShdw blurRad="38100" dist="38100" dir="2700000" algn="tl">
                  <a:srgbClr val="000000">
                    <a:alpha val="43137"/>
                  </a:srgbClr>
                </a:outerShdw>
              </a:effectLst>
            </a:endParaRPr>
          </a:p>
        </p:txBody>
      </p:sp>
      <p:sp>
        <p:nvSpPr>
          <p:cNvPr id="23" name="椭圆 22"/>
          <p:cNvSpPr/>
          <p:nvPr/>
        </p:nvSpPr>
        <p:spPr bwMode="auto">
          <a:xfrm>
            <a:off x="4020686" y="2369508"/>
            <a:ext cx="520955" cy="411420"/>
          </a:xfrm>
          <a:prstGeom prst="ellipse">
            <a:avLst/>
          </a:prstGeom>
          <a:solidFill>
            <a:srgbClr val="FF3399">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24" name="矩形 23"/>
          <p:cNvSpPr/>
          <p:nvPr/>
        </p:nvSpPr>
        <p:spPr bwMode="auto">
          <a:xfrm>
            <a:off x="7876938" y="5180104"/>
            <a:ext cx="401179" cy="697168"/>
          </a:xfrm>
          <a:prstGeom prst="rect">
            <a:avLst/>
          </a:prstGeom>
          <a:solidFill>
            <a:srgbClr val="FF3399">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9825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par>
                                <p:cTn id="26" presetID="3" presetClass="entr" presetSubtype="1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par>
                          <p:cTn id="29" fill="hold">
                            <p:stCondLst>
                              <p:cond delay="500"/>
                            </p:stCondLst>
                            <p:childTnLst>
                              <p:par>
                                <p:cTn id="30" presetID="3" presetClass="entr" presetSubtype="1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linds(horizontal)">
                                      <p:cBhvr>
                                        <p:cTn id="32" dur="500"/>
                                        <p:tgtEl>
                                          <p:spTgt spid="20"/>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blinds(horizontal)">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blinds(horizontal)">
                                      <p:cBhvr>
                                        <p:cTn id="40" dur="500"/>
                                        <p:tgtEl>
                                          <p:spTgt spid="13"/>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linds(horizontal)">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blinds(horizontal)">
                                      <p:cBhvr>
                                        <p:cTn id="48" dur="500"/>
                                        <p:tgtEl>
                                          <p:spTgt spid="14"/>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blinds(horizontal)">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blinds(horizontal)">
                                      <p:cBhvr>
                                        <p:cTn id="56" dur="500"/>
                                        <p:tgtEl>
                                          <p:spTgt spid="15"/>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blinds(horizontal)">
                                      <p:cBhvr>
                                        <p:cTn id="59" dur="500"/>
                                        <p:tgtEl>
                                          <p:spTgt spid="18"/>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blinds(horizontal)">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blinds(horizontal)">
                                      <p:cBhvr>
                                        <p:cTn id="67" dur="500"/>
                                        <p:tgtEl>
                                          <p:spTgt spid="12"/>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blinds(horizontal)">
                                      <p:cBhvr>
                                        <p:cTn id="70" dur="500"/>
                                        <p:tgtEl>
                                          <p:spTgt spid="11"/>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blinds(horizontal)">
                                      <p:cBhvr>
                                        <p:cTn id="75" dur="500"/>
                                        <p:tgtEl>
                                          <p:spTgt spid="22"/>
                                        </p:tgtEl>
                                      </p:cBhvr>
                                    </p:animEffect>
                                  </p:childTnLst>
                                </p:cTn>
                              </p:par>
                              <p:par>
                                <p:cTn id="76" presetID="3" presetClass="entr" presetSubtype="10" fill="hold" nodeType="withEffect">
                                  <p:stCondLst>
                                    <p:cond delay="0"/>
                                  </p:stCondLst>
                                  <p:childTnLst>
                                    <p:set>
                                      <p:cBhvr>
                                        <p:cTn id="77" dur="1" fill="hold">
                                          <p:stCondLst>
                                            <p:cond delay="0"/>
                                          </p:stCondLst>
                                        </p:cTn>
                                        <p:tgtEl>
                                          <p:spTgt spid="5"/>
                                        </p:tgtEl>
                                        <p:attrNameLst>
                                          <p:attrName>style.visibility</p:attrName>
                                        </p:attrNameLst>
                                      </p:cBhvr>
                                      <p:to>
                                        <p:strVal val="visible"/>
                                      </p:to>
                                    </p:set>
                                    <p:animEffect transition="in" filter="blinds(horizontal)">
                                      <p:cBhvr>
                                        <p:cTn id="78" dur="500"/>
                                        <p:tgtEl>
                                          <p:spTgt spid="5"/>
                                        </p:tgtEl>
                                      </p:cBhvr>
                                    </p:animEffect>
                                  </p:childTnLst>
                                </p:cTn>
                              </p:par>
                            </p:childTnLst>
                          </p:cTn>
                        </p:par>
                        <p:par>
                          <p:cTn id="79" fill="hold">
                            <p:stCondLst>
                              <p:cond delay="500"/>
                            </p:stCondLst>
                            <p:childTnLst>
                              <p:par>
                                <p:cTn id="80" presetID="3" presetClass="entr" presetSubtype="10" fill="hold" grpId="0" nodeType="after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blinds(horizontal)">
                                      <p:cBhvr>
                                        <p:cTn id="82" dur="500"/>
                                        <p:tgtEl>
                                          <p:spTgt spid="23"/>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blinds(horizontal)">
                                      <p:cBhvr>
                                        <p:cTn id="8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6" grpId="0"/>
      <p:bldP spid="22" grpId="0"/>
      <p:bldP spid="23" grpId="0" animBg="1"/>
      <p:bldP spid="2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785D5D8-2F5E-4D45-9133-1E552CC3DE09}" type="slidenum">
              <a:rPr lang="zh-CN" altLang="en-US" smtClean="0"/>
              <a:pPr/>
              <a:t>47</a:t>
            </a:fld>
            <a:endParaRPr lang="en-US" altLang="zh-CN"/>
          </a:p>
        </p:txBody>
      </p:sp>
      <p:sp>
        <p:nvSpPr>
          <p:cNvPr id="3" name="矩形 2"/>
          <p:cNvSpPr/>
          <p:nvPr/>
        </p:nvSpPr>
        <p:spPr>
          <a:xfrm>
            <a:off x="2012256" y="188641"/>
            <a:ext cx="4378122" cy="646331"/>
          </a:xfrm>
          <a:prstGeom prst="rect">
            <a:avLst/>
          </a:prstGeom>
        </p:spPr>
        <p:txBody>
          <a:bodyPr wrap="none">
            <a:spAutoFit/>
          </a:bodyPr>
          <a:lstStyle/>
          <a:p>
            <a:r>
              <a:rPr lang="en-US" altLang="zh-CN" sz="3600" dirty="0"/>
              <a:t>Superposition theorem</a:t>
            </a:r>
            <a:endParaRPr lang="zh-CN" altLang="en-US" sz="3600" dirty="0"/>
          </a:p>
        </p:txBody>
      </p:sp>
      <p:sp>
        <p:nvSpPr>
          <p:cNvPr id="4" name="矩形 3"/>
          <p:cNvSpPr/>
          <p:nvPr/>
        </p:nvSpPr>
        <p:spPr>
          <a:xfrm>
            <a:off x="1991545" y="977533"/>
            <a:ext cx="8327569" cy="6124754"/>
          </a:xfrm>
          <a:prstGeom prst="rect">
            <a:avLst/>
          </a:prstGeom>
        </p:spPr>
        <p:txBody>
          <a:bodyPr wrap="square">
            <a:spAutoFit/>
          </a:bodyPr>
          <a:lstStyle/>
          <a:p>
            <a:pPr algn="just"/>
            <a:r>
              <a:rPr lang="en-US" altLang="zh-CN" dirty="0"/>
              <a:t>The strategy used in the superposition theorem is to eliminate all but one source of power within a network at a time. Then, we use series and parallel circuit analysis techniques to determine voltage drops and currents within the modified network for each power source separately. </a:t>
            </a:r>
          </a:p>
          <a:p>
            <a:pPr algn="just"/>
            <a:r>
              <a:rPr lang="en-US" altLang="zh-CN" dirty="0"/>
              <a:t>This process is then repeated sequentially by individually evaluating the circuit for every voltage and current source in the system. After each individual analysis has been completed, the voltage and current values are all “superimposed” on top of each other (added algebraically) to find the actual voltage drops and currents with all sources active.</a:t>
            </a:r>
          </a:p>
          <a:p>
            <a:pPr algn="just"/>
            <a:endParaRPr lang="zh-CN" altLang="en-US" dirty="0"/>
          </a:p>
        </p:txBody>
      </p:sp>
    </p:spTree>
    <p:extLst>
      <p:ext uri="{BB962C8B-B14F-4D97-AF65-F5344CB8AC3E}">
        <p14:creationId xmlns:p14="http://schemas.microsoft.com/office/powerpoint/2010/main" val="25331894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785D5D8-2F5E-4D45-9133-1E552CC3DE09}" type="slidenum">
              <a:rPr lang="zh-CN" altLang="en-US" smtClean="0"/>
              <a:pPr/>
              <a:t>48</a:t>
            </a:fld>
            <a:endParaRPr lang="en-US" altLang="zh-CN"/>
          </a:p>
        </p:txBody>
      </p:sp>
      <p:sp>
        <p:nvSpPr>
          <p:cNvPr id="3" name="矩形 2"/>
          <p:cNvSpPr/>
          <p:nvPr/>
        </p:nvSpPr>
        <p:spPr>
          <a:xfrm>
            <a:off x="1703512" y="764704"/>
            <a:ext cx="8406680" cy="523220"/>
          </a:xfrm>
          <a:prstGeom prst="rect">
            <a:avLst/>
          </a:prstGeom>
        </p:spPr>
        <p:txBody>
          <a:bodyPr wrap="square">
            <a:spAutoFit/>
          </a:bodyPr>
          <a:lstStyle/>
          <a:p>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5</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err="1">
                <a:solidFill>
                  <a:srgbClr val="FFFF00"/>
                </a:solidFill>
                <a:cs typeface="Times New Roman" panose="02020603050405020304" pitchFamily="18" charset="0"/>
              </a:rPr>
              <a:t>Thevenin's</a:t>
            </a:r>
            <a:r>
              <a:rPr lang="en-US" altLang="zh-CN" dirty="0">
                <a:solidFill>
                  <a:srgbClr val="FFFF00"/>
                </a:solidFill>
                <a:cs typeface="Times New Roman" panose="02020603050405020304" pitchFamily="18" charset="0"/>
              </a:rPr>
              <a:t> theorem</a:t>
            </a:r>
            <a:endParaRPr lang="zh-CN" altLang="en-US" dirty="0">
              <a:solidFill>
                <a:srgbClr val="FFFF00"/>
              </a:solidFill>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endParaRPr>
          </a:p>
        </p:txBody>
      </p:sp>
      <p:sp>
        <p:nvSpPr>
          <p:cNvPr id="4" name="矩形 3"/>
          <p:cNvSpPr/>
          <p:nvPr/>
        </p:nvSpPr>
        <p:spPr>
          <a:xfrm>
            <a:off x="1847528" y="1628801"/>
            <a:ext cx="8406680" cy="954107"/>
          </a:xfrm>
          <a:prstGeom prst="rect">
            <a:avLst/>
          </a:prstGeom>
        </p:spPr>
        <p:txBody>
          <a:bodyPr wrap="squar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The ideal model is in series,</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 </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we calculate the </a:t>
            </a:r>
            <a:r>
              <a:rPr lang="en-US" altLang="zh-CN" dirty="0">
                <a:solidFill>
                  <a:schemeClr val="tx2">
                    <a:lumMod val="50000"/>
                  </a:schemeClr>
                </a:solidFill>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open circuit voltage </a:t>
            </a:r>
            <a:r>
              <a:rPr lang="en-US" altLang="zh-CN" dirty="0" err="1">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U</a:t>
            </a:r>
            <a:r>
              <a:rPr lang="en-US" altLang="zh-CN" baseline="-25000" dirty="0" err="1">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oc</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and the </a:t>
            </a:r>
            <a:r>
              <a:rPr lang="en-US" altLang="zh-CN" dirty="0">
                <a:solidFill>
                  <a:srgbClr val="FFC000"/>
                </a:solidFill>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equivalent resistance </a:t>
            </a:r>
            <a:r>
              <a:rPr lang="en-US" altLang="zh-CN" dirty="0" err="1">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R</a:t>
            </a:r>
            <a:r>
              <a:rPr lang="en-US" altLang="zh-CN" baseline="-25000" dirty="0" err="1">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eq</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 </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endPar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3791744" y="4293097"/>
            <a:ext cx="3829050" cy="2200275"/>
          </a:xfrm>
          <a:prstGeom prst="rect">
            <a:avLst/>
          </a:prstGeom>
        </p:spPr>
      </p:pic>
      <p:sp>
        <p:nvSpPr>
          <p:cNvPr id="7" name="矩形 6"/>
          <p:cNvSpPr/>
          <p:nvPr/>
        </p:nvSpPr>
        <p:spPr>
          <a:xfrm>
            <a:off x="2207568" y="3470644"/>
            <a:ext cx="8208912" cy="523220"/>
          </a:xfrm>
          <a:prstGeom prst="rect">
            <a:avLst/>
          </a:prstGeom>
        </p:spPr>
        <p:txBody>
          <a:bodyPr wrap="squar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N</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 resistor network that provides energy</a:t>
            </a:r>
            <a:endPar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endParaRPr>
          </a:p>
        </p:txBody>
      </p:sp>
      <p:sp>
        <p:nvSpPr>
          <p:cNvPr id="8" name="矩形 7"/>
          <p:cNvSpPr/>
          <p:nvPr/>
        </p:nvSpPr>
        <p:spPr bwMode="auto">
          <a:xfrm>
            <a:off x="5891361" y="5157193"/>
            <a:ext cx="805010" cy="720080"/>
          </a:xfrm>
          <a:prstGeom prst="rect">
            <a:avLst/>
          </a:prstGeom>
          <a:solidFill>
            <a:srgbClr val="FF000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9" name="矩形 8"/>
          <p:cNvSpPr/>
          <p:nvPr/>
        </p:nvSpPr>
        <p:spPr bwMode="auto">
          <a:xfrm>
            <a:off x="6395417" y="4453957"/>
            <a:ext cx="799266" cy="680786"/>
          </a:xfrm>
          <a:prstGeom prst="rect">
            <a:avLst/>
          </a:prstGeom>
          <a:solidFill>
            <a:srgbClr val="00B05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3767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animBg="1"/>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785D5D8-2F5E-4D45-9133-1E552CC3DE09}" type="slidenum">
              <a:rPr lang="zh-CN" altLang="en-US" smtClean="0"/>
              <a:pPr/>
              <a:t>49</a:t>
            </a:fld>
            <a:endParaRPr lang="en-US" altLang="zh-CN"/>
          </a:p>
        </p:txBody>
      </p:sp>
      <p:sp>
        <p:nvSpPr>
          <p:cNvPr id="3" name="矩形 2"/>
          <p:cNvSpPr/>
          <p:nvPr/>
        </p:nvSpPr>
        <p:spPr>
          <a:xfrm>
            <a:off x="1766254" y="345114"/>
            <a:ext cx="8406680" cy="954107"/>
          </a:xfrm>
          <a:prstGeom prst="rect">
            <a:avLst/>
          </a:prstGeom>
        </p:spPr>
        <p:txBody>
          <a:bodyPr wrap="squar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Example</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Based on </a:t>
            </a:r>
            <a:r>
              <a:rPr lang="en-US" altLang="zh-CN" dirty="0" err="1">
                <a:solidFill>
                  <a:srgbClr val="FFFF00"/>
                </a:solidFill>
                <a:cs typeface="Times New Roman" panose="02020603050405020304" pitchFamily="18" charset="0"/>
              </a:rPr>
              <a:t>Thevenin's</a:t>
            </a:r>
            <a:r>
              <a:rPr lang="en-US" altLang="zh-CN" dirty="0">
                <a:solidFill>
                  <a:srgbClr val="FFFF00"/>
                </a:solidFill>
                <a:cs typeface="Times New Roman" panose="02020603050405020304" pitchFamily="18" charset="0"/>
              </a:rPr>
              <a:t> theorem</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what is the voltage U of the 6</a:t>
            </a:r>
            <a:r>
              <a:rPr lang="el-GR" altLang="zh-CN" dirty="0">
                <a:effectLst>
                  <a:outerShdw blurRad="38100" dist="38100" dir="2700000" algn="tl">
                    <a:srgbClr val="000000">
                      <a:alpha val="43137"/>
                    </a:srgbClr>
                  </a:outerShdw>
                </a:effectLst>
                <a:cs typeface="Times New Roman" panose="02020603050405020304" pitchFamily="18" charset="0"/>
              </a:rPr>
              <a:t>Ω</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 resistor ?</a:t>
            </a:r>
            <a:endPar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endParaRPr>
          </a:p>
        </p:txBody>
      </p:sp>
      <p:sp>
        <p:nvSpPr>
          <p:cNvPr id="4" name="矩形 3"/>
          <p:cNvSpPr/>
          <p:nvPr/>
        </p:nvSpPr>
        <p:spPr>
          <a:xfrm>
            <a:off x="1766254" y="1650260"/>
            <a:ext cx="8684259" cy="954107"/>
          </a:xfrm>
          <a:prstGeom prst="rect">
            <a:avLst/>
          </a:prstGeom>
        </p:spPr>
        <p:txBody>
          <a:bodyPr wrap="squar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Solution</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Disconnect 6</a:t>
            </a:r>
            <a:r>
              <a:rPr lang="el-GR" altLang="zh-CN" dirty="0">
                <a:effectLst>
                  <a:outerShdw blurRad="38100" dist="38100" dir="2700000" algn="tl">
                    <a:srgbClr val="000000">
                      <a:alpha val="43137"/>
                    </a:srgbClr>
                  </a:outerShdw>
                </a:effectLst>
                <a:cs typeface="Times New Roman" panose="02020603050405020304" pitchFamily="18" charset="0"/>
              </a:rPr>
              <a:t>Ω</a:t>
            </a:r>
            <a:r>
              <a:rPr lang="en-US" altLang="zh-CN" dirty="0">
                <a:effectLst>
                  <a:outerShdw blurRad="38100" dist="38100" dir="2700000" algn="tl">
                    <a:srgbClr val="000000">
                      <a:alpha val="43137"/>
                    </a:srgbClr>
                  </a:outerShdw>
                </a:effectLst>
                <a:cs typeface="Times New Roman" panose="02020603050405020304" pitchFamily="18" charset="0"/>
              </a:rPr>
              <a:t>. Define the </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open circuit voltage U</a:t>
            </a:r>
            <a:r>
              <a:rPr lang="en-US" altLang="zh-CN" baseline="-25000"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OC </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endPar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endParaRPr>
          </a:p>
        </p:txBody>
      </p:sp>
      <p:pic>
        <p:nvPicPr>
          <p:cNvPr id="7" name="图片 6"/>
          <p:cNvPicPr>
            <a:picLocks noChangeAspect="1"/>
          </p:cNvPicPr>
          <p:nvPr/>
        </p:nvPicPr>
        <p:blipFill>
          <a:blip r:embed="rId2"/>
          <a:stretch>
            <a:fillRect/>
          </a:stretch>
        </p:blipFill>
        <p:spPr>
          <a:xfrm>
            <a:off x="2031007" y="2852936"/>
            <a:ext cx="7877175" cy="2819400"/>
          </a:xfrm>
          <a:prstGeom prst="rect">
            <a:avLst/>
          </a:prstGeom>
        </p:spPr>
      </p:pic>
      <p:pic>
        <p:nvPicPr>
          <p:cNvPr id="9" name="图片 8"/>
          <p:cNvPicPr>
            <a:picLocks noChangeAspect="1"/>
          </p:cNvPicPr>
          <p:nvPr/>
        </p:nvPicPr>
        <p:blipFill>
          <a:blip r:embed="rId3"/>
          <a:stretch>
            <a:fillRect/>
          </a:stretch>
        </p:blipFill>
        <p:spPr>
          <a:xfrm>
            <a:off x="5682184" y="5848350"/>
            <a:ext cx="4086225" cy="800100"/>
          </a:xfrm>
          <a:prstGeom prst="rect">
            <a:avLst/>
          </a:prstGeom>
        </p:spPr>
      </p:pic>
      <p:sp>
        <p:nvSpPr>
          <p:cNvPr id="8" name="矩形 7"/>
          <p:cNvSpPr/>
          <p:nvPr/>
        </p:nvSpPr>
        <p:spPr>
          <a:xfrm>
            <a:off x="1999160" y="5935225"/>
            <a:ext cx="3560590" cy="523220"/>
          </a:xfrm>
          <a:prstGeom prst="rect">
            <a:avLst/>
          </a:prstGeom>
        </p:spPr>
        <p:txBody>
          <a:bodyPr wrap="non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Open circuit voltage</a:t>
            </a:r>
            <a:r>
              <a:rPr lang="zh-CN" altLang="en-US"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endParaRPr lang="zh-CN" altLang="en-US" dirty="0"/>
          </a:p>
        </p:txBody>
      </p:sp>
      <p:sp>
        <p:nvSpPr>
          <p:cNvPr id="10" name="矩形 9"/>
          <p:cNvSpPr/>
          <p:nvPr/>
        </p:nvSpPr>
        <p:spPr>
          <a:xfrm>
            <a:off x="1999160" y="5210036"/>
            <a:ext cx="2307042" cy="523220"/>
          </a:xfrm>
          <a:prstGeom prst="rect">
            <a:avLst/>
          </a:prstGeom>
        </p:spPr>
        <p:txBody>
          <a:bodyPr wrap="none">
            <a:spAutoFit/>
          </a:bodyPr>
          <a:lstStyle/>
          <a:p>
            <a:r>
              <a:rPr lang="en-US" altLang="zh-CN" dirty="0">
                <a:solidFill>
                  <a:schemeClr val="bg2"/>
                </a:solidFill>
                <a:ea typeface="黑体" panose="02010609060101010101" pitchFamily="49" charset="-122"/>
                <a:cs typeface="Times New Roman" panose="02020603050405020304" pitchFamily="18" charset="0"/>
              </a:rPr>
              <a:t>Current source</a:t>
            </a:r>
            <a:endParaRPr lang="zh-CN" altLang="en-US" dirty="0">
              <a:solidFill>
                <a:schemeClr val="bg2"/>
              </a:solidFill>
              <a:cs typeface="Times New Roman" panose="02020603050405020304" pitchFamily="18" charset="0"/>
            </a:endParaRPr>
          </a:p>
        </p:txBody>
      </p:sp>
      <p:sp>
        <p:nvSpPr>
          <p:cNvPr id="11" name="矩形 10"/>
          <p:cNvSpPr/>
          <p:nvPr/>
        </p:nvSpPr>
        <p:spPr bwMode="auto">
          <a:xfrm>
            <a:off x="6099418" y="3542556"/>
            <a:ext cx="1610575" cy="894556"/>
          </a:xfrm>
          <a:prstGeom prst="rect">
            <a:avLst/>
          </a:prstGeom>
          <a:solidFill>
            <a:srgbClr val="FF000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2" name="矩形 11"/>
          <p:cNvSpPr/>
          <p:nvPr/>
        </p:nvSpPr>
        <p:spPr bwMode="auto">
          <a:xfrm>
            <a:off x="8184233" y="2879254"/>
            <a:ext cx="1008112" cy="765770"/>
          </a:xfrm>
          <a:prstGeom prst="rect">
            <a:avLst/>
          </a:prstGeom>
          <a:solidFill>
            <a:srgbClr val="00B05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3" name="矩形 12"/>
          <p:cNvSpPr/>
          <p:nvPr/>
        </p:nvSpPr>
        <p:spPr bwMode="auto">
          <a:xfrm>
            <a:off x="7530057" y="5920906"/>
            <a:ext cx="816423" cy="589104"/>
          </a:xfrm>
          <a:prstGeom prst="rect">
            <a:avLst/>
          </a:prstGeom>
          <a:solidFill>
            <a:srgbClr val="FF000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4" name="矩形 13"/>
          <p:cNvSpPr/>
          <p:nvPr/>
        </p:nvSpPr>
        <p:spPr bwMode="auto">
          <a:xfrm>
            <a:off x="6778919" y="5955236"/>
            <a:ext cx="559448" cy="554774"/>
          </a:xfrm>
          <a:prstGeom prst="rect">
            <a:avLst/>
          </a:prstGeom>
          <a:solidFill>
            <a:srgbClr val="00B05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5" name="椭圆 14"/>
          <p:cNvSpPr/>
          <p:nvPr/>
        </p:nvSpPr>
        <p:spPr bwMode="auto">
          <a:xfrm>
            <a:off x="6447318" y="3542557"/>
            <a:ext cx="432048" cy="349977"/>
          </a:xfrm>
          <a:prstGeom prst="ellipse">
            <a:avLst/>
          </a:prstGeom>
          <a:solidFill>
            <a:srgbClr val="00B0F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88897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linds(horizontal)">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linds(horizontal)">
                                      <p:cBhvr>
                                        <p:cTn id="24" dur="500"/>
                                        <p:tgtEl>
                                          <p:spTgt spid="12"/>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linds(horizontal)">
                                      <p:cBhvr>
                                        <p:cTn id="35" dur="500"/>
                                        <p:tgtEl>
                                          <p:spTgt spid="15"/>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linds(horizontal)">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0" grpId="0"/>
      <p:bldP spid="11" grpId="0" animBg="1"/>
      <p:bldP spid="12" grpId="0" animBg="1"/>
      <p:bldP spid="13"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095472" y="357166"/>
            <a:ext cx="7772400" cy="762000"/>
          </a:xfrm>
        </p:spPr>
        <p:txBody>
          <a:bodyPr/>
          <a:lstStyle/>
          <a:p>
            <a:r>
              <a:rPr lang="en-US" altLang="zh-CN" dirty="0" smtClean="0">
                <a:solidFill>
                  <a:schemeClr val="tx1"/>
                </a:solidFill>
                <a:latin typeface="Times New Roman" panose="02020603050405020304" pitchFamily="18" charset="0"/>
                <a:ea typeface="黑体" pitchFamily="2" charset="-122"/>
                <a:cs typeface="Times New Roman" panose="02020603050405020304" pitchFamily="18" charset="0"/>
              </a:rPr>
              <a:t>3</a:t>
            </a:r>
            <a:r>
              <a:rPr lang="zh-CN" altLang="en-US" dirty="0" smtClean="0">
                <a:solidFill>
                  <a:schemeClr val="tx1"/>
                </a:solidFill>
                <a:latin typeface="Times New Roman" panose="02020603050405020304" pitchFamily="18" charset="0"/>
                <a:ea typeface="黑体" pitchFamily="2" charset="-122"/>
                <a:cs typeface="Times New Roman" panose="02020603050405020304" pitchFamily="18" charset="0"/>
              </a:rPr>
              <a:t>.</a:t>
            </a:r>
            <a:r>
              <a:rPr lang="en-US" altLang="zh-CN" dirty="0" smtClean="0">
                <a:solidFill>
                  <a:schemeClr val="tx1"/>
                </a:solidFill>
                <a:latin typeface="Times New Roman" panose="02020603050405020304" pitchFamily="18" charset="0"/>
                <a:ea typeface="黑体" pitchFamily="2" charset="-122"/>
                <a:cs typeface="Times New Roman" panose="02020603050405020304" pitchFamily="18" charset="0"/>
              </a:rPr>
              <a:t>2 CMOS</a:t>
            </a:r>
            <a:r>
              <a:rPr lang="zh-CN" altLang="en-US" dirty="0" smtClean="0">
                <a:solidFill>
                  <a:schemeClr val="tx1"/>
                </a:solidFill>
                <a:latin typeface="Times New Roman" panose="02020603050405020304" pitchFamily="18" charset="0"/>
                <a:ea typeface="黑体" pitchFamily="2" charset="-122"/>
                <a:cs typeface="Times New Roman" panose="02020603050405020304" pitchFamily="18" charset="0"/>
              </a:rPr>
              <a:t> </a:t>
            </a:r>
            <a:r>
              <a:rPr lang="en-US" altLang="zh-CN" dirty="0" smtClean="0">
                <a:solidFill>
                  <a:schemeClr val="tx1"/>
                </a:solidFill>
                <a:latin typeface="Times New Roman" panose="02020603050405020304" pitchFamily="18" charset="0"/>
                <a:ea typeface="黑体" pitchFamily="2" charset="-122"/>
                <a:cs typeface="Times New Roman" panose="02020603050405020304" pitchFamily="18" charset="0"/>
              </a:rPr>
              <a:t>Gate</a:t>
            </a:r>
            <a:endParaRPr lang="zh-CN" altLang="en-US" dirty="0">
              <a:solidFill>
                <a:schemeClr val="tx1"/>
              </a:solidFill>
              <a:latin typeface="Times New Roman" panose="02020603050405020304" pitchFamily="18" charset="0"/>
              <a:ea typeface="黑体" pitchFamily="2" charset="-122"/>
              <a:cs typeface="Times New Roman" panose="02020603050405020304" pitchFamily="18" charset="0"/>
            </a:endParaRPr>
          </a:p>
        </p:txBody>
      </p:sp>
      <p:sp>
        <p:nvSpPr>
          <p:cNvPr id="4" name="矩形 3"/>
          <p:cNvSpPr/>
          <p:nvPr/>
        </p:nvSpPr>
        <p:spPr>
          <a:xfrm>
            <a:off x="2126384" y="1196753"/>
            <a:ext cx="5251759" cy="5469959"/>
          </a:xfrm>
          <a:prstGeom prst="rect">
            <a:avLst/>
          </a:prstGeom>
        </p:spPr>
        <p:txBody>
          <a:bodyPr wrap="none">
            <a:spAutoFit/>
          </a:bodyPr>
          <a:lstStyle/>
          <a:p>
            <a:pPr marL="514350" indent="-514350">
              <a:lnSpc>
                <a:spcPct val="110000"/>
              </a:lnSpc>
              <a:buAutoNum type="arabicParenBoth"/>
            </a:pPr>
            <a:r>
              <a:rPr lang="en-US" altLang="zh-CN" sz="3200" dirty="0">
                <a:effectLst>
                  <a:outerShdw blurRad="38100" dist="38100" dir="2700000" algn="tl">
                    <a:srgbClr val="000000">
                      <a:alpha val="43137"/>
                    </a:srgbClr>
                  </a:outerShdw>
                </a:effectLst>
                <a:ea typeface="黑体" pitchFamily="2" charset="-122"/>
                <a:cs typeface="Times New Roman" panose="02020603050405020304" pitchFamily="18" charset="0"/>
              </a:rPr>
              <a:t> CMOS</a:t>
            </a:r>
            <a:r>
              <a:rPr lang="zh-CN" altLang="en-US" sz="3200" dirty="0">
                <a:effectLst>
                  <a:outerShdw blurRad="38100" dist="38100" dir="2700000" algn="tl">
                    <a:srgbClr val="000000">
                      <a:alpha val="43137"/>
                    </a:srgbClr>
                  </a:outerShdw>
                </a:effectLst>
                <a:ea typeface="黑体" pitchFamily="2" charset="-122"/>
                <a:cs typeface="Times New Roman" panose="02020603050405020304" pitchFamily="18" charset="0"/>
              </a:rPr>
              <a:t> </a:t>
            </a:r>
            <a:r>
              <a:rPr lang="en-US" altLang="zh-CN" sz="3200" dirty="0">
                <a:effectLst>
                  <a:outerShdw blurRad="38100" dist="38100" dir="2700000" algn="tl">
                    <a:srgbClr val="000000">
                      <a:alpha val="43137"/>
                    </a:srgbClr>
                  </a:outerShdw>
                </a:effectLst>
                <a:ea typeface="黑体" pitchFamily="2" charset="-122"/>
                <a:cs typeface="Times New Roman" panose="02020603050405020304" pitchFamily="18" charset="0"/>
              </a:rPr>
              <a:t>Inverter</a:t>
            </a:r>
          </a:p>
          <a:p>
            <a:pPr marL="514350" indent="-514350">
              <a:lnSpc>
                <a:spcPct val="110000"/>
              </a:lnSpc>
              <a:buAutoNum type="arabicParenBoth"/>
            </a:pPr>
            <a:r>
              <a:rPr lang="en-US" altLang="zh-CN" sz="3200" dirty="0">
                <a:effectLst>
                  <a:outerShdw blurRad="38100" dist="38100" dir="2700000" algn="tl">
                    <a:srgbClr val="000000">
                      <a:alpha val="43137"/>
                    </a:srgbClr>
                  </a:outerShdw>
                </a:effectLst>
                <a:ea typeface="黑体" pitchFamily="2" charset="-122"/>
                <a:cs typeface="Times New Roman" panose="02020603050405020304" pitchFamily="18" charset="0"/>
              </a:rPr>
              <a:t> COMS NAND Gate</a:t>
            </a:r>
          </a:p>
          <a:p>
            <a:pPr marL="514350" indent="-514350">
              <a:lnSpc>
                <a:spcPct val="110000"/>
              </a:lnSpc>
              <a:buAutoNum type="arabicParenBoth"/>
            </a:pPr>
            <a:r>
              <a:rPr lang="en-US" altLang="zh-CN" sz="3200" dirty="0">
                <a:effectLst>
                  <a:outerShdw blurRad="38100" dist="38100" dir="2700000" algn="tl">
                    <a:srgbClr val="000000">
                      <a:alpha val="43137"/>
                    </a:srgbClr>
                  </a:outerShdw>
                </a:effectLst>
                <a:ea typeface="黑体" pitchFamily="2" charset="-122"/>
                <a:cs typeface="Times New Roman" panose="02020603050405020304" pitchFamily="18" charset="0"/>
              </a:rPr>
              <a:t> COMS NOR Gate</a:t>
            </a:r>
          </a:p>
          <a:p>
            <a:pPr marL="514350" indent="-514350">
              <a:lnSpc>
                <a:spcPct val="110000"/>
              </a:lnSpc>
              <a:buAutoNum type="arabicParenBoth"/>
            </a:pPr>
            <a:r>
              <a:rPr lang="en-US" altLang="zh-CN" sz="3200" dirty="0">
                <a:effectLst>
                  <a:outerShdw blurRad="38100" dist="38100" dir="2700000" algn="tl">
                    <a:srgbClr val="000000">
                      <a:alpha val="43137"/>
                    </a:srgbClr>
                  </a:outerShdw>
                </a:effectLst>
                <a:ea typeface="黑体" pitchFamily="2" charset="-122"/>
                <a:cs typeface="Times New Roman" panose="02020603050405020304" pitchFamily="18" charset="0"/>
              </a:rPr>
              <a:t> CMOS AND-OR-Inverter</a:t>
            </a:r>
          </a:p>
          <a:p>
            <a:pPr marL="514350" indent="-514350">
              <a:lnSpc>
                <a:spcPct val="110000"/>
              </a:lnSpc>
              <a:buAutoNum type="arabicParenBoth"/>
            </a:pPr>
            <a:r>
              <a:rPr lang="en-US" altLang="zh-CN" sz="3200" dirty="0">
                <a:effectLst>
                  <a:outerShdw blurRad="38100" dist="38100" dir="2700000" algn="tl">
                    <a:srgbClr val="000000">
                      <a:alpha val="43137"/>
                    </a:srgbClr>
                  </a:outerShdw>
                </a:effectLst>
                <a:ea typeface="黑体" pitchFamily="2" charset="-122"/>
                <a:cs typeface="Times New Roman" panose="02020603050405020304" pitchFamily="18" charset="0"/>
              </a:rPr>
              <a:t> CMOS Buffer</a:t>
            </a:r>
          </a:p>
          <a:p>
            <a:pPr marL="514350" indent="-514350">
              <a:lnSpc>
                <a:spcPct val="110000"/>
              </a:lnSpc>
              <a:buAutoNum type="arabicParenBoth"/>
            </a:pPr>
            <a:r>
              <a:rPr lang="en-US" altLang="zh-CN" sz="3200" dirty="0">
                <a:effectLst>
                  <a:outerShdw blurRad="38100" dist="38100" dir="2700000" algn="tl">
                    <a:srgbClr val="000000">
                      <a:alpha val="43137"/>
                    </a:srgbClr>
                  </a:outerShdw>
                </a:effectLst>
                <a:ea typeface="黑体" pitchFamily="2" charset="-122"/>
                <a:cs typeface="Times New Roman" panose="02020603050405020304" pitchFamily="18" charset="0"/>
              </a:rPr>
              <a:t> Three-State Buffer</a:t>
            </a:r>
          </a:p>
          <a:p>
            <a:pPr marL="514350" indent="-514350">
              <a:lnSpc>
                <a:spcPct val="110000"/>
              </a:lnSpc>
              <a:buAutoNum type="arabicParenBoth"/>
            </a:pPr>
            <a:r>
              <a:rPr lang="en-US" altLang="zh-CN" sz="3200" dirty="0">
                <a:effectLst>
                  <a:outerShdw blurRad="38100" dist="38100" dir="2700000" algn="tl">
                    <a:srgbClr val="000000">
                      <a:alpha val="43137"/>
                    </a:srgbClr>
                  </a:outerShdw>
                </a:effectLst>
                <a:ea typeface="黑体" pitchFamily="2" charset="-122"/>
                <a:cs typeface="Times New Roman" panose="02020603050405020304" pitchFamily="18" charset="0"/>
              </a:rPr>
              <a:t> Transmission Gate</a:t>
            </a:r>
          </a:p>
          <a:p>
            <a:pPr marL="514350" indent="-514350">
              <a:lnSpc>
                <a:spcPct val="110000"/>
              </a:lnSpc>
              <a:buFontTx/>
              <a:buAutoNum type="arabicParenBoth"/>
            </a:pPr>
            <a:r>
              <a:rPr lang="en-US" altLang="zh-CN" sz="3200" dirty="0">
                <a:effectLst>
                  <a:outerShdw blurRad="38100" dist="38100" dir="2700000" algn="tl">
                    <a:srgbClr val="000000">
                      <a:alpha val="43137"/>
                    </a:srgbClr>
                  </a:outerShdw>
                </a:effectLst>
              </a:rPr>
              <a:t> Schmitt-Trigger Inverter</a:t>
            </a:r>
            <a:endParaRPr lang="zh-CN" altLang="en-US" sz="3200" dirty="0">
              <a:effectLst>
                <a:outerShdw blurRad="38100" dist="38100" dir="2700000" algn="tl">
                  <a:srgbClr val="000000">
                    <a:alpha val="43137"/>
                  </a:srgbClr>
                </a:outerShdw>
              </a:effectLst>
            </a:endParaRPr>
          </a:p>
          <a:p>
            <a:pPr marL="514350" indent="-514350">
              <a:lnSpc>
                <a:spcPct val="110000"/>
              </a:lnSpc>
              <a:buFontTx/>
              <a:buAutoNum type="arabicParenBoth"/>
            </a:pPr>
            <a:r>
              <a:rPr lang="en-US" altLang="zh-CN" sz="3200" dirty="0">
                <a:effectLst>
                  <a:outerShdw blurRad="38100" dist="38100" dir="2700000" algn="tl">
                    <a:srgbClr val="000000">
                      <a:alpha val="43137"/>
                    </a:srgbClr>
                  </a:outerShdw>
                </a:effectLst>
              </a:rPr>
              <a:t> Open-Drain Output Circuit</a:t>
            </a:r>
            <a:endParaRPr lang="zh-CN" altLang="en-US" sz="3200" dirty="0">
              <a:effectLst>
                <a:outerShdw blurRad="38100" dist="38100" dir="2700000" algn="tl">
                  <a:srgbClr val="000000">
                    <a:alpha val="43137"/>
                  </a:srgbClr>
                </a:outerShdw>
              </a:effectLst>
            </a:endParaRPr>
          </a:p>
          <a:p>
            <a:pPr marL="514350" indent="-514350">
              <a:lnSpc>
                <a:spcPct val="110000"/>
              </a:lnSpc>
              <a:buFontTx/>
              <a:buAutoNum type="arabicParenBoth"/>
            </a:pPr>
            <a:r>
              <a:rPr lang="en-US" altLang="zh-CN" sz="3200" dirty="0">
                <a:effectLst>
                  <a:outerShdw blurRad="38100" dist="38100" dir="2700000" algn="tl">
                    <a:srgbClr val="000000">
                      <a:alpha val="43137"/>
                    </a:srgbClr>
                  </a:outerShdw>
                </a:effectLst>
              </a:rPr>
              <a:t> Wired Logic</a:t>
            </a:r>
            <a:endParaRPr lang="en-US" altLang="zh-CN" sz="3200" dirty="0">
              <a:effectLst>
                <a:outerShdw blurRad="38100" dist="38100" dir="2700000" algn="tl">
                  <a:srgbClr val="000000">
                    <a:alpha val="43137"/>
                  </a:srgbClr>
                </a:outerShdw>
              </a:effectLst>
              <a:ea typeface="黑体" pitchFamily="2" charset="-122"/>
              <a:cs typeface="Times New Roman" panose="02020603050405020304" pitchFamily="18" charset="0"/>
            </a:endParaRPr>
          </a:p>
        </p:txBody>
      </p:sp>
    </p:spTree>
    <p:extLst>
      <p:ext uri="{BB962C8B-B14F-4D97-AF65-F5344CB8AC3E}">
        <p14:creationId xmlns:p14="http://schemas.microsoft.com/office/powerpoint/2010/main" val="2854354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785D5D8-2F5E-4D45-9133-1E552CC3DE09}" type="slidenum">
              <a:rPr lang="zh-CN" altLang="en-US" smtClean="0"/>
              <a:pPr/>
              <a:t>50</a:t>
            </a:fld>
            <a:endParaRPr lang="en-US" altLang="zh-CN"/>
          </a:p>
        </p:txBody>
      </p:sp>
      <p:sp>
        <p:nvSpPr>
          <p:cNvPr id="3" name="矩形 2"/>
          <p:cNvSpPr/>
          <p:nvPr/>
        </p:nvSpPr>
        <p:spPr>
          <a:xfrm>
            <a:off x="1775519" y="303889"/>
            <a:ext cx="8406680" cy="954107"/>
          </a:xfrm>
          <a:prstGeom prst="rect">
            <a:avLst/>
          </a:prstGeom>
        </p:spPr>
        <p:txBody>
          <a:bodyPr wrap="squar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Voltage source (1V) is short circuited. </a:t>
            </a:r>
          </a:p>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Current source (2A) is open circuited.</a:t>
            </a:r>
          </a:p>
        </p:txBody>
      </p:sp>
      <p:pic>
        <p:nvPicPr>
          <p:cNvPr id="6" name="图片 5"/>
          <p:cNvPicPr>
            <a:picLocks noChangeAspect="1"/>
          </p:cNvPicPr>
          <p:nvPr/>
        </p:nvPicPr>
        <p:blipFill>
          <a:blip r:embed="rId2"/>
          <a:stretch>
            <a:fillRect/>
          </a:stretch>
        </p:blipFill>
        <p:spPr>
          <a:xfrm>
            <a:off x="1764172" y="1542083"/>
            <a:ext cx="8639175" cy="2457450"/>
          </a:xfrm>
          <a:prstGeom prst="rect">
            <a:avLst/>
          </a:prstGeom>
        </p:spPr>
      </p:pic>
      <p:pic>
        <p:nvPicPr>
          <p:cNvPr id="7" name="图片 6"/>
          <p:cNvPicPr>
            <a:picLocks noChangeAspect="1"/>
          </p:cNvPicPr>
          <p:nvPr/>
        </p:nvPicPr>
        <p:blipFill>
          <a:blip r:embed="rId3"/>
          <a:stretch>
            <a:fillRect/>
          </a:stretch>
        </p:blipFill>
        <p:spPr>
          <a:xfrm>
            <a:off x="2029523" y="5500293"/>
            <a:ext cx="3771900" cy="733425"/>
          </a:xfrm>
          <a:prstGeom prst="rect">
            <a:avLst/>
          </a:prstGeom>
        </p:spPr>
      </p:pic>
      <p:pic>
        <p:nvPicPr>
          <p:cNvPr id="10" name="图片 9"/>
          <p:cNvPicPr>
            <a:picLocks noChangeAspect="1"/>
          </p:cNvPicPr>
          <p:nvPr/>
        </p:nvPicPr>
        <p:blipFill>
          <a:blip r:embed="rId4"/>
          <a:stretch>
            <a:fillRect/>
          </a:stretch>
        </p:blipFill>
        <p:spPr>
          <a:xfrm>
            <a:off x="6843691" y="5281923"/>
            <a:ext cx="2905125" cy="1047750"/>
          </a:xfrm>
          <a:prstGeom prst="rect">
            <a:avLst/>
          </a:prstGeom>
        </p:spPr>
      </p:pic>
      <p:sp>
        <p:nvSpPr>
          <p:cNvPr id="8" name="矩形 7"/>
          <p:cNvSpPr/>
          <p:nvPr/>
        </p:nvSpPr>
        <p:spPr>
          <a:xfrm>
            <a:off x="1933771" y="4764730"/>
            <a:ext cx="3586165" cy="523220"/>
          </a:xfrm>
          <a:prstGeom prst="rect">
            <a:avLst/>
          </a:prstGeom>
        </p:spPr>
        <p:txBody>
          <a:bodyPr wrap="squar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Equivalent resistance</a:t>
            </a:r>
            <a:r>
              <a:rPr lang="zh-CN" altLang="en-US"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p>
        </p:txBody>
      </p:sp>
      <p:sp>
        <p:nvSpPr>
          <p:cNvPr id="9" name="矩形 8"/>
          <p:cNvSpPr/>
          <p:nvPr/>
        </p:nvSpPr>
        <p:spPr>
          <a:xfrm>
            <a:off x="6744072" y="4635062"/>
            <a:ext cx="4608512" cy="523220"/>
          </a:xfrm>
          <a:prstGeom prst="rect">
            <a:avLst/>
          </a:prstGeom>
        </p:spPr>
        <p:txBody>
          <a:bodyPr wrap="squar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Voltage U of 6</a:t>
            </a:r>
            <a:r>
              <a:rPr lang="el-GR" altLang="zh-CN" dirty="0">
                <a:effectLst>
                  <a:outerShdw blurRad="38100" dist="38100" dir="2700000" algn="tl">
                    <a:srgbClr val="000000">
                      <a:alpha val="43137"/>
                    </a:srgbClr>
                  </a:outerShdw>
                </a:effectLst>
                <a:cs typeface="Times New Roman" panose="02020603050405020304" pitchFamily="18" charset="0"/>
              </a:rPr>
              <a:t>Ω</a:t>
            </a:r>
            <a:r>
              <a:rPr lang="zh-CN" altLang="en-US"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p>
        </p:txBody>
      </p:sp>
      <p:sp>
        <p:nvSpPr>
          <p:cNvPr id="11" name="矩形 10"/>
          <p:cNvSpPr/>
          <p:nvPr/>
        </p:nvSpPr>
        <p:spPr bwMode="auto">
          <a:xfrm>
            <a:off x="5696843" y="1874508"/>
            <a:ext cx="1008112" cy="1498435"/>
          </a:xfrm>
          <a:prstGeom prst="rect">
            <a:avLst/>
          </a:prstGeom>
          <a:solidFill>
            <a:srgbClr val="00B05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dirty="0"/>
          </a:p>
        </p:txBody>
      </p:sp>
      <p:sp>
        <p:nvSpPr>
          <p:cNvPr id="12" name="矩形 11"/>
          <p:cNvSpPr/>
          <p:nvPr/>
        </p:nvSpPr>
        <p:spPr bwMode="auto">
          <a:xfrm>
            <a:off x="3073490" y="5569640"/>
            <a:ext cx="1438335" cy="558467"/>
          </a:xfrm>
          <a:prstGeom prst="rect">
            <a:avLst/>
          </a:prstGeom>
          <a:solidFill>
            <a:srgbClr val="00B05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dirty="0"/>
          </a:p>
        </p:txBody>
      </p:sp>
      <p:sp>
        <p:nvSpPr>
          <p:cNvPr id="13" name="矩形 12"/>
          <p:cNvSpPr/>
          <p:nvPr/>
        </p:nvSpPr>
        <p:spPr bwMode="auto">
          <a:xfrm>
            <a:off x="9009211" y="1919401"/>
            <a:ext cx="576064" cy="459163"/>
          </a:xfrm>
          <a:prstGeom prst="rect">
            <a:avLst/>
          </a:prstGeom>
          <a:solidFill>
            <a:srgbClr val="00B05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dirty="0"/>
          </a:p>
        </p:txBody>
      </p:sp>
      <p:sp>
        <p:nvSpPr>
          <p:cNvPr id="14" name="矩形 13"/>
          <p:cNvSpPr/>
          <p:nvPr/>
        </p:nvSpPr>
        <p:spPr bwMode="auto">
          <a:xfrm>
            <a:off x="9411646" y="2553393"/>
            <a:ext cx="442069" cy="459163"/>
          </a:xfrm>
          <a:prstGeom prst="rect">
            <a:avLst/>
          </a:prstGeom>
          <a:solidFill>
            <a:srgbClr val="FF000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dirty="0"/>
          </a:p>
        </p:txBody>
      </p:sp>
      <p:sp>
        <p:nvSpPr>
          <p:cNvPr id="15" name="矩形 14"/>
          <p:cNvSpPr/>
          <p:nvPr/>
        </p:nvSpPr>
        <p:spPr bwMode="auto">
          <a:xfrm>
            <a:off x="8075218" y="5320243"/>
            <a:ext cx="253031" cy="385755"/>
          </a:xfrm>
          <a:prstGeom prst="rect">
            <a:avLst/>
          </a:prstGeom>
          <a:solidFill>
            <a:srgbClr val="FF000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dirty="0"/>
          </a:p>
        </p:txBody>
      </p:sp>
      <p:sp>
        <p:nvSpPr>
          <p:cNvPr id="16" name="矩形 15"/>
          <p:cNvSpPr/>
          <p:nvPr/>
        </p:nvSpPr>
        <p:spPr bwMode="auto">
          <a:xfrm>
            <a:off x="8075218" y="5812240"/>
            <a:ext cx="253031" cy="385755"/>
          </a:xfrm>
          <a:prstGeom prst="rect">
            <a:avLst/>
          </a:prstGeom>
          <a:solidFill>
            <a:srgbClr val="FF000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dirty="0"/>
          </a:p>
        </p:txBody>
      </p:sp>
      <p:sp>
        <p:nvSpPr>
          <p:cNvPr id="17" name="矩形 16"/>
          <p:cNvSpPr/>
          <p:nvPr/>
        </p:nvSpPr>
        <p:spPr bwMode="auto">
          <a:xfrm>
            <a:off x="7608408" y="5812240"/>
            <a:ext cx="253031" cy="385755"/>
          </a:xfrm>
          <a:prstGeom prst="rect">
            <a:avLst/>
          </a:prstGeom>
          <a:solidFill>
            <a:srgbClr val="00B05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dirty="0"/>
          </a:p>
        </p:txBody>
      </p:sp>
      <p:sp>
        <p:nvSpPr>
          <p:cNvPr id="4" name="矩形 3"/>
          <p:cNvSpPr/>
          <p:nvPr/>
        </p:nvSpPr>
        <p:spPr>
          <a:xfrm>
            <a:off x="6704955" y="3545324"/>
            <a:ext cx="3699378" cy="523220"/>
          </a:xfrm>
          <a:prstGeom prst="rect">
            <a:avLst/>
          </a:prstGeom>
        </p:spPr>
        <p:txBody>
          <a:bodyPr wrap="square">
            <a:spAutoFit/>
          </a:bodyPr>
          <a:lstStyle/>
          <a:p>
            <a:r>
              <a:rPr lang="zh-CN" altLang="en-US" dirty="0">
                <a:solidFill>
                  <a:schemeClr val="bg2"/>
                </a:solidFill>
                <a:latin typeface="黑体" panose="02010609060101010101" pitchFamily="49" charset="-122"/>
                <a:ea typeface="黑体" panose="02010609060101010101" pitchFamily="49" charset="-122"/>
              </a:rPr>
              <a:t>（</a:t>
            </a:r>
            <a:r>
              <a:rPr lang="en-US" altLang="zh-CN" dirty="0">
                <a:solidFill>
                  <a:schemeClr val="bg2"/>
                </a:solidFill>
                <a:latin typeface="黑体" panose="02010609060101010101" pitchFamily="49" charset="-122"/>
                <a:ea typeface="黑体" panose="02010609060101010101" pitchFamily="49" charset="-122"/>
              </a:rPr>
              <a:t>d</a:t>
            </a:r>
            <a:r>
              <a:rPr lang="zh-CN" altLang="en-US" dirty="0">
                <a:solidFill>
                  <a:schemeClr val="bg2"/>
                </a:solidFill>
                <a:latin typeface="黑体" panose="02010609060101010101" pitchFamily="49" charset="-122"/>
                <a:ea typeface="黑体" panose="02010609060101010101" pitchFamily="49" charset="-122"/>
              </a:rPr>
              <a:t>）</a:t>
            </a:r>
            <a:r>
              <a:rPr lang="en-US" altLang="zh-CN" dirty="0" err="1">
                <a:solidFill>
                  <a:schemeClr val="bg2"/>
                </a:solidFill>
                <a:cs typeface="Times New Roman" panose="02020603050405020304" pitchFamily="18" charset="0"/>
              </a:rPr>
              <a:t>Thevenin's</a:t>
            </a:r>
            <a:r>
              <a:rPr lang="en-US" altLang="zh-CN" dirty="0">
                <a:solidFill>
                  <a:schemeClr val="bg2"/>
                </a:solidFill>
                <a:cs typeface="Times New Roman" panose="02020603050405020304" pitchFamily="18" charset="0"/>
              </a:rPr>
              <a:t> Model</a:t>
            </a:r>
            <a:endParaRPr lang="zh-CN" altLang="en-US" dirty="0">
              <a:solidFill>
                <a:schemeClr val="bg2"/>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0078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par>
                                <p:cTn id="29" presetID="3" presetClass="entr" presetSubtype="1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linds(horizontal)">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linds(horizontal)">
                                      <p:cBhvr>
                                        <p:cTn id="36" dur="500"/>
                                        <p:tgtEl>
                                          <p:spTgt spid="13"/>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blinds(horizontal)">
                                      <p:cBhvr>
                                        <p:cTn id="44" dur="500"/>
                                        <p:tgtEl>
                                          <p:spTgt spid="14"/>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linds(horizontal)">
                                      <p:cBhvr>
                                        <p:cTn id="47" dur="500"/>
                                        <p:tgtEl>
                                          <p:spTgt spid="15"/>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blinds(horizontal)">
                                      <p:cBhvr>
                                        <p:cTn id="5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animBg="1"/>
      <p:bldP spid="12" grpId="0" animBg="1"/>
      <p:bldP spid="13" grpId="0" animBg="1"/>
      <p:bldP spid="14" grpId="0" animBg="1"/>
      <p:bldP spid="15" grpId="0" animBg="1"/>
      <p:bldP spid="16" grpId="0" animBg="1"/>
      <p:bldP spid="17" grpId="0" animBg="1"/>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785D5D8-2F5E-4D45-9133-1E552CC3DE09}" type="slidenum">
              <a:rPr lang="zh-CN" altLang="en-US" smtClean="0"/>
              <a:pPr/>
              <a:t>51</a:t>
            </a:fld>
            <a:endParaRPr lang="en-US" altLang="zh-CN"/>
          </a:p>
        </p:txBody>
      </p:sp>
      <p:pic>
        <p:nvPicPr>
          <p:cNvPr id="5" name="图片 4"/>
          <p:cNvPicPr>
            <a:picLocks noChangeAspect="1"/>
          </p:cNvPicPr>
          <p:nvPr/>
        </p:nvPicPr>
        <p:blipFill>
          <a:blip r:embed="rId2"/>
          <a:stretch>
            <a:fillRect/>
          </a:stretch>
        </p:blipFill>
        <p:spPr>
          <a:xfrm>
            <a:off x="1847528" y="836712"/>
            <a:ext cx="8424936" cy="5254454"/>
          </a:xfrm>
          <a:prstGeom prst="rect">
            <a:avLst/>
          </a:prstGeom>
        </p:spPr>
      </p:pic>
      <p:sp>
        <p:nvSpPr>
          <p:cNvPr id="6" name="文本框 5"/>
          <p:cNvSpPr txBox="1"/>
          <p:nvPr/>
        </p:nvSpPr>
        <p:spPr>
          <a:xfrm>
            <a:off x="9192344" y="3439464"/>
            <a:ext cx="936104" cy="523220"/>
          </a:xfrm>
          <a:prstGeom prst="rect">
            <a:avLst/>
          </a:prstGeom>
          <a:noFill/>
        </p:spPr>
        <p:txBody>
          <a:bodyPr wrap="square" rtlCol="0">
            <a:spAutoFit/>
          </a:bodyPr>
          <a:lstStyle/>
          <a:p>
            <a:r>
              <a:rPr lang="en-US" altLang="zh-CN" dirty="0">
                <a:solidFill>
                  <a:srgbClr val="FF0000"/>
                </a:solidFill>
              </a:rPr>
              <a:t>1.5V</a:t>
            </a:r>
            <a:endParaRPr lang="zh-CN" altLang="en-US" dirty="0">
              <a:solidFill>
                <a:srgbClr val="FF0000"/>
              </a:solidFill>
            </a:endParaRPr>
          </a:p>
        </p:txBody>
      </p:sp>
      <p:sp>
        <p:nvSpPr>
          <p:cNvPr id="7" name="文本框 6"/>
          <p:cNvSpPr txBox="1"/>
          <p:nvPr/>
        </p:nvSpPr>
        <p:spPr>
          <a:xfrm>
            <a:off x="6070309" y="5445224"/>
            <a:ext cx="1249827" cy="523220"/>
          </a:xfrm>
          <a:prstGeom prst="rect">
            <a:avLst/>
          </a:prstGeom>
          <a:noFill/>
        </p:spPr>
        <p:txBody>
          <a:bodyPr wrap="square" rtlCol="0">
            <a:spAutoFit/>
          </a:bodyPr>
          <a:lstStyle/>
          <a:p>
            <a:r>
              <a:rPr lang="en-US" altLang="zh-CN" dirty="0">
                <a:solidFill>
                  <a:srgbClr val="FF0000"/>
                </a:solidFill>
              </a:rPr>
              <a:t>0.75V</a:t>
            </a:r>
            <a:endParaRPr lang="zh-CN" altLang="en-US" dirty="0">
              <a:solidFill>
                <a:srgbClr val="FF0000"/>
              </a:solidFill>
            </a:endParaRPr>
          </a:p>
        </p:txBody>
      </p:sp>
      <p:sp>
        <p:nvSpPr>
          <p:cNvPr id="8" name="文本框 7"/>
          <p:cNvSpPr txBox="1"/>
          <p:nvPr/>
        </p:nvSpPr>
        <p:spPr>
          <a:xfrm>
            <a:off x="5591945" y="3439464"/>
            <a:ext cx="1249827" cy="523220"/>
          </a:xfrm>
          <a:prstGeom prst="rect">
            <a:avLst/>
          </a:prstGeom>
          <a:noFill/>
        </p:spPr>
        <p:txBody>
          <a:bodyPr wrap="square" rtlCol="0">
            <a:spAutoFit/>
          </a:bodyPr>
          <a:lstStyle/>
          <a:p>
            <a:r>
              <a:rPr lang="en-US" altLang="zh-CN" dirty="0">
                <a:solidFill>
                  <a:srgbClr val="FF0000"/>
                </a:solidFill>
              </a:rPr>
              <a:t>3.5V</a:t>
            </a:r>
            <a:endParaRPr lang="zh-CN" altLang="en-US" dirty="0">
              <a:solidFill>
                <a:srgbClr val="FF0000"/>
              </a:solidFill>
            </a:endParaRPr>
          </a:p>
        </p:txBody>
      </p:sp>
      <p:sp>
        <p:nvSpPr>
          <p:cNvPr id="9" name="文本框 8"/>
          <p:cNvSpPr txBox="1"/>
          <p:nvPr/>
        </p:nvSpPr>
        <p:spPr>
          <a:xfrm>
            <a:off x="5231905" y="1275799"/>
            <a:ext cx="1249827" cy="523220"/>
          </a:xfrm>
          <a:prstGeom prst="rect">
            <a:avLst/>
          </a:prstGeom>
          <a:noFill/>
        </p:spPr>
        <p:txBody>
          <a:bodyPr wrap="square" rtlCol="0">
            <a:spAutoFit/>
          </a:bodyPr>
          <a:lstStyle/>
          <a:p>
            <a:r>
              <a:rPr lang="en-US" altLang="zh-CN" dirty="0">
                <a:solidFill>
                  <a:srgbClr val="FF0000"/>
                </a:solidFill>
              </a:rPr>
              <a:t>0.25V</a:t>
            </a:r>
            <a:endParaRPr lang="zh-CN" altLang="en-US" dirty="0">
              <a:solidFill>
                <a:srgbClr val="FF0000"/>
              </a:solidFill>
            </a:endParaRPr>
          </a:p>
        </p:txBody>
      </p:sp>
      <p:cxnSp>
        <p:nvCxnSpPr>
          <p:cNvPr id="13" name="直接箭头连接符 12"/>
          <p:cNvCxnSpPr/>
          <p:nvPr/>
        </p:nvCxnSpPr>
        <p:spPr bwMode="auto">
          <a:xfrm>
            <a:off x="3935760" y="2320002"/>
            <a:ext cx="576064" cy="0"/>
          </a:xfrm>
          <a:prstGeom prst="straightConnector1">
            <a:avLst/>
          </a:prstGeom>
          <a:solidFill>
            <a:schemeClr val="accent1"/>
          </a:solidFill>
          <a:ln w="889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p:cNvCxnSpPr/>
          <p:nvPr/>
        </p:nvCxnSpPr>
        <p:spPr bwMode="auto">
          <a:xfrm flipH="1">
            <a:off x="3863752" y="5122688"/>
            <a:ext cx="576064" cy="0"/>
          </a:xfrm>
          <a:prstGeom prst="straightConnector1">
            <a:avLst/>
          </a:prstGeom>
          <a:solidFill>
            <a:schemeClr val="accent1"/>
          </a:solidFill>
          <a:ln w="889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p:cNvCxnSpPr/>
          <p:nvPr/>
        </p:nvCxnSpPr>
        <p:spPr bwMode="auto">
          <a:xfrm flipH="1">
            <a:off x="7320135" y="5122688"/>
            <a:ext cx="576064" cy="0"/>
          </a:xfrm>
          <a:prstGeom prst="straightConnector1">
            <a:avLst/>
          </a:prstGeom>
          <a:solidFill>
            <a:schemeClr val="accent1"/>
          </a:solidFill>
          <a:ln w="889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p:cNvCxnSpPr/>
          <p:nvPr/>
        </p:nvCxnSpPr>
        <p:spPr bwMode="auto">
          <a:xfrm>
            <a:off x="8493757" y="2542023"/>
            <a:ext cx="0" cy="648072"/>
          </a:xfrm>
          <a:prstGeom prst="straightConnector1">
            <a:avLst/>
          </a:prstGeom>
          <a:solidFill>
            <a:schemeClr val="accent1"/>
          </a:solidFill>
          <a:ln w="889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p:cNvCxnSpPr/>
          <p:nvPr/>
        </p:nvCxnSpPr>
        <p:spPr bwMode="auto">
          <a:xfrm>
            <a:off x="6352279" y="2320002"/>
            <a:ext cx="576064" cy="0"/>
          </a:xfrm>
          <a:prstGeom prst="straightConnector1">
            <a:avLst/>
          </a:prstGeom>
          <a:solidFill>
            <a:schemeClr val="accent1"/>
          </a:solidFill>
          <a:ln w="889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p:cNvCxnSpPr/>
          <p:nvPr/>
        </p:nvCxnSpPr>
        <p:spPr bwMode="auto">
          <a:xfrm>
            <a:off x="4871864" y="2611034"/>
            <a:ext cx="0" cy="648072"/>
          </a:xfrm>
          <a:prstGeom prst="straightConnector1">
            <a:avLst/>
          </a:prstGeom>
          <a:solidFill>
            <a:schemeClr val="accent1"/>
          </a:solidFill>
          <a:ln w="889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文本框 20"/>
          <p:cNvSpPr txBox="1"/>
          <p:nvPr/>
        </p:nvSpPr>
        <p:spPr>
          <a:xfrm>
            <a:off x="9120337" y="4005064"/>
            <a:ext cx="1249827" cy="523220"/>
          </a:xfrm>
          <a:prstGeom prst="rect">
            <a:avLst/>
          </a:prstGeom>
          <a:noFill/>
        </p:spPr>
        <p:txBody>
          <a:bodyPr wrap="square" rtlCol="0">
            <a:spAutoFit/>
          </a:bodyPr>
          <a:lstStyle/>
          <a:p>
            <a:r>
              <a:rPr lang="en-US" altLang="zh-CN" dirty="0">
                <a:solidFill>
                  <a:srgbClr val="0070C0"/>
                </a:solidFill>
              </a:rPr>
              <a:t>0.25A</a:t>
            </a:r>
            <a:endParaRPr lang="zh-CN" altLang="en-US" dirty="0">
              <a:solidFill>
                <a:srgbClr val="0070C0"/>
              </a:solidFill>
            </a:endParaRPr>
          </a:p>
        </p:txBody>
      </p:sp>
      <p:sp>
        <p:nvSpPr>
          <p:cNvPr id="22" name="文本框 21"/>
          <p:cNvSpPr txBox="1"/>
          <p:nvPr/>
        </p:nvSpPr>
        <p:spPr>
          <a:xfrm>
            <a:off x="7243931" y="5315244"/>
            <a:ext cx="1249827" cy="523220"/>
          </a:xfrm>
          <a:prstGeom prst="rect">
            <a:avLst/>
          </a:prstGeom>
          <a:noFill/>
        </p:spPr>
        <p:txBody>
          <a:bodyPr wrap="square" rtlCol="0">
            <a:spAutoFit/>
          </a:bodyPr>
          <a:lstStyle/>
          <a:p>
            <a:r>
              <a:rPr lang="en-US" altLang="zh-CN" dirty="0">
                <a:solidFill>
                  <a:srgbClr val="0070C0"/>
                </a:solidFill>
              </a:rPr>
              <a:t>0.25A</a:t>
            </a:r>
            <a:endParaRPr lang="zh-CN" altLang="en-US" dirty="0">
              <a:solidFill>
                <a:srgbClr val="0070C0"/>
              </a:solidFill>
            </a:endParaRPr>
          </a:p>
        </p:txBody>
      </p:sp>
      <p:sp>
        <p:nvSpPr>
          <p:cNvPr id="23" name="文本框 22"/>
          <p:cNvSpPr txBox="1"/>
          <p:nvPr/>
        </p:nvSpPr>
        <p:spPr>
          <a:xfrm>
            <a:off x="3863753" y="5306957"/>
            <a:ext cx="1249827" cy="523220"/>
          </a:xfrm>
          <a:prstGeom prst="rect">
            <a:avLst/>
          </a:prstGeom>
          <a:noFill/>
        </p:spPr>
        <p:txBody>
          <a:bodyPr wrap="square" rtlCol="0">
            <a:spAutoFit/>
          </a:bodyPr>
          <a:lstStyle/>
          <a:p>
            <a:r>
              <a:rPr lang="en-US" altLang="zh-CN" dirty="0">
                <a:solidFill>
                  <a:srgbClr val="0070C0"/>
                </a:solidFill>
              </a:rPr>
              <a:t>2A</a:t>
            </a:r>
            <a:endParaRPr lang="zh-CN" altLang="en-US" dirty="0">
              <a:solidFill>
                <a:srgbClr val="0070C0"/>
              </a:solidFill>
            </a:endParaRPr>
          </a:p>
        </p:txBody>
      </p:sp>
      <p:sp>
        <p:nvSpPr>
          <p:cNvPr id="24" name="文本框 23"/>
          <p:cNvSpPr txBox="1"/>
          <p:nvPr/>
        </p:nvSpPr>
        <p:spPr>
          <a:xfrm>
            <a:off x="3910070" y="1681644"/>
            <a:ext cx="1249827" cy="523220"/>
          </a:xfrm>
          <a:prstGeom prst="rect">
            <a:avLst/>
          </a:prstGeom>
          <a:noFill/>
        </p:spPr>
        <p:txBody>
          <a:bodyPr wrap="square" rtlCol="0">
            <a:spAutoFit/>
          </a:bodyPr>
          <a:lstStyle/>
          <a:p>
            <a:r>
              <a:rPr lang="en-US" altLang="zh-CN" dirty="0">
                <a:solidFill>
                  <a:srgbClr val="0070C0"/>
                </a:solidFill>
              </a:rPr>
              <a:t>2A</a:t>
            </a:r>
            <a:endParaRPr lang="zh-CN" altLang="en-US" dirty="0">
              <a:solidFill>
                <a:srgbClr val="0070C0"/>
              </a:solidFill>
            </a:endParaRPr>
          </a:p>
        </p:txBody>
      </p:sp>
      <p:sp>
        <p:nvSpPr>
          <p:cNvPr id="25" name="文本框 24"/>
          <p:cNvSpPr txBox="1"/>
          <p:nvPr/>
        </p:nvSpPr>
        <p:spPr>
          <a:xfrm>
            <a:off x="4967031" y="2851254"/>
            <a:ext cx="1249827" cy="523220"/>
          </a:xfrm>
          <a:prstGeom prst="rect">
            <a:avLst/>
          </a:prstGeom>
          <a:noFill/>
        </p:spPr>
        <p:txBody>
          <a:bodyPr wrap="square" rtlCol="0">
            <a:spAutoFit/>
          </a:bodyPr>
          <a:lstStyle/>
          <a:p>
            <a:r>
              <a:rPr lang="en-US" altLang="zh-CN" dirty="0">
                <a:solidFill>
                  <a:srgbClr val="0070C0"/>
                </a:solidFill>
              </a:rPr>
              <a:t>1.75A</a:t>
            </a:r>
            <a:endParaRPr lang="zh-CN" altLang="en-US" dirty="0">
              <a:solidFill>
                <a:srgbClr val="0070C0"/>
              </a:solidFill>
            </a:endParaRPr>
          </a:p>
        </p:txBody>
      </p:sp>
      <p:sp>
        <p:nvSpPr>
          <p:cNvPr id="26" name="文本框 25"/>
          <p:cNvSpPr txBox="1"/>
          <p:nvPr/>
        </p:nvSpPr>
        <p:spPr>
          <a:xfrm>
            <a:off x="6070310" y="2420888"/>
            <a:ext cx="1249827" cy="523220"/>
          </a:xfrm>
          <a:prstGeom prst="rect">
            <a:avLst/>
          </a:prstGeom>
          <a:noFill/>
        </p:spPr>
        <p:txBody>
          <a:bodyPr wrap="square" rtlCol="0">
            <a:spAutoFit/>
          </a:bodyPr>
          <a:lstStyle/>
          <a:p>
            <a:r>
              <a:rPr lang="en-US" altLang="zh-CN" dirty="0">
                <a:solidFill>
                  <a:srgbClr val="0070C0"/>
                </a:solidFill>
              </a:rPr>
              <a:t>0.25A</a:t>
            </a:r>
            <a:endParaRPr lang="zh-CN" altLang="en-US" dirty="0">
              <a:solidFill>
                <a:srgbClr val="0070C0"/>
              </a:solidFill>
            </a:endParaRPr>
          </a:p>
        </p:txBody>
      </p:sp>
    </p:spTree>
    <p:extLst>
      <p:ext uri="{BB962C8B-B14F-4D97-AF65-F5344CB8AC3E}">
        <p14:creationId xmlns:p14="http://schemas.microsoft.com/office/powerpoint/2010/main" val="60247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par>
                                <p:cTn id="13" presetID="3" presetClass="entr" presetSubtype="1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linds(horizontal)">
                                      <p:cBhvr>
                                        <p:cTn id="18" dur="500"/>
                                        <p:tgtEl>
                                          <p:spTgt spid="2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blinds(horizontal)">
                                      <p:cBhvr>
                                        <p:cTn id="21" dur="50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linds(horizontal)">
                                      <p:cBhvr>
                                        <p:cTn id="26" dur="500"/>
                                        <p:tgtEl>
                                          <p:spTgt spid="16"/>
                                        </p:tgtEl>
                                      </p:cBhvr>
                                    </p:animEffect>
                                  </p:childTnLst>
                                </p:cTn>
                              </p:par>
                              <p:par>
                                <p:cTn id="27" presetID="3" presetClass="entr" presetSubtype="1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blinds(horizontal)">
                                      <p:cBhvr>
                                        <p:cTn id="29" dur="500"/>
                                        <p:tgtEl>
                                          <p:spTgt spid="1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blinds(horizontal)">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linds(horizontal)">
                                      <p:cBhvr>
                                        <p:cTn id="37" dur="500"/>
                                        <p:tgtEl>
                                          <p:spTgt spid="20"/>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blinds(horizontal)">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blinds(horizontal)">
                                      <p:cBhvr>
                                        <p:cTn id="45" dur="500"/>
                                        <p:tgtEl>
                                          <p:spTgt spid="19"/>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blinds(horizontal)">
                                      <p:cBhvr>
                                        <p:cTn id="48" dur="500"/>
                                        <p:tgtEl>
                                          <p:spTgt spid="26"/>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blinds(horizontal)">
                                      <p:cBhvr>
                                        <p:cTn id="53" dur="500"/>
                                        <p:tgtEl>
                                          <p:spTgt spid="7"/>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blinds(horizontal)">
                                      <p:cBhvr>
                                        <p:cTn id="56" dur="500"/>
                                        <p:tgtEl>
                                          <p:spTgt spid="8"/>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blinds(horizontal)">
                                      <p:cBhvr>
                                        <p:cTn id="5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21" grpId="0"/>
      <p:bldP spid="22" grpId="0"/>
      <p:bldP spid="23" grpId="0"/>
      <p:bldP spid="24" grpId="0"/>
      <p:bldP spid="25" grpId="0"/>
      <p:bldP spid="2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785D5D8-2F5E-4D45-9133-1E552CC3DE09}" type="slidenum">
              <a:rPr lang="zh-CN" altLang="en-US" smtClean="0"/>
              <a:pPr/>
              <a:t>52</a:t>
            </a:fld>
            <a:endParaRPr lang="en-US" altLang="zh-CN"/>
          </a:p>
        </p:txBody>
      </p:sp>
      <p:sp>
        <p:nvSpPr>
          <p:cNvPr id="3" name="矩形 2"/>
          <p:cNvSpPr/>
          <p:nvPr/>
        </p:nvSpPr>
        <p:spPr>
          <a:xfrm>
            <a:off x="1775520" y="476672"/>
            <a:ext cx="8406680" cy="523220"/>
          </a:xfrm>
          <a:prstGeom prst="rect">
            <a:avLst/>
          </a:prstGeom>
        </p:spPr>
        <p:txBody>
          <a:bodyPr wrap="square">
            <a:spAutoFit/>
          </a:bodyPr>
          <a:lstStyle/>
          <a:p>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6</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solidFill>
                  <a:srgbClr val="FFFF00"/>
                </a:solidFill>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Norton</a:t>
            </a:r>
            <a:r>
              <a:rPr lang="en-US" altLang="zh-CN" dirty="0">
                <a:solidFill>
                  <a:srgbClr val="FFFF00"/>
                </a:solidFill>
                <a:cs typeface="Times New Roman" panose="02020603050405020304" pitchFamily="18" charset="0"/>
              </a:rPr>
              <a:t>'</a:t>
            </a:r>
            <a:r>
              <a:rPr lang="en-US" altLang="zh-CN" dirty="0">
                <a:solidFill>
                  <a:srgbClr val="FFFF00"/>
                </a:solidFill>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s theorem</a:t>
            </a:r>
            <a:endPar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endParaRPr>
          </a:p>
        </p:txBody>
      </p:sp>
      <p:sp>
        <p:nvSpPr>
          <p:cNvPr id="4" name="矩形 3"/>
          <p:cNvSpPr/>
          <p:nvPr/>
        </p:nvSpPr>
        <p:spPr>
          <a:xfrm>
            <a:off x="2043834" y="1340769"/>
            <a:ext cx="8138367" cy="954107"/>
          </a:xfrm>
          <a:prstGeom prst="rect">
            <a:avLst/>
          </a:prstGeom>
        </p:spPr>
        <p:txBody>
          <a:bodyPr wrap="squar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The ideal model is in parallel,</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 </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we calculate the </a:t>
            </a:r>
            <a:r>
              <a:rPr lang="en-US" altLang="zh-CN" dirty="0">
                <a:solidFill>
                  <a:schemeClr val="tx2">
                    <a:lumMod val="50000"/>
                  </a:schemeClr>
                </a:solidFill>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short circuit current </a:t>
            </a:r>
            <a:r>
              <a:rPr lang="en-US" altLang="zh-CN" dirty="0" err="1">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i</a:t>
            </a:r>
            <a:r>
              <a:rPr lang="en-US" altLang="zh-CN" baseline="-25000" dirty="0" err="1">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sc</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and the </a:t>
            </a:r>
            <a:r>
              <a:rPr lang="en-US" altLang="zh-CN" dirty="0">
                <a:solidFill>
                  <a:srgbClr val="FFC000"/>
                </a:solidFill>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equivalent resistance </a:t>
            </a:r>
            <a:r>
              <a:rPr lang="en-US" altLang="zh-CN" dirty="0" err="1">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R</a:t>
            </a:r>
            <a:r>
              <a:rPr lang="en-US" altLang="zh-CN" baseline="-25000" dirty="0" err="1">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eq</a:t>
            </a:r>
            <a:r>
              <a:rPr lang="en-US" altLang="zh-CN" baseline="-25000"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 </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endPar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3494584" y="3094134"/>
            <a:ext cx="4968552" cy="3159670"/>
          </a:xfrm>
          <a:prstGeom prst="rect">
            <a:avLst/>
          </a:prstGeom>
        </p:spPr>
      </p:pic>
      <p:sp>
        <p:nvSpPr>
          <p:cNvPr id="7" name="矩形 6"/>
          <p:cNvSpPr/>
          <p:nvPr/>
        </p:nvSpPr>
        <p:spPr bwMode="auto">
          <a:xfrm>
            <a:off x="6120114" y="3786648"/>
            <a:ext cx="805010" cy="938496"/>
          </a:xfrm>
          <a:prstGeom prst="rect">
            <a:avLst/>
          </a:prstGeom>
          <a:solidFill>
            <a:srgbClr val="FF000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8" name="矩形 7"/>
          <p:cNvSpPr/>
          <p:nvPr/>
        </p:nvSpPr>
        <p:spPr bwMode="auto">
          <a:xfrm>
            <a:off x="6973018" y="4146688"/>
            <a:ext cx="707158" cy="680786"/>
          </a:xfrm>
          <a:prstGeom prst="rect">
            <a:avLst/>
          </a:prstGeom>
          <a:solidFill>
            <a:srgbClr val="00B05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Tree>
    <p:extLst>
      <p:ext uri="{BB962C8B-B14F-4D97-AF65-F5344CB8AC3E}">
        <p14:creationId xmlns:p14="http://schemas.microsoft.com/office/powerpoint/2010/main" val="88233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785D5D8-2F5E-4D45-9133-1E552CC3DE09}" type="slidenum">
              <a:rPr lang="zh-CN" altLang="en-US" smtClean="0"/>
              <a:pPr/>
              <a:t>53</a:t>
            </a:fld>
            <a:endParaRPr lang="en-US" altLang="zh-CN"/>
          </a:p>
        </p:txBody>
      </p:sp>
      <p:sp>
        <p:nvSpPr>
          <p:cNvPr id="3" name="矩形 2"/>
          <p:cNvSpPr/>
          <p:nvPr/>
        </p:nvSpPr>
        <p:spPr>
          <a:xfrm>
            <a:off x="1766255" y="345114"/>
            <a:ext cx="8684259" cy="954107"/>
          </a:xfrm>
          <a:prstGeom prst="rect">
            <a:avLst/>
          </a:prstGeom>
        </p:spPr>
        <p:txBody>
          <a:bodyPr wrap="squar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Example</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Given </a:t>
            </a:r>
            <a:r>
              <a:rPr lang="en-US" altLang="zh-CN" dirty="0" err="1">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i</a:t>
            </a:r>
            <a:r>
              <a:rPr lang="en-US" altLang="zh-CN" baseline="-25000" dirty="0" err="1">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C</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=0.75i</a:t>
            </a:r>
            <a:r>
              <a:rPr lang="en-US" altLang="zh-CN" baseline="-25000"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1</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 what are the </a:t>
            </a:r>
            <a:r>
              <a:rPr lang="en-US" altLang="zh-CN" dirty="0" err="1">
                <a:effectLst>
                  <a:outerShdw blurRad="38100" dist="38100" dir="2700000" algn="tl">
                    <a:srgbClr val="000000">
                      <a:alpha val="43137"/>
                    </a:srgbClr>
                  </a:outerShdw>
                </a:effectLst>
                <a:cs typeface="Times New Roman" panose="02020603050405020304" pitchFamily="18" charset="0"/>
              </a:rPr>
              <a:t>Thevenin's</a:t>
            </a:r>
            <a:r>
              <a:rPr lang="en-US" altLang="zh-CN" dirty="0">
                <a:effectLst>
                  <a:outerShdw blurRad="38100" dist="38100" dir="2700000" algn="tl">
                    <a:srgbClr val="000000">
                      <a:alpha val="43137"/>
                    </a:srgbClr>
                  </a:outerShdw>
                </a:effectLst>
                <a:cs typeface="Times New Roman" panose="02020603050405020304" pitchFamily="18" charset="0"/>
              </a:rPr>
              <a:t> model and </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Norton</a:t>
            </a:r>
            <a:r>
              <a:rPr lang="en-US" altLang="zh-CN" dirty="0">
                <a:effectLst>
                  <a:outerShdw blurRad="38100" dist="38100" dir="2700000" algn="tl">
                    <a:srgbClr val="000000">
                      <a:alpha val="43137"/>
                    </a:srgbClr>
                  </a:outerShdw>
                </a:effectLst>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s model ?</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 </a:t>
            </a:r>
          </a:p>
        </p:txBody>
      </p:sp>
      <p:pic>
        <p:nvPicPr>
          <p:cNvPr id="6" name="图片 5"/>
          <p:cNvPicPr>
            <a:picLocks noChangeAspect="1"/>
          </p:cNvPicPr>
          <p:nvPr/>
        </p:nvPicPr>
        <p:blipFill>
          <a:blip r:embed="rId2"/>
          <a:stretch>
            <a:fillRect/>
          </a:stretch>
        </p:blipFill>
        <p:spPr>
          <a:xfrm>
            <a:off x="2567608" y="4894464"/>
            <a:ext cx="3200400" cy="685800"/>
          </a:xfrm>
          <a:prstGeom prst="rect">
            <a:avLst/>
          </a:prstGeom>
        </p:spPr>
      </p:pic>
      <p:pic>
        <p:nvPicPr>
          <p:cNvPr id="8" name="图片 7"/>
          <p:cNvPicPr>
            <a:picLocks noChangeAspect="1"/>
          </p:cNvPicPr>
          <p:nvPr/>
        </p:nvPicPr>
        <p:blipFill>
          <a:blip r:embed="rId3"/>
          <a:stretch>
            <a:fillRect/>
          </a:stretch>
        </p:blipFill>
        <p:spPr>
          <a:xfrm>
            <a:off x="2567608" y="5921495"/>
            <a:ext cx="4533900" cy="752475"/>
          </a:xfrm>
          <a:prstGeom prst="rect">
            <a:avLst/>
          </a:prstGeom>
        </p:spPr>
      </p:pic>
      <p:pic>
        <p:nvPicPr>
          <p:cNvPr id="10" name="图片 9"/>
          <p:cNvPicPr>
            <a:picLocks noChangeAspect="1"/>
          </p:cNvPicPr>
          <p:nvPr/>
        </p:nvPicPr>
        <p:blipFill>
          <a:blip r:embed="rId4"/>
          <a:stretch>
            <a:fillRect/>
          </a:stretch>
        </p:blipFill>
        <p:spPr>
          <a:xfrm>
            <a:off x="3720573" y="1524284"/>
            <a:ext cx="4676775" cy="3028950"/>
          </a:xfrm>
          <a:prstGeom prst="rect">
            <a:avLst/>
          </a:prstGeom>
        </p:spPr>
      </p:pic>
      <p:pic>
        <p:nvPicPr>
          <p:cNvPr id="11" name="图片 10"/>
          <p:cNvPicPr>
            <a:picLocks noChangeAspect="1"/>
          </p:cNvPicPr>
          <p:nvPr/>
        </p:nvPicPr>
        <p:blipFill>
          <a:blip r:embed="rId5"/>
          <a:stretch>
            <a:fillRect/>
          </a:stretch>
        </p:blipFill>
        <p:spPr>
          <a:xfrm>
            <a:off x="8469271" y="5237364"/>
            <a:ext cx="1666875" cy="704850"/>
          </a:xfrm>
          <a:prstGeom prst="rect">
            <a:avLst/>
          </a:prstGeom>
        </p:spPr>
      </p:pic>
      <p:sp>
        <p:nvSpPr>
          <p:cNvPr id="12" name="右箭头 11"/>
          <p:cNvSpPr/>
          <p:nvPr/>
        </p:nvSpPr>
        <p:spPr bwMode="auto">
          <a:xfrm>
            <a:off x="7425349" y="5441914"/>
            <a:ext cx="720080" cy="47627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sp>
        <p:nvSpPr>
          <p:cNvPr id="13" name="矩形 12"/>
          <p:cNvSpPr/>
          <p:nvPr/>
        </p:nvSpPr>
        <p:spPr>
          <a:xfrm>
            <a:off x="5957196" y="3683404"/>
            <a:ext cx="1627561" cy="523220"/>
          </a:xfrm>
          <a:prstGeom prst="rect">
            <a:avLst/>
          </a:prstGeom>
        </p:spPr>
        <p:txBody>
          <a:bodyPr wrap="none">
            <a:spAutoFit/>
          </a:bodyPr>
          <a:lstStyle/>
          <a:p>
            <a:r>
              <a:rPr lang="en-US" altLang="zh-CN" dirty="0">
                <a:solidFill>
                  <a:schemeClr val="bg2"/>
                </a:solidFill>
                <a:ea typeface="黑体" panose="02010609060101010101" pitchFamily="49" charset="-122"/>
                <a:cs typeface="Times New Roman" panose="02020603050405020304" pitchFamily="18" charset="0"/>
              </a:rPr>
              <a:t>Transistor</a:t>
            </a:r>
            <a:endParaRPr lang="zh-CN" altLang="en-US" dirty="0">
              <a:solidFill>
                <a:schemeClr val="bg2"/>
              </a:solidFill>
              <a:cs typeface="Times New Roman" panose="02020603050405020304" pitchFamily="18" charset="0"/>
            </a:endParaRPr>
          </a:p>
        </p:txBody>
      </p:sp>
      <p:sp>
        <p:nvSpPr>
          <p:cNvPr id="15" name="矩形 14"/>
          <p:cNvSpPr/>
          <p:nvPr/>
        </p:nvSpPr>
        <p:spPr bwMode="auto">
          <a:xfrm>
            <a:off x="5724476" y="2142795"/>
            <a:ext cx="360040" cy="432048"/>
          </a:xfrm>
          <a:prstGeom prst="rect">
            <a:avLst/>
          </a:prstGeom>
          <a:solidFill>
            <a:srgbClr val="FF000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6" name="矩形 15"/>
          <p:cNvSpPr/>
          <p:nvPr/>
        </p:nvSpPr>
        <p:spPr bwMode="auto">
          <a:xfrm>
            <a:off x="6560962" y="2175655"/>
            <a:ext cx="360040" cy="432048"/>
          </a:xfrm>
          <a:prstGeom prst="rect">
            <a:avLst/>
          </a:prstGeom>
          <a:solidFill>
            <a:srgbClr val="0070C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9" name="椭圆 18"/>
          <p:cNvSpPr/>
          <p:nvPr/>
        </p:nvSpPr>
        <p:spPr bwMode="auto">
          <a:xfrm>
            <a:off x="4589226" y="1594189"/>
            <a:ext cx="1124589" cy="996286"/>
          </a:xfrm>
          <a:prstGeom prst="ellipse">
            <a:avLst/>
          </a:prstGeom>
          <a:solidFill>
            <a:srgbClr val="FF3399">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7" name="椭圆 16"/>
          <p:cNvSpPr/>
          <p:nvPr/>
        </p:nvSpPr>
        <p:spPr bwMode="auto">
          <a:xfrm>
            <a:off x="3872233" y="2432714"/>
            <a:ext cx="783607" cy="996286"/>
          </a:xfrm>
          <a:prstGeom prst="ellipse">
            <a:avLst/>
          </a:prstGeom>
          <a:solidFill>
            <a:srgbClr val="00B05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dirty="0"/>
          </a:p>
        </p:txBody>
      </p:sp>
      <p:sp>
        <p:nvSpPr>
          <p:cNvPr id="18" name="椭圆 17"/>
          <p:cNvSpPr/>
          <p:nvPr/>
        </p:nvSpPr>
        <p:spPr bwMode="auto">
          <a:xfrm>
            <a:off x="5186145" y="2204865"/>
            <a:ext cx="1076663" cy="1150241"/>
          </a:xfrm>
          <a:prstGeom prst="ellipse">
            <a:avLst/>
          </a:prstGeom>
          <a:solidFill>
            <a:srgbClr val="7030A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20" name="矩形 19"/>
          <p:cNvSpPr/>
          <p:nvPr/>
        </p:nvSpPr>
        <p:spPr bwMode="auto">
          <a:xfrm>
            <a:off x="6477017" y="5955804"/>
            <a:ext cx="443985" cy="497532"/>
          </a:xfrm>
          <a:prstGeom prst="rect">
            <a:avLst/>
          </a:prstGeom>
          <a:solidFill>
            <a:srgbClr val="00B05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21" name="矩形 20"/>
          <p:cNvSpPr/>
          <p:nvPr/>
        </p:nvSpPr>
        <p:spPr bwMode="auto">
          <a:xfrm>
            <a:off x="2751867" y="5998012"/>
            <a:ext cx="1512168" cy="500777"/>
          </a:xfrm>
          <a:prstGeom prst="rect">
            <a:avLst/>
          </a:prstGeom>
          <a:solidFill>
            <a:srgbClr val="FF3399">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22" name="矩形 21"/>
          <p:cNvSpPr/>
          <p:nvPr/>
        </p:nvSpPr>
        <p:spPr bwMode="auto">
          <a:xfrm>
            <a:off x="4513927" y="6004638"/>
            <a:ext cx="1639248" cy="500777"/>
          </a:xfrm>
          <a:prstGeom prst="rect">
            <a:avLst/>
          </a:prstGeom>
          <a:solidFill>
            <a:srgbClr val="7030A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23" name="矩形 22"/>
          <p:cNvSpPr/>
          <p:nvPr/>
        </p:nvSpPr>
        <p:spPr bwMode="auto">
          <a:xfrm>
            <a:off x="3987788" y="5029616"/>
            <a:ext cx="360040" cy="432048"/>
          </a:xfrm>
          <a:prstGeom prst="rect">
            <a:avLst/>
          </a:prstGeom>
          <a:solidFill>
            <a:srgbClr val="0070C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24" name="矩形 23"/>
          <p:cNvSpPr/>
          <p:nvPr/>
        </p:nvSpPr>
        <p:spPr bwMode="auto">
          <a:xfrm>
            <a:off x="2763847" y="5029616"/>
            <a:ext cx="360040" cy="432048"/>
          </a:xfrm>
          <a:prstGeom prst="rect">
            <a:avLst/>
          </a:prstGeom>
          <a:solidFill>
            <a:srgbClr val="FF000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25" name="矩形 24"/>
          <p:cNvSpPr/>
          <p:nvPr/>
        </p:nvSpPr>
        <p:spPr bwMode="auto">
          <a:xfrm>
            <a:off x="3375817" y="5018160"/>
            <a:ext cx="360040" cy="432048"/>
          </a:xfrm>
          <a:prstGeom prst="rect">
            <a:avLst/>
          </a:prstGeom>
          <a:solidFill>
            <a:srgbClr val="FFC00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4" name="矩形 13"/>
          <p:cNvSpPr/>
          <p:nvPr/>
        </p:nvSpPr>
        <p:spPr bwMode="auto">
          <a:xfrm>
            <a:off x="4727848" y="1772816"/>
            <a:ext cx="360040" cy="432048"/>
          </a:xfrm>
          <a:prstGeom prst="rect">
            <a:avLst/>
          </a:prstGeom>
          <a:solidFill>
            <a:srgbClr val="FFC00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26" name="椭圆 25"/>
          <p:cNvSpPr/>
          <p:nvPr/>
        </p:nvSpPr>
        <p:spPr bwMode="auto">
          <a:xfrm>
            <a:off x="5753347" y="1927670"/>
            <a:ext cx="203848" cy="215476"/>
          </a:xfrm>
          <a:prstGeom prst="ellipse">
            <a:avLst/>
          </a:prstGeom>
          <a:solidFill>
            <a:srgbClr val="0070C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dirty="0"/>
          </a:p>
        </p:txBody>
      </p:sp>
      <p:sp>
        <p:nvSpPr>
          <p:cNvPr id="27" name="矩形 26"/>
          <p:cNvSpPr/>
          <p:nvPr/>
        </p:nvSpPr>
        <p:spPr>
          <a:xfrm>
            <a:off x="4477472" y="4105360"/>
            <a:ext cx="3991798" cy="523220"/>
          </a:xfrm>
          <a:prstGeom prst="rect">
            <a:avLst/>
          </a:prstGeom>
        </p:spPr>
        <p:txBody>
          <a:bodyPr wrap="none">
            <a:spAutoFit/>
          </a:bodyPr>
          <a:lstStyle/>
          <a:p>
            <a:r>
              <a:rPr lang="en-US" altLang="zh-CN" dirty="0">
                <a:solidFill>
                  <a:schemeClr val="bg2"/>
                </a:solidFill>
                <a:ea typeface="黑体" panose="02010609060101010101" pitchFamily="49" charset="-122"/>
                <a:cs typeface="Times New Roman" panose="02020603050405020304" pitchFamily="18" charset="0"/>
              </a:rPr>
              <a:t>Controlled Current Source</a:t>
            </a:r>
            <a:endParaRPr lang="zh-CN" altLang="en-US" dirty="0">
              <a:solidFill>
                <a:schemeClr val="bg2"/>
              </a:solidFill>
              <a:cs typeface="Times New Roman" panose="02020603050405020304" pitchFamily="18" charset="0"/>
            </a:endParaRPr>
          </a:p>
        </p:txBody>
      </p:sp>
    </p:spTree>
    <p:extLst>
      <p:ext uri="{BB962C8B-B14F-4D97-AF65-F5344CB8AC3E}">
        <p14:creationId xmlns:p14="http://schemas.microsoft.com/office/powerpoint/2010/main" val="196344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linds(horizontal)">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linds(horizontal)">
                                      <p:cBhvr>
                                        <p:cTn id="23" dur="500"/>
                                        <p:tgtEl>
                                          <p:spTgt spid="15"/>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blinds(horizontal)">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linds(horizontal)">
                                      <p:cBhvr>
                                        <p:cTn id="31" dur="500"/>
                                        <p:tgtEl>
                                          <p:spTgt spid="14"/>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blinds(horizontal)">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blinds(horizontal)">
                                      <p:cBhvr>
                                        <p:cTn id="39" dur="500"/>
                                        <p:tgtEl>
                                          <p:spTgt spid="23"/>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linds(horizontal)">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blinds(horizontal)">
                                      <p:cBhvr>
                                        <p:cTn id="52" dur="500"/>
                                        <p:tgtEl>
                                          <p:spTgt spid="21"/>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blinds(horizontal)">
                                      <p:cBhvr>
                                        <p:cTn id="55" dur="500"/>
                                        <p:tgtEl>
                                          <p:spTgt spid="19"/>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blinds(horizontal)">
                                      <p:cBhvr>
                                        <p:cTn id="60" dur="500"/>
                                        <p:tgtEl>
                                          <p:spTgt spid="18"/>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blinds(horizontal)">
                                      <p:cBhvr>
                                        <p:cTn id="63" dur="500"/>
                                        <p:tgtEl>
                                          <p:spTgt spid="22"/>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blinds(horizontal)">
                                      <p:cBhvr>
                                        <p:cTn id="68" dur="500"/>
                                        <p:tgtEl>
                                          <p:spTgt spid="17"/>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blinds(horizontal)">
                                      <p:cBhvr>
                                        <p:cTn id="71" dur="500"/>
                                        <p:tgtEl>
                                          <p:spTgt spid="20"/>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blinds(horizontal)">
                                      <p:cBhvr>
                                        <p:cTn id="76" dur="500"/>
                                        <p:tgtEl>
                                          <p:spTgt spid="12"/>
                                        </p:tgtEl>
                                      </p:cBhvr>
                                    </p:animEffect>
                                  </p:childTnLst>
                                </p:cTn>
                              </p:par>
                              <p:par>
                                <p:cTn id="77" presetID="3" presetClass="entr" presetSubtype="10" fill="hold" nodeType="with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blinds(horizontal)">
                                      <p:cBhvr>
                                        <p:cTn id="79" dur="500"/>
                                        <p:tgtEl>
                                          <p:spTgt spid="11"/>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blinds(horizontal)">
                                      <p:cBhvr>
                                        <p:cTn id="8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5" grpId="0" animBg="1"/>
      <p:bldP spid="16" grpId="0" animBg="1"/>
      <p:bldP spid="19" grpId="0" animBg="1"/>
      <p:bldP spid="17" grpId="0" animBg="1"/>
      <p:bldP spid="18" grpId="0" animBg="1"/>
      <p:bldP spid="20" grpId="0" animBg="1"/>
      <p:bldP spid="21" grpId="0" animBg="1"/>
      <p:bldP spid="22" grpId="0" animBg="1"/>
      <p:bldP spid="23" grpId="0" animBg="1"/>
      <p:bldP spid="24" grpId="0" animBg="1"/>
      <p:bldP spid="25" grpId="0" animBg="1"/>
      <p:bldP spid="14" grpId="0" animBg="1"/>
      <p:bldP spid="26" grpId="0" animBg="1"/>
      <p:bldP spid="2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785D5D8-2F5E-4D45-9133-1E552CC3DE09}" type="slidenum">
              <a:rPr lang="zh-CN" altLang="en-US" smtClean="0"/>
              <a:pPr/>
              <a:t>54</a:t>
            </a:fld>
            <a:endParaRPr lang="en-US" altLang="zh-CN"/>
          </a:p>
        </p:txBody>
      </p:sp>
      <p:pic>
        <p:nvPicPr>
          <p:cNvPr id="4" name="图片 3"/>
          <p:cNvPicPr>
            <a:picLocks noChangeAspect="1"/>
          </p:cNvPicPr>
          <p:nvPr/>
        </p:nvPicPr>
        <p:blipFill>
          <a:blip r:embed="rId2"/>
          <a:stretch>
            <a:fillRect/>
          </a:stretch>
        </p:blipFill>
        <p:spPr>
          <a:xfrm>
            <a:off x="3829620" y="5678477"/>
            <a:ext cx="5286375" cy="847725"/>
          </a:xfrm>
          <a:prstGeom prst="rect">
            <a:avLst/>
          </a:prstGeom>
        </p:spPr>
      </p:pic>
      <p:pic>
        <p:nvPicPr>
          <p:cNvPr id="5" name="图片 4"/>
          <p:cNvPicPr>
            <a:picLocks noChangeAspect="1"/>
          </p:cNvPicPr>
          <p:nvPr/>
        </p:nvPicPr>
        <p:blipFill>
          <a:blip r:embed="rId3"/>
          <a:stretch>
            <a:fillRect/>
          </a:stretch>
        </p:blipFill>
        <p:spPr>
          <a:xfrm>
            <a:off x="3829620" y="548680"/>
            <a:ext cx="4676775" cy="3028950"/>
          </a:xfrm>
          <a:prstGeom prst="rect">
            <a:avLst/>
          </a:prstGeom>
        </p:spPr>
      </p:pic>
      <p:pic>
        <p:nvPicPr>
          <p:cNvPr id="6" name="图片 5"/>
          <p:cNvPicPr>
            <a:picLocks noChangeAspect="1"/>
          </p:cNvPicPr>
          <p:nvPr/>
        </p:nvPicPr>
        <p:blipFill>
          <a:blip r:embed="rId4"/>
          <a:stretch>
            <a:fillRect/>
          </a:stretch>
        </p:blipFill>
        <p:spPr>
          <a:xfrm>
            <a:off x="3822403" y="3923692"/>
            <a:ext cx="1666875" cy="704850"/>
          </a:xfrm>
          <a:prstGeom prst="rect">
            <a:avLst/>
          </a:prstGeom>
        </p:spPr>
      </p:pic>
      <p:sp>
        <p:nvSpPr>
          <p:cNvPr id="7" name="矩形 6"/>
          <p:cNvSpPr/>
          <p:nvPr/>
        </p:nvSpPr>
        <p:spPr>
          <a:xfrm>
            <a:off x="1906402" y="4891899"/>
            <a:ext cx="3470822" cy="523220"/>
          </a:xfrm>
          <a:prstGeom prst="rect">
            <a:avLst/>
          </a:prstGeom>
        </p:spPr>
        <p:txBody>
          <a:bodyPr wrap="non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Open circuit voltage</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endParaRPr lang="zh-CN" altLang="en-US" dirty="0">
              <a:cs typeface="Times New Roman" panose="02020603050405020304" pitchFamily="18" charset="0"/>
            </a:endParaRPr>
          </a:p>
        </p:txBody>
      </p:sp>
      <p:sp>
        <p:nvSpPr>
          <p:cNvPr id="8" name="矩形 7"/>
          <p:cNvSpPr/>
          <p:nvPr/>
        </p:nvSpPr>
        <p:spPr>
          <a:xfrm>
            <a:off x="1938086" y="4052957"/>
            <a:ext cx="1082348" cy="523220"/>
          </a:xfrm>
          <a:prstGeom prst="rect">
            <a:avLst/>
          </a:prstGeom>
        </p:spPr>
        <p:txBody>
          <a:bodyPr wrap="non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Given</a:t>
            </a:r>
            <a:endParaRPr lang="zh-CN" altLang="en-US" dirty="0">
              <a:cs typeface="Times New Roman" panose="02020603050405020304" pitchFamily="18" charset="0"/>
            </a:endParaRPr>
          </a:p>
        </p:txBody>
      </p:sp>
      <p:sp>
        <p:nvSpPr>
          <p:cNvPr id="9" name="矩形 8"/>
          <p:cNvSpPr/>
          <p:nvPr/>
        </p:nvSpPr>
        <p:spPr bwMode="auto">
          <a:xfrm>
            <a:off x="3973635" y="1536914"/>
            <a:ext cx="720080" cy="864096"/>
          </a:xfrm>
          <a:prstGeom prst="rect">
            <a:avLst/>
          </a:prstGeom>
          <a:solidFill>
            <a:srgbClr val="0070C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0" name="矩形 9"/>
          <p:cNvSpPr/>
          <p:nvPr/>
        </p:nvSpPr>
        <p:spPr bwMode="auto">
          <a:xfrm>
            <a:off x="4886264" y="5840728"/>
            <a:ext cx="455523" cy="432048"/>
          </a:xfrm>
          <a:prstGeom prst="rect">
            <a:avLst/>
          </a:prstGeom>
          <a:solidFill>
            <a:srgbClr val="0070C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1" name="矩形 10"/>
          <p:cNvSpPr/>
          <p:nvPr/>
        </p:nvSpPr>
        <p:spPr bwMode="auto">
          <a:xfrm>
            <a:off x="4837731" y="764704"/>
            <a:ext cx="1008112" cy="720080"/>
          </a:xfrm>
          <a:prstGeom prst="rect">
            <a:avLst/>
          </a:prstGeom>
          <a:solidFill>
            <a:srgbClr val="00B05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2" name="矩形 11"/>
          <p:cNvSpPr/>
          <p:nvPr/>
        </p:nvSpPr>
        <p:spPr bwMode="auto">
          <a:xfrm>
            <a:off x="5390318" y="5840728"/>
            <a:ext cx="2183717" cy="432048"/>
          </a:xfrm>
          <a:prstGeom prst="rect">
            <a:avLst/>
          </a:prstGeom>
          <a:solidFill>
            <a:srgbClr val="00B05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3" name="矩形 12"/>
          <p:cNvSpPr/>
          <p:nvPr/>
        </p:nvSpPr>
        <p:spPr bwMode="auto">
          <a:xfrm>
            <a:off x="5341787" y="1536914"/>
            <a:ext cx="1872208" cy="864096"/>
          </a:xfrm>
          <a:prstGeom prst="rect">
            <a:avLst/>
          </a:prstGeom>
          <a:solidFill>
            <a:srgbClr val="FF000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110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linds(horizontal)">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blinds(horizontal)">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animBg="1"/>
      <p:bldP spid="12" grpId="0" animBg="1"/>
      <p:bldP spid="1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785D5D8-2F5E-4D45-9133-1E552CC3DE09}" type="slidenum">
              <a:rPr lang="zh-CN" altLang="en-US" smtClean="0"/>
              <a:pPr/>
              <a:t>55</a:t>
            </a:fld>
            <a:endParaRPr lang="en-US" altLang="zh-CN"/>
          </a:p>
        </p:txBody>
      </p:sp>
      <p:pic>
        <p:nvPicPr>
          <p:cNvPr id="4" name="图片 3"/>
          <p:cNvPicPr>
            <a:picLocks noChangeAspect="1"/>
          </p:cNvPicPr>
          <p:nvPr/>
        </p:nvPicPr>
        <p:blipFill>
          <a:blip r:embed="rId2"/>
          <a:stretch>
            <a:fillRect/>
          </a:stretch>
        </p:blipFill>
        <p:spPr>
          <a:xfrm>
            <a:off x="1988698" y="404664"/>
            <a:ext cx="7524750" cy="2686050"/>
          </a:xfrm>
          <a:prstGeom prst="rect">
            <a:avLst/>
          </a:prstGeom>
        </p:spPr>
      </p:pic>
      <p:pic>
        <p:nvPicPr>
          <p:cNvPr id="6" name="图片 5"/>
          <p:cNvPicPr>
            <a:picLocks noChangeAspect="1"/>
          </p:cNvPicPr>
          <p:nvPr/>
        </p:nvPicPr>
        <p:blipFill>
          <a:blip r:embed="rId3"/>
          <a:stretch>
            <a:fillRect/>
          </a:stretch>
        </p:blipFill>
        <p:spPr>
          <a:xfrm>
            <a:off x="6027307" y="3720584"/>
            <a:ext cx="3209925" cy="1133475"/>
          </a:xfrm>
          <a:prstGeom prst="rect">
            <a:avLst/>
          </a:prstGeom>
        </p:spPr>
      </p:pic>
      <p:pic>
        <p:nvPicPr>
          <p:cNvPr id="8" name="图片 7"/>
          <p:cNvPicPr>
            <a:picLocks noChangeAspect="1"/>
          </p:cNvPicPr>
          <p:nvPr/>
        </p:nvPicPr>
        <p:blipFill>
          <a:blip r:embed="rId4"/>
          <a:stretch>
            <a:fillRect/>
          </a:stretch>
        </p:blipFill>
        <p:spPr>
          <a:xfrm>
            <a:off x="6027307" y="5240601"/>
            <a:ext cx="3971925" cy="809625"/>
          </a:xfrm>
          <a:prstGeom prst="rect">
            <a:avLst/>
          </a:prstGeom>
        </p:spPr>
      </p:pic>
      <p:sp>
        <p:nvSpPr>
          <p:cNvPr id="9" name="矩形 8"/>
          <p:cNvSpPr/>
          <p:nvPr/>
        </p:nvSpPr>
        <p:spPr>
          <a:xfrm>
            <a:off x="1953607" y="3981349"/>
            <a:ext cx="2460930" cy="523220"/>
          </a:xfrm>
          <a:prstGeom prst="rect">
            <a:avLst/>
          </a:prstGeom>
        </p:spPr>
        <p:txBody>
          <a:bodyPr wrap="non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Given </a:t>
            </a:r>
            <a:r>
              <a:rPr lang="en-US" altLang="zh-CN" dirty="0" err="1">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i</a:t>
            </a:r>
            <a:r>
              <a:rPr lang="en-US" altLang="zh-CN" baseline="-25000" dirty="0" err="1">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C</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=0.75i</a:t>
            </a:r>
            <a:r>
              <a:rPr lang="en-US" altLang="zh-CN" baseline="-25000"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1</a:t>
            </a:r>
            <a:endParaRPr lang="zh-CN" altLang="en-US" dirty="0">
              <a:cs typeface="Times New Roman" panose="02020603050405020304" pitchFamily="18" charset="0"/>
            </a:endParaRPr>
          </a:p>
        </p:txBody>
      </p:sp>
      <p:sp>
        <p:nvSpPr>
          <p:cNvPr id="10" name="矩形 9"/>
          <p:cNvSpPr/>
          <p:nvPr/>
        </p:nvSpPr>
        <p:spPr>
          <a:xfrm>
            <a:off x="1967049" y="5383803"/>
            <a:ext cx="3433953" cy="523220"/>
          </a:xfrm>
          <a:prstGeom prst="rect">
            <a:avLst/>
          </a:prstGeom>
        </p:spPr>
        <p:txBody>
          <a:bodyPr wrap="non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Short circuit current</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endParaRPr lang="zh-CN" altLang="en-US" dirty="0">
              <a:cs typeface="Times New Roman" panose="02020603050405020304" pitchFamily="18" charset="0"/>
            </a:endParaRPr>
          </a:p>
        </p:txBody>
      </p:sp>
      <p:sp>
        <p:nvSpPr>
          <p:cNvPr id="11" name="矩形 10"/>
          <p:cNvSpPr/>
          <p:nvPr/>
        </p:nvSpPr>
        <p:spPr bwMode="auto">
          <a:xfrm>
            <a:off x="6659247" y="476672"/>
            <a:ext cx="1008112" cy="720080"/>
          </a:xfrm>
          <a:prstGeom prst="rect">
            <a:avLst/>
          </a:prstGeom>
          <a:solidFill>
            <a:srgbClr val="00B05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2" name="矩形 11"/>
          <p:cNvSpPr/>
          <p:nvPr/>
        </p:nvSpPr>
        <p:spPr bwMode="auto">
          <a:xfrm>
            <a:off x="6027306" y="1268760"/>
            <a:ext cx="838508" cy="814154"/>
          </a:xfrm>
          <a:prstGeom prst="rect">
            <a:avLst/>
          </a:prstGeom>
          <a:solidFill>
            <a:srgbClr val="00B05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3" name="椭圆 12"/>
          <p:cNvSpPr/>
          <p:nvPr/>
        </p:nvSpPr>
        <p:spPr bwMode="auto">
          <a:xfrm>
            <a:off x="8794564" y="1423809"/>
            <a:ext cx="477758" cy="504056"/>
          </a:xfrm>
          <a:prstGeom prst="ellipse">
            <a:avLst/>
          </a:prstGeom>
          <a:solidFill>
            <a:srgbClr val="0070C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4" name="椭圆 13"/>
          <p:cNvSpPr/>
          <p:nvPr/>
        </p:nvSpPr>
        <p:spPr bwMode="auto">
          <a:xfrm>
            <a:off x="8283742" y="944724"/>
            <a:ext cx="477758" cy="504056"/>
          </a:xfrm>
          <a:prstGeom prst="ellipse">
            <a:avLst/>
          </a:prstGeom>
          <a:solidFill>
            <a:srgbClr val="FF000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5" name="椭圆 14"/>
          <p:cNvSpPr/>
          <p:nvPr/>
        </p:nvSpPr>
        <p:spPr bwMode="auto">
          <a:xfrm>
            <a:off x="6657218" y="549245"/>
            <a:ext cx="477758" cy="504056"/>
          </a:xfrm>
          <a:prstGeom prst="ellipse">
            <a:avLst/>
          </a:prstGeom>
          <a:solidFill>
            <a:srgbClr val="FF3399">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6" name="椭圆 15"/>
          <p:cNvSpPr/>
          <p:nvPr/>
        </p:nvSpPr>
        <p:spPr bwMode="auto">
          <a:xfrm>
            <a:off x="8322918" y="692696"/>
            <a:ext cx="257547" cy="288032"/>
          </a:xfrm>
          <a:prstGeom prst="ellipse">
            <a:avLst/>
          </a:prstGeom>
          <a:solidFill>
            <a:srgbClr val="0070C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7" name="椭圆 16"/>
          <p:cNvSpPr/>
          <p:nvPr/>
        </p:nvSpPr>
        <p:spPr bwMode="auto">
          <a:xfrm>
            <a:off x="6670333" y="5383803"/>
            <a:ext cx="346559" cy="504056"/>
          </a:xfrm>
          <a:prstGeom prst="ellipse">
            <a:avLst/>
          </a:prstGeom>
          <a:solidFill>
            <a:srgbClr val="FF3399">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8" name="椭圆 17"/>
          <p:cNvSpPr/>
          <p:nvPr/>
        </p:nvSpPr>
        <p:spPr bwMode="auto">
          <a:xfrm>
            <a:off x="7174389" y="5393384"/>
            <a:ext cx="346559" cy="504056"/>
          </a:xfrm>
          <a:prstGeom prst="ellipse">
            <a:avLst/>
          </a:prstGeom>
          <a:solidFill>
            <a:srgbClr val="FF000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9" name="椭圆 18"/>
          <p:cNvSpPr/>
          <p:nvPr/>
        </p:nvSpPr>
        <p:spPr bwMode="auto">
          <a:xfrm>
            <a:off x="6105275" y="5402967"/>
            <a:ext cx="407560" cy="504056"/>
          </a:xfrm>
          <a:prstGeom prst="ellipse">
            <a:avLst/>
          </a:prstGeom>
          <a:solidFill>
            <a:srgbClr val="0070C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6752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par>
                                <p:cTn id="22" presetID="3" presetClass="entr" presetSubtype="1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linds(horizontal)">
                                      <p:cBhvr>
                                        <p:cTn id="32" dur="500"/>
                                        <p:tgtEl>
                                          <p:spTgt spid="19"/>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linds(horizontal)">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linds(horizontal)">
                                      <p:cBhvr>
                                        <p:cTn id="40" dur="500"/>
                                        <p:tgtEl>
                                          <p:spTgt spid="15"/>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blinds(horizontal)">
                                      <p:cBhvr>
                                        <p:cTn id="43" dur="5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blinds(horizontal)">
                                      <p:cBhvr>
                                        <p:cTn id="48" dur="500"/>
                                        <p:tgtEl>
                                          <p:spTgt spid="14"/>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blinds(horizontal)">
                                      <p:cBhvr>
                                        <p:cTn id="5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785D5D8-2F5E-4D45-9133-1E552CC3DE09}" type="slidenum">
              <a:rPr lang="zh-CN" altLang="en-US" smtClean="0"/>
              <a:pPr/>
              <a:t>56</a:t>
            </a:fld>
            <a:endParaRPr lang="en-US" altLang="zh-CN"/>
          </a:p>
        </p:txBody>
      </p:sp>
      <p:pic>
        <p:nvPicPr>
          <p:cNvPr id="4" name="图片 3"/>
          <p:cNvPicPr>
            <a:picLocks noChangeAspect="1"/>
          </p:cNvPicPr>
          <p:nvPr/>
        </p:nvPicPr>
        <p:blipFill>
          <a:blip r:embed="rId2"/>
          <a:stretch>
            <a:fillRect/>
          </a:stretch>
        </p:blipFill>
        <p:spPr>
          <a:xfrm>
            <a:off x="4079776" y="2852937"/>
            <a:ext cx="4104456" cy="2802757"/>
          </a:xfrm>
          <a:prstGeom prst="rect">
            <a:avLst/>
          </a:prstGeom>
        </p:spPr>
      </p:pic>
      <p:sp>
        <p:nvSpPr>
          <p:cNvPr id="5" name="矩形 4"/>
          <p:cNvSpPr/>
          <p:nvPr/>
        </p:nvSpPr>
        <p:spPr>
          <a:xfrm>
            <a:off x="2306452" y="5893614"/>
            <a:ext cx="3546648" cy="523220"/>
          </a:xfrm>
          <a:prstGeom prst="rect">
            <a:avLst/>
          </a:prstGeom>
        </p:spPr>
        <p:txBody>
          <a:bodyPr wrap="square">
            <a:spAutoFit/>
          </a:bodyPr>
          <a:lstStyle/>
          <a:p>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(c)</a:t>
            </a:r>
            <a:r>
              <a:rPr lang="en-US" altLang="zh-CN" dirty="0" err="1">
                <a:effectLst>
                  <a:outerShdw blurRad="38100" dist="38100" dir="2700000" algn="tl">
                    <a:srgbClr val="000000">
                      <a:alpha val="43137"/>
                    </a:srgbClr>
                  </a:outerShdw>
                </a:effectLst>
                <a:cs typeface="Times New Roman" panose="02020603050405020304" pitchFamily="18" charset="0"/>
              </a:rPr>
              <a:t>Thevenin's</a:t>
            </a:r>
            <a:r>
              <a:rPr lang="en-US" altLang="zh-CN" dirty="0">
                <a:effectLst>
                  <a:outerShdw blurRad="38100" dist="38100" dir="2700000" algn="tl">
                    <a:srgbClr val="000000">
                      <a:alpha val="43137"/>
                    </a:srgbClr>
                  </a:outerShdw>
                </a:effectLst>
                <a:cs typeface="Times New Roman" panose="02020603050405020304" pitchFamily="18" charset="0"/>
              </a:rPr>
              <a:t> model</a:t>
            </a:r>
            <a:endParaRPr lang="zh-CN" altLang="en-US"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pic>
        <p:nvPicPr>
          <p:cNvPr id="7" name="图片 6"/>
          <p:cNvPicPr>
            <a:picLocks noChangeAspect="1"/>
          </p:cNvPicPr>
          <p:nvPr/>
        </p:nvPicPr>
        <p:blipFill>
          <a:blip r:embed="rId3"/>
          <a:stretch>
            <a:fillRect/>
          </a:stretch>
        </p:blipFill>
        <p:spPr>
          <a:xfrm>
            <a:off x="4004855" y="1167070"/>
            <a:ext cx="4476750" cy="1162050"/>
          </a:xfrm>
          <a:prstGeom prst="rect">
            <a:avLst/>
          </a:prstGeom>
        </p:spPr>
      </p:pic>
      <p:sp>
        <p:nvSpPr>
          <p:cNvPr id="8" name="矩形 7"/>
          <p:cNvSpPr/>
          <p:nvPr/>
        </p:nvSpPr>
        <p:spPr>
          <a:xfrm>
            <a:off x="1709727" y="495914"/>
            <a:ext cx="8406680" cy="523220"/>
          </a:xfrm>
          <a:prstGeom prst="rect">
            <a:avLst/>
          </a:prstGeom>
        </p:spPr>
        <p:txBody>
          <a:bodyPr wrap="squar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Equivalent resistance</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p>
        </p:txBody>
      </p:sp>
      <p:sp>
        <p:nvSpPr>
          <p:cNvPr id="9" name="矩形 8"/>
          <p:cNvSpPr/>
          <p:nvPr/>
        </p:nvSpPr>
        <p:spPr>
          <a:xfrm>
            <a:off x="6528049" y="5871924"/>
            <a:ext cx="3594273" cy="523220"/>
          </a:xfrm>
          <a:prstGeom prst="rect">
            <a:avLst/>
          </a:prstGeom>
        </p:spPr>
        <p:txBody>
          <a:bodyPr wrap="square">
            <a:spAutoFit/>
          </a:bodyPr>
          <a:lstStyle/>
          <a:p>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(d)</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Norton</a:t>
            </a:r>
            <a:r>
              <a:rPr lang="en-US" altLang="zh-CN" dirty="0">
                <a:effectLst>
                  <a:outerShdw blurRad="38100" dist="38100" dir="2700000" algn="tl">
                    <a:srgbClr val="000000">
                      <a:alpha val="43137"/>
                    </a:srgbClr>
                  </a:outerShdw>
                </a:effectLst>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s model </a:t>
            </a:r>
            <a:endParaRPr lang="zh-CN" altLang="en-US"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1946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785D5D8-2F5E-4D45-9133-1E552CC3DE09}" type="slidenum">
              <a:rPr lang="zh-CN" altLang="en-US" smtClean="0"/>
              <a:pPr/>
              <a:t>57</a:t>
            </a:fld>
            <a:endParaRPr lang="en-US" altLang="zh-CN"/>
          </a:p>
        </p:txBody>
      </p:sp>
      <p:sp>
        <p:nvSpPr>
          <p:cNvPr id="3" name="矩形 2"/>
          <p:cNvSpPr/>
          <p:nvPr/>
        </p:nvSpPr>
        <p:spPr>
          <a:xfrm>
            <a:off x="1775520" y="476672"/>
            <a:ext cx="8406680" cy="523220"/>
          </a:xfrm>
          <a:prstGeom prst="rect">
            <a:avLst/>
          </a:prstGeom>
        </p:spPr>
        <p:txBody>
          <a:bodyPr wrap="square">
            <a:spAutoFit/>
          </a:bodyPr>
          <a:lstStyle/>
          <a:p>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7</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Maximum power </a:t>
            </a:r>
            <a:r>
              <a:rPr lang="en-US" altLang="zh-CN" dirty="0" smtClean="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transfer </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theorem</a:t>
            </a:r>
            <a:endPar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endParaRPr>
          </a:p>
        </p:txBody>
      </p:sp>
      <p:sp>
        <p:nvSpPr>
          <p:cNvPr id="4" name="矩形 3"/>
          <p:cNvSpPr/>
          <p:nvPr/>
        </p:nvSpPr>
        <p:spPr>
          <a:xfrm>
            <a:off x="2088806" y="1139496"/>
            <a:ext cx="8406680" cy="954107"/>
          </a:xfrm>
          <a:prstGeom prst="rect">
            <a:avLst/>
          </a:prstGeom>
        </p:spPr>
        <p:txBody>
          <a:bodyPr wrap="squar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How to obtain maximum power from a circuit for a resistance load ?</a:t>
            </a:r>
          </a:p>
        </p:txBody>
      </p:sp>
      <p:pic>
        <p:nvPicPr>
          <p:cNvPr id="6" name="图片 5"/>
          <p:cNvPicPr>
            <a:picLocks noChangeAspect="1"/>
          </p:cNvPicPr>
          <p:nvPr/>
        </p:nvPicPr>
        <p:blipFill>
          <a:blip r:embed="rId3"/>
          <a:stretch>
            <a:fillRect/>
          </a:stretch>
        </p:blipFill>
        <p:spPr>
          <a:xfrm>
            <a:off x="4079777" y="2152698"/>
            <a:ext cx="3305175" cy="2286000"/>
          </a:xfrm>
          <a:prstGeom prst="rect">
            <a:avLst/>
          </a:prstGeom>
        </p:spPr>
      </p:pic>
      <p:sp>
        <p:nvSpPr>
          <p:cNvPr id="7" name="矩形 6"/>
          <p:cNvSpPr/>
          <p:nvPr/>
        </p:nvSpPr>
        <p:spPr>
          <a:xfrm>
            <a:off x="1775520" y="4655401"/>
            <a:ext cx="8406680" cy="523220"/>
          </a:xfrm>
          <a:prstGeom prst="rect">
            <a:avLst/>
          </a:prstGeom>
        </p:spPr>
        <p:txBody>
          <a:bodyPr wrap="squar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Load power</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p>
        </p:txBody>
      </p:sp>
      <p:sp>
        <p:nvSpPr>
          <p:cNvPr id="9" name="矩形 8"/>
          <p:cNvSpPr/>
          <p:nvPr/>
        </p:nvSpPr>
        <p:spPr bwMode="auto">
          <a:xfrm>
            <a:off x="6292146" y="2888621"/>
            <a:ext cx="838508" cy="814154"/>
          </a:xfrm>
          <a:prstGeom prst="rect">
            <a:avLst/>
          </a:prstGeom>
          <a:solidFill>
            <a:srgbClr val="00B05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pic>
        <p:nvPicPr>
          <p:cNvPr id="10" name="图片 9"/>
          <p:cNvPicPr>
            <a:picLocks noChangeAspect="1"/>
          </p:cNvPicPr>
          <p:nvPr/>
        </p:nvPicPr>
        <p:blipFill>
          <a:blip r:embed="rId4"/>
          <a:stretch>
            <a:fillRect/>
          </a:stretch>
        </p:blipFill>
        <p:spPr>
          <a:xfrm>
            <a:off x="2630823" y="5366117"/>
            <a:ext cx="6696075" cy="1266825"/>
          </a:xfrm>
          <a:prstGeom prst="rect">
            <a:avLst/>
          </a:prstGeom>
        </p:spPr>
      </p:pic>
      <p:sp>
        <p:nvSpPr>
          <p:cNvPr id="11" name="矩形 10"/>
          <p:cNvSpPr/>
          <p:nvPr/>
        </p:nvSpPr>
        <p:spPr>
          <a:xfrm>
            <a:off x="6071569" y="4711977"/>
            <a:ext cx="4300280" cy="523220"/>
          </a:xfrm>
          <a:prstGeom prst="rect">
            <a:avLst/>
          </a:prstGeom>
        </p:spPr>
        <p:txBody>
          <a:bodyPr wrap="none">
            <a:spAutoFit/>
          </a:bodyPr>
          <a:lstStyle/>
          <a:p>
            <a:r>
              <a:rPr lang="en-US" altLang="zh-CN" dirty="0" err="1">
                <a:solidFill>
                  <a:srgbClr val="FFFF00"/>
                </a:solidFill>
                <a:effectLst>
                  <a:outerShdw blurRad="38100" dist="38100" dir="2700000" algn="tl">
                    <a:srgbClr val="000000">
                      <a:alpha val="43137"/>
                    </a:srgbClr>
                  </a:outerShdw>
                </a:effectLst>
              </a:rPr>
              <a:t>R</a:t>
            </a:r>
            <a:r>
              <a:rPr lang="en-US" altLang="zh-CN" baseline="-25000" dirty="0" err="1">
                <a:solidFill>
                  <a:srgbClr val="FFFF00"/>
                </a:solidFill>
                <a:effectLst>
                  <a:outerShdw blurRad="38100" dist="38100" dir="2700000" algn="tl">
                    <a:srgbClr val="000000">
                      <a:alpha val="43137"/>
                    </a:srgbClr>
                  </a:outerShdw>
                </a:effectLst>
              </a:rPr>
              <a:t>eq</a:t>
            </a:r>
            <a:r>
              <a:rPr lang="en-US" altLang="zh-CN" baseline="-25000" dirty="0">
                <a:solidFill>
                  <a:srgbClr val="FFFF00"/>
                </a:solidFill>
                <a:effectLst>
                  <a:outerShdw blurRad="38100" dist="38100" dir="2700000" algn="tl">
                    <a:srgbClr val="000000">
                      <a:alpha val="43137"/>
                    </a:srgbClr>
                  </a:outerShdw>
                </a:effectLst>
              </a:rPr>
              <a:t> </a:t>
            </a:r>
            <a:r>
              <a:rPr lang="en-US" altLang="zh-CN" dirty="0">
                <a:solidFill>
                  <a:srgbClr val="FFFF00"/>
                </a:solidFill>
                <a:effectLst>
                  <a:outerShdw blurRad="38100" dist="38100" dir="2700000" algn="tl">
                    <a:srgbClr val="000000">
                      <a:alpha val="43137"/>
                    </a:srgbClr>
                  </a:outerShdw>
                </a:effectLst>
              </a:rPr>
              <a:t>and R</a:t>
            </a:r>
            <a:r>
              <a:rPr lang="en-US" altLang="zh-CN" baseline="-25000" dirty="0">
                <a:solidFill>
                  <a:srgbClr val="FFFF00"/>
                </a:solidFill>
                <a:effectLst>
                  <a:outerShdw blurRad="38100" dist="38100" dir="2700000" algn="tl">
                    <a:srgbClr val="000000">
                      <a:alpha val="43137"/>
                    </a:srgbClr>
                  </a:outerShdw>
                </a:effectLst>
              </a:rPr>
              <a:t>L</a:t>
            </a:r>
            <a:r>
              <a:rPr lang="zh-CN" altLang="en-US" dirty="0">
                <a:solidFill>
                  <a:srgbClr val="FFFF00"/>
                </a:solidFill>
                <a:effectLst>
                  <a:outerShdw blurRad="38100" dist="38100" dir="2700000" algn="tl">
                    <a:srgbClr val="000000">
                      <a:alpha val="43137"/>
                    </a:srgbClr>
                  </a:outerShdw>
                </a:effectLst>
              </a:rPr>
              <a:t> </a:t>
            </a:r>
            <a:r>
              <a:rPr lang="en-US" altLang="zh-CN" dirty="0">
                <a:solidFill>
                  <a:srgbClr val="FFFF00"/>
                </a:solidFill>
                <a:effectLst>
                  <a:outerShdw blurRad="38100" dist="38100" dir="2700000" algn="tl">
                    <a:srgbClr val="000000">
                      <a:alpha val="43137"/>
                    </a:srgbClr>
                  </a:outerShdw>
                </a:effectLst>
              </a:rPr>
              <a:t>share the voltage.</a:t>
            </a:r>
            <a:endParaRPr lang="zh-CN" altLang="en-US" dirty="0">
              <a:solidFill>
                <a:srgbClr val="FFFF00"/>
              </a:solidFill>
              <a:effectLst>
                <a:outerShdw blurRad="38100" dist="38100" dir="2700000" algn="tl">
                  <a:srgbClr val="000000">
                    <a:alpha val="43137"/>
                  </a:srgbClr>
                </a:outerShdw>
              </a:effectLst>
            </a:endParaRPr>
          </a:p>
        </p:txBody>
      </p:sp>
      <p:sp>
        <p:nvSpPr>
          <p:cNvPr id="12" name="椭圆 11"/>
          <p:cNvSpPr/>
          <p:nvPr/>
        </p:nvSpPr>
        <p:spPr bwMode="auto">
          <a:xfrm>
            <a:off x="8221709" y="6042501"/>
            <a:ext cx="477758" cy="504056"/>
          </a:xfrm>
          <a:prstGeom prst="ellipse">
            <a:avLst/>
          </a:prstGeom>
          <a:solidFill>
            <a:srgbClr val="0070C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3" name="椭圆 12"/>
          <p:cNvSpPr/>
          <p:nvPr/>
        </p:nvSpPr>
        <p:spPr bwMode="auto">
          <a:xfrm>
            <a:off x="8177466" y="5487470"/>
            <a:ext cx="477758" cy="504056"/>
          </a:xfrm>
          <a:prstGeom prst="ellipse">
            <a:avLst/>
          </a:prstGeom>
          <a:solidFill>
            <a:srgbClr val="FF000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59735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linds(horizontal)">
                                      <p:cBhvr>
                                        <p:cTn id="26" dur="500"/>
                                        <p:tgtEl>
                                          <p:spTgt spid="13"/>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animBg="1"/>
      <p:bldP spid="11" grpId="0"/>
      <p:bldP spid="12" grpId="0" animBg="1"/>
      <p:bldP spid="1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785D5D8-2F5E-4D45-9133-1E552CC3DE09}" type="slidenum">
              <a:rPr lang="zh-CN" altLang="en-US" smtClean="0"/>
              <a:pPr/>
              <a:t>58</a:t>
            </a:fld>
            <a:endParaRPr lang="en-US" altLang="zh-CN"/>
          </a:p>
        </p:txBody>
      </p:sp>
      <p:sp>
        <p:nvSpPr>
          <p:cNvPr id="3" name="矩形 2"/>
          <p:cNvSpPr/>
          <p:nvPr/>
        </p:nvSpPr>
        <p:spPr>
          <a:xfrm>
            <a:off x="1594992" y="403801"/>
            <a:ext cx="9073008" cy="523220"/>
          </a:xfrm>
          <a:prstGeom prst="rect">
            <a:avLst/>
          </a:prstGeom>
        </p:spPr>
        <p:txBody>
          <a:bodyPr wrap="squar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To get the maximum power P</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derivation of load resistance</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p>
        </p:txBody>
      </p:sp>
      <p:pic>
        <p:nvPicPr>
          <p:cNvPr id="5" name="图片 4"/>
          <p:cNvPicPr>
            <a:picLocks noChangeAspect="1"/>
          </p:cNvPicPr>
          <p:nvPr/>
        </p:nvPicPr>
        <p:blipFill>
          <a:blip r:embed="rId3"/>
          <a:stretch>
            <a:fillRect/>
          </a:stretch>
        </p:blipFill>
        <p:spPr>
          <a:xfrm>
            <a:off x="1784424" y="1249508"/>
            <a:ext cx="4257675" cy="1352550"/>
          </a:xfrm>
          <a:prstGeom prst="rect">
            <a:avLst/>
          </a:prstGeom>
        </p:spPr>
      </p:pic>
      <p:pic>
        <p:nvPicPr>
          <p:cNvPr id="7" name="图片 6"/>
          <p:cNvPicPr>
            <a:picLocks noChangeAspect="1"/>
          </p:cNvPicPr>
          <p:nvPr/>
        </p:nvPicPr>
        <p:blipFill>
          <a:blip r:embed="rId4"/>
          <a:stretch>
            <a:fillRect/>
          </a:stretch>
        </p:blipFill>
        <p:spPr>
          <a:xfrm>
            <a:off x="3816092" y="3960268"/>
            <a:ext cx="2009775" cy="1057275"/>
          </a:xfrm>
          <a:prstGeom prst="rect">
            <a:avLst/>
          </a:prstGeom>
        </p:spPr>
      </p:pic>
      <p:sp>
        <p:nvSpPr>
          <p:cNvPr id="8" name="矩形 7"/>
          <p:cNvSpPr/>
          <p:nvPr/>
        </p:nvSpPr>
        <p:spPr>
          <a:xfrm>
            <a:off x="1771069" y="3221514"/>
            <a:ext cx="8406680" cy="523220"/>
          </a:xfrm>
          <a:prstGeom prst="rect">
            <a:avLst/>
          </a:prstGeom>
        </p:spPr>
        <p:txBody>
          <a:bodyPr wrap="squar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The condition for the maximum power of load resistance</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p>
        </p:txBody>
      </p:sp>
      <p:sp>
        <p:nvSpPr>
          <p:cNvPr id="9" name="矩形 8"/>
          <p:cNvSpPr/>
          <p:nvPr/>
        </p:nvSpPr>
        <p:spPr>
          <a:xfrm>
            <a:off x="1775520" y="5725180"/>
            <a:ext cx="8406680" cy="523220"/>
          </a:xfrm>
          <a:prstGeom prst="rect">
            <a:avLst/>
          </a:prstGeom>
        </p:spPr>
        <p:txBody>
          <a:bodyPr wrap="squar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Maximum power of resistance load</a:t>
            </a:r>
            <a:r>
              <a:rPr lang="zh-CN" altLang="en-US"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p>
        </p:txBody>
      </p:sp>
      <p:pic>
        <p:nvPicPr>
          <p:cNvPr id="10" name="图片 9"/>
          <p:cNvPicPr>
            <a:picLocks noChangeAspect="1"/>
          </p:cNvPicPr>
          <p:nvPr/>
        </p:nvPicPr>
        <p:blipFill>
          <a:blip r:embed="rId5"/>
          <a:stretch>
            <a:fillRect/>
          </a:stretch>
        </p:blipFill>
        <p:spPr>
          <a:xfrm>
            <a:off x="7426326" y="5176129"/>
            <a:ext cx="2238375" cy="1314450"/>
          </a:xfrm>
          <a:prstGeom prst="rect">
            <a:avLst/>
          </a:prstGeom>
        </p:spPr>
      </p:pic>
      <p:graphicFrame>
        <p:nvGraphicFramePr>
          <p:cNvPr id="4" name="对象 3"/>
          <p:cNvGraphicFramePr>
            <a:graphicFrameLocks noChangeAspect="1"/>
          </p:cNvGraphicFramePr>
          <p:nvPr>
            <p:extLst/>
          </p:nvPr>
        </p:nvGraphicFramePr>
        <p:xfrm>
          <a:off x="6215492" y="1099354"/>
          <a:ext cx="4210050" cy="1860550"/>
        </p:xfrm>
        <a:graphic>
          <a:graphicData uri="http://schemas.openxmlformats.org/presentationml/2006/ole">
            <mc:AlternateContent xmlns:mc="http://schemas.openxmlformats.org/markup-compatibility/2006">
              <mc:Choice xmlns:v="urn:schemas-microsoft-com:vml" Requires="v">
                <p:oleObj spid="_x0000_s406537" name="Equation" r:id="rId6" imgW="3162240" imgH="1396800" progId="Equation.DSMT4">
                  <p:embed/>
                </p:oleObj>
              </mc:Choice>
              <mc:Fallback>
                <p:oleObj name="Equation" r:id="rId6" imgW="3162240" imgH="1396800" progId="Equation.DSMT4">
                  <p:embed/>
                  <p:pic>
                    <p:nvPicPr>
                      <p:cNvPr id="4" name="对象 3"/>
                      <p:cNvPicPr/>
                      <p:nvPr/>
                    </p:nvPicPr>
                    <p:blipFill>
                      <a:blip r:embed="rId7"/>
                      <a:stretch>
                        <a:fillRect/>
                      </a:stretch>
                    </p:blipFill>
                    <p:spPr>
                      <a:xfrm>
                        <a:off x="6215492" y="1099354"/>
                        <a:ext cx="4210050" cy="1860550"/>
                      </a:xfrm>
                      <a:prstGeom prst="rect">
                        <a:avLst/>
                      </a:prstGeom>
                    </p:spPr>
                  </p:pic>
                </p:oleObj>
              </mc:Fallback>
            </mc:AlternateContent>
          </a:graphicData>
        </a:graphic>
      </p:graphicFrame>
    </p:spTree>
    <p:extLst>
      <p:ext uri="{BB962C8B-B14F-4D97-AF65-F5344CB8AC3E}">
        <p14:creationId xmlns:p14="http://schemas.microsoft.com/office/powerpoint/2010/main" val="1445041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par>
                                <p:cTn id="22" presetID="3" presetClass="entr" presetSubtype="1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785D5D8-2F5E-4D45-9133-1E552CC3DE09}" type="slidenum">
              <a:rPr lang="zh-CN" altLang="en-US" smtClean="0"/>
              <a:pPr/>
              <a:t>59</a:t>
            </a:fld>
            <a:endParaRPr lang="en-US" altLang="zh-CN"/>
          </a:p>
        </p:txBody>
      </p:sp>
      <p:sp>
        <p:nvSpPr>
          <p:cNvPr id="3" name="矩形 2"/>
          <p:cNvSpPr/>
          <p:nvPr/>
        </p:nvSpPr>
        <p:spPr>
          <a:xfrm>
            <a:off x="1766254" y="345114"/>
            <a:ext cx="8506210" cy="1384995"/>
          </a:xfrm>
          <a:prstGeom prst="rect">
            <a:avLst/>
          </a:prstGeom>
        </p:spPr>
        <p:txBody>
          <a:bodyPr wrap="squar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Example</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Calculate</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1</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the resistance of R</a:t>
            </a:r>
            <a:r>
              <a:rPr lang="en-US" altLang="zh-CN" baseline="-25000"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L </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for the maximum power,</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2</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the maximum power,</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3</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the power transmission efficiency of voltage source 10V.</a:t>
            </a:r>
            <a:endPar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2011957" y="2060849"/>
            <a:ext cx="7915275" cy="2943225"/>
          </a:xfrm>
          <a:prstGeom prst="rect">
            <a:avLst/>
          </a:prstGeom>
        </p:spPr>
      </p:pic>
      <p:sp>
        <p:nvSpPr>
          <p:cNvPr id="6" name="矩形 5"/>
          <p:cNvSpPr/>
          <p:nvPr/>
        </p:nvSpPr>
        <p:spPr>
          <a:xfrm>
            <a:off x="1552061" y="5334814"/>
            <a:ext cx="9301484" cy="954107"/>
          </a:xfrm>
          <a:prstGeom prst="rect">
            <a:avLst/>
          </a:prstGeom>
        </p:spPr>
        <p:txBody>
          <a:bodyPr wrap="squar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Calculate the equivalent resistance</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and get </a:t>
            </a:r>
            <a:r>
              <a:rPr lang="en-US" altLang="zh-CN" dirty="0" err="1">
                <a:effectLst>
                  <a:outerShdw blurRad="38100" dist="38100" dir="2700000" algn="tl">
                    <a:srgbClr val="000000">
                      <a:alpha val="43137"/>
                    </a:srgbClr>
                  </a:outerShdw>
                </a:effectLst>
                <a:cs typeface="Times New Roman" panose="02020603050405020304" pitchFamily="18" charset="0"/>
              </a:rPr>
              <a:t>Thevenin's</a:t>
            </a:r>
            <a:r>
              <a:rPr lang="en-US" altLang="zh-CN" dirty="0">
                <a:effectLst>
                  <a:outerShdw blurRad="38100" dist="38100" dir="2700000" algn="tl">
                    <a:srgbClr val="000000">
                      <a:alpha val="43137"/>
                    </a:srgbClr>
                  </a:outerShdw>
                </a:effectLst>
                <a:cs typeface="Times New Roman" panose="02020603050405020304" pitchFamily="18" charset="0"/>
              </a:rPr>
              <a:t> model</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b</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endPar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59307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1795" name="Rectangle 3"/>
          <p:cNvSpPr>
            <a:spLocks noGrp="1" noChangeArrowheads="1"/>
          </p:cNvSpPr>
          <p:nvPr>
            <p:ph type="body" idx="1"/>
          </p:nvPr>
        </p:nvSpPr>
        <p:spPr>
          <a:xfrm>
            <a:off x="2186528" y="1721328"/>
            <a:ext cx="4557545" cy="4804016"/>
          </a:xfrm>
          <a:noFill/>
          <a:ln/>
        </p:spPr>
        <p:txBody>
          <a:bodyPr/>
          <a:lstStyle/>
          <a:p>
            <a:pPr>
              <a:lnSpc>
                <a:spcPct val="120000"/>
              </a:lnSpc>
              <a:buFont typeface="Wingdings" pitchFamily="2" charset="2"/>
              <a:buNone/>
            </a:pPr>
            <a:r>
              <a:rPr lang="zh-CN" alt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altLang="zh-C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8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t>
            </a:r>
            <a:r>
              <a:rPr lang="en-US" altLang="zh-CN" sz="2800" b="1" baseline="-20000"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a:t>
            </a:r>
            <a:r>
              <a:rPr lang="en-US" altLang="zh-CN" sz="28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0.0V</a:t>
            </a:r>
          </a:p>
          <a:p>
            <a:pPr lvl="1">
              <a:lnSpc>
                <a:spcPct val="120000"/>
              </a:lnSpc>
              <a:buFont typeface="Wingdings" pitchFamily="2" charset="2"/>
              <a:buNone/>
            </a:pPr>
            <a:r>
              <a:rPr lang="en-US" altLang="zh-CN"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Tn</a:t>
            </a: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OFF</a:t>
            </a:r>
            <a:endParaRPr lang="zh-CN" altLang="en-US" b="1" dirty="0">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endParaRPr>
          </a:p>
          <a:p>
            <a:pPr lvl="1">
              <a:lnSpc>
                <a:spcPct val="120000"/>
              </a:lnSpc>
              <a:buFont typeface="Wingdings" pitchFamily="2" charset="2"/>
              <a:buNone/>
            </a:pPr>
            <a:r>
              <a:rPr lang="en-US" altLang="zh-CN"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Tp</a:t>
            </a: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ON</a:t>
            </a:r>
            <a:endParaRPr lang="zh-CN" altLang="en-US" b="1" dirty="0">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endParaRPr>
          </a:p>
          <a:p>
            <a:pPr lvl="1">
              <a:lnSpc>
                <a:spcPct val="120000"/>
              </a:lnSpc>
              <a:buFont typeface="Wingdings" pitchFamily="2" charset="2"/>
              <a:buNone/>
            </a:pPr>
            <a:r>
              <a:rPr lang="en-US" altLang="zh-CN" sz="24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t>
            </a:r>
            <a:r>
              <a:rPr lang="en-US" altLang="zh-CN" sz="2400" b="1" baseline="-20000"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  </a:t>
            </a:r>
            <a:r>
              <a:rPr lang="en-US" altLang="zh-CN" sz="24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itchFamily="18" charset="2"/>
              </a:rPr>
              <a:t> </a:t>
            </a:r>
            <a:r>
              <a:rPr lang="en-US" altLang="zh-CN" sz="24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t>
            </a:r>
            <a:r>
              <a:rPr lang="en-US" altLang="zh-CN" sz="2400" b="1" baseline="-20000"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DD </a:t>
            </a:r>
            <a:r>
              <a:rPr lang="en-US" altLang="zh-CN" sz="24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5.0V</a:t>
            </a:r>
          </a:p>
          <a:p>
            <a:pPr>
              <a:lnSpc>
                <a:spcPct val="120000"/>
              </a:lnSpc>
              <a:buFont typeface="Wingdings" pitchFamily="2" charset="2"/>
              <a:buNone/>
            </a:pPr>
            <a:endParaRPr lang="en-US" altLang="zh-CN"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20000"/>
              </a:lnSpc>
              <a:buFont typeface="Wingdings" pitchFamily="2" charset="2"/>
              <a:buNone/>
            </a:pPr>
            <a:r>
              <a:rPr lang="en-US" altLang="zh-C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a:t>
            </a:r>
            <a:r>
              <a:rPr lang="en-US" altLang="zh-CN" sz="28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t>
            </a:r>
            <a:r>
              <a:rPr lang="en-US" altLang="zh-CN" sz="2800" b="1" baseline="-20000"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a:t>
            </a:r>
            <a:r>
              <a:rPr lang="en-US" altLang="zh-CN" sz="28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V</a:t>
            </a:r>
            <a:r>
              <a:rPr lang="en-US" altLang="zh-CN" sz="2800" b="1" baseline="-25000"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DD </a:t>
            </a:r>
            <a:r>
              <a:rPr lang="en-US" altLang="zh-CN" sz="28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5.0V</a:t>
            </a:r>
            <a:endParaRPr lang="en-US" altLang="zh-CN" sz="2800" b="1" baseline="-25000"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a:lnSpc>
                <a:spcPct val="120000"/>
              </a:lnSpc>
              <a:buFont typeface="Wingdings" pitchFamily="2" charset="2"/>
              <a:buNone/>
            </a:pPr>
            <a:r>
              <a:rPr lang="en-US" altLang="zh-CN"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Tn</a:t>
            </a: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ON</a:t>
            </a:r>
            <a:endParaRPr lang="zh-CN" altLang="en-US" b="1" dirty="0">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endParaRPr>
          </a:p>
          <a:p>
            <a:pPr lvl="1">
              <a:lnSpc>
                <a:spcPct val="120000"/>
              </a:lnSpc>
              <a:buFont typeface="Wingdings" pitchFamily="2" charset="2"/>
              <a:buNone/>
            </a:pPr>
            <a:r>
              <a:rPr lang="en-US" altLang="zh-CN"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Tp</a:t>
            </a: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OFF</a:t>
            </a:r>
            <a:endParaRPr lang="zh-CN" altLang="en-US" b="1" dirty="0">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endParaRPr>
          </a:p>
          <a:p>
            <a:pPr lvl="1">
              <a:lnSpc>
                <a:spcPct val="120000"/>
              </a:lnSpc>
              <a:buFont typeface="Wingdings" pitchFamily="2" charset="2"/>
              <a:buNone/>
            </a:pPr>
            <a:r>
              <a:rPr lang="en-US" altLang="zh-CN" sz="24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t>
            </a:r>
            <a:r>
              <a:rPr lang="en-US" altLang="zh-CN" sz="2400" b="1" baseline="-20000"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  </a:t>
            </a:r>
            <a:r>
              <a:rPr lang="en-US" altLang="zh-CN" sz="24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itchFamily="18" charset="2"/>
              </a:rPr>
              <a:t> </a:t>
            </a:r>
            <a:r>
              <a:rPr lang="en-US" altLang="zh-CN" sz="24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0V</a:t>
            </a:r>
          </a:p>
        </p:txBody>
      </p:sp>
      <p:grpSp>
        <p:nvGrpSpPr>
          <p:cNvPr id="2" name="Group 4"/>
          <p:cNvGrpSpPr>
            <a:grpSpLocks/>
          </p:cNvGrpSpPr>
          <p:nvPr/>
        </p:nvGrpSpPr>
        <p:grpSpPr bwMode="auto">
          <a:xfrm>
            <a:off x="6672065" y="1412777"/>
            <a:ext cx="3438525" cy="3786189"/>
            <a:chOff x="1834" y="495"/>
            <a:chExt cx="2166" cy="2385"/>
          </a:xfrm>
        </p:grpSpPr>
        <p:sp>
          <p:nvSpPr>
            <p:cNvPr id="161797" name="Line 5"/>
            <p:cNvSpPr>
              <a:spLocks noChangeShapeType="1"/>
            </p:cNvSpPr>
            <p:nvPr/>
          </p:nvSpPr>
          <p:spPr bwMode="auto">
            <a:xfrm flipV="1">
              <a:off x="2976" y="912"/>
              <a:ext cx="0" cy="528"/>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nvGrpSpPr>
            <p:cNvPr id="3" name="Group 6"/>
            <p:cNvGrpSpPr>
              <a:grpSpLocks/>
            </p:cNvGrpSpPr>
            <p:nvPr/>
          </p:nvGrpSpPr>
          <p:grpSpPr bwMode="auto">
            <a:xfrm>
              <a:off x="2688" y="1344"/>
              <a:ext cx="288" cy="384"/>
              <a:chOff x="3825" y="2064"/>
              <a:chExt cx="288" cy="384"/>
            </a:xfrm>
          </p:grpSpPr>
          <p:sp>
            <p:nvSpPr>
              <p:cNvPr id="161799" name="Line 7"/>
              <p:cNvSpPr>
                <a:spLocks noChangeShapeType="1"/>
              </p:cNvSpPr>
              <p:nvPr/>
            </p:nvSpPr>
            <p:spPr bwMode="auto">
              <a:xfrm>
                <a:off x="3825" y="2160"/>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161800" name="Line 8"/>
              <p:cNvSpPr>
                <a:spLocks noChangeShapeType="1"/>
              </p:cNvSpPr>
              <p:nvPr/>
            </p:nvSpPr>
            <p:spPr bwMode="auto">
              <a:xfrm>
                <a:off x="3921" y="2064"/>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161801" name="Line 9"/>
              <p:cNvSpPr>
                <a:spLocks noChangeShapeType="1"/>
              </p:cNvSpPr>
              <p:nvPr/>
            </p:nvSpPr>
            <p:spPr bwMode="auto">
              <a:xfrm>
                <a:off x="3921" y="2160"/>
                <a:ext cx="192" cy="0"/>
              </a:xfrm>
              <a:prstGeom prst="line">
                <a:avLst/>
              </a:prstGeom>
              <a:noFill/>
              <a:ln w="19050">
                <a:solidFill>
                  <a:schemeClr val="tx1"/>
                </a:solidFill>
                <a:miter lim="800000"/>
                <a:headEnd type="triangle" w="med" len="me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161802" name="Line 10"/>
              <p:cNvSpPr>
                <a:spLocks noChangeShapeType="1"/>
              </p:cNvSpPr>
              <p:nvPr/>
            </p:nvSpPr>
            <p:spPr bwMode="auto">
              <a:xfrm>
                <a:off x="3921" y="2352"/>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sp>
          <p:nvSpPr>
            <p:cNvPr id="161803" name="Line 11"/>
            <p:cNvSpPr>
              <a:spLocks noChangeShapeType="1"/>
            </p:cNvSpPr>
            <p:nvPr/>
          </p:nvSpPr>
          <p:spPr bwMode="auto">
            <a:xfrm>
              <a:off x="2976" y="1632"/>
              <a:ext cx="0" cy="48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161804" name="Line 12"/>
            <p:cNvSpPr>
              <a:spLocks noChangeShapeType="1"/>
            </p:cNvSpPr>
            <p:nvPr/>
          </p:nvSpPr>
          <p:spPr bwMode="auto">
            <a:xfrm flipH="1">
              <a:off x="2448" y="1536"/>
              <a:ext cx="240"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161805" name="Line 13"/>
            <p:cNvSpPr>
              <a:spLocks noChangeShapeType="1"/>
            </p:cNvSpPr>
            <p:nvPr/>
          </p:nvSpPr>
          <p:spPr bwMode="auto">
            <a:xfrm flipV="1">
              <a:off x="2976" y="2304"/>
              <a:ext cx="0" cy="48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nvGrpSpPr>
            <p:cNvPr id="4" name="Group 14"/>
            <p:cNvGrpSpPr>
              <a:grpSpLocks/>
            </p:cNvGrpSpPr>
            <p:nvPr/>
          </p:nvGrpSpPr>
          <p:grpSpPr bwMode="auto">
            <a:xfrm>
              <a:off x="2688" y="2016"/>
              <a:ext cx="288" cy="384"/>
              <a:chOff x="3840" y="1920"/>
              <a:chExt cx="288" cy="384"/>
            </a:xfrm>
          </p:grpSpPr>
          <p:sp>
            <p:nvSpPr>
              <p:cNvPr id="161807" name="Line 15"/>
              <p:cNvSpPr>
                <a:spLocks noChangeShapeType="1"/>
              </p:cNvSpPr>
              <p:nvPr/>
            </p:nvSpPr>
            <p:spPr bwMode="auto">
              <a:xfrm>
                <a:off x="3840" y="2016"/>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161808" name="Line 16"/>
              <p:cNvSpPr>
                <a:spLocks noChangeShapeType="1"/>
              </p:cNvSpPr>
              <p:nvPr/>
            </p:nvSpPr>
            <p:spPr bwMode="auto">
              <a:xfrm>
                <a:off x="3936" y="1920"/>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161809" name="Line 17"/>
              <p:cNvSpPr>
                <a:spLocks noChangeShapeType="1"/>
              </p:cNvSpPr>
              <p:nvPr/>
            </p:nvSpPr>
            <p:spPr bwMode="auto">
              <a:xfrm>
                <a:off x="3936" y="2016"/>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161810" name="Line 18"/>
              <p:cNvSpPr>
                <a:spLocks noChangeShapeType="1"/>
              </p:cNvSpPr>
              <p:nvPr/>
            </p:nvSpPr>
            <p:spPr bwMode="auto">
              <a:xfrm>
                <a:off x="3936" y="2208"/>
                <a:ext cx="192" cy="0"/>
              </a:xfrm>
              <a:prstGeom prst="line">
                <a:avLst/>
              </a:prstGeom>
              <a:noFill/>
              <a:ln w="19050">
                <a:solidFill>
                  <a:schemeClr val="tx1"/>
                </a:solidFill>
                <a:miter lim="800000"/>
                <a:headEnd/>
                <a:tailEnd type="triangle" w="med" len="me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grpSp>
        <p:sp>
          <p:nvSpPr>
            <p:cNvPr id="161811" name="Line 19"/>
            <p:cNvSpPr>
              <a:spLocks noChangeShapeType="1"/>
            </p:cNvSpPr>
            <p:nvPr/>
          </p:nvSpPr>
          <p:spPr bwMode="auto">
            <a:xfrm flipH="1">
              <a:off x="2160" y="2208"/>
              <a:ext cx="528"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161812" name="Line 20"/>
            <p:cNvSpPr>
              <a:spLocks noChangeShapeType="1"/>
            </p:cNvSpPr>
            <p:nvPr/>
          </p:nvSpPr>
          <p:spPr bwMode="auto">
            <a:xfrm>
              <a:off x="2976" y="1872"/>
              <a:ext cx="432" cy="0"/>
            </a:xfrm>
            <a:prstGeom prst="line">
              <a:avLst/>
            </a:prstGeom>
            <a:noFill/>
            <a:ln w="19050">
              <a:solidFill>
                <a:schemeClr val="tx1"/>
              </a:solidFill>
              <a:miter lim="800000"/>
              <a:headEnd type="oval" w="med" len="me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161813" name="Line 21"/>
            <p:cNvSpPr>
              <a:spLocks noChangeShapeType="1"/>
            </p:cNvSpPr>
            <p:nvPr/>
          </p:nvSpPr>
          <p:spPr bwMode="auto">
            <a:xfrm>
              <a:off x="2448" y="1536"/>
              <a:ext cx="0" cy="672"/>
            </a:xfrm>
            <a:prstGeom prst="line">
              <a:avLst/>
            </a:prstGeom>
            <a:noFill/>
            <a:ln w="19050">
              <a:solidFill>
                <a:schemeClr val="tx1"/>
              </a:solidFill>
              <a:miter lim="800000"/>
              <a:headEnd/>
              <a:tailEnd type="oval" w="med" len="me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161814" name="AutoShape 22"/>
            <p:cNvSpPr>
              <a:spLocks noChangeArrowheads="1"/>
            </p:cNvSpPr>
            <p:nvPr/>
          </p:nvSpPr>
          <p:spPr bwMode="auto">
            <a:xfrm flipV="1">
              <a:off x="2880" y="2784"/>
              <a:ext cx="192" cy="96"/>
            </a:xfrm>
            <a:prstGeom prst="triangle">
              <a:avLst>
                <a:gd name="adj" fmla="val 50000"/>
              </a:avLst>
            </a:pr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161815" name="Line 23"/>
            <p:cNvSpPr>
              <a:spLocks noChangeShapeType="1"/>
            </p:cNvSpPr>
            <p:nvPr/>
          </p:nvSpPr>
          <p:spPr bwMode="auto">
            <a:xfrm>
              <a:off x="2880" y="912"/>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
          <p:nvSpPr>
            <p:cNvPr id="161816" name="Text Box 24"/>
            <p:cNvSpPr txBox="1">
              <a:spLocks noChangeArrowheads="1"/>
            </p:cNvSpPr>
            <p:nvPr/>
          </p:nvSpPr>
          <p:spPr bwMode="auto">
            <a:xfrm>
              <a:off x="2496" y="495"/>
              <a:ext cx="1297" cy="330"/>
            </a:xfrm>
            <a:prstGeom prst="rect">
              <a:avLst/>
            </a:prstGeom>
            <a:noFill/>
            <a:ln w="9525">
              <a:noFill/>
              <a:miter lim="800000"/>
              <a:headEnd/>
              <a:tailEnd/>
            </a:ln>
            <a:effectLst/>
          </p:spPr>
          <p:txBody>
            <a:bodyPr wrap="none">
              <a:spAutoFit/>
            </a:bodyPr>
            <a:lstStyle/>
            <a:p>
              <a:r>
                <a:rPr lang="en-US" altLang="zh-CN" b="1" dirty="0">
                  <a:effectLst>
                    <a:outerShdw blurRad="38100" dist="38100" dir="2700000" algn="tl">
                      <a:srgbClr val="000000">
                        <a:alpha val="43137"/>
                      </a:srgbClr>
                    </a:outerShdw>
                  </a:effectLst>
                  <a:cs typeface="Times New Roman" panose="02020603050405020304" pitchFamily="18" charset="0"/>
                </a:rPr>
                <a:t>V</a:t>
              </a:r>
              <a:r>
                <a:rPr lang="en-US" altLang="zh-CN" b="1" baseline="-25000" dirty="0">
                  <a:effectLst>
                    <a:outerShdw blurRad="38100" dist="38100" dir="2700000" algn="tl">
                      <a:srgbClr val="000000">
                        <a:alpha val="43137"/>
                      </a:srgbClr>
                    </a:outerShdw>
                  </a:effectLst>
                  <a:cs typeface="Times New Roman" panose="02020603050405020304" pitchFamily="18" charset="0"/>
                </a:rPr>
                <a:t>DD </a:t>
              </a:r>
              <a:r>
                <a:rPr lang="en-US" altLang="zh-CN" b="1" dirty="0">
                  <a:effectLst>
                    <a:outerShdw blurRad="38100" dist="38100" dir="2700000" algn="tl">
                      <a:srgbClr val="000000">
                        <a:alpha val="43137"/>
                      </a:srgbClr>
                    </a:outerShdw>
                  </a:effectLst>
                  <a:cs typeface="Times New Roman" panose="02020603050405020304" pitchFamily="18" charset="0"/>
                </a:rPr>
                <a:t>= +5.0V</a:t>
              </a:r>
            </a:p>
          </p:txBody>
        </p:sp>
        <p:sp>
          <p:nvSpPr>
            <p:cNvPr id="161817" name="Text Box 25"/>
            <p:cNvSpPr txBox="1">
              <a:spLocks noChangeArrowheads="1"/>
            </p:cNvSpPr>
            <p:nvPr/>
          </p:nvSpPr>
          <p:spPr bwMode="auto">
            <a:xfrm>
              <a:off x="3397" y="1728"/>
              <a:ext cx="603" cy="330"/>
            </a:xfrm>
            <a:prstGeom prst="rect">
              <a:avLst/>
            </a:prstGeom>
            <a:noFill/>
            <a:ln w="9525">
              <a:noFill/>
              <a:miter lim="800000"/>
              <a:headEnd/>
              <a:tailEnd/>
            </a:ln>
            <a:effectLst/>
          </p:spPr>
          <p:txBody>
            <a:bodyPr wrap="none">
              <a:spAutoFit/>
            </a:bodyPr>
            <a:lstStyle/>
            <a:p>
              <a:r>
                <a:rPr lang="en-US" altLang="zh-CN" b="1" dirty="0">
                  <a:effectLst>
                    <a:outerShdw blurRad="38100" dist="38100" dir="2700000" algn="tl">
                      <a:srgbClr val="000000">
                        <a:alpha val="43137"/>
                      </a:srgbClr>
                    </a:outerShdw>
                  </a:effectLst>
                  <a:cs typeface="Times New Roman" panose="02020603050405020304" pitchFamily="18" charset="0"/>
                </a:rPr>
                <a:t>V</a:t>
              </a:r>
              <a:r>
                <a:rPr lang="en-US" altLang="zh-CN" b="1" baseline="-25000" dirty="0">
                  <a:effectLst>
                    <a:outerShdw blurRad="38100" dist="38100" dir="2700000" algn="tl">
                      <a:srgbClr val="000000">
                        <a:alpha val="43137"/>
                      </a:srgbClr>
                    </a:outerShdw>
                  </a:effectLst>
                  <a:cs typeface="Times New Roman" panose="02020603050405020304" pitchFamily="18" charset="0"/>
                </a:rPr>
                <a:t>OUT</a:t>
              </a:r>
            </a:p>
          </p:txBody>
        </p:sp>
        <p:sp>
          <p:nvSpPr>
            <p:cNvPr id="161818" name="Text Box 26"/>
            <p:cNvSpPr txBox="1">
              <a:spLocks noChangeArrowheads="1"/>
            </p:cNvSpPr>
            <p:nvPr/>
          </p:nvSpPr>
          <p:spPr bwMode="auto">
            <a:xfrm>
              <a:off x="1834" y="2064"/>
              <a:ext cx="448" cy="330"/>
            </a:xfrm>
            <a:prstGeom prst="rect">
              <a:avLst/>
            </a:prstGeom>
            <a:noFill/>
            <a:ln w="9525">
              <a:noFill/>
              <a:miter lim="800000"/>
              <a:headEnd/>
              <a:tailEnd/>
            </a:ln>
            <a:effectLst/>
          </p:spPr>
          <p:txBody>
            <a:bodyPr wrap="none">
              <a:spAutoFit/>
            </a:bodyPr>
            <a:lstStyle/>
            <a:p>
              <a:r>
                <a:rPr lang="en-US" altLang="zh-CN" b="1" dirty="0">
                  <a:effectLst>
                    <a:outerShdw blurRad="38100" dist="38100" dir="2700000" algn="tl">
                      <a:srgbClr val="000000">
                        <a:alpha val="43137"/>
                      </a:srgbClr>
                    </a:outerShdw>
                  </a:effectLst>
                  <a:cs typeface="Times New Roman" panose="02020603050405020304" pitchFamily="18" charset="0"/>
                </a:rPr>
                <a:t>V</a:t>
              </a:r>
              <a:r>
                <a:rPr lang="en-US" altLang="zh-CN" b="1" baseline="-25000" dirty="0">
                  <a:effectLst>
                    <a:outerShdw blurRad="38100" dist="38100" dir="2700000" algn="tl">
                      <a:srgbClr val="000000">
                        <a:alpha val="43137"/>
                      </a:srgbClr>
                    </a:outerShdw>
                  </a:effectLst>
                  <a:cs typeface="Times New Roman" panose="02020603050405020304" pitchFamily="18" charset="0"/>
                </a:rPr>
                <a:t>IN</a:t>
              </a:r>
            </a:p>
          </p:txBody>
        </p:sp>
        <p:sp>
          <p:nvSpPr>
            <p:cNvPr id="161819" name="Text Box 27"/>
            <p:cNvSpPr txBox="1">
              <a:spLocks noChangeArrowheads="1"/>
            </p:cNvSpPr>
            <p:nvPr/>
          </p:nvSpPr>
          <p:spPr bwMode="auto">
            <a:xfrm>
              <a:off x="2976" y="1392"/>
              <a:ext cx="393"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cs typeface="Times New Roman" panose="02020603050405020304" pitchFamily="18" charset="0"/>
                </a:rPr>
                <a:t>Tp</a:t>
              </a:r>
            </a:p>
          </p:txBody>
        </p:sp>
        <p:sp>
          <p:nvSpPr>
            <p:cNvPr id="161820" name="Text Box 28"/>
            <p:cNvSpPr txBox="1">
              <a:spLocks noChangeArrowheads="1"/>
            </p:cNvSpPr>
            <p:nvPr/>
          </p:nvSpPr>
          <p:spPr bwMode="auto">
            <a:xfrm>
              <a:off x="2976" y="2112"/>
              <a:ext cx="393"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cs typeface="Times New Roman" panose="02020603050405020304" pitchFamily="18" charset="0"/>
                </a:rPr>
                <a:t>Tn</a:t>
              </a:r>
            </a:p>
          </p:txBody>
        </p:sp>
      </p:grpSp>
      <p:grpSp>
        <p:nvGrpSpPr>
          <p:cNvPr id="5" name="Group 29"/>
          <p:cNvGrpSpPr>
            <a:grpSpLocks/>
          </p:cNvGrpSpPr>
          <p:nvPr/>
        </p:nvGrpSpPr>
        <p:grpSpPr bwMode="auto">
          <a:xfrm>
            <a:off x="7265789" y="2303363"/>
            <a:ext cx="1282700" cy="2657475"/>
            <a:chOff x="3792" y="1392"/>
            <a:chExt cx="808" cy="1674"/>
          </a:xfrm>
        </p:grpSpPr>
        <p:sp>
          <p:nvSpPr>
            <p:cNvPr id="161822" name="Text Box 30"/>
            <p:cNvSpPr txBox="1">
              <a:spLocks noChangeArrowheads="1"/>
            </p:cNvSpPr>
            <p:nvPr/>
          </p:nvSpPr>
          <p:spPr bwMode="auto">
            <a:xfrm>
              <a:off x="3792" y="2256"/>
              <a:ext cx="292" cy="330"/>
            </a:xfrm>
            <a:prstGeom prst="rect">
              <a:avLst/>
            </a:prstGeom>
            <a:noFill/>
            <a:ln w="9525">
              <a:noFill/>
              <a:miter lim="800000"/>
              <a:headEnd/>
              <a:tailEnd/>
            </a:ln>
            <a:effectLst/>
          </p:spPr>
          <p:txBody>
            <a:bodyPr wrap="none">
              <a:spAutoFit/>
            </a:bodyPr>
            <a:lstStyle/>
            <a:p>
              <a:r>
                <a:rPr lang="en-US" altLang="zh-CN" b="1" dirty="0">
                  <a:solidFill>
                    <a:srgbClr val="FFFF00"/>
                  </a:solidFill>
                  <a:effectLst>
                    <a:outerShdw blurRad="38100" dist="38100" dir="2700000" algn="tl">
                      <a:srgbClr val="000000">
                        <a:alpha val="43137"/>
                      </a:srgbClr>
                    </a:outerShdw>
                  </a:effectLst>
                  <a:cs typeface="Times New Roman" panose="02020603050405020304" pitchFamily="18" charset="0"/>
                </a:rPr>
                <a:t>G</a:t>
              </a:r>
            </a:p>
          </p:txBody>
        </p:sp>
        <p:sp>
          <p:nvSpPr>
            <p:cNvPr id="161823" name="Text Box 31"/>
            <p:cNvSpPr txBox="1">
              <a:spLocks noChangeArrowheads="1"/>
            </p:cNvSpPr>
            <p:nvPr/>
          </p:nvSpPr>
          <p:spPr bwMode="auto">
            <a:xfrm>
              <a:off x="4320" y="2064"/>
              <a:ext cx="280" cy="330"/>
            </a:xfrm>
            <a:prstGeom prst="rect">
              <a:avLst/>
            </a:prstGeom>
            <a:noFill/>
            <a:ln w="9525">
              <a:noFill/>
              <a:miter lim="800000"/>
              <a:headEnd/>
              <a:tailEnd/>
            </a:ln>
            <a:effectLst/>
          </p:spPr>
          <p:txBody>
            <a:bodyPr wrap="none">
              <a:spAutoFit/>
            </a:bodyPr>
            <a:lstStyle/>
            <a:p>
              <a:r>
                <a:rPr lang="en-US" altLang="zh-CN" b="1" dirty="0">
                  <a:solidFill>
                    <a:srgbClr val="FFFF00"/>
                  </a:solidFill>
                  <a:effectLst>
                    <a:outerShdw blurRad="38100" dist="38100" dir="2700000" algn="tl">
                      <a:srgbClr val="000000">
                        <a:alpha val="43137"/>
                      </a:srgbClr>
                    </a:outerShdw>
                  </a:effectLst>
                  <a:cs typeface="Times New Roman" panose="02020603050405020304" pitchFamily="18" charset="0"/>
                </a:rPr>
                <a:t>D</a:t>
              </a:r>
            </a:p>
          </p:txBody>
        </p:sp>
        <p:sp>
          <p:nvSpPr>
            <p:cNvPr id="161824" name="Text Box 32"/>
            <p:cNvSpPr txBox="1">
              <a:spLocks noChangeArrowheads="1"/>
            </p:cNvSpPr>
            <p:nvPr/>
          </p:nvSpPr>
          <p:spPr bwMode="auto">
            <a:xfrm>
              <a:off x="4339" y="1392"/>
              <a:ext cx="243" cy="330"/>
            </a:xfrm>
            <a:prstGeom prst="rect">
              <a:avLst/>
            </a:prstGeom>
            <a:noFill/>
            <a:ln w="9525">
              <a:noFill/>
              <a:miter lim="800000"/>
              <a:headEnd/>
              <a:tailEnd/>
            </a:ln>
            <a:effectLst/>
          </p:spPr>
          <p:txBody>
            <a:bodyPr wrap="none">
              <a:spAutoFit/>
            </a:bodyPr>
            <a:lstStyle/>
            <a:p>
              <a:r>
                <a:rPr lang="en-US" altLang="zh-CN" b="1" dirty="0">
                  <a:solidFill>
                    <a:srgbClr val="FFFF00"/>
                  </a:solidFill>
                  <a:effectLst>
                    <a:outerShdw blurRad="38100" dist="38100" dir="2700000" algn="tl">
                      <a:srgbClr val="000000">
                        <a:alpha val="43137"/>
                      </a:srgbClr>
                    </a:outerShdw>
                  </a:effectLst>
                  <a:cs typeface="Times New Roman" panose="02020603050405020304" pitchFamily="18" charset="0"/>
                </a:rPr>
                <a:t>S</a:t>
              </a:r>
            </a:p>
          </p:txBody>
        </p:sp>
        <p:sp>
          <p:nvSpPr>
            <p:cNvPr id="161825" name="Text Box 33"/>
            <p:cNvSpPr txBox="1">
              <a:spLocks noChangeArrowheads="1"/>
            </p:cNvSpPr>
            <p:nvPr/>
          </p:nvSpPr>
          <p:spPr bwMode="auto">
            <a:xfrm>
              <a:off x="4339" y="2736"/>
              <a:ext cx="243" cy="330"/>
            </a:xfrm>
            <a:prstGeom prst="rect">
              <a:avLst/>
            </a:prstGeom>
            <a:noFill/>
            <a:ln w="9525">
              <a:noFill/>
              <a:miter lim="800000"/>
              <a:headEnd/>
              <a:tailEnd/>
            </a:ln>
            <a:effectLst/>
          </p:spPr>
          <p:txBody>
            <a:bodyPr wrap="none">
              <a:spAutoFit/>
            </a:bodyPr>
            <a:lstStyle/>
            <a:p>
              <a:r>
                <a:rPr lang="en-US" altLang="zh-CN" b="1" dirty="0">
                  <a:solidFill>
                    <a:srgbClr val="FFFF00"/>
                  </a:solidFill>
                  <a:effectLst>
                    <a:outerShdw blurRad="38100" dist="38100" dir="2700000" algn="tl">
                      <a:srgbClr val="000000">
                        <a:alpha val="43137"/>
                      </a:srgbClr>
                    </a:outerShdw>
                  </a:effectLst>
                  <a:cs typeface="Times New Roman" panose="02020603050405020304" pitchFamily="18" charset="0"/>
                </a:rPr>
                <a:t>S</a:t>
              </a:r>
            </a:p>
          </p:txBody>
        </p:sp>
      </p:grpSp>
      <p:sp>
        <p:nvSpPr>
          <p:cNvPr id="35" name="矩形 34"/>
          <p:cNvSpPr/>
          <p:nvPr/>
        </p:nvSpPr>
        <p:spPr>
          <a:xfrm>
            <a:off x="8951864" y="2127128"/>
            <a:ext cx="962123" cy="523220"/>
          </a:xfrm>
          <a:prstGeom prst="rect">
            <a:avLst/>
          </a:prstGeom>
        </p:spPr>
        <p:txBody>
          <a:bodyPr wrap="none">
            <a:spAutoFit/>
          </a:bodyPr>
          <a:lstStyle/>
          <a:p>
            <a:r>
              <a:rPr lang="en-US" altLang="zh-CN" dirty="0" err="1">
                <a:solidFill>
                  <a:srgbClr val="FFFF00"/>
                </a:solidFill>
                <a:effectLst>
                  <a:outerShdw blurRad="38100" dist="38100" dir="2700000" algn="tl">
                    <a:srgbClr val="000000">
                      <a:alpha val="43137"/>
                    </a:srgbClr>
                  </a:outerShdw>
                </a:effectLst>
                <a:ea typeface="黑体" pitchFamily="2" charset="-122"/>
                <a:cs typeface="Times New Roman" panose="02020603050405020304" pitchFamily="18" charset="0"/>
              </a:rPr>
              <a:t>pmos</a:t>
            </a:r>
            <a:endParaRPr lang="zh-CN" altLang="en-US" dirty="0">
              <a:solidFill>
                <a:srgbClr val="FFFF00"/>
              </a:solidFill>
              <a:effectLst>
                <a:outerShdw blurRad="38100" dist="38100" dir="2700000" algn="tl">
                  <a:srgbClr val="000000">
                    <a:alpha val="43137"/>
                  </a:srgbClr>
                </a:outerShdw>
              </a:effectLst>
              <a:cs typeface="Times New Roman" panose="02020603050405020304" pitchFamily="18" charset="0"/>
            </a:endParaRPr>
          </a:p>
        </p:txBody>
      </p:sp>
      <p:sp>
        <p:nvSpPr>
          <p:cNvPr id="36" name="矩形 35"/>
          <p:cNvSpPr/>
          <p:nvPr/>
        </p:nvSpPr>
        <p:spPr>
          <a:xfrm>
            <a:off x="8999334" y="4604304"/>
            <a:ext cx="962123" cy="523220"/>
          </a:xfrm>
          <a:prstGeom prst="rect">
            <a:avLst/>
          </a:prstGeom>
        </p:spPr>
        <p:txBody>
          <a:bodyPr wrap="none">
            <a:spAutoFit/>
          </a:bodyPr>
          <a:lstStyle/>
          <a:p>
            <a:r>
              <a:rPr lang="en-US" altLang="zh-CN" dirty="0" err="1">
                <a:solidFill>
                  <a:srgbClr val="FFFF00"/>
                </a:solidFill>
                <a:effectLst>
                  <a:outerShdw blurRad="38100" dist="38100" dir="2700000" algn="tl">
                    <a:srgbClr val="000000">
                      <a:alpha val="43137"/>
                    </a:srgbClr>
                  </a:outerShdw>
                </a:effectLst>
                <a:ea typeface="黑体" pitchFamily="2" charset="-122"/>
                <a:cs typeface="Times New Roman" panose="02020603050405020304" pitchFamily="18" charset="0"/>
              </a:rPr>
              <a:t>nmos</a:t>
            </a:r>
            <a:endParaRPr lang="zh-CN" altLang="en-US" dirty="0">
              <a:solidFill>
                <a:srgbClr val="FFFF00"/>
              </a:solidFill>
              <a:effectLst>
                <a:outerShdw blurRad="38100" dist="38100" dir="2700000" algn="tl">
                  <a:srgbClr val="000000">
                    <a:alpha val="43137"/>
                  </a:srgbClr>
                </a:outerShdw>
              </a:effectLst>
              <a:cs typeface="Times New Roman" panose="02020603050405020304" pitchFamily="18" charset="0"/>
            </a:endParaRPr>
          </a:p>
        </p:txBody>
      </p:sp>
      <p:sp>
        <p:nvSpPr>
          <p:cNvPr id="38" name="Rectangle 2"/>
          <p:cNvSpPr txBox="1">
            <a:spLocks noChangeArrowheads="1"/>
          </p:cNvSpPr>
          <p:nvPr/>
        </p:nvSpPr>
        <p:spPr bwMode="auto">
          <a:xfrm>
            <a:off x="2095472" y="357166"/>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l"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2pPr>
            <a:lvl3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3pPr>
            <a:lvl4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4pPr>
            <a:lvl5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5pPr>
            <a:lvl6pPr marL="4572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6pPr>
            <a:lvl7pPr marL="9144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7pPr>
            <a:lvl8pPr marL="13716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8pPr>
            <a:lvl9pPr marL="18288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9pPr>
          </a:lstStyle>
          <a:p>
            <a:r>
              <a:rPr lang="en-US" altLang="zh-CN" kern="0" dirty="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CMOS</a:t>
            </a:r>
            <a:r>
              <a:rPr lang="zh-CN" altLang="en-US" kern="0" dirty="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 </a:t>
            </a:r>
            <a:r>
              <a:rPr lang="en-US" altLang="zh-CN" kern="0" dirty="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Inverter</a:t>
            </a:r>
            <a:endParaRPr lang="zh-CN" altLang="en-US" kern="0" dirty="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endParaRPr>
          </a:p>
        </p:txBody>
      </p:sp>
      <p:sp>
        <p:nvSpPr>
          <p:cNvPr id="39" name="Rectangle 54"/>
          <p:cNvSpPr>
            <a:spLocks noChangeArrowheads="1"/>
          </p:cNvSpPr>
          <p:nvPr/>
        </p:nvSpPr>
        <p:spPr bwMode="auto">
          <a:xfrm>
            <a:off x="7441427" y="5566411"/>
            <a:ext cx="2500330" cy="584775"/>
          </a:xfrm>
          <a:prstGeom prst="rect">
            <a:avLst/>
          </a:prstGeom>
          <a:noFill/>
          <a:ln w="9525">
            <a:noFill/>
            <a:miter lim="800000"/>
            <a:headEnd/>
            <a:tailEnd/>
          </a:ln>
          <a:effectLst/>
        </p:spPr>
        <p:txBody>
          <a:bodyPr wrap="square">
            <a:spAutoFit/>
          </a:bodyPr>
          <a:lstStyle/>
          <a:p>
            <a:r>
              <a:rPr lang="en-US" altLang="zh-CN" sz="3200" b="1" dirty="0">
                <a:effectLst>
                  <a:outerShdw blurRad="38100" dist="38100" dir="2700000" algn="tl">
                    <a:srgbClr val="000000">
                      <a:alpha val="43137"/>
                    </a:srgbClr>
                  </a:outerShdw>
                </a:effectLst>
                <a:cs typeface="Times New Roman" panose="02020603050405020304" pitchFamily="18" charset="0"/>
              </a:rPr>
              <a:t>V</a:t>
            </a:r>
            <a:r>
              <a:rPr lang="en-US" altLang="zh-CN" sz="3200" b="1" baseline="-25000" dirty="0">
                <a:effectLst>
                  <a:outerShdw blurRad="38100" dist="38100" dir="2700000" algn="tl">
                    <a:srgbClr val="000000">
                      <a:alpha val="43137"/>
                    </a:srgbClr>
                  </a:outerShdw>
                </a:effectLst>
                <a:cs typeface="Times New Roman" panose="02020603050405020304" pitchFamily="18" charset="0"/>
              </a:rPr>
              <a:t>OUT </a:t>
            </a:r>
            <a:r>
              <a:rPr lang="en-US" altLang="zh-CN" sz="3200" b="1" dirty="0">
                <a:effectLst>
                  <a:outerShdw blurRad="38100" dist="38100" dir="2700000" algn="tl">
                    <a:srgbClr val="000000">
                      <a:alpha val="43137"/>
                    </a:srgbClr>
                  </a:outerShdw>
                </a:effectLst>
                <a:cs typeface="Times New Roman" panose="02020603050405020304" pitchFamily="18" charset="0"/>
              </a:rPr>
              <a:t> = V</a:t>
            </a:r>
            <a:r>
              <a:rPr lang="en-US" altLang="zh-CN" sz="3200" b="1" baseline="-25000" dirty="0">
                <a:effectLst>
                  <a:outerShdw blurRad="38100" dist="38100" dir="2700000" algn="tl">
                    <a:srgbClr val="000000">
                      <a:alpha val="43137"/>
                    </a:srgbClr>
                  </a:outerShdw>
                </a:effectLst>
                <a:cs typeface="Times New Roman" panose="02020603050405020304" pitchFamily="18" charset="0"/>
              </a:rPr>
              <a:t>IN</a:t>
            </a:r>
          </a:p>
        </p:txBody>
      </p:sp>
      <p:sp>
        <p:nvSpPr>
          <p:cNvPr id="40" name="Line 22"/>
          <p:cNvSpPr>
            <a:spLocks noChangeShapeType="1"/>
          </p:cNvSpPr>
          <p:nvPr/>
        </p:nvSpPr>
        <p:spPr bwMode="auto">
          <a:xfrm flipH="1" flipV="1">
            <a:off x="8832304" y="5588621"/>
            <a:ext cx="685800"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animEffect transition="in" filter="blinds(horizontal)">
                                      <p:cBhvr>
                                        <p:cTn id="7" dur="500"/>
                                        <p:tgtEl>
                                          <p:spTgt spid="16179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1795">
                                            <p:txEl>
                                              <p:pRg st="1" end="1"/>
                                            </p:txEl>
                                          </p:spTgt>
                                        </p:tgtEl>
                                        <p:attrNameLst>
                                          <p:attrName>style.visibility</p:attrName>
                                        </p:attrNameLst>
                                      </p:cBhvr>
                                      <p:to>
                                        <p:strVal val="visible"/>
                                      </p:to>
                                    </p:set>
                                    <p:animEffect transition="in" filter="blinds(horizontal)">
                                      <p:cBhvr>
                                        <p:cTn id="10" dur="500"/>
                                        <p:tgtEl>
                                          <p:spTgt spid="16179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1795">
                                            <p:txEl>
                                              <p:pRg st="2" end="2"/>
                                            </p:txEl>
                                          </p:spTgt>
                                        </p:tgtEl>
                                        <p:attrNameLst>
                                          <p:attrName>style.visibility</p:attrName>
                                        </p:attrNameLst>
                                      </p:cBhvr>
                                      <p:to>
                                        <p:strVal val="visible"/>
                                      </p:to>
                                    </p:set>
                                    <p:animEffect transition="in" filter="blinds(horizontal)">
                                      <p:cBhvr>
                                        <p:cTn id="13" dur="500"/>
                                        <p:tgtEl>
                                          <p:spTgt spid="161795">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61795">
                                            <p:txEl>
                                              <p:pRg st="3" end="3"/>
                                            </p:txEl>
                                          </p:spTgt>
                                        </p:tgtEl>
                                        <p:attrNameLst>
                                          <p:attrName>style.visibility</p:attrName>
                                        </p:attrNameLst>
                                      </p:cBhvr>
                                      <p:to>
                                        <p:strVal val="visible"/>
                                      </p:to>
                                    </p:set>
                                    <p:animEffect transition="in" filter="blinds(horizontal)">
                                      <p:cBhvr>
                                        <p:cTn id="16" dur="500"/>
                                        <p:tgtEl>
                                          <p:spTgt spid="16179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61795">
                                            <p:txEl>
                                              <p:pRg st="5" end="5"/>
                                            </p:txEl>
                                          </p:spTgt>
                                        </p:tgtEl>
                                        <p:attrNameLst>
                                          <p:attrName>style.visibility</p:attrName>
                                        </p:attrNameLst>
                                      </p:cBhvr>
                                      <p:to>
                                        <p:strVal val="visible"/>
                                      </p:to>
                                    </p:set>
                                    <p:animEffect transition="in" filter="blinds(horizontal)">
                                      <p:cBhvr>
                                        <p:cTn id="21" dur="500"/>
                                        <p:tgtEl>
                                          <p:spTgt spid="161795">
                                            <p:txEl>
                                              <p:pRg st="5" end="5"/>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61795">
                                            <p:txEl>
                                              <p:pRg st="6" end="6"/>
                                            </p:txEl>
                                          </p:spTgt>
                                        </p:tgtEl>
                                        <p:attrNameLst>
                                          <p:attrName>style.visibility</p:attrName>
                                        </p:attrNameLst>
                                      </p:cBhvr>
                                      <p:to>
                                        <p:strVal val="visible"/>
                                      </p:to>
                                    </p:set>
                                    <p:animEffect transition="in" filter="blinds(horizontal)">
                                      <p:cBhvr>
                                        <p:cTn id="24" dur="500"/>
                                        <p:tgtEl>
                                          <p:spTgt spid="161795">
                                            <p:txEl>
                                              <p:pRg st="6" end="6"/>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61795">
                                            <p:txEl>
                                              <p:pRg st="7" end="7"/>
                                            </p:txEl>
                                          </p:spTgt>
                                        </p:tgtEl>
                                        <p:attrNameLst>
                                          <p:attrName>style.visibility</p:attrName>
                                        </p:attrNameLst>
                                      </p:cBhvr>
                                      <p:to>
                                        <p:strVal val="visible"/>
                                      </p:to>
                                    </p:set>
                                    <p:animEffect transition="in" filter="blinds(horizontal)">
                                      <p:cBhvr>
                                        <p:cTn id="27" dur="500"/>
                                        <p:tgtEl>
                                          <p:spTgt spid="161795">
                                            <p:txEl>
                                              <p:pRg st="7" end="7"/>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61795">
                                            <p:txEl>
                                              <p:pRg st="8" end="8"/>
                                            </p:txEl>
                                          </p:spTgt>
                                        </p:tgtEl>
                                        <p:attrNameLst>
                                          <p:attrName>style.visibility</p:attrName>
                                        </p:attrNameLst>
                                      </p:cBhvr>
                                      <p:to>
                                        <p:strVal val="visible"/>
                                      </p:to>
                                    </p:set>
                                    <p:animEffect transition="in" filter="blinds(horizontal)">
                                      <p:cBhvr>
                                        <p:cTn id="30" dur="500"/>
                                        <p:tgtEl>
                                          <p:spTgt spid="1617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785D5D8-2F5E-4D45-9133-1E552CC3DE09}" type="slidenum">
              <a:rPr lang="zh-CN" altLang="en-US" smtClean="0"/>
              <a:pPr/>
              <a:t>60</a:t>
            </a:fld>
            <a:endParaRPr lang="en-US" altLang="zh-CN"/>
          </a:p>
        </p:txBody>
      </p:sp>
      <p:pic>
        <p:nvPicPr>
          <p:cNvPr id="4" name="图片 3"/>
          <p:cNvPicPr>
            <a:picLocks noChangeAspect="1"/>
          </p:cNvPicPr>
          <p:nvPr/>
        </p:nvPicPr>
        <p:blipFill>
          <a:blip r:embed="rId3"/>
          <a:stretch>
            <a:fillRect/>
          </a:stretch>
        </p:blipFill>
        <p:spPr>
          <a:xfrm>
            <a:off x="6453981" y="372475"/>
            <a:ext cx="3800475" cy="1209675"/>
          </a:xfrm>
          <a:prstGeom prst="rect">
            <a:avLst/>
          </a:prstGeom>
        </p:spPr>
      </p:pic>
      <p:pic>
        <p:nvPicPr>
          <p:cNvPr id="5" name="图片 4"/>
          <p:cNvPicPr>
            <a:picLocks noChangeAspect="1"/>
          </p:cNvPicPr>
          <p:nvPr/>
        </p:nvPicPr>
        <p:blipFill>
          <a:blip r:embed="rId4"/>
          <a:stretch>
            <a:fillRect/>
          </a:stretch>
        </p:blipFill>
        <p:spPr>
          <a:xfrm>
            <a:off x="3575720" y="2750369"/>
            <a:ext cx="3048000" cy="1266825"/>
          </a:xfrm>
          <a:prstGeom prst="rect">
            <a:avLst/>
          </a:prstGeom>
        </p:spPr>
      </p:pic>
      <p:pic>
        <p:nvPicPr>
          <p:cNvPr id="9" name="图片 8"/>
          <p:cNvPicPr>
            <a:picLocks noChangeAspect="1"/>
          </p:cNvPicPr>
          <p:nvPr/>
        </p:nvPicPr>
        <p:blipFill>
          <a:blip r:embed="rId5"/>
          <a:stretch>
            <a:fillRect/>
          </a:stretch>
        </p:blipFill>
        <p:spPr>
          <a:xfrm>
            <a:off x="2833514" y="4542807"/>
            <a:ext cx="2038350" cy="685800"/>
          </a:xfrm>
          <a:prstGeom prst="rect">
            <a:avLst/>
          </a:prstGeom>
        </p:spPr>
      </p:pic>
      <p:sp>
        <p:nvSpPr>
          <p:cNvPr id="12" name="矩形 11"/>
          <p:cNvSpPr/>
          <p:nvPr/>
        </p:nvSpPr>
        <p:spPr>
          <a:xfrm>
            <a:off x="1703512" y="4624097"/>
            <a:ext cx="8406680" cy="523220"/>
          </a:xfrm>
          <a:prstGeom prst="rect">
            <a:avLst/>
          </a:prstGeom>
        </p:spPr>
        <p:txBody>
          <a:bodyPr wrap="squar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Given</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                          ，</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the maximum power</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p>
        </p:txBody>
      </p:sp>
      <p:pic>
        <p:nvPicPr>
          <p:cNvPr id="13" name="图片 12"/>
          <p:cNvPicPr>
            <a:picLocks noChangeAspect="1"/>
          </p:cNvPicPr>
          <p:nvPr/>
        </p:nvPicPr>
        <p:blipFill>
          <a:blip r:embed="rId6"/>
          <a:stretch>
            <a:fillRect/>
          </a:stretch>
        </p:blipFill>
        <p:spPr>
          <a:xfrm>
            <a:off x="3029744" y="5457826"/>
            <a:ext cx="5324475" cy="1247775"/>
          </a:xfrm>
          <a:prstGeom prst="rect">
            <a:avLst/>
          </a:prstGeom>
        </p:spPr>
      </p:pic>
      <p:pic>
        <p:nvPicPr>
          <p:cNvPr id="14" name="图片 13"/>
          <p:cNvPicPr>
            <a:picLocks noChangeAspect="1"/>
          </p:cNvPicPr>
          <p:nvPr/>
        </p:nvPicPr>
        <p:blipFill>
          <a:blip r:embed="rId7"/>
          <a:stretch>
            <a:fillRect/>
          </a:stretch>
        </p:blipFill>
        <p:spPr>
          <a:xfrm>
            <a:off x="6749394" y="2420888"/>
            <a:ext cx="3752850" cy="1828800"/>
          </a:xfrm>
          <a:prstGeom prst="rect">
            <a:avLst/>
          </a:prstGeom>
        </p:spPr>
      </p:pic>
      <p:sp>
        <p:nvSpPr>
          <p:cNvPr id="15" name="矩形 14"/>
          <p:cNvSpPr/>
          <p:nvPr/>
        </p:nvSpPr>
        <p:spPr bwMode="auto">
          <a:xfrm>
            <a:off x="8485989" y="3206839"/>
            <a:ext cx="480392" cy="573555"/>
          </a:xfrm>
          <a:prstGeom prst="rect">
            <a:avLst/>
          </a:prstGeom>
          <a:solidFill>
            <a:srgbClr val="00B05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6" name="椭圆 15"/>
          <p:cNvSpPr/>
          <p:nvPr/>
        </p:nvSpPr>
        <p:spPr bwMode="auto">
          <a:xfrm>
            <a:off x="7087495" y="3132493"/>
            <a:ext cx="592681" cy="650409"/>
          </a:xfrm>
          <a:prstGeom prst="ellipse">
            <a:avLst/>
          </a:prstGeom>
          <a:solidFill>
            <a:srgbClr val="FF000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7" name="矩形 16"/>
          <p:cNvSpPr/>
          <p:nvPr/>
        </p:nvSpPr>
        <p:spPr>
          <a:xfrm>
            <a:off x="1665790" y="682694"/>
            <a:ext cx="4145156" cy="954107"/>
          </a:xfrm>
          <a:prstGeom prst="rect">
            <a:avLst/>
          </a:prstGeom>
        </p:spPr>
        <p:txBody>
          <a:bodyPr wrap="square">
            <a:spAutoFit/>
          </a:bodyPr>
          <a:lstStyle/>
          <a:p>
            <a:r>
              <a:rPr lang="en-US" altLang="zh-CN" dirty="0">
                <a:solidFill>
                  <a:srgbClr val="FFFF00"/>
                </a:solidFill>
                <a:effectLst>
                  <a:outerShdw blurRad="38100" dist="38100" dir="2700000" algn="tl">
                    <a:srgbClr val="000000">
                      <a:alpha val="43137"/>
                    </a:srgbClr>
                  </a:outerShdw>
                </a:effectLst>
              </a:rPr>
              <a:t>Two resistors in series </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for open circuit voltage</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p>
        </p:txBody>
      </p:sp>
      <p:sp>
        <p:nvSpPr>
          <p:cNvPr id="18" name="矩形 17"/>
          <p:cNvSpPr/>
          <p:nvPr/>
        </p:nvSpPr>
        <p:spPr bwMode="auto">
          <a:xfrm>
            <a:off x="7631832" y="2434804"/>
            <a:ext cx="624408" cy="514290"/>
          </a:xfrm>
          <a:prstGeom prst="rect">
            <a:avLst/>
          </a:prstGeom>
          <a:solidFill>
            <a:srgbClr val="0070C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9" name="矩形 18"/>
          <p:cNvSpPr/>
          <p:nvPr/>
        </p:nvSpPr>
        <p:spPr bwMode="auto">
          <a:xfrm>
            <a:off x="7740050" y="442305"/>
            <a:ext cx="442123" cy="409684"/>
          </a:xfrm>
          <a:prstGeom prst="rect">
            <a:avLst/>
          </a:prstGeom>
          <a:solidFill>
            <a:srgbClr val="00B05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20" name="矩形 19"/>
          <p:cNvSpPr/>
          <p:nvPr/>
        </p:nvSpPr>
        <p:spPr>
          <a:xfrm>
            <a:off x="1608721" y="1815739"/>
            <a:ext cx="8404450" cy="523220"/>
          </a:xfrm>
          <a:prstGeom prst="rect">
            <a:avLst/>
          </a:prstGeom>
        </p:spPr>
        <p:txBody>
          <a:bodyPr wrap="square">
            <a:spAutoFit/>
          </a:bodyPr>
          <a:lstStyle/>
          <a:p>
            <a:r>
              <a:rPr lang="en-US" altLang="zh-CN" dirty="0">
                <a:solidFill>
                  <a:srgbClr val="FFFF00"/>
                </a:solidFill>
                <a:effectLst>
                  <a:outerShdw blurRad="38100" dist="38100" dir="2700000" algn="tl">
                    <a:srgbClr val="000000">
                      <a:alpha val="43137"/>
                    </a:srgbClr>
                  </a:outerShdw>
                </a:effectLst>
              </a:rPr>
              <a:t>Two resistors in parallel </a:t>
            </a:r>
            <a:r>
              <a:rPr lang="en-US" altLang="zh-CN" dirty="0">
                <a:effectLst>
                  <a:outerShdw blurRad="38100" dist="38100" dir="2700000" algn="tl">
                    <a:srgbClr val="000000">
                      <a:alpha val="43137"/>
                    </a:srgbClr>
                  </a:outerShdw>
                </a:effectLst>
              </a:rPr>
              <a:t>for</a:t>
            </a:r>
            <a:r>
              <a:rPr lang="en-US" altLang="zh-CN" dirty="0">
                <a:solidFill>
                  <a:srgbClr val="FFFF00"/>
                </a:solidFill>
                <a:effectLst>
                  <a:outerShdw blurRad="38100" dist="38100" dir="2700000" algn="tl">
                    <a:srgbClr val="000000">
                      <a:alpha val="43137"/>
                    </a:srgbClr>
                  </a:outerShdw>
                </a:effectLst>
              </a:rPr>
              <a:t> </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Equivalent resistance</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p>
        </p:txBody>
      </p:sp>
      <p:sp>
        <p:nvSpPr>
          <p:cNvPr id="3" name="矩形 2"/>
          <p:cNvSpPr/>
          <p:nvPr/>
        </p:nvSpPr>
        <p:spPr>
          <a:xfrm>
            <a:off x="1665790" y="110575"/>
            <a:ext cx="3676712" cy="523220"/>
          </a:xfrm>
          <a:prstGeom prst="rect">
            <a:avLst/>
          </a:prstGeom>
        </p:spPr>
        <p:txBody>
          <a:bodyPr wrap="non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Disconnect the load R</a:t>
            </a:r>
            <a:r>
              <a:rPr lang="en-US" altLang="zh-CN" baseline="-25000"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L</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 .</a:t>
            </a:r>
            <a:endParaRPr lang="zh-CN" altLang="en-US" dirty="0"/>
          </a:p>
        </p:txBody>
      </p:sp>
    </p:spTree>
    <p:extLst>
      <p:ext uri="{BB962C8B-B14F-4D97-AF65-F5344CB8AC3E}">
        <p14:creationId xmlns:p14="http://schemas.microsoft.com/office/powerpoint/2010/main" val="20858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blinds(horizontal)">
                                      <p:cBhvr>
                                        <p:cTn id="18" dur="500"/>
                                        <p:tgtEl>
                                          <p:spTgt spid="1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linds(horizontal)">
                                      <p:cBhvr>
                                        <p:cTn id="21" dur="500"/>
                                        <p:tgtEl>
                                          <p:spTgt spid="1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linds(horizontal)">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blinds(horizontal)">
                                      <p:cBhvr>
                                        <p:cTn id="29" dur="500"/>
                                        <p:tgtEl>
                                          <p:spTgt spid="20"/>
                                        </p:tgtEl>
                                      </p:cBhvr>
                                    </p:animEffect>
                                  </p:childTnLst>
                                </p:cTn>
                              </p:par>
                              <p:par>
                                <p:cTn id="30" presetID="3" presetClass="entr" presetSubtype="10"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par>
                                <p:cTn id="38" presetID="3" presetClass="entr" presetSubtype="1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linds(horizontal)">
                                      <p:cBhvr>
                                        <p:cTn id="40" dur="500"/>
                                        <p:tgtEl>
                                          <p:spTgt spid="9"/>
                                        </p:tgtEl>
                                      </p:cBhvr>
                                    </p:animEffect>
                                  </p:childTnLst>
                                </p:cTn>
                              </p:par>
                              <p:par>
                                <p:cTn id="41" presetID="3" presetClass="entr" presetSubtype="1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linds(horizontal)">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animBg="1"/>
      <p:bldP spid="16" grpId="0" animBg="1"/>
      <p:bldP spid="17" grpId="0"/>
      <p:bldP spid="18" grpId="0" animBg="1"/>
      <p:bldP spid="19" grpId="0" animBg="1"/>
      <p:bldP spid="2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2"/>
          <a:stretch>
            <a:fillRect/>
          </a:stretch>
        </p:blipFill>
        <p:spPr>
          <a:xfrm>
            <a:off x="1775520" y="1841748"/>
            <a:ext cx="5524500" cy="2019300"/>
          </a:xfrm>
          <a:prstGeom prst="rect">
            <a:avLst/>
          </a:prstGeom>
        </p:spPr>
      </p:pic>
      <p:sp>
        <p:nvSpPr>
          <p:cNvPr id="2" name="灯片编号占位符 1"/>
          <p:cNvSpPr>
            <a:spLocks noGrp="1"/>
          </p:cNvSpPr>
          <p:nvPr>
            <p:ph type="sldNum" sz="quarter" idx="12"/>
          </p:nvPr>
        </p:nvSpPr>
        <p:spPr/>
        <p:txBody>
          <a:bodyPr/>
          <a:lstStyle/>
          <a:p>
            <a:fld id="{C785D5D8-2F5E-4D45-9133-1E552CC3DE09}" type="slidenum">
              <a:rPr lang="zh-CN" altLang="en-US" smtClean="0"/>
              <a:pPr/>
              <a:t>61</a:t>
            </a:fld>
            <a:endParaRPr lang="en-US" altLang="zh-CN"/>
          </a:p>
        </p:txBody>
      </p:sp>
      <p:sp>
        <p:nvSpPr>
          <p:cNvPr id="3" name="矩形 2"/>
          <p:cNvSpPr/>
          <p:nvPr/>
        </p:nvSpPr>
        <p:spPr>
          <a:xfrm>
            <a:off x="1775520" y="101358"/>
            <a:ext cx="8406680" cy="523220"/>
          </a:xfrm>
          <a:prstGeom prst="rect">
            <a:avLst/>
          </a:prstGeom>
        </p:spPr>
        <p:txBody>
          <a:bodyPr wrap="square">
            <a:spAutoFit/>
          </a:bodyPr>
          <a:lstStyle/>
          <a:p>
            <a:r>
              <a:rPr lang="en-US" altLang="zh-CN" dirty="0">
                <a:solidFill>
                  <a:srgbClr val="FFFF00"/>
                </a:solidFill>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To calculate equivalent resistance:</a:t>
            </a:r>
            <a:endPar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endParaRPr>
          </a:p>
        </p:txBody>
      </p:sp>
      <p:pic>
        <p:nvPicPr>
          <p:cNvPr id="7" name="图片 6"/>
          <p:cNvPicPr>
            <a:picLocks noChangeAspect="1"/>
          </p:cNvPicPr>
          <p:nvPr/>
        </p:nvPicPr>
        <p:blipFill>
          <a:blip r:embed="rId3"/>
          <a:stretch>
            <a:fillRect/>
          </a:stretch>
        </p:blipFill>
        <p:spPr>
          <a:xfrm>
            <a:off x="7464153" y="3050342"/>
            <a:ext cx="3058369" cy="594683"/>
          </a:xfrm>
          <a:prstGeom prst="rect">
            <a:avLst/>
          </a:prstGeom>
        </p:spPr>
      </p:pic>
      <p:sp>
        <p:nvSpPr>
          <p:cNvPr id="8" name="矩形 7"/>
          <p:cNvSpPr/>
          <p:nvPr/>
        </p:nvSpPr>
        <p:spPr>
          <a:xfrm>
            <a:off x="7209136" y="1650374"/>
            <a:ext cx="3297048" cy="523220"/>
          </a:xfrm>
          <a:prstGeom prst="rect">
            <a:avLst/>
          </a:prstGeom>
        </p:spPr>
        <p:txBody>
          <a:bodyPr wrap="square">
            <a:spAutoFit/>
          </a:bodyPr>
          <a:lstStyle/>
          <a:p>
            <a:r>
              <a:rPr lang="zh-CN" altLang="en-US" dirty="0">
                <a:solidFill>
                  <a:srgbClr val="FF0000"/>
                </a:solidFill>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solidFill>
                  <a:srgbClr val="FF0000"/>
                </a:solidFill>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Previous example</a:t>
            </a:r>
            <a:r>
              <a:rPr lang="zh-CN" altLang="en-US" dirty="0">
                <a:solidFill>
                  <a:srgbClr val="FF0000"/>
                </a:solidFill>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p>
        </p:txBody>
      </p:sp>
      <p:sp>
        <p:nvSpPr>
          <p:cNvPr id="11" name="矩形 10"/>
          <p:cNvSpPr/>
          <p:nvPr/>
        </p:nvSpPr>
        <p:spPr bwMode="auto">
          <a:xfrm>
            <a:off x="5545814" y="2037518"/>
            <a:ext cx="1008112" cy="1498435"/>
          </a:xfrm>
          <a:prstGeom prst="rect">
            <a:avLst/>
          </a:prstGeom>
          <a:solidFill>
            <a:srgbClr val="00B05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dirty="0"/>
          </a:p>
        </p:txBody>
      </p:sp>
      <p:sp>
        <p:nvSpPr>
          <p:cNvPr id="12" name="矩形 11"/>
          <p:cNvSpPr/>
          <p:nvPr/>
        </p:nvSpPr>
        <p:spPr bwMode="auto">
          <a:xfrm>
            <a:off x="8328249" y="3093472"/>
            <a:ext cx="1166245" cy="526849"/>
          </a:xfrm>
          <a:prstGeom prst="rect">
            <a:avLst/>
          </a:prstGeom>
          <a:solidFill>
            <a:srgbClr val="00B05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dirty="0"/>
          </a:p>
        </p:txBody>
      </p:sp>
      <p:sp>
        <p:nvSpPr>
          <p:cNvPr id="20" name="矩形 19"/>
          <p:cNvSpPr/>
          <p:nvPr/>
        </p:nvSpPr>
        <p:spPr>
          <a:xfrm>
            <a:off x="7317461" y="2290888"/>
            <a:ext cx="4181054" cy="523220"/>
          </a:xfrm>
          <a:prstGeom prst="rect">
            <a:avLst/>
          </a:prstGeom>
        </p:spPr>
        <p:txBody>
          <a:bodyPr wrap="squar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Equivalent resistance</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p>
        </p:txBody>
      </p:sp>
      <p:pic>
        <p:nvPicPr>
          <p:cNvPr id="22" name="图片 21"/>
          <p:cNvPicPr>
            <a:picLocks noChangeAspect="1"/>
          </p:cNvPicPr>
          <p:nvPr/>
        </p:nvPicPr>
        <p:blipFill>
          <a:blip r:embed="rId4"/>
          <a:stretch>
            <a:fillRect/>
          </a:stretch>
        </p:blipFill>
        <p:spPr>
          <a:xfrm>
            <a:off x="6456041" y="4701878"/>
            <a:ext cx="3552825" cy="1895475"/>
          </a:xfrm>
          <a:prstGeom prst="rect">
            <a:avLst/>
          </a:prstGeom>
        </p:spPr>
      </p:pic>
      <p:pic>
        <p:nvPicPr>
          <p:cNvPr id="23" name="图片 22"/>
          <p:cNvPicPr>
            <a:picLocks noChangeAspect="1"/>
          </p:cNvPicPr>
          <p:nvPr/>
        </p:nvPicPr>
        <p:blipFill>
          <a:blip r:embed="rId5"/>
          <a:stretch>
            <a:fillRect/>
          </a:stretch>
        </p:blipFill>
        <p:spPr>
          <a:xfrm>
            <a:off x="1991544" y="4768552"/>
            <a:ext cx="3752850" cy="1828800"/>
          </a:xfrm>
          <a:prstGeom prst="rect">
            <a:avLst/>
          </a:prstGeom>
        </p:spPr>
      </p:pic>
      <p:sp>
        <p:nvSpPr>
          <p:cNvPr id="24" name="矩形 23"/>
          <p:cNvSpPr/>
          <p:nvPr/>
        </p:nvSpPr>
        <p:spPr bwMode="auto">
          <a:xfrm>
            <a:off x="7207087" y="4753545"/>
            <a:ext cx="1338427" cy="1806111"/>
          </a:xfrm>
          <a:prstGeom prst="rect">
            <a:avLst/>
          </a:prstGeom>
          <a:solidFill>
            <a:srgbClr val="FF000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dirty="0"/>
          </a:p>
        </p:txBody>
      </p:sp>
      <p:cxnSp>
        <p:nvCxnSpPr>
          <p:cNvPr id="27" name="直接连接符 26"/>
          <p:cNvCxnSpPr/>
          <p:nvPr/>
        </p:nvCxnSpPr>
        <p:spPr bwMode="auto">
          <a:xfrm>
            <a:off x="1601140" y="4005064"/>
            <a:ext cx="8959356" cy="0"/>
          </a:xfrm>
          <a:prstGeom prst="line">
            <a:avLst/>
          </a:prstGeom>
          <a:solidFill>
            <a:schemeClr val="accent1"/>
          </a:solidFill>
          <a:ln w="63500" cap="flat" cmpd="sng" algn="ctr">
            <a:solidFill>
              <a:srgbClr val="92D050"/>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矩形 15"/>
          <p:cNvSpPr/>
          <p:nvPr/>
        </p:nvSpPr>
        <p:spPr>
          <a:xfrm>
            <a:off x="1821139" y="4070409"/>
            <a:ext cx="8404450" cy="523220"/>
          </a:xfrm>
          <a:prstGeom prst="rect">
            <a:avLst/>
          </a:prstGeom>
        </p:spPr>
        <p:txBody>
          <a:bodyPr wrap="square">
            <a:spAutoFit/>
          </a:bodyPr>
          <a:lstStyle/>
          <a:p>
            <a:r>
              <a:rPr lang="en-US" altLang="zh-CN" dirty="0">
                <a:solidFill>
                  <a:srgbClr val="FFFF00"/>
                </a:solidFill>
                <a:effectLst>
                  <a:outerShdw blurRad="38100" dist="38100" dir="2700000" algn="tl">
                    <a:srgbClr val="000000">
                      <a:alpha val="43137"/>
                    </a:srgbClr>
                  </a:outerShdw>
                </a:effectLst>
              </a:rPr>
              <a:t>Two resistors in parallel </a:t>
            </a:r>
            <a:r>
              <a:rPr lang="en-US" altLang="zh-CN" dirty="0">
                <a:effectLst>
                  <a:outerShdw blurRad="38100" dist="38100" dir="2700000" algn="tl">
                    <a:srgbClr val="000000">
                      <a:alpha val="43137"/>
                    </a:srgbClr>
                  </a:outerShdw>
                </a:effectLst>
              </a:rPr>
              <a:t>for</a:t>
            </a:r>
            <a:r>
              <a:rPr lang="en-US" altLang="zh-CN" dirty="0">
                <a:solidFill>
                  <a:srgbClr val="FFFF00"/>
                </a:solidFill>
                <a:effectLst>
                  <a:outerShdw blurRad="38100" dist="38100" dir="2700000" algn="tl">
                    <a:srgbClr val="000000">
                      <a:alpha val="43137"/>
                    </a:srgbClr>
                  </a:outerShdw>
                </a:effectLst>
              </a:rPr>
              <a:t> </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Equivalent resistance</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p>
        </p:txBody>
      </p:sp>
      <p:sp>
        <p:nvSpPr>
          <p:cNvPr id="17" name="矩形 16"/>
          <p:cNvSpPr/>
          <p:nvPr/>
        </p:nvSpPr>
        <p:spPr>
          <a:xfrm>
            <a:off x="1818909" y="657251"/>
            <a:ext cx="8406680" cy="954107"/>
          </a:xfrm>
          <a:prstGeom prst="rect">
            <a:avLst/>
          </a:prstGeom>
        </p:spPr>
        <p:txBody>
          <a:bodyPr wrap="squar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Voltage source (1V) is short circuited. </a:t>
            </a:r>
          </a:p>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Current source (2A) is open circuited.</a:t>
            </a:r>
          </a:p>
        </p:txBody>
      </p:sp>
    </p:spTree>
    <p:extLst>
      <p:ext uri="{BB962C8B-B14F-4D97-AF65-F5344CB8AC3E}">
        <p14:creationId xmlns:p14="http://schemas.microsoft.com/office/powerpoint/2010/main" val="368652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785D5D8-2F5E-4D45-9133-1E552CC3DE09}" type="slidenum">
              <a:rPr lang="zh-CN" altLang="en-US" smtClean="0"/>
              <a:pPr/>
              <a:t>62</a:t>
            </a:fld>
            <a:endParaRPr lang="en-US" altLang="zh-CN"/>
          </a:p>
        </p:txBody>
      </p:sp>
      <p:pic>
        <p:nvPicPr>
          <p:cNvPr id="4" name="图片 3"/>
          <p:cNvPicPr>
            <a:picLocks noChangeAspect="1"/>
          </p:cNvPicPr>
          <p:nvPr/>
        </p:nvPicPr>
        <p:blipFill>
          <a:blip r:embed="rId2"/>
          <a:stretch>
            <a:fillRect/>
          </a:stretch>
        </p:blipFill>
        <p:spPr>
          <a:xfrm>
            <a:off x="2059776" y="977890"/>
            <a:ext cx="4619625" cy="1266825"/>
          </a:xfrm>
          <a:prstGeom prst="rect">
            <a:avLst/>
          </a:prstGeom>
        </p:spPr>
      </p:pic>
      <p:pic>
        <p:nvPicPr>
          <p:cNvPr id="5" name="图片 4"/>
          <p:cNvPicPr>
            <a:picLocks noChangeAspect="1"/>
          </p:cNvPicPr>
          <p:nvPr/>
        </p:nvPicPr>
        <p:blipFill>
          <a:blip r:embed="rId3"/>
          <a:stretch>
            <a:fillRect/>
          </a:stretch>
        </p:blipFill>
        <p:spPr>
          <a:xfrm>
            <a:off x="2059776" y="3221955"/>
            <a:ext cx="2771775" cy="847725"/>
          </a:xfrm>
          <a:prstGeom prst="rect">
            <a:avLst/>
          </a:prstGeom>
        </p:spPr>
      </p:pic>
      <p:pic>
        <p:nvPicPr>
          <p:cNvPr id="7" name="图片 6"/>
          <p:cNvPicPr>
            <a:picLocks noChangeAspect="1"/>
          </p:cNvPicPr>
          <p:nvPr/>
        </p:nvPicPr>
        <p:blipFill>
          <a:blip r:embed="rId4"/>
          <a:stretch>
            <a:fillRect/>
          </a:stretch>
        </p:blipFill>
        <p:spPr>
          <a:xfrm>
            <a:off x="1991545" y="5085184"/>
            <a:ext cx="5800725" cy="1466850"/>
          </a:xfrm>
          <a:prstGeom prst="rect">
            <a:avLst/>
          </a:prstGeom>
        </p:spPr>
      </p:pic>
      <p:pic>
        <p:nvPicPr>
          <p:cNvPr id="8" name="图片 7"/>
          <p:cNvPicPr>
            <a:picLocks noChangeAspect="1"/>
          </p:cNvPicPr>
          <p:nvPr/>
        </p:nvPicPr>
        <p:blipFill>
          <a:blip r:embed="rId5"/>
          <a:stretch>
            <a:fillRect/>
          </a:stretch>
        </p:blipFill>
        <p:spPr>
          <a:xfrm>
            <a:off x="6669088" y="2996952"/>
            <a:ext cx="3752850" cy="1828800"/>
          </a:xfrm>
          <a:prstGeom prst="rect">
            <a:avLst/>
          </a:prstGeom>
        </p:spPr>
      </p:pic>
      <p:sp>
        <p:nvSpPr>
          <p:cNvPr id="9" name="矩形 8"/>
          <p:cNvSpPr/>
          <p:nvPr/>
        </p:nvSpPr>
        <p:spPr bwMode="auto">
          <a:xfrm>
            <a:off x="8405683" y="3782903"/>
            <a:ext cx="480392" cy="573555"/>
          </a:xfrm>
          <a:prstGeom prst="rect">
            <a:avLst/>
          </a:prstGeom>
          <a:solidFill>
            <a:srgbClr val="00B05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0" name="椭圆 9"/>
          <p:cNvSpPr/>
          <p:nvPr/>
        </p:nvSpPr>
        <p:spPr bwMode="auto">
          <a:xfrm>
            <a:off x="7152026" y="3001415"/>
            <a:ext cx="333957" cy="553561"/>
          </a:xfrm>
          <a:prstGeom prst="ellipse">
            <a:avLst/>
          </a:prstGeom>
          <a:solidFill>
            <a:srgbClr val="FF000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2" name="椭圆 11"/>
          <p:cNvSpPr/>
          <p:nvPr/>
        </p:nvSpPr>
        <p:spPr bwMode="auto">
          <a:xfrm>
            <a:off x="8669652" y="3273852"/>
            <a:ext cx="214783" cy="197989"/>
          </a:xfrm>
          <a:prstGeom prst="ellipse">
            <a:avLst/>
          </a:prstGeom>
          <a:solidFill>
            <a:srgbClr val="FF000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3" name="椭圆 12"/>
          <p:cNvSpPr/>
          <p:nvPr/>
        </p:nvSpPr>
        <p:spPr bwMode="auto">
          <a:xfrm>
            <a:off x="8766949" y="3444267"/>
            <a:ext cx="333957" cy="553561"/>
          </a:xfrm>
          <a:prstGeom prst="ellipse">
            <a:avLst/>
          </a:prstGeom>
          <a:solidFill>
            <a:srgbClr val="7030A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5" name="椭圆 14"/>
          <p:cNvSpPr/>
          <p:nvPr/>
        </p:nvSpPr>
        <p:spPr bwMode="auto">
          <a:xfrm>
            <a:off x="9895717" y="3391917"/>
            <a:ext cx="333957" cy="553561"/>
          </a:xfrm>
          <a:prstGeom prst="ellipse">
            <a:avLst/>
          </a:prstGeom>
          <a:solidFill>
            <a:srgbClr val="0070C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6" name="椭圆 15"/>
          <p:cNvSpPr/>
          <p:nvPr/>
        </p:nvSpPr>
        <p:spPr bwMode="auto">
          <a:xfrm>
            <a:off x="2279577" y="5541829"/>
            <a:ext cx="333957" cy="553561"/>
          </a:xfrm>
          <a:prstGeom prst="ellipse">
            <a:avLst/>
          </a:prstGeom>
          <a:solidFill>
            <a:srgbClr val="FF000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7" name="椭圆 16"/>
          <p:cNvSpPr/>
          <p:nvPr/>
        </p:nvSpPr>
        <p:spPr bwMode="auto">
          <a:xfrm>
            <a:off x="2823177" y="5541829"/>
            <a:ext cx="333957" cy="553561"/>
          </a:xfrm>
          <a:prstGeom prst="ellipse">
            <a:avLst/>
          </a:prstGeom>
          <a:solidFill>
            <a:srgbClr val="7030A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8" name="椭圆 17"/>
          <p:cNvSpPr/>
          <p:nvPr/>
        </p:nvSpPr>
        <p:spPr bwMode="auto">
          <a:xfrm>
            <a:off x="3424779" y="5551330"/>
            <a:ext cx="333957" cy="553561"/>
          </a:xfrm>
          <a:prstGeom prst="ellipse">
            <a:avLst/>
          </a:prstGeom>
          <a:solidFill>
            <a:srgbClr val="0070C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9" name="矩形 18"/>
          <p:cNvSpPr/>
          <p:nvPr/>
        </p:nvSpPr>
        <p:spPr bwMode="auto">
          <a:xfrm>
            <a:off x="4373441" y="5903446"/>
            <a:ext cx="480392" cy="477883"/>
          </a:xfrm>
          <a:prstGeom prst="rect">
            <a:avLst/>
          </a:prstGeom>
          <a:solidFill>
            <a:srgbClr val="00B05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20" name="矩形 19"/>
          <p:cNvSpPr/>
          <p:nvPr/>
        </p:nvSpPr>
        <p:spPr bwMode="auto">
          <a:xfrm>
            <a:off x="4373441" y="5312388"/>
            <a:ext cx="480392" cy="477883"/>
          </a:xfrm>
          <a:prstGeom prst="rect">
            <a:avLst/>
          </a:prstGeom>
          <a:solidFill>
            <a:srgbClr val="FF3399">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dirty="0"/>
          </a:p>
        </p:txBody>
      </p:sp>
      <p:sp>
        <p:nvSpPr>
          <p:cNvPr id="21" name="矩形 20"/>
          <p:cNvSpPr/>
          <p:nvPr/>
        </p:nvSpPr>
        <p:spPr bwMode="auto">
          <a:xfrm>
            <a:off x="3890869" y="3362954"/>
            <a:ext cx="836980" cy="496484"/>
          </a:xfrm>
          <a:prstGeom prst="rect">
            <a:avLst/>
          </a:prstGeom>
          <a:solidFill>
            <a:srgbClr val="FF3399">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dirty="0"/>
          </a:p>
        </p:txBody>
      </p:sp>
      <p:sp>
        <p:nvSpPr>
          <p:cNvPr id="22" name="矩形 21"/>
          <p:cNvSpPr/>
          <p:nvPr/>
        </p:nvSpPr>
        <p:spPr>
          <a:xfrm>
            <a:off x="1991544" y="247476"/>
            <a:ext cx="8406680" cy="523220"/>
          </a:xfrm>
          <a:prstGeom prst="rect">
            <a:avLst/>
          </a:prstGeom>
        </p:spPr>
        <p:txBody>
          <a:bodyPr wrap="squar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Load current</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p>
        </p:txBody>
      </p:sp>
      <p:sp>
        <p:nvSpPr>
          <p:cNvPr id="23" name="矩形 22"/>
          <p:cNvSpPr/>
          <p:nvPr/>
        </p:nvSpPr>
        <p:spPr>
          <a:xfrm>
            <a:off x="1978765" y="2606662"/>
            <a:ext cx="8406680" cy="523220"/>
          </a:xfrm>
          <a:prstGeom prst="rect">
            <a:avLst/>
          </a:prstGeom>
        </p:spPr>
        <p:txBody>
          <a:bodyPr wrap="squar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Load voltage</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p>
        </p:txBody>
      </p:sp>
      <p:sp>
        <p:nvSpPr>
          <p:cNvPr id="24" name="矩形 23"/>
          <p:cNvSpPr/>
          <p:nvPr/>
        </p:nvSpPr>
        <p:spPr>
          <a:xfrm>
            <a:off x="1968816" y="4439116"/>
            <a:ext cx="8406680" cy="523220"/>
          </a:xfrm>
          <a:prstGeom prst="rect">
            <a:avLst/>
          </a:prstGeom>
        </p:spPr>
        <p:txBody>
          <a:bodyPr wrap="squar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Driven current </a:t>
            </a:r>
            <a:r>
              <a:rPr lang="en-US" altLang="zh-CN" dirty="0" err="1">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i</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p>
        </p:txBody>
      </p:sp>
      <p:sp>
        <p:nvSpPr>
          <p:cNvPr id="25" name="矩形 24"/>
          <p:cNvSpPr/>
          <p:nvPr/>
        </p:nvSpPr>
        <p:spPr bwMode="auto">
          <a:xfrm>
            <a:off x="5667424" y="1231476"/>
            <a:ext cx="788616" cy="613349"/>
          </a:xfrm>
          <a:prstGeom prst="rect">
            <a:avLst/>
          </a:prstGeom>
          <a:solidFill>
            <a:srgbClr val="0070C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26" name="矩形 25"/>
          <p:cNvSpPr/>
          <p:nvPr/>
        </p:nvSpPr>
        <p:spPr bwMode="auto">
          <a:xfrm>
            <a:off x="5144996" y="5551329"/>
            <a:ext cx="662973" cy="601822"/>
          </a:xfrm>
          <a:prstGeom prst="rect">
            <a:avLst/>
          </a:prstGeom>
          <a:solidFill>
            <a:srgbClr val="0070C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8511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blinds(horizontal)">
                                      <p:cBhvr>
                                        <p:cTn id="15" dur="500"/>
                                        <p:tgtEl>
                                          <p:spTgt spid="23"/>
                                        </p:tgtEl>
                                      </p:cBhvr>
                                    </p:animEffect>
                                  </p:childTnLst>
                                </p:cTn>
                              </p:par>
                              <p:par>
                                <p:cTn id="16" presetID="3" presetClass="entr" presetSubtype="1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blinds(horizontal)">
                                      <p:cBhvr>
                                        <p:cTn id="23" dur="500"/>
                                        <p:tgtEl>
                                          <p:spTgt spid="24"/>
                                        </p:tgtEl>
                                      </p:cBhvr>
                                    </p:animEffect>
                                  </p:childTnLst>
                                </p:cTn>
                              </p:par>
                              <p:par>
                                <p:cTn id="24" presetID="3" presetClass="entr" presetSubtype="1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horizontal)">
                                      <p:cBhvr>
                                        <p:cTn id="26" dur="500"/>
                                        <p:tgtEl>
                                          <p:spTgt spid="7"/>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blinds(horizontal)">
                                      <p:cBhvr>
                                        <p:cTn id="34" dur="500"/>
                                        <p:tgtEl>
                                          <p:spTgt spid="10"/>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linds(horizontal)">
                                      <p:cBhvr>
                                        <p:cTn id="42" dur="500"/>
                                        <p:tgtEl>
                                          <p:spTgt spid="17"/>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blinds(horizontal)">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blinds(horizontal)">
                                      <p:cBhvr>
                                        <p:cTn id="50" dur="500"/>
                                        <p:tgtEl>
                                          <p:spTgt spid="18"/>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blinds(horizontal)">
                                      <p:cBhvr>
                                        <p:cTn id="53" dur="500"/>
                                        <p:tgtEl>
                                          <p:spTgt spid="15"/>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blinds(horizontal)">
                                      <p:cBhvr>
                                        <p:cTn id="56" dur="500"/>
                                        <p:tgtEl>
                                          <p:spTgt spid="25"/>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blinds(horizontal)">
                                      <p:cBhvr>
                                        <p:cTn id="59" dur="500"/>
                                        <p:tgtEl>
                                          <p:spTgt spid="26"/>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blinds(horizontal)">
                                      <p:cBhvr>
                                        <p:cTn id="64" dur="500"/>
                                        <p:tgtEl>
                                          <p:spTgt spid="21"/>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blinds(horizontal)">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blinds(horizontal)">
                                      <p:cBhvr>
                                        <p:cTn id="72" dur="500"/>
                                        <p:tgtEl>
                                          <p:spTgt spid="19"/>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blinds(horizontal)">
                                      <p:cBhvr>
                                        <p:cTn id="7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P spid="15" grpId="0" animBg="1"/>
      <p:bldP spid="16" grpId="0" animBg="1"/>
      <p:bldP spid="17" grpId="0" animBg="1"/>
      <p:bldP spid="18" grpId="0" animBg="1"/>
      <p:bldP spid="19" grpId="0" animBg="1"/>
      <p:bldP spid="20" grpId="0" animBg="1"/>
      <p:bldP spid="21" grpId="0" animBg="1"/>
      <p:bldP spid="22" grpId="0"/>
      <p:bldP spid="23" grpId="0"/>
      <p:bldP spid="24" grpId="0"/>
      <p:bldP spid="25" grpId="0" animBg="1"/>
      <p:bldP spid="2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785D5D8-2F5E-4D45-9133-1E552CC3DE09}" type="slidenum">
              <a:rPr lang="zh-CN" altLang="en-US" smtClean="0"/>
              <a:pPr/>
              <a:t>63</a:t>
            </a:fld>
            <a:endParaRPr lang="en-US" altLang="zh-CN"/>
          </a:p>
        </p:txBody>
      </p:sp>
      <p:pic>
        <p:nvPicPr>
          <p:cNvPr id="4" name="图片 3"/>
          <p:cNvPicPr>
            <a:picLocks noChangeAspect="1"/>
          </p:cNvPicPr>
          <p:nvPr/>
        </p:nvPicPr>
        <p:blipFill>
          <a:blip r:embed="rId2"/>
          <a:stretch>
            <a:fillRect/>
          </a:stretch>
        </p:blipFill>
        <p:spPr>
          <a:xfrm>
            <a:off x="1844616" y="1312169"/>
            <a:ext cx="4295775" cy="1152525"/>
          </a:xfrm>
          <a:prstGeom prst="rect">
            <a:avLst/>
          </a:prstGeom>
        </p:spPr>
      </p:pic>
      <p:sp>
        <p:nvSpPr>
          <p:cNvPr id="5" name="矩形 4"/>
          <p:cNvSpPr/>
          <p:nvPr/>
        </p:nvSpPr>
        <p:spPr>
          <a:xfrm>
            <a:off x="1938470" y="3450662"/>
            <a:ext cx="8406680" cy="523220"/>
          </a:xfrm>
          <a:prstGeom prst="rect">
            <a:avLst/>
          </a:prstGeom>
        </p:spPr>
        <p:txBody>
          <a:bodyPr wrap="squar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Transmission power</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p>
        </p:txBody>
      </p:sp>
      <p:pic>
        <p:nvPicPr>
          <p:cNvPr id="6" name="图片 5"/>
          <p:cNvPicPr>
            <a:picLocks noChangeAspect="1"/>
          </p:cNvPicPr>
          <p:nvPr/>
        </p:nvPicPr>
        <p:blipFill>
          <a:blip r:embed="rId3"/>
          <a:stretch>
            <a:fillRect/>
          </a:stretch>
        </p:blipFill>
        <p:spPr>
          <a:xfrm>
            <a:off x="2068702" y="4293097"/>
            <a:ext cx="7562850" cy="1438275"/>
          </a:xfrm>
          <a:prstGeom prst="rect">
            <a:avLst/>
          </a:prstGeom>
        </p:spPr>
      </p:pic>
      <p:pic>
        <p:nvPicPr>
          <p:cNvPr id="7" name="图片 6"/>
          <p:cNvPicPr>
            <a:picLocks noChangeAspect="1"/>
          </p:cNvPicPr>
          <p:nvPr/>
        </p:nvPicPr>
        <p:blipFill>
          <a:blip r:embed="rId4"/>
          <a:stretch>
            <a:fillRect/>
          </a:stretch>
        </p:blipFill>
        <p:spPr>
          <a:xfrm>
            <a:off x="6384032" y="1312168"/>
            <a:ext cx="3752850" cy="1828800"/>
          </a:xfrm>
          <a:prstGeom prst="rect">
            <a:avLst/>
          </a:prstGeom>
        </p:spPr>
      </p:pic>
      <p:sp>
        <p:nvSpPr>
          <p:cNvPr id="8" name="矩形 7"/>
          <p:cNvSpPr/>
          <p:nvPr/>
        </p:nvSpPr>
        <p:spPr bwMode="auto">
          <a:xfrm>
            <a:off x="6438946" y="2026266"/>
            <a:ext cx="881190" cy="715327"/>
          </a:xfrm>
          <a:prstGeom prst="rect">
            <a:avLst/>
          </a:prstGeom>
          <a:solidFill>
            <a:srgbClr val="00B05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9" name="椭圆 8"/>
          <p:cNvSpPr/>
          <p:nvPr/>
        </p:nvSpPr>
        <p:spPr bwMode="auto">
          <a:xfrm>
            <a:off x="6866970" y="1286814"/>
            <a:ext cx="333957" cy="553561"/>
          </a:xfrm>
          <a:prstGeom prst="ellipse">
            <a:avLst/>
          </a:prstGeom>
          <a:solidFill>
            <a:srgbClr val="FF0000">
              <a:alpha val="5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3" name="矩形 12"/>
          <p:cNvSpPr/>
          <p:nvPr/>
        </p:nvSpPr>
        <p:spPr>
          <a:xfrm>
            <a:off x="1815609" y="469734"/>
            <a:ext cx="8406680" cy="523220"/>
          </a:xfrm>
          <a:prstGeom prst="rect">
            <a:avLst/>
          </a:prstGeom>
        </p:spPr>
        <p:txBody>
          <a:bodyPr wrap="squar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Power of voltage source 10V</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1472633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linds(horizontal)">
                                      <p:cBhvr>
                                        <p:cTn id="14" dur="500"/>
                                        <p:tgtEl>
                                          <p:spTgt spid="8"/>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par>
                                <p:cTn id="23" presetID="3" presetClass="entr" presetSubtype="1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animBg="1"/>
      <p:bldP spid="1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785D5D8-2F5E-4D45-9133-1E552CC3DE09}" type="slidenum">
              <a:rPr lang="zh-CN" altLang="en-US" smtClean="0"/>
              <a:pPr/>
              <a:t>64</a:t>
            </a:fld>
            <a:endParaRPr lang="en-US" altLang="zh-CN"/>
          </a:p>
        </p:txBody>
      </p:sp>
      <p:sp>
        <p:nvSpPr>
          <p:cNvPr id="3" name="矩形 2"/>
          <p:cNvSpPr/>
          <p:nvPr/>
        </p:nvSpPr>
        <p:spPr>
          <a:xfrm>
            <a:off x="1587824" y="517513"/>
            <a:ext cx="8892480" cy="523220"/>
          </a:xfrm>
          <a:prstGeom prst="rect">
            <a:avLst/>
          </a:prstGeom>
        </p:spPr>
        <p:txBody>
          <a:bodyPr wrap="square">
            <a:spAutoFit/>
          </a:bodyPr>
          <a:lstStyle/>
          <a:p>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8</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Why are most power sources the</a:t>
            </a:r>
            <a:r>
              <a:rPr lang="en-US" altLang="zh-CN" dirty="0">
                <a:effectLst>
                  <a:outerShdw blurRad="38100" dist="38100" dir="2700000" algn="tl">
                    <a:srgbClr val="000000">
                      <a:alpha val="43137"/>
                    </a:srgbClr>
                  </a:outerShdw>
                </a:effectLst>
                <a:cs typeface="Times New Roman" panose="02020603050405020304" pitchFamily="18" charset="0"/>
              </a:rPr>
              <a:t> alternating current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 </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p>
        </p:txBody>
      </p:sp>
      <p:sp>
        <p:nvSpPr>
          <p:cNvPr id="4" name="矩形 3"/>
          <p:cNvSpPr/>
          <p:nvPr/>
        </p:nvSpPr>
        <p:spPr>
          <a:xfrm>
            <a:off x="1803848" y="1484784"/>
            <a:ext cx="8676456" cy="1815882"/>
          </a:xfrm>
          <a:prstGeom prst="rect">
            <a:avLst/>
          </a:prstGeom>
        </p:spPr>
        <p:txBody>
          <a:bodyPr wrap="squar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The </a:t>
            </a:r>
            <a:r>
              <a:rPr lang="en-US" altLang="zh-CN" dirty="0">
                <a:effectLst>
                  <a:outerShdw blurRad="38100" dist="38100" dir="2700000" algn="tl">
                    <a:srgbClr val="000000">
                      <a:alpha val="43137"/>
                    </a:srgbClr>
                  </a:outerShdw>
                </a:effectLst>
                <a:cs typeface="Times New Roman" panose="02020603050405020304" pitchFamily="18" charset="0"/>
              </a:rPr>
              <a:t>alternating current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 generator has a simple structure, low cost, and high efficiency.</a:t>
            </a:r>
          </a:p>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The direct current generator has a more complex structure, high cost, and low efficiency.</a:t>
            </a:r>
            <a:endPar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endParaRPr>
          </a:p>
        </p:txBody>
      </p:sp>
      <p:sp>
        <p:nvSpPr>
          <p:cNvPr id="5" name="矩形 4"/>
          <p:cNvSpPr/>
          <p:nvPr/>
        </p:nvSpPr>
        <p:spPr>
          <a:xfrm>
            <a:off x="1774057" y="4149080"/>
            <a:ext cx="8676456" cy="1815882"/>
          </a:xfrm>
          <a:prstGeom prst="rect">
            <a:avLst/>
          </a:prstGeom>
        </p:spPr>
        <p:txBody>
          <a:bodyPr wrap="square">
            <a:spAutoFit/>
          </a:bodyPr>
          <a:lstStyle/>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The </a:t>
            </a:r>
            <a:r>
              <a:rPr lang="en-US" altLang="zh-CN" dirty="0">
                <a:effectLst>
                  <a:outerShdw blurRad="38100" dist="38100" dir="2700000" algn="tl">
                    <a:srgbClr val="000000">
                      <a:alpha val="43137"/>
                    </a:srgbClr>
                  </a:outerShdw>
                </a:effectLst>
                <a:cs typeface="Times New Roman" panose="02020603050405020304" pitchFamily="18" charset="0"/>
              </a:rPr>
              <a:t>alternating current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 power can easily increase and decrease the voltage through a transformer.</a:t>
            </a:r>
          </a:p>
          <a:p>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The direct current voltage boosting is relatively complex, costly, immature in technology, and inefficient.</a:t>
            </a:r>
            <a:endPar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4100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785D5D8-2F5E-4D45-9133-1E552CC3DE09}" type="slidenum">
              <a:rPr lang="zh-CN" altLang="en-US" smtClean="0"/>
              <a:pPr/>
              <a:t>65</a:t>
            </a:fld>
            <a:endParaRPr lang="en-US" altLang="zh-CN"/>
          </a:p>
        </p:txBody>
      </p:sp>
      <p:sp>
        <p:nvSpPr>
          <p:cNvPr id="4" name="矩形 3"/>
          <p:cNvSpPr/>
          <p:nvPr/>
        </p:nvSpPr>
        <p:spPr>
          <a:xfrm>
            <a:off x="1501220" y="269653"/>
            <a:ext cx="9073008" cy="523220"/>
          </a:xfrm>
          <a:prstGeom prst="rect">
            <a:avLst/>
          </a:prstGeom>
        </p:spPr>
        <p:txBody>
          <a:bodyPr wrap="square">
            <a:spAutoFit/>
          </a:bodyPr>
          <a:lstStyle/>
          <a:p>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9</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r>
              <a:rPr lang="en-US" altLang="zh-CN"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How to convert alternating current into direct current </a:t>
            </a:r>
            <a:r>
              <a:rPr lang="zh-CN" altLang="en-US" dirty="0">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a:t>
            </a:r>
          </a:p>
        </p:txBody>
      </p:sp>
      <p:pic>
        <p:nvPicPr>
          <p:cNvPr id="6" name="图片 5"/>
          <p:cNvPicPr>
            <a:picLocks noChangeAspect="1"/>
          </p:cNvPicPr>
          <p:nvPr/>
        </p:nvPicPr>
        <p:blipFill>
          <a:blip r:embed="rId3"/>
          <a:stretch>
            <a:fillRect/>
          </a:stretch>
        </p:blipFill>
        <p:spPr>
          <a:xfrm>
            <a:off x="2000138" y="1034295"/>
            <a:ext cx="3863479" cy="2116658"/>
          </a:xfrm>
          <a:prstGeom prst="rect">
            <a:avLst/>
          </a:prstGeom>
        </p:spPr>
      </p:pic>
      <p:pic>
        <p:nvPicPr>
          <p:cNvPr id="8" name="图片 7"/>
          <p:cNvPicPr>
            <a:picLocks noChangeAspect="1"/>
          </p:cNvPicPr>
          <p:nvPr/>
        </p:nvPicPr>
        <p:blipFill>
          <a:blip r:embed="rId4"/>
          <a:stretch>
            <a:fillRect/>
          </a:stretch>
        </p:blipFill>
        <p:spPr>
          <a:xfrm>
            <a:off x="6320065" y="1018643"/>
            <a:ext cx="3811422" cy="2132310"/>
          </a:xfrm>
          <a:prstGeom prst="rect">
            <a:avLst/>
          </a:prstGeom>
        </p:spPr>
      </p:pic>
      <p:pic>
        <p:nvPicPr>
          <p:cNvPr id="10" name="图片 9"/>
          <p:cNvPicPr>
            <a:picLocks noChangeAspect="1"/>
          </p:cNvPicPr>
          <p:nvPr/>
        </p:nvPicPr>
        <p:blipFill>
          <a:blip r:embed="rId5"/>
          <a:stretch>
            <a:fillRect/>
          </a:stretch>
        </p:blipFill>
        <p:spPr>
          <a:xfrm>
            <a:off x="1940290" y="4048844"/>
            <a:ext cx="3918970" cy="2183904"/>
          </a:xfrm>
          <a:prstGeom prst="rect">
            <a:avLst/>
          </a:prstGeom>
        </p:spPr>
      </p:pic>
      <p:pic>
        <p:nvPicPr>
          <p:cNvPr id="12" name="图片 11"/>
          <p:cNvPicPr>
            <a:picLocks noChangeAspect="1"/>
          </p:cNvPicPr>
          <p:nvPr/>
        </p:nvPicPr>
        <p:blipFill>
          <a:blip r:embed="rId6"/>
          <a:stretch>
            <a:fillRect/>
          </a:stretch>
        </p:blipFill>
        <p:spPr>
          <a:xfrm>
            <a:off x="6245572" y="4048845"/>
            <a:ext cx="3951696" cy="2214575"/>
          </a:xfrm>
          <a:prstGeom prst="rect">
            <a:avLst/>
          </a:prstGeom>
        </p:spPr>
      </p:pic>
      <p:sp>
        <p:nvSpPr>
          <p:cNvPr id="3" name="矩形 2"/>
          <p:cNvSpPr/>
          <p:nvPr/>
        </p:nvSpPr>
        <p:spPr>
          <a:xfrm>
            <a:off x="1518196" y="3166289"/>
            <a:ext cx="6099926" cy="523220"/>
          </a:xfrm>
          <a:prstGeom prst="rect">
            <a:avLst/>
          </a:prstGeom>
        </p:spPr>
        <p:txBody>
          <a:bodyPr wrap="square">
            <a:spAutoFit/>
          </a:bodyPr>
          <a:lstStyle/>
          <a:p>
            <a:r>
              <a:rPr lang="en-US" altLang="zh-CN" dirty="0"/>
              <a:t>Waveform of alternating current</a:t>
            </a:r>
            <a:endParaRPr lang="zh-CN" altLang="en-US" dirty="0"/>
          </a:p>
        </p:txBody>
      </p:sp>
      <p:sp>
        <p:nvSpPr>
          <p:cNvPr id="5" name="矩形 4"/>
          <p:cNvSpPr/>
          <p:nvPr/>
        </p:nvSpPr>
        <p:spPr>
          <a:xfrm>
            <a:off x="6320065" y="3166289"/>
            <a:ext cx="6750496" cy="523220"/>
          </a:xfrm>
          <a:prstGeom prst="rect">
            <a:avLst/>
          </a:prstGeom>
        </p:spPr>
        <p:txBody>
          <a:bodyPr wrap="square">
            <a:spAutoFit/>
          </a:bodyPr>
          <a:lstStyle/>
          <a:p>
            <a:pPr fontAlgn="auto">
              <a:spcBef>
                <a:spcPts val="0"/>
              </a:spcBef>
              <a:spcAft>
                <a:spcPts val="0"/>
              </a:spcAft>
              <a:defRPr/>
            </a:pPr>
            <a:r>
              <a:rPr lang="en-US" altLang="zh-CN" dirty="0"/>
              <a:t>Only positive cycles can pass</a:t>
            </a:r>
            <a:endParaRPr lang="zh-CN" altLang="en-US" dirty="0"/>
          </a:p>
        </p:txBody>
      </p:sp>
      <p:sp>
        <p:nvSpPr>
          <p:cNvPr id="13" name="矩形 12"/>
          <p:cNvSpPr/>
          <p:nvPr/>
        </p:nvSpPr>
        <p:spPr>
          <a:xfrm>
            <a:off x="1615005" y="6263419"/>
            <a:ext cx="6750496" cy="523220"/>
          </a:xfrm>
          <a:prstGeom prst="rect">
            <a:avLst/>
          </a:prstGeom>
        </p:spPr>
        <p:txBody>
          <a:bodyPr wrap="square">
            <a:spAutoFit/>
          </a:bodyPr>
          <a:lstStyle/>
          <a:p>
            <a:pPr fontAlgn="auto">
              <a:spcBef>
                <a:spcPts val="0"/>
              </a:spcBef>
              <a:spcAft>
                <a:spcPts val="0"/>
              </a:spcAft>
              <a:defRPr/>
            </a:pPr>
            <a:r>
              <a:rPr lang="en-US" altLang="zh-CN" dirty="0"/>
              <a:t>Negative cycles are blocked</a:t>
            </a:r>
            <a:endParaRPr lang="zh-CN" altLang="en-US" dirty="0"/>
          </a:p>
        </p:txBody>
      </p:sp>
      <p:sp>
        <p:nvSpPr>
          <p:cNvPr id="7" name="矩形 6"/>
          <p:cNvSpPr/>
          <p:nvPr/>
        </p:nvSpPr>
        <p:spPr>
          <a:xfrm>
            <a:off x="6245573" y="6294090"/>
            <a:ext cx="3733651" cy="523220"/>
          </a:xfrm>
          <a:prstGeom prst="rect">
            <a:avLst/>
          </a:prstGeom>
        </p:spPr>
        <p:txBody>
          <a:bodyPr wrap="none">
            <a:spAutoFit/>
          </a:bodyPr>
          <a:lstStyle/>
          <a:p>
            <a:r>
              <a:rPr lang="en-US" altLang="zh-CN" dirty="0"/>
              <a:t>Cycles are cut off in half</a:t>
            </a:r>
            <a:endParaRPr lang="zh-CN" altLang="en-US" dirty="0"/>
          </a:p>
        </p:txBody>
      </p:sp>
    </p:spTree>
    <p:extLst>
      <p:ext uri="{BB962C8B-B14F-4D97-AF65-F5344CB8AC3E}">
        <p14:creationId xmlns:p14="http://schemas.microsoft.com/office/powerpoint/2010/main" val="331895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785D5D8-2F5E-4D45-9133-1E552CC3DE09}" type="slidenum">
              <a:rPr lang="zh-CN" altLang="en-US" smtClean="0"/>
              <a:pPr/>
              <a:t>66</a:t>
            </a:fld>
            <a:endParaRPr lang="en-US" altLang="zh-CN"/>
          </a:p>
        </p:txBody>
      </p:sp>
      <p:pic>
        <p:nvPicPr>
          <p:cNvPr id="3" name="图片 2"/>
          <p:cNvPicPr>
            <a:picLocks noChangeAspect="1"/>
          </p:cNvPicPr>
          <p:nvPr/>
        </p:nvPicPr>
        <p:blipFill>
          <a:blip r:embed="rId3"/>
          <a:stretch>
            <a:fillRect/>
          </a:stretch>
        </p:blipFill>
        <p:spPr>
          <a:xfrm>
            <a:off x="1775520" y="620688"/>
            <a:ext cx="4010140" cy="2245816"/>
          </a:xfrm>
          <a:prstGeom prst="rect">
            <a:avLst/>
          </a:prstGeom>
        </p:spPr>
      </p:pic>
      <p:pic>
        <p:nvPicPr>
          <p:cNvPr id="5" name="图片 4"/>
          <p:cNvPicPr>
            <a:picLocks noChangeAspect="1"/>
          </p:cNvPicPr>
          <p:nvPr/>
        </p:nvPicPr>
        <p:blipFill>
          <a:blip r:embed="rId4"/>
          <a:stretch>
            <a:fillRect/>
          </a:stretch>
        </p:blipFill>
        <p:spPr>
          <a:xfrm>
            <a:off x="6124285" y="620688"/>
            <a:ext cx="4314273" cy="2277492"/>
          </a:xfrm>
          <a:prstGeom prst="rect">
            <a:avLst/>
          </a:prstGeom>
        </p:spPr>
      </p:pic>
      <p:pic>
        <p:nvPicPr>
          <p:cNvPr id="7" name="图片 6"/>
          <p:cNvPicPr>
            <a:picLocks noChangeAspect="1"/>
          </p:cNvPicPr>
          <p:nvPr/>
        </p:nvPicPr>
        <p:blipFill>
          <a:blip r:embed="rId5"/>
          <a:stretch>
            <a:fillRect/>
          </a:stretch>
        </p:blipFill>
        <p:spPr>
          <a:xfrm>
            <a:off x="1822977" y="3645024"/>
            <a:ext cx="4010140" cy="2255488"/>
          </a:xfrm>
          <a:prstGeom prst="rect">
            <a:avLst/>
          </a:prstGeom>
        </p:spPr>
      </p:pic>
      <p:pic>
        <p:nvPicPr>
          <p:cNvPr id="9" name="图片 8"/>
          <p:cNvPicPr>
            <a:picLocks noChangeAspect="1"/>
          </p:cNvPicPr>
          <p:nvPr/>
        </p:nvPicPr>
        <p:blipFill>
          <a:blip r:embed="rId6"/>
          <a:stretch>
            <a:fillRect/>
          </a:stretch>
        </p:blipFill>
        <p:spPr>
          <a:xfrm>
            <a:off x="6207136" y="3645025"/>
            <a:ext cx="4014532" cy="2240989"/>
          </a:xfrm>
          <a:prstGeom prst="rect">
            <a:avLst/>
          </a:prstGeom>
        </p:spPr>
      </p:pic>
      <p:sp>
        <p:nvSpPr>
          <p:cNvPr id="4" name="矩形 3"/>
          <p:cNvSpPr/>
          <p:nvPr/>
        </p:nvSpPr>
        <p:spPr>
          <a:xfrm>
            <a:off x="2135561" y="2865284"/>
            <a:ext cx="3440365" cy="523220"/>
          </a:xfrm>
          <a:prstGeom prst="rect">
            <a:avLst/>
          </a:prstGeom>
        </p:spPr>
        <p:txBody>
          <a:bodyPr wrap="none">
            <a:spAutoFit/>
          </a:bodyPr>
          <a:lstStyle/>
          <a:p>
            <a:r>
              <a:rPr lang="en-US" altLang="zh-CN" dirty="0"/>
              <a:t>half-wave rectification</a:t>
            </a:r>
            <a:endParaRPr lang="zh-CN" altLang="en-US" dirty="0"/>
          </a:p>
        </p:txBody>
      </p:sp>
      <p:sp>
        <p:nvSpPr>
          <p:cNvPr id="6" name="矩形 5"/>
          <p:cNvSpPr/>
          <p:nvPr/>
        </p:nvSpPr>
        <p:spPr>
          <a:xfrm>
            <a:off x="6334020" y="2865284"/>
            <a:ext cx="3541482" cy="523220"/>
          </a:xfrm>
          <a:prstGeom prst="rect">
            <a:avLst/>
          </a:prstGeom>
        </p:spPr>
        <p:txBody>
          <a:bodyPr wrap="none">
            <a:spAutoFit/>
          </a:bodyPr>
          <a:lstStyle/>
          <a:p>
            <a:r>
              <a:rPr lang="en-US" altLang="zh-CN" dirty="0"/>
              <a:t>We only get half waves</a:t>
            </a:r>
            <a:endParaRPr lang="zh-CN" altLang="en-US" dirty="0"/>
          </a:p>
        </p:txBody>
      </p:sp>
      <p:sp>
        <p:nvSpPr>
          <p:cNvPr id="8" name="矩形 7"/>
          <p:cNvSpPr/>
          <p:nvPr/>
        </p:nvSpPr>
        <p:spPr>
          <a:xfrm>
            <a:off x="1750968" y="6129391"/>
            <a:ext cx="4806124" cy="523220"/>
          </a:xfrm>
          <a:prstGeom prst="rect">
            <a:avLst/>
          </a:prstGeom>
        </p:spPr>
        <p:txBody>
          <a:bodyPr wrap="none">
            <a:spAutoFit/>
          </a:bodyPr>
          <a:lstStyle/>
          <a:p>
            <a:r>
              <a:rPr lang="en-US" altLang="zh-CN" dirty="0"/>
              <a:t>Use four diodes to get all waves</a:t>
            </a:r>
            <a:endParaRPr lang="zh-CN" altLang="en-US" dirty="0"/>
          </a:p>
        </p:txBody>
      </p:sp>
      <p:sp>
        <p:nvSpPr>
          <p:cNvPr id="10" name="矩形 9"/>
          <p:cNvSpPr/>
          <p:nvPr/>
        </p:nvSpPr>
        <p:spPr>
          <a:xfrm>
            <a:off x="7609769" y="6129391"/>
            <a:ext cx="1438214" cy="523220"/>
          </a:xfrm>
          <a:prstGeom prst="rect">
            <a:avLst/>
          </a:prstGeom>
        </p:spPr>
        <p:txBody>
          <a:bodyPr wrap="none">
            <a:spAutoFit/>
          </a:bodyPr>
          <a:lstStyle/>
          <a:p>
            <a:r>
              <a:rPr lang="zh-CN" altLang="en-US" dirty="0"/>
              <a:t>Rectifier</a:t>
            </a:r>
          </a:p>
        </p:txBody>
      </p:sp>
    </p:spTree>
    <p:extLst>
      <p:ext uri="{BB962C8B-B14F-4D97-AF65-F5344CB8AC3E}">
        <p14:creationId xmlns:p14="http://schemas.microsoft.com/office/powerpoint/2010/main" val="358703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785D5D8-2F5E-4D45-9133-1E552CC3DE09}" type="slidenum">
              <a:rPr lang="zh-CN" altLang="en-US" smtClean="0"/>
              <a:pPr/>
              <a:t>67</a:t>
            </a:fld>
            <a:endParaRPr lang="en-US" altLang="zh-CN"/>
          </a:p>
        </p:txBody>
      </p:sp>
      <p:pic>
        <p:nvPicPr>
          <p:cNvPr id="4" name="图片 3"/>
          <p:cNvPicPr>
            <a:picLocks noChangeAspect="1"/>
          </p:cNvPicPr>
          <p:nvPr/>
        </p:nvPicPr>
        <p:blipFill>
          <a:blip r:embed="rId3"/>
          <a:stretch>
            <a:fillRect/>
          </a:stretch>
        </p:blipFill>
        <p:spPr>
          <a:xfrm>
            <a:off x="1810283" y="823188"/>
            <a:ext cx="3816424" cy="2137722"/>
          </a:xfrm>
          <a:prstGeom prst="rect">
            <a:avLst/>
          </a:prstGeom>
        </p:spPr>
      </p:pic>
      <p:pic>
        <p:nvPicPr>
          <p:cNvPr id="7" name="图片 6"/>
          <p:cNvPicPr>
            <a:picLocks noChangeAspect="1"/>
          </p:cNvPicPr>
          <p:nvPr/>
        </p:nvPicPr>
        <p:blipFill>
          <a:blip r:embed="rId4"/>
          <a:stretch>
            <a:fillRect/>
          </a:stretch>
        </p:blipFill>
        <p:spPr>
          <a:xfrm>
            <a:off x="6092936" y="789704"/>
            <a:ext cx="3860441" cy="2170462"/>
          </a:xfrm>
          <a:prstGeom prst="rect">
            <a:avLst/>
          </a:prstGeom>
        </p:spPr>
      </p:pic>
      <p:pic>
        <p:nvPicPr>
          <p:cNvPr id="9" name="图片 8"/>
          <p:cNvPicPr>
            <a:picLocks noChangeAspect="1"/>
          </p:cNvPicPr>
          <p:nvPr/>
        </p:nvPicPr>
        <p:blipFill>
          <a:blip r:embed="rId5"/>
          <a:stretch>
            <a:fillRect/>
          </a:stretch>
        </p:blipFill>
        <p:spPr>
          <a:xfrm>
            <a:off x="1845045" y="3789041"/>
            <a:ext cx="3781662" cy="2119679"/>
          </a:xfrm>
          <a:prstGeom prst="rect">
            <a:avLst/>
          </a:prstGeom>
        </p:spPr>
      </p:pic>
      <p:pic>
        <p:nvPicPr>
          <p:cNvPr id="12" name="图片 11"/>
          <p:cNvPicPr>
            <a:picLocks noChangeAspect="1"/>
          </p:cNvPicPr>
          <p:nvPr/>
        </p:nvPicPr>
        <p:blipFill>
          <a:blip r:embed="rId6"/>
          <a:stretch>
            <a:fillRect/>
          </a:stretch>
        </p:blipFill>
        <p:spPr>
          <a:xfrm>
            <a:off x="6092936" y="3761689"/>
            <a:ext cx="3882641" cy="2152587"/>
          </a:xfrm>
          <a:prstGeom prst="rect">
            <a:avLst/>
          </a:prstGeom>
        </p:spPr>
      </p:pic>
      <p:sp>
        <p:nvSpPr>
          <p:cNvPr id="3" name="矩形 2"/>
          <p:cNvSpPr/>
          <p:nvPr/>
        </p:nvSpPr>
        <p:spPr>
          <a:xfrm>
            <a:off x="1848101" y="3131269"/>
            <a:ext cx="3879588" cy="523220"/>
          </a:xfrm>
          <a:prstGeom prst="rect">
            <a:avLst/>
          </a:prstGeom>
        </p:spPr>
        <p:txBody>
          <a:bodyPr wrap="none">
            <a:spAutoFit/>
          </a:bodyPr>
          <a:lstStyle/>
          <a:p>
            <a:r>
              <a:rPr lang="en-US" altLang="zh-CN" dirty="0"/>
              <a:t>Current of positive cycles</a:t>
            </a:r>
            <a:endParaRPr lang="zh-CN" altLang="en-US" dirty="0"/>
          </a:p>
        </p:txBody>
      </p:sp>
      <p:sp>
        <p:nvSpPr>
          <p:cNvPr id="8" name="矩形 7"/>
          <p:cNvSpPr/>
          <p:nvPr/>
        </p:nvSpPr>
        <p:spPr>
          <a:xfrm>
            <a:off x="1778702" y="6043270"/>
            <a:ext cx="3958135" cy="523220"/>
          </a:xfrm>
          <a:prstGeom prst="rect">
            <a:avLst/>
          </a:prstGeom>
        </p:spPr>
        <p:txBody>
          <a:bodyPr wrap="none">
            <a:spAutoFit/>
          </a:bodyPr>
          <a:lstStyle/>
          <a:p>
            <a:r>
              <a:rPr lang="en-US" altLang="zh-CN" dirty="0"/>
              <a:t>Current of negative cycles</a:t>
            </a:r>
            <a:endParaRPr lang="zh-CN" altLang="en-US" dirty="0"/>
          </a:p>
        </p:txBody>
      </p:sp>
      <p:sp>
        <p:nvSpPr>
          <p:cNvPr id="10" name="矩形 9"/>
          <p:cNvSpPr/>
          <p:nvPr/>
        </p:nvSpPr>
        <p:spPr>
          <a:xfrm>
            <a:off x="6960096" y="3099317"/>
            <a:ext cx="1808508" cy="523220"/>
          </a:xfrm>
          <a:prstGeom prst="rect">
            <a:avLst/>
          </a:prstGeom>
        </p:spPr>
        <p:txBody>
          <a:bodyPr wrap="none">
            <a:spAutoFit/>
          </a:bodyPr>
          <a:lstStyle/>
          <a:p>
            <a:r>
              <a:rPr lang="en-US" altLang="zh-CN" dirty="0"/>
              <a:t>Half waves</a:t>
            </a:r>
            <a:endParaRPr lang="zh-CN" altLang="en-US" dirty="0"/>
          </a:p>
        </p:txBody>
      </p:sp>
      <p:sp>
        <p:nvSpPr>
          <p:cNvPr id="11" name="矩形 10"/>
          <p:cNvSpPr/>
          <p:nvPr/>
        </p:nvSpPr>
        <p:spPr>
          <a:xfrm>
            <a:off x="7139632" y="6053426"/>
            <a:ext cx="1628972" cy="523220"/>
          </a:xfrm>
          <a:prstGeom prst="rect">
            <a:avLst/>
          </a:prstGeom>
        </p:spPr>
        <p:txBody>
          <a:bodyPr wrap="none">
            <a:spAutoFit/>
          </a:bodyPr>
          <a:lstStyle/>
          <a:p>
            <a:r>
              <a:rPr lang="en-US" altLang="zh-CN" dirty="0"/>
              <a:t>All waves</a:t>
            </a:r>
            <a:endParaRPr lang="zh-CN" altLang="en-US" dirty="0"/>
          </a:p>
        </p:txBody>
      </p:sp>
    </p:spTree>
    <p:extLst>
      <p:ext uri="{BB962C8B-B14F-4D97-AF65-F5344CB8AC3E}">
        <p14:creationId xmlns:p14="http://schemas.microsoft.com/office/powerpoint/2010/main" val="1335684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785D5D8-2F5E-4D45-9133-1E552CC3DE09}" type="slidenum">
              <a:rPr lang="zh-CN" altLang="en-US" smtClean="0"/>
              <a:pPr/>
              <a:t>68</a:t>
            </a:fld>
            <a:endParaRPr lang="en-US" altLang="zh-CN"/>
          </a:p>
        </p:txBody>
      </p:sp>
      <p:pic>
        <p:nvPicPr>
          <p:cNvPr id="4" name="图片 3"/>
          <p:cNvPicPr>
            <a:picLocks noChangeAspect="1"/>
          </p:cNvPicPr>
          <p:nvPr/>
        </p:nvPicPr>
        <p:blipFill>
          <a:blip r:embed="rId3"/>
          <a:stretch>
            <a:fillRect/>
          </a:stretch>
        </p:blipFill>
        <p:spPr>
          <a:xfrm>
            <a:off x="1703512" y="540950"/>
            <a:ext cx="4258008" cy="2385070"/>
          </a:xfrm>
          <a:prstGeom prst="rect">
            <a:avLst/>
          </a:prstGeom>
        </p:spPr>
      </p:pic>
      <p:pic>
        <p:nvPicPr>
          <p:cNvPr id="6" name="图片 5"/>
          <p:cNvPicPr>
            <a:picLocks noChangeAspect="1"/>
          </p:cNvPicPr>
          <p:nvPr/>
        </p:nvPicPr>
        <p:blipFill>
          <a:blip r:embed="rId4"/>
          <a:stretch>
            <a:fillRect/>
          </a:stretch>
        </p:blipFill>
        <p:spPr>
          <a:xfrm>
            <a:off x="6145982" y="540951"/>
            <a:ext cx="4304532" cy="2403302"/>
          </a:xfrm>
          <a:prstGeom prst="rect">
            <a:avLst/>
          </a:prstGeom>
        </p:spPr>
      </p:pic>
      <p:pic>
        <p:nvPicPr>
          <p:cNvPr id="8" name="图片 7"/>
          <p:cNvPicPr>
            <a:picLocks noChangeAspect="1"/>
          </p:cNvPicPr>
          <p:nvPr/>
        </p:nvPicPr>
        <p:blipFill>
          <a:blip r:embed="rId5"/>
          <a:stretch>
            <a:fillRect/>
          </a:stretch>
        </p:blipFill>
        <p:spPr>
          <a:xfrm>
            <a:off x="1720032" y="3789040"/>
            <a:ext cx="4201894" cy="2359968"/>
          </a:xfrm>
          <a:prstGeom prst="rect">
            <a:avLst/>
          </a:prstGeom>
        </p:spPr>
      </p:pic>
      <p:pic>
        <p:nvPicPr>
          <p:cNvPr id="10" name="图片 9"/>
          <p:cNvPicPr>
            <a:picLocks noChangeAspect="1"/>
          </p:cNvPicPr>
          <p:nvPr/>
        </p:nvPicPr>
        <p:blipFill>
          <a:blip r:embed="rId6"/>
          <a:stretch>
            <a:fillRect/>
          </a:stretch>
        </p:blipFill>
        <p:spPr>
          <a:xfrm>
            <a:off x="6240016" y="3811116"/>
            <a:ext cx="4175318" cy="2337892"/>
          </a:xfrm>
          <a:prstGeom prst="rect">
            <a:avLst/>
          </a:prstGeom>
        </p:spPr>
      </p:pic>
      <p:sp>
        <p:nvSpPr>
          <p:cNvPr id="5" name="矩形 4"/>
          <p:cNvSpPr/>
          <p:nvPr/>
        </p:nvSpPr>
        <p:spPr>
          <a:xfrm>
            <a:off x="2423592" y="3058439"/>
            <a:ext cx="4572000" cy="523220"/>
          </a:xfrm>
          <a:prstGeom prst="rect">
            <a:avLst/>
          </a:prstGeom>
        </p:spPr>
        <p:txBody>
          <a:bodyPr>
            <a:spAutoFit/>
          </a:bodyPr>
          <a:lstStyle/>
          <a:p>
            <a:r>
              <a:rPr lang="en-US" altLang="zh-CN" dirty="0"/>
              <a:t>Full-wave rectifier</a:t>
            </a:r>
          </a:p>
        </p:txBody>
      </p:sp>
      <p:sp>
        <p:nvSpPr>
          <p:cNvPr id="9" name="矩形 8"/>
          <p:cNvSpPr/>
          <p:nvPr/>
        </p:nvSpPr>
        <p:spPr>
          <a:xfrm>
            <a:off x="7513189" y="3058439"/>
            <a:ext cx="1628972" cy="523220"/>
          </a:xfrm>
          <a:prstGeom prst="rect">
            <a:avLst/>
          </a:prstGeom>
        </p:spPr>
        <p:txBody>
          <a:bodyPr wrap="none">
            <a:spAutoFit/>
          </a:bodyPr>
          <a:lstStyle/>
          <a:p>
            <a:r>
              <a:rPr lang="en-US" altLang="zh-CN" dirty="0"/>
              <a:t>All waves</a:t>
            </a:r>
            <a:endParaRPr lang="zh-CN" altLang="en-US" dirty="0"/>
          </a:p>
        </p:txBody>
      </p:sp>
      <p:sp>
        <p:nvSpPr>
          <p:cNvPr id="7" name="矩形 6"/>
          <p:cNvSpPr/>
          <p:nvPr/>
        </p:nvSpPr>
        <p:spPr>
          <a:xfrm>
            <a:off x="2423593" y="6215390"/>
            <a:ext cx="2733441" cy="523220"/>
          </a:xfrm>
          <a:prstGeom prst="rect">
            <a:avLst/>
          </a:prstGeom>
        </p:spPr>
        <p:txBody>
          <a:bodyPr wrap="none">
            <a:spAutoFit/>
          </a:bodyPr>
          <a:lstStyle/>
          <a:p>
            <a:r>
              <a:rPr lang="en-US" altLang="zh-CN" dirty="0"/>
              <a:t>Add the capacitor</a:t>
            </a:r>
            <a:endParaRPr lang="zh-CN" altLang="en-US" dirty="0"/>
          </a:p>
        </p:txBody>
      </p:sp>
      <p:sp>
        <p:nvSpPr>
          <p:cNvPr id="13" name="矩形 12"/>
          <p:cNvSpPr/>
          <p:nvPr/>
        </p:nvSpPr>
        <p:spPr>
          <a:xfrm>
            <a:off x="6616309" y="6182380"/>
            <a:ext cx="3470822" cy="523220"/>
          </a:xfrm>
          <a:prstGeom prst="rect">
            <a:avLst/>
          </a:prstGeom>
        </p:spPr>
        <p:txBody>
          <a:bodyPr wrap="none">
            <a:spAutoFit/>
          </a:bodyPr>
          <a:lstStyle/>
          <a:p>
            <a:r>
              <a:rPr lang="en-US" altLang="zh-CN" dirty="0"/>
              <a:t>Close to direct current </a:t>
            </a:r>
            <a:endParaRPr lang="zh-CN" altLang="en-US" dirty="0"/>
          </a:p>
        </p:txBody>
      </p:sp>
    </p:spTree>
    <p:extLst>
      <p:ext uri="{BB962C8B-B14F-4D97-AF65-F5344CB8AC3E}">
        <p14:creationId xmlns:p14="http://schemas.microsoft.com/office/powerpoint/2010/main" val="50265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pSp>
        <p:nvGrpSpPr>
          <p:cNvPr id="2" name="Group 3"/>
          <p:cNvGrpSpPr>
            <a:grpSpLocks/>
          </p:cNvGrpSpPr>
          <p:nvPr/>
        </p:nvGrpSpPr>
        <p:grpSpPr bwMode="auto">
          <a:xfrm>
            <a:off x="6826624" y="1143298"/>
            <a:ext cx="3225799" cy="3725863"/>
            <a:chOff x="1834" y="533"/>
            <a:chExt cx="2032" cy="2347"/>
          </a:xfrm>
        </p:grpSpPr>
        <p:sp>
          <p:nvSpPr>
            <p:cNvPr id="162820" name="Line 4"/>
            <p:cNvSpPr>
              <a:spLocks noChangeShapeType="1"/>
            </p:cNvSpPr>
            <p:nvPr/>
          </p:nvSpPr>
          <p:spPr bwMode="auto">
            <a:xfrm flipV="1">
              <a:off x="2976" y="912"/>
              <a:ext cx="0" cy="528"/>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grpSp>
          <p:nvGrpSpPr>
            <p:cNvPr id="3" name="Group 5"/>
            <p:cNvGrpSpPr>
              <a:grpSpLocks/>
            </p:cNvGrpSpPr>
            <p:nvPr/>
          </p:nvGrpSpPr>
          <p:grpSpPr bwMode="auto">
            <a:xfrm>
              <a:off x="2688" y="1344"/>
              <a:ext cx="288" cy="384"/>
              <a:chOff x="3825" y="2064"/>
              <a:chExt cx="288" cy="384"/>
            </a:xfrm>
          </p:grpSpPr>
          <p:sp>
            <p:nvSpPr>
              <p:cNvPr id="162822" name="Line 6"/>
              <p:cNvSpPr>
                <a:spLocks noChangeShapeType="1"/>
              </p:cNvSpPr>
              <p:nvPr/>
            </p:nvSpPr>
            <p:spPr bwMode="auto">
              <a:xfrm>
                <a:off x="3825" y="2160"/>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2823" name="Line 7"/>
              <p:cNvSpPr>
                <a:spLocks noChangeShapeType="1"/>
              </p:cNvSpPr>
              <p:nvPr/>
            </p:nvSpPr>
            <p:spPr bwMode="auto">
              <a:xfrm>
                <a:off x="3921" y="2064"/>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2824" name="Line 8"/>
              <p:cNvSpPr>
                <a:spLocks noChangeShapeType="1"/>
              </p:cNvSpPr>
              <p:nvPr/>
            </p:nvSpPr>
            <p:spPr bwMode="auto">
              <a:xfrm>
                <a:off x="3921" y="2160"/>
                <a:ext cx="192" cy="0"/>
              </a:xfrm>
              <a:prstGeom prst="line">
                <a:avLst/>
              </a:prstGeom>
              <a:noFill/>
              <a:ln w="19050">
                <a:solidFill>
                  <a:schemeClr val="tx1"/>
                </a:solidFill>
                <a:miter lim="800000"/>
                <a:headEnd type="triangle" w="med" len="me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2825" name="Line 9"/>
              <p:cNvSpPr>
                <a:spLocks noChangeShapeType="1"/>
              </p:cNvSpPr>
              <p:nvPr/>
            </p:nvSpPr>
            <p:spPr bwMode="auto">
              <a:xfrm>
                <a:off x="3921" y="2352"/>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grpSp>
        <p:sp>
          <p:nvSpPr>
            <p:cNvPr id="162826" name="Line 10"/>
            <p:cNvSpPr>
              <a:spLocks noChangeShapeType="1"/>
            </p:cNvSpPr>
            <p:nvPr/>
          </p:nvSpPr>
          <p:spPr bwMode="auto">
            <a:xfrm>
              <a:off x="2976" y="1632"/>
              <a:ext cx="0" cy="48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2827" name="Line 11"/>
            <p:cNvSpPr>
              <a:spLocks noChangeShapeType="1"/>
            </p:cNvSpPr>
            <p:nvPr/>
          </p:nvSpPr>
          <p:spPr bwMode="auto">
            <a:xfrm flipH="1">
              <a:off x="2448" y="1536"/>
              <a:ext cx="240"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2828" name="Line 12"/>
            <p:cNvSpPr>
              <a:spLocks noChangeShapeType="1"/>
            </p:cNvSpPr>
            <p:nvPr/>
          </p:nvSpPr>
          <p:spPr bwMode="auto">
            <a:xfrm flipV="1">
              <a:off x="2976" y="2304"/>
              <a:ext cx="0" cy="48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grpSp>
          <p:nvGrpSpPr>
            <p:cNvPr id="4" name="Group 13"/>
            <p:cNvGrpSpPr>
              <a:grpSpLocks/>
            </p:cNvGrpSpPr>
            <p:nvPr/>
          </p:nvGrpSpPr>
          <p:grpSpPr bwMode="auto">
            <a:xfrm>
              <a:off x="2688" y="2016"/>
              <a:ext cx="288" cy="384"/>
              <a:chOff x="3840" y="1920"/>
              <a:chExt cx="288" cy="384"/>
            </a:xfrm>
          </p:grpSpPr>
          <p:sp>
            <p:nvSpPr>
              <p:cNvPr id="162830" name="Line 14"/>
              <p:cNvSpPr>
                <a:spLocks noChangeShapeType="1"/>
              </p:cNvSpPr>
              <p:nvPr/>
            </p:nvSpPr>
            <p:spPr bwMode="auto">
              <a:xfrm>
                <a:off x="3840" y="2016"/>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2831" name="Line 15"/>
              <p:cNvSpPr>
                <a:spLocks noChangeShapeType="1"/>
              </p:cNvSpPr>
              <p:nvPr/>
            </p:nvSpPr>
            <p:spPr bwMode="auto">
              <a:xfrm>
                <a:off x="3936" y="1920"/>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2832" name="Line 16"/>
              <p:cNvSpPr>
                <a:spLocks noChangeShapeType="1"/>
              </p:cNvSpPr>
              <p:nvPr/>
            </p:nvSpPr>
            <p:spPr bwMode="auto">
              <a:xfrm>
                <a:off x="3936" y="2016"/>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2833" name="Line 17"/>
              <p:cNvSpPr>
                <a:spLocks noChangeShapeType="1"/>
              </p:cNvSpPr>
              <p:nvPr/>
            </p:nvSpPr>
            <p:spPr bwMode="auto">
              <a:xfrm>
                <a:off x="3936" y="2208"/>
                <a:ext cx="192" cy="0"/>
              </a:xfrm>
              <a:prstGeom prst="line">
                <a:avLst/>
              </a:prstGeom>
              <a:noFill/>
              <a:ln w="19050">
                <a:solidFill>
                  <a:schemeClr val="tx1"/>
                </a:solidFill>
                <a:miter lim="800000"/>
                <a:headEnd/>
                <a:tailEnd type="triangle" w="med" len="med"/>
              </a:ln>
              <a:effectLst/>
            </p:spPr>
            <p:txBody>
              <a:bodyPr wrap="none"/>
              <a:lstStyle/>
              <a:p>
                <a:endParaRPr lang="zh-CN" altLang="en-US">
                  <a:effectLst>
                    <a:outerShdw blurRad="38100" dist="38100" dir="2700000" algn="tl">
                      <a:srgbClr val="000000">
                        <a:alpha val="43137"/>
                      </a:srgbClr>
                    </a:outerShdw>
                  </a:effectLst>
                </a:endParaRPr>
              </a:p>
            </p:txBody>
          </p:sp>
        </p:grpSp>
        <p:sp>
          <p:nvSpPr>
            <p:cNvPr id="162834" name="Line 18"/>
            <p:cNvSpPr>
              <a:spLocks noChangeShapeType="1"/>
            </p:cNvSpPr>
            <p:nvPr/>
          </p:nvSpPr>
          <p:spPr bwMode="auto">
            <a:xfrm flipH="1">
              <a:off x="2160" y="2208"/>
              <a:ext cx="528"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2835" name="Line 19"/>
            <p:cNvSpPr>
              <a:spLocks noChangeShapeType="1"/>
            </p:cNvSpPr>
            <p:nvPr/>
          </p:nvSpPr>
          <p:spPr bwMode="auto">
            <a:xfrm>
              <a:off x="2976" y="1872"/>
              <a:ext cx="432" cy="0"/>
            </a:xfrm>
            <a:prstGeom prst="line">
              <a:avLst/>
            </a:prstGeom>
            <a:noFill/>
            <a:ln w="19050">
              <a:solidFill>
                <a:schemeClr val="tx1"/>
              </a:solidFill>
              <a:miter lim="800000"/>
              <a:headEnd type="oval" w="med" len="me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2836" name="Line 20"/>
            <p:cNvSpPr>
              <a:spLocks noChangeShapeType="1"/>
            </p:cNvSpPr>
            <p:nvPr/>
          </p:nvSpPr>
          <p:spPr bwMode="auto">
            <a:xfrm>
              <a:off x="2448" y="1536"/>
              <a:ext cx="0" cy="672"/>
            </a:xfrm>
            <a:prstGeom prst="line">
              <a:avLst/>
            </a:prstGeom>
            <a:noFill/>
            <a:ln w="19050">
              <a:solidFill>
                <a:schemeClr val="tx1"/>
              </a:solidFill>
              <a:miter lim="800000"/>
              <a:headEnd/>
              <a:tailEnd type="oval" w="med" len="med"/>
            </a:ln>
            <a:effectLst/>
          </p:spPr>
          <p:txBody>
            <a:bodyPr wrap="none"/>
            <a:lstStyle/>
            <a:p>
              <a:endParaRPr lang="zh-CN" altLang="en-US">
                <a:effectLst>
                  <a:outerShdw blurRad="38100" dist="38100" dir="2700000" algn="tl">
                    <a:srgbClr val="000000">
                      <a:alpha val="43137"/>
                    </a:srgbClr>
                  </a:outerShdw>
                </a:effectLst>
              </a:endParaRPr>
            </a:p>
          </p:txBody>
        </p:sp>
        <p:sp>
          <p:nvSpPr>
            <p:cNvPr id="162837" name="AutoShape 21"/>
            <p:cNvSpPr>
              <a:spLocks noChangeArrowheads="1"/>
            </p:cNvSpPr>
            <p:nvPr/>
          </p:nvSpPr>
          <p:spPr bwMode="auto">
            <a:xfrm flipV="1">
              <a:off x="2880" y="2784"/>
              <a:ext cx="192" cy="96"/>
            </a:xfrm>
            <a:prstGeom prst="triangle">
              <a:avLst>
                <a:gd name="adj" fmla="val 50000"/>
              </a:avLst>
            </a:pr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endParaRPr>
            </a:p>
          </p:txBody>
        </p:sp>
        <p:sp>
          <p:nvSpPr>
            <p:cNvPr id="162838" name="Line 22"/>
            <p:cNvSpPr>
              <a:spLocks noChangeShapeType="1"/>
            </p:cNvSpPr>
            <p:nvPr/>
          </p:nvSpPr>
          <p:spPr bwMode="auto">
            <a:xfrm>
              <a:off x="2880" y="912"/>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2839" name="Text Box 23"/>
            <p:cNvSpPr txBox="1">
              <a:spLocks noChangeArrowheads="1"/>
            </p:cNvSpPr>
            <p:nvPr/>
          </p:nvSpPr>
          <p:spPr bwMode="auto">
            <a:xfrm>
              <a:off x="2496" y="533"/>
              <a:ext cx="1297" cy="330"/>
            </a:xfrm>
            <a:prstGeom prst="rect">
              <a:avLst/>
            </a:prstGeom>
            <a:noFill/>
            <a:ln w="9525">
              <a:noFill/>
              <a:miter lim="800000"/>
              <a:headEnd/>
              <a:tailEnd/>
            </a:ln>
            <a:effectLst/>
          </p:spPr>
          <p:txBody>
            <a:bodyPr wrap="none">
              <a:spAutoFit/>
            </a:bodyPr>
            <a:lstStyle/>
            <a:p>
              <a:r>
                <a:rPr lang="en-US" altLang="zh-CN" b="1" dirty="0">
                  <a:effectLst>
                    <a:outerShdw blurRad="38100" dist="38100" dir="2700000" algn="tl">
                      <a:srgbClr val="000000">
                        <a:alpha val="43137"/>
                      </a:srgbClr>
                    </a:outerShdw>
                  </a:effectLst>
                </a:rPr>
                <a:t>V</a:t>
              </a:r>
              <a:r>
                <a:rPr lang="en-US" altLang="zh-CN" b="1" baseline="-25000" dirty="0">
                  <a:effectLst>
                    <a:outerShdw blurRad="38100" dist="38100" dir="2700000" algn="tl">
                      <a:srgbClr val="000000">
                        <a:alpha val="43137"/>
                      </a:srgbClr>
                    </a:outerShdw>
                  </a:effectLst>
                </a:rPr>
                <a:t>DD </a:t>
              </a:r>
              <a:r>
                <a:rPr lang="en-US" altLang="zh-CN" b="1" dirty="0">
                  <a:effectLst>
                    <a:outerShdw blurRad="38100" dist="38100" dir="2700000" algn="tl">
                      <a:srgbClr val="000000">
                        <a:alpha val="43137"/>
                      </a:srgbClr>
                    </a:outerShdw>
                  </a:effectLst>
                </a:rPr>
                <a:t>= +5.0V</a:t>
              </a:r>
            </a:p>
          </p:txBody>
        </p:sp>
        <p:sp>
          <p:nvSpPr>
            <p:cNvPr id="162840" name="Text Box 24"/>
            <p:cNvSpPr txBox="1">
              <a:spLocks noChangeArrowheads="1"/>
            </p:cNvSpPr>
            <p:nvPr/>
          </p:nvSpPr>
          <p:spPr bwMode="auto">
            <a:xfrm>
              <a:off x="3397" y="1728"/>
              <a:ext cx="469"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rPr>
                <a:t>V</a:t>
              </a:r>
              <a:r>
                <a:rPr lang="en-US" altLang="zh-CN" b="1" baseline="-25000">
                  <a:effectLst>
                    <a:outerShdw blurRad="38100" dist="38100" dir="2700000" algn="tl">
                      <a:srgbClr val="000000">
                        <a:alpha val="43137"/>
                      </a:srgbClr>
                    </a:outerShdw>
                  </a:effectLst>
                </a:rPr>
                <a:t>out</a:t>
              </a:r>
            </a:p>
          </p:txBody>
        </p:sp>
        <p:sp>
          <p:nvSpPr>
            <p:cNvPr id="162841" name="Text Box 25"/>
            <p:cNvSpPr txBox="1">
              <a:spLocks noChangeArrowheads="1"/>
            </p:cNvSpPr>
            <p:nvPr/>
          </p:nvSpPr>
          <p:spPr bwMode="auto">
            <a:xfrm>
              <a:off x="1834" y="2064"/>
              <a:ext cx="397"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rPr>
                <a:t>V</a:t>
              </a:r>
              <a:r>
                <a:rPr lang="en-US" altLang="zh-CN" b="1" baseline="-25000">
                  <a:effectLst>
                    <a:outerShdw blurRad="38100" dist="38100" dir="2700000" algn="tl">
                      <a:srgbClr val="000000">
                        <a:alpha val="43137"/>
                      </a:srgbClr>
                    </a:outerShdw>
                  </a:effectLst>
                </a:rPr>
                <a:t>in</a:t>
              </a:r>
            </a:p>
          </p:txBody>
        </p:sp>
        <p:sp>
          <p:nvSpPr>
            <p:cNvPr id="162842" name="Text Box 26"/>
            <p:cNvSpPr txBox="1">
              <a:spLocks noChangeArrowheads="1"/>
            </p:cNvSpPr>
            <p:nvPr/>
          </p:nvSpPr>
          <p:spPr bwMode="auto">
            <a:xfrm>
              <a:off x="2976" y="1392"/>
              <a:ext cx="393"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rPr>
                <a:t>Tp</a:t>
              </a:r>
            </a:p>
          </p:txBody>
        </p:sp>
        <p:sp>
          <p:nvSpPr>
            <p:cNvPr id="162843" name="Text Box 27"/>
            <p:cNvSpPr txBox="1">
              <a:spLocks noChangeArrowheads="1"/>
            </p:cNvSpPr>
            <p:nvPr/>
          </p:nvSpPr>
          <p:spPr bwMode="auto">
            <a:xfrm>
              <a:off x="2976" y="2112"/>
              <a:ext cx="393"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rPr>
                <a:t>Tn</a:t>
              </a:r>
            </a:p>
          </p:txBody>
        </p:sp>
      </p:grpSp>
      <p:grpSp>
        <p:nvGrpSpPr>
          <p:cNvPr id="5" name="Group 28"/>
          <p:cNvGrpSpPr>
            <a:grpSpLocks/>
          </p:cNvGrpSpPr>
          <p:nvPr/>
        </p:nvGrpSpPr>
        <p:grpSpPr bwMode="auto">
          <a:xfrm>
            <a:off x="2561012" y="1215100"/>
            <a:ext cx="2481263" cy="3582622"/>
            <a:chOff x="3408" y="733"/>
            <a:chExt cx="1563" cy="2339"/>
          </a:xfrm>
        </p:grpSpPr>
        <p:grpSp>
          <p:nvGrpSpPr>
            <p:cNvPr id="6" name="Group 29"/>
            <p:cNvGrpSpPr>
              <a:grpSpLocks/>
            </p:cNvGrpSpPr>
            <p:nvPr/>
          </p:nvGrpSpPr>
          <p:grpSpPr bwMode="auto">
            <a:xfrm>
              <a:off x="3648" y="1104"/>
              <a:ext cx="1056" cy="1968"/>
              <a:chOff x="4464" y="624"/>
              <a:chExt cx="1056" cy="1968"/>
            </a:xfrm>
          </p:grpSpPr>
          <p:grpSp>
            <p:nvGrpSpPr>
              <p:cNvPr id="7" name="Group 30"/>
              <p:cNvGrpSpPr>
                <a:grpSpLocks/>
              </p:cNvGrpSpPr>
              <p:nvPr/>
            </p:nvGrpSpPr>
            <p:grpSpPr bwMode="auto">
              <a:xfrm>
                <a:off x="4800" y="1056"/>
                <a:ext cx="384" cy="384"/>
                <a:chOff x="2880" y="1008"/>
                <a:chExt cx="384" cy="384"/>
              </a:xfrm>
            </p:grpSpPr>
            <p:sp>
              <p:nvSpPr>
                <p:cNvPr id="162847" name="Line 31"/>
                <p:cNvSpPr>
                  <a:spLocks noChangeShapeType="1"/>
                </p:cNvSpPr>
                <p:nvPr/>
              </p:nvSpPr>
              <p:spPr bwMode="auto">
                <a:xfrm>
                  <a:off x="2976" y="1104"/>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2848" name="Line 32"/>
                <p:cNvSpPr>
                  <a:spLocks noChangeShapeType="1"/>
                </p:cNvSpPr>
                <p:nvPr/>
              </p:nvSpPr>
              <p:spPr bwMode="auto">
                <a:xfrm>
                  <a:off x="3072" y="1008"/>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2849" name="Line 33"/>
                <p:cNvSpPr>
                  <a:spLocks noChangeShapeType="1"/>
                </p:cNvSpPr>
                <p:nvPr/>
              </p:nvSpPr>
              <p:spPr bwMode="auto">
                <a:xfrm>
                  <a:off x="3072" y="1104"/>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2850" name="Line 34"/>
                <p:cNvSpPr>
                  <a:spLocks noChangeShapeType="1"/>
                </p:cNvSpPr>
                <p:nvPr/>
              </p:nvSpPr>
              <p:spPr bwMode="auto">
                <a:xfrm>
                  <a:off x="3072" y="1296"/>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2851" name="Oval 35"/>
                <p:cNvSpPr>
                  <a:spLocks noChangeArrowheads="1"/>
                </p:cNvSpPr>
                <p:nvPr/>
              </p:nvSpPr>
              <p:spPr bwMode="auto">
                <a:xfrm>
                  <a:off x="2880" y="1152"/>
                  <a:ext cx="73" cy="73"/>
                </a:xfrm>
                <a:prstGeom prst="ellipse">
                  <a:avLst/>
                </a:prstGeom>
                <a:noFill/>
                <a:ln w="2540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endParaRPr>
                </a:p>
              </p:txBody>
            </p:sp>
          </p:grpSp>
          <p:sp>
            <p:nvSpPr>
              <p:cNvPr id="162852" name="Line 36"/>
              <p:cNvSpPr>
                <a:spLocks noChangeShapeType="1"/>
              </p:cNvSpPr>
              <p:nvPr/>
            </p:nvSpPr>
            <p:spPr bwMode="auto">
              <a:xfrm flipV="1">
                <a:off x="5184" y="624"/>
                <a:ext cx="0" cy="528"/>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2853" name="Line 37"/>
              <p:cNvSpPr>
                <a:spLocks noChangeShapeType="1"/>
              </p:cNvSpPr>
              <p:nvPr/>
            </p:nvSpPr>
            <p:spPr bwMode="auto">
              <a:xfrm>
                <a:off x="5088" y="624"/>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2854" name="Line 38"/>
              <p:cNvSpPr>
                <a:spLocks noChangeShapeType="1"/>
              </p:cNvSpPr>
              <p:nvPr/>
            </p:nvSpPr>
            <p:spPr bwMode="auto">
              <a:xfrm>
                <a:off x="5184" y="1344"/>
                <a:ext cx="0" cy="576"/>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2855" name="Line 39"/>
              <p:cNvSpPr>
                <a:spLocks noChangeShapeType="1"/>
              </p:cNvSpPr>
              <p:nvPr/>
            </p:nvSpPr>
            <p:spPr bwMode="auto">
              <a:xfrm flipV="1">
                <a:off x="5184" y="2112"/>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2856" name="AutoShape 40"/>
              <p:cNvSpPr>
                <a:spLocks noChangeArrowheads="1"/>
              </p:cNvSpPr>
              <p:nvPr/>
            </p:nvSpPr>
            <p:spPr bwMode="auto">
              <a:xfrm flipV="1">
                <a:off x="5088" y="2496"/>
                <a:ext cx="192" cy="96"/>
              </a:xfrm>
              <a:prstGeom prst="triangle">
                <a:avLst>
                  <a:gd name="adj" fmla="val 50000"/>
                </a:avLst>
              </a:pr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endParaRPr>
              </a:p>
            </p:txBody>
          </p:sp>
          <p:grpSp>
            <p:nvGrpSpPr>
              <p:cNvPr id="8" name="Group 41"/>
              <p:cNvGrpSpPr>
                <a:grpSpLocks/>
              </p:cNvGrpSpPr>
              <p:nvPr/>
            </p:nvGrpSpPr>
            <p:grpSpPr bwMode="auto">
              <a:xfrm>
                <a:off x="4896" y="1824"/>
                <a:ext cx="288" cy="384"/>
                <a:chOff x="2976" y="1680"/>
                <a:chExt cx="288" cy="384"/>
              </a:xfrm>
            </p:grpSpPr>
            <p:sp>
              <p:nvSpPr>
                <p:cNvPr id="162858" name="Line 42"/>
                <p:cNvSpPr>
                  <a:spLocks noChangeShapeType="1"/>
                </p:cNvSpPr>
                <p:nvPr/>
              </p:nvSpPr>
              <p:spPr bwMode="auto">
                <a:xfrm>
                  <a:off x="2976" y="1776"/>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2859" name="Line 43"/>
                <p:cNvSpPr>
                  <a:spLocks noChangeShapeType="1"/>
                </p:cNvSpPr>
                <p:nvPr/>
              </p:nvSpPr>
              <p:spPr bwMode="auto">
                <a:xfrm>
                  <a:off x="3072" y="1680"/>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2860" name="Line 44"/>
                <p:cNvSpPr>
                  <a:spLocks noChangeShapeType="1"/>
                </p:cNvSpPr>
                <p:nvPr/>
              </p:nvSpPr>
              <p:spPr bwMode="auto">
                <a:xfrm>
                  <a:off x="3072" y="1776"/>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2861" name="Line 45"/>
                <p:cNvSpPr>
                  <a:spLocks noChangeShapeType="1"/>
                </p:cNvSpPr>
                <p:nvPr/>
              </p:nvSpPr>
              <p:spPr bwMode="auto">
                <a:xfrm>
                  <a:off x="3072" y="1968"/>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grpSp>
          <p:sp>
            <p:nvSpPr>
              <p:cNvPr id="162862" name="Line 46"/>
              <p:cNvSpPr>
                <a:spLocks noChangeShapeType="1"/>
              </p:cNvSpPr>
              <p:nvPr/>
            </p:nvSpPr>
            <p:spPr bwMode="auto">
              <a:xfrm>
                <a:off x="5184" y="1632"/>
                <a:ext cx="336" cy="0"/>
              </a:xfrm>
              <a:prstGeom prst="line">
                <a:avLst/>
              </a:prstGeom>
              <a:noFill/>
              <a:ln w="19050">
                <a:solidFill>
                  <a:schemeClr val="tx1"/>
                </a:solidFill>
                <a:miter lim="800000"/>
                <a:headEnd type="oval" w="med" len="me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2863" name="Line 47"/>
              <p:cNvSpPr>
                <a:spLocks noChangeShapeType="1"/>
              </p:cNvSpPr>
              <p:nvPr/>
            </p:nvSpPr>
            <p:spPr bwMode="auto">
              <a:xfrm flipH="1">
                <a:off x="4656" y="1248"/>
                <a:ext cx="144"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2864" name="Line 48"/>
              <p:cNvSpPr>
                <a:spLocks noChangeShapeType="1"/>
              </p:cNvSpPr>
              <p:nvPr/>
            </p:nvSpPr>
            <p:spPr bwMode="auto">
              <a:xfrm>
                <a:off x="4656" y="1248"/>
                <a:ext cx="0" cy="768"/>
              </a:xfrm>
              <a:prstGeom prst="line">
                <a:avLst/>
              </a:prstGeom>
              <a:noFill/>
              <a:ln w="19050">
                <a:solidFill>
                  <a:schemeClr val="tx1"/>
                </a:solidFill>
                <a:miter lim="800000"/>
                <a:headEnd/>
                <a:tailEnd type="oval" w="med" len="med"/>
              </a:ln>
              <a:effectLst/>
            </p:spPr>
            <p:txBody>
              <a:bodyPr wrap="none"/>
              <a:lstStyle/>
              <a:p>
                <a:endParaRPr lang="zh-CN" altLang="en-US">
                  <a:effectLst>
                    <a:outerShdw blurRad="38100" dist="38100" dir="2700000" algn="tl">
                      <a:srgbClr val="000000">
                        <a:alpha val="43137"/>
                      </a:srgbClr>
                    </a:outerShdw>
                  </a:effectLst>
                </a:endParaRPr>
              </a:p>
            </p:txBody>
          </p:sp>
          <p:sp>
            <p:nvSpPr>
              <p:cNvPr id="162865" name="Line 49"/>
              <p:cNvSpPr>
                <a:spLocks noChangeShapeType="1"/>
              </p:cNvSpPr>
              <p:nvPr/>
            </p:nvSpPr>
            <p:spPr bwMode="auto">
              <a:xfrm flipH="1">
                <a:off x="4464" y="2016"/>
                <a:ext cx="43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grpSp>
        <p:sp>
          <p:nvSpPr>
            <p:cNvPr id="162866" name="Text Box 50"/>
            <p:cNvSpPr txBox="1">
              <a:spLocks noChangeArrowheads="1"/>
            </p:cNvSpPr>
            <p:nvPr/>
          </p:nvSpPr>
          <p:spPr bwMode="auto">
            <a:xfrm>
              <a:off x="4065" y="733"/>
              <a:ext cx="540" cy="342"/>
            </a:xfrm>
            <a:prstGeom prst="rect">
              <a:avLst/>
            </a:prstGeom>
            <a:noFill/>
            <a:ln w="9525">
              <a:noFill/>
              <a:miter lim="800000"/>
              <a:headEnd/>
              <a:tailEnd/>
            </a:ln>
            <a:effectLst/>
          </p:spPr>
          <p:txBody>
            <a:bodyPr wrap="square">
              <a:spAutoFit/>
            </a:bodyPr>
            <a:lstStyle/>
            <a:p>
              <a:r>
                <a:rPr lang="en-US" altLang="zh-CN" b="1" dirty="0">
                  <a:effectLst>
                    <a:outerShdw blurRad="38100" dist="38100" dir="2700000" algn="tl">
                      <a:srgbClr val="000000">
                        <a:alpha val="43137"/>
                      </a:srgbClr>
                    </a:outerShdw>
                  </a:effectLst>
                </a:rPr>
                <a:t>V</a:t>
              </a:r>
              <a:r>
                <a:rPr lang="en-US" altLang="zh-CN" b="1" baseline="-25000" dirty="0">
                  <a:effectLst>
                    <a:outerShdw blurRad="38100" dist="38100" dir="2700000" algn="tl">
                      <a:srgbClr val="000000">
                        <a:alpha val="43137"/>
                      </a:srgbClr>
                    </a:outerShdw>
                  </a:effectLst>
                </a:rPr>
                <a:t>DD</a:t>
              </a:r>
              <a:endParaRPr lang="zh-CN" altLang="en-US" b="1" baseline="-25000" dirty="0">
                <a:effectLst>
                  <a:outerShdw blurRad="38100" dist="38100" dir="2700000" algn="tl">
                    <a:srgbClr val="000000">
                      <a:alpha val="43137"/>
                    </a:srgbClr>
                  </a:outerShdw>
                </a:effectLst>
              </a:endParaRPr>
            </a:p>
          </p:txBody>
        </p:sp>
        <p:sp>
          <p:nvSpPr>
            <p:cNvPr id="162867" name="Text Box 51"/>
            <p:cNvSpPr txBox="1">
              <a:spLocks noChangeArrowheads="1"/>
            </p:cNvSpPr>
            <p:nvPr/>
          </p:nvSpPr>
          <p:spPr bwMode="auto">
            <a:xfrm>
              <a:off x="3408" y="2352"/>
              <a:ext cx="280" cy="342"/>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rPr>
                <a:t>A</a:t>
              </a:r>
            </a:p>
          </p:txBody>
        </p:sp>
        <p:sp>
          <p:nvSpPr>
            <p:cNvPr id="162868" name="Text Box 52"/>
            <p:cNvSpPr txBox="1">
              <a:spLocks noChangeArrowheads="1"/>
            </p:cNvSpPr>
            <p:nvPr/>
          </p:nvSpPr>
          <p:spPr bwMode="auto">
            <a:xfrm>
              <a:off x="4704" y="1968"/>
              <a:ext cx="267" cy="342"/>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rPr>
                <a:t>Z</a:t>
              </a:r>
            </a:p>
          </p:txBody>
        </p:sp>
      </p:grpSp>
      <p:sp>
        <p:nvSpPr>
          <p:cNvPr id="162869" name="AutoShape 53"/>
          <p:cNvSpPr>
            <a:spLocks noChangeArrowheads="1"/>
          </p:cNvSpPr>
          <p:nvPr/>
        </p:nvSpPr>
        <p:spPr bwMode="auto">
          <a:xfrm flipH="1">
            <a:off x="5458199" y="3141960"/>
            <a:ext cx="1296987" cy="214313"/>
          </a:xfrm>
          <a:prstGeom prst="rightArrow">
            <a:avLst>
              <a:gd name="adj1" fmla="val 50000"/>
              <a:gd name="adj2" fmla="val 151296"/>
            </a:avLst>
          </a:prstGeom>
          <a:solidFill>
            <a:srgbClr val="FFFF00"/>
          </a:solidFill>
          <a:ln w="9525">
            <a:solidFill>
              <a:srgbClr val="FFFF00"/>
            </a:solidFill>
            <a:miter lim="800000"/>
            <a:headEnd/>
            <a:tailEnd/>
          </a:ln>
          <a:effectLst/>
        </p:spPr>
        <p:txBody>
          <a:bodyPr wrap="none" anchor="ctr"/>
          <a:lstStyle/>
          <a:p>
            <a:endParaRPr lang="zh-CN" altLang="en-US" dirty="0">
              <a:solidFill>
                <a:srgbClr val="FFFF00"/>
              </a:solidFill>
              <a:effectLst>
                <a:outerShdw blurRad="38100" dist="38100" dir="2700000" algn="tl">
                  <a:srgbClr val="000000">
                    <a:alpha val="43137"/>
                  </a:srgbClr>
                </a:outerShdw>
              </a:effectLst>
            </a:endParaRPr>
          </a:p>
        </p:txBody>
      </p:sp>
      <p:sp>
        <p:nvSpPr>
          <p:cNvPr id="162871" name="Line 55"/>
          <p:cNvSpPr>
            <a:spLocks noChangeShapeType="1"/>
          </p:cNvSpPr>
          <p:nvPr/>
        </p:nvSpPr>
        <p:spPr bwMode="auto">
          <a:xfrm flipH="1" flipV="1">
            <a:off x="3297614" y="2276769"/>
            <a:ext cx="217488" cy="360362"/>
          </a:xfrm>
          <a:prstGeom prst="line">
            <a:avLst/>
          </a:prstGeom>
          <a:noFill/>
          <a:ln w="25400">
            <a:solidFill>
              <a:schemeClr val="folHlink"/>
            </a:solidFill>
            <a:miter lim="800000"/>
            <a:headEnd/>
            <a:tailEnd type="stealth" w="lg" len="lg"/>
          </a:ln>
          <a:effectLst/>
        </p:spPr>
        <p:txBody>
          <a:bodyPr wrap="none"/>
          <a:lstStyle/>
          <a:p>
            <a:endParaRPr lang="zh-CN" altLang="en-US">
              <a:effectLst>
                <a:outerShdw blurRad="38100" dist="38100" dir="2700000" algn="tl">
                  <a:srgbClr val="000000">
                    <a:alpha val="43137"/>
                  </a:srgbClr>
                </a:outerShdw>
              </a:effectLst>
            </a:endParaRPr>
          </a:p>
        </p:txBody>
      </p:sp>
      <p:graphicFrame>
        <p:nvGraphicFramePr>
          <p:cNvPr id="162874" name="Group 58"/>
          <p:cNvGraphicFramePr>
            <a:graphicFrameLocks noGrp="1"/>
          </p:cNvGraphicFramePr>
          <p:nvPr>
            <p:extLst>
              <p:ext uri="{D42A27DB-BD31-4B8C-83A1-F6EECF244321}">
                <p14:modId xmlns:p14="http://schemas.microsoft.com/office/powerpoint/2010/main" val="3449375701"/>
              </p:ext>
            </p:extLst>
          </p:nvPr>
        </p:nvGraphicFramePr>
        <p:xfrm>
          <a:off x="4738688" y="5157192"/>
          <a:ext cx="2808486" cy="1188720"/>
        </p:xfrm>
        <a:graphic>
          <a:graphicData uri="http://schemas.openxmlformats.org/drawingml/2006/table">
            <a:tbl>
              <a:tblPr/>
              <a:tblGrid>
                <a:gridCol w="1404242">
                  <a:extLst>
                    <a:ext uri="{9D8B030D-6E8A-4147-A177-3AD203B41FA5}">
                      <a16:colId xmlns:a16="http://schemas.microsoft.com/office/drawing/2014/main" val="20000"/>
                    </a:ext>
                  </a:extLst>
                </a:gridCol>
                <a:gridCol w="1404244">
                  <a:extLst>
                    <a:ext uri="{9D8B030D-6E8A-4147-A177-3AD203B41FA5}">
                      <a16:colId xmlns:a16="http://schemas.microsoft.com/office/drawing/2014/main" val="20001"/>
                    </a:ext>
                  </a:extLst>
                </a:gridCol>
              </a:tblGrid>
              <a:tr h="271648">
                <a:tc>
                  <a:txBody>
                    <a:bodyPr/>
                    <a:lstStyle/>
                    <a:p>
                      <a:pPr marL="0" marR="0" lvl="0" indent="0" algn="ctr"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1"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rPr>
                        <a:t>V</a:t>
                      </a:r>
                      <a:r>
                        <a:rPr kumimoji="1" lang="en-US" altLang="zh-CN" sz="2000" b="1" i="0" u="none" strike="noStrike" cap="none" normalizeH="0" baseline="-25000" dirty="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rPr>
                        <a:t>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1" lang="en-US" altLang="zh-CN" sz="20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rPr>
                        <a:t>V</a:t>
                      </a:r>
                      <a:r>
                        <a:rPr kumimoji="1" lang="en-US" altLang="zh-CN" sz="2000" b="1" i="0" u="none" strike="noStrike" cap="none" normalizeH="0" baseline="-25000" dirty="0" err="1"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rPr>
                        <a:t>out</a:t>
                      </a:r>
                      <a:endParaRPr kumimoji="1" lang="en-US" altLang="zh-CN" sz="2000" b="1" i="0" u="none" strike="noStrike" cap="none" normalizeH="0" baseline="-25000" dirty="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楷体_GB2312"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1648">
                <a:tc>
                  <a:txBody>
                    <a:bodyPr/>
                    <a:lstStyle/>
                    <a:p>
                      <a:pPr marL="0" marR="0" lvl="0" indent="0" algn="ctr"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1"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1"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1648">
                <a:tc>
                  <a:txBody>
                    <a:bodyPr/>
                    <a:lstStyle/>
                    <a:p>
                      <a:pPr marL="0" marR="0" lvl="0" indent="0" algn="ctr"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1"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1"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0" name="Oval 6"/>
          <p:cNvSpPr>
            <a:spLocks noChangeArrowheads="1"/>
          </p:cNvSpPr>
          <p:nvPr/>
        </p:nvSpPr>
        <p:spPr bwMode="auto">
          <a:xfrm>
            <a:off x="3361110" y="2321299"/>
            <a:ext cx="634139" cy="735747"/>
          </a:xfrm>
          <a:prstGeom prst="ellipse">
            <a:avLst/>
          </a:prstGeom>
          <a:noFill/>
          <a:ln w="38100" algn="ctr">
            <a:solidFill>
              <a:srgbClr val="FFFF66"/>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defRPr/>
            </a:pPr>
            <a:endParaRPr lang="zh-CN" altLang="en-US">
              <a:effectLst>
                <a:outerShdw blurRad="38100" dist="38100" dir="2700000" algn="tl">
                  <a:srgbClr val="000000">
                    <a:alpha val="43137"/>
                  </a:srgbClr>
                </a:outerShdw>
              </a:effectLst>
            </a:endParaRPr>
          </a:p>
        </p:txBody>
      </p:sp>
      <p:sp>
        <p:nvSpPr>
          <p:cNvPr id="61" name="Rectangle 2"/>
          <p:cNvSpPr txBox="1">
            <a:spLocks noChangeArrowheads="1"/>
          </p:cNvSpPr>
          <p:nvPr/>
        </p:nvSpPr>
        <p:spPr bwMode="auto">
          <a:xfrm>
            <a:off x="2095472" y="357166"/>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l"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2pPr>
            <a:lvl3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3pPr>
            <a:lvl4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4pPr>
            <a:lvl5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5pPr>
            <a:lvl6pPr marL="4572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6pPr>
            <a:lvl7pPr marL="9144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7pPr>
            <a:lvl8pPr marL="13716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8pPr>
            <a:lvl9pPr marL="18288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9pPr>
          </a:lstStyle>
          <a:p>
            <a:r>
              <a:rPr lang="en-US" altLang="zh-CN" kern="0" dirty="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CMOS</a:t>
            </a:r>
            <a:r>
              <a:rPr lang="zh-CN" altLang="en-US" kern="0" dirty="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 </a:t>
            </a:r>
            <a:r>
              <a:rPr lang="en-US" altLang="zh-CN" kern="0" dirty="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Inverter</a:t>
            </a:r>
            <a:endParaRPr lang="zh-CN" altLang="en-US" kern="0" dirty="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62869"/>
                                        </p:tgtEl>
                                        <p:attrNameLst>
                                          <p:attrName>style.visibility</p:attrName>
                                        </p:attrNameLst>
                                      </p:cBhvr>
                                      <p:to>
                                        <p:strVal val="visible"/>
                                      </p:to>
                                    </p:set>
                                    <p:animEffect transition="in" filter="wipe(right)">
                                      <p:cBhvr>
                                        <p:cTn id="7" dur="500"/>
                                        <p:tgtEl>
                                          <p:spTgt spid="162869"/>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box(in)">
                                      <p:cBhvr>
                                        <p:cTn id="15" dur="500"/>
                                        <p:tgtEl>
                                          <p:spTgt spid="60"/>
                                        </p:tgtEl>
                                      </p:cBhvr>
                                    </p:animEffect>
                                  </p:childTnLst>
                                </p:cTn>
                              </p:par>
                            </p:childTnLst>
                          </p:cTn>
                        </p:par>
                        <p:par>
                          <p:cTn id="16" fill="hold">
                            <p:stCondLst>
                              <p:cond delay="1500"/>
                            </p:stCondLst>
                            <p:childTnLst>
                              <p:par>
                                <p:cTn id="17" presetID="4" presetClass="entr" presetSubtype="16" fill="hold" nodeType="afterEffect">
                                  <p:stCondLst>
                                    <p:cond delay="0"/>
                                  </p:stCondLst>
                                  <p:childTnLst>
                                    <p:set>
                                      <p:cBhvr>
                                        <p:cTn id="18" dur="1" fill="hold">
                                          <p:stCondLst>
                                            <p:cond delay="0"/>
                                          </p:stCondLst>
                                        </p:cTn>
                                        <p:tgtEl>
                                          <p:spTgt spid="162874"/>
                                        </p:tgtEl>
                                        <p:attrNameLst>
                                          <p:attrName>style.visibility</p:attrName>
                                        </p:attrNameLst>
                                      </p:cBhvr>
                                      <p:to>
                                        <p:strVal val="visible"/>
                                      </p:to>
                                    </p:set>
                                    <p:animEffect transition="in" filter="box(in)">
                                      <p:cBhvr>
                                        <p:cTn id="19" dur="500"/>
                                        <p:tgtEl>
                                          <p:spTgt spid="162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69" grpId="0" animBg="1"/>
      <p:bldP spid="60"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3843" name="Rectangle 3"/>
          <p:cNvSpPr>
            <a:spLocks noGrp="1" noChangeArrowheads="1"/>
          </p:cNvSpPr>
          <p:nvPr>
            <p:ph type="body" idx="1"/>
          </p:nvPr>
        </p:nvSpPr>
        <p:spPr>
          <a:xfrm>
            <a:off x="1309654" y="1504164"/>
            <a:ext cx="5829336" cy="4661140"/>
          </a:xfrm>
        </p:spPr>
        <p:txBody>
          <a:bodyPr/>
          <a:lstStyle/>
          <a:p>
            <a:pPr lvl="1">
              <a:buFont typeface="Wingdings" pitchFamily="2" charset="2"/>
              <a:buNone/>
            </a:pPr>
            <a:r>
              <a:rPr lang="zh-CN" altLang="en-US" b="1" dirty="0" smtClean="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altLang="zh-CN" b="1" dirty="0" smtClean="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 or B is low-state</a:t>
            </a:r>
            <a:endParaRPr lang="zh-CN" altLang="en-US" sz="3200" b="1" dirty="0">
              <a:solidFill>
                <a:srgbClr val="FFFF00"/>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endParaRPr>
          </a:p>
          <a:p>
            <a:pPr lvl="1">
              <a:buFont typeface="Wingdings" pitchFamily="2" charset="2"/>
              <a:buNone/>
            </a:pPr>
            <a:r>
              <a:rPr lang="en-US" altLang="zh-C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T1 or T3 is OFF</a:t>
            </a:r>
            <a:endParaRPr lang="zh-CN" alt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a:buFont typeface="Wingdings" pitchFamily="2" charset="2"/>
              <a:buNone/>
            </a:pPr>
            <a:r>
              <a:rPr lang="en-US" altLang="zh-C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T2 or T4 is ON</a:t>
            </a:r>
          </a:p>
          <a:p>
            <a:pPr lvl="1">
              <a:buFont typeface="Wingdings" pitchFamily="2" charset="2"/>
              <a:buNone/>
            </a:pPr>
            <a:r>
              <a:rPr lang="en-US" altLang="zh-CN"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Z</a:t>
            </a:r>
            <a:r>
              <a:rPr lang="zh-CN" alt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itchFamily="18" charset="2"/>
              </a:rPr>
              <a:t> </a:t>
            </a:r>
            <a:r>
              <a:rPr lang="en-US" altLang="zh-CN"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t>
            </a:r>
            <a:r>
              <a:rPr lang="en-US" altLang="zh-CN" b="1" baseline="-25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DD</a:t>
            </a:r>
            <a:endParaRPr lang="en-US" altLang="zh-C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a:buFont typeface="Wingdings" pitchFamily="2" charset="2"/>
              <a:buNone/>
            </a:pPr>
            <a:endParaRPr lang="en-US" altLang="zh-CN" sz="12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a:buFont typeface="Wingdings" pitchFamily="2" charset="2"/>
              <a:buNone/>
            </a:pPr>
            <a:r>
              <a:rPr lang="en-US" altLang="zh-CN" b="1" dirty="0" smtClean="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A and B are high-state</a:t>
            </a:r>
            <a:endParaRPr lang="zh-CN" altLang="en-US" sz="3200" b="1" dirty="0">
              <a:solidFill>
                <a:srgbClr val="FFFF00"/>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endParaRPr>
          </a:p>
          <a:p>
            <a:pPr lvl="1">
              <a:buFont typeface="Wingdings" pitchFamily="2" charset="2"/>
              <a:buNone/>
            </a:pPr>
            <a:r>
              <a:rPr lang="en-US" altLang="zh-C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T1 and T3 are ON</a:t>
            </a:r>
            <a:endParaRPr lang="zh-CN" alt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a:buFont typeface="Wingdings" pitchFamily="2" charset="2"/>
              <a:buNone/>
            </a:pPr>
            <a:r>
              <a:rPr lang="en-US" altLang="zh-C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T2 and T4 are OFF</a:t>
            </a:r>
            <a:endParaRPr lang="zh-CN" alt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a:buFont typeface="Wingdings" pitchFamily="2" charset="2"/>
              <a:buNone/>
            </a:pPr>
            <a:r>
              <a:rPr lang="zh-CN" alt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Z</a:t>
            </a:r>
            <a:r>
              <a:rPr lang="zh-CN" alt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itchFamily="18" charset="2"/>
              </a:rPr>
              <a:t> </a:t>
            </a:r>
            <a:r>
              <a:rPr lang="zh-CN" alt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a:t>
            </a:r>
            <a:r>
              <a:rPr lang="en-US" altLang="zh-CN"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t>
            </a:r>
            <a:endParaRPr lang="zh-CN" alt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2" name="Group 4"/>
          <p:cNvGrpSpPr>
            <a:grpSpLocks/>
          </p:cNvGrpSpPr>
          <p:nvPr/>
        </p:nvGrpSpPr>
        <p:grpSpPr bwMode="auto">
          <a:xfrm>
            <a:off x="6862794" y="866778"/>
            <a:ext cx="3606801" cy="4643438"/>
            <a:chOff x="3120" y="531"/>
            <a:chExt cx="2272" cy="2925"/>
          </a:xfrm>
        </p:grpSpPr>
        <p:sp>
          <p:nvSpPr>
            <p:cNvPr id="163845" name="Line 5"/>
            <p:cNvSpPr>
              <a:spLocks noChangeShapeType="1"/>
            </p:cNvSpPr>
            <p:nvPr/>
          </p:nvSpPr>
          <p:spPr bwMode="auto">
            <a:xfrm flipV="1">
              <a:off x="4944" y="1152"/>
              <a:ext cx="0" cy="288"/>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3846" name="Line 6"/>
            <p:cNvSpPr>
              <a:spLocks noChangeShapeType="1"/>
            </p:cNvSpPr>
            <p:nvPr/>
          </p:nvSpPr>
          <p:spPr bwMode="auto">
            <a:xfrm>
              <a:off x="4176" y="1632"/>
              <a:ext cx="0" cy="576"/>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3847" name="Line 7"/>
            <p:cNvSpPr>
              <a:spLocks noChangeShapeType="1"/>
            </p:cNvSpPr>
            <p:nvPr/>
          </p:nvSpPr>
          <p:spPr bwMode="auto">
            <a:xfrm flipH="1">
              <a:off x="3504" y="1536"/>
              <a:ext cx="288"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3848" name="Line 8"/>
            <p:cNvSpPr>
              <a:spLocks noChangeShapeType="1"/>
            </p:cNvSpPr>
            <p:nvPr/>
          </p:nvSpPr>
          <p:spPr bwMode="auto">
            <a:xfrm flipV="1">
              <a:off x="4176" y="2976"/>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3849" name="Line 9"/>
            <p:cNvSpPr>
              <a:spLocks noChangeShapeType="1"/>
            </p:cNvSpPr>
            <p:nvPr/>
          </p:nvSpPr>
          <p:spPr bwMode="auto">
            <a:xfrm flipH="1">
              <a:off x="3312" y="2304"/>
              <a:ext cx="576"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3850" name="Line 10"/>
            <p:cNvSpPr>
              <a:spLocks noChangeShapeType="1"/>
            </p:cNvSpPr>
            <p:nvPr/>
          </p:nvSpPr>
          <p:spPr bwMode="auto">
            <a:xfrm>
              <a:off x="4176" y="2016"/>
              <a:ext cx="960" cy="0"/>
            </a:xfrm>
            <a:prstGeom prst="line">
              <a:avLst/>
            </a:prstGeom>
            <a:noFill/>
            <a:ln w="19050">
              <a:solidFill>
                <a:schemeClr val="tx1"/>
              </a:solidFill>
              <a:miter lim="800000"/>
              <a:headEnd type="oval" w="med" len="me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3851" name="Line 11"/>
            <p:cNvSpPr>
              <a:spLocks noChangeShapeType="1"/>
            </p:cNvSpPr>
            <p:nvPr/>
          </p:nvSpPr>
          <p:spPr bwMode="auto">
            <a:xfrm>
              <a:off x="3696" y="1824"/>
              <a:ext cx="0" cy="1056"/>
            </a:xfrm>
            <a:prstGeom prst="line">
              <a:avLst/>
            </a:prstGeom>
            <a:noFill/>
            <a:ln w="19050">
              <a:solidFill>
                <a:schemeClr val="tx1"/>
              </a:solidFill>
              <a:miter lim="800000"/>
              <a:headEnd/>
              <a:tailEnd type="oval" w="med" len="med"/>
            </a:ln>
            <a:effectLst/>
          </p:spPr>
          <p:txBody>
            <a:bodyPr wrap="none"/>
            <a:lstStyle/>
            <a:p>
              <a:endParaRPr lang="zh-CN" altLang="en-US">
                <a:effectLst>
                  <a:outerShdw blurRad="38100" dist="38100" dir="2700000" algn="tl">
                    <a:srgbClr val="000000">
                      <a:alpha val="43137"/>
                    </a:srgbClr>
                  </a:outerShdw>
                </a:effectLst>
              </a:endParaRPr>
            </a:p>
          </p:txBody>
        </p:sp>
        <p:sp>
          <p:nvSpPr>
            <p:cNvPr id="163852" name="AutoShape 12"/>
            <p:cNvSpPr>
              <a:spLocks noChangeArrowheads="1"/>
            </p:cNvSpPr>
            <p:nvPr/>
          </p:nvSpPr>
          <p:spPr bwMode="auto">
            <a:xfrm flipV="1">
              <a:off x="4080" y="3360"/>
              <a:ext cx="192" cy="96"/>
            </a:xfrm>
            <a:prstGeom prst="triangle">
              <a:avLst>
                <a:gd name="adj" fmla="val 50000"/>
              </a:avLst>
            </a:pr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endParaRPr>
            </a:p>
          </p:txBody>
        </p:sp>
        <p:sp>
          <p:nvSpPr>
            <p:cNvPr id="163853" name="Line 13"/>
            <p:cNvSpPr>
              <a:spLocks noChangeShapeType="1"/>
            </p:cNvSpPr>
            <p:nvPr/>
          </p:nvSpPr>
          <p:spPr bwMode="auto">
            <a:xfrm flipV="1">
              <a:off x="4176" y="912"/>
              <a:ext cx="0" cy="528"/>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3854" name="Line 14"/>
            <p:cNvSpPr>
              <a:spLocks noChangeShapeType="1"/>
            </p:cNvSpPr>
            <p:nvPr/>
          </p:nvSpPr>
          <p:spPr bwMode="auto">
            <a:xfrm>
              <a:off x="4416" y="1536"/>
              <a:ext cx="0" cy="288"/>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3855" name="Line 15"/>
            <p:cNvSpPr>
              <a:spLocks noChangeShapeType="1"/>
            </p:cNvSpPr>
            <p:nvPr/>
          </p:nvSpPr>
          <p:spPr bwMode="auto">
            <a:xfrm flipH="1">
              <a:off x="4416" y="1536"/>
              <a:ext cx="144"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3856" name="Line 16"/>
            <p:cNvSpPr>
              <a:spLocks noChangeShapeType="1"/>
            </p:cNvSpPr>
            <p:nvPr/>
          </p:nvSpPr>
          <p:spPr bwMode="auto">
            <a:xfrm flipV="1">
              <a:off x="4176" y="2400"/>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grpSp>
          <p:nvGrpSpPr>
            <p:cNvPr id="3" name="Group 17"/>
            <p:cNvGrpSpPr>
              <a:grpSpLocks/>
            </p:cNvGrpSpPr>
            <p:nvPr/>
          </p:nvGrpSpPr>
          <p:grpSpPr bwMode="auto">
            <a:xfrm>
              <a:off x="3888" y="2112"/>
              <a:ext cx="288" cy="384"/>
              <a:chOff x="2976" y="1680"/>
              <a:chExt cx="288" cy="384"/>
            </a:xfrm>
          </p:grpSpPr>
          <p:sp>
            <p:nvSpPr>
              <p:cNvPr id="163858" name="Line 18"/>
              <p:cNvSpPr>
                <a:spLocks noChangeShapeType="1"/>
              </p:cNvSpPr>
              <p:nvPr/>
            </p:nvSpPr>
            <p:spPr bwMode="auto">
              <a:xfrm>
                <a:off x="2976" y="1776"/>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3859" name="Line 19"/>
              <p:cNvSpPr>
                <a:spLocks noChangeShapeType="1"/>
              </p:cNvSpPr>
              <p:nvPr/>
            </p:nvSpPr>
            <p:spPr bwMode="auto">
              <a:xfrm>
                <a:off x="3072" y="1680"/>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3860" name="Line 20"/>
              <p:cNvSpPr>
                <a:spLocks noChangeShapeType="1"/>
              </p:cNvSpPr>
              <p:nvPr/>
            </p:nvSpPr>
            <p:spPr bwMode="auto">
              <a:xfrm>
                <a:off x="3072" y="1776"/>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3861" name="Line 21"/>
              <p:cNvSpPr>
                <a:spLocks noChangeShapeType="1"/>
              </p:cNvSpPr>
              <p:nvPr/>
            </p:nvSpPr>
            <p:spPr bwMode="auto">
              <a:xfrm>
                <a:off x="3072" y="1968"/>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grpSp>
        <p:sp>
          <p:nvSpPr>
            <p:cNvPr id="163862" name="Line 22"/>
            <p:cNvSpPr>
              <a:spLocks noChangeShapeType="1"/>
            </p:cNvSpPr>
            <p:nvPr/>
          </p:nvSpPr>
          <p:spPr bwMode="auto">
            <a:xfrm flipH="1">
              <a:off x="3312" y="2880"/>
              <a:ext cx="576"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3863" name="Line 23"/>
            <p:cNvSpPr>
              <a:spLocks noChangeShapeType="1"/>
            </p:cNvSpPr>
            <p:nvPr/>
          </p:nvSpPr>
          <p:spPr bwMode="auto">
            <a:xfrm>
              <a:off x="3696" y="1824"/>
              <a:ext cx="720"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3864" name="Line 24"/>
            <p:cNvSpPr>
              <a:spLocks noChangeShapeType="1"/>
            </p:cNvSpPr>
            <p:nvPr/>
          </p:nvSpPr>
          <p:spPr bwMode="auto">
            <a:xfrm>
              <a:off x="3504" y="1536"/>
              <a:ext cx="0" cy="768"/>
            </a:xfrm>
            <a:prstGeom prst="line">
              <a:avLst/>
            </a:prstGeom>
            <a:noFill/>
            <a:ln w="19050">
              <a:solidFill>
                <a:schemeClr val="tx1"/>
              </a:solidFill>
              <a:miter lim="800000"/>
              <a:headEnd/>
              <a:tailEnd type="oval" w="med" len="med"/>
            </a:ln>
            <a:effectLst/>
          </p:spPr>
          <p:txBody>
            <a:bodyPr wrap="none"/>
            <a:lstStyle/>
            <a:p>
              <a:endParaRPr lang="zh-CN" altLang="en-US">
                <a:effectLst>
                  <a:outerShdw blurRad="38100" dist="38100" dir="2700000" algn="tl">
                    <a:srgbClr val="000000">
                      <a:alpha val="43137"/>
                    </a:srgbClr>
                  </a:outerShdw>
                </a:effectLst>
              </a:endParaRPr>
            </a:p>
          </p:txBody>
        </p:sp>
        <p:sp>
          <p:nvSpPr>
            <p:cNvPr id="163865" name="Line 25"/>
            <p:cNvSpPr>
              <a:spLocks noChangeShapeType="1"/>
            </p:cNvSpPr>
            <p:nvPr/>
          </p:nvSpPr>
          <p:spPr bwMode="auto">
            <a:xfrm>
              <a:off x="4080" y="912"/>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grpSp>
          <p:nvGrpSpPr>
            <p:cNvPr id="4" name="Group 26"/>
            <p:cNvGrpSpPr>
              <a:grpSpLocks/>
            </p:cNvGrpSpPr>
            <p:nvPr/>
          </p:nvGrpSpPr>
          <p:grpSpPr bwMode="auto">
            <a:xfrm>
              <a:off x="4560" y="1344"/>
              <a:ext cx="384" cy="384"/>
              <a:chOff x="2880" y="1008"/>
              <a:chExt cx="384" cy="384"/>
            </a:xfrm>
          </p:grpSpPr>
          <p:sp>
            <p:nvSpPr>
              <p:cNvPr id="163867" name="Line 27"/>
              <p:cNvSpPr>
                <a:spLocks noChangeShapeType="1"/>
              </p:cNvSpPr>
              <p:nvPr/>
            </p:nvSpPr>
            <p:spPr bwMode="auto">
              <a:xfrm>
                <a:off x="2976" y="1104"/>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3868" name="Line 28"/>
              <p:cNvSpPr>
                <a:spLocks noChangeShapeType="1"/>
              </p:cNvSpPr>
              <p:nvPr/>
            </p:nvSpPr>
            <p:spPr bwMode="auto">
              <a:xfrm>
                <a:off x="3072" y="1008"/>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3869" name="Line 29"/>
              <p:cNvSpPr>
                <a:spLocks noChangeShapeType="1"/>
              </p:cNvSpPr>
              <p:nvPr/>
            </p:nvSpPr>
            <p:spPr bwMode="auto">
              <a:xfrm>
                <a:off x="3072" y="1104"/>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3870" name="Line 30"/>
              <p:cNvSpPr>
                <a:spLocks noChangeShapeType="1"/>
              </p:cNvSpPr>
              <p:nvPr/>
            </p:nvSpPr>
            <p:spPr bwMode="auto">
              <a:xfrm>
                <a:off x="3072" y="1296"/>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3871" name="Oval 31"/>
              <p:cNvSpPr>
                <a:spLocks noChangeArrowheads="1"/>
              </p:cNvSpPr>
              <p:nvPr/>
            </p:nvSpPr>
            <p:spPr bwMode="auto">
              <a:xfrm>
                <a:off x="2880" y="1152"/>
                <a:ext cx="73" cy="73"/>
              </a:xfrm>
              <a:prstGeom prst="ellipse">
                <a:avLst/>
              </a:pr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endParaRPr>
              </a:p>
            </p:txBody>
          </p:sp>
        </p:grpSp>
        <p:grpSp>
          <p:nvGrpSpPr>
            <p:cNvPr id="5" name="Group 32"/>
            <p:cNvGrpSpPr>
              <a:grpSpLocks/>
            </p:cNvGrpSpPr>
            <p:nvPr/>
          </p:nvGrpSpPr>
          <p:grpSpPr bwMode="auto">
            <a:xfrm>
              <a:off x="3792" y="1344"/>
              <a:ext cx="384" cy="384"/>
              <a:chOff x="2880" y="1008"/>
              <a:chExt cx="384" cy="384"/>
            </a:xfrm>
          </p:grpSpPr>
          <p:sp>
            <p:nvSpPr>
              <p:cNvPr id="163873" name="Line 33"/>
              <p:cNvSpPr>
                <a:spLocks noChangeShapeType="1"/>
              </p:cNvSpPr>
              <p:nvPr/>
            </p:nvSpPr>
            <p:spPr bwMode="auto">
              <a:xfrm>
                <a:off x="2976" y="1104"/>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3874" name="Line 34"/>
              <p:cNvSpPr>
                <a:spLocks noChangeShapeType="1"/>
              </p:cNvSpPr>
              <p:nvPr/>
            </p:nvSpPr>
            <p:spPr bwMode="auto">
              <a:xfrm>
                <a:off x="3072" y="1008"/>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3875" name="Line 35"/>
              <p:cNvSpPr>
                <a:spLocks noChangeShapeType="1"/>
              </p:cNvSpPr>
              <p:nvPr/>
            </p:nvSpPr>
            <p:spPr bwMode="auto">
              <a:xfrm>
                <a:off x="3072" y="1104"/>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3876" name="Line 36"/>
              <p:cNvSpPr>
                <a:spLocks noChangeShapeType="1"/>
              </p:cNvSpPr>
              <p:nvPr/>
            </p:nvSpPr>
            <p:spPr bwMode="auto">
              <a:xfrm>
                <a:off x="3072" y="1296"/>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3877" name="Oval 37"/>
              <p:cNvSpPr>
                <a:spLocks noChangeArrowheads="1"/>
              </p:cNvSpPr>
              <p:nvPr/>
            </p:nvSpPr>
            <p:spPr bwMode="auto">
              <a:xfrm>
                <a:off x="2880" y="1152"/>
                <a:ext cx="73" cy="73"/>
              </a:xfrm>
              <a:prstGeom prst="ellipse">
                <a:avLst/>
              </a:pr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endParaRPr>
              </a:p>
            </p:txBody>
          </p:sp>
        </p:grpSp>
        <p:grpSp>
          <p:nvGrpSpPr>
            <p:cNvPr id="6" name="Group 38"/>
            <p:cNvGrpSpPr>
              <a:grpSpLocks/>
            </p:cNvGrpSpPr>
            <p:nvPr/>
          </p:nvGrpSpPr>
          <p:grpSpPr bwMode="auto">
            <a:xfrm>
              <a:off x="3888" y="2688"/>
              <a:ext cx="288" cy="384"/>
              <a:chOff x="2976" y="1680"/>
              <a:chExt cx="288" cy="384"/>
            </a:xfrm>
          </p:grpSpPr>
          <p:sp>
            <p:nvSpPr>
              <p:cNvPr id="163879" name="Line 39"/>
              <p:cNvSpPr>
                <a:spLocks noChangeShapeType="1"/>
              </p:cNvSpPr>
              <p:nvPr/>
            </p:nvSpPr>
            <p:spPr bwMode="auto">
              <a:xfrm>
                <a:off x="2976" y="1776"/>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3880" name="Line 40"/>
              <p:cNvSpPr>
                <a:spLocks noChangeShapeType="1"/>
              </p:cNvSpPr>
              <p:nvPr/>
            </p:nvSpPr>
            <p:spPr bwMode="auto">
              <a:xfrm>
                <a:off x="3072" y="1680"/>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3881" name="Line 41"/>
              <p:cNvSpPr>
                <a:spLocks noChangeShapeType="1"/>
              </p:cNvSpPr>
              <p:nvPr/>
            </p:nvSpPr>
            <p:spPr bwMode="auto">
              <a:xfrm>
                <a:off x="3072" y="1776"/>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3882" name="Line 42"/>
              <p:cNvSpPr>
                <a:spLocks noChangeShapeType="1"/>
              </p:cNvSpPr>
              <p:nvPr/>
            </p:nvSpPr>
            <p:spPr bwMode="auto">
              <a:xfrm>
                <a:off x="3072" y="1968"/>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grpSp>
        <p:sp>
          <p:nvSpPr>
            <p:cNvPr id="163883" name="Line 43"/>
            <p:cNvSpPr>
              <a:spLocks noChangeShapeType="1"/>
            </p:cNvSpPr>
            <p:nvPr/>
          </p:nvSpPr>
          <p:spPr bwMode="auto">
            <a:xfrm>
              <a:off x="4944" y="1632"/>
              <a:ext cx="0" cy="384"/>
            </a:xfrm>
            <a:prstGeom prst="line">
              <a:avLst/>
            </a:prstGeom>
            <a:noFill/>
            <a:ln w="19050">
              <a:solidFill>
                <a:schemeClr val="tx1"/>
              </a:solidFill>
              <a:miter lim="800000"/>
              <a:headEnd/>
              <a:tailEnd type="oval" w="med" len="med"/>
            </a:ln>
            <a:effectLst/>
          </p:spPr>
          <p:txBody>
            <a:bodyPr wrap="none"/>
            <a:lstStyle/>
            <a:p>
              <a:endParaRPr lang="zh-CN" altLang="en-US">
                <a:effectLst>
                  <a:outerShdw blurRad="38100" dist="38100" dir="2700000" algn="tl">
                    <a:srgbClr val="000000">
                      <a:alpha val="43137"/>
                    </a:srgbClr>
                  </a:outerShdw>
                </a:effectLst>
              </a:endParaRPr>
            </a:p>
          </p:txBody>
        </p:sp>
        <p:sp>
          <p:nvSpPr>
            <p:cNvPr id="163884" name="Line 44"/>
            <p:cNvSpPr>
              <a:spLocks noChangeShapeType="1"/>
            </p:cNvSpPr>
            <p:nvPr/>
          </p:nvSpPr>
          <p:spPr bwMode="auto">
            <a:xfrm>
              <a:off x="4176" y="1152"/>
              <a:ext cx="768" cy="0"/>
            </a:xfrm>
            <a:prstGeom prst="line">
              <a:avLst/>
            </a:prstGeom>
            <a:noFill/>
            <a:ln w="19050">
              <a:solidFill>
                <a:schemeClr val="tx1"/>
              </a:solidFill>
              <a:miter lim="800000"/>
              <a:headEnd type="oval" w="med" len="me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3885" name="Text Box 45"/>
            <p:cNvSpPr txBox="1">
              <a:spLocks noChangeArrowheads="1"/>
            </p:cNvSpPr>
            <p:nvPr/>
          </p:nvSpPr>
          <p:spPr bwMode="auto">
            <a:xfrm>
              <a:off x="3696" y="531"/>
              <a:ext cx="1297" cy="330"/>
            </a:xfrm>
            <a:prstGeom prst="rect">
              <a:avLst/>
            </a:prstGeom>
            <a:noFill/>
            <a:ln w="9525">
              <a:noFill/>
              <a:miter lim="800000"/>
              <a:headEnd/>
              <a:tailEnd/>
            </a:ln>
            <a:effectLst/>
          </p:spPr>
          <p:txBody>
            <a:bodyPr wrap="none">
              <a:spAutoFit/>
            </a:bodyPr>
            <a:lstStyle/>
            <a:p>
              <a:r>
                <a:rPr lang="en-US" altLang="zh-CN" b="1" dirty="0">
                  <a:effectLst>
                    <a:outerShdw blurRad="38100" dist="38100" dir="2700000" algn="tl">
                      <a:srgbClr val="000000">
                        <a:alpha val="43137"/>
                      </a:srgbClr>
                    </a:outerShdw>
                  </a:effectLst>
                </a:rPr>
                <a:t>V</a:t>
              </a:r>
              <a:r>
                <a:rPr lang="en-US" altLang="zh-CN" b="1" baseline="-25000" dirty="0">
                  <a:effectLst>
                    <a:outerShdw blurRad="38100" dist="38100" dir="2700000" algn="tl">
                      <a:srgbClr val="000000">
                        <a:alpha val="43137"/>
                      </a:srgbClr>
                    </a:outerShdw>
                  </a:effectLst>
                </a:rPr>
                <a:t>DD </a:t>
              </a:r>
              <a:r>
                <a:rPr lang="en-US" altLang="zh-CN" b="1" dirty="0">
                  <a:effectLst>
                    <a:outerShdw blurRad="38100" dist="38100" dir="2700000" algn="tl">
                      <a:srgbClr val="000000">
                        <a:alpha val="43137"/>
                      </a:srgbClr>
                    </a:outerShdw>
                  </a:effectLst>
                </a:rPr>
                <a:t>= +5.0V</a:t>
              </a:r>
              <a:endParaRPr lang="zh-CN" altLang="en-US" b="1" dirty="0">
                <a:effectLst>
                  <a:outerShdw blurRad="38100" dist="38100" dir="2700000" algn="tl">
                    <a:srgbClr val="000000">
                      <a:alpha val="43137"/>
                    </a:srgbClr>
                  </a:outerShdw>
                </a:effectLst>
              </a:endParaRPr>
            </a:p>
          </p:txBody>
        </p:sp>
        <p:sp>
          <p:nvSpPr>
            <p:cNvPr id="163886" name="Text Box 46"/>
            <p:cNvSpPr txBox="1">
              <a:spLocks noChangeArrowheads="1"/>
            </p:cNvSpPr>
            <p:nvPr/>
          </p:nvSpPr>
          <p:spPr bwMode="auto">
            <a:xfrm>
              <a:off x="5125" y="1872"/>
              <a:ext cx="267"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rPr>
                <a:t>Z</a:t>
              </a:r>
              <a:endParaRPr lang="zh-CN" altLang="en-US">
                <a:effectLst>
                  <a:outerShdw blurRad="38100" dist="38100" dir="2700000" algn="tl">
                    <a:srgbClr val="000000">
                      <a:alpha val="43137"/>
                    </a:srgbClr>
                  </a:outerShdw>
                </a:effectLst>
              </a:endParaRPr>
            </a:p>
          </p:txBody>
        </p:sp>
        <p:sp>
          <p:nvSpPr>
            <p:cNvPr id="163887" name="Text Box 47"/>
            <p:cNvSpPr txBox="1">
              <a:spLocks noChangeArrowheads="1"/>
            </p:cNvSpPr>
            <p:nvPr/>
          </p:nvSpPr>
          <p:spPr bwMode="auto">
            <a:xfrm>
              <a:off x="3120" y="2160"/>
              <a:ext cx="280"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rPr>
                <a:t>A</a:t>
              </a:r>
              <a:endParaRPr lang="zh-CN" altLang="en-US" b="1">
                <a:effectLst>
                  <a:outerShdw blurRad="38100" dist="38100" dir="2700000" algn="tl">
                    <a:srgbClr val="000000">
                      <a:alpha val="43137"/>
                    </a:srgbClr>
                  </a:outerShdw>
                </a:effectLst>
              </a:endParaRPr>
            </a:p>
          </p:txBody>
        </p:sp>
        <p:sp>
          <p:nvSpPr>
            <p:cNvPr id="163888" name="Text Box 48"/>
            <p:cNvSpPr txBox="1">
              <a:spLocks noChangeArrowheads="1"/>
            </p:cNvSpPr>
            <p:nvPr/>
          </p:nvSpPr>
          <p:spPr bwMode="auto">
            <a:xfrm>
              <a:off x="3120" y="2736"/>
              <a:ext cx="267"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rPr>
                <a:t>B</a:t>
              </a:r>
              <a:endParaRPr lang="zh-CN" altLang="en-US" b="1">
                <a:effectLst>
                  <a:outerShdw blurRad="38100" dist="38100" dir="2700000" algn="tl">
                    <a:srgbClr val="000000">
                      <a:alpha val="43137"/>
                    </a:srgbClr>
                  </a:outerShdw>
                </a:effectLst>
              </a:endParaRPr>
            </a:p>
          </p:txBody>
        </p:sp>
      </p:grpSp>
      <p:grpSp>
        <p:nvGrpSpPr>
          <p:cNvPr id="7" name="Group 49"/>
          <p:cNvGrpSpPr>
            <a:grpSpLocks/>
          </p:cNvGrpSpPr>
          <p:nvPr/>
        </p:nvGrpSpPr>
        <p:grpSpPr bwMode="auto">
          <a:xfrm>
            <a:off x="8382033" y="2195516"/>
            <a:ext cx="1965326" cy="2695575"/>
            <a:chOff x="4086" y="1368"/>
            <a:chExt cx="1238" cy="1698"/>
          </a:xfrm>
        </p:grpSpPr>
        <p:sp>
          <p:nvSpPr>
            <p:cNvPr id="163890" name="Rectangle 50"/>
            <p:cNvSpPr>
              <a:spLocks noChangeArrowheads="1"/>
            </p:cNvSpPr>
            <p:nvPr/>
          </p:nvSpPr>
          <p:spPr bwMode="auto">
            <a:xfrm>
              <a:off x="4176" y="2160"/>
              <a:ext cx="380" cy="330"/>
            </a:xfrm>
            <a:prstGeom prst="rect">
              <a:avLst/>
            </a:prstGeom>
            <a:noFill/>
            <a:ln w="9525">
              <a:noFill/>
              <a:miter lim="800000"/>
              <a:headEnd/>
              <a:tailEnd/>
            </a:ln>
            <a:effectLst/>
          </p:spPr>
          <p:txBody>
            <a:bodyPr wrap="none">
              <a:spAutoFit/>
            </a:bodyPr>
            <a:lstStyle/>
            <a:p>
              <a:r>
                <a:rPr lang="en-US" altLang="zh-CN" b="1">
                  <a:solidFill>
                    <a:schemeClr val="accent1"/>
                  </a:solidFill>
                  <a:effectLst>
                    <a:outerShdw blurRad="38100" dist="38100" dir="2700000" algn="tl">
                      <a:srgbClr val="000000">
                        <a:alpha val="43137"/>
                      </a:srgbClr>
                    </a:outerShdw>
                  </a:effectLst>
                </a:rPr>
                <a:t>T1</a:t>
              </a:r>
              <a:endParaRPr lang="zh-CN" altLang="en-US" b="1" baseline="-25000">
                <a:solidFill>
                  <a:schemeClr val="accent1"/>
                </a:solidFill>
                <a:effectLst>
                  <a:outerShdw blurRad="38100" dist="38100" dir="2700000" algn="tl">
                    <a:srgbClr val="000000">
                      <a:alpha val="43137"/>
                    </a:srgbClr>
                  </a:outerShdw>
                </a:effectLst>
              </a:endParaRPr>
            </a:p>
          </p:txBody>
        </p:sp>
        <p:sp>
          <p:nvSpPr>
            <p:cNvPr id="163891" name="Rectangle 51"/>
            <p:cNvSpPr>
              <a:spLocks noChangeArrowheads="1"/>
            </p:cNvSpPr>
            <p:nvPr/>
          </p:nvSpPr>
          <p:spPr bwMode="auto">
            <a:xfrm>
              <a:off x="4086" y="1368"/>
              <a:ext cx="380" cy="330"/>
            </a:xfrm>
            <a:prstGeom prst="rect">
              <a:avLst/>
            </a:prstGeom>
            <a:noFill/>
            <a:ln w="9525">
              <a:noFill/>
              <a:miter lim="800000"/>
              <a:headEnd/>
              <a:tailEnd/>
            </a:ln>
            <a:effectLst/>
          </p:spPr>
          <p:txBody>
            <a:bodyPr wrap="none">
              <a:spAutoFit/>
            </a:bodyPr>
            <a:lstStyle/>
            <a:p>
              <a:r>
                <a:rPr lang="en-US" altLang="zh-CN" b="1" dirty="0">
                  <a:solidFill>
                    <a:schemeClr val="accent1"/>
                  </a:solidFill>
                  <a:effectLst>
                    <a:outerShdw blurRad="38100" dist="38100" dir="2700000" algn="tl">
                      <a:srgbClr val="000000">
                        <a:alpha val="43137"/>
                      </a:srgbClr>
                    </a:outerShdw>
                  </a:effectLst>
                </a:rPr>
                <a:t>T2</a:t>
              </a:r>
              <a:endParaRPr lang="zh-CN" altLang="en-US" b="1" baseline="-25000" dirty="0">
                <a:solidFill>
                  <a:schemeClr val="accent1"/>
                </a:solidFill>
                <a:effectLst>
                  <a:outerShdw blurRad="38100" dist="38100" dir="2700000" algn="tl">
                    <a:srgbClr val="000000">
                      <a:alpha val="43137"/>
                    </a:srgbClr>
                  </a:outerShdw>
                </a:effectLst>
              </a:endParaRPr>
            </a:p>
          </p:txBody>
        </p:sp>
        <p:sp>
          <p:nvSpPr>
            <p:cNvPr id="163892" name="Rectangle 52"/>
            <p:cNvSpPr>
              <a:spLocks noChangeArrowheads="1"/>
            </p:cNvSpPr>
            <p:nvPr/>
          </p:nvSpPr>
          <p:spPr bwMode="auto">
            <a:xfrm>
              <a:off x="4944" y="1392"/>
              <a:ext cx="380" cy="330"/>
            </a:xfrm>
            <a:prstGeom prst="rect">
              <a:avLst/>
            </a:prstGeom>
            <a:noFill/>
            <a:ln w="9525">
              <a:noFill/>
              <a:miter lim="800000"/>
              <a:headEnd/>
              <a:tailEnd/>
            </a:ln>
            <a:effectLst/>
          </p:spPr>
          <p:txBody>
            <a:bodyPr wrap="none">
              <a:spAutoFit/>
            </a:bodyPr>
            <a:lstStyle/>
            <a:p>
              <a:r>
                <a:rPr lang="en-US" altLang="zh-CN" b="1">
                  <a:solidFill>
                    <a:schemeClr val="accent1"/>
                  </a:solidFill>
                  <a:effectLst>
                    <a:outerShdw blurRad="38100" dist="38100" dir="2700000" algn="tl">
                      <a:srgbClr val="000000">
                        <a:alpha val="43137"/>
                      </a:srgbClr>
                    </a:outerShdw>
                  </a:effectLst>
                </a:rPr>
                <a:t>T4</a:t>
              </a:r>
              <a:endParaRPr lang="zh-CN" altLang="en-US" b="1" baseline="-25000">
                <a:solidFill>
                  <a:schemeClr val="accent1"/>
                </a:solidFill>
                <a:effectLst>
                  <a:outerShdw blurRad="38100" dist="38100" dir="2700000" algn="tl">
                    <a:srgbClr val="000000">
                      <a:alpha val="43137"/>
                    </a:srgbClr>
                  </a:outerShdw>
                </a:effectLst>
              </a:endParaRPr>
            </a:p>
          </p:txBody>
        </p:sp>
        <p:sp>
          <p:nvSpPr>
            <p:cNvPr id="163893" name="Rectangle 53"/>
            <p:cNvSpPr>
              <a:spLocks noChangeArrowheads="1"/>
            </p:cNvSpPr>
            <p:nvPr/>
          </p:nvSpPr>
          <p:spPr bwMode="auto">
            <a:xfrm>
              <a:off x="4176" y="2736"/>
              <a:ext cx="380" cy="330"/>
            </a:xfrm>
            <a:prstGeom prst="rect">
              <a:avLst/>
            </a:prstGeom>
            <a:noFill/>
            <a:ln w="9525">
              <a:noFill/>
              <a:miter lim="800000"/>
              <a:headEnd/>
              <a:tailEnd/>
            </a:ln>
            <a:effectLst/>
          </p:spPr>
          <p:txBody>
            <a:bodyPr wrap="none">
              <a:spAutoFit/>
            </a:bodyPr>
            <a:lstStyle/>
            <a:p>
              <a:r>
                <a:rPr lang="en-US" altLang="zh-CN" b="1">
                  <a:solidFill>
                    <a:schemeClr val="accent1"/>
                  </a:solidFill>
                  <a:effectLst>
                    <a:outerShdw blurRad="38100" dist="38100" dir="2700000" algn="tl">
                      <a:srgbClr val="000000">
                        <a:alpha val="43137"/>
                      </a:srgbClr>
                    </a:outerShdw>
                  </a:effectLst>
                </a:rPr>
                <a:t>T3</a:t>
              </a:r>
              <a:endParaRPr lang="zh-CN" altLang="en-US" b="1" baseline="-25000">
                <a:solidFill>
                  <a:schemeClr val="accent1"/>
                </a:solidFill>
                <a:effectLst>
                  <a:outerShdw blurRad="38100" dist="38100" dir="2700000" algn="tl">
                    <a:srgbClr val="000000">
                      <a:alpha val="43137"/>
                    </a:srgbClr>
                  </a:outerShdw>
                </a:effectLst>
              </a:endParaRPr>
            </a:p>
          </p:txBody>
        </p:sp>
      </p:grpSp>
      <p:sp>
        <p:nvSpPr>
          <p:cNvPr id="163894" name="Rectangle 54"/>
          <p:cNvSpPr>
            <a:spLocks noChangeArrowheads="1"/>
          </p:cNvSpPr>
          <p:nvPr/>
        </p:nvSpPr>
        <p:spPr bwMode="auto">
          <a:xfrm>
            <a:off x="7441427" y="5939589"/>
            <a:ext cx="2500330" cy="584775"/>
          </a:xfrm>
          <a:prstGeom prst="rect">
            <a:avLst/>
          </a:prstGeom>
          <a:noFill/>
          <a:ln w="9525">
            <a:noFill/>
            <a:miter lim="800000"/>
            <a:headEnd/>
            <a:tailEnd/>
          </a:ln>
          <a:effectLst/>
        </p:spPr>
        <p:txBody>
          <a:bodyPr wrap="square">
            <a:spAutoFit/>
          </a:bodyPr>
          <a:lstStyle/>
          <a:p>
            <a:r>
              <a:rPr lang="en-US" altLang="zh-CN" sz="3200" b="1" dirty="0">
                <a:effectLst>
                  <a:outerShdw blurRad="38100" dist="38100" dir="2700000" algn="tl">
                    <a:srgbClr val="000000">
                      <a:alpha val="43137"/>
                    </a:srgbClr>
                  </a:outerShdw>
                </a:effectLst>
                <a:cs typeface="Times New Roman" pitchFamily="18" charset="0"/>
              </a:rPr>
              <a:t>Z = A·B</a:t>
            </a:r>
            <a:endParaRPr lang="zh-CN" altLang="en-US" sz="3200" b="1" dirty="0">
              <a:effectLst>
                <a:outerShdw blurRad="38100" dist="38100" dir="2700000" algn="tl">
                  <a:srgbClr val="000000">
                    <a:alpha val="43137"/>
                  </a:srgbClr>
                </a:outerShdw>
              </a:effectLst>
              <a:latin typeface="Calibri" pitchFamily="34" charset="0"/>
            </a:endParaRPr>
          </a:p>
        </p:txBody>
      </p:sp>
      <p:sp>
        <p:nvSpPr>
          <p:cNvPr id="58" name="Rectangle 2"/>
          <p:cNvSpPr txBox="1">
            <a:spLocks noChangeArrowheads="1"/>
          </p:cNvSpPr>
          <p:nvPr/>
        </p:nvSpPr>
        <p:spPr bwMode="auto">
          <a:xfrm>
            <a:off x="2095472" y="357166"/>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l"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2pPr>
            <a:lvl3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3pPr>
            <a:lvl4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4pPr>
            <a:lvl5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5pPr>
            <a:lvl6pPr marL="4572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6pPr>
            <a:lvl7pPr marL="9144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7pPr>
            <a:lvl8pPr marL="13716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8pPr>
            <a:lvl9pPr marL="18288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9pPr>
          </a:lstStyle>
          <a:p>
            <a:r>
              <a:rPr lang="en-US" altLang="zh-CN" kern="0" dirty="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CMOS</a:t>
            </a:r>
            <a:r>
              <a:rPr lang="zh-CN" altLang="en-US" kern="0" dirty="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 </a:t>
            </a:r>
            <a:r>
              <a:rPr lang="en-US" altLang="zh-CN" kern="0" dirty="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NAND Gate</a:t>
            </a:r>
            <a:endParaRPr lang="zh-CN" altLang="en-US" kern="0" dirty="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endParaRPr>
          </a:p>
        </p:txBody>
      </p:sp>
      <p:sp>
        <p:nvSpPr>
          <p:cNvPr id="59" name="Line 22"/>
          <p:cNvSpPr>
            <a:spLocks noChangeShapeType="1"/>
          </p:cNvSpPr>
          <p:nvPr/>
        </p:nvSpPr>
        <p:spPr bwMode="auto">
          <a:xfrm flipH="1" flipV="1">
            <a:off x="8234392" y="5961799"/>
            <a:ext cx="685800"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animEffect transition="in" filter="blinds(horizontal)">
                                      <p:cBhvr>
                                        <p:cTn id="7" dur="500"/>
                                        <p:tgtEl>
                                          <p:spTgt spid="16384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3843">
                                            <p:txEl>
                                              <p:pRg st="1" end="1"/>
                                            </p:txEl>
                                          </p:spTgt>
                                        </p:tgtEl>
                                        <p:attrNameLst>
                                          <p:attrName>style.visibility</p:attrName>
                                        </p:attrNameLst>
                                      </p:cBhvr>
                                      <p:to>
                                        <p:strVal val="visible"/>
                                      </p:to>
                                    </p:set>
                                    <p:animEffect transition="in" filter="blinds(horizontal)">
                                      <p:cBhvr>
                                        <p:cTn id="10" dur="500"/>
                                        <p:tgtEl>
                                          <p:spTgt spid="16384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3843">
                                            <p:txEl>
                                              <p:pRg st="2" end="2"/>
                                            </p:txEl>
                                          </p:spTgt>
                                        </p:tgtEl>
                                        <p:attrNameLst>
                                          <p:attrName>style.visibility</p:attrName>
                                        </p:attrNameLst>
                                      </p:cBhvr>
                                      <p:to>
                                        <p:strVal val="visible"/>
                                      </p:to>
                                    </p:set>
                                    <p:animEffect transition="in" filter="blinds(horizontal)">
                                      <p:cBhvr>
                                        <p:cTn id="13" dur="500"/>
                                        <p:tgtEl>
                                          <p:spTgt spid="16384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63843">
                                            <p:txEl>
                                              <p:pRg st="3" end="3"/>
                                            </p:txEl>
                                          </p:spTgt>
                                        </p:tgtEl>
                                        <p:attrNameLst>
                                          <p:attrName>style.visibility</p:attrName>
                                        </p:attrNameLst>
                                      </p:cBhvr>
                                      <p:to>
                                        <p:strVal val="visible"/>
                                      </p:to>
                                    </p:set>
                                    <p:animEffect transition="in" filter="blinds(horizontal)">
                                      <p:cBhvr>
                                        <p:cTn id="16" dur="500"/>
                                        <p:tgtEl>
                                          <p:spTgt spid="16384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63843">
                                            <p:txEl>
                                              <p:pRg st="5" end="5"/>
                                            </p:txEl>
                                          </p:spTgt>
                                        </p:tgtEl>
                                        <p:attrNameLst>
                                          <p:attrName>style.visibility</p:attrName>
                                        </p:attrNameLst>
                                      </p:cBhvr>
                                      <p:to>
                                        <p:strVal val="visible"/>
                                      </p:to>
                                    </p:set>
                                    <p:animEffect transition="in" filter="blinds(horizontal)">
                                      <p:cBhvr>
                                        <p:cTn id="21" dur="500"/>
                                        <p:tgtEl>
                                          <p:spTgt spid="163843">
                                            <p:txEl>
                                              <p:pRg st="5" end="5"/>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63843">
                                            <p:txEl>
                                              <p:pRg st="6" end="6"/>
                                            </p:txEl>
                                          </p:spTgt>
                                        </p:tgtEl>
                                        <p:attrNameLst>
                                          <p:attrName>style.visibility</p:attrName>
                                        </p:attrNameLst>
                                      </p:cBhvr>
                                      <p:to>
                                        <p:strVal val="visible"/>
                                      </p:to>
                                    </p:set>
                                    <p:animEffect transition="in" filter="blinds(horizontal)">
                                      <p:cBhvr>
                                        <p:cTn id="24" dur="500"/>
                                        <p:tgtEl>
                                          <p:spTgt spid="163843">
                                            <p:txEl>
                                              <p:pRg st="6" end="6"/>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63843">
                                            <p:txEl>
                                              <p:pRg st="7" end="7"/>
                                            </p:txEl>
                                          </p:spTgt>
                                        </p:tgtEl>
                                        <p:attrNameLst>
                                          <p:attrName>style.visibility</p:attrName>
                                        </p:attrNameLst>
                                      </p:cBhvr>
                                      <p:to>
                                        <p:strVal val="visible"/>
                                      </p:to>
                                    </p:set>
                                    <p:animEffect transition="in" filter="blinds(horizontal)">
                                      <p:cBhvr>
                                        <p:cTn id="27" dur="500"/>
                                        <p:tgtEl>
                                          <p:spTgt spid="163843">
                                            <p:txEl>
                                              <p:pRg st="7" end="7"/>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63843">
                                            <p:txEl>
                                              <p:pRg st="8" end="8"/>
                                            </p:txEl>
                                          </p:spTgt>
                                        </p:tgtEl>
                                        <p:attrNameLst>
                                          <p:attrName>style.visibility</p:attrName>
                                        </p:attrNameLst>
                                      </p:cBhvr>
                                      <p:to>
                                        <p:strVal val="visible"/>
                                      </p:to>
                                    </p:set>
                                    <p:animEffect transition="in" filter="blinds(horizontal)">
                                      <p:cBhvr>
                                        <p:cTn id="30" dur="500"/>
                                        <p:tgtEl>
                                          <p:spTgt spid="1638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5891" name="Rectangle 3"/>
          <p:cNvSpPr>
            <a:spLocks noGrp="1" noChangeArrowheads="1"/>
          </p:cNvSpPr>
          <p:nvPr>
            <p:ph type="body" idx="1"/>
          </p:nvPr>
        </p:nvSpPr>
        <p:spPr>
          <a:xfrm>
            <a:off x="1755750" y="1491952"/>
            <a:ext cx="5840448" cy="5105400"/>
          </a:xfrm>
        </p:spPr>
        <p:txBody>
          <a:bodyPr/>
          <a:lstStyle/>
          <a:p>
            <a:pPr>
              <a:buFont typeface="Wingdings" pitchFamily="2" charset="2"/>
              <a:buNone/>
            </a:pPr>
            <a:r>
              <a:rPr lang="en-US" altLang="zh-CN" sz="28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A and B are low-state</a:t>
            </a:r>
            <a:endParaRPr lang="zh-CN" altLang="en-US" b="1" dirty="0">
              <a:solidFill>
                <a:srgbClr val="FFFF00"/>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endParaRPr>
          </a:p>
          <a:p>
            <a:pPr>
              <a:buFont typeface="Wingdings" pitchFamily="2" charset="2"/>
              <a:buNone/>
            </a:pPr>
            <a:r>
              <a:rPr lang="en-US" altLang="zh-C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T1 and T3 are OFF</a:t>
            </a:r>
            <a:r>
              <a:rPr lang="zh-CN" alt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buFont typeface="Wingdings" pitchFamily="2" charset="2"/>
              <a:buNone/>
            </a:pPr>
            <a:r>
              <a:rPr lang="en-US" altLang="zh-C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T2 and T4 are ON</a:t>
            </a:r>
            <a:endParaRPr lang="zh-CN" alt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Font typeface="Wingdings" pitchFamily="2" charset="2"/>
              <a:buNone/>
            </a:pPr>
            <a:r>
              <a:rPr lang="en-US" altLang="zh-C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Z </a:t>
            </a:r>
            <a:r>
              <a:rPr lang="en-US" altLang="zh-C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itchFamily="18" charset="2"/>
              </a:rPr>
              <a:t> </a:t>
            </a:r>
            <a:r>
              <a:rPr lang="en-US" altLang="zh-C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t>
            </a:r>
            <a:r>
              <a:rPr lang="en-US" altLang="zh-CN" sz="2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DD</a:t>
            </a:r>
            <a:endParaRPr lang="zh-CN" alt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Font typeface="Wingdings" pitchFamily="2" charset="2"/>
              <a:buNone/>
            </a:pPr>
            <a:r>
              <a:rPr lang="zh-CN" altLang="en-US" sz="28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altLang="zh-CN" sz="28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 or B is high-state</a:t>
            </a:r>
            <a:endParaRPr lang="zh-CN" altLang="en-US" b="1" dirty="0">
              <a:solidFill>
                <a:srgbClr val="FFFF00"/>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endParaRPr>
          </a:p>
          <a:p>
            <a:pPr>
              <a:buFont typeface="Wingdings" pitchFamily="2" charset="2"/>
              <a:buNone/>
            </a:pPr>
            <a:r>
              <a:rPr lang="en-US" altLang="zh-C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T1 or T3 is ON</a:t>
            </a:r>
            <a:endParaRPr lang="zh-CN" alt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Font typeface="Wingdings" pitchFamily="2" charset="2"/>
              <a:buNone/>
            </a:pPr>
            <a:r>
              <a:rPr lang="en-US" altLang="zh-C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T2 or T4 is OFF</a:t>
            </a:r>
            <a:endParaRPr lang="zh-CN" alt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Font typeface="Wingdings" pitchFamily="2" charset="2"/>
              <a:buNone/>
            </a:pPr>
            <a:r>
              <a:rPr lang="en-US" altLang="zh-C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Z </a:t>
            </a:r>
            <a:r>
              <a:rPr lang="zh-CN" alt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itchFamily="18" charset="2"/>
              </a:rPr>
              <a:t> 0</a:t>
            </a:r>
            <a:r>
              <a:rPr lang="en-US" altLang="zh-C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itchFamily="18" charset="2"/>
              </a:rPr>
              <a:t>V</a:t>
            </a:r>
            <a:endParaRPr lang="en-US" altLang="zh-C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2" name="Group 4"/>
          <p:cNvGrpSpPr>
            <a:grpSpLocks/>
          </p:cNvGrpSpPr>
          <p:nvPr/>
        </p:nvGrpSpPr>
        <p:grpSpPr bwMode="auto">
          <a:xfrm>
            <a:off x="6554788" y="856654"/>
            <a:ext cx="3819524" cy="4300538"/>
            <a:chOff x="1786" y="699"/>
            <a:chExt cx="2406" cy="2709"/>
          </a:xfrm>
        </p:grpSpPr>
        <p:sp>
          <p:nvSpPr>
            <p:cNvPr id="165893" name="Line 5"/>
            <p:cNvSpPr>
              <a:spLocks noChangeShapeType="1"/>
            </p:cNvSpPr>
            <p:nvPr/>
          </p:nvSpPr>
          <p:spPr bwMode="auto">
            <a:xfrm flipV="1">
              <a:off x="3696" y="2928"/>
              <a:ext cx="0" cy="24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5894" name="Line 6"/>
            <p:cNvSpPr>
              <a:spLocks noChangeShapeType="1"/>
            </p:cNvSpPr>
            <p:nvPr/>
          </p:nvSpPr>
          <p:spPr bwMode="auto">
            <a:xfrm>
              <a:off x="2976" y="1584"/>
              <a:ext cx="0" cy="336"/>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5895" name="Line 7"/>
            <p:cNvSpPr>
              <a:spLocks noChangeShapeType="1"/>
            </p:cNvSpPr>
            <p:nvPr/>
          </p:nvSpPr>
          <p:spPr bwMode="auto">
            <a:xfrm flipH="1">
              <a:off x="2016" y="1488"/>
              <a:ext cx="576"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5896" name="Line 8"/>
            <p:cNvSpPr>
              <a:spLocks noChangeShapeType="1"/>
            </p:cNvSpPr>
            <p:nvPr/>
          </p:nvSpPr>
          <p:spPr bwMode="auto">
            <a:xfrm flipV="1">
              <a:off x="2976" y="2928"/>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5897" name="Line 9"/>
            <p:cNvSpPr>
              <a:spLocks noChangeShapeType="1"/>
            </p:cNvSpPr>
            <p:nvPr/>
          </p:nvSpPr>
          <p:spPr bwMode="auto">
            <a:xfrm flipH="1">
              <a:off x="2400" y="2544"/>
              <a:ext cx="816"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5898" name="Line 10"/>
            <p:cNvSpPr>
              <a:spLocks noChangeShapeType="1"/>
            </p:cNvSpPr>
            <p:nvPr/>
          </p:nvSpPr>
          <p:spPr bwMode="auto">
            <a:xfrm>
              <a:off x="2976" y="2352"/>
              <a:ext cx="960" cy="0"/>
            </a:xfrm>
            <a:prstGeom prst="line">
              <a:avLst/>
            </a:prstGeom>
            <a:noFill/>
            <a:ln w="19050">
              <a:solidFill>
                <a:schemeClr val="tx1"/>
              </a:solidFill>
              <a:miter lim="800000"/>
              <a:headEnd type="oval" w="med" len="me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5899" name="AutoShape 11"/>
            <p:cNvSpPr>
              <a:spLocks noChangeArrowheads="1"/>
            </p:cNvSpPr>
            <p:nvPr/>
          </p:nvSpPr>
          <p:spPr bwMode="auto">
            <a:xfrm flipV="1">
              <a:off x="2880" y="3312"/>
              <a:ext cx="192" cy="96"/>
            </a:xfrm>
            <a:prstGeom prst="triangle">
              <a:avLst>
                <a:gd name="adj" fmla="val 50000"/>
              </a:avLst>
            </a:pr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endParaRPr>
            </a:p>
          </p:txBody>
        </p:sp>
        <p:sp>
          <p:nvSpPr>
            <p:cNvPr id="165900" name="Line 12"/>
            <p:cNvSpPr>
              <a:spLocks noChangeShapeType="1"/>
            </p:cNvSpPr>
            <p:nvPr/>
          </p:nvSpPr>
          <p:spPr bwMode="auto">
            <a:xfrm flipV="1">
              <a:off x="2976" y="1056"/>
              <a:ext cx="0" cy="336"/>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5901" name="Line 13"/>
            <p:cNvSpPr>
              <a:spLocks noChangeShapeType="1"/>
            </p:cNvSpPr>
            <p:nvPr/>
          </p:nvSpPr>
          <p:spPr bwMode="auto">
            <a:xfrm>
              <a:off x="3216" y="2544"/>
              <a:ext cx="0" cy="288"/>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5902" name="Line 14"/>
            <p:cNvSpPr>
              <a:spLocks noChangeShapeType="1"/>
            </p:cNvSpPr>
            <p:nvPr/>
          </p:nvSpPr>
          <p:spPr bwMode="auto">
            <a:xfrm flipH="1" flipV="1">
              <a:off x="2016" y="2016"/>
              <a:ext cx="576"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5903" name="Line 15"/>
            <p:cNvSpPr>
              <a:spLocks noChangeShapeType="1"/>
            </p:cNvSpPr>
            <p:nvPr/>
          </p:nvSpPr>
          <p:spPr bwMode="auto">
            <a:xfrm flipV="1">
              <a:off x="2976" y="2112"/>
              <a:ext cx="0" cy="62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grpSp>
          <p:nvGrpSpPr>
            <p:cNvPr id="3" name="Group 16"/>
            <p:cNvGrpSpPr>
              <a:grpSpLocks/>
            </p:cNvGrpSpPr>
            <p:nvPr/>
          </p:nvGrpSpPr>
          <p:grpSpPr bwMode="auto">
            <a:xfrm>
              <a:off x="3408" y="2640"/>
              <a:ext cx="288" cy="384"/>
              <a:chOff x="2976" y="1680"/>
              <a:chExt cx="288" cy="384"/>
            </a:xfrm>
          </p:grpSpPr>
          <p:sp>
            <p:nvSpPr>
              <p:cNvPr id="165905" name="Line 17"/>
              <p:cNvSpPr>
                <a:spLocks noChangeShapeType="1"/>
              </p:cNvSpPr>
              <p:nvPr/>
            </p:nvSpPr>
            <p:spPr bwMode="auto">
              <a:xfrm>
                <a:off x="2976" y="1776"/>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5906" name="Line 18"/>
              <p:cNvSpPr>
                <a:spLocks noChangeShapeType="1"/>
              </p:cNvSpPr>
              <p:nvPr/>
            </p:nvSpPr>
            <p:spPr bwMode="auto">
              <a:xfrm>
                <a:off x="3072" y="1680"/>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5907" name="Line 19"/>
              <p:cNvSpPr>
                <a:spLocks noChangeShapeType="1"/>
              </p:cNvSpPr>
              <p:nvPr/>
            </p:nvSpPr>
            <p:spPr bwMode="auto">
              <a:xfrm>
                <a:off x="3072" y="1776"/>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5908" name="Line 20"/>
              <p:cNvSpPr>
                <a:spLocks noChangeShapeType="1"/>
              </p:cNvSpPr>
              <p:nvPr/>
            </p:nvSpPr>
            <p:spPr bwMode="auto">
              <a:xfrm>
                <a:off x="3072" y="1968"/>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grpSp>
        <p:sp>
          <p:nvSpPr>
            <p:cNvPr id="165909" name="Line 21"/>
            <p:cNvSpPr>
              <a:spLocks noChangeShapeType="1"/>
            </p:cNvSpPr>
            <p:nvPr/>
          </p:nvSpPr>
          <p:spPr bwMode="auto">
            <a:xfrm flipH="1">
              <a:off x="2208" y="2832"/>
              <a:ext cx="480"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5910" name="Line 22"/>
            <p:cNvSpPr>
              <a:spLocks noChangeShapeType="1"/>
            </p:cNvSpPr>
            <p:nvPr/>
          </p:nvSpPr>
          <p:spPr bwMode="auto">
            <a:xfrm>
              <a:off x="2400" y="2016"/>
              <a:ext cx="0" cy="528"/>
            </a:xfrm>
            <a:prstGeom prst="line">
              <a:avLst/>
            </a:prstGeom>
            <a:noFill/>
            <a:ln w="19050">
              <a:solidFill>
                <a:schemeClr val="tx1"/>
              </a:solidFill>
              <a:miter lim="800000"/>
              <a:headEnd type="oval" w="med" len="me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5911" name="Line 23"/>
            <p:cNvSpPr>
              <a:spLocks noChangeShapeType="1"/>
            </p:cNvSpPr>
            <p:nvPr/>
          </p:nvSpPr>
          <p:spPr bwMode="auto">
            <a:xfrm>
              <a:off x="2880" y="1056"/>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grpSp>
          <p:nvGrpSpPr>
            <p:cNvPr id="4" name="Group 24"/>
            <p:cNvGrpSpPr>
              <a:grpSpLocks/>
            </p:cNvGrpSpPr>
            <p:nvPr/>
          </p:nvGrpSpPr>
          <p:grpSpPr bwMode="auto">
            <a:xfrm>
              <a:off x="2592" y="1824"/>
              <a:ext cx="384" cy="384"/>
              <a:chOff x="2880" y="1008"/>
              <a:chExt cx="384" cy="384"/>
            </a:xfrm>
          </p:grpSpPr>
          <p:sp>
            <p:nvSpPr>
              <p:cNvPr id="165913" name="Line 25"/>
              <p:cNvSpPr>
                <a:spLocks noChangeShapeType="1"/>
              </p:cNvSpPr>
              <p:nvPr/>
            </p:nvSpPr>
            <p:spPr bwMode="auto">
              <a:xfrm>
                <a:off x="2976" y="1104"/>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5914" name="Line 26"/>
              <p:cNvSpPr>
                <a:spLocks noChangeShapeType="1"/>
              </p:cNvSpPr>
              <p:nvPr/>
            </p:nvSpPr>
            <p:spPr bwMode="auto">
              <a:xfrm>
                <a:off x="3072" y="1008"/>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5915" name="Line 27"/>
              <p:cNvSpPr>
                <a:spLocks noChangeShapeType="1"/>
              </p:cNvSpPr>
              <p:nvPr/>
            </p:nvSpPr>
            <p:spPr bwMode="auto">
              <a:xfrm>
                <a:off x="3072" y="1104"/>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5916" name="Line 28"/>
              <p:cNvSpPr>
                <a:spLocks noChangeShapeType="1"/>
              </p:cNvSpPr>
              <p:nvPr/>
            </p:nvSpPr>
            <p:spPr bwMode="auto">
              <a:xfrm>
                <a:off x="3072" y="1296"/>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5917" name="Oval 29"/>
              <p:cNvSpPr>
                <a:spLocks noChangeArrowheads="1"/>
              </p:cNvSpPr>
              <p:nvPr/>
            </p:nvSpPr>
            <p:spPr bwMode="auto">
              <a:xfrm>
                <a:off x="2880" y="1152"/>
                <a:ext cx="73" cy="73"/>
              </a:xfrm>
              <a:prstGeom prst="ellipse">
                <a:avLst/>
              </a:pr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endParaRPr>
              </a:p>
            </p:txBody>
          </p:sp>
        </p:grpSp>
        <p:grpSp>
          <p:nvGrpSpPr>
            <p:cNvPr id="5" name="Group 30"/>
            <p:cNvGrpSpPr>
              <a:grpSpLocks/>
            </p:cNvGrpSpPr>
            <p:nvPr/>
          </p:nvGrpSpPr>
          <p:grpSpPr bwMode="auto">
            <a:xfrm>
              <a:off x="2592" y="1296"/>
              <a:ext cx="384" cy="384"/>
              <a:chOff x="2880" y="1008"/>
              <a:chExt cx="384" cy="384"/>
            </a:xfrm>
          </p:grpSpPr>
          <p:sp>
            <p:nvSpPr>
              <p:cNvPr id="165919" name="Line 31"/>
              <p:cNvSpPr>
                <a:spLocks noChangeShapeType="1"/>
              </p:cNvSpPr>
              <p:nvPr/>
            </p:nvSpPr>
            <p:spPr bwMode="auto">
              <a:xfrm>
                <a:off x="2976" y="1104"/>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5920" name="Line 32"/>
              <p:cNvSpPr>
                <a:spLocks noChangeShapeType="1"/>
              </p:cNvSpPr>
              <p:nvPr/>
            </p:nvSpPr>
            <p:spPr bwMode="auto">
              <a:xfrm>
                <a:off x="3072" y="1008"/>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5921" name="Line 33"/>
              <p:cNvSpPr>
                <a:spLocks noChangeShapeType="1"/>
              </p:cNvSpPr>
              <p:nvPr/>
            </p:nvSpPr>
            <p:spPr bwMode="auto">
              <a:xfrm>
                <a:off x="3072" y="1104"/>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5922" name="Line 34"/>
              <p:cNvSpPr>
                <a:spLocks noChangeShapeType="1"/>
              </p:cNvSpPr>
              <p:nvPr/>
            </p:nvSpPr>
            <p:spPr bwMode="auto">
              <a:xfrm>
                <a:off x="3072" y="1296"/>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5923" name="Oval 35"/>
              <p:cNvSpPr>
                <a:spLocks noChangeArrowheads="1"/>
              </p:cNvSpPr>
              <p:nvPr/>
            </p:nvSpPr>
            <p:spPr bwMode="auto">
              <a:xfrm>
                <a:off x="2880" y="1152"/>
                <a:ext cx="73" cy="73"/>
              </a:xfrm>
              <a:prstGeom prst="ellipse">
                <a:avLst/>
              </a:prstGeom>
              <a:noFill/>
              <a:ln w="19050">
                <a:solidFill>
                  <a:schemeClr val="tx1"/>
                </a:solidFill>
                <a:miter lim="800000"/>
                <a:headEnd/>
                <a:tailEnd/>
              </a:ln>
              <a:effectLst/>
            </p:spPr>
            <p:txBody>
              <a:bodyPr wrap="none" anchor="ctr"/>
              <a:lstStyle/>
              <a:p>
                <a:endParaRPr lang="zh-CN" altLang="en-US">
                  <a:effectLst>
                    <a:outerShdw blurRad="38100" dist="38100" dir="2700000" algn="tl">
                      <a:srgbClr val="000000">
                        <a:alpha val="43137"/>
                      </a:srgbClr>
                    </a:outerShdw>
                  </a:effectLst>
                </a:endParaRPr>
              </a:p>
            </p:txBody>
          </p:sp>
        </p:grpSp>
        <p:grpSp>
          <p:nvGrpSpPr>
            <p:cNvPr id="6" name="Group 36"/>
            <p:cNvGrpSpPr>
              <a:grpSpLocks/>
            </p:cNvGrpSpPr>
            <p:nvPr/>
          </p:nvGrpSpPr>
          <p:grpSpPr bwMode="auto">
            <a:xfrm>
              <a:off x="2688" y="2640"/>
              <a:ext cx="288" cy="384"/>
              <a:chOff x="2976" y="1680"/>
              <a:chExt cx="288" cy="384"/>
            </a:xfrm>
          </p:grpSpPr>
          <p:sp>
            <p:nvSpPr>
              <p:cNvPr id="165925" name="Line 37"/>
              <p:cNvSpPr>
                <a:spLocks noChangeShapeType="1"/>
              </p:cNvSpPr>
              <p:nvPr/>
            </p:nvSpPr>
            <p:spPr bwMode="auto">
              <a:xfrm>
                <a:off x="2976" y="1776"/>
                <a:ext cx="0" cy="192"/>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5926" name="Line 38"/>
              <p:cNvSpPr>
                <a:spLocks noChangeShapeType="1"/>
              </p:cNvSpPr>
              <p:nvPr/>
            </p:nvSpPr>
            <p:spPr bwMode="auto">
              <a:xfrm>
                <a:off x="3072" y="1680"/>
                <a:ext cx="0" cy="384"/>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5927" name="Line 39"/>
              <p:cNvSpPr>
                <a:spLocks noChangeShapeType="1"/>
              </p:cNvSpPr>
              <p:nvPr/>
            </p:nvSpPr>
            <p:spPr bwMode="auto">
              <a:xfrm>
                <a:off x="3072" y="1776"/>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5928" name="Line 40"/>
              <p:cNvSpPr>
                <a:spLocks noChangeShapeType="1"/>
              </p:cNvSpPr>
              <p:nvPr/>
            </p:nvSpPr>
            <p:spPr bwMode="auto">
              <a:xfrm>
                <a:off x="3072" y="1968"/>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grpSp>
        <p:sp>
          <p:nvSpPr>
            <p:cNvPr id="165929" name="Line 41"/>
            <p:cNvSpPr>
              <a:spLocks noChangeShapeType="1"/>
            </p:cNvSpPr>
            <p:nvPr/>
          </p:nvSpPr>
          <p:spPr bwMode="auto">
            <a:xfrm>
              <a:off x="2976" y="3168"/>
              <a:ext cx="720" cy="0"/>
            </a:xfrm>
            <a:prstGeom prst="line">
              <a:avLst/>
            </a:prstGeom>
            <a:noFill/>
            <a:ln w="19050">
              <a:solidFill>
                <a:schemeClr val="tx1"/>
              </a:solidFill>
              <a:miter lim="800000"/>
              <a:headEnd type="oval" w="med" len="me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5930" name="Text Box 42"/>
            <p:cNvSpPr txBox="1">
              <a:spLocks noChangeArrowheads="1"/>
            </p:cNvSpPr>
            <p:nvPr/>
          </p:nvSpPr>
          <p:spPr bwMode="auto">
            <a:xfrm>
              <a:off x="2496" y="699"/>
              <a:ext cx="1297" cy="330"/>
            </a:xfrm>
            <a:prstGeom prst="rect">
              <a:avLst/>
            </a:prstGeom>
            <a:noFill/>
            <a:ln w="9525">
              <a:noFill/>
              <a:miter lim="800000"/>
              <a:headEnd/>
              <a:tailEnd/>
            </a:ln>
            <a:effectLst/>
          </p:spPr>
          <p:txBody>
            <a:bodyPr wrap="none">
              <a:spAutoFit/>
            </a:bodyPr>
            <a:lstStyle/>
            <a:p>
              <a:r>
                <a:rPr lang="en-US" altLang="zh-CN" b="1" dirty="0">
                  <a:effectLst>
                    <a:outerShdw blurRad="38100" dist="38100" dir="2700000" algn="tl">
                      <a:srgbClr val="000000">
                        <a:alpha val="43137"/>
                      </a:srgbClr>
                    </a:outerShdw>
                  </a:effectLst>
                </a:rPr>
                <a:t>V</a:t>
              </a:r>
              <a:r>
                <a:rPr lang="en-US" altLang="zh-CN" b="1" baseline="-25000" dirty="0">
                  <a:effectLst>
                    <a:outerShdw blurRad="38100" dist="38100" dir="2700000" algn="tl">
                      <a:srgbClr val="000000">
                        <a:alpha val="43137"/>
                      </a:srgbClr>
                    </a:outerShdw>
                  </a:effectLst>
                </a:rPr>
                <a:t>DD </a:t>
              </a:r>
              <a:r>
                <a:rPr lang="en-US" altLang="zh-CN" b="1" dirty="0">
                  <a:effectLst>
                    <a:outerShdw blurRad="38100" dist="38100" dir="2700000" algn="tl">
                      <a:srgbClr val="000000">
                        <a:alpha val="43137"/>
                      </a:srgbClr>
                    </a:outerShdw>
                  </a:effectLst>
                </a:rPr>
                <a:t>= +5.0V</a:t>
              </a:r>
              <a:endParaRPr lang="zh-CN" altLang="en-US" b="1" dirty="0">
                <a:effectLst>
                  <a:outerShdw blurRad="38100" dist="38100" dir="2700000" algn="tl">
                    <a:srgbClr val="000000">
                      <a:alpha val="43137"/>
                    </a:srgbClr>
                  </a:outerShdw>
                </a:effectLst>
              </a:endParaRPr>
            </a:p>
          </p:txBody>
        </p:sp>
        <p:sp>
          <p:nvSpPr>
            <p:cNvPr id="165931" name="Text Box 43"/>
            <p:cNvSpPr txBox="1">
              <a:spLocks noChangeArrowheads="1"/>
            </p:cNvSpPr>
            <p:nvPr/>
          </p:nvSpPr>
          <p:spPr bwMode="auto">
            <a:xfrm>
              <a:off x="3925" y="2208"/>
              <a:ext cx="267" cy="330"/>
            </a:xfrm>
            <a:prstGeom prst="rect">
              <a:avLst/>
            </a:prstGeom>
            <a:noFill/>
            <a:ln w="9525">
              <a:noFill/>
              <a:miter lim="800000"/>
              <a:headEnd/>
              <a:tailEnd/>
            </a:ln>
            <a:effectLst/>
          </p:spPr>
          <p:txBody>
            <a:bodyPr wrap="none">
              <a:spAutoFit/>
            </a:bodyPr>
            <a:lstStyle/>
            <a:p>
              <a:r>
                <a:rPr lang="en-US" altLang="zh-CN" b="1" dirty="0">
                  <a:effectLst>
                    <a:outerShdw blurRad="38100" dist="38100" dir="2700000" algn="tl">
                      <a:srgbClr val="000000">
                        <a:alpha val="43137"/>
                      </a:srgbClr>
                    </a:outerShdw>
                  </a:effectLst>
                </a:rPr>
                <a:t>Z</a:t>
              </a:r>
              <a:endParaRPr lang="zh-CN" altLang="en-US" dirty="0">
                <a:effectLst>
                  <a:outerShdw blurRad="38100" dist="38100" dir="2700000" algn="tl">
                    <a:srgbClr val="000000">
                      <a:alpha val="43137"/>
                    </a:srgbClr>
                  </a:outerShdw>
                </a:effectLst>
              </a:endParaRPr>
            </a:p>
          </p:txBody>
        </p:sp>
        <p:sp>
          <p:nvSpPr>
            <p:cNvPr id="165932" name="Text Box 44"/>
            <p:cNvSpPr txBox="1">
              <a:spLocks noChangeArrowheads="1"/>
            </p:cNvSpPr>
            <p:nvPr/>
          </p:nvSpPr>
          <p:spPr bwMode="auto">
            <a:xfrm>
              <a:off x="1786" y="1344"/>
              <a:ext cx="280"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rPr>
                <a:t>A</a:t>
              </a:r>
              <a:endParaRPr lang="zh-CN" altLang="en-US" b="1">
                <a:effectLst>
                  <a:outerShdw blurRad="38100" dist="38100" dir="2700000" algn="tl">
                    <a:srgbClr val="000000">
                      <a:alpha val="43137"/>
                    </a:srgbClr>
                  </a:outerShdw>
                </a:effectLst>
              </a:endParaRPr>
            </a:p>
          </p:txBody>
        </p:sp>
        <p:sp>
          <p:nvSpPr>
            <p:cNvPr id="165933" name="Text Box 45"/>
            <p:cNvSpPr txBox="1">
              <a:spLocks noChangeArrowheads="1"/>
            </p:cNvSpPr>
            <p:nvPr/>
          </p:nvSpPr>
          <p:spPr bwMode="auto">
            <a:xfrm>
              <a:off x="1786" y="1872"/>
              <a:ext cx="267" cy="330"/>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000000">
                        <a:alpha val="43137"/>
                      </a:srgbClr>
                    </a:outerShdw>
                  </a:effectLst>
                </a:rPr>
                <a:t>B</a:t>
              </a:r>
              <a:endParaRPr lang="zh-CN" altLang="en-US" b="1">
                <a:effectLst>
                  <a:outerShdw blurRad="38100" dist="38100" dir="2700000" algn="tl">
                    <a:srgbClr val="000000">
                      <a:alpha val="43137"/>
                    </a:srgbClr>
                  </a:outerShdw>
                </a:effectLst>
              </a:endParaRPr>
            </a:p>
          </p:txBody>
        </p:sp>
        <p:sp>
          <p:nvSpPr>
            <p:cNvPr id="165934" name="Line 46"/>
            <p:cNvSpPr>
              <a:spLocks noChangeShapeType="1"/>
            </p:cNvSpPr>
            <p:nvPr/>
          </p:nvSpPr>
          <p:spPr bwMode="auto">
            <a:xfrm flipH="1">
              <a:off x="3216" y="2832"/>
              <a:ext cx="192"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5935" name="Line 47"/>
            <p:cNvSpPr>
              <a:spLocks noChangeShapeType="1"/>
            </p:cNvSpPr>
            <p:nvPr/>
          </p:nvSpPr>
          <p:spPr bwMode="auto">
            <a:xfrm>
              <a:off x="2208" y="1488"/>
              <a:ext cx="0" cy="1344"/>
            </a:xfrm>
            <a:prstGeom prst="line">
              <a:avLst/>
            </a:prstGeom>
            <a:noFill/>
            <a:ln w="19050">
              <a:solidFill>
                <a:schemeClr val="tx1"/>
              </a:solidFill>
              <a:miter lim="800000"/>
              <a:headEnd type="oval" w="med" len="me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165936" name="Line 48"/>
            <p:cNvSpPr>
              <a:spLocks noChangeShapeType="1"/>
            </p:cNvSpPr>
            <p:nvPr/>
          </p:nvSpPr>
          <p:spPr bwMode="auto">
            <a:xfrm>
              <a:off x="3696" y="2352"/>
              <a:ext cx="0" cy="384"/>
            </a:xfrm>
            <a:prstGeom prst="line">
              <a:avLst/>
            </a:prstGeom>
            <a:noFill/>
            <a:ln w="19050">
              <a:solidFill>
                <a:schemeClr val="tx1"/>
              </a:solidFill>
              <a:miter lim="800000"/>
              <a:headEnd type="oval" w="med" len="med"/>
              <a:tailEnd/>
            </a:ln>
            <a:effectLst/>
          </p:spPr>
          <p:txBody>
            <a:bodyPr wrap="none"/>
            <a:lstStyle/>
            <a:p>
              <a:endParaRPr lang="zh-CN" altLang="en-US">
                <a:effectLst>
                  <a:outerShdw blurRad="38100" dist="38100" dir="2700000" algn="tl">
                    <a:srgbClr val="000000">
                      <a:alpha val="43137"/>
                    </a:srgbClr>
                  </a:outerShdw>
                </a:effectLst>
              </a:endParaRPr>
            </a:p>
          </p:txBody>
        </p:sp>
      </p:grpSp>
      <p:grpSp>
        <p:nvGrpSpPr>
          <p:cNvPr id="7" name="Group 49"/>
          <p:cNvGrpSpPr>
            <a:grpSpLocks/>
          </p:cNvGrpSpPr>
          <p:nvPr/>
        </p:nvGrpSpPr>
        <p:grpSpPr bwMode="auto">
          <a:xfrm>
            <a:off x="8334376" y="1880592"/>
            <a:ext cx="1793875" cy="2671763"/>
            <a:chOff x="4290" y="1392"/>
            <a:chExt cx="1130" cy="1683"/>
          </a:xfrm>
        </p:grpSpPr>
        <p:sp>
          <p:nvSpPr>
            <p:cNvPr id="165938" name="Rectangle 50"/>
            <p:cNvSpPr>
              <a:spLocks noChangeArrowheads="1"/>
            </p:cNvSpPr>
            <p:nvPr/>
          </p:nvSpPr>
          <p:spPr bwMode="auto">
            <a:xfrm>
              <a:off x="4290" y="2745"/>
              <a:ext cx="380" cy="330"/>
            </a:xfrm>
            <a:prstGeom prst="rect">
              <a:avLst/>
            </a:prstGeom>
            <a:noFill/>
            <a:ln w="9525">
              <a:noFill/>
              <a:miter lim="800000"/>
              <a:headEnd/>
              <a:tailEnd/>
            </a:ln>
            <a:effectLst/>
          </p:spPr>
          <p:txBody>
            <a:bodyPr wrap="none">
              <a:spAutoFit/>
            </a:bodyPr>
            <a:lstStyle/>
            <a:p>
              <a:r>
                <a:rPr lang="en-US" altLang="zh-CN" b="1" dirty="0">
                  <a:solidFill>
                    <a:schemeClr val="accent1"/>
                  </a:solidFill>
                  <a:effectLst>
                    <a:outerShdw blurRad="38100" dist="38100" dir="2700000" algn="tl">
                      <a:srgbClr val="000000">
                        <a:alpha val="43137"/>
                      </a:srgbClr>
                    </a:outerShdw>
                  </a:effectLst>
                </a:rPr>
                <a:t>T1</a:t>
              </a:r>
              <a:endParaRPr lang="zh-CN" altLang="en-US" b="1" baseline="-25000" dirty="0">
                <a:solidFill>
                  <a:schemeClr val="accent1"/>
                </a:solidFill>
                <a:effectLst>
                  <a:outerShdw blurRad="38100" dist="38100" dir="2700000" algn="tl">
                    <a:srgbClr val="000000">
                      <a:alpha val="43137"/>
                    </a:srgbClr>
                  </a:outerShdw>
                </a:effectLst>
              </a:endParaRPr>
            </a:p>
          </p:txBody>
        </p:sp>
        <p:sp>
          <p:nvSpPr>
            <p:cNvPr id="165939" name="Rectangle 51"/>
            <p:cNvSpPr>
              <a:spLocks noChangeArrowheads="1"/>
            </p:cNvSpPr>
            <p:nvPr/>
          </p:nvSpPr>
          <p:spPr bwMode="auto">
            <a:xfrm>
              <a:off x="4320" y="1392"/>
              <a:ext cx="380" cy="330"/>
            </a:xfrm>
            <a:prstGeom prst="rect">
              <a:avLst/>
            </a:prstGeom>
            <a:noFill/>
            <a:ln w="9525">
              <a:noFill/>
              <a:miter lim="800000"/>
              <a:headEnd/>
              <a:tailEnd/>
            </a:ln>
            <a:effectLst/>
          </p:spPr>
          <p:txBody>
            <a:bodyPr wrap="none">
              <a:spAutoFit/>
            </a:bodyPr>
            <a:lstStyle/>
            <a:p>
              <a:r>
                <a:rPr lang="en-US" altLang="zh-CN" b="1">
                  <a:solidFill>
                    <a:schemeClr val="accent1"/>
                  </a:solidFill>
                  <a:effectLst>
                    <a:outerShdw blurRad="38100" dist="38100" dir="2700000" algn="tl">
                      <a:srgbClr val="000000">
                        <a:alpha val="43137"/>
                      </a:srgbClr>
                    </a:outerShdw>
                  </a:effectLst>
                </a:rPr>
                <a:t>T2</a:t>
              </a:r>
              <a:endParaRPr lang="zh-CN" altLang="en-US" b="1" baseline="-25000">
                <a:solidFill>
                  <a:schemeClr val="accent1"/>
                </a:solidFill>
                <a:effectLst>
                  <a:outerShdw blurRad="38100" dist="38100" dir="2700000" algn="tl">
                    <a:srgbClr val="000000">
                      <a:alpha val="43137"/>
                    </a:srgbClr>
                  </a:outerShdw>
                </a:effectLst>
              </a:endParaRPr>
            </a:p>
          </p:txBody>
        </p:sp>
        <p:sp>
          <p:nvSpPr>
            <p:cNvPr id="165940" name="Rectangle 52"/>
            <p:cNvSpPr>
              <a:spLocks noChangeArrowheads="1"/>
            </p:cNvSpPr>
            <p:nvPr/>
          </p:nvSpPr>
          <p:spPr bwMode="auto">
            <a:xfrm>
              <a:off x="4320" y="1920"/>
              <a:ext cx="380" cy="330"/>
            </a:xfrm>
            <a:prstGeom prst="rect">
              <a:avLst/>
            </a:prstGeom>
            <a:noFill/>
            <a:ln w="9525">
              <a:noFill/>
              <a:miter lim="800000"/>
              <a:headEnd/>
              <a:tailEnd/>
            </a:ln>
            <a:effectLst/>
          </p:spPr>
          <p:txBody>
            <a:bodyPr wrap="none">
              <a:spAutoFit/>
            </a:bodyPr>
            <a:lstStyle/>
            <a:p>
              <a:r>
                <a:rPr lang="en-US" altLang="zh-CN" b="1">
                  <a:solidFill>
                    <a:schemeClr val="accent1"/>
                  </a:solidFill>
                  <a:effectLst>
                    <a:outerShdw blurRad="38100" dist="38100" dir="2700000" algn="tl">
                      <a:srgbClr val="000000">
                        <a:alpha val="43137"/>
                      </a:srgbClr>
                    </a:outerShdw>
                  </a:effectLst>
                </a:rPr>
                <a:t>T4</a:t>
              </a:r>
              <a:endParaRPr lang="zh-CN" altLang="en-US" b="1" baseline="-25000">
                <a:solidFill>
                  <a:schemeClr val="accent1"/>
                </a:solidFill>
                <a:effectLst>
                  <a:outerShdw blurRad="38100" dist="38100" dir="2700000" algn="tl">
                    <a:srgbClr val="000000">
                      <a:alpha val="43137"/>
                    </a:srgbClr>
                  </a:outerShdw>
                </a:effectLst>
              </a:endParaRPr>
            </a:p>
          </p:txBody>
        </p:sp>
        <p:sp>
          <p:nvSpPr>
            <p:cNvPr id="165941" name="Rectangle 53"/>
            <p:cNvSpPr>
              <a:spLocks noChangeArrowheads="1"/>
            </p:cNvSpPr>
            <p:nvPr/>
          </p:nvSpPr>
          <p:spPr bwMode="auto">
            <a:xfrm>
              <a:off x="5040" y="2736"/>
              <a:ext cx="380" cy="330"/>
            </a:xfrm>
            <a:prstGeom prst="rect">
              <a:avLst/>
            </a:prstGeom>
            <a:noFill/>
            <a:ln w="9525">
              <a:noFill/>
              <a:miter lim="800000"/>
              <a:headEnd/>
              <a:tailEnd/>
            </a:ln>
            <a:effectLst/>
          </p:spPr>
          <p:txBody>
            <a:bodyPr wrap="none">
              <a:spAutoFit/>
            </a:bodyPr>
            <a:lstStyle/>
            <a:p>
              <a:r>
                <a:rPr lang="en-US" altLang="zh-CN" b="1" dirty="0">
                  <a:solidFill>
                    <a:schemeClr val="accent1"/>
                  </a:solidFill>
                  <a:effectLst>
                    <a:outerShdw blurRad="38100" dist="38100" dir="2700000" algn="tl">
                      <a:srgbClr val="000000">
                        <a:alpha val="43137"/>
                      </a:srgbClr>
                    </a:outerShdw>
                  </a:effectLst>
                </a:rPr>
                <a:t>T3</a:t>
              </a:r>
              <a:endParaRPr lang="zh-CN" altLang="en-US" b="1" baseline="-25000" dirty="0">
                <a:solidFill>
                  <a:schemeClr val="accent1"/>
                </a:solidFill>
                <a:effectLst>
                  <a:outerShdw blurRad="38100" dist="38100" dir="2700000" algn="tl">
                    <a:srgbClr val="000000">
                      <a:alpha val="43137"/>
                    </a:srgbClr>
                  </a:outerShdw>
                </a:effectLst>
              </a:endParaRPr>
            </a:p>
          </p:txBody>
        </p:sp>
      </p:grpSp>
      <p:sp>
        <p:nvSpPr>
          <p:cNvPr id="165942" name="Rectangle 54"/>
          <p:cNvSpPr>
            <a:spLocks noChangeArrowheads="1"/>
          </p:cNvSpPr>
          <p:nvPr/>
        </p:nvSpPr>
        <p:spPr bwMode="auto">
          <a:xfrm>
            <a:off x="7270723" y="5743217"/>
            <a:ext cx="2848003" cy="584775"/>
          </a:xfrm>
          <a:prstGeom prst="rect">
            <a:avLst/>
          </a:prstGeom>
          <a:noFill/>
          <a:ln w="9525">
            <a:noFill/>
            <a:miter lim="800000"/>
            <a:headEnd/>
            <a:tailEnd/>
          </a:ln>
          <a:effectLst/>
        </p:spPr>
        <p:txBody>
          <a:bodyPr wrap="square">
            <a:spAutoFit/>
          </a:bodyPr>
          <a:lstStyle/>
          <a:p>
            <a:r>
              <a:rPr lang="en-US" altLang="zh-CN" sz="3200" b="1" dirty="0">
                <a:effectLst>
                  <a:outerShdw blurRad="38100" dist="38100" dir="2700000" algn="tl">
                    <a:srgbClr val="000000">
                      <a:alpha val="43137"/>
                    </a:srgbClr>
                  </a:outerShdw>
                </a:effectLst>
                <a:cs typeface="Times New Roman" pitchFamily="18" charset="0"/>
              </a:rPr>
              <a:t>Z =  A+B </a:t>
            </a:r>
            <a:endParaRPr lang="zh-CN" altLang="en-US" sz="3200" b="1" dirty="0">
              <a:effectLst>
                <a:outerShdw blurRad="38100" dist="38100" dir="2700000" algn="tl">
                  <a:srgbClr val="000000">
                    <a:alpha val="43137"/>
                  </a:srgbClr>
                </a:outerShdw>
              </a:effectLst>
              <a:latin typeface="Calibri" pitchFamily="34" charset="0"/>
              <a:cs typeface="Times New Roman" pitchFamily="18" charset="0"/>
            </a:endParaRPr>
          </a:p>
        </p:txBody>
      </p:sp>
      <p:sp>
        <p:nvSpPr>
          <p:cNvPr id="58" name="Line 22"/>
          <p:cNvSpPr>
            <a:spLocks noChangeShapeType="1"/>
          </p:cNvSpPr>
          <p:nvPr/>
        </p:nvSpPr>
        <p:spPr bwMode="auto">
          <a:xfrm flipH="1" flipV="1">
            <a:off x="8234392" y="5733256"/>
            <a:ext cx="685800" cy="0"/>
          </a:xfrm>
          <a:prstGeom prst="line">
            <a:avLst/>
          </a:prstGeom>
          <a:noFill/>
          <a:ln w="19050">
            <a:solidFill>
              <a:schemeClr val="tx1"/>
            </a:solidFill>
            <a:miter lim="800000"/>
            <a:headEnd/>
            <a:tailEnd/>
          </a:ln>
          <a:effectLst/>
        </p:spPr>
        <p:txBody>
          <a:bodyPr wrap="none"/>
          <a:lstStyle/>
          <a:p>
            <a:endParaRPr lang="zh-CN" altLang="en-US">
              <a:effectLst>
                <a:outerShdw blurRad="38100" dist="38100" dir="2700000" algn="tl">
                  <a:srgbClr val="000000">
                    <a:alpha val="43137"/>
                  </a:srgbClr>
                </a:outerShdw>
              </a:effectLst>
            </a:endParaRPr>
          </a:p>
        </p:txBody>
      </p:sp>
      <p:sp>
        <p:nvSpPr>
          <p:cNvPr id="59" name="Rectangle 2"/>
          <p:cNvSpPr txBox="1">
            <a:spLocks noChangeArrowheads="1"/>
          </p:cNvSpPr>
          <p:nvPr/>
        </p:nvSpPr>
        <p:spPr bwMode="auto">
          <a:xfrm>
            <a:off x="2095472" y="357166"/>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l"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2pPr>
            <a:lvl3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3pPr>
            <a:lvl4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4pPr>
            <a:lvl5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5pPr>
            <a:lvl6pPr marL="4572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6pPr>
            <a:lvl7pPr marL="9144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7pPr>
            <a:lvl8pPr marL="13716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8pPr>
            <a:lvl9pPr marL="18288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pitchFamily="2" charset="-122"/>
              </a:defRPr>
            </a:lvl9pPr>
          </a:lstStyle>
          <a:p>
            <a:r>
              <a:rPr lang="en-US" altLang="zh-CN" kern="0" dirty="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CMOS</a:t>
            </a:r>
            <a:r>
              <a:rPr lang="zh-CN" altLang="en-US" kern="0" dirty="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 </a:t>
            </a:r>
            <a:r>
              <a:rPr lang="en-US" altLang="zh-CN" kern="0" dirty="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NOR Gate</a:t>
            </a:r>
            <a:endParaRPr lang="zh-CN" altLang="en-US" kern="0" dirty="0">
              <a:solidFill>
                <a:schemeClr val="tx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Effect transition="in" filter="blinds(horizontal)">
                                      <p:cBhvr>
                                        <p:cTn id="7" dur="500"/>
                                        <p:tgtEl>
                                          <p:spTgt spid="16589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5891">
                                            <p:txEl>
                                              <p:pRg st="1" end="1"/>
                                            </p:txEl>
                                          </p:spTgt>
                                        </p:tgtEl>
                                        <p:attrNameLst>
                                          <p:attrName>style.visibility</p:attrName>
                                        </p:attrNameLst>
                                      </p:cBhvr>
                                      <p:to>
                                        <p:strVal val="visible"/>
                                      </p:to>
                                    </p:set>
                                    <p:animEffect transition="in" filter="blinds(horizontal)">
                                      <p:cBhvr>
                                        <p:cTn id="10" dur="500"/>
                                        <p:tgtEl>
                                          <p:spTgt spid="16589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5891">
                                            <p:txEl>
                                              <p:pRg st="2" end="2"/>
                                            </p:txEl>
                                          </p:spTgt>
                                        </p:tgtEl>
                                        <p:attrNameLst>
                                          <p:attrName>style.visibility</p:attrName>
                                        </p:attrNameLst>
                                      </p:cBhvr>
                                      <p:to>
                                        <p:strVal val="visible"/>
                                      </p:to>
                                    </p:set>
                                    <p:animEffect transition="in" filter="blinds(horizontal)">
                                      <p:cBhvr>
                                        <p:cTn id="13" dur="500"/>
                                        <p:tgtEl>
                                          <p:spTgt spid="165891">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65891">
                                            <p:txEl>
                                              <p:pRg st="3" end="3"/>
                                            </p:txEl>
                                          </p:spTgt>
                                        </p:tgtEl>
                                        <p:attrNameLst>
                                          <p:attrName>style.visibility</p:attrName>
                                        </p:attrNameLst>
                                      </p:cBhvr>
                                      <p:to>
                                        <p:strVal val="visible"/>
                                      </p:to>
                                    </p:set>
                                    <p:animEffect transition="in" filter="blinds(horizontal)">
                                      <p:cBhvr>
                                        <p:cTn id="16" dur="500"/>
                                        <p:tgtEl>
                                          <p:spTgt spid="16589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65891">
                                            <p:txEl>
                                              <p:pRg st="4" end="4"/>
                                            </p:txEl>
                                          </p:spTgt>
                                        </p:tgtEl>
                                        <p:attrNameLst>
                                          <p:attrName>style.visibility</p:attrName>
                                        </p:attrNameLst>
                                      </p:cBhvr>
                                      <p:to>
                                        <p:strVal val="visible"/>
                                      </p:to>
                                    </p:set>
                                    <p:animEffect transition="in" filter="blinds(horizontal)">
                                      <p:cBhvr>
                                        <p:cTn id="21" dur="500"/>
                                        <p:tgtEl>
                                          <p:spTgt spid="165891">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65891">
                                            <p:txEl>
                                              <p:pRg st="5" end="5"/>
                                            </p:txEl>
                                          </p:spTgt>
                                        </p:tgtEl>
                                        <p:attrNameLst>
                                          <p:attrName>style.visibility</p:attrName>
                                        </p:attrNameLst>
                                      </p:cBhvr>
                                      <p:to>
                                        <p:strVal val="visible"/>
                                      </p:to>
                                    </p:set>
                                    <p:animEffect transition="in" filter="blinds(horizontal)">
                                      <p:cBhvr>
                                        <p:cTn id="24" dur="500"/>
                                        <p:tgtEl>
                                          <p:spTgt spid="165891">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65891">
                                            <p:txEl>
                                              <p:pRg st="6" end="6"/>
                                            </p:txEl>
                                          </p:spTgt>
                                        </p:tgtEl>
                                        <p:attrNameLst>
                                          <p:attrName>style.visibility</p:attrName>
                                        </p:attrNameLst>
                                      </p:cBhvr>
                                      <p:to>
                                        <p:strVal val="visible"/>
                                      </p:to>
                                    </p:set>
                                    <p:animEffect transition="in" filter="blinds(horizontal)">
                                      <p:cBhvr>
                                        <p:cTn id="27" dur="500"/>
                                        <p:tgtEl>
                                          <p:spTgt spid="165891">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65891">
                                            <p:txEl>
                                              <p:pRg st="7" end="7"/>
                                            </p:txEl>
                                          </p:spTgt>
                                        </p:tgtEl>
                                        <p:attrNameLst>
                                          <p:attrName>style.visibility</p:attrName>
                                        </p:attrNameLst>
                                      </p:cBhvr>
                                      <p:to>
                                        <p:strVal val="visible"/>
                                      </p:to>
                                    </p:set>
                                    <p:animEffect transition="in" filter="blinds(horizontal)">
                                      <p:cBhvr>
                                        <p:cTn id="30" dur="500"/>
                                        <p:tgtEl>
                                          <p:spTgt spid="1658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uiExpand="1" build="p"/>
    </p:bldLst>
  </p:timing>
</p:sld>
</file>

<file path=ppt/theme/theme1.xml><?xml version="1.0" encoding="utf-8"?>
<a:theme xmlns:a="http://schemas.openxmlformats.org/drawingml/2006/main" name="High Voltage">
  <a:themeElements>
    <a:clrScheme name="High Voltage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fontScheme name="High Voltage">
      <a:majorFont>
        <a:latin typeface="Arial Black"/>
        <a:ea typeface="宋体"/>
        <a:cs typeface=""/>
      </a:majorFont>
      <a:minorFont>
        <a:latin typeface="Arial Black"/>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High Voltage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High Voltage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High Voltag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igh Voltage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High Voltage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High Voltage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High Voltage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files\Templates\Presentation Designs\High Voltage.pot</Template>
  <TotalTime>14513</TotalTime>
  <Words>2305</Words>
  <Application>Microsoft Office PowerPoint</Application>
  <PresentationFormat>宽屏</PresentationFormat>
  <Paragraphs>610</Paragraphs>
  <Slides>68</Slides>
  <Notes>29</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68</vt:i4>
      </vt:variant>
    </vt:vector>
  </HeadingPairs>
  <TitlesOfParts>
    <vt:vector size="82" baseType="lpstr">
      <vt:lpstr>黑体</vt:lpstr>
      <vt:lpstr>华文新魏</vt:lpstr>
      <vt:lpstr>楷体_GB2312</vt:lpstr>
      <vt:lpstr>宋体</vt:lpstr>
      <vt:lpstr>Arial</vt:lpstr>
      <vt:lpstr>Arial Black</vt:lpstr>
      <vt:lpstr>Calibri</vt:lpstr>
      <vt:lpstr>Symbol</vt:lpstr>
      <vt:lpstr>Times New Roman</vt:lpstr>
      <vt:lpstr>Wingdings</vt:lpstr>
      <vt:lpstr>High Voltage</vt:lpstr>
      <vt:lpstr>Visio</vt:lpstr>
      <vt:lpstr>Equation</vt:lpstr>
      <vt:lpstr>公式</vt:lpstr>
      <vt:lpstr>   Chapter 3 Digital Circuit</vt:lpstr>
      <vt:lpstr>3.1 CMOS Transistor</vt:lpstr>
      <vt:lpstr>PowerPoint 演示文稿</vt:lpstr>
      <vt:lpstr>PowerPoint 演示文稿</vt:lpstr>
      <vt:lpstr>3.2 CMOS Gate</vt:lpstr>
      <vt:lpstr>PowerPoint 演示文稿</vt:lpstr>
      <vt:lpstr>PowerPoint 演示文稿</vt:lpstr>
      <vt:lpstr>PowerPoint 演示文稿</vt:lpstr>
      <vt:lpstr>PowerPoint 演示文稿</vt:lpstr>
      <vt:lpstr>PowerPoint 演示文稿</vt:lpstr>
      <vt:lpstr>PowerPoint 演示文稿</vt:lpstr>
      <vt:lpstr>Three-state Buffer</vt:lpstr>
      <vt:lpstr>Transmission Gate</vt:lpstr>
      <vt:lpstr> Schmitt-Trigger Inverter</vt:lpstr>
      <vt:lpstr>Open-Drain Output Circuit</vt:lpstr>
      <vt:lpstr>Wired Logic</vt:lpstr>
      <vt:lpstr>Unused inputs of CMOS circuit</vt:lpstr>
      <vt:lpstr>PowerPoint 演示文稿</vt:lpstr>
      <vt:lpstr>PowerPoint 演示文稿</vt:lpstr>
      <vt:lpstr>Fanin</vt:lpstr>
      <vt:lpstr>Fanout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Bipolar junction transistor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电子科大</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逻辑器件(门电路)</dc:title>
  <dc:creator>武庆生</dc:creator>
  <cp:lastModifiedBy>chenjuan</cp:lastModifiedBy>
  <cp:revision>1302</cp:revision>
  <cp:lastPrinted>1601-01-01T00:00:00Z</cp:lastPrinted>
  <dcterms:created xsi:type="dcterms:W3CDTF">2001-12-18T13:54:46Z</dcterms:created>
  <dcterms:modified xsi:type="dcterms:W3CDTF">2024-02-21T09:51:14Z</dcterms:modified>
</cp:coreProperties>
</file>