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 id="2147483655" r:id="rId3"/>
  </p:sldMasterIdLst>
  <p:notesMasterIdLst>
    <p:notesMasterId r:id="rId255"/>
  </p:notesMasterIdLst>
  <p:sldIdLst>
    <p:sldId id="256" r:id="rId4"/>
    <p:sldId id="257" r:id="rId5"/>
    <p:sldId id="258" r:id="rId6"/>
    <p:sldId id="421" r:id="rId7"/>
    <p:sldId id="451" r:id="rId8"/>
    <p:sldId id="422" r:id="rId9"/>
    <p:sldId id="452" r:id="rId10"/>
    <p:sldId id="260" r:id="rId11"/>
    <p:sldId id="423" r:id="rId12"/>
    <p:sldId id="356" r:id="rId13"/>
    <p:sldId id="680" r:id="rId14"/>
    <p:sldId id="677" r:id="rId15"/>
    <p:sldId id="678" r:id="rId16"/>
    <p:sldId id="679" r:id="rId17"/>
    <p:sldId id="264" r:id="rId18"/>
    <p:sldId id="357" r:id="rId19"/>
    <p:sldId id="265" r:id="rId20"/>
    <p:sldId id="424" r:id="rId21"/>
    <p:sldId id="453" r:id="rId22"/>
    <p:sldId id="266" r:id="rId23"/>
    <p:sldId id="267" r:id="rId24"/>
    <p:sldId id="561" r:id="rId25"/>
    <p:sldId id="268" r:id="rId26"/>
    <p:sldId id="269" r:id="rId27"/>
    <p:sldId id="557" r:id="rId28"/>
    <p:sldId id="558" r:id="rId29"/>
    <p:sldId id="270" r:id="rId30"/>
    <p:sldId id="271" r:id="rId31"/>
    <p:sldId id="564" r:id="rId32"/>
    <p:sldId id="454" r:id="rId33"/>
    <p:sldId id="565" r:id="rId34"/>
    <p:sldId id="425" r:id="rId35"/>
    <p:sldId id="681" r:id="rId36"/>
    <p:sldId id="682" r:id="rId37"/>
    <p:sldId id="403" r:id="rId38"/>
    <p:sldId id="428" r:id="rId39"/>
    <p:sldId id="429" r:id="rId40"/>
    <p:sldId id="430" r:id="rId41"/>
    <p:sldId id="683" r:id="rId42"/>
    <p:sldId id="684" r:id="rId43"/>
    <p:sldId id="418" r:id="rId44"/>
    <p:sldId id="431" r:id="rId45"/>
    <p:sldId id="566" r:id="rId46"/>
    <p:sldId id="651" r:id="rId47"/>
    <p:sldId id="696" r:id="rId48"/>
    <p:sldId id="697" r:id="rId49"/>
    <p:sldId id="712" r:id="rId50"/>
    <p:sldId id="713" r:id="rId51"/>
    <p:sldId id="714" r:id="rId52"/>
    <p:sldId id="715" r:id="rId53"/>
    <p:sldId id="716" r:id="rId54"/>
    <p:sldId id="717" r:id="rId55"/>
    <p:sldId id="718" r:id="rId56"/>
    <p:sldId id="719" r:id="rId57"/>
    <p:sldId id="720" r:id="rId58"/>
    <p:sldId id="721" r:id="rId59"/>
    <p:sldId id="722" r:id="rId60"/>
    <p:sldId id="723" r:id="rId61"/>
    <p:sldId id="724" r:id="rId62"/>
    <p:sldId id="725" r:id="rId63"/>
    <p:sldId id="726" r:id="rId64"/>
    <p:sldId id="727" r:id="rId65"/>
    <p:sldId id="412" r:id="rId66"/>
    <p:sldId id="289" r:id="rId67"/>
    <p:sldId id="580" r:id="rId68"/>
    <p:sldId id="652" r:id="rId69"/>
    <p:sldId id="413" r:id="rId70"/>
    <p:sldId id="291" r:id="rId71"/>
    <p:sldId id="292" r:id="rId72"/>
    <p:sldId id="293" r:id="rId73"/>
    <p:sldId id="581" r:id="rId74"/>
    <p:sldId id="435" r:id="rId75"/>
    <p:sldId id="414" r:id="rId76"/>
    <p:sldId id="296" r:id="rId77"/>
    <p:sldId id="582" r:id="rId78"/>
    <p:sldId id="675" r:id="rId79"/>
    <p:sldId id="297" r:id="rId80"/>
    <p:sldId id="298" r:id="rId81"/>
    <p:sldId id="299" r:id="rId82"/>
    <p:sldId id="300" r:id="rId83"/>
    <p:sldId id="676" r:id="rId84"/>
    <p:sldId id="436" r:id="rId85"/>
    <p:sldId id="583" r:id="rId86"/>
    <p:sldId id="687" r:id="rId87"/>
    <p:sldId id="686" r:id="rId88"/>
    <p:sldId id="415" r:id="rId89"/>
    <p:sldId id="584" r:id="rId90"/>
    <p:sldId id="653" r:id="rId91"/>
    <p:sldId id="437" r:id="rId92"/>
    <p:sldId id="585" r:id="rId93"/>
    <p:sldId id="694" r:id="rId94"/>
    <p:sldId id="695" r:id="rId95"/>
    <p:sldId id="728" r:id="rId96"/>
    <p:sldId id="729" r:id="rId97"/>
    <p:sldId id="730" r:id="rId98"/>
    <p:sldId id="732" r:id="rId99"/>
    <p:sldId id="306" r:id="rId100"/>
    <p:sldId id="661" r:id="rId101"/>
    <p:sldId id="591" r:id="rId102"/>
    <p:sldId id="417" r:id="rId103"/>
    <p:sldId id="733" r:id="rId104"/>
    <p:sldId id="593" r:id="rId105"/>
    <p:sldId id="592" r:id="rId106"/>
    <p:sldId id="734" r:id="rId107"/>
    <p:sldId id="735" r:id="rId108"/>
    <p:sldId id="736" r:id="rId109"/>
    <p:sldId id="738" r:id="rId110"/>
    <p:sldId id="739" r:id="rId111"/>
    <p:sldId id="740" r:id="rId112"/>
    <p:sldId id="741" r:id="rId113"/>
    <p:sldId id="742" r:id="rId114"/>
    <p:sldId id="743" r:id="rId115"/>
    <p:sldId id="698" r:id="rId116"/>
    <p:sldId id="699" r:id="rId117"/>
    <p:sldId id="312" r:id="rId118"/>
    <p:sldId id="362" r:id="rId119"/>
    <p:sldId id="656" r:id="rId120"/>
    <p:sldId id="603" r:id="rId121"/>
    <p:sldId id="313" r:id="rId122"/>
    <p:sldId id="654" r:id="rId123"/>
    <p:sldId id="471" r:id="rId124"/>
    <p:sldId id="655" r:id="rId125"/>
    <p:sldId id="315" r:id="rId126"/>
    <p:sldId id="658" r:id="rId127"/>
    <p:sldId id="659" r:id="rId128"/>
    <p:sldId id="660" r:id="rId129"/>
    <p:sldId id="604" r:id="rId130"/>
    <p:sldId id="745" r:id="rId131"/>
    <p:sldId id="746" r:id="rId132"/>
    <p:sldId id="747" r:id="rId133"/>
    <p:sldId id="748" r:id="rId134"/>
    <p:sldId id="749" r:id="rId135"/>
    <p:sldId id="750" r:id="rId136"/>
    <p:sldId id="751" r:id="rId137"/>
    <p:sldId id="752" r:id="rId138"/>
    <p:sldId id="753" r:id="rId139"/>
    <p:sldId id="700" r:id="rId140"/>
    <p:sldId id="701" r:id="rId141"/>
    <p:sldId id="319" r:id="rId142"/>
    <p:sldId id="662" r:id="rId143"/>
    <p:sldId id="614" r:id="rId144"/>
    <p:sldId id="320" r:id="rId145"/>
    <p:sldId id="754" r:id="rId146"/>
    <p:sldId id="663" r:id="rId147"/>
    <p:sldId id="615" r:id="rId148"/>
    <p:sldId id="702" r:id="rId149"/>
    <p:sldId id="703" r:id="rId150"/>
    <p:sldId id="327" r:id="rId151"/>
    <p:sldId id="619" r:id="rId152"/>
    <p:sldId id="328" r:id="rId153"/>
    <p:sldId id="664" r:id="rId154"/>
    <p:sldId id="665" r:id="rId155"/>
    <p:sldId id="620" r:id="rId156"/>
    <p:sldId id="755" r:id="rId157"/>
    <p:sldId id="704" r:id="rId158"/>
    <p:sldId id="705" r:id="rId159"/>
    <p:sldId id="330" r:id="rId160"/>
    <p:sldId id="331" r:id="rId161"/>
    <p:sldId id="621" r:id="rId162"/>
    <p:sldId id="332" r:id="rId163"/>
    <p:sldId id="622" r:id="rId164"/>
    <p:sldId id="333" r:id="rId165"/>
    <p:sldId id="623" r:id="rId166"/>
    <p:sldId id="517" r:id="rId167"/>
    <p:sldId id="518" r:id="rId168"/>
    <p:sldId id="519" r:id="rId169"/>
    <p:sldId id="520" r:id="rId170"/>
    <p:sldId id="521" r:id="rId171"/>
    <p:sldId id="364" r:id="rId172"/>
    <p:sldId id="522" r:id="rId173"/>
    <p:sldId id="523" r:id="rId174"/>
    <p:sldId id="524" r:id="rId175"/>
    <p:sldId id="624" r:id="rId176"/>
    <p:sldId id="525" r:id="rId177"/>
    <p:sldId id="526" r:id="rId178"/>
    <p:sldId id="527" r:id="rId179"/>
    <p:sldId id="528" r:id="rId180"/>
    <p:sldId id="529" r:id="rId181"/>
    <p:sldId id="530" r:id="rId182"/>
    <p:sldId id="531" r:id="rId183"/>
    <p:sldId id="532" r:id="rId184"/>
    <p:sldId id="533" r:id="rId185"/>
    <p:sldId id="534" r:id="rId186"/>
    <p:sldId id="535" r:id="rId187"/>
    <p:sldId id="536" r:id="rId188"/>
    <p:sldId id="537" r:id="rId189"/>
    <p:sldId id="538" r:id="rId190"/>
    <p:sldId id="334" r:id="rId191"/>
    <p:sldId id="706" r:id="rId192"/>
    <p:sldId id="707" r:id="rId193"/>
    <p:sldId id="383" r:id="rId194"/>
    <p:sldId id="625" r:id="rId195"/>
    <p:sldId id="384" r:id="rId196"/>
    <p:sldId id="626" r:id="rId197"/>
    <p:sldId id="666" r:id="rId198"/>
    <p:sldId id="667" r:id="rId199"/>
    <p:sldId id="668" r:id="rId200"/>
    <p:sldId id="669" r:id="rId201"/>
    <p:sldId id="670" r:id="rId202"/>
    <p:sldId id="671" r:id="rId203"/>
    <p:sldId id="672" r:id="rId204"/>
    <p:sldId id="385" r:id="rId205"/>
    <p:sldId id="627" r:id="rId206"/>
    <p:sldId id="708" r:id="rId207"/>
    <p:sldId id="709" r:id="rId208"/>
    <p:sldId id="386" r:id="rId209"/>
    <p:sldId id="628" r:id="rId210"/>
    <p:sldId id="546" r:id="rId211"/>
    <p:sldId id="387" r:id="rId212"/>
    <p:sldId id="442" r:id="rId213"/>
    <p:sldId id="630" r:id="rId214"/>
    <p:sldId id="688" r:id="rId215"/>
    <p:sldId id="689" r:id="rId216"/>
    <p:sldId id="756" r:id="rId217"/>
    <p:sldId id="757" r:id="rId218"/>
    <p:sldId id="758" r:id="rId219"/>
    <p:sldId id="335" r:id="rId220"/>
    <p:sldId id="632" r:id="rId221"/>
    <p:sldId id="336" r:id="rId222"/>
    <p:sldId id="633" r:id="rId223"/>
    <p:sldId id="710" r:id="rId224"/>
    <p:sldId id="711" r:id="rId225"/>
    <p:sldId id="759" r:id="rId226"/>
    <p:sldId id="551" r:id="rId227"/>
    <p:sldId id="638" r:id="rId228"/>
    <p:sldId id="342" r:id="rId229"/>
    <p:sldId id="639" r:id="rId230"/>
    <p:sldId id="392" r:id="rId231"/>
    <p:sldId id="640" r:id="rId232"/>
    <p:sldId id="394" r:id="rId233"/>
    <p:sldId id="642" r:id="rId234"/>
    <p:sldId id="553" r:id="rId235"/>
    <p:sldId id="643" r:id="rId236"/>
    <p:sldId id="395" r:id="rId237"/>
    <p:sldId id="644" r:id="rId238"/>
    <p:sldId id="554" r:id="rId239"/>
    <p:sldId id="396" r:id="rId240"/>
    <p:sldId id="645" r:id="rId241"/>
    <p:sldId id="398" r:id="rId242"/>
    <p:sldId id="646" r:id="rId243"/>
    <p:sldId id="690" r:id="rId244"/>
    <p:sldId id="691" r:id="rId245"/>
    <p:sldId id="343" r:id="rId246"/>
    <p:sldId id="407" r:id="rId247"/>
    <p:sldId id="647" r:id="rId248"/>
    <p:sldId id="447" r:id="rId249"/>
    <p:sldId id="348" r:id="rId250"/>
    <p:sldId id="685" r:id="rId251"/>
    <p:sldId id="650" r:id="rId252"/>
    <p:sldId id="692" r:id="rId253"/>
    <p:sldId id="693" r:id="rId254"/>
  </p:sldIdLst>
  <p:sldSz cx="12192000" cy="6858000"/>
  <p:notesSz cx="6858000" cy="9144000"/>
  <p:defaultTextStyle>
    <a:defPPr>
      <a:defRPr lang="en-US"/>
    </a:defPPr>
    <a:lvl1pPr algn="l" rtl="0" fontAlgn="base">
      <a:spcBef>
        <a:spcPct val="0"/>
      </a:spcBef>
      <a:spcAft>
        <a:spcPct val="0"/>
      </a:spcAft>
      <a:defRPr kumimoji="1" sz="36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36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36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36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3600" b="1" kern="1200">
        <a:solidFill>
          <a:schemeClr val="tx1"/>
        </a:solidFill>
        <a:latin typeface="Times New Roman" pitchFamily="18" charset="0"/>
        <a:ea typeface="宋体" charset="-122"/>
        <a:cs typeface="+mn-cs"/>
      </a:defRPr>
    </a:lvl5pPr>
    <a:lvl6pPr marL="2286000" algn="l" defTabSz="914400" rtl="0" eaLnBrk="1" latinLnBrk="0" hangingPunct="1">
      <a:defRPr kumimoji="1" sz="3600" b="1" kern="1200">
        <a:solidFill>
          <a:schemeClr val="tx1"/>
        </a:solidFill>
        <a:latin typeface="Times New Roman" pitchFamily="18" charset="0"/>
        <a:ea typeface="宋体" charset="-122"/>
        <a:cs typeface="+mn-cs"/>
      </a:defRPr>
    </a:lvl6pPr>
    <a:lvl7pPr marL="2743200" algn="l" defTabSz="914400" rtl="0" eaLnBrk="1" latinLnBrk="0" hangingPunct="1">
      <a:defRPr kumimoji="1" sz="3600" b="1" kern="1200">
        <a:solidFill>
          <a:schemeClr val="tx1"/>
        </a:solidFill>
        <a:latin typeface="Times New Roman" pitchFamily="18" charset="0"/>
        <a:ea typeface="宋体" charset="-122"/>
        <a:cs typeface="+mn-cs"/>
      </a:defRPr>
    </a:lvl7pPr>
    <a:lvl8pPr marL="3200400" algn="l" defTabSz="914400" rtl="0" eaLnBrk="1" latinLnBrk="0" hangingPunct="1">
      <a:defRPr kumimoji="1" sz="3600" b="1" kern="1200">
        <a:solidFill>
          <a:schemeClr val="tx1"/>
        </a:solidFill>
        <a:latin typeface="Times New Roman" pitchFamily="18" charset="0"/>
        <a:ea typeface="宋体" charset="-122"/>
        <a:cs typeface="+mn-cs"/>
      </a:defRPr>
    </a:lvl8pPr>
    <a:lvl9pPr marL="3657600" algn="l" defTabSz="914400" rtl="0" eaLnBrk="1" latinLnBrk="0" hangingPunct="1">
      <a:defRPr kumimoji="1" sz="36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92" autoAdjust="0"/>
    <p:restoredTop sz="94397" autoAdjust="0"/>
  </p:normalViewPr>
  <p:slideViewPr>
    <p:cSldViewPr>
      <p:cViewPr varScale="1">
        <p:scale>
          <a:sx n="70" d="100"/>
          <a:sy n="70" d="100"/>
        </p:scale>
        <p:origin x="484" y="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62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205" Type="http://schemas.openxmlformats.org/officeDocument/2006/relationships/slide" Target="slides/slide202.xml"/><Relationship Id="rId226" Type="http://schemas.openxmlformats.org/officeDocument/2006/relationships/slide" Target="slides/slide223.xml"/><Relationship Id="rId247" Type="http://schemas.openxmlformats.org/officeDocument/2006/relationships/slide" Target="slides/slide244.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16" Type="http://schemas.openxmlformats.org/officeDocument/2006/relationships/slide" Target="slides/slide213.xml"/><Relationship Id="rId237" Type="http://schemas.openxmlformats.org/officeDocument/2006/relationships/slide" Target="slides/slide234.xml"/><Relationship Id="rId258" Type="http://schemas.openxmlformats.org/officeDocument/2006/relationships/theme" Target="theme/theme1.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slide" Target="slides/slide189.xml"/><Relationship Id="rId206" Type="http://schemas.openxmlformats.org/officeDocument/2006/relationships/slide" Target="slides/slide203.xml"/><Relationship Id="rId227" Type="http://schemas.openxmlformats.org/officeDocument/2006/relationships/slide" Target="slides/slide224.xml"/><Relationship Id="rId248" Type="http://schemas.openxmlformats.org/officeDocument/2006/relationships/slide" Target="slides/slide245.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slide" Target="slides/slide179.xml"/><Relationship Id="rId217" Type="http://schemas.openxmlformats.org/officeDocument/2006/relationships/slide" Target="slides/slide214.xml"/><Relationship Id="rId6" Type="http://schemas.openxmlformats.org/officeDocument/2006/relationships/slide" Target="slides/slide3.xml"/><Relationship Id="rId238" Type="http://schemas.openxmlformats.org/officeDocument/2006/relationships/slide" Target="slides/slide235.xml"/><Relationship Id="rId259" Type="http://schemas.openxmlformats.org/officeDocument/2006/relationships/tableStyles" Target="tableStyles.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slide" Target="slides/slide190.xml"/><Relationship Id="rId207" Type="http://schemas.openxmlformats.org/officeDocument/2006/relationships/slide" Target="slides/slide204.xml"/><Relationship Id="rId228" Type="http://schemas.openxmlformats.org/officeDocument/2006/relationships/slide" Target="slides/slide225.xml"/><Relationship Id="rId249" Type="http://schemas.openxmlformats.org/officeDocument/2006/relationships/slide" Target="slides/slide246.xml"/><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20" Type="http://schemas.openxmlformats.org/officeDocument/2006/relationships/slide" Target="slides/slide117.xml"/><Relationship Id="rId141" Type="http://schemas.openxmlformats.org/officeDocument/2006/relationships/slide" Target="slides/slide138.xml"/><Relationship Id="rId7" Type="http://schemas.openxmlformats.org/officeDocument/2006/relationships/slide" Target="slides/slide4.xml"/><Relationship Id="rId162" Type="http://schemas.openxmlformats.org/officeDocument/2006/relationships/slide" Target="slides/slide159.xml"/><Relationship Id="rId183" Type="http://schemas.openxmlformats.org/officeDocument/2006/relationships/slide" Target="slides/slide180.xml"/><Relationship Id="rId218" Type="http://schemas.openxmlformats.org/officeDocument/2006/relationships/slide" Target="slides/slide215.xml"/><Relationship Id="rId239" Type="http://schemas.openxmlformats.org/officeDocument/2006/relationships/slide" Target="slides/slide236.xml"/><Relationship Id="rId250" Type="http://schemas.openxmlformats.org/officeDocument/2006/relationships/slide" Target="slides/slide247.xml"/><Relationship Id="rId24" Type="http://schemas.openxmlformats.org/officeDocument/2006/relationships/slide" Target="slides/slide21.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31" Type="http://schemas.openxmlformats.org/officeDocument/2006/relationships/slide" Target="slides/slide128.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208" Type="http://schemas.openxmlformats.org/officeDocument/2006/relationships/slide" Target="slides/slide205.xml"/><Relationship Id="rId229" Type="http://schemas.openxmlformats.org/officeDocument/2006/relationships/slide" Target="slides/slide226.xml"/><Relationship Id="rId240" Type="http://schemas.openxmlformats.org/officeDocument/2006/relationships/slide" Target="slides/slide237.xml"/><Relationship Id="rId14" Type="http://schemas.openxmlformats.org/officeDocument/2006/relationships/slide" Target="slides/slide11.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8" Type="http://schemas.openxmlformats.org/officeDocument/2006/relationships/slide" Target="slides/slide5.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219" Type="http://schemas.openxmlformats.org/officeDocument/2006/relationships/slide" Target="slides/slide216.xml"/><Relationship Id="rId230" Type="http://schemas.openxmlformats.org/officeDocument/2006/relationships/slide" Target="slides/slide227.xml"/><Relationship Id="rId251" Type="http://schemas.openxmlformats.org/officeDocument/2006/relationships/slide" Target="slides/slide248.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95" Type="http://schemas.openxmlformats.org/officeDocument/2006/relationships/slide" Target="slides/slide192.xml"/><Relationship Id="rId209" Type="http://schemas.openxmlformats.org/officeDocument/2006/relationships/slide" Target="slides/slide206.xml"/><Relationship Id="rId220" Type="http://schemas.openxmlformats.org/officeDocument/2006/relationships/slide" Target="slides/slide217.xml"/><Relationship Id="rId241" Type="http://schemas.openxmlformats.org/officeDocument/2006/relationships/slide" Target="slides/slide23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78" Type="http://schemas.openxmlformats.org/officeDocument/2006/relationships/slide" Target="slides/slide75.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64" Type="http://schemas.openxmlformats.org/officeDocument/2006/relationships/slide" Target="slides/slide161.xml"/><Relationship Id="rId185" Type="http://schemas.openxmlformats.org/officeDocument/2006/relationships/slide" Target="slides/slide182.xml"/><Relationship Id="rId9" Type="http://schemas.openxmlformats.org/officeDocument/2006/relationships/slide" Target="slides/slide6.xml"/><Relationship Id="rId210" Type="http://schemas.openxmlformats.org/officeDocument/2006/relationships/slide" Target="slides/slide207.xml"/><Relationship Id="rId26" Type="http://schemas.openxmlformats.org/officeDocument/2006/relationships/slide" Target="slides/slide23.xml"/><Relationship Id="rId231" Type="http://schemas.openxmlformats.org/officeDocument/2006/relationships/slide" Target="slides/slide228.xml"/><Relationship Id="rId252" Type="http://schemas.openxmlformats.org/officeDocument/2006/relationships/slide" Target="slides/slide249.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slide" Target="slides/slide193.xml"/><Relationship Id="rId200" Type="http://schemas.openxmlformats.org/officeDocument/2006/relationships/slide" Target="slides/slide197.xml"/><Relationship Id="rId16" Type="http://schemas.openxmlformats.org/officeDocument/2006/relationships/slide" Target="slides/slide13.xml"/><Relationship Id="rId221" Type="http://schemas.openxmlformats.org/officeDocument/2006/relationships/slide" Target="slides/slide218.xml"/><Relationship Id="rId242" Type="http://schemas.openxmlformats.org/officeDocument/2006/relationships/slide" Target="slides/slide239.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11" Type="http://schemas.openxmlformats.org/officeDocument/2006/relationships/slide" Target="slides/slide208.xml"/><Relationship Id="rId232" Type="http://schemas.openxmlformats.org/officeDocument/2006/relationships/slide" Target="slides/slide229.xml"/><Relationship Id="rId253" Type="http://schemas.openxmlformats.org/officeDocument/2006/relationships/slide" Target="slides/slide250.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201" Type="http://schemas.openxmlformats.org/officeDocument/2006/relationships/slide" Target="slides/slide198.xml"/><Relationship Id="rId222" Type="http://schemas.openxmlformats.org/officeDocument/2006/relationships/slide" Target="slides/slide219.xml"/><Relationship Id="rId243" Type="http://schemas.openxmlformats.org/officeDocument/2006/relationships/slide" Target="slides/slide240.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1" Type="http://schemas.openxmlformats.org/officeDocument/2006/relationships/slideMaster" Target="slideMasters/slideMaster1.xml"/><Relationship Id="rId212" Type="http://schemas.openxmlformats.org/officeDocument/2006/relationships/slide" Target="slides/slide209.xml"/><Relationship Id="rId233" Type="http://schemas.openxmlformats.org/officeDocument/2006/relationships/slide" Target="slides/slide230.xml"/><Relationship Id="rId254" Type="http://schemas.openxmlformats.org/officeDocument/2006/relationships/slide" Target="slides/slide25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202" Type="http://schemas.openxmlformats.org/officeDocument/2006/relationships/slide" Target="slides/slide199.xml"/><Relationship Id="rId223" Type="http://schemas.openxmlformats.org/officeDocument/2006/relationships/slide" Target="slides/slide220.xml"/><Relationship Id="rId244" Type="http://schemas.openxmlformats.org/officeDocument/2006/relationships/slide" Target="slides/slide241.xml"/><Relationship Id="rId18" Type="http://schemas.openxmlformats.org/officeDocument/2006/relationships/slide" Target="slides/slide15.xml"/><Relationship Id="rId39" Type="http://schemas.openxmlformats.org/officeDocument/2006/relationships/slide" Target="slides/slide36.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1" Type="http://schemas.openxmlformats.org/officeDocument/2006/relationships/slide" Target="slides/slide68.xml"/><Relationship Id="rId92" Type="http://schemas.openxmlformats.org/officeDocument/2006/relationships/slide" Target="slides/slide89.xml"/><Relationship Id="rId213" Type="http://schemas.openxmlformats.org/officeDocument/2006/relationships/slide" Target="slides/slide210.xml"/><Relationship Id="rId234" Type="http://schemas.openxmlformats.org/officeDocument/2006/relationships/slide" Target="slides/slide231.xml"/><Relationship Id="rId2" Type="http://schemas.openxmlformats.org/officeDocument/2006/relationships/slideMaster" Target="slideMasters/slideMaster2.xml"/><Relationship Id="rId29" Type="http://schemas.openxmlformats.org/officeDocument/2006/relationships/slide" Target="slides/slide26.xml"/><Relationship Id="rId255" Type="http://schemas.openxmlformats.org/officeDocument/2006/relationships/notesMaster" Target="notesMasters/notesMaster1.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99" Type="http://schemas.openxmlformats.org/officeDocument/2006/relationships/slide" Target="slides/slide196.xml"/><Relationship Id="rId203" Type="http://schemas.openxmlformats.org/officeDocument/2006/relationships/slide" Target="slides/slide200.xml"/><Relationship Id="rId19" Type="http://schemas.openxmlformats.org/officeDocument/2006/relationships/slide" Target="slides/slide16.xml"/><Relationship Id="rId224" Type="http://schemas.openxmlformats.org/officeDocument/2006/relationships/slide" Target="slides/slide221.xml"/><Relationship Id="rId245" Type="http://schemas.openxmlformats.org/officeDocument/2006/relationships/slide" Target="slides/slide242.xml"/><Relationship Id="rId30" Type="http://schemas.openxmlformats.org/officeDocument/2006/relationships/slide" Target="slides/slide2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189" Type="http://schemas.openxmlformats.org/officeDocument/2006/relationships/slide" Target="slides/slide186.xml"/><Relationship Id="rId3" Type="http://schemas.openxmlformats.org/officeDocument/2006/relationships/slideMaster" Target="slideMasters/slideMaster3.xml"/><Relationship Id="rId214" Type="http://schemas.openxmlformats.org/officeDocument/2006/relationships/slide" Target="slides/slide211.xml"/><Relationship Id="rId235" Type="http://schemas.openxmlformats.org/officeDocument/2006/relationships/slide" Target="slides/slide232.xml"/><Relationship Id="rId256" Type="http://schemas.openxmlformats.org/officeDocument/2006/relationships/presProps" Target="presProps.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179" Type="http://schemas.openxmlformats.org/officeDocument/2006/relationships/slide" Target="slides/slide176.xml"/><Relationship Id="rId190" Type="http://schemas.openxmlformats.org/officeDocument/2006/relationships/slide" Target="slides/slide187.xml"/><Relationship Id="rId204" Type="http://schemas.openxmlformats.org/officeDocument/2006/relationships/slide" Target="slides/slide201.xml"/><Relationship Id="rId225" Type="http://schemas.openxmlformats.org/officeDocument/2006/relationships/slide" Target="slides/slide222.xml"/><Relationship Id="rId246" Type="http://schemas.openxmlformats.org/officeDocument/2006/relationships/slide" Target="slides/slide243.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94" Type="http://schemas.openxmlformats.org/officeDocument/2006/relationships/slide" Target="slides/slide91.xml"/><Relationship Id="rId148" Type="http://schemas.openxmlformats.org/officeDocument/2006/relationships/slide" Target="slides/slide145.xml"/><Relationship Id="rId169" Type="http://schemas.openxmlformats.org/officeDocument/2006/relationships/slide" Target="slides/slide166.xml"/><Relationship Id="rId4" Type="http://schemas.openxmlformats.org/officeDocument/2006/relationships/slide" Target="slides/slide1.xml"/><Relationship Id="rId180" Type="http://schemas.openxmlformats.org/officeDocument/2006/relationships/slide" Target="slides/slide177.xml"/><Relationship Id="rId215" Type="http://schemas.openxmlformats.org/officeDocument/2006/relationships/slide" Target="slides/slide212.xml"/><Relationship Id="rId236" Type="http://schemas.openxmlformats.org/officeDocument/2006/relationships/slide" Target="slides/slide233.xml"/><Relationship Id="rId25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 Id="rId9"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4" Type="http://schemas.openxmlformats.org/officeDocument/2006/relationships/image" Target="../media/image7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image" Target="../media/image94.wmf"/><Relationship Id="rId18" Type="http://schemas.openxmlformats.org/officeDocument/2006/relationships/image" Target="../media/image97.emf"/><Relationship Id="rId3" Type="http://schemas.openxmlformats.org/officeDocument/2006/relationships/image" Target="../media/image84.wmf"/><Relationship Id="rId7" Type="http://schemas.openxmlformats.org/officeDocument/2006/relationships/image" Target="../media/image88.wmf"/><Relationship Id="rId12" Type="http://schemas.openxmlformats.org/officeDocument/2006/relationships/image" Target="../media/image93.wmf"/><Relationship Id="rId17" Type="http://schemas.openxmlformats.org/officeDocument/2006/relationships/image" Target="../media/image79.emf"/><Relationship Id="rId2" Type="http://schemas.openxmlformats.org/officeDocument/2006/relationships/image" Target="../media/image83.wmf"/><Relationship Id="rId16" Type="http://schemas.openxmlformats.org/officeDocument/2006/relationships/image" Target="../media/image78.emf"/><Relationship Id="rId1" Type="http://schemas.openxmlformats.org/officeDocument/2006/relationships/image" Target="../media/image82.wmf"/><Relationship Id="rId6" Type="http://schemas.openxmlformats.org/officeDocument/2006/relationships/image" Target="../media/image87.wmf"/><Relationship Id="rId11" Type="http://schemas.openxmlformats.org/officeDocument/2006/relationships/image" Target="../media/image92.wmf"/><Relationship Id="rId5" Type="http://schemas.openxmlformats.org/officeDocument/2006/relationships/image" Target="../media/image86.wmf"/><Relationship Id="rId15" Type="http://schemas.openxmlformats.org/officeDocument/2006/relationships/image" Target="../media/image96.wmf"/><Relationship Id="rId10" Type="http://schemas.openxmlformats.org/officeDocument/2006/relationships/image" Target="../media/image91.wmf"/><Relationship Id="rId4" Type="http://schemas.openxmlformats.org/officeDocument/2006/relationships/image" Target="../media/image85.wmf"/><Relationship Id="rId9" Type="http://schemas.openxmlformats.org/officeDocument/2006/relationships/image" Target="../media/image90.wmf"/><Relationship Id="rId14"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80.emf"/><Relationship Id="rId1" Type="http://schemas.openxmlformats.org/officeDocument/2006/relationships/image" Target="../media/image100.e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8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0.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emf"/><Relationship Id="rId1" Type="http://schemas.openxmlformats.org/officeDocument/2006/relationships/image" Target="../media/image10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1.wmf"/><Relationship Id="rId1" Type="http://schemas.openxmlformats.org/officeDocument/2006/relationships/image" Target="../media/image11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6.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8.wmf"/><Relationship Id="rId1" Type="http://schemas.openxmlformats.org/officeDocument/2006/relationships/image" Target="../media/image119.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5.wmf"/><Relationship Id="rId1" Type="http://schemas.openxmlformats.org/officeDocument/2006/relationships/image" Target="../media/image126.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emf"/><Relationship Id="rId1" Type="http://schemas.openxmlformats.org/officeDocument/2006/relationships/image" Target="../media/image134.emf"/><Relationship Id="rId5" Type="http://schemas.openxmlformats.org/officeDocument/2006/relationships/image" Target="../media/image116.wmf"/><Relationship Id="rId4" Type="http://schemas.openxmlformats.org/officeDocument/2006/relationships/image" Target="../media/image114.e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emf"/><Relationship Id="rId7" Type="http://schemas.openxmlformats.org/officeDocument/2006/relationships/image" Target="../media/image143.wmf"/><Relationship Id="rId2" Type="http://schemas.openxmlformats.org/officeDocument/2006/relationships/image" Target="../media/image138.emf"/><Relationship Id="rId1" Type="http://schemas.openxmlformats.org/officeDocument/2006/relationships/image" Target="../media/image137.e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e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image" Target="../media/image147.emf"/><Relationship Id="rId7" Type="http://schemas.openxmlformats.org/officeDocument/2006/relationships/image" Target="../media/image151.emf"/><Relationship Id="rId2" Type="http://schemas.openxmlformats.org/officeDocument/2006/relationships/image" Target="../media/image146.emf"/><Relationship Id="rId1" Type="http://schemas.openxmlformats.org/officeDocument/2006/relationships/image" Target="../media/image145.emf"/><Relationship Id="rId6" Type="http://schemas.openxmlformats.org/officeDocument/2006/relationships/image" Target="../media/image150.emf"/><Relationship Id="rId5" Type="http://schemas.openxmlformats.org/officeDocument/2006/relationships/image" Target="../media/image149.emf"/><Relationship Id="rId10" Type="http://schemas.openxmlformats.org/officeDocument/2006/relationships/image" Target="../media/image154.emf"/><Relationship Id="rId4" Type="http://schemas.openxmlformats.org/officeDocument/2006/relationships/image" Target="../media/image148.emf"/><Relationship Id="rId9" Type="http://schemas.openxmlformats.org/officeDocument/2006/relationships/image" Target="../media/image153.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5" Type="http://schemas.openxmlformats.org/officeDocument/2006/relationships/image" Target="../media/image170.wmf"/><Relationship Id="rId4" Type="http://schemas.openxmlformats.org/officeDocument/2006/relationships/image" Target="../media/image16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95.emf"/><Relationship Id="rId7" Type="http://schemas.openxmlformats.org/officeDocument/2006/relationships/image" Target="../media/image199.emf"/><Relationship Id="rId2" Type="http://schemas.openxmlformats.org/officeDocument/2006/relationships/image" Target="../media/image194.emf"/><Relationship Id="rId1" Type="http://schemas.openxmlformats.org/officeDocument/2006/relationships/image" Target="../media/image193.emf"/><Relationship Id="rId6" Type="http://schemas.openxmlformats.org/officeDocument/2006/relationships/image" Target="../media/image198.emf"/><Relationship Id="rId5" Type="http://schemas.openxmlformats.org/officeDocument/2006/relationships/image" Target="../media/image197.emf"/><Relationship Id="rId4" Type="http://schemas.openxmlformats.org/officeDocument/2006/relationships/image" Target="../media/image196.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01.emf"/><Relationship Id="rId1" Type="http://schemas.openxmlformats.org/officeDocument/2006/relationships/image" Target="../media/image200.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03.emf"/><Relationship Id="rId1" Type="http://schemas.openxmlformats.org/officeDocument/2006/relationships/image" Target="../media/image202.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205.wmf"/><Relationship Id="rId1" Type="http://schemas.openxmlformats.org/officeDocument/2006/relationships/image" Target="../media/image204.e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09.wmf"/><Relationship Id="rId1" Type="http://schemas.openxmlformats.org/officeDocument/2006/relationships/image" Target="../media/image208.e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213.wmf"/><Relationship Id="rId1" Type="http://schemas.openxmlformats.org/officeDocument/2006/relationships/image" Target="../media/image212.e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4.e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218.emf"/><Relationship Id="rId13" Type="http://schemas.openxmlformats.org/officeDocument/2006/relationships/image" Target="../media/image223.emf"/><Relationship Id="rId3" Type="http://schemas.openxmlformats.org/officeDocument/2006/relationships/image" Target="../media/image210.emf"/><Relationship Id="rId7" Type="http://schemas.openxmlformats.org/officeDocument/2006/relationships/image" Target="../media/image217.emf"/><Relationship Id="rId12" Type="http://schemas.openxmlformats.org/officeDocument/2006/relationships/image" Target="../media/image222.emf"/><Relationship Id="rId2" Type="http://schemas.openxmlformats.org/officeDocument/2006/relationships/image" Target="../media/image208.emf"/><Relationship Id="rId16" Type="http://schemas.openxmlformats.org/officeDocument/2006/relationships/image" Target="../media/image204.emf"/><Relationship Id="rId1" Type="http://schemas.openxmlformats.org/officeDocument/2006/relationships/image" Target="../media/image206.emf"/><Relationship Id="rId6" Type="http://schemas.openxmlformats.org/officeDocument/2006/relationships/image" Target="../media/image216.emf"/><Relationship Id="rId11" Type="http://schemas.openxmlformats.org/officeDocument/2006/relationships/image" Target="../media/image221.emf"/><Relationship Id="rId5" Type="http://schemas.openxmlformats.org/officeDocument/2006/relationships/image" Target="../media/image214.emf"/><Relationship Id="rId15" Type="http://schemas.openxmlformats.org/officeDocument/2006/relationships/image" Target="../media/image203.emf"/><Relationship Id="rId10" Type="http://schemas.openxmlformats.org/officeDocument/2006/relationships/image" Target="../media/image220.emf"/><Relationship Id="rId4" Type="http://schemas.openxmlformats.org/officeDocument/2006/relationships/image" Target="../media/image212.emf"/><Relationship Id="rId9" Type="http://schemas.openxmlformats.org/officeDocument/2006/relationships/image" Target="../media/image219.emf"/><Relationship Id="rId14" Type="http://schemas.openxmlformats.org/officeDocument/2006/relationships/image" Target="../media/image201.e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26.emf"/><Relationship Id="rId2" Type="http://schemas.openxmlformats.org/officeDocument/2006/relationships/image" Target="../media/image225.emf"/><Relationship Id="rId1" Type="http://schemas.openxmlformats.org/officeDocument/2006/relationships/image" Target="../media/image224.emf"/><Relationship Id="rId4" Type="http://schemas.openxmlformats.org/officeDocument/2006/relationships/image" Target="../media/image227.e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29.emf"/><Relationship Id="rId1" Type="http://schemas.openxmlformats.org/officeDocument/2006/relationships/image" Target="../media/image228.emf"/><Relationship Id="rId6" Type="http://schemas.openxmlformats.org/officeDocument/2006/relationships/image" Target="../media/image233.wmf"/><Relationship Id="rId5" Type="http://schemas.openxmlformats.org/officeDocument/2006/relationships/image" Target="../media/image232.wmf"/><Relationship Id="rId4" Type="http://schemas.openxmlformats.org/officeDocument/2006/relationships/image" Target="../media/image231.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4" Type="http://schemas.openxmlformats.org/officeDocument/2006/relationships/image" Target="../media/image23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 Id="rId4" Type="http://schemas.openxmlformats.org/officeDocument/2006/relationships/image" Target="../media/image243.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26.emf"/><Relationship Id="rId2" Type="http://schemas.openxmlformats.org/officeDocument/2006/relationships/image" Target="../media/image225.emf"/><Relationship Id="rId1" Type="http://schemas.openxmlformats.org/officeDocument/2006/relationships/image" Target="../media/image224.emf"/><Relationship Id="rId4" Type="http://schemas.openxmlformats.org/officeDocument/2006/relationships/image" Target="../media/image22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4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45.e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247.wmf"/><Relationship Id="rId1" Type="http://schemas.openxmlformats.org/officeDocument/2006/relationships/image" Target="../media/image246.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 Id="rId5" Type="http://schemas.openxmlformats.org/officeDocument/2006/relationships/image" Target="../media/image252.wmf"/><Relationship Id="rId4" Type="http://schemas.openxmlformats.org/officeDocument/2006/relationships/image" Target="../media/image251.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emf"/><Relationship Id="rId6" Type="http://schemas.openxmlformats.org/officeDocument/2006/relationships/image" Target="../media/image258.wmf"/><Relationship Id="rId5" Type="http://schemas.openxmlformats.org/officeDocument/2006/relationships/image" Target="../media/image257.wmf"/><Relationship Id="rId4" Type="http://schemas.openxmlformats.org/officeDocument/2006/relationships/image" Target="../media/image256.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59.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image" Target="../media/image261.emf"/><Relationship Id="rId1" Type="http://schemas.openxmlformats.org/officeDocument/2006/relationships/image" Target="../media/image260.emf"/><Relationship Id="rId6" Type="http://schemas.openxmlformats.org/officeDocument/2006/relationships/image" Target="../media/image265.emf"/><Relationship Id="rId5" Type="http://schemas.openxmlformats.org/officeDocument/2006/relationships/image" Target="../media/image264.emf"/><Relationship Id="rId4" Type="http://schemas.openxmlformats.org/officeDocument/2006/relationships/image" Target="../media/image263.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266.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267.w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269.emf"/><Relationship Id="rId1" Type="http://schemas.openxmlformats.org/officeDocument/2006/relationships/image" Target="../media/image26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253.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272.e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276.emf"/><Relationship Id="rId2" Type="http://schemas.openxmlformats.org/officeDocument/2006/relationships/image" Target="../media/image275.emf"/><Relationship Id="rId1" Type="http://schemas.openxmlformats.org/officeDocument/2006/relationships/image" Target="../media/image274.emf"/><Relationship Id="rId4" Type="http://schemas.openxmlformats.org/officeDocument/2006/relationships/image" Target="../media/image277.e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emf"/><Relationship Id="rId4" Type="http://schemas.openxmlformats.org/officeDocument/2006/relationships/image" Target="../media/image280.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27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64A6A-3117-4C79-8CEB-C5F4E242A25E}" type="datetimeFigureOut">
              <a:rPr lang="zh-CN" altLang="en-US" smtClean="0"/>
              <a:pPr/>
              <a:t>2023/11/16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788EAE-2849-4820-A2AC-05AAFF38CB9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Read the circuit diagram.</a:t>
            </a:r>
            <a:r>
              <a:rPr lang="en-US" altLang="zh-CN" baseline="0" dirty="0" smtClean="0"/>
              <a:t> Write the logic function. Simplify the function. Describe the role of the circuit.</a:t>
            </a:r>
            <a:endParaRPr lang="en-US" altLang="zh-CN" dirty="0" smtClean="0"/>
          </a:p>
          <a:p>
            <a:r>
              <a:rPr lang="en-US" altLang="zh-CN" dirty="0" smtClean="0"/>
              <a:t>Sometimes, </a:t>
            </a:r>
            <a:r>
              <a:rPr lang="en-US" altLang="zh-CN" baseline="0" dirty="0" smtClean="0"/>
              <a:t>we need the truth table to describe the role of the circuit.</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For the bottom</a:t>
            </a:r>
            <a:r>
              <a:rPr lang="en-US" altLang="zh-CN" baseline="0" dirty="0" smtClean="0"/>
              <a:t> left K-circle, B4 equals 1, B2 equals 0.</a:t>
            </a:r>
          </a:p>
          <a:p>
            <a:r>
              <a:rPr lang="en-US" altLang="zh-CN" baseline="0" dirty="0" smtClean="0"/>
              <a:t>So we write B4 NOT plus B2.</a:t>
            </a:r>
          </a:p>
          <a:p>
            <a:r>
              <a:rPr lang="en-US" altLang="zh-CN" baseline="0" dirty="0" smtClean="0"/>
              <a:t>Similarly, you can write all the sum terms for the other K-circles.</a:t>
            </a:r>
          </a:p>
          <a:p>
            <a:r>
              <a:rPr lang="en-US" altLang="zh-CN" baseline="0" dirty="0" smtClean="0"/>
              <a:t>Finally, change the OR gate into the NOR gate.</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Put an inverter on A, and put an inverter on B.</a:t>
            </a:r>
          </a:p>
          <a:p>
            <a:r>
              <a:rPr lang="en-US" altLang="zh-CN" dirty="0" smtClean="0"/>
              <a:t>Get</a:t>
            </a:r>
            <a:r>
              <a:rPr lang="en-US" altLang="zh-CN" baseline="0" dirty="0" smtClean="0"/>
              <a:t> a NOR gate for them.</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30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In half</a:t>
            </a:r>
            <a:r>
              <a:rPr lang="en-US" altLang="zh-CN" baseline="0" dirty="0" smtClean="0"/>
              <a:t> adder, we will calculate A plus B. A and B are inputs. </a:t>
            </a:r>
          </a:p>
          <a:p>
            <a:r>
              <a:rPr lang="en-US" altLang="zh-CN" baseline="0" dirty="0" smtClean="0"/>
              <a:t>S is the sum result, and C is the carry output.</a:t>
            </a:r>
          </a:p>
          <a:p>
            <a:r>
              <a:rPr lang="en-US" altLang="zh-CN" baseline="0" dirty="0" smtClean="0"/>
              <a:t>Can you write the logic function of S and C?</a:t>
            </a:r>
          </a:p>
          <a:p>
            <a:r>
              <a:rPr lang="en-US" altLang="zh-CN" baseline="0" dirty="0" smtClean="0"/>
              <a:t>So we use XOR gate to implement the sum result, and use AND gate to implement the carry output.</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42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54</a:t>
            </a:fld>
            <a:endParaRPr lang="zh-CN" altLang="en-US"/>
          </a:p>
        </p:txBody>
      </p:sp>
    </p:spTree>
    <p:extLst>
      <p:ext uri="{BB962C8B-B14F-4D97-AF65-F5344CB8AC3E}">
        <p14:creationId xmlns:p14="http://schemas.microsoft.com/office/powerpoint/2010/main" val="3910214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55</a:t>
            </a:fld>
            <a:endParaRPr lang="zh-CN" altLang="en-US"/>
          </a:p>
        </p:txBody>
      </p:sp>
    </p:spTree>
    <p:extLst>
      <p:ext uri="{BB962C8B-B14F-4D97-AF65-F5344CB8AC3E}">
        <p14:creationId xmlns:p14="http://schemas.microsoft.com/office/powerpoint/2010/main" val="217299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63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a:t>
            </a:r>
            <a:r>
              <a:rPr lang="en-US" altLang="zh-CN" dirty="0" smtClean="0"/>
              <a:t>8421 BCD code is</a:t>
            </a:r>
            <a:r>
              <a:rPr lang="en-US" altLang="zh-CN" baseline="0" dirty="0" smtClean="0"/>
              <a:t> the input and represented as ABCD.</a:t>
            </a:r>
          </a:p>
          <a:p>
            <a:r>
              <a:rPr lang="en-US" altLang="zh-CN" baseline="0" dirty="0" smtClean="0"/>
              <a:t>The excess-three code is the output and represented as WXYZ.</a:t>
            </a:r>
          </a:p>
          <a:p>
            <a:r>
              <a:rPr lang="en-US" altLang="zh-CN" baseline="0" dirty="0" smtClean="0"/>
              <a:t>The excess-three code equals t</a:t>
            </a:r>
            <a:r>
              <a:rPr lang="en-US" altLang="zh-CN" dirty="0" smtClean="0"/>
              <a:t>he</a:t>
            </a:r>
            <a:r>
              <a:rPr lang="en-US" altLang="zh-CN" baseline="0" dirty="0" smtClean="0"/>
              <a:t> </a:t>
            </a:r>
            <a:r>
              <a:rPr lang="en-US" altLang="zh-CN" dirty="0" smtClean="0"/>
              <a:t>8421 BCD code plus</a:t>
            </a:r>
            <a:r>
              <a:rPr lang="en-US" altLang="zh-CN" baseline="0" dirty="0" smtClean="0"/>
              <a:t> 0011</a:t>
            </a:r>
            <a:r>
              <a:rPr lang="en-US" altLang="zh-CN" dirty="0" smtClean="0"/>
              <a:t>.</a:t>
            </a:r>
          </a:p>
          <a:p>
            <a:r>
              <a:rPr lang="en-US" altLang="zh-CN" dirty="0" smtClean="0"/>
              <a:t>The 8421 BCD code</a:t>
            </a:r>
            <a:r>
              <a:rPr lang="en-US" altLang="zh-CN" baseline="0" dirty="0" smtClean="0"/>
              <a:t> covers from 0 to 9. </a:t>
            </a:r>
          </a:p>
          <a:p>
            <a:r>
              <a:rPr lang="en-US" altLang="zh-CN" baseline="0" dirty="0" smtClean="0"/>
              <a:t>The numbers from 1010 to 1111 are invalid for 8421 BCD code.</a:t>
            </a:r>
          </a:p>
          <a:p>
            <a:r>
              <a:rPr lang="en-US" altLang="zh-CN" baseline="0" dirty="0" smtClean="0"/>
              <a:t>Their outputs are denoted as “d” (do not care term), which could be 0 or 1.</a:t>
            </a:r>
            <a:r>
              <a:rPr lang="en-US" altLang="zh-CN" dirty="0" smtClean="0"/>
              <a:t> </a:t>
            </a:r>
          </a:p>
          <a:p>
            <a:r>
              <a:rPr lang="en-US" altLang="zh-CN" dirty="0" smtClean="0"/>
              <a:t>Next, we will draw</a:t>
            </a:r>
            <a:r>
              <a:rPr lang="en-US" altLang="zh-CN" baseline="0" dirty="0" smtClean="0"/>
              <a:t> the K-map for each output of the excess-three code, and write their logic expressions. </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64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1</a:t>
            </a:r>
            <a:r>
              <a:rPr lang="en-US" altLang="zh-CN" baseline="30000" dirty="0" smtClean="0"/>
              <a:t>st</a:t>
            </a:r>
            <a:r>
              <a:rPr lang="en-US" altLang="zh-CN" dirty="0" smtClean="0"/>
              <a:t> circle </a:t>
            </a:r>
            <a:r>
              <a:rPr lang="en-US" altLang="zh-CN" baseline="0" dirty="0" smtClean="0"/>
              <a:t>covers 4 blocks, including two “1s” and two “</a:t>
            </a:r>
            <a:r>
              <a:rPr lang="en-US" altLang="zh-CN" baseline="0" dirty="0" err="1" smtClean="0"/>
              <a:t>ds</a:t>
            </a:r>
            <a:r>
              <a:rPr lang="en-US" altLang="zh-CN" baseline="0" dirty="0" smtClean="0"/>
              <a:t>”.</a:t>
            </a:r>
          </a:p>
          <a:p>
            <a:r>
              <a:rPr lang="en-US" altLang="zh-CN" baseline="0" dirty="0" smtClean="0"/>
              <a:t>The 2</a:t>
            </a:r>
            <a:r>
              <a:rPr lang="en-US" altLang="zh-CN" baseline="30000" dirty="0" smtClean="0"/>
              <a:t>nd</a:t>
            </a:r>
            <a:r>
              <a:rPr lang="en-US" altLang="zh-CN" baseline="0" dirty="0" smtClean="0"/>
              <a:t> circle is similar.</a:t>
            </a:r>
          </a:p>
          <a:p>
            <a:r>
              <a:rPr lang="en-US" altLang="zh-CN" baseline="0" dirty="0" smtClean="0"/>
              <a:t>The 3</a:t>
            </a:r>
            <a:r>
              <a:rPr lang="en-US" altLang="zh-CN" baseline="30000" dirty="0" smtClean="0"/>
              <a:t>rd</a:t>
            </a:r>
            <a:r>
              <a:rPr lang="en-US" altLang="zh-CN" baseline="0" dirty="0" smtClean="0"/>
              <a:t> circle covers 8 blocks.</a:t>
            </a:r>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67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1</a:t>
            </a:r>
            <a:r>
              <a:rPr lang="en-US" altLang="zh-CN" baseline="30000" dirty="0" smtClean="0"/>
              <a:t>st</a:t>
            </a:r>
            <a:r>
              <a:rPr lang="en-US" altLang="zh-CN" baseline="0" dirty="0" smtClean="0"/>
              <a:t> circle covers two blocks.</a:t>
            </a:r>
          </a:p>
          <a:p>
            <a:r>
              <a:rPr lang="en-US" altLang="zh-CN" baseline="0" dirty="0" smtClean="0"/>
              <a:t>The 2</a:t>
            </a:r>
            <a:r>
              <a:rPr lang="en-US" altLang="zh-CN" baseline="30000" dirty="0" smtClean="0"/>
              <a:t>nd</a:t>
            </a:r>
            <a:r>
              <a:rPr lang="en-US" altLang="zh-CN" baseline="0" dirty="0" smtClean="0"/>
              <a:t> circle covers four blocks in the mirror direction.</a:t>
            </a:r>
          </a:p>
          <a:p>
            <a:r>
              <a:rPr lang="en-US" altLang="zh-CN" baseline="0" dirty="0" smtClean="0"/>
              <a:t>The 3</a:t>
            </a:r>
            <a:r>
              <a:rPr lang="en-US" altLang="zh-CN" baseline="30000" dirty="0" smtClean="0"/>
              <a:t>rd</a:t>
            </a:r>
            <a:r>
              <a:rPr lang="en-US" altLang="zh-CN" baseline="0" dirty="0" smtClean="0"/>
              <a:t> circle is similar.</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68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1</a:t>
            </a:r>
            <a:r>
              <a:rPr lang="en-US" altLang="zh-CN" baseline="30000" dirty="0" smtClean="0"/>
              <a:t>st</a:t>
            </a:r>
            <a:r>
              <a:rPr lang="en-US" altLang="zh-CN" baseline="0" dirty="0" smtClean="0"/>
              <a:t> circle covers the whole column.</a:t>
            </a:r>
          </a:p>
          <a:p>
            <a:r>
              <a:rPr lang="en-US" altLang="zh-CN" baseline="0" dirty="0" smtClean="0"/>
              <a:t>The 2</a:t>
            </a:r>
            <a:r>
              <a:rPr lang="en-US" altLang="zh-CN" baseline="30000" dirty="0" smtClean="0"/>
              <a:t>nd</a:t>
            </a:r>
            <a:r>
              <a:rPr lang="en-US" altLang="zh-CN" baseline="0" dirty="0" smtClean="0"/>
              <a:t> circle is similar.</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69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baseline="0" dirty="0" smtClean="0"/>
              <a:t>The only circle covers two columns.</a:t>
            </a:r>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70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Can</a:t>
            </a:r>
            <a:r>
              <a:rPr lang="en-US" altLang="zh-CN" baseline="0" dirty="0" smtClean="0"/>
              <a:t> you draw the circuit diagram of the outputs for the excess-three code?</a:t>
            </a:r>
          </a:p>
          <a:p>
            <a:r>
              <a:rPr lang="en-US" altLang="zh-CN" baseline="0" dirty="0" smtClean="0"/>
              <a:t>Look at function W. We have B dot D, B dot C. We have three inputs for the OR gate.</a:t>
            </a:r>
          </a:p>
          <a:p>
            <a:r>
              <a:rPr lang="en-US" altLang="zh-CN" baseline="0" dirty="0" smtClean="0"/>
              <a:t>Z equals D NOT.</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72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sz="1200" b="0" dirty="0" smtClean="0">
                <a:effectLst>
                  <a:outerShdw blurRad="38100" dist="38100" dir="2700000" algn="tl">
                    <a:srgbClr val="000000"/>
                  </a:outerShdw>
                </a:effectLst>
                <a:latin typeface="黑体" pitchFamily="49" charset="-122"/>
                <a:ea typeface="黑体" pitchFamily="49" charset="-122"/>
              </a:rPr>
              <a:t>B</a:t>
            </a:r>
            <a:r>
              <a:rPr lang="en-US" altLang="zh-CN" sz="1200" b="0" baseline="-25000" dirty="0" smtClean="0">
                <a:effectLst>
                  <a:outerShdw blurRad="38100" dist="38100" dir="2700000" algn="tl">
                    <a:srgbClr val="000000"/>
                  </a:outerShdw>
                </a:effectLst>
                <a:latin typeface="黑体" pitchFamily="49" charset="-122"/>
                <a:ea typeface="黑体" pitchFamily="49" charset="-122"/>
              </a:rPr>
              <a:t>4</a:t>
            </a:r>
            <a:r>
              <a:rPr lang="en-US" altLang="zh-CN" sz="1200" b="0" dirty="0" smtClean="0">
                <a:effectLst>
                  <a:outerShdw blurRad="38100" dist="38100" dir="2700000" algn="tl">
                    <a:srgbClr val="000000"/>
                  </a:outerShdw>
                </a:effectLst>
                <a:latin typeface="黑体" pitchFamily="49" charset="-122"/>
                <a:ea typeface="黑体" pitchFamily="49" charset="-122"/>
              </a:rPr>
              <a:t>B</a:t>
            </a:r>
            <a:r>
              <a:rPr lang="en-US" altLang="zh-CN" sz="1200" b="0" baseline="-25000" dirty="0" smtClean="0">
                <a:effectLst>
                  <a:outerShdw blurRad="38100" dist="38100" dir="2700000" algn="tl">
                    <a:srgbClr val="000000"/>
                  </a:outerShdw>
                </a:effectLst>
                <a:latin typeface="黑体" pitchFamily="49" charset="-122"/>
                <a:ea typeface="黑体" pitchFamily="49" charset="-122"/>
              </a:rPr>
              <a:t>3</a:t>
            </a:r>
            <a:r>
              <a:rPr lang="en-US" altLang="zh-CN" sz="1200" b="0" dirty="0" smtClean="0">
                <a:effectLst>
                  <a:outerShdw blurRad="38100" dist="38100" dir="2700000" algn="tl">
                    <a:srgbClr val="000000"/>
                  </a:outerShdw>
                </a:effectLst>
                <a:latin typeface="黑体" pitchFamily="49" charset="-122"/>
                <a:ea typeface="黑体" pitchFamily="49" charset="-122"/>
              </a:rPr>
              <a:t>B</a:t>
            </a:r>
            <a:r>
              <a:rPr lang="en-US" altLang="zh-CN" sz="1200" b="0" baseline="-25000" dirty="0" smtClean="0">
                <a:effectLst>
                  <a:outerShdw blurRad="38100" dist="38100" dir="2700000" algn="tl">
                    <a:srgbClr val="000000"/>
                  </a:outerShdw>
                </a:effectLst>
                <a:latin typeface="黑体" pitchFamily="49" charset="-122"/>
                <a:ea typeface="黑体" pitchFamily="49" charset="-122"/>
              </a:rPr>
              <a:t>2</a:t>
            </a:r>
            <a:r>
              <a:rPr lang="en-US" altLang="zh-CN" sz="1200" b="0" dirty="0" smtClean="0">
                <a:effectLst>
                  <a:outerShdw blurRad="38100" dist="38100" dir="2700000" algn="tl">
                    <a:srgbClr val="000000"/>
                  </a:outerShdw>
                </a:effectLst>
                <a:latin typeface="黑体" pitchFamily="49" charset="-122"/>
                <a:ea typeface="黑体" pitchFamily="49" charset="-122"/>
              </a:rPr>
              <a:t>B</a:t>
            </a:r>
            <a:r>
              <a:rPr lang="en-US" altLang="zh-CN" sz="1200" b="0" baseline="-25000" dirty="0" smtClean="0">
                <a:effectLst>
                  <a:outerShdw blurRad="38100" dist="38100" dir="2700000" algn="tl">
                    <a:srgbClr val="000000"/>
                  </a:outerShdw>
                </a:effectLst>
                <a:latin typeface="黑体" pitchFamily="49" charset="-122"/>
                <a:ea typeface="黑体" pitchFamily="49" charset="-122"/>
              </a:rPr>
              <a:t>1</a:t>
            </a:r>
            <a:r>
              <a:rPr lang="en-US" altLang="zh-CN" sz="1200" b="0" dirty="0" smtClean="0">
                <a:effectLst>
                  <a:outerShdw blurRad="38100" dist="38100" dir="2700000" algn="tl">
                    <a:srgbClr val="000000"/>
                  </a:outerShdw>
                </a:effectLst>
                <a:latin typeface="黑体" pitchFamily="49" charset="-122"/>
                <a:ea typeface="黑体" pitchFamily="49" charset="-122"/>
              </a:rPr>
              <a:t> denotes</a:t>
            </a:r>
            <a:r>
              <a:rPr lang="en-US" altLang="zh-CN" sz="1200" b="0" baseline="0" dirty="0" smtClean="0">
                <a:effectLst>
                  <a:outerShdw blurRad="38100" dist="38100" dir="2700000" algn="tl">
                    <a:srgbClr val="000000"/>
                  </a:outerShdw>
                </a:effectLst>
                <a:latin typeface="黑体" pitchFamily="49" charset="-122"/>
                <a:ea typeface="黑体" pitchFamily="49" charset="-122"/>
              </a:rPr>
              <a:t> the binary code.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effectLst>
                  <a:outerShdw blurRad="38100" dist="38100" dir="2700000" algn="tl">
                    <a:srgbClr val="000000"/>
                  </a:outerShdw>
                </a:effectLst>
                <a:latin typeface="黑体" pitchFamily="49" charset="-122"/>
                <a:ea typeface="黑体" pitchFamily="49" charset="-122"/>
              </a:rPr>
              <a:t>G</a:t>
            </a:r>
            <a:r>
              <a:rPr lang="en-US" altLang="zh-CN" sz="1200" b="0" baseline="-25000" dirty="0" smtClean="0">
                <a:effectLst>
                  <a:outerShdw blurRad="38100" dist="38100" dir="2700000" algn="tl">
                    <a:srgbClr val="000000"/>
                  </a:outerShdw>
                </a:effectLst>
                <a:latin typeface="黑体" pitchFamily="49" charset="-122"/>
                <a:ea typeface="黑体" pitchFamily="49" charset="-122"/>
              </a:rPr>
              <a:t>4</a:t>
            </a:r>
            <a:r>
              <a:rPr lang="en-US" altLang="zh-CN" sz="1200" b="0" dirty="0" smtClean="0">
                <a:effectLst>
                  <a:outerShdw blurRad="38100" dist="38100" dir="2700000" algn="tl">
                    <a:srgbClr val="000000"/>
                  </a:outerShdw>
                </a:effectLst>
                <a:latin typeface="黑体" pitchFamily="49" charset="-122"/>
                <a:ea typeface="黑体" pitchFamily="49" charset="-122"/>
              </a:rPr>
              <a:t>G</a:t>
            </a:r>
            <a:r>
              <a:rPr lang="en-US" altLang="zh-CN" sz="1200" b="0" baseline="-25000" dirty="0" smtClean="0">
                <a:effectLst>
                  <a:outerShdw blurRad="38100" dist="38100" dir="2700000" algn="tl">
                    <a:srgbClr val="000000"/>
                  </a:outerShdw>
                </a:effectLst>
                <a:latin typeface="黑体" pitchFamily="49" charset="-122"/>
                <a:ea typeface="黑体" pitchFamily="49" charset="-122"/>
              </a:rPr>
              <a:t>3</a:t>
            </a:r>
            <a:r>
              <a:rPr lang="en-US" altLang="zh-CN" sz="1200" b="0" dirty="0" smtClean="0">
                <a:effectLst>
                  <a:outerShdw blurRad="38100" dist="38100" dir="2700000" algn="tl">
                    <a:srgbClr val="000000"/>
                  </a:outerShdw>
                </a:effectLst>
                <a:latin typeface="黑体" pitchFamily="49" charset="-122"/>
                <a:ea typeface="黑体" pitchFamily="49" charset="-122"/>
              </a:rPr>
              <a:t>G</a:t>
            </a:r>
            <a:r>
              <a:rPr lang="en-US" altLang="zh-CN" sz="1200" b="0" baseline="-25000" dirty="0" smtClean="0">
                <a:effectLst>
                  <a:outerShdw blurRad="38100" dist="38100" dir="2700000" algn="tl">
                    <a:srgbClr val="000000"/>
                  </a:outerShdw>
                </a:effectLst>
                <a:latin typeface="黑体" pitchFamily="49" charset="-122"/>
                <a:ea typeface="黑体" pitchFamily="49" charset="-122"/>
              </a:rPr>
              <a:t>2</a:t>
            </a:r>
            <a:r>
              <a:rPr lang="en-US" altLang="zh-CN" sz="1200" b="0" dirty="0" smtClean="0">
                <a:effectLst>
                  <a:outerShdw blurRad="38100" dist="38100" dir="2700000" algn="tl">
                    <a:srgbClr val="000000"/>
                  </a:outerShdw>
                </a:effectLst>
                <a:latin typeface="黑体" pitchFamily="49" charset="-122"/>
                <a:ea typeface="黑体" pitchFamily="49" charset="-122"/>
              </a:rPr>
              <a:t>G</a:t>
            </a:r>
            <a:r>
              <a:rPr lang="en-US" altLang="zh-CN" sz="1200" b="0" baseline="-25000" dirty="0" smtClean="0">
                <a:effectLst>
                  <a:outerShdw blurRad="38100" dist="38100" dir="2700000" algn="tl">
                    <a:srgbClr val="000000"/>
                  </a:outerShdw>
                </a:effectLst>
                <a:latin typeface="黑体" pitchFamily="49" charset="-122"/>
                <a:ea typeface="黑体" pitchFamily="49" charset="-122"/>
              </a:rPr>
              <a:t>1 </a:t>
            </a:r>
            <a:r>
              <a:rPr lang="en-US" altLang="zh-CN" dirty="0" smtClean="0"/>
              <a:t>denotes the gray code.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relation of binary code and gray code is defined in Chapter One.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Next, we will draw the K-maps for the outputs of gray code, and write their logic expressions.</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73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How</a:t>
            </a:r>
            <a:r>
              <a:rPr lang="en-US" altLang="zh-CN" baseline="0" dirty="0" smtClean="0"/>
              <a:t> to write</a:t>
            </a:r>
            <a:r>
              <a:rPr lang="en-US" altLang="zh-CN" dirty="0" smtClean="0"/>
              <a:t> the 4-bit gray code?</a:t>
            </a:r>
          </a:p>
          <a:p>
            <a:r>
              <a:rPr lang="en-US" altLang="zh-CN" dirty="0" smtClean="0"/>
              <a:t>Look at the higher</a:t>
            </a:r>
            <a:r>
              <a:rPr lang="en-US" altLang="zh-CN" baseline="0" dirty="0" smtClean="0"/>
              <a:t> two bits. 00 covers 4 lines, 01 covers 4 lines, 11 covers 4 lines, and 10 covers 4 lines.</a:t>
            </a:r>
          </a:p>
          <a:p>
            <a:r>
              <a:rPr lang="en-US" altLang="zh-CN" dirty="0" smtClean="0"/>
              <a:t>Look at the lower</a:t>
            </a:r>
            <a:r>
              <a:rPr lang="en-US" altLang="zh-CN" baseline="0" dirty="0" smtClean="0"/>
              <a:t> tow bits. 00, 01, 11, 10. reflect the gray code in the mirror direction.</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74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only circle</a:t>
            </a:r>
            <a:r>
              <a:rPr lang="en-US" altLang="zh-CN" baseline="0" dirty="0" smtClean="0"/>
              <a:t> covers 8 blocks.</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77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1</a:t>
            </a:r>
            <a:r>
              <a:rPr lang="en-US" altLang="zh-CN" baseline="30000" dirty="0" smtClean="0"/>
              <a:t>st</a:t>
            </a:r>
            <a:r>
              <a:rPr lang="en-US" altLang="zh-CN" dirty="0" smtClean="0"/>
              <a:t> circle covers the</a:t>
            </a:r>
            <a:r>
              <a:rPr lang="en-US" altLang="zh-CN" baseline="0" dirty="0" smtClean="0"/>
              <a:t> whole row.</a:t>
            </a:r>
          </a:p>
          <a:p>
            <a:r>
              <a:rPr lang="en-US" altLang="zh-CN" baseline="0" dirty="0" smtClean="0"/>
              <a:t>The 2</a:t>
            </a:r>
            <a:r>
              <a:rPr lang="en-US" altLang="zh-CN" baseline="30000" dirty="0" smtClean="0"/>
              <a:t>nd</a:t>
            </a:r>
            <a:r>
              <a:rPr lang="en-US" altLang="zh-CN" baseline="0" dirty="0" smtClean="0"/>
              <a:t> circle is similar.</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78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1</a:t>
            </a:r>
            <a:r>
              <a:rPr lang="en-US" altLang="zh-CN" baseline="30000" dirty="0" smtClean="0"/>
              <a:t>st</a:t>
            </a:r>
            <a:r>
              <a:rPr lang="en-US" altLang="zh-CN" dirty="0" smtClean="0"/>
              <a:t> circle covers four blocks</a:t>
            </a:r>
            <a:r>
              <a:rPr lang="en-US" altLang="zh-CN" baseline="0" dirty="0" smtClean="0"/>
              <a:t> in the mirror direction.</a:t>
            </a:r>
          </a:p>
          <a:p>
            <a:r>
              <a:rPr lang="en-US" altLang="zh-CN" baseline="0" dirty="0" smtClean="0"/>
              <a:t>The 2</a:t>
            </a:r>
            <a:r>
              <a:rPr lang="en-US" altLang="zh-CN" baseline="30000" dirty="0" smtClean="0"/>
              <a:t>nd</a:t>
            </a:r>
            <a:r>
              <a:rPr lang="en-US" altLang="zh-CN" baseline="0" dirty="0" smtClean="0"/>
              <a:t> circle covers four blocks.</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79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1</a:t>
            </a:r>
            <a:r>
              <a:rPr lang="en-US" altLang="zh-CN" baseline="30000" dirty="0" smtClean="0"/>
              <a:t>st</a:t>
            </a:r>
            <a:r>
              <a:rPr lang="en-US" altLang="zh-CN" dirty="0" smtClean="0"/>
              <a:t> circle covers</a:t>
            </a:r>
            <a:r>
              <a:rPr lang="en-US" altLang="zh-CN" baseline="0" dirty="0" smtClean="0"/>
              <a:t> the whole column.</a:t>
            </a:r>
          </a:p>
          <a:p>
            <a:r>
              <a:rPr lang="en-US" altLang="zh-CN" baseline="0" dirty="0" smtClean="0"/>
              <a:t>The 2</a:t>
            </a:r>
            <a:r>
              <a:rPr lang="en-US" altLang="zh-CN" baseline="30000" dirty="0" smtClean="0"/>
              <a:t>nd</a:t>
            </a:r>
            <a:r>
              <a:rPr lang="en-US" altLang="zh-CN" baseline="0" dirty="0" smtClean="0"/>
              <a:t> circle is similar.</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80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7</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This is </a:t>
            </a:r>
            <a:r>
              <a:rPr lang="en-US" altLang="zh-CN" baseline="0" dirty="0" smtClean="0"/>
              <a:t>diagram of the code conversion circuit, which converts the binary code into the gray code.</a:t>
            </a:r>
          </a:p>
          <a:p>
            <a:r>
              <a:rPr lang="en-US" altLang="zh-CN" baseline="0" dirty="0" smtClean="0"/>
              <a:t>G4 equals B4.</a:t>
            </a:r>
          </a:p>
          <a:p>
            <a:r>
              <a:rPr lang="en-US" altLang="zh-CN" baseline="0" dirty="0" smtClean="0"/>
              <a:t>G3 equals the XOR result of B4 and B3.</a:t>
            </a:r>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82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85</a:t>
            </a:fld>
            <a:endParaRPr lang="zh-CN" altLang="en-US"/>
          </a:p>
        </p:txBody>
      </p:sp>
    </p:spTree>
    <p:extLst>
      <p:ext uri="{BB962C8B-B14F-4D97-AF65-F5344CB8AC3E}">
        <p14:creationId xmlns:p14="http://schemas.microsoft.com/office/powerpoint/2010/main" val="3398347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If</a:t>
            </a:r>
            <a:r>
              <a:rPr lang="en-US" altLang="zh-CN" baseline="0" dirty="0" smtClean="0"/>
              <a:t> A equals B, F2 is 1.</a:t>
            </a:r>
          </a:p>
          <a:p>
            <a:r>
              <a:rPr lang="en-US" altLang="zh-CN" baseline="0" dirty="0" smtClean="0"/>
              <a:t>If A is larger than B, F1 is 1.</a:t>
            </a:r>
          </a:p>
          <a:p>
            <a:r>
              <a:rPr lang="en-US" altLang="zh-CN" baseline="0" dirty="0" smtClean="0"/>
              <a:t>If A is less than B, F3 is 1.</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86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This circuit</a:t>
            </a:r>
            <a:r>
              <a:rPr lang="en-US" altLang="zh-CN" baseline="0" dirty="0" smtClean="0"/>
              <a:t> </a:t>
            </a:r>
            <a:r>
              <a:rPr lang="en-US" altLang="zh-CN" dirty="0" smtClean="0"/>
              <a:t>diagram</a:t>
            </a:r>
            <a:r>
              <a:rPr lang="en-US" altLang="zh-CN" baseline="0" dirty="0" smtClean="0"/>
              <a:t> implements the </a:t>
            </a:r>
            <a:r>
              <a:rPr lang="en-US" altLang="zh-CN" sz="1200" b="0" dirty="0" smtClean="0">
                <a:effectLst>
                  <a:outerShdw blurRad="38100" dist="38100" dir="2700000" algn="tl">
                    <a:srgbClr val="000000">
                      <a:alpha val="43137"/>
                    </a:srgbClr>
                  </a:outerShdw>
                </a:effectLst>
              </a:rPr>
              <a:t>One-Bit Numerical Comparator.</a:t>
            </a:r>
          </a:p>
          <a:p>
            <a:r>
              <a:rPr lang="en-US" altLang="zh-CN" sz="1200" b="0" dirty="0" smtClean="0">
                <a:effectLst>
                  <a:outerShdw blurRad="38100" dist="38100" dir="2700000" algn="tl">
                    <a:srgbClr val="000000">
                      <a:alpha val="43137"/>
                    </a:srgbClr>
                  </a:outerShdw>
                </a:effectLst>
              </a:rPr>
              <a:t>A XOR B is the common term to the outputs</a:t>
            </a:r>
            <a:r>
              <a:rPr lang="en-US" altLang="zh-CN" sz="1200" b="0" baseline="0" dirty="0" smtClean="0">
                <a:effectLst>
                  <a:outerShdw blurRad="38100" dist="38100" dir="2700000" algn="tl">
                    <a:srgbClr val="000000">
                      <a:alpha val="43137"/>
                    </a:srgbClr>
                  </a:outerShdw>
                </a:effectLst>
              </a:rPr>
              <a:t> F1, F2, and F3</a:t>
            </a:r>
            <a:r>
              <a:rPr lang="en-US" altLang="zh-CN" sz="1200" b="0" dirty="0" smtClean="0">
                <a:effectLst>
                  <a:outerShdw blurRad="38100" dist="38100" dir="2700000" algn="tl">
                    <a:srgbClr val="000000">
                      <a:alpha val="43137"/>
                    </a:srgbClr>
                  </a:outerShdw>
                </a:effectLst>
              </a:rPr>
              <a:t>.</a:t>
            </a:r>
          </a:p>
          <a:p>
            <a:r>
              <a:rPr lang="en-US" altLang="zh-CN" sz="1200" b="0" dirty="0" smtClean="0">
                <a:effectLst>
                  <a:outerShdw blurRad="38100" dist="38100" dir="2700000" algn="tl">
                    <a:srgbClr val="000000">
                      <a:alpha val="43137"/>
                    </a:srgbClr>
                  </a:outerShdw>
                </a:effectLst>
              </a:rPr>
              <a:t>If A is 1, B is 0, then</a:t>
            </a:r>
            <a:r>
              <a:rPr lang="en-US" altLang="zh-CN" sz="1200" b="0" baseline="0" dirty="0" smtClean="0">
                <a:effectLst>
                  <a:outerShdw blurRad="38100" dist="38100" dir="2700000" algn="tl">
                    <a:srgbClr val="000000">
                      <a:alpha val="43137"/>
                    </a:srgbClr>
                  </a:outerShdw>
                </a:effectLst>
              </a:rPr>
              <a:t> A is larger that B.</a:t>
            </a:r>
          </a:p>
          <a:p>
            <a:r>
              <a:rPr lang="en-US" altLang="zh-CN" sz="1200" b="0" baseline="0" dirty="0" smtClean="0">
                <a:effectLst>
                  <a:outerShdw blurRad="38100" dist="38100" dir="2700000" algn="tl">
                    <a:srgbClr val="000000">
                      <a:alpha val="43137"/>
                    </a:srgbClr>
                  </a:outerShdw>
                </a:effectLst>
              </a:rPr>
              <a:t>If A and B are the same, then A equals B.</a:t>
            </a:r>
          </a:p>
          <a:p>
            <a:r>
              <a:rPr lang="en-US" altLang="zh-CN" sz="1200" b="0" baseline="0" dirty="0" smtClean="0">
                <a:effectLst>
                  <a:outerShdw blurRad="38100" dist="38100" dir="2700000" algn="tl">
                    <a:srgbClr val="000000">
                      <a:alpha val="43137"/>
                    </a:srgbClr>
                  </a:outerShdw>
                </a:effectLst>
              </a:rPr>
              <a:t>If A is 0, B is 1, then A is less than B.</a:t>
            </a:r>
          </a:p>
          <a:p>
            <a:r>
              <a:rPr lang="en-US" altLang="zh-CN" sz="1200" b="0" baseline="0" dirty="0" smtClean="0">
                <a:effectLst>
                  <a:outerShdw blurRad="38100" dist="38100" dir="2700000" algn="tl">
                    <a:srgbClr val="000000">
                      <a:alpha val="43137"/>
                    </a:srgbClr>
                  </a:outerShdw>
                </a:effectLst>
              </a:rPr>
              <a:t>A XOR B is the common term.</a:t>
            </a:r>
          </a:p>
          <a:p>
            <a:r>
              <a:rPr lang="en-US" altLang="zh-CN" sz="1200" b="0" baseline="0" dirty="0" smtClean="0">
                <a:effectLst>
                  <a:outerShdw blurRad="38100" dist="38100" dir="2700000" algn="tl">
                    <a:srgbClr val="000000">
                      <a:alpha val="43137"/>
                    </a:srgbClr>
                  </a:outerShdw>
                </a:effectLst>
              </a:rPr>
              <a:t>Write the logic functions for F1, F2, F3 according to the circuit diagram.</a:t>
            </a:r>
          </a:p>
          <a:p>
            <a:r>
              <a:rPr lang="en-US" altLang="zh-CN" sz="1200" b="0" baseline="0" dirty="0" smtClean="0">
                <a:effectLst>
                  <a:outerShdw blurRad="38100" dist="38100" dir="2700000" algn="tl">
                    <a:srgbClr val="000000">
                      <a:alpha val="43137"/>
                    </a:srgbClr>
                  </a:outerShdw>
                </a:effectLst>
              </a:rPr>
              <a:t>Simplify the functions to see what we can get.</a:t>
            </a:r>
          </a:p>
          <a:p>
            <a:r>
              <a:rPr lang="en-US" altLang="zh-CN" sz="1200" b="0" dirty="0" smtClean="0">
                <a:effectLst>
                  <a:outerShdw blurRad="38100" dist="38100" dir="2700000" algn="tl">
                    <a:srgbClr val="000000">
                      <a:alpha val="43137"/>
                    </a:srgbClr>
                  </a:outerShdw>
                </a:effectLst>
              </a:rPr>
              <a:t>The circuit diagram implements functions</a:t>
            </a:r>
            <a:r>
              <a:rPr lang="en-US" altLang="zh-CN" sz="1200" b="0" baseline="0" dirty="0" smtClean="0">
                <a:effectLst>
                  <a:outerShdw blurRad="38100" dist="38100" dir="2700000" algn="tl">
                    <a:srgbClr val="000000">
                      <a:alpha val="43137"/>
                    </a:srgbClr>
                  </a:outerShdw>
                </a:effectLst>
              </a:rPr>
              <a:t> F1, F2, F3.</a:t>
            </a:r>
            <a:endParaRPr lang="en-US" altLang="zh-CN" sz="1200" b="0" dirty="0" smtClean="0">
              <a:effectLst>
                <a:outerShdw blurRad="38100" dist="38100" dir="2700000" algn="tl">
                  <a:srgbClr val="000000">
                    <a:alpha val="43137"/>
                  </a:srgbClr>
                </a:outerShdw>
              </a:effectLst>
            </a:endParaRPr>
          </a:p>
          <a:p>
            <a:endParaRPr lang="en-US" altLang="zh-CN" sz="1200" b="0" dirty="0" smtClean="0">
              <a:effectLst>
                <a:outerShdw blurRad="38100" dist="38100" dir="2700000" algn="tl">
                  <a:srgbClr val="000000">
                    <a:alpha val="43137"/>
                  </a:srgbClr>
                </a:outerShdw>
              </a:effectLst>
            </a:endParaRPr>
          </a:p>
          <a:p>
            <a:endParaRPr lang="en-US" altLang="zh-CN" sz="1200" b="0" dirty="0" smtClean="0">
              <a:effectLst>
                <a:outerShdw blurRad="38100" dist="38100" dir="2700000" algn="tl">
                  <a:srgbClr val="000000">
                    <a:alpha val="43137"/>
                  </a:srgbClr>
                </a:outerShdw>
              </a:effectLst>
            </a:endParaRPr>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89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For the</a:t>
            </a:r>
            <a:r>
              <a:rPr lang="en-US" altLang="zh-CN" baseline="0" dirty="0" smtClean="0"/>
              <a:t> encoder, we have the nth power of 2 inputs, and n outputs.</a:t>
            </a:r>
          </a:p>
          <a:p>
            <a:r>
              <a:rPr lang="en-US" altLang="zh-CN" baseline="0" dirty="0" smtClean="0"/>
              <a:t>Specifically, in the 8 to 3 encoder, we have 8 inputs (decimal values from 0 to 7) and 3 outputs (binary values from 000 to 111).</a:t>
            </a:r>
          </a:p>
          <a:p>
            <a:r>
              <a:rPr lang="en-US" altLang="zh-CN" dirty="0" smtClean="0"/>
              <a:t>Inputs</a:t>
            </a:r>
            <a:r>
              <a:rPr lang="en-US" altLang="zh-CN" baseline="0" dirty="0" smtClean="0"/>
              <a:t> from I_0 NOT to I_7 NOT are low-level voltage effective.</a:t>
            </a:r>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97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decimal</a:t>
            </a:r>
            <a:r>
              <a:rPr lang="en-US" altLang="zh-CN" baseline="0" dirty="0" smtClean="0"/>
              <a:t> value 0 (I_0 NOT equals 0), is encoded as the binary value 000 (Y2Y1Y0 equals 000).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decimal</a:t>
            </a:r>
            <a:r>
              <a:rPr lang="en-US" altLang="zh-CN" baseline="0" dirty="0" smtClean="0"/>
              <a:t> value 7 (I_7 NOT equals 0), is encoded as the binary value 111 (Y2Y1Y0 equals 111).</a:t>
            </a:r>
          </a:p>
          <a:p>
            <a:r>
              <a:rPr lang="en-US" altLang="zh-CN" sz="1200" kern="1200" dirty="0" smtClean="0">
                <a:solidFill>
                  <a:schemeClr val="tx1"/>
                </a:solidFill>
                <a:latin typeface="+mn-lt"/>
                <a:ea typeface="+mn-ea"/>
                <a:cs typeface="+mn-cs"/>
              </a:rPr>
              <a:t>0 is the encoding signal for each decimal number.</a:t>
            </a:r>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100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115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Inputs</a:t>
            </a:r>
            <a:r>
              <a:rPr lang="en-US" altLang="zh-CN" baseline="0" dirty="0" smtClean="0"/>
              <a:t> from I_0 NOT to I_7 NOT are low-level voltage effective.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Outputs</a:t>
            </a:r>
            <a:r>
              <a:rPr lang="en-US" altLang="zh-CN" baseline="0" dirty="0" smtClean="0"/>
              <a:t> from Y_2 NOT to Y_0 NOT are low-level voltage effective.</a:t>
            </a:r>
            <a:endParaRPr lang="zh-CN" altLang="en-US" dirty="0" smtClean="0"/>
          </a:p>
          <a:p>
            <a:r>
              <a:rPr lang="en-US" altLang="zh-CN" dirty="0" smtClean="0"/>
              <a:t>The decimal</a:t>
            </a:r>
            <a:r>
              <a:rPr lang="en-US" altLang="zh-CN" baseline="0" dirty="0" smtClean="0"/>
              <a:t> value 0 (I_0 NOT equals 0), is encoded as the binary value 111 (Y2Y1Y0 equals 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decimal</a:t>
            </a:r>
            <a:r>
              <a:rPr lang="en-US" altLang="zh-CN" baseline="0" dirty="0" smtClean="0"/>
              <a:t> value 7 (I_7 NOT equals 0), is encoded as the binary value 000 (Y2Y1Y0 equals 000).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input I_7 NOT has the highest priority. The input I_0 NOT has the lowest priority.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ST_NOT is the enabling pin. </a:t>
            </a:r>
          </a:p>
          <a:p>
            <a:r>
              <a:rPr lang="en-US" altLang="zh-CN" b="1" dirty="0" smtClean="0"/>
              <a:t>If ST is disabled</a:t>
            </a:r>
            <a:r>
              <a:rPr lang="en-US" altLang="zh-CN" b="1" baseline="0" dirty="0" smtClean="0"/>
              <a:t>, all the outputs are blocked to 1.</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116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b="1" dirty="0" smtClean="0"/>
              <a:t>If ST is enabled, and all the inputs</a:t>
            </a:r>
            <a:r>
              <a:rPr lang="en-US" altLang="zh-CN" b="1" baseline="0" dirty="0" smtClean="0"/>
              <a:t> are 1</a:t>
            </a:r>
            <a:r>
              <a:rPr lang="en-US" altLang="zh-CN" b="1" dirty="0" smtClean="0"/>
              <a:t>,</a:t>
            </a:r>
            <a:r>
              <a:rPr lang="en-US" altLang="zh-CN" b="1" baseline="0" dirty="0" smtClean="0"/>
              <a:t> then Ys is 0. </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119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b="1" dirty="0" smtClean="0"/>
              <a:t>If</a:t>
            </a:r>
            <a:r>
              <a:rPr lang="en-US" altLang="zh-CN" b="1" baseline="0" dirty="0" smtClean="0"/>
              <a:t> ST is enabled, and any of the inputs are 0, </a:t>
            </a:r>
            <a:r>
              <a:rPr lang="en-US" altLang="zh-CN" b="1" baseline="0" dirty="0" err="1" smtClean="0"/>
              <a:t>Yex</a:t>
            </a:r>
            <a:r>
              <a:rPr lang="en-US" altLang="zh-CN" b="1" baseline="0" dirty="0" smtClean="0"/>
              <a:t> is 0.</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8</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If ST_NOT is 1, the encoder</a:t>
            </a:r>
            <a:r>
              <a:rPr lang="en-US" altLang="zh-CN" baseline="0" dirty="0" smtClean="0"/>
              <a:t> is disabled.</a:t>
            </a:r>
          </a:p>
          <a:p>
            <a:r>
              <a:rPr lang="en-US" altLang="zh-CN" baseline="0" dirty="0" smtClean="0"/>
              <a:t>If all the inputs are 1, Ys is 0 (there is no input signal).</a:t>
            </a:r>
          </a:p>
          <a:p>
            <a:r>
              <a:rPr lang="en-US" altLang="zh-CN" baseline="0" dirty="0" smtClean="0"/>
              <a:t>If I_7 NOT is 0, the decimal 7 is encoded as 000.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If I_0 NOT is 0, the decimal 0 is encoded as 111.</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123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binary numbers with n bits are decoded into the</a:t>
            </a:r>
            <a:r>
              <a:rPr lang="en-US" altLang="zh-CN" baseline="0" dirty="0" smtClean="0"/>
              <a:t> nth power of two </a:t>
            </a:r>
            <a:r>
              <a:rPr lang="en-US" altLang="zh-CN" dirty="0" smtClean="0"/>
              <a:t>decimal numbers.</a:t>
            </a:r>
          </a:p>
          <a:p>
            <a:r>
              <a:rPr lang="en-US" altLang="zh-CN" dirty="0" smtClean="0"/>
              <a:t>For the 2</a:t>
            </a:r>
            <a:r>
              <a:rPr lang="en-US" altLang="zh-CN" baseline="0" dirty="0" smtClean="0"/>
              <a:t> to 4 decoder, </a:t>
            </a:r>
            <a:r>
              <a:rPr lang="en-US" altLang="zh-CN" dirty="0" smtClean="0"/>
              <a:t>the binary numbers with 2 bits are decoded into 4 decimal numbers.</a:t>
            </a:r>
          </a:p>
          <a:p>
            <a:r>
              <a:rPr lang="en-US" altLang="zh-CN" dirty="0" smtClean="0"/>
              <a:t>If all the binary numbers</a:t>
            </a:r>
            <a:r>
              <a:rPr lang="en-US" altLang="zh-CN" baseline="0" dirty="0" smtClean="0"/>
              <a:t> can be decoded, it is called the complete decoder.</a:t>
            </a:r>
          </a:p>
          <a:p>
            <a:r>
              <a:rPr lang="en-US" altLang="zh-CN" b="1" baseline="0" dirty="0" smtClean="0"/>
              <a:t>For the decoder, we have n inputs and nth power of 2 outputs.</a:t>
            </a:r>
          </a:p>
          <a:p>
            <a:r>
              <a:rPr lang="en-US" altLang="zh-CN" b="1" baseline="0" dirty="0" smtClean="0"/>
              <a:t>For the 2-4 decoder, we have 2 inputs and 4 outputs.</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139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outputs of the 2</a:t>
            </a:r>
            <a:r>
              <a:rPr lang="en-US" altLang="zh-CN" baseline="0" dirty="0" smtClean="0"/>
              <a:t> to 4 decoder is low-level voltage effective.</a:t>
            </a:r>
            <a:endParaRPr lang="en-US" altLang="zh-CN" dirty="0" smtClean="0"/>
          </a:p>
          <a:p>
            <a:r>
              <a:rPr lang="en-US" altLang="zh-CN" dirty="0" smtClean="0"/>
              <a:t>The binary</a:t>
            </a:r>
            <a:r>
              <a:rPr lang="en-US" altLang="zh-CN" baseline="0" dirty="0" smtClean="0"/>
              <a:t> number 00 is decoded into decimal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a:t>
            </a:r>
            <a:r>
              <a:rPr lang="en-US" altLang="zh-CN" baseline="0" dirty="0" smtClean="0"/>
              <a:t> number 11 is decoded into decimal 3 (Z3_NOT is 0).</a:t>
            </a:r>
            <a:endParaRPr lang="zh-CN" altLang="en-US" dirty="0" smtClean="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For the binary</a:t>
            </a:r>
            <a:r>
              <a:rPr lang="en-US" altLang="zh-CN" baseline="0" dirty="0" smtClean="0"/>
              <a:t> to decimal decoder, we will convert the 8421 BCD code into the decimal numbers.</a:t>
            </a:r>
          </a:p>
          <a:p>
            <a:r>
              <a:rPr lang="en-US" altLang="zh-CN" baseline="0" dirty="0" smtClean="0"/>
              <a:t>The 8421 BCD code which covers the binary number from 0000 to 1001, will be decoded.</a:t>
            </a:r>
          </a:p>
          <a:p>
            <a:r>
              <a:rPr lang="en-US" altLang="zh-CN" baseline="0" dirty="0" smtClean="0"/>
              <a:t>The numbers from 1010 to 1111 will not be decoded.</a:t>
            </a:r>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148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outputs of </a:t>
            </a:r>
            <a:r>
              <a:rPr lang="en-US" altLang="zh-CN" dirty="0" smtClean="0"/>
              <a:t>the binary</a:t>
            </a:r>
            <a:r>
              <a:rPr lang="en-US" altLang="zh-CN" baseline="0" dirty="0" smtClean="0"/>
              <a:t> to decimal decoder is low-level voltage effective.</a:t>
            </a:r>
          </a:p>
          <a:p>
            <a:r>
              <a:rPr lang="en-US" altLang="zh-CN" baseline="0" dirty="0" smtClean="0"/>
              <a:t>The 8421 BCD code 0000 is decoded into decimal value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8421 BCD code 1001 is decoded into decimal value 9 (Z9_NOT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If E is 0, the decoder is disabled. 0000  is decoded as 0. 1001 is decoded as 9.</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150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sz="1200" b="0" dirty="0" smtClean="0">
                <a:effectLst>
                  <a:outerShdw blurRad="38100" dist="38100" dir="2700000" algn="tl">
                    <a:srgbClr val="000000">
                      <a:alpha val="43137"/>
                    </a:srgbClr>
                  </a:outerShdw>
                </a:effectLst>
              </a:rPr>
              <a:t>Seven-Segment Digital Display can show the digits from 0 to 9.</a:t>
            </a:r>
            <a:endParaRPr lang="zh-CN" altLang="en-US" sz="1200" dirty="0" smtClean="0">
              <a:effectLst>
                <a:outerShdw blurRad="38100" dist="38100" dir="2700000" algn="tl">
                  <a:srgbClr val="000000">
                    <a:alpha val="43137"/>
                  </a:srgbClr>
                </a:outerShdw>
              </a:effectLst>
            </a:endParaRPr>
          </a:p>
          <a:p>
            <a:r>
              <a:rPr lang="en-US" altLang="zh-CN" b="1" dirty="0" smtClean="0"/>
              <a:t>The number from 0 to 9 will be displayed</a:t>
            </a:r>
            <a:r>
              <a:rPr lang="en-US" altLang="zh-CN" b="1" baseline="0" dirty="0" smtClean="0"/>
              <a:t> by the lights a b c d e f g.</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158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sz="1200" b="0" dirty="0" smtClean="0">
                <a:effectLst>
                  <a:outerShdw blurRad="38100" dist="38100" dir="2700000" algn="tl">
                    <a:srgbClr val="000000">
                      <a:alpha val="43137"/>
                    </a:srgbClr>
                  </a:outerShdw>
                </a:effectLst>
              </a:rPr>
              <a:t>The inputs</a:t>
            </a:r>
            <a:r>
              <a:rPr lang="en-US" altLang="zh-CN" sz="1200" b="0" baseline="0" dirty="0" smtClean="0">
                <a:effectLst>
                  <a:outerShdw blurRad="38100" dist="38100" dir="2700000" algn="tl">
                    <a:srgbClr val="000000">
                      <a:alpha val="43137"/>
                    </a:srgbClr>
                  </a:outerShdw>
                </a:effectLst>
              </a:rPr>
              <a:t> of </a:t>
            </a:r>
            <a:r>
              <a:rPr lang="en-US" altLang="zh-CN" sz="1200" b="0" dirty="0" smtClean="0">
                <a:effectLst>
                  <a:outerShdw blurRad="38100" dist="38100" dir="2700000" algn="tl">
                    <a:srgbClr val="000000">
                      <a:alpha val="43137"/>
                    </a:srgbClr>
                  </a:outerShdw>
                </a:effectLst>
              </a:rPr>
              <a:t>Seven-Segment Digital Display Decoder are</a:t>
            </a:r>
            <a:r>
              <a:rPr lang="en-US" altLang="zh-CN" sz="1200" b="0" baseline="0" dirty="0" smtClean="0">
                <a:effectLst>
                  <a:outerShdw blurRad="38100" dist="38100" dir="2700000" algn="tl">
                    <a:srgbClr val="000000">
                      <a:alpha val="43137"/>
                    </a:srgbClr>
                  </a:outerShdw>
                </a:effectLst>
              </a:rPr>
              <a:t> B8 B4 B2 B1.</a:t>
            </a:r>
          </a:p>
          <a:p>
            <a:r>
              <a:rPr lang="en-US" altLang="zh-CN" sz="1200" b="0" baseline="0" dirty="0" smtClean="0">
                <a:effectLst>
                  <a:outerShdw blurRad="38100" dist="38100" dir="2700000" algn="tl">
                    <a:srgbClr val="000000">
                      <a:alpha val="43137"/>
                    </a:srgbClr>
                  </a:outerShdw>
                </a:effectLst>
              </a:rPr>
              <a:t>The outputs of </a:t>
            </a:r>
            <a:r>
              <a:rPr lang="en-US" altLang="zh-CN" sz="1200" b="0" dirty="0" smtClean="0">
                <a:effectLst>
                  <a:outerShdw blurRad="38100" dist="38100" dir="2700000" algn="tl">
                    <a:srgbClr val="000000">
                      <a:alpha val="43137"/>
                    </a:srgbClr>
                  </a:outerShdw>
                </a:effectLst>
              </a:rPr>
              <a:t>Seven-Segment Digital Display Decoder are</a:t>
            </a:r>
            <a:r>
              <a:rPr lang="en-US" altLang="zh-CN" sz="1200" b="0" baseline="0" dirty="0" smtClean="0">
                <a:effectLst>
                  <a:outerShdw blurRad="38100" dist="38100" dir="2700000" algn="tl">
                    <a:srgbClr val="000000">
                      <a:alpha val="43137"/>
                    </a:srgbClr>
                  </a:outerShdw>
                </a:effectLst>
              </a:rPr>
              <a:t> a, b, c, d, e, f, g.</a:t>
            </a:r>
          </a:p>
          <a:p>
            <a:r>
              <a:rPr lang="en-US" altLang="zh-CN" sz="1200" b="0" baseline="0" dirty="0" smtClean="0">
                <a:effectLst>
                  <a:outerShdw blurRad="38100" dist="38100" dir="2700000" algn="tl">
                    <a:srgbClr val="000000">
                      <a:alpha val="43137"/>
                    </a:srgbClr>
                  </a:outerShdw>
                </a:effectLst>
              </a:rPr>
              <a:t>The inputs control the on and off state of the output lights.</a:t>
            </a:r>
          </a:p>
          <a:p>
            <a:r>
              <a:rPr lang="en-US" altLang="zh-CN" sz="1200" b="1" baseline="0" dirty="0" smtClean="0">
                <a:effectLst>
                  <a:outerShdw blurRad="38100" dist="38100" dir="2700000" algn="tl">
                    <a:srgbClr val="000000">
                      <a:alpha val="43137"/>
                    </a:srgbClr>
                  </a:outerShdw>
                </a:effectLst>
              </a:rPr>
              <a:t>We will decode the BCD code by the lights.</a:t>
            </a:r>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160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If B8,</a:t>
            </a:r>
            <a:r>
              <a:rPr lang="en-US" altLang="zh-CN" baseline="0" dirty="0" smtClean="0"/>
              <a:t> B4, B2, B1 are 0, we can see the digit 0 in the display.</a:t>
            </a:r>
          </a:p>
          <a:p>
            <a:r>
              <a:rPr lang="en-US" altLang="zh-CN" baseline="0" dirty="0" smtClean="0"/>
              <a:t>The lights a, b, c, d, e, f are on.</a:t>
            </a:r>
          </a:p>
          <a:p>
            <a:r>
              <a:rPr lang="en-US" altLang="zh-CN" b="1" baseline="0" dirty="0" smtClean="0"/>
              <a:t>The BCD code 0000 is decoded as 0 by the lights.</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162</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172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How can we write</a:t>
            </a:r>
            <a:r>
              <a:rPr lang="en-US" altLang="zh-CN" baseline="0" dirty="0" smtClean="0"/>
              <a:t> the logic function of the light a?</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174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9</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b="1" dirty="0" smtClean="0"/>
              <a:t>Draw</a:t>
            </a:r>
            <a:r>
              <a:rPr lang="en-US" altLang="zh-CN" b="1" baseline="0" dirty="0" smtClean="0"/>
              <a:t> the K-map of light a. Circle on “1”. </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175</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baseline="0" dirty="0" smtClean="0"/>
              <a:t>For the 3 to 8 decoder, the binary number with 3 bits are decoded into decimal numbers from 0 to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For the control</a:t>
            </a:r>
            <a:r>
              <a:rPr lang="en-US" altLang="zh-CN" baseline="0" dirty="0" smtClean="0"/>
              <a:t> pins, t</a:t>
            </a:r>
            <a:r>
              <a:rPr lang="en-US" altLang="zh-CN" dirty="0" smtClean="0"/>
              <a:t>he S3_NOT is 0, S2_NOT is 0, and S1 is</a:t>
            </a:r>
            <a:r>
              <a:rPr lang="en-US" altLang="zh-CN" baseline="0" dirty="0" smtClean="0"/>
              <a:t> 1.</a:t>
            </a:r>
          </a:p>
          <a:p>
            <a:r>
              <a:rPr lang="en-US" altLang="zh-CN" b="1" dirty="0" smtClean="0"/>
              <a:t>S3,</a:t>
            </a:r>
            <a:r>
              <a:rPr lang="en-US" altLang="zh-CN" b="1" baseline="0" dirty="0" smtClean="0"/>
              <a:t> S2 and S1 are the control pins.</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191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outputs are low-level voltage effective.</a:t>
            </a:r>
          </a:p>
          <a:p>
            <a:r>
              <a:rPr lang="en-US" altLang="zh-CN" dirty="0" smtClean="0"/>
              <a:t>The binary number 000 is decoded into the decimal number</a:t>
            </a:r>
            <a:r>
              <a:rPr lang="en-US" altLang="zh-CN" baseline="0" dirty="0" smtClean="0"/>
              <a:t>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 number 111 is decoded into the decimal number</a:t>
            </a:r>
            <a:r>
              <a:rPr lang="en-US" altLang="zh-CN" baseline="0" dirty="0" smtClean="0"/>
              <a:t> 7 (Z7_NOT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000 is decoded as 0. 111 is decoded as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Write the </a:t>
            </a:r>
            <a:r>
              <a:rPr lang="en-US" altLang="zh-CN" b="1" baseline="0" dirty="0" err="1" smtClean="0"/>
              <a:t>minterm</a:t>
            </a:r>
            <a:r>
              <a:rPr lang="en-US" altLang="zh-CN" b="1" baseline="0" dirty="0" smtClean="0"/>
              <a:t> of each row. Invert the </a:t>
            </a:r>
            <a:r>
              <a:rPr lang="en-US" altLang="zh-CN" b="1" baseline="0" dirty="0" err="1" smtClean="0"/>
              <a:t>minterm</a:t>
            </a:r>
            <a:r>
              <a:rPr lang="en-US" altLang="zh-CN" b="1" baseline="0" dirty="0" smtClean="0"/>
              <a:t>. Then, we get the Z expression.</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193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outputs are low-level voltage effective.</a:t>
            </a:r>
          </a:p>
          <a:p>
            <a:r>
              <a:rPr lang="en-US" altLang="zh-CN" dirty="0" smtClean="0"/>
              <a:t>The binary number 000 is decoded into the decimal number</a:t>
            </a:r>
            <a:r>
              <a:rPr lang="en-US" altLang="zh-CN" baseline="0" dirty="0" smtClean="0"/>
              <a:t>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 number 111 is decoded into the decimal number</a:t>
            </a:r>
            <a:r>
              <a:rPr lang="en-US" altLang="zh-CN" baseline="0" dirty="0" smtClean="0"/>
              <a:t> 7 (Z7_NOT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000 is decoded as 0. 111 is decoded as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Write the </a:t>
            </a:r>
            <a:r>
              <a:rPr lang="en-US" altLang="zh-CN" b="1" baseline="0" dirty="0" err="1" smtClean="0"/>
              <a:t>minterm</a:t>
            </a:r>
            <a:r>
              <a:rPr lang="en-US" altLang="zh-CN" b="1" baseline="0" dirty="0" smtClean="0"/>
              <a:t> of each row. Invert the </a:t>
            </a:r>
            <a:r>
              <a:rPr lang="en-US" altLang="zh-CN" b="1" baseline="0" dirty="0" err="1" smtClean="0"/>
              <a:t>minterm</a:t>
            </a:r>
            <a:r>
              <a:rPr lang="en-US" altLang="zh-CN" b="1" baseline="0" dirty="0" smtClean="0"/>
              <a:t>. Then, we get the Z expression.</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195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outputs are low-level voltage effective.</a:t>
            </a:r>
          </a:p>
          <a:p>
            <a:r>
              <a:rPr lang="en-US" altLang="zh-CN" dirty="0" smtClean="0"/>
              <a:t>The binary number 000 is decoded into the decimal number</a:t>
            </a:r>
            <a:r>
              <a:rPr lang="en-US" altLang="zh-CN" baseline="0" dirty="0" smtClean="0"/>
              <a:t>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 number 111 is decoded into the decimal number</a:t>
            </a:r>
            <a:r>
              <a:rPr lang="en-US" altLang="zh-CN" baseline="0" dirty="0" smtClean="0"/>
              <a:t> 7 (Z7_NOT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000 is decoded as 0. 111 is decoded as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Write the </a:t>
            </a:r>
            <a:r>
              <a:rPr lang="en-US" altLang="zh-CN" b="1" baseline="0" dirty="0" err="1" smtClean="0"/>
              <a:t>minterm</a:t>
            </a:r>
            <a:r>
              <a:rPr lang="en-US" altLang="zh-CN" b="1" baseline="0" dirty="0" smtClean="0"/>
              <a:t> of each row. Invert the </a:t>
            </a:r>
            <a:r>
              <a:rPr lang="en-US" altLang="zh-CN" b="1" baseline="0" dirty="0" err="1" smtClean="0"/>
              <a:t>minterm</a:t>
            </a:r>
            <a:r>
              <a:rPr lang="en-US" altLang="zh-CN" b="1" baseline="0" dirty="0" smtClean="0"/>
              <a:t>. Then, we get the Z expression.</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196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outputs are low-level voltage effective.</a:t>
            </a:r>
          </a:p>
          <a:p>
            <a:r>
              <a:rPr lang="en-US" altLang="zh-CN" dirty="0" smtClean="0"/>
              <a:t>The binary number 000 is decoded into the decimal number</a:t>
            </a:r>
            <a:r>
              <a:rPr lang="en-US" altLang="zh-CN" baseline="0" dirty="0" smtClean="0"/>
              <a:t>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 number 111 is decoded into the decimal number</a:t>
            </a:r>
            <a:r>
              <a:rPr lang="en-US" altLang="zh-CN" baseline="0" dirty="0" smtClean="0"/>
              <a:t> 7 (Z7_NOT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000 is decoded as 0. 111 is decoded as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Write the </a:t>
            </a:r>
            <a:r>
              <a:rPr lang="en-US" altLang="zh-CN" b="1" baseline="0" dirty="0" err="1" smtClean="0"/>
              <a:t>minterm</a:t>
            </a:r>
            <a:r>
              <a:rPr lang="en-US" altLang="zh-CN" b="1" baseline="0" dirty="0" smtClean="0"/>
              <a:t> of each row. Invert the </a:t>
            </a:r>
            <a:r>
              <a:rPr lang="en-US" altLang="zh-CN" b="1" baseline="0" dirty="0" err="1" smtClean="0"/>
              <a:t>minterm</a:t>
            </a:r>
            <a:r>
              <a:rPr lang="en-US" altLang="zh-CN" b="1" baseline="0" dirty="0" smtClean="0"/>
              <a:t>. Then, we get the Z expression.</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197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outputs are low-level voltage effective.</a:t>
            </a:r>
          </a:p>
          <a:p>
            <a:r>
              <a:rPr lang="en-US" altLang="zh-CN" dirty="0" smtClean="0"/>
              <a:t>The binary number 000 is decoded into the decimal number</a:t>
            </a:r>
            <a:r>
              <a:rPr lang="en-US" altLang="zh-CN" baseline="0" dirty="0" smtClean="0"/>
              <a:t>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 number 111 is decoded into the decimal number</a:t>
            </a:r>
            <a:r>
              <a:rPr lang="en-US" altLang="zh-CN" baseline="0" dirty="0" smtClean="0"/>
              <a:t> 7 (Z7_NOT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000 is decoded as 0. 111 is decoded as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Write the </a:t>
            </a:r>
            <a:r>
              <a:rPr lang="en-US" altLang="zh-CN" b="1" baseline="0" dirty="0" err="1" smtClean="0"/>
              <a:t>minterm</a:t>
            </a:r>
            <a:r>
              <a:rPr lang="en-US" altLang="zh-CN" b="1" baseline="0" dirty="0" smtClean="0"/>
              <a:t> of each row. Invert the </a:t>
            </a:r>
            <a:r>
              <a:rPr lang="en-US" altLang="zh-CN" b="1" baseline="0" dirty="0" err="1" smtClean="0"/>
              <a:t>minterm</a:t>
            </a:r>
            <a:r>
              <a:rPr lang="en-US" altLang="zh-CN" b="1" baseline="0" dirty="0" smtClean="0"/>
              <a:t>. Then, we get the Z expression.</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198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outputs are low-level voltage effective.</a:t>
            </a:r>
          </a:p>
          <a:p>
            <a:r>
              <a:rPr lang="en-US" altLang="zh-CN" dirty="0" smtClean="0"/>
              <a:t>The binary number 000 is decoded into the decimal number</a:t>
            </a:r>
            <a:r>
              <a:rPr lang="en-US" altLang="zh-CN" baseline="0" dirty="0" smtClean="0"/>
              <a:t>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 number 111 is decoded into the decimal number</a:t>
            </a:r>
            <a:r>
              <a:rPr lang="en-US" altLang="zh-CN" baseline="0" dirty="0" smtClean="0"/>
              <a:t> 7 (Z7_NOT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000 is decoded as 0. 111 is decoded as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Write the </a:t>
            </a:r>
            <a:r>
              <a:rPr lang="en-US" altLang="zh-CN" b="1" baseline="0" dirty="0" err="1" smtClean="0"/>
              <a:t>minterm</a:t>
            </a:r>
            <a:r>
              <a:rPr lang="en-US" altLang="zh-CN" b="1" baseline="0" dirty="0" smtClean="0"/>
              <a:t> of each row. Invert the </a:t>
            </a:r>
            <a:r>
              <a:rPr lang="en-US" altLang="zh-CN" b="1" baseline="0" dirty="0" err="1" smtClean="0"/>
              <a:t>minterm</a:t>
            </a:r>
            <a:r>
              <a:rPr lang="en-US" altLang="zh-CN" b="1" baseline="0" dirty="0" smtClean="0"/>
              <a:t>. Then, we get the Z expression.</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199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outputs are low-level voltage effective.</a:t>
            </a:r>
          </a:p>
          <a:p>
            <a:r>
              <a:rPr lang="en-US" altLang="zh-CN" dirty="0" smtClean="0"/>
              <a:t>The binary number 000 is decoded into the decimal number</a:t>
            </a:r>
            <a:r>
              <a:rPr lang="en-US" altLang="zh-CN" baseline="0" dirty="0" smtClean="0"/>
              <a:t>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 number 111 is decoded into the decimal number</a:t>
            </a:r>
            <a:r>
              <a:rPr lang="en-US" altLang="zh-CN" baseline="0" dirty="0" smtClean="0"/>
              <a:t> 7 (Z7_NOT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000 is decoded as 0. 111 is decoded as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Write the </a:t>
            </a:r>
            <a:r>
              <a:rPr lang="en-US" altLang="zh-CN" b="1" baseline="0" dirty="0" err="1" smtClean="0"/>
              <a:t>minterm</a:t>
            </a:r>
            <a:r>
              <a:rPr lang="en-US" altLang="zh-CN" b="1" baseline="0" dirty="0" smtClean="0"/>
              <a:t> of each row. Invert the </a:t>
            </a:r>
            <a:r>
              <a:rPr lang="en-US" altLang="zh-CN" b="1" baseline="0" dirty="0" err="1" smtClean="0"/>
              <a:t>minterm</a:t>
            </a:r>
            <a:r>
              <a:rPr lang="en-US" altLang="zh-CN" b="1" baseline="0" dirty="0" smtClean="0"/>
              <a:t>. Then, we get the Z expression.</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200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outputs are low-level voltage effective.</a:t>
            </a:r>
          </a:p>
          <a:p>
            <a:r>
              <a:rPr lang="en-US" altLang="zh-CN" dirty="0" smtClean="0"/>
              <a:t>The binary number 000 is decoded into the decimal number</a:t>
            </a:r>
            <a:r>
              <a:rPr lang="en-US" altLang="zh-CN" baseline="0" dirty="0" smtClean="0"/>
              <a:t> 0 (Z0_NOT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binary number 111 is decoded into the decimal number</a:t>
            </a:r>
            <a:r>
              <a:rPr lang="en-US" altLang="zh-CN" baseline="0" dirty="0" smtClean="0"/>
              <a:t> 7 (Z7_NOT is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000 is decoded as 0. 111 is decoded as 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Write the </a:t>
            </a:r>
            <a:r>
              <a:rPr lang="en-US" altLang="zh-CN" b="1" baseline="0" dirty="0" err="1" smtClean="0"/>
              <a:t>minterm</a:t>
            </a:r>
            <a:r>
              <a:rPr lang="en-US" altLang="zh-CN" b="1" baseline="0" dirty="0" smtClean="0"/>
              <a:t> of each row. Invert the </a:t>
            </a:r>
            <a:r>
              <a:rPr lang="en-US" altLang="zh-CN" b="1" baseline="0" dirty="0" err="1" smtClean="0"/>
              <a:t>minterm</a:t>
            </a:r>
            <a:r>
              <a:rPr lang="en-US" altLang="zh-CN" b="1" baseline="0" dirty="0" smtClean="0"/>
              <a:t>. Then, we get the Z expression.</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201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14</a:t>
            </a:fld>
            <a:endParaRPr lang="zh-CN" altLang="en-US"/>
          </a:p>
        </p:txBody>
      </p:sp>
    </p:spTree>
    <p:extLst>
      <p:ext uri="{BB962C8B-B14F-4D97-AF65-F5344CB8AC3E}">
        <p14:creationId xmlns:p14="http://schemas.microsoft.com/office/powerpoint/2010/main" val="2776396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We can rewrite</a:t>
            </a:r>
            <a:r>
              <a:rPr lang="en-US" altLang="zh-CN" baseline="0" dirty="0" smtClean="0"/>
              <a:t> the input variables in the form of </a:t>
            </a:r>
            <a:r>
              <a:rPr lang="en-US" altLang="zh-CN" baseline="0" dirty="0" err="1" smtClean="0"/>
              <a:t>minterms</a:t>
            </a:r>
            <a:r>
              <a:rPr lang="en-US" altLang="zh-CN" baseline="0" dirty="0" smtClean="0"/>
              <a:t>.</a:t>
            </a:r>
          </a:p>
          <a:p>
            <a:r>
              <a:rPr lang="en-US" altLang="zh-CN" b="1" baseline="0" dirty="0" smtClean="0"/>
              <a:t>Rewrite the functions by </a:t>
            </a:r>
            <a:r>
              <a:rPr lang="en-US" altLang="zh-CN" b="1" baseline="0" dirty="0" err="1" smtClean="0"/>
              <a:t>minterm</a:t>
            </a:r>
            <a:r>
              <a:rPr lang="en-US" altLang="zh-CN" b="1" baseline="0" dirty="0" smtClean="0"/>
              <a:t> in number.</a:t>
            </a:r>
          </a:p>
          <a:p>
            <a:r>
              <a:rPr lang="en-US" altLang="zh-CN" b="1" baseline="0" dirty="0" smtClean="0"/>
              <a:t>000 is m0.</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202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We will try</a:t>
            </a:r>
            <a:r>
              <a:rPr lang="en-US" altLang="zh-CN" baseline="0" dirty="0" smtClean="0"/>
              <a:t> to get all the </a:t>
            </a:r>
            <a:r>
              <a:rPr lang="en-US" altLang="zh-CN" baseline="0" dirty="0" err="1" smtClean="0"/>
              <a:t>minterms</a:t>
            </a:r>
            <a:r>
              <a:rPr lang="en-US" altLang="zh-CN" baseline="0" dirty="0" smtClean="0"/>
              <a:t> of each function.</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206</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b="1" dirty="0" smtClean="0"/>
              <a:t>Expand</a:t>
            </a:r>
            <a:r>
              <a:rPr lang="en-US" altLang="zh-CN" b="1" baseline="0" dirty="0" smtClean="0"/>
              <a:t> each product term into </a:t>
            </a:r>
            <a:r>
              <a:rPr lang="en-US" altLang="zh-CN" b="1" baseline="0" dirty="0" err="1" smtClean="0"/>
              <a:t>minterm</a:t>
            </a:r>
            <a:r>
              <a:rPr lang="en-US" altLang="zh-CN" b="1" baseline="0" dirty="0" smtClean="0"/>
              <a:t>.</a:t>
            </a:r>
          </a:p>
          <a:p>
            <a:r>
              <a:rPr lang="en-US" altLang="zh-CN" b="1" baseline="0" dirty="0" smtClean="0"/>
              <a:t>Get the </a:t>
            </a:r>
            <a:r>
              <a:rPr lang="en-US" altLang="zh-CN" b="1" baseline="0" dirty="0" err="1" smtClean="0"/>
              <a:t>minterm</a:t>
            </a:r>
            <a:r>
              <a:rPr lang="en-US" altLang="zh-CN" b="1" baseline="0" dirty="0" smtClean="0"/>
              <a:t> number.</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208</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a:t>
            </a:r>
            <a:r>
              <a:rPr lang="en-US" altLang="zh-CN" dirty="0" err="1" smtClean="0"/>
              <a:t>minterm</a:t>
            </a:r>
            <a:r>
              <a:rPr lang="en-US" altLang="zh-CN" dirty="0" smtClean="0"/>
              <a:t> is in the inverted</a:t>
            </a:r>
            <a:r>
              <a:rPr lang="en-US" altLang="zh-CN" baseline="0" dirty="0" smtClean="0"/>
              <a:t> relation to the </a:t>
            </a:r>
            <a:r>
              <a:rPr lang="en-US" altLang="zh-CN" baseline="0" dirty="0" err="1" smtClean="0"/>
              <a:t>maxterm</a:t>
            </a:r>
            <a:r>
              <a:rPr lang="en-US" altLang="zh-CN" baseline="0" dirty="0" smtClean="0"/>
              <a:t>.</a:t>
            </a:r>
          </a:p>
          <a:p>
            <a:r>
              <a:rPr lang="en-US" altLang="zh-CN" b="1" baseline="0" dirty="0" smtClean="0"/>
              <a:t>Remove the </a:t>
            </a:r>
            <a:r>
              <a:rPr lang="en-US" altLang="zh-CN" b="1" baseline="0" dirty="0" err="1" smtClean="0"/>
              <a:t>invertor</a:t>
            </a:r>
            <a:r>
              <a:rPr lang="en-US" altLang="zh-CN" b="1" baseline="0" dirty="0" smtClean="0"/>
              <a:t> on </a:t>
            </a:r>
            <a:r>
              <a:rPr lang="en-US" altLang="zh-CN" b="1" baseline="0" dirty="0" err="1" smtClean="0"/>
              <a:t>minterm</a:t>
            </a:r>
            <a:r>
              <a:rPr lang="en-US" altLang="zh-CN" b="1" baseline="0" dirty="0" smtClean="0"/>
              <a:t>. We get the </a:t>
            </a:r>
            <a:r>
              <a:rPr lang="en-US" altLang="zh-CN" b="1" baseline="0" dirty="0" err="1" smtClean="0"/>
              <a:t>maxterm</a:t>
            </a:r>
            <a:r>
              <a:rPr lang="en-US" altLang="zh-CN" b="1" baseline="0" dirty="0" smtClean="0"/>
              <a:t>.</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209</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We can draw</a:t>
            </a:r>
            <a:r>
              <a:rPr lang="en-US" altLang="zh-CN" baseline="0" dirty="0" smtClean="0"/>
              <a:t> the pin diagram of the 3 to 8 decoder.</a:t>
            </a:r>
          </a:p>
          <a:p>
            <a:r>
              <a:rPr lang="en-US" altLang="zh-CN" baseline="0" dirty="0" smtClean="0"/>
              <a:t>The inputs of the function are A, B, C, which are connected to A2, A1, A0.</a:t>
            </a:r>
          </a:p>
          <a:p>
            <a:r>
              <a:rPr lang="en-US" altLang="zh-CN" baseline="0" dirty="0" smtClean="0"/>
              <a:t>Set the control inputs. S3_NOT is 0, S2_NOT is 0, and S1 is 1.</a:t>
            </a:r>
          </a:p>
          <a:p>
            <a:r>
              <a:rPr lang="en-US" altLang="zh-CN" baseline="0" dirty="0" smtClean="0"/>
              <a:t>For each function, we use the NAND gate to connect all the inverted </a:t>
            </a:r>
            <a:r>
              <a:rPr lang="en-US" altLang="zh-CN" baseline="0" dirty="0" err="1" smtClean="0"/>
              <a:t>minterms</a:t>
            </a:r>
            <a:r>
              <a:rPr lang="en-US" altLang="zh-CN" baseline="0" dirty="0" smtClean="0"/>
              <a:t>. </a:t>
            </a:r>
          </a:p>
          <a:p>
            <a:r>
              <a:rPr lang="en-US" altLang="zh-CN" b="1" baseline="0" dirty="0" smtClean="0"/>
              <a:t>Connect the inverted </a:t>
            </a:r>
            <a:r>
              <a:rPr lang="en-US" altLang="zh-CN" b="1" baseline="0" dirty="0" err="1" smtClean="0"/>
              <a:t>minterms</a:t>
            </a:r>
            <a:r>
              <a:rPr lang="en-US" altLang="zh-CN" b="1" baseline="0" dirty="0" smtClean="0"/>
              <a:t> by NAND gate. Connect the input variables. Connect the control pins.</a:t>
            </a:r>
          </a:p>
          <a:p>
            <a:r>
              <a:rPr lang="en-US" altLang="zh-CN" b="1" baseline="0" dirty="0" smtClean="0"/>
              <a:t>So the function is implemented by 3 to 8 decoder.</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210</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a:t>
            </a:r>
            <a:r>
              <a:rPr lang="en-US" altLang="zh-CN" baseline="0" dirty="0" smtClean="0"/>
              <a:t> is </a:t>
            </a:r>
            <a:r>
              <a:rPr lang="en-US" altLang="zh-CN" sz="1200" b="0" dirty="0" smtClean="0">
                <a:effectLst>
                  <a:outerShdw blurRad="38100" dist="38100" dir="2700000" algn="tl">
                    <a:srgbClr val="000000"/>
                  </a:outerShdw>
                </a:effectLst>
                <a:ea typeface="黑体" pitchFamily="49" charset="-122"/>
                <a:cs typeface="Times New Roman" pitchFamily="18" charset="0"/>
              </a:rPr>
              <a:t>4-to-1 line </a:t>
            </a:r>
            <a:r>
              <a:rPr lang="en-US" altLang="zh-CN" baseline="0" dirty="0" smtClean="0"/>
              <a:t>data selector.</a:t>
            </a:r>
            <a:endParaRPr lang="en-US" altLang="zh-CN" dirty="0" smtClean="0"/>
          </a:p>
          <a:p>
            <a:r>
              <a:rPr lang="en-US" altLang="zh-CN" dirty="0" smtClean="0"/>
              <a:t>S_NOT is the</a:t>
            </a:r>
            <a:r>
              <a:rPr lang="en-US" altLang="zh-CN" baseline="0" dirty="0" smtClean="0"/>
              <a:t> enabling pin.</a:t>
            </a:r>
            <a:endParaRPr lang="en-US" altLang="zh-CN" dirty="0" smtClean="0"/>
          </a:p>
          <a:p>
            <a:r>
              <a:rPr lang="en-US" altLang="zh-CN" dirty="0" smtClean="0"/>
              <a:t>A1</a:t>
            </a:r>
            <a:r>
              <a:rPr lang="en-US" altLang="zh-CN" baseline="0" dirty="0" smtClean="0"/>
              <a:t> A0 are the address pins, ranging from 00 to 11.</a:t>
            </a:r>
          </a:p>
          <a:p>
            <a:r>
              <a:rPr lang="en-US" altLang="zh-CN" baseline="0" dirty="0" smtClean="0"/>
              <a:t>Y is the output.</a:t>
            </a:r>
          </a:p>
          <a:p>
            <a:r>
              <a:rPr lang="en-US" altLang="zh-CN" dirty="0" smtClean="0"/>
              <a:t>D0, D1,</a:t>
            </a:r>
            <a:r>
              <a:rPr lang="en-US" altLang="zh-CN" baseline="0" dirty="0" smtClean="0"/>
              <a:t> D2, D3 are the data, which will be selected by the address and sent to the output.</a:t>
            </a:r>
          </a:p>
          <a:p>
            <a:r>
              <a:rPr lang="en-US" altLang="zh-CN" b="1" baseline="0" dirty="0" smtClean="0"/>
              <a:t>S is the control pin. D are data. A are address. Y is output.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baseline="0" dirty="0" smtClean="0"/>
              <a:t>Each time 1-of-4 Line is selected.</a:t>
            </a:r>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217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If S_NOT is 0, the data</a:t>
            </a:r>
            <a:r>
              <a:rPr lang="en-US" altLang="zh-CN" baseline="0" dirty="0" smtClean="0"/>
              <a:t> selector is working.</a:t>
            </a:r>
          </a:p>
          <a:p>
            <a:r>
              <a:rPr lang="en-US" altLang="zh-CN" baseline="0" dirty="0" smtClean="0"/>
              <a:t>If A1 A0 are 00, data D0 is selected and sent to the output 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If A1 A0 are 01, data D1 is selected and sent to the output Y.</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If A1 A0 are 10, data D2 is selected and sent to the output Y.</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If A1 A0 are 11, data D3 is selected and sent to the output Y.</a:t>
            </a:r>
            <a:endParaRPr lang="zh-CN" altLang="en-US" dirty="0" smtClean="0"/>
          </a:p>
          <a:p>
            <a:r>
              <a:rPr lang="en-US" altLang="zh-CN" dirty="0" smtClean="0"/>
              <a:t>If we combine</a:t>
            </a:r>
            <a:r>
              <a:rPr lang="en-US" altLang="zh-CN" baseline="0" dirty="0" smtClean="0"/>
              <a:t> all the four conditions, we get the logic function of the data selector.</a:t>
            </a:r>
          </a:p>
          <a:p>
            <a:r>
              <a:rPr lang="en-US" altLang="zh-CN" b="1" baseline="0" dirty="0" smtClean="0"/>
              <a:t>Write the </a:t>
            </a:r>
            <a:r>
              <a:rPr lang="en-US" altLang="zh-CN" b="1" baseline="0" dirty="0" err="1" smtClean="0"/>
              <a:t>minterm</a:t>
            </a:r>
            <a:r>
              <a:rPr lang="en-US" altLang="zh-CN" b="1" baseline="0" dirty="0" smtClean="0"/>
              <a:t> in each row. Then we get the Y expression.</a:t>
            </a:r>
            <a:endParaRPr lang="zh-CN" altLang="en-US" b="1"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219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Method 1 is to use the K-map.</a:t>
            </a:r>
          </a:p>
          <a:p>
            <a:r>
              <a:rPr lang="en-US" altLang="zh-CN" dirty="0" smtClean="0"/>
              <a:t>First</a:t>
            </a:r>
            <a:r>
              <a:rPr lang="en-US" altLang="zh-CN" baseline="0" dirty="0" smtClean="0"/>
              <a:t>, we will recover all the </a:t>
            </a:r>
            <a:r>
              <a:rPr lang="en-US" altLang="zh-CN" baseline="0" dirty="0" err="1" smtClean="0"/>
              <a:t>minterms</a:t>
            </a:r>
            <a:r>
              <a:rPr lang="en-US" altLang="zh-CN" baseline="0" dirty="0" smtClean="0"/>
              <a:t> of the function and put them into the K-map.</a:t>
            </a:r>
          </a:p>
          <a:p>
            <a:r>
              <a:rPr lang="en-US" altLang="zh-CN" baseline="0" dirty="0" smtClean="0"/>
              <a:t>Please note that the K-map that we use to implement the data selector is different to those in Chapter Two.</a:t>
            </a:r>
          </a:p>
          <a:p>
            <a:r>
              <a:rPr lang="en-US" altLang="zh-CN" baseline="0" dirty="0" smtClean="0"/>
              <a:t>We put the highest inputs AB in the horizontal direction and put the lowest input C in the vertical direction.</a:t>
            </a:r>
          </a:p>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224</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Then, we will draw K-circles and keep the address AB complete.</a:t>
            </a:r>
          </a:p>
          <a:p>
            <a:r>
              <a:rPr lang="en-US" altLang="zh-CN" dirty="0" smtClean="0"/>
              <a:t>So we draw</a:t>
            </a:r>
            <a:r>
              <a:rPr lang="en-US" altLang="zh-CN" baseline="0" dirty="0" smtClean="0"/>
              <a:t> K-circles in each column independently.</a:t>
            </a:r>
          </a:p>
          <a:p>
            <a:r>
              <a:rPr lang="en-US" altLang="zh-CN" baseline="0" dirty="0" smtClean="0"/>
              <a:t>Arrange the address AB in the ascending order, 00, 01, 10, 11. </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226</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By</a:t>
            </a:r>
            <a:r>
              <a:rPr lang="en-US" altLang="zh-CN" baseline="0" dirty="0" smtClean="0"/>
              <a:t> comparing the function that </a:t>
            </a:r>
            <a:r>
              <a:rPr lang="en-US" altLang="zh-CN" dirty="0" smtClean="0"/>
              <a:t>we </a:t>
            </a:r>
            <a:r>
              <a:rPr lang="en-US" altLang="zh-CN" baseline="0" dirty="0" smtClean="0"/>
              <a:t>get from the K-map, with the standard function of the data selector, </a:t>
            </a:r>
          </a:p>
          <a:p>
            <a:r>
              <a:rPr lang="en-US" altLang="zh-CN" baseline="0" dirty="0" smtClean="0"/>
              <a:t>we find that D0 is C NOT, D1 is 1, D2 is C NOT, D3 is C.</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228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function</a:t>
            </a:r>
            <a:r>
              <a:rPr lang="en-US" altLang="zh-CN" baseline="0" dirty="0" smtClean="0"/>
              <a:t> is given in the from of </a:t>
            </a:r>
            <a:r>
              <a:rPr lang="en-US" altLang="zh-CN" baseline="0" dirty="0" err="1" smtClean="0"/>
              <a:t>minterms</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230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We draw the K-map of the function.</a:t>
            </a:r>
          </a:p>
          <a:p>
            <a:r>
              <a:rPr lang="en-US" altLang="zh-CN" dirty="0" smtClean="0"/>
              <a:t>Put</a:t>
            </a:r>
            <a:r>
              <a:rPr lang="en-US" altLang="zh-CN" baseline="0" dirty="0" smtClean="0"/>
              <a:t> the highest inputs AB in the vertical direction.</a:t>
            </a:r>
          </a:p>
          <a:p>
            <a:r>
              <a:rPr lang="en-US" altLang="zh-CN" baseline="0" dirty="0" smtClean="0"/>
              <a:t>Put the lowest inputs CD in the horizontal direction.</a:t>
            </a:r>
          </a:p>
          <a:p>
            <a:r>
              <a:rPr lang="en-US" altLang="zh-CN" baseline="0" dirty="0" smtClean="0"/>
              <a:t>The highest inputs AB are the address pins.</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232</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Draw the K-circles and keep the address AB complete.</a:t>
            </a:r>
          </a:p>
          <a:p>
            <a:r>
              <a:rPr lang="en-US" altLang="zh-CN" dirty="0" smtClean="0"/>
              <a:t>Draw</a:t>
            </a:r>
            <a:r>
              <a:rPr lang="en-US" altLang="zh-CN" baseline="0" dirty="0" smtClean="0"/>
              <a:t> K-circles in each row independently.</a:t>
            </a:r>
          </a:p>
          <a:p>
            <a:r>
              <a:rPr lang="en-US" altLang="zh-CN" dirty="0" smtClean="0"/>
              <a:t>Arrange</a:t>
            </a:r>
            <a:r>
              <a:rPr lang="en-US" altLang="zh-CN" baseline="0" dirty="0" smtClean="0"/>
              <a:t> the address of the function in the ascending order, 00, 01, 10, 11.</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234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Combine different items with the same address.</a:t>
            </a:r>
          </a:p>
          <a:p>
            <a:r>
              <a:rPr lang="en-US" altLang="zh-CN" dirty="0" smtClean="0"/>
              <a:t>Change the OR gate into the NAND</a:t>
            </a:r>
            <a:r>
              <a:rPr lang="en-US" altLang="zh-CN" baseline="0" dirty="0" smtClean="0"/>
              <a:t> gate.</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237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Determine the data</a:t>
            </a:r>
            <a:r>
              <a:rPr lang="en-US" altLang="zh-CN" baseline="0" dirty="0" smtClean="0"/>
              <a:t> pins </a:t>
            </a:r>
            <a:r>
              <a:rPr lang="en-US" altLang="zh-CN" dirty="0" smtClean="0"/>
              <a:t>D0,…,D3.</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239</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Theoretically, the output A</a:t>
            </a:r>
            <a:r>
              <a:rPr lang="en-US" altLang="zh-CN" baseline="0" dirty="0" smtClean="0"/>
              <a:t> dot A NOT equals 0.</a:t>
            </a:r>
          </a:p>
          <a:p>
            <a:r>
              <a:rPr lang="en-US" altLang="zh-CN" baseline="0" dirty="0" smtClean="0"/>
              <a:t>But due to the time delay of the logic gates, the output A dot A NOT is 1 in some period.</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244</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246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baseline="0" dirty="0" smtClean="0"/>
              <a:t>The way to discover and avoid </a:t>
            </a:r>
            <a:r>
              <a:rPr lang="en-US" altLang="zh-CN" sz="1200" b="0" dirty="0" smtClean="0">
                <a:solidFill>
                  <a:srgbClr val="FFFF00"/>
                </a:solidFill>
                <a:effectLst>
                  <a:outerShdw blurRad="38100" dist="38100" dir="2700000" algn="tl">
                    <a:srgbClr val="000000">
                      <a:alpha val="43137"/>
                    </a:srgbClr>
                  </a:outerShdw>
                </a:effectLst>
              </a:rPr>
              <a:t>Hazard</a:t>
            </a:r>
            <a:r>
              <a:rPr lang="en-US" altLang="zh-CN" baseline="0" dirty="0" smtClean="0"/>
              <a:t>.</a:t>
            </a:r>
          </a:p>
          <a:p>
            <a:r>
              <a:rPr lang="en-US" altLang="zh-CN" baseline="0" dirty="0" smtClean="0"/>
              <a:t>The method for discovering </a:t>
            </a:r>
            <a:r>
              <a:rPr lang="en-US" altLang="zh-CN" sz="1200" b="0" dirty="0" smtClean="0">
                <a:solidFill>
                  <a:srgbClr val="FFFF00"/>
                </a:solidFill>
                <a:effectLst>
                  <a:outerShdw blurRad="38100" dist="38100" dir="2700000" algn="tl">
                    <a:srgbClr val="000000">
                      <a:alpha val="43137"/>
                    </a:srgbClr>
                  </a:outerShdw>
                </a:effectLst>
              </a:rPr>
              <a:t>Hazard </a:t>
            </a:r>
            <a:r>
              <a:rPr lang="en-US" altLang="zh-CN" baseline="0" dirty="0" smtClean="0"/>
              <a:t>is to assign variables with constant values and get the form A plus A NOT, or A dot A NOT.</a:t>
            </a:r>
          </a:p>
          <a:p>
            <a:r>
              <a:rPr lang="en-US" altLang="zh-CN" baseline="0" dirty="0" smtClean="0"/>
              <a:t>The method for avoiding </a:t>
            </a:r>
            <a:r>
              <a:rPr lang="en-US" altLang="zh-CN" sz="1200" b="0" dirty="0" smtClean="0">
                <a:solidFill>
                  <a:srgbClr val="FFFF00"/>
                </a:solidFill>
                <a:effectLst>
                  <a:outerShdw blurRad="38100" dist="38100" dir="2700000" algn="tl">
                    <a:srgbClr val="000000">
                      <a:alpha val="43137"/>
                    </a:srgbClr>
                  </a:outerShdw>
                </a:effectLst>
              </a:rPr>
              <a:t>Hazard </a:t>
            </a:r>
            <a:r>
              <a:rPr lang="en-US" altLang="zh-CN" baseline="0" dirty="0" smtClean="0"/>
              <a:t>is to add the redundant term.</a:t>
            </a:r>
          </a:p>
          <a:p>
            <a:r>
              <a:rPr lang="en-US" altLang="zh-CN" baseline="0" dirty="0" smtClean="0"/>
              <a:t>In the function, we have the primitive variable A and the inverted variable A NOT, so we can add the redundant term BC.</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247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The input </a:t>
            </a:r>
            <a:r>
              <a:rPr lang="en-US" altLang="zh-CN" sz="1200" b="0" i="0" kern="1200" dirty="0" smtClean="0">
                <a:solidFill>
                  <a:schemeClr val="tx1"/>
                </a:solidFill>
                <a:latin typeface="+mn-lt"/>
                <a:ea typeface="+mn-ea"/>
                <a:cs typeface="+mn-cs"/>
              </a:rPr>
              <a:t>satisfies the inequality. X is no less than</a:t>
            </a:r>
            <a:r>
              <a:rPr lang="en-US" altLang="zh-CN" sz="1200" b="0" i="0" kern="1200" baseline="0" dirty="0" smtClean="0">
                <a:solidFill>
                  <a:schemeClr val="tx1"/>
                </a:solidFill>
                <a:latin typeface="+mn-lt"/>
                <a:ea typeface="+mn-ea"/>
                <a:cs typeface="+mn-cs"/>
              </a:rPr>
              <a:t> 3 and no greater than 6.</a:t>
            </a:r>
            <a:endParaRPr lang="zh-CN" altLang="en-US" dirty="0"/>
          </a:p>
        </p:txBody>
      </p:sp>
      <p:sp>
        <p:nvSpPr>
          <p:cNvPr id="4" name="灯片编号占位符 3"/>
          <p:cNvSpPr>
            <a:spLocks noGrp="1"/>
          </p:cNvSpPr>
          <p:nvPr>
            <p:ph type="sldNum" sz="quarter" idx="10"/>
          </p:nvPr>
        </p:nvSpPr>
        <p:spPr/>
        <p:txBody>
          <a:bodyPr/>
          <a:lstStyle/>
          <a:p>
            <a:fld id="{05788EAE-2849-4820-A2AC-05AAFF38CB97}"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12192000" cy="6858000"/>
            <a:chOff x="0" y="0"/>
            <a:chExt cx="5760" cy="4320"/>
          </a:xfrm>
        </p:grpSpPr>
        <p:sp>
          <p:nvSpPr>
            <p:cNvPr id="307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3600"/>
            </a:p>
          </p:txBody>
        </p:sp>
        <p:sp>
          <p:nvSpPr>
            <p:cNvPr id="307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3600"/>
            </a:p>
          </p:txBody>
        </p:sp>
      </p:grpSp>
      <p:grpSp>
        <p:nvGrpSpPr>
          <p:cNvPr id="3082" name="Group 10"/>
          <p:cNvGrpSpPr>
            <a:grpSpLocks/>
          </p:cNvGrpSpPr>
          <p:nvPr/>
        </p:nvGrpSpPr>
        <p:grpSpPr bwMode="auto">
          <a:xfrm>
            <a:off x="203201" y="314326"/>
            <a:ext cx="1130300" cy="6543675"/>
            <a:chOff x="96" y="198"/>
            <a:chExt cx="534" cy="4122"/>
          </a:xfrm>
        </p:grpSpPr>
        <p:sp>
          <p:nvSpPr>
            <p:cNvPr id="3083" name="AutoShape 11"/>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084" name="AutoShape 12"/>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085" name="AutoShape 13"/>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086" name="AutoShape 14"/>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087" name="AutoShape 15"/>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088" name="AutoShape 16"/>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089" name="AutoShape 17"/>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3090" name="Rectangle 18"/>
          <p:cNvSpPr>
            <a:spLocks noChangeArrowheads="1"/>
          </p:cNvSpPr>
          <p:nvPr/>
        </p:nvSpPr>
        <p:spPr bwMode="auto">
          <a:xfrm>
            <a:off x="588434" y="0"/>
            <a:ext cx="3683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3091" name="AutoShape 19"/>
          <p:cNvSpPr>
            <a:spLocks noChangeArrowheads="1"/>
          </p:cNvSpPr>
          <p:nvPr/>
        </p:nvSpPr>
        <p:spPr bwMode="auto">
          <a:xfrm flipH="1">
            <a:off x="730251" y="2717800"/>
            <a:ext cx="11461749"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3092" name="Oval 20"/>
          <p:cNvSpPr>
            <a:spLocks noChangeArrowheads="1"/>
          </p:cNvSpPr>
          <p:nvPr/>
        </p:nvSpPr>
        <p:spPr bwMode="auto">
          <a:xfrm>
            <a:off x="577851" y="2697164"/>
            <a:ext cx="3937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3093" name="Rectangle 21"/>
          <p:cNvSpPr>
            <a:spLocks noChangeArrowheads="1"/>
          </p:cNvSpPr>
          <p:nvPr/>
        </p:nvSpPr>
        <p:spPr bwMode="auto">
          <a:xfrm>
            <a:off x="618067" y="2700338"/>
            <a:ext cx="215900"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3094" name="Oval 22"/>
          <p:cNvSpPr>
            <a:spLocks noChangeArrowheads="1"/>
          </p:cNvSpPr>
          <p:nvPr/>
        </p:nvSpPr>
        <p:spPr bwMode="auto">
          <a:xfrm>
            <a:off x="12314767" y="2697164"/>
            <a:ext cx="4064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3095" name="Rectangle 23"/>
          <p:cNvSpPr>
            <a:spLocks noChangeArrowheads="1"/>
          </p:cNvSpPr>
          <p:nvPr/>
        </p:nvSpPr>
        <p:spPr bwMode="auto">
          <a:xfrm>
            <a:off x="645585" y="2760663"/>
            <a:ext cx="11669183"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grpSp>
        <p:nvGrpSpPr>
          <p:cNvPr id="3096" name="Group 24"/>
          <p:cNvGrpSpPr>
            <a:grpSpLocks/>
          </p:cNvGrpSpPr>
          <p:nvPr/>
        </p:nvGrpSpPr>
        <p:grpSpPr bwMode="auto">
          <a:xfrm>
            <a:off x="201084" y="0"/>
            <a:ext cx="1132416" cy="6858000"/>
            <a:chOff x="95" y="0"/>
            <a:chExt cx="535" cy="4320"/>
          </a:xfrm>
        </p:grpSpPr>
        <p:sp>
          <p:nvSpPr>
            <p:cNvPr id="3097" name="AutoShape 25"/>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098" name="AutoShape 26"/>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099" name="AutoShape 27"/>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100" name="AutoShape 28"/>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101" name="AutoShape 29"/>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102" name="AutoShape 30"/>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103" name="Freeform 31"/>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3104" name="Freeform 32"/>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3107" name="Rectangle 35"/>
          <p:cNvSpPr>
            <a:spLocks noGrp="1" noChangeArrowheads="1"/>
          </p:cNvSpPr>
          <p:nvPr>
            <p:ph type="ctrTitle" sz="quarter"/>
          </p:nvPr>
        </p:nvSpPr>
        <p:spPr>
          <a:xfrm>
            <a:off x="1538817" y="1881188"/>
            <a:ext cx="10363200" cy="762000"/>
          </a:xfrm>
        </p:spPr>
        <p:txBody>
          <a:bodyPr/>
          <a:lstStyle>
            <a:lvl1pPr>
              <a:defRPr/>
            </a:lvl1pPr>
          </a:lstStyle>
          <a:p>
            <a:pPr lvl="0"/>
            <a:r>
              <a:rPr lang="zh-CN" altLang="en-US" noProof="0" smtClean="0"/>
              <a:t>单击此处编辑母版标题样式</a:t>
            </a:r>
          </a:p>
        </p:txBody>
      </p:sp>
      <p:sp>
        <p:nvSpPr>
          <p:cNvPr id="3108" name="Rectangle 36"/>
          <p:cNvSpPr>
            <a:spLocks noGrp="1" noChangeArrowheads="1"/>
          </p:cNvSpPr>
          <p:nvPr>
            <p:ph type="subTitle" sz="quarter" idx="1"/>
          </p:nvPr>
        </p:nvSpPr>
        <p:spPr>
          <a:xfrm>
            <a:off x="1562100" y="3124200"/>
            <a:ext cx="8534400" cy="1752600"/>
          </a:xfrm>
        </p:spPr>
        <p:txBody>
          <a:bodyPr/>
          <a:lstStyle>
            <a:lvl1pPr marL="0" indent="0">
              <a:buFontTx/>
              <a:buNone/>
              <a:defRPr/>
            </a:lvl1pPr>
          </a:lstStyle>
          <a:p>
            <a:pPr lvl="0"/>
            <a:r>
              <a:rPr lang="zh-CN" altLang="en-US" noProof="0" smtClean="0"/>
              <a:t>单击此处编辑母版副标题样式</a:t>
            </a:r>
          </a:p>
        </p:txBody>
      </p:sp>
      <p:sp>
        <p:nvSpPr>
          <p:cNvPr id="3109" name="Rectangle 37"/>
          <p:cNvSpPr>
            <a:spLocks noGrp="1" noChangeArrowheads="1"/>
          </p:cNvSpPr>
          <p:nvPr>
            <p:ph type="dt" sz="quarter" idx="2"/>
          </p:nvPr>
        </p:nvSpPr>
        <p:spPr>
          <a:xfrm>
            <a:off x="1492251" y="6318250"/>
            <a:ext cx="2540000" cy="457200"/>
          </a:xfrm>
        </p:spPr>
        <p:txBody>
          <a:bodyPr/>
          <a:lstStyle>
            <a:lvl1pPr>
              <a:defRPr/>
            </a:lvl1pPr>
          </a:lstStyle>
          <a:p>
            <a:endParaRPr lang="en-US" altLang="zh-CN"/>
          </a:p>
        </p:txBody>
      </p:sp>
      <p:sp>
        <p:nvSpPr>
          <p:cNvPr id="3110" name="Rectangle 38"/>
          <p:cNvSpPr>
            <a:spLocks noGrp="1" noChangeArrowheads="1"/>
          </p:cNvSpPr>
          <p:nvPr>
            <p:ph type="ftr" sz="quarter" idx="3"/>
          </p:nvPr>
        </p:nvSpPr>
        <p:spPr>
          <a:xfrm>
            <a:off x="4743451" y="6318250"/>
            <a:ext cx="3860800" cy="457200"/>
          </a:xfrm>
        </p:spPr>
        <p:txBody>
          <a:bodyPr/>
          <a:lstStyle>
            <a:lvl1pPr>
              <a:defRPr/>
            </a:lvl1pPr>
          </a:lstStyle>
          <a:p>
            <a:endParaRPr lang="en-US" altLang="zh-CN"/>
          </a:p>
        </p:txBody>
      </p:sp>
      <p:sp>
        <p:nvSpPr>
          <p:cNvPr id="3111" name="Rectangle 39"/>
          <p:cNvSpPr>
            <a:spLocks noGrp="1" noChangeArrowheads="1"/>
          </p:cNvSpPr>
          <p:nvPr>
            <p:ph type="sldNum" sz="quarter" idx="4"/>
          </p:nvPr>
        </p:nvSpPr>
        <p:spPr>
          <a:xfrm>
            <a:off x="9315451" y="6318250"/>
            <a:ext cx="2540000" cy="457200"/>
          </a:xfrm>
        </p:spPr>
        <p:txBody>
          <a:bodyPr/>
          <a:lstStyle>
            <a:lvl1pPr>
              <a:defRPr/>
            </a:lvl1pPr>
          </a:lstStyle>
          <a:p>
            <a:fld id="{5EC3C9CE-9BCF-4D7E-B94A-0544D409F278}" type="slidenum">
              <a:rPr lang="zh-CN" altLang="en-US"/>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additive="base">
                                        <p:cTn id="7" dur="500" fill="hold"/>
                                        <p:tgtEl>
                                          <p:spTgt spid="3092"/>
                                        </p:tgtEl>
                                        <p:attrNameLst>
                                          <p:attrName>ppt_x</p:attrName>
                                        </p:attrNameLst>
                                      </p:cBhvr>
                                      <p:tavLst>
                                        <p:tav tm="0">
                                          <p:val>
                                            <p:strVal val="#ppt_x"/>
                                          </p:val>
                                        </p:tav>
                                        <p:tav tm="100000">
                                          <p:val>
                                            <p:strVal val="#ppt_x"/>
                                          </p:val>
                                        </p:tav>
                                      </p:tavLst>
                                    </p:anim>
                                    <p:anim calcmode="lin" valueType="num">
                                      <p:cBhvr additive="base">
                                        <p:cTn id="8" dur="500" fill="hold"/>
                                        <p:tgtEl>
                                          <p:spTgt spid="309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3092"/>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94"/>
                                        </p:tgtEl>
                                        <p:attrNameLst>
                                          <p:attrName>style.visibility</p:attrName>
                                        </p:attrNameLst>
                                      </p:cBhvr>
                                      <p:to>
                                        <p:strVal val="visible"/>
                                      </p:to>
                                    </p:set>
                                    <p:anim calcmode="lin" valueType="num">
                                      <p:cBhvr additive="base">
                                        <p:cTn id="12" dur="500" fill="hold"/>
                                        <p:tgtEl>
                                          <p:spTgt spid="3094"/>
                                        </p:tgtEl>
                                        <p:attrNameLst>
                                          <p:attrName>ppt_x</p:attrName>
                                        </p:attrNameLst>
                                      </p:cBhvr>
                                      <p:tavLst>
                                        <p:tav tm="0">
                                          <p:val>
                                            <p:strVal val="0-#ppt_w/2"/>
                                          </p:val>
                                        </p:tav>
                                        <p:tav tm="100000">
                                          <p:val>
                                            <p:strVal val="#ppt_x"/>
                                          </p:val>
                                        </p:tav>
                                      </p:tavLst>
                                    </p:anim>
                                    <p:anim calcmode="lin" valueType="num">
                                      <p:cBhvr additive="base">
                                        <p:cTn id="13" dur="500" fill="hold"/>
                                        <p:tgtEl>
                                          <p:spTgt spid="3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animBg="1" autoUpdateAnimBg="0"/>
      <p:bldP spid="3094"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169EF70-6931-45F9-9448-83F1BF5413B3}" type="slidenum">
              <a:rPr lang="zh-CN" altLang="en-US"/>
              <a:pPr/>
              <a:t>‹#›</a:t>
            </a:fld>
            <a:endParaRPr lang="en-US" altLang="zh-CN"/>
          </a:p>
        </p:txBody>
      </p:sp>
    </p:spTree>
    <p:extLst>
      <p:ext uri="{BB962C8B-B14F-4D97-AF65-F5344CB8AC3E}">
        <p14:creationId xmlns:p14="http://schemas.microsoft.com/office/powerpoint/2010/main" val="305989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71000" y="814388"/>
            <a:ext cx="1538883" cy="5281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422400" y="814388"/>
            <a:ext cx="7645400" cy="52816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6BAB26D-1ED8-48DE-B72B-6552967B5CA0}" type="slidenum">
              <a:rPr lang="zh-CN" altLang="en-US"/>
              <a:pPr/>
              <a:t>‹#›</a:t>
            </a:fld>
            <a:endParaRPr lang="en-US" altLang="zh-CN"/>
          </a:p>
        </p:txBody>
      </p:sp>
    </p:spTree>
    <p:extLst>
      <p:ext uri="{BB962C8B-B14F-4D97-AF65-F5344CB8AC3E}">
        <p14:creationId xmlns:p14="http://schemas.microsoft.com/office/powerpoint/2010/main" val="379741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814388"/>
            <a:ext cx="10464800" cy="5281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538817" y="6248400"/>
            <a:ext cx="2540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790017" y="6248400"/>
            <a:ext cx="38608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9362017" y="6248400"/>
            <a:ext cx="2540000" cy="457200"/>
          </a:xfrm>
        </p:spPr>
        <p:txBody>
          <a:bodyPr/>
          <a:lstStyle>
            <a:lvl1pPr>
              <a:defRPr/>
            </a:lvl1pPr>
          </a:lstStyle>
          <a:p>
            <a:fld id="{D5280FD9-FD23-435C-AB1A-5C7BA61B9255}" type="slidenum">
              <a:rPr lang="zh-CN" altLang="en-US"/>
              <a:pPr/>
              <a:t>‹#›</a:t>
            </a:fld>
            <a:endParaRPr lang="en-US" altLang="zh-CN"/>
          </a:p>
        </p:txBody>
      </p:sp>
    </p:spTree>
    <p:extLst>
      <p:ext uri="{BB962C8B-B14F-4D97-AF65-F5344CB8AC3E}">
        <p14:creationId xmlns:p14="http://schemas.microsoft.com/office/powerpoint/2010/main" val="2012813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67266" name="Group 2"/>
          <p:cNvGrpSpPr>
            <a:grpSpLocks/>
          </p:cNvGrpSpPr>
          <p:nvPr/>
        </p:nvGrpSpPr>
        <p:grpSpPr bwMode="auto">
          <a:xfrm>
            <a:off x="0" y="0"/>
            <a:ext cx="12192000" cy="6858000"/>
            <a:chOff x="0" y="0"/>
            <a:chExt cx="5760" cy="4320"/>
          </a:xfrm>
        </p:grpSpPr>
        <p:sp>
          <p:nvSpPr>
            <p:cNvPr id="267267"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3600"/>
            </a:p>
          </p:txBody>
        </p:sp>
        <p:sp>
          <p:nvSpPr>
            <p:cNvPr id="267268"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3600"/>
            </a:p>
          </p:txBody>
        </p:sp>
      </p:grpSp>
      <p:grpSp>
        <p:nvGrpSpPr>
          <p:cNvPr id="267269" name="Group 5"/>
          <p:cNvGrpSpPr>
            <a:grpSpLocks/>
          </p:cNvGrpSpPr>
          <p:nvPr/>
        </p:nvGrpSpPr>
        <p:grpSpPr bwMode="auto">
          <a:xfrm>
            <a:off x="203201" y="314326"/>
            <a:ext cx="1130300" cy="6543675"/>
            <a:chOff x="96" y="198"/>
            <a:chExt cx="534" cy="4122"/>
          </a:xfrm>
        </p:grpSpPr>
        <p:sp>
          <p:nvSpPr>
            <p:cNvPr id="267270" name="AutoShape 6"/>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71" name="AutoShape 7"/>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72" name="AutoShape 8"/>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73" name="AutoShape 9"/>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74" name="AutoShape 10"/>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75" name="AutoShape 11"/>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76" name="AutoShape 12"/>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67277" name="Rectangle 13"/>
          <p:cNvSpPr>
            <a:spLocks noChangeArrowheads="1"/>
          </p:cNvSpPr>
          <p:nvPr/>
        </p:nvSpPr>
        <p:spPr bwMode="auto">
          <a:xfrm>
            <a:off x="588434" y="0"/>
            <a:ext cx="3683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67278" name="AutoShape 14"/>
          <p:cNvSpPr>
            <a:spLocks noChangeArrowheads="1"/>
          </p:cNvSpPr>
          <p:nvPr/>
        </p:nvSpPr>
        <p:spPr bwMode="auto">
          <a:xfrm flipH="1">
            <a:off x="730251" y="2717800"/>
            <a:ext cx="11461749"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67279" name="Oval 15"/>
          <p:cNvSpPr>
            <a:spLocks noChangeArrowheads="1"/>
          </p:cNvSpPr>
          <p:nvPr/>
        </p:nvSpPr>
        <p:spPr bwMode="auto">
          <a:xfrm>
            <a:off x="577851" y="2697164"/>
            <a:ext cx="3937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67280" name="Rectangle 16"/>
          <p:cNvSpPr>
            <a:spLocks noChangeArrowheads="1"/>
          </p:cNvSpPr>
          <p:nvPr/>
        </p:nvSpPr>
        <p:spPr bwMode="auto">
          <a:xfrm>
            <a:off x="618067" y="2700338"/>
            <a:ext cx="215900"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67281" name="Oval 17"/>
          <p:cNvSpPr>
            <a:spLocks noChangeArrowheads="1"/>
          </p:cNvSpPr>
          <p:nvPr/>
        </p:nvSpPr>
        <p:spPr bwMode="auto">
          <a:xfrm>
            <a:off x="12314767" y="2697164"/>
            <a:ext cx="4064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67282" name="Rectangle 18"/>
          <p:cNvSpPr>
            <a:spLocks noChangeArrowheads="1"/>
          </p:cNvSpPr>
          <p:nvPr/>
        </p:nvSpPr>
        <p:spPr bwMode="auto">
          <a:xfrm>
            <a:off x="645585" y="2760663"/>
            <a:ext cx="11669183"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grpSp>
        <p:nvGrpSpPr>
          <p:cNvPr id="267283" name="Group 19"/>
          <p:cNvGrpSpPr>
            <a:grpSpLocks/>
          </p:cNvGrpSpPr>
          <p:nvPr/>
        </p:nvGrpSpPr>
        <p:grpSpPr bwMode="auto">
          <a:xfrm>
            <a:off x="201084" y="0"/>
            <a:ext cx="1132416" cy="6858000"/>
            <a:chOff x="95" y="0"/>
            <a:chExt cx="535" cy="4320"/>
          </a:xfrm>
        </p:grpSpPr>
        <p:sp>
          <p:nvSpPr>
            <p:cNvPr id="267284" name="AutoShape 20"/>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85" name="AutoShape 21"/>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86" name="AutoShape 22"/>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87" name="AutoShape 23"/>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88" name="AutoShape 24"/>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89" name="AutoShape 25"/>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90" name="Freeform 26"/>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7291" name="Freeform 27"/>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67292" name="Rectangle 28"/>
          <p:cNvSpPr>
            <a:spLocks noGrp="1" noChangeArrowheads="1"/>
          </p:cNvSpPr>
          <p:nvPr>
            <p:ph type="ctrTitle" sz="quarter"/>
          </p:nvPr>
        </p:nvSpPr>
        <p:spPr>
          <a:xfrm>
            <a:off x="1538817" y="1881188"/>
            <a:ext cx="10363200" cy="762000"/>
          </a:xfrm>
        </p:spPr>
        <p:txBody>
          <a:bodyPr/>
          <a:lstStyle>
            <a:lvl1pPr>
              <a:defRPr/>
            </a:lvl1pPr>
          </a:lstStyle>
          <a:p>
            <a:pPr lvl="0"/>
            <a:r>
              <a:rPr lang="zh-CN" altLang="en-US" noProof="0" smtClean="0"/>
              <a:t>单击此处编辑母版标题样式</a:t>
            </a:r>
          </a:p>
        </p:txBody>
      </p:sp>
      <p:sp>
        <p:nvSpPr>
          <p:cNvPr id="267293" name="Rectangle 29"/>
          <p:cNvSpPr>
            <a:spLocks noGrp="1" noChangeArrowheads="1"/>
          </p:cNvSpPr>
          <p:nvPr>
            <p:ph type="subTitle" sz="quarter" idx="1"/>
          </p:nvPr>
        </p:nvSpPr>
        <p:spPr>
          <a:xfrm>
            <a:off x="1562100" y="3124200"/>
            <a:ext cx="8534400" cy="1752600"/>
          </a:xfrm>
        </p:spPr>
        <p:txBody>
          <a:bodyPr/>
          <a:lstStyle>
            <a:lvl1pPr marL="0" indent="0">
              <a:buFontTx/>
              <a:buNone/>
              <a:defRPr/>
            </a:lvl1pPr>
          </a:lstStyle>
          <a:p>
            <a:pPr lvl="0"/>
            <a:r>
              <a:rPr lang="zh-CN" altLang="en-US" noProof="0" smtClean="0"/>
              <a:t>单击此处编辑母版副标题样式</a:t>
            </a:r>
          </a:p>
        </p:txBody>
      </p:sp>
      <p:sp>
        <p:nvSpPr>
          <p:cNvPr id="267294" name="Rectangle 30"/>
          <p:cNvSpPr>
            <a:spLocks noGrp="1" noChangeArrowheads="1"/>
          </p:cNvSpPr>
          <p:nvPr>
            <p:ph type="dt" sz="quarter" idx="2"/>
          </p:nvPr>
        </p:nvSpPr>
        <p:spPr>
          <a:xfrm>
            <a:off x="1492251" y="6318250"/>
            <a:ext cx="2540000" cy="457200"/>
          </a:xfrm>
        </p:spPr>
        <p:txBody>
          <a:bodyPr/>
          <a:lstStyle>
            <a:lvl1pPr>
              <a:defRPr/>
            </a:lvl1pPr>
          </a:lstStyle>
          <a:p>
            <a:endParaRPr lang="en-US" altLang="zh-CN"/>
          </a:p>
        </p:txBody>
      </p:sp>
      <p:sp>
        <p:nvSpPr>
          <p:cNvPr id="267295" name="Rectangle 31"/>
          <p:cNvSpPr>
            <a:spLocks noGrp="1" noChangeArrowheads="1"/>
          </p:cNvSpPr>
          <p:nvPr>
            <p:ph type="ftr" sz="quarter" idx="3"/>
          </p:nvPr>
        </p:nvSpPr>
        <p:spPr>
          <a:xfrm>
            <a:off x="4743451" y="6318250"/>
            <a:ext cx="3860800" cy="457200"/>
          </a:xfrm>
        </p:spPr>
        <p:txBody>
          <a:bodyPr/>
          <a:lstStyle>
            <a:lvl1pPr>
              <a:defRPr/>
            </a:lvl1pPr>
          </a:lstStyle>
          <a:p>
            <a:endParaRPr lang="en-US" altLang="zh-CN"/>
          </a:p>
        </p:txBody>
      </p:sp>
      <p:sp>
        <p:nvSpPr>
          <p:cNvPr id="267296" name="Rectangle 32"/>
          <p:cNvSpPr>
            <a:spLocks noGrp="1" noChangeArrowheads="1"/>
          </p:cNvSpPr>
          <p:nvPr>
            <p:ph type="sldNum" sz="quarter" idx="4"/>
          </p:nvPr>
        </p:nvSpPr>
        <p:spPr>
          <a:xfrm>
            <a:off x="9315451" y="6318250"/>
            <a:ext cx="2540000" cy="457200"/>
          </a:xfrm>
        </p:spPr>
        <p:txBody>
          <a:bodyPr/>
          <a:lstStyle>
            <a:lvl1pPr>
              <a:defRPr/>
            </a:lvl1pPr>
          </a:lstStyle>
          <a:p>
            <a:fld id="{5B5596B1-7BB1-47F3-8CFC-F133A5E28BCE}" type="slidenum">
              <a:rPr lang="zh-CN" altLang="en-US"/>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7279"/>
                                        </p:tgtEl>
                                        <p:attrNameLst>
                                          <p:attrName>style.visibility</p:attrName>
                                        </p:attrNameLst>
                                      </p:cBhvr>
                                      <p:to>
                                        <p:strVal val="visible"/>
                                      </p:to>
                                    </p:set>
                                    <p:anim calcmode="lin" valueType="num">
                                      <p:cBhvr additive="base">
                                        <p:cTn id="7" dur="500" fill="hold"/>
                                        <p:tgtEl>
                                          <p:spTgt spid="267279"/>
                                        </p:tgtEl>
                                        <p:attrNameLst>
                                          <p:attrName>ppt_x</p:attrName>
                                        </p:attrNameLst>
                                      </p:cBhvr>
                                      <p:tavLst>
                                        <p:tav tm="0">
                                          <p:val>
                                            <p:strVal val="#ppt_x"/>
                                          </p:val>
                                        </p:tav>
                                        <p:tav tm="100000">
                                          <p:val>
                                            <p:strVal val="#ppt_x"/>
                                          </p:val>
                                        </p:tav>
                                      </p:tavLst>
                                    </p:anim>
                                    <p:anim calcmode="lin" valueType="num">
                                      <p:cBhvr additive="base">
                                        <p:cTn id="8" dur="500" fill="hold"/>
                                        <p:tgtEl>
                                          <p:spTgt spid="267279"/>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267279"/>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7281"/>
                                        </p:tgtEl>
                                        <p:attrNameLst>
                                          <p:attrName>style.visibility</p:attrName>
                                        </p:attrNameLst>
                                      </p:cBhvr>
                                      <p:to>
                                        <p:strVal val="visible"/>
                                      </p:to>
                                    </p:set>
                                    <p:anim calcmode="lin" valueType="num">
                                      <p:cBhvr additive="base">
                                        <p:cTn id="12" dur="500" fill="hold"/>
                                        <p:tgtEl>
                                          <p:spTgt spid="267281"/>
                                        </p:tgtEl>
                                        <p:attrNameLst>
                                          <p:attrName>ppt_x</p:attrName>
                                        </p:attrNameLst>
                                      </p:cBhvr>
                                      <p:tavLst>
                                        <p:tav tm="0">
                                          <p:val>
                                            <p:strVal val="0-#ppt_w/2"/>
                                          </p:val>
                                        </p:tav>
                                        <p:tav tm="100000">
                                          <p:val>
                                            <p:strVal val="#ppt_x"/>
                                          </p:val>
                                        </p:tav>
                                      </p:tavLst>
                                    </p:anim>
                                    <p:anim calcmode="lin" valueType="num">
                                      <p:cBhvr additive="base">
                                        <p:cTn id="13" dur="500" fill="hold"/>
                                        <p:tgtEl>
                                          <p:spTgt spid="267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9" grpId="0" animBg="1" autoUpdateAnimBg="0"/>
      <p:bldP spid="267281" grpId="0" animBg="1"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0F2E153-886D-404F-BECA-2360C92570F2}" type="slidenum">
              <a:rPr lang="zh-CN" altLang="en-US"/>
              <a:pPr/>
              <a:t>‹#›</a:t>
            </a:fld>
            <a:endParaRPr lang="en-US" altLang="zh-CN"/>
          </a:p>
        </p:txBody>
      </p:sp>
    </p:spTree>
    <p:extLst>
      <p:ext uri="{BB962C8B-B14F-4D97-AF65-F5344CB8AC3E}">
        <p14:creationId xmlns:p14="http://schemas.microsoft.com/office/powerpoint/2010/main" val="2707024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24AD69-7D8C-46FF-B75E-665F9EC1AC31}" type="slidenum">
              <a:rPr lang="zh-CN" altLang="en-US"/>
              <a:pPr/>
              <a:t>‹#›</a:t>
            </a:fld>
            <a:endParaRPr lang="en-US" altLang="zh-CN"/>
          </a:p>
        </p:txBody>
      </p:sp>
    </p:spTree>
    <p:extLst>
      <p:ext uri="{BB962C8B-B14F-4D97-AF65-F5344CB8AC3E}">
        <p14:creationId xmlns:p14="http://schemas.microsoft.com/office/powerpoint/2010/main" val="2899196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22400" y="1981200"/>
            <a:ext cx="5130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756400" y="1981200"/>
            <a:ext cx="5130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8336DDA-92E8-4294-9E6B-143AE039EBD4}" type="slidenum">
              <a:rPr lang="zh-CN" altLang="en-US"/>
              <a:pPr/>
              <a:t>‹#›</a:t>
            </a:fld>
            <a:endParaRPr lang="en-US" altLang="zh-CN"/>
          </a:p>
        </p:txBody>
      </p:sp>
    </p:spTree>
    <p:extLst>
      <p:ext uri="{BB962C8B-B14F-4D97-AF65-F5344CB8AC3E}">
        <p14:creationId xmlns:p14="http://schemas.microsoft.com/office/powerpoint/2010/main" val="3637876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7"/>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D9F47C2-84CC-4D71-B16A-911D7D60BAD5}" type="slidenum">
              <a:rPr lang="zh-CN" altLang="en-US"/>
              <a:pPr/>
              <a:t>‹#›</a:t>
            </a:fld>
            <a:endParaRPr lang="en-US" altLang="zh-CN"/>
          </a:p>
        </p:txBody>
      </p:sp>
    </p:spTree>
    <p:extLst>
      <p:ext uri="{BB962C8B-B14F-4D97-AF65-F5344CB8AC3E}">
        <p14:creationId xmlns:p14="http://schemas.microsoft.com/office/powerpoint/2010/main" val="3293045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FAC046C-F671-494F-B660-A69AB18C1FB1}" type="slidenum">
              <a:rPr lang="zh-CN" altLang="en-US"/>
              <a:pPr/>
              <a:t>‹#›</a:t>
            </a:fld>
            <a:endParaRPr lang="en-US" altLang="zh-CN"/>
          </a:p>
        </p:txBody>
      </p:sp>
    </p:spTree>
    <p:extLst>
      <p:ext uri="{BB962C8B-B14F-4D97-AF65-F5344CB8AC3E}">
        <p14:creationId xmlns:p14="http://schemas.microsoft.com/office/powerpoint/2010/main" val="1013446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1FB0EA1-0173-4302-B6CB-8C4CC27F5D69}" type="slidenum">
              <a:rPr lang="zh-CN" altLang="en-US"/>
              <a:pPr/>
              <a:t>‹#›</a:t>
            </a:fld>
            <a:endParaRPr lang="en-US" altLang="zh-CN"/>
          </a:p>
        </p:txBody>
      </p:sp>
    </p:spTree>
    <p:extLst>
      <p:ext uri="{BB962C8B-B14F-4D97-AF65-F5344CB8AC3E}">
        <p14:creationId xmlns:p14="http://schemas.microsoft.com/office/powerpoint/2010/main" val="210047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B57B6A-AD3B-468F-B130-3414C91247FB}" type="slidenum">
              <a:rPr lang="zh-CN" altLang="en-US"/>
              <a:pPr/>
              <a:t>‹#›</a:t>
            </a:fld>
            <a:endParaRPr lang="en-US" altLang="zh-CN"/>
          </a:p>
        </p:txBody>
      </p:sp>
    </p:spTree>
    <p:extLst>
      <p:ext uri="{BB962C8B-B14F-4D97-AF65-F5344CB8AC3E}">
        <p14:creationId xmlns:p14="http://schemas.microsoft.com/office/powerpoint/2010/main" val="262730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A3B853B-B19C-48F3-AEB0-4740A2D007CA}" type="slidenum">
              <a:rPr lang="zh-CN" altLang="en-US"/>
              <a:pPr/>
              <a:t>‹#›</a:t>
            </a:fld>
            <a:endParaRPr lang="en-US" altLang="zh-CN"/>
          </a:p>
        </p:txBody>
      </p:sp>
    </p:spTree>
    <p:extLst>
      <p:ext uri="{BB962C8B-B14F-4D97-AF65-F5344CB8AC3E}">
        <p14:creationId xmlns:p14="http://schemas.microsoft.com/office/powerpoint/2010/main" val="3637506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00BA7B-26F9-4E6F-B3CC-527A6D0737D8}" type="slidenum">
              <a:rPr lang="zh-CN" altLang="en-US"/>
              <a:pPr/>
              <a:t>‹#›</a:t>
            </a:fld>
            <a:endParaRPr lang="en-US" altLang="zh-CN"/>
          </a:p>
        </p:txBody>
      </p:sp>
    </p:spTree>
    <p:extLst>
      <p:ext uri="{BB962C8B-B14F-4D97-AF65-F5344CB8AC3E}">
        <p14:creationId xmlns:p14="http://schemas.microsoft.com/office/powerpoint/2010/main" val="3504973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EF68000-9DC3-4A40-9C9C-E21D8F4794AD}" type="slidenum">
              <a:rPr lang="zh-CN" altLang="en-US"/>
              <a:pPr/>
              <a:t>‹#›</a:t>
            </a:fld>
            <a:endParaRPr lang="en-US" altLang="zh-CN"/>
          </a:p>
        </p:txBody>
      </p:sp>
    </p:spTree>
    <p:extLst>
      <p:ext uri="{BB962C8B-B14F-4D97-AF65-F5344CB8AC3E}">
        <p14:creationId xmlns:p14="http://schemas.microsoft.com/office/powerpoint/2010/main" val="1942264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71000" y="814388"/>
            <a:ext cx="1538883" cy="5281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422400" y="814388"/>
            <a:ext cx="7645400" cy="52816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C59E711-DC36-4240-9DDB-0972ACA1618D}" type="slidenum">
              <a:rPr lang="zh-CN" altLang="en-US"/>
              <a:pPr/>
              <a:t>‹#›</a:t>
            </a:fld>
            <a:endParaRPr lang="en-US" altLang="zh-CN"/>
          </a:p>
        </p:txBody>
      </p:sp>
    </p:spTree>
    <p:extLst>
      <p:ext uri="{BB962C8B-B14F-4D97-AF65-F5344CB8AC3E}">
        <p14:creationId xmlns:p14="http://schemas.microsoft.com/office/powerpoint/2010/main" val="3406996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83650" name="Group 2"/>
          <p:cNvGrpSpPr>
            <a:grpSpLocks/>
          </p:cNvGrpSpPr>
          <p:nvPr/>
        </p:nvGrpSpPr>
        <p:grpSpPr bwMode="auto">
          <a:xfrm>
            <a:off x="0" y="0"/>
            <a:ext cx="12192000" cy="6858000"/>
            <a:chOff x="0" y="0"/>
            <a:chExt cx="5760" cy="4320"/>
          </a:xfrm>
        </p:grpSpPr>
        <p:sp>
          <p:nvSpPr>
            <p:cNvPr id="283651"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3600"/>
            </a:p>
          </p:txBody>
        </p:sp>
        <p:sp>
          <p:nvSpPr>
            <p:cNvPr id="283652"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3600"/>
            </a:p>
          </p:txBody>
        </p:sp>
      </p:grpSp>
      <p:grpSp>
        <p:nvGrpSpPr>
          <p:cNvPr id="283653" name="Group 5"/>
          <p:cNvGrpSpPr>
            <a:grpSpLocks/>
          </p:cNvGrpSpPr>
          <p:nvPr/>
        </p:nvGrpSpPr>
        <p:grpSpPr bwMode="auto">
          <a:xfrm>
            <a:off x="203201" y="314326"/>
            <a:ext cx="1130300" cy="6543675"/>
            <a:chOff x="96" y="198"/>
            <a:chExt cx="534" cy="4122"/>
          </a:xfrm>
        </p:grpSpPr>
        <p:sp>
          <p:nvSpPr>
            <p:cNvPr id="283654" name="AutoShape 6"/>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55" name="AutoShape 7"/>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56" name="AutoShape 8"/>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57" name="AutoShape 9"/>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58" name="AutoShape 10"/>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59" name="AutoShape 11"/>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60" name="AutoShape 12"/>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83661" name="Rectangle 13"/>
          <p:cNvSpPr>
            <a:spLocks noChangeArrowheads="1"/>
          </p:cNvSpPr>
          <p:nvPr/>
        </p:nvSpPr>
        <p:spPr bwMode="auto">
          <a:xfrm>
            <a:off x="588434" y="0"/>
            <a:ext cx="3683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83662" name="AutoShape 14"/>
          <p:cNvSpPr>
            <a:spLocks noChangeArrowheads="1"/>
          </p:cNvSpPr>
          <p:nvPr/>
        </p:nvSpPr>
        <p:spPr bwMode="auto">
          <a:xfrm flipH="1">
            <a:off x="730251" y="2717800"/>
            <a:ext cx="11461749"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83663" name="Oval 15"/>
          <p:cNvSpPr>
            <a:spLocks noChangeArrowheads="1"/>
          </p:cNvSpPr>
          <p:nvPr/>
        </p:nvSpPr>
        <p:spPr bwMode="auto">
          <a:xfrm>
            <a:off x="577851" y="2697164"/>
            <a:ext cx="3937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83664" name="Rectangle 16"/>
          <p:cNvSpPr>
            <a:spLocks noChangeArrowheads="1"/>
          </p:cNvSpPr>
          <p:nvPr/>
        </p:nvSpPr>
        <p:spPr bwMode="auto">
          <a:xfrm>
            <a:off x="618067" y="2700338"/>
            <a:ext cx="215900"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83665" name="Oval 17"/>
          <p:cNvSpPr>
            <a:spLocks noChangeArrowheads="1"/>
          </p:cNvSpPr>
          <p:nvPr/>
        </p:nvSpPr>
        <p:spPr bwMode="auto">
          <a:xfrm>
            <a:off x="12314767" y="2697164"/>
            <a:ext cx="4064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83666" name="Rectangle 18"/>
          <p:cNvSpPr>
            <a:spLocks noChangeArrowheads="1"/>
          </p:cNvSpPr>
          <p:nvPr/>
        </p:nvSpPr>
        <p:spPr bwMode="auto">
          <a:xfrm>
            <a:off x="645585" y="2760663"/>
            <a:ext cx="11669183"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grpSp>
        <p:nvGrpSpPr>
          <p:cNvPr id="283667" name="Group 19"/>
          <p:cNvGrpSpPr>
            <a:grpSpLocks/>
          </p:cNvGrpSpPr>
          <p:nvPr/>
        </p:nvGrpSpPr>
        <p:grpSpPr bwMode="auto">
          <a:xfrm>
            <a:off x="201084" y="0"/>
            <a:ext cx="1132416" cy="6858000"/>
            <a:chOff x="95" y="0"/>
            <a:chExt cx="535" cy="4320"/>
          </a:xfrm>
        </p:grpSpPr>
        <p:sp>
          <p:nvSpPr>
            <p:cNvPr id="283668" name="AutoShape 20"/>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69" name="AutoShape 21"/>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70" name="AutoShape 22"/>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71" name="AutoShape 23"/>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72" name="AutoShape 24"/>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73" name="AutoShape 25"/>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74" name="Freeform 26"/>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3675" name="Freeform 27"/>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83676" name="Rectangle 28"/>
          <p:cNvSpPr>
            <a:spLocks noGrp="1" noChangeArrowheads="1"/>
          </p:cNvSpPr>
          <p:nvPr>
            <p:ph type="ctrTitle" sz="quarter"/>
          </p:nvPr>
        </p:nvSpPr>
        <p:spPr>
          <a:xfrm>
            <a:off x="1538817" y="1881188"/>
            <a:ext cx="10363200" cy="762000"/>
          </a:xfrm>
        </p:spPr>
        <p:txBody>
          <a:bodyPr/>
          <a:lstStyle>
            <a:lvl1pPr>
              <a:defRPr/>
            </a:lvl1pPr>
          </a:lstStyle>
          <a:p>
            <a:pPr lvl="0"/>
            <a:r>
              <a:rPr lang="zh-CN" altLang="en-US" noProof="0" smtClean="0"/>
              <a:t>单击此处编辑母版标题样式</a:t>
            </a:r>
          </a:p>
        </p:txBody>
      </p:sp>
      <p:sp>
        <p:nvSpPr>
          <p:cNvPr id="283677" name="Rectangle 29"/>
          <p:cNvSpPr>
            <a:spLocks noGrp="1" noChangeArrowheads="1"/>
          </p:cNvSpPr>
          <p:nvPr>
            <p:ph type="subTitle" sz="quarter" idx="1"/>
          </p:nvPr>
        </p:nvSpPr>
        <p:spPr>
          <a:xfrm>
            <a:off x="1562100" y="3124200"/>
            <a:ext cx="8534400" cy="1752600"/>
          </a:xfrm>
        </p:spPr>
        <p:txBody>
          <a:bodyPr/>
          <a:lstStyle>
            <a:lvl1pPr marL="0" indent="0">
              <a:buFontTx/>
              <a:buNone/>
              <a:defRPr/>
            </a:lvl1pPr>
          </a:lstStyle>
          <a:p>
            <a:pPr lvl="0"/>
            <a:r>
              <a:rPr lang="zh-CN" altLang="en-US" noProof="0" smtClean="0"/>
              <a:t>单击此处编辑母版副标题样式</a:t>
            </a:r>
          </a:p>
        </p:txBody>
      </p:sp>
      <p:sp>
        <p:nvSpPr>
          <p:cNvPr id="283678" name="Rectangle 30"/>
          <p:cNvSpPr>
            <a:spLocks noGrp="1" noChangeArrowheads="1"/>
          </p:cNvSpPr>
          <p:nvPr>
            <p:ph type="dt" sz="quarter" idx="2"/>
          </p:nvPr>
        </p:nvSpPr>
        <p:spPr>
          <a:xfrm>
            <a:off x="1492251" y="6318250"/>
            <a:ext cx="2540000" cy="457200"/>
          </a:xfrm>
        </p:spPr>
        <p:txBody>
          <a:bodyPr/>
          <a:lstStyle>
            <a:lvl1pPr>
              <a:defRPr/>
            </a:lvl1pPr>
          </a:lstStyle>
          <a:p>
            <a:endParaRPr lang="en-US" altLang="zh-CN"/>
          </a:p>
        </p:txBody>
      </p:sp>
      <p:sp>
        <p:nvSpPr>
          <p:cNvPr id="283679" name="Rectangle 31"/>
          <p:cNvSpPr>
            <a:spLocks noGrp="1" noChangeArrowheads="1"/>
          </p:cNvSpPr>
          <p:nvPr>
            <p:ph type="ftr" sz="quarter" idx="3"/>
          </p:nvPr>
        </p:nvSpPr>
        <p:spPr>
          <a:xfrm>
            <a:off x="4743451" y="6318250"/>
            <a:ext cx="3860800" cy="457200"/>
          </a:xfrm>
        </p:spPr>
        <p:txBody>
          <a:bodyPr/>
          <a:lstStyle>
            <a:lvl1pPr>
              <a:defRPr/>
            </a:lvl1pPr>
          </a:lstStyle>
          <a:p>
            <a:endParaRPr lang="en-US" altLang="zh-CN"/>
          </a:p>
        </p:txBody>
      </p:sp>
      <p:sp>
        <p:nvSpPr>
          <p:cNvPr id="283680" name="Rectangle 32"/>
          <p:cNvSpPr>
            <a:spLocks noGrp="1" noChangeArrowheads="1"/>
          </p:cNvSpPr>
          <p:nvPr>
            <p:ph type="sldNum" sz="quarter" idx="4"/>
          </p:nvPr>
        </p:nvSpPr>
        <p:spPr>
          <a:xfrm>
            <a:off x="9315451" y="6318250"/>
            <a:ext cx="2540000" cy="457200"/>
          </a:xfrm>
        </p:spPr>
        <p:txBody>
          <a:bodyPr/>
          <a:lstStyle>
            <a:lvl1pPr>
              <a:defRPr/>
            </a:lvl1pPr>
          </a:lstStyle>
          <a:p>
            <a:fld id="{FB7008C4-D609-4650-9006-27444EDCCD51}" type="slidenum">
              <a:rPr lang="zh-CN" altLang="en-US"/>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3663"/>
                                        </p:tgtEl>
                                        <p:attrNameLst>
                                          <p:attrName>style.visibility</p:attrName>
                                        </p:attrNameLst>
                                      </p:cBhvr>
                                      <p:to>
                                        <p:strVal val="visible"/>
                                      </p:to>
                                    </p:set>
                                    <p:anim calcmode="lin" valueType="num">
                                      <p:cBhvr additive="base">
                                        <p:cTn id="7" dur="500" fill="hold"/>
                                        <p:tgtEl>
                                          <p:spTgt spid="283663"/>
                                        </p:tgtEl>
                                        <p:attrNameLst>
                                          <p:attrName>ppt_x</p:attrName>
                                        </p:attrNameLst>
                                      </p:cBhvr>
                                      <p:tavLst>
                                        <p:tav tm="0">
                                          <p:val>
                                            <p:strVal val="#ppt_x"/>
                                          </p:val>
                                        </p:tav>
                                        <p:tav tm="100000">
                                          <p:val>
                                            <p:strVal val="#ppt_x"/>
                                          </p:val>
                                        </p:tav>
                                      </p:tavLst>
                                    </p:anim>
                                    <p:anim calcmode="lin" valueType="num">
                                      <p:cBhvr additive="base">
                                        <p:cTn id="8" dur="500" fill="hold"/>
                                        <p:tgtEl>
                                          <p:spTgt spid="283663"/>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283663"/>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83665"/>
                                        </p:tgtEl>
                                        <p:attrNameLst>
                                          <p:attrName>style.visibility</p:attrName>
                                        </p:attrNameLst>
                                      </p:cBhvr>
                                      <p:to>
                                        <p:strVal val="visible"/>
                                      </p:to>
                                    </p:set>
                                    <p:anim calcmode="lin" valueType="num">
                                      <p:cBhvr additive="base">
                                        <p:cTn id="12" dur="500" fill="hold"/>
                                        <p:tgtEl>
                                          <p:spTgt spid="283665"/>
                                        </p:tgtEl>
                                        <p:attrNameLst>
                                          <p:attrName>ppt_x</p:attrName>
                                        </p:attrNameLst>
                                      </p:cBhvr>
                                      <p:tavLst>
                                        <p:tav tm="0">
                                          <p:val>
                                            <p:strVal val="0-#ppt_w/2"/>
                                          </p:val>
                                        </p:tav>
                                        <p:tav tm="100000">
                                          <p:val>
                                            <p:strVal val="#ppt_x"/>
                                          </p:val>
                                        </p:tav>
                                      </p:tavLst>
                                    </p:anim>
                                    <p:anim calcmode="lin" valueType="num">
                                      <p:cBhvr additive="base">
                                        <p:cTn id="13" dur="500" fill="hold"/>
                                        <p:tgtEl>
                                          <p:spTgt spid="2836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3" grpId="0" animBg="1" autoUpdateAnimBg="0"/>
      <p:bldP spid="283665" grpId="0" animBg="1" autoUpdateAnimBg="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C9BF5AC-B337-424A-9F47-A9A5B9C5C3C2}" type="slidenum">
              <a:rPr lang="zh-CN" altLang="en-US"/>
              <a:pPr/>
              <a:t>‹#›</a:t>
            </a:fld>
            <a:endParaRPr lang="en-US" altLang="zh-CN"/>
          </a:p>
        </p:txBody>
      </p:sp>
    </p:spTree>
    <p:extLst>
      <p:ext uri="{BB962C8B-B14F-4D97-AF65-F5344CB8AC3E}">
        <p14:creationId xmlns:p14="http://schemas.microsoft.com/office/powerpoint/2010/main" val="25949688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CD29A6F-8C03-4F6C-B2D2-D02B0AFC4A64}" type="slidenum">
              <a:rPr lang="zh-CN" altLang="en-US"/>
              <a:pPr/>
              <a:t>‹#›</a:t>
            </a:fld>
            <a:endParaRPr lang="en-US" altLang="zh-CN"/>
          </a:p>
        </p:txBody>
      </p:sp>
    </p:spTree>
    <p:extLst>
      <p:ext uri="{BB962C8B-B14F-4D97-AF65-F5344CB8AC3E}">
        <p14:creationId xmlns:p14="http://schemas.microsoft.com/office/powerpoint/2010/main" val="840480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22400" y="1981200"/>
            <a:ext cx="5130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756400" y="1981200"/>
            <a:ext cx="5130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A25E745-5550-4B0A-9E94-68D9BE43E7DA}" type="slidenum">
              <a:rPr lang="zh-CN" altLang="en-US"/>
              <a:pPr/>
              <a:t>‹#›</a:t>
            </a:fld>
            <a:endParaRPr lang="en-US" altLang="zh-CN"/>
          </a:p>
        </p:txBody>
      </p:sp>
    </p:spTree>
    <p:extLst>
      <p:ext uri="{BB962C8B-B14F-4D97-AF65-F5344CB8AC3E}">
        <p14:creationId xmlns:p14="http://schemas.microsoft.com/office/powerpoint/2010/main" val="3944249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7"/>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FB76C26-37CB-4119-B956-D2E128851ADA}" type="slidenum">
              <a:rPr lang="zh-CN" altLang="en-US"/>
              <a:pPr/>
              <a:t>‹#›</a:t>
            </a:fld>
            <a:endParaRPr lang="en-US" altLang="zh-CN"/>
          </a:p>
        </p:txBody>
      </p:sp>
    </p:spTree>
    <p:extLst>
      <p:ext uri="{BB962C8B-B14F-4D97-AF65-F5344CB8AC3E}">
        <p14:creationId xmlns:p14="http://schemas.microsoft.com/office/powerpoint/2010/main" val="8738982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28E26CC-BC97-4EED-9F6C-335E17744A23}" type="slidenum">
              <a:rPr lang="zh-CN" altLang="en-US"/>
              <a:pPr/>
              <a:t>‹#›</a:t>
            </a:fld>
            <a:endParaRPr lang="en-US" altLang="zh-CN"/>
          </a:p>
        </p:txBody>
      </p:sp>
    </p:spTree>
    <p:extLst>
      <p:ext uri="{BB962C8B-B14F-4D97-AF65-F5344CB8AC3E}">
        <p14:creationId xmlns:p14="http://schemas.microsoft.com/office/powerpoint/2010/main" val="327541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354E63A-39AC-429A-8A8E-5ACC1AAFAE31}" type="slidenum">
              <a:rPr lang="zh-CN" altLang="en-US"/>
              <a:pPr/>
              <a:t>‹#›</a:t>
            </a:fld>
            <a:endParaRPr lang="en-US" altLang="zh-CN"/>
          </a:p>
        </p:txBody>
      </p:sp>
    </p:spTree>
    <p:extLst>
      <p:ext uri="{BB962C8B-B14F-4D97-AF65-F5344CB8AC3E}">
        <p14:creationId xmlns:p14="http://schemas.microsoft.com/office/powerpoint/2010/main" val="3804234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DB00F21-E222-4634-85F9-C9404448206C}" type="slidenum">
              <a:rPr lang="zh-CN" altLang="en-US"/>
              <a:pPr/>
              <a:t>‹#›</a:t>
            </a:fld>
            <a:endParaRPr lang="en-US" altLang="zh-CN"/>
          </a:p>
        </p:txBody>
      </p:sp>
    </p:spTree>
    <p:extLst>
      <p:ext uri="{BB962C8B-B14F-4D97-AF65-F5344CB8AC3E}">
        <p14:creationId xmlns:p14="http://schemas.microsoft.com/office/powerpoint/2010/main" val="32211880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D28F235-450D-4245-8F11-0B4807AC8EB2}" type="slidenum">
              <a:rPr lang="zh-CN" altLang="en-US"/>
              <a:pPr/>
              <a:t>‹#›</a:t>
            </a:fld>
            <a:endParaRPr lang="en-US" altLang="zh-CN"/>
          </a:p>
        </p:txBody>
      </p:sp>
    </p:spTree>
    <p:extLst>
      <p:ext uri="{BB962C8B-B14F-4D97-AF65-F5344CB8AC3E}">
        <p14:creationId xmlns:p14="http://schemas.microsoft.com/office/powerpoint/2010/main" val="3181529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8AE8F18-0520-4B0D-9839-D7A8BCE485DC}" type="slidenum">
              <a:rPr lang="zh-CN" altLang="en-US"/>
              <a:pPr/>
              <a:t>‹#›</a:t>
            </a:fld>
            <a:endParaRPr lang="en-US" altLang="zh-CN"/>
          </a:p>
        </p:txBody>
      </p:sp>
    </p:spTree>
    <p:extLst>
      <p:ext uri="{BB962C8B-B14F-4D97-AF65-F5344CB8AC3E}">
        <p14:creationId xmlns:p14="http://schemas.microsoft.com/office/powerpoint/2010/main" val="10586143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CCA604-078B-4C94-94B7-E051869529E2}" type="slidenum">
              <a:rPr lang="zh-CN" altLang="en-US"/>
              <a:pPr/>
              <a:t>‹#›</a:t>
            </a:fld>
            <a:endParaRPr lang="en-US" altLang="zh-CN"/>
          </a:p>
        </p:txBody>
      </p:sp>
    </p:spTree>
    <p:extLst>
      <p:ext uri="{BB962C8B-B14F-4D97-AF65-F5344CB8AC3E}">
        <p14:creationId xmlns:p14="http://schemas.microsoft.com/office/powerpoint/2010/main" val="27126997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71000" y="814388"/>
            <a:ext cx="1538883" cy="5281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422400" y="814388"/>
            <a:ext cx="7645400" cy="52816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53E6C7-38DF-4DA5-BBAF-A00FA169E214}" type="slidenum">
              <a:rPr lang="zh-CN" altLang="en-US"/>
              <a:pPr/>
              <a:t>‹#›</a:t>
            </a:fld>
            <a:endParaRPr lang="en-US" altLang="zh-CN"/>
          </a:p>
        </p:txBody>
      </p:sp>
    </p:spTree>
    <p:extLst>
      <p:ext uri="{BB962C8B-B14F-4D97-AF65-F5344CB8AC3E}">
        <p14:creationId xmlns:p14="http://schemas.microsoft.com/office/powerpoint/2010/main" val="358917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22400" y="1981200"/>
            <a:ext cx="5130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756400" y="1981200"/>
            <a:ext cx="5130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DD558F-810E-47FA-BE8B-60C3EA7C1330}" type="slidenum">
              <a:rPr lang="zh-CN" altLang="en-US"/>
              <a:pPr/>
              <a:t>‹#›</a:t>
            </a:fld>
            <a:endParaRPr lang="en-US" altLang="zh-CN"/>
          </a:p>
        </p:txBody>
      </p:sp>
    </p:spTree>
    <p:extLst>
      <p:ext uri="{BB962C8B-B14F-4D97-AF65-F5344CB8AC3E}">
        <p14:creationId xmlns:p14="http://schemas.microsoft.com/office/powerpoint/2010/main" val="280770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8197"/>
            <a:ext cx="10972800" cy="76944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1CBBDE3-EECC-4BD6-BBD0-10EB34EDFC56}" type="slidenum">
              <a:rPr lang="zh-CN" altLang="en-US"/>
              <a:pPr/>
              <a:t>‹#›</a:t>
            </a:fld>
            <a:endParaRPr lang="en-US" altLang="zh-CN"/>
          </a:p>
        </p:txBody>
      </p:sp>
    </p:spTree>
    <p:extLst>
      <p:ext uri="{BB962C8B-B14F-4D97-AF65-F5344CB8AC3E}">
        <p14:creationId xmlns:p14="http://schemas.microsoft.com/office/powerpoint/2010/main" val="321887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A01474E-774C-4132-9FB6-BFD70FB01E4B}" type="slidenum">
              <a:rPr lang="zh-CN" altLang="en-US"/>
              <a:pPr/>
              <a:t>‹#›</a:t>
            </a:fld>
            <a:endParaRPr lang="en-US" altLang="zh-CN"/>
          </a:p>
        </p:txBody>
      </p:sp>
    </p:spTree>
    <p:extLst>
      <p:ext uri="{BB962C8B-B14F-4D97-AF65-F5344CB8AC3E}">
        <p14:creationId xmlns:p14="http://schemas.microsoft.com/office/powerpoint/2010/main" val="332297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F760935-4909-456B-9BD8-71A4DF8B1B34}" type="slidenum">
              <a:rPr lang="zh-CN" altLang="en-US"/>
              <a:pPr/>
              <a:t>‹#›</a:t>
            </a:fld>
            <a:endParaRPr lang="en-US" altLang="zh-CN"/>
          </a:p>
        </p:txBody>
      </p:sp>
    </p:spTree>
    <p:extLst>
      <p:ext uri="{BB962C8B-B14F-4D97-AF65-F5344CB8AC3E}">
        <p14:creationId xmlns:p14="http://schemas.microsoft.com/office/powerpoint/2010/main" val="77524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694986E-B4D8-4FDF-A816-3A41C63D8B6B}" type="slidenum">
              <a:rPr lang="zh-CN" altLang="en-US"/>
              <a:pPr/>
              <a:t>‹#›</a:t>
            </a:fld>
            <a:endParaRPr lang="en-US" altLang="zh-CN"/>
          </a:p>
        </p:txBody>
      </p:sp>
    </p:spTree>
    <p:extLst>
      <p:ext uri="{BB962C8B-B14F-4D97-AF65-F5344CB8AC3E}">
        <p14:creationId xmlns:p14="http://schemas.microsoft.com/office/powerpoint/2010/main" val="75386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6A0BA60-16C9-4DF1-BA7E-C43B9A40449A}" type="slidenum">
              <a:rPr lang="zh-CN" altLang="en-US"/>
              <a:pPr/>
              <a:t>‹#›</a:t>
            </a:fld>
            <a:endParaRPr lang="en-US" altLang="zh-CN"/>
          </a:p>
        </p:txBody>
      </p:sp>
    </p:spTree>
    <p:extLst>
      <p:ext uri="{BB962C8B-B14F-4D97-AF65-F5344CB8AC3E}">
        <p14:creationId xmlns:p14="http://schemas.microsoft.com/office/powerpoint/2010/main" val="170300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grpSp>
        <p:nvGrpSpPr>
          <p:cNvPr id="2055" name="Group 7"/>
          <p:cNvGrpSpPr>
            <a:grpSpLocks/>
          </p:cNvGrpSpPr>
          <p:nvPr/>
        </p:nvGrpSpPr>
        <p:grpSpPr bwMode="auto">
          <a:xfrm>
            <a:off x="203201" y="314326"/>
            <a:ext cx="1130300" cy="6543675"/>
            <a:chOff x="96" y="198"/>
            <a:chExt cx="534" cy="4122"/>
          </a:xfrm>
        </p:grpSpPr>
        <p:sp>
          <p:nvSpPr>
            <p:cNvPr id="2056" name="AutoShape 8"/>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57" name="AutoShape 9"/>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58" name="AutoShape 10"/>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59" name="AutoShape 11"/>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60" name="AutoShape 12"/>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61" name="AutoShape 13"/>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62" name="AutoShape 14"/>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063" name="Rectangle 15"/>
          <p:cNvSpPr>
            <a:spLocks noChangeArrowheads="1"/>
          </p:cNvSpPr>
          <p:nvPr/>
        </p:nvSpPr>
        <p:spPr bwMode="auto">
          <a:xfrm>
            <a:off x="588434" y="0"/>
            <a:ext cx="3683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064" name="AutoShape 16"/>
          <p:cNvSpPr>
            <a:spLocks noChangeArrowheads="1"/>
          </p:cNvSpPr>
          <p:nvPr/>
        </p:nvSpPr>
        <p:spPr bwMode="auto">
          <a:xfrm flipH="1">
            <a:off x="730251" y="1703388"/>
            <a:ext cx="11461749"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065" name="Oval 17"/>
          <p:cNvSpPr>
            <a:spLocks noChangeArrowheads="1"/>
          </p:cNvSpPr>
          <p:nvPr/>
        </p:nvSpPr>
        <p:spPr bwMode="auto">
          <a:xfrm>
            <a:off x="613834" y="1706564"/>
            <a:ext cx="3937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066" name="Rectangle 18"/>
          <p:cNvSpPr>
            <a:spLocks noChangeArrowheads="1"/>
          </p:cNvSpPr>
          <p:nvPr/>
        </p:nvSpPr>
        <p:spPr bwMode="auto">
          <a:xfrm>
            <a:off x="618067" y="1912938"/>
            <a:ext cx="2540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067" name="Oval 19"/>
          <p:cNvSpPr>
            <a:spLocks noChangeArrowheads="1"/>
          </p:cNvSpPr>
          <p:nvPr/>
        </p:nvSpPr>
        <p:spPr bwMode="auto">
          <a:xfrm>
            <a:off x="12278784" y="1676400"/>
            <a:ext cx="4064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068" name="Rectangle 20"/>
          <p:cNvSpPr>
            <a:spLocks noChangeArrowheads="1"/>
          </p:cNvSpPr>
          <p:nvPr/>
        </p:nvSpPr>
        <p:spPr bwMode="auto">
          <a:xfrm>
            <a:off x="609600" y="1739900"/>
            <a:ext cx="11669184"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grpSp>
        <p:nvGrpSpPr>
          <p:cNvPr id="2069" name="Group 21"/>
          <p:cNvGrpSpPr>
            <a:grpSpLocks/>
          </p:cNvGrpSpPr>
          <p:nvPr/>
        </p:nvGrpSpPr>
        <p:grpSpPr bwMode="auto">
          <a:xfrm>
            <a:off x="201084" y="0"/>
            <a:ext cx="1132416" cy="6858000"/>
            <a:chOff x="95" y="0"/>
            <a:chExt cx="535" cy="4320"/>
          </a:xfrm>
        </p:grpSpPr>
        <p:sp>
          <p:nvSpPr>
            <p:cNvPr id="2070" name="AutoShape 22"/>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71" name="AutoShape 23"/>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72" name="AutoShape 24"/>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73" name="AutoShape 25"/>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74" name="AutoShape 26"/>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75" name="AutoShape 27"/>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76" name="Freeform 28"/>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077" name="Freeform 29"/>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080" name="Rectangle 32"/>
          <p:cNvSpPr>
            <a:spLocks noGrp="1" noChangeArrowheads="1"/>
          </p:cNvSpPr>
          <p:nvPr>
            <p:ph type="title"/>
          </p:nvPr>
        </p:nvSpPr>
        <p:spPr bwMode="auto">
          <a:xfrm>
            <a:off x="1524000" y="814388"/>
            <a:ext cx="1036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2081" name="Rectangle 33"/>
          <p:cNvSpPr>
            <a:spLocks noGrp="1" noChangeArrowheads="1"/>
          </p:cNvSpPr>
          <p:nvPr>
            <p:ph type="body" idx="1"/>
          </p:nvPr>
        </p:nvSpPr>
        <p:spPr bwMode="auto">
          <a:xfrm>
            <a:off x="1422400" y="1981200"/>
            <a:ext cx="1046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82" name="Rectangle 34"/>
          <p:cNvSpPr>
            <a:spLocks noGrp="1" noChangeArrowheads="1"/>
          </p:cNvSpPr>
          <p:nvPr>
            <p:ph type="dt" sz="half" idx="2"/>
          </p:nvPr>
        </p:nvSpPr>
        <p:spPr bwMode="auto">
          <a:xfrm>
            <a:off x="1538817"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vl1pPr>
          </a:lstStyle>
          <a:p>
            <a:endParaRPr lang="en-US" altLang="zh-CN"/>
          </a:p>
        </p:txBody>
      </p:sp>
      <p:sp>
        <p:nvSpPr>
          <p:cNvPr id="2083" name="Rectangle 35"/>
          <p:cNvSpPr>
            <a:spLocks noGrp="1" noChangeArrowheads="1"/>
          </p:cNvSpPr>
          <p:nvPr>
            <p:ph type="ftr" sz="quarter" idx="3"/>
          </p:nvPr>
        </p:nvSpPr>
        <p:spPr bwMode="auto">
          <a:xfrm>
            <a:off x="4790017"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vl1pPr>
          </a:lstStyle>
          <a:p>
            <a:endParaRPr lang="en-US" altLang="zh-CN"/>
          </a:p>
        </p:txBody>
      </p:sp>
      <p:sp>
        <p:nvSpPr>
          <p:cNvPr id="2084" name="Rectangle 36"/>
          <p:cNvSpPr>
            <a:spLocks noGrp="1" noChangeArrowheads="1"/>
          </p:cNvSpPr>
          <p:nvPr>
            <p:ph type="sldNum" sz="quarter" idx="4"/>
          </p:nvPr>
        </p:nvSpPr>
        <p:spPr bwMode="auto">
          <a:xfrm>
            <a:off x="9362017"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vl1pPr>
          </a:lstStyle>
          <a:p>
            <a:fld id="{E38C6952-99AD-419C-B227-D2B08646AEB2}"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9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65"/>
                                        </p:tgtEl>
                                        <p:attrNameLst>
                                          <p:attrName>style.visibility</p:attrName>
                                        </p:attrNameLst>
                                      </p:cBhvr>
                                      <p:to>
                                        <p:strVal val="visible"/>
                                      </p:to>
                                    </p:set>
                                    <p:anim calcmode="lin" valueType="num">
                                      <p:cBhvr additive="base">
                                        <p:cTn id="7" dur="500" fill="hold"/>
                                        <p:tgtEl>
                                          <p:spTgt spid="2065"/>
                                        </p:tgtEl>
                                        <p:attrNameLst>
                                          <p:attrName>ppt_x</p:attrName>
                                        </p:attrNameLst>
                                      </p:cBhvr>
                                      <p:tavLst>
                                        <p:tav tm="0">
                                          <p:val>
                                            <p:strVal val="#ppt_x"/>
                                          </p:val>
                                        </p:tav>
                                        <p:tav tm="100000">
                                          <p:val>
                                            <p:strVal val="#ppt_x"/>
                                          </p:val>
                                        </p:tav>
                                      </p:tavLst>
                                    </p:anim>
                                    <p:anim calcmode="lin" valueType="num">
                                      <p:cBhvr additive="base">
                                        <p:cTn id="8" dur="500" fill="hold"/>
                                        <p:tgtEl>
                                          <p:spTgt spid="2065"/>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2065"/>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67"/>
                                        </p:tgtEl>
                                        <p:attrNameLst>
                                          <p:attrName>style.visibility</p:attrName>
                                        </p:attrNameLst>
                                      </p:cBhvr>
                                      <p:to>
                                        <p:strVal val="visible"/>
                                      </p:to>
                                    </p:set>
                                    <p:anim calcmode="lin" valueType="num">
                                      <p:cBhvr additive="base">
                                        <p:cTn id="12" dur="500" fill="hold"/>
                                        <p:tgtEl>
                                          <p:spTgt spid="2067"/>
                                        </p:tgtEl>
                                        <p:attrNameLst>
                                          <p:attrName>ppt_x</p:attrName>
                                        </p:attrNameLst>
                                      </p:cBhvr>
                                      <p:tavLst>
                                        <p:tav tm="0">
                                          <p:val>
                                            <p:strVal val="0-#ppt_w/2"/>
                                          </p:val>
                                        </p:tav>
                                        <p:tav tm="100000">
                                          <p:val>
                                            <p:strVal val="#ppt_x"/>
                                          </p:val>
                                        </p:tav>
                                      </p:tavLst>
                                    </p:anim>
                                    <p:anim calcmode="lin" valueType="num">
                                      <p:cBhvr additive="base">
                                        <p:cTn id="13" dur="500" fill="hold"/>
                                        <p:tgtEl>
                                          <p:spTgt spid="2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animBg="1" autoUpdateAnimBg="0"/>
      <p:bldP spid="2067" grpId="0" animBg="1" autoUpdateAnimBg="0"/>
    </p:bldLst>
  </p:timing>
  <p:hf sldNum="0" hdr="0" ftr="0" dt="0"/>
  <p:txStyles>
    <p:title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charset="-122"/>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charset="-122"/>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charset="-122"/>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charset="-122"/>
        </a:defRPr>
      </a:lvl5pPr>
      <a:lvl6pPr marL="4572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charset="-122"/>
        </a:defRPr>
      </a:lvl6pPr>
      <a:lvl7pPr marL="9144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charset="-122"/>
        </a:defRPr>
      </a:lvl7pPr>
      <a:lvl8pPr marL="13716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charset="-122"/>
        </a:defRPr>
      </a:lvl8pPr>
      <a:lvl9pPr marL="1828800" algn="l" rtl="0" fontAlgn="base">
        <a:spcBef>
          <a:spcPct val="0"/>
        </a:spcBef>
        <a:spcAft>
          <a:spcPct val="0"/>
        </a:spcAft>
        <a:defRPr kumimoji="1" sz="4400">
          <a:solidFill>
            <a:schemeClr val="tx2"/>
          </a:solidFill>
          <a:effectLst>
            <a:outerShdw blurRad="38100" dist="38100" dir="2700000" algn="tl">
              <a:srgbClr val="000000"/>
            </a:outerShdw>
          </a:effectLst>
          <a:latin typeface="Arial Black" pitchFamily="34" charset="0"/>
          <a:ea typeface="宋体" charset="-122"/>
        </a:defRPr>
      </a:lvl9pPr>
    </p:titleStyle>
    <p:bodyStyle>
      <a:lvl1pPr marL="342900" indent="-342900" algn="l" rtl="0" fontAlgn="base">
        <a:spcBef>
          <a:spcPct val="20000"/>
        </a:spcBef>
        <a:spcAft>
          <a:spcPct val="0"/>
        </a:spcAft>
        <a:buChar char="•"/>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grpSp>
        <p:nvGrpSpPr>
          <p:cNvPr id="266242" name="Group 2"/>
          <p:cNvGrpSpPr>
            <a:grpSpLocks/>
          </p:cNvGrpSpPr>
          <p:nvPr/>
        </p:nvGrpSpPr>
        <p:grpSpPr bwMode="auto">
          <a:xfrm>
            <a:off x="203201" y="314326"/>
            <a:ext cx="1130300" cy="6543675"/>
            <a:chOff x="96" y="198"/>
            <a:chExt cx="534" cy="4122"/>
          </a:xfrm>
        </p:grpSpPr>
        <p:sp>
          <p:nvSpPr>
            <p:cNvPr id="266243" name="AutoShape 3"/>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44" name="AutoShape 4"/>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45" name="AutoShape 5"/>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46" name="AutoShape 6"/>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47" name="AutoShape 7"/>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48" name="AutoShape 8"/>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49" name="AutoShape 9"/>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66250" name="Rectangle 10"/>
          <p:cNvSpPr>
            <a:spLocks noChangeArrowheads="1"/>
          </p:cNvSpPr>
          <p:nvPr/>
        </p:nvSpPr>
        <p:spPr bwMode="auto">
          <a:xfrm>
            <a:off x="588434" y="0"/>
            <a:ext cx="3683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66251" name="AutoShape 11"/>
          <p:cNvSpPr>
            <a:spLocks noChangeArrowheads="1"/>
          </p:cNvSpPr>
          <p:nvPr/>
        </p:nvSpPr>
        <p:spPr bwMode="auto">
          <a:xfrm flipH="1">
            <a:off x="730251" y="1703388"/>
            <a:ext cx="11461749"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66252" name="Oval 12"/>
          <p:cNvSpPr>
            <a:spLocks noChangeArrowheads="1"/>
          </p:cNvSpPr>
          <p:nvPr/>
        </p:nvSpPr>
        <p:spPr bwMode="auto">
          <a:xfrm>
            <a:off x="613834" y="1706564"/>
            <a:ext cx="3937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66253" name="Rectangle 13"/>
          <p:cNvSpPr>
            <a:spLocks noChangeArrowheads="1"/>
          </p:cNvSpPr>
          <p:nvPr/>
        </p:nvSpPr>
        <p:spPr bwMode="auto">
          <a:xfrm>
            <a:off x="618067" y="1912938"/>
            <a:ext cx="2540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66254" name="Oval 14"/>
          <p:cNvSpPr>
            <a:spLocks noChangeArrowheads="1"/>
          </p:cNvSpPr>
          <p:nvPr/>
        </p:nvSpPr>
        <p:spPr bwMode="auto">
          <a:xfrm>
            <a:off x="12278784" y="1676400"/>
            <a:ext cx="4064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66255" name="Rectangle 15"/>
          <p:cNvSpPr>
            <a:spLocks noChangeArrowheads="1"/>
          </p:cNvSpPr>
          <p:nvPr/>
        </p:nvSpPr>
        <p:spPr bwMode="auto">
          <a:xfrm>
            <a:off x="609600" y="1739900"/>
            <a:ext cx="11669184"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grpSp>
        <p:nvGrpSpPr>
          <p:cNvPr id="266256" name="Group 16"/>
          <p:cNvGrpSpPr>
            <a:grpSpLocks/>
          </p:cNvGrpSpPr>
          <p:nvPr/>
        </p:nvGrpSpPr>
        <p:grpSpPr bwMode="auto">
          <a:xfrm>
            <a:off x="201084" y="0"/>
            <a:ext cx="1132416" cy="6858000"/>
            <a:chOff x="95" y="0"/>
            <a:chExt cx="535" cy="4320"/>
          </a:xfrm>
        </p:grpSpPr>
        <p:sp>
          <p:nvSpPr>
            <p:cNvPr id="266257" name="AutoShape 17"/>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58" name="AutoShape 18"/>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59" name="AutoShape 19"/>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60" name="AutoShape 20"/>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61" name="AutoShape 21"/>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62" name="AutoShape 22"/>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63" name="Freeform 23"/>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66264" name="Freeform 24"/>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66265" name="Rectangle 25"/>
          <p:cNvSpPr>
            <a:spLocks noGrp="1" noChangeArrowheads="1"/>
          </p:cNvSpPr>
          <p:nvPr>
            <p:ph type="title"/>
          </p:nvPr>
        </p:nvSpPr>
        <p:spPr bwMode="auto">
          <a:xfrm>
            <a:off x="1524000" y="814388"/>
            <a:ext cx="1036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266266" name="Rectangle 26"/>
          <p:cNvSpPr>
            <a:spLocks noGrp="1" noChangeArrowheads="1"/>
          </p:cNvSpPr>
          <p:nvPr>
            <p:ph type="body" idx="1"/>
          </p:nvPr>
        </p:nvSpPr>
        <p:spPr bwMode="auto">
          <a:xfrm>
            <a:off x="1422400" y="1981200"/>
            <a:ext cx="1046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267" name="Rectangle 27"/>
          <p:cNvSpPr>
            <a:spLocks noGrp="1" noChangeArrowheads="1"/>
          </p:cNvSpPr>
          <p:nvPr>
            <p:ph type="dt" sz="half" idx="2"/>
          </p:nvPr>
        </p:nvSpPr>
        <p:spPr bwMode="auto">
          <a:xfrm>
            <a:off x="1538817"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vl1pPr>
          </a:lstStyle>
          <a:p>
            <a:endParaRPr lang="en-US" altLang="zh-CN"/>
          </a:p>
        </p:txBody>
      </p:sp>
      <p:sp>
        <p:nvSpPr>
          <p:cNvPr id="266268" name="Rectangle 28"/>
          <p:cNvSpPr>
            <a:spLocks noGrp="1" noChangeArrowheads="1"/>
          </p:cNvSpPr>
          <p:nvPr>
            <p:ph type="ftr" sz="quarter" idx="3"/>
          </p:nvPr>
        </p:nvSpPr>
        <p:spPr bwMode="auto">
          <a:xfrm>
            <a:off x="4790017"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vl1pPr>
          </a:lstStyle>
          <a:p>
            <a:endParaRPr lang="en-US" altLang="zh-CN"/>
          </a:p>
        </p:txBody>
      </p:sp>
      <p:sp>
        <p:nvSpPr>
          <p:cNvPr id="266269" name="Rectangle 29"/>
          <p:cNvSpPr>
            <a:spLocks noGrp="1" noChangeArrowheads="1"/>
          </p:cNvSpPr>
          <p:nvPr>
            <p:ph type="sldNum" sz="quarter" idx="4"/>
          </p:nvPr>
        </p:nvSpPr>
        <p:spPr bwMode="auto">
          <a:xfrm>
            <a:off x="9362017"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vl1pPr>
          </a:lstStyle>
          <a:p>
            <a:fld id="{E4A81ECE-48C1-4095-A48D-4552182A0AAC}"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654"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6252"/>
                                        </p:tgtEl>
                                        <p:attrNameLst>
                                          <p:attrName>style.visibility</p:attrName>
                                        </p:attrNameLst>
                                      </p:cBhvr>
                                      <p:to>
                                        <p:strVal val="visible"/>
                                      </p:to>
                                    </p:set>
                                    <p:anim calcmode="lin" valueType="num">
                                      <p:cBhvr additive="base">
                                        <p:cTn id="7" dur="500" fill="hold"/>
                                        <p:tgtEl>
                                          <p:spTgt spid="266252"/>
                                        </p:tgtEl>
                                        <p:attrNameLst>
                                          <p:attrName>ppt_x</p:attrName>
                                        </p:attrNameLst>
                                      </p:cBhvr>
                                      <p:tavLst>
                                        <p:tav tm="0">
                                          <p:val>
                                            <p:strVal val="#ppt_x"/>
                                          </p:val>
                                        </p:tav>
                                        <p:tav tm="100000">
                                          <p:val>
                                            <p:strVal val="#ppt_x"/>
                                          </p:val>
                                        </p:tav>
                                      </p:tavLst>
                                    </p:anim>
                                    <p:anim calcmode="lin" valueType="num">
                                      <p:cBhvr additive="base">
                                        <p:cTn id="8" dur="500" fill="hold"/>
                                        <p:tgtEl>
                                          <p:spTgt spid="26625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266252"/>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6254"/>
                                        </p:tgtEl>
                                        <p:attrNameLst>
                                          <p:attrName>style.visibility</p:attrName>
                                        </p:attrNameLst>
                                      </p:cBhvr>
                                      <p:to>
                                        <p:strVal val="visible"/>
                                      </p:to>
                                    </p:set>
                                    <p:anim calcmode="lin" valueType="num">
                                      <p:cBhvr additive="base">
                                        <p:cTn id="12" dur="500" fill="hold"/>
                                        <p:tgtEl>
                                          <p:spTgt spid="266254"/>
                                        </p:tgtEl>
                                        <p:attrNameLst>
                                          <p:attrName>ppt_x</p:attrName>
                                        </p:attrNameLst>
                                      </p:cBhvr>
                                      <p:tavLst>
                                        <p:tav tm="0">
                                          <p:val>
                                            <p:strVal val="0-#ppt_w/2"/>
                                          </p:val>
                                        </p:tav>
                                        <p:tav tm="100000">
                                          <p:val>
                                            <p:strVal val="#ppt_x"/>
                                          </p:val>
                                        </p:tav>
                                      </p:tavLst>
                                    </p:anim>
                                    <p:anim calcmode="lin" valueType="num">
                                      <p:cBhvr additive="base">
                                        <p:cTn id="13" dur="500" fill="hold"/>
                                        <p:tgtEl>
                                          <p:spTgt spid="2662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2" grpId="0" animBg="1" autoUpdateAnimBg="0"/>
      <p:bldP spid="266254" grpId="0" animBg="1" autoUpdateAnimBg="0"/>
    </p:bldLst>
  </p:timing>
  <p:hf sldNum="0" hdr="0" ftr="0" dt="0"/>
  <p:txStyles>
    <p:title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9pPr>
    </p:titleStyle>
    <p:bodyStyle>
      <a:lvl1pPr marL="342900" indent="-342900" algn="l" rtl="0" fontAlgn="base">
        <a:spcBef>
          <a:spcPct val="20000"/>
        </a:spcBef>
        <a:spcAft>
          <a:spcPct val="0"/>
        </a:spcAft>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har char="•"/>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grpSp>
        <p:nvGrpSpPr>
          <p:cNvPr id="282626" name="Group 2"/>
          <p:cNvGrpSpPr>
            <a:grpSpLocks/>
          </p:cNvGrpSpPr>
          <p:nvPr/>
        </p:nvGrpSpPr>
        <p:grpSpPr bwMode="auto">
          <a:xfrm>
            <a:off x="203201" y="314326"/>
            <a:ext cx="1130300" cy="6543675"/>
            <a:chOff x="96" y="198"/>
            <a:chExt cx="534" cy="4122"/>
          </a:xfrm>
        </p:grpSpPr>
        <p:sp>
          <p:nvSpPr>
            <p:cNvPr id="282627" name="AutoShape 3"/>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28" name="AutoShape 4"/>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29" name="AutoShape 5"/>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30" name="AutoShape 6"/>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31" name="AutoShape 7"/>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32" name="AutoShape 8"/>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33" name="AutoShape 9"/>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82634" name="Rectangle 10"/>
          <p:cNvSpPr>
            <a:spLocks noChangeArrowheads="1"/>
          </p:cNvSpPr>
          <p:nvPr/>
        </p:nvSpPr>
        <p:spPr bwMode="auto">
          <a:xfrm>
            <a:off x="588434" y="0"/>
            <a:ext cx="368300"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82635" name="AutoShape 11"/>
          <p:cNvSpPr>
            <a:spLocks noChangeArrowheads="1"/>
          </p:cNvSpPr>
          <p:nvPr/>
        </p:nvSpPr>
        <p:spPr bwMode="auto">
          <a:xfrm flipH="1">
            <a:off x="730251" y="1703388"/>
            <a:ext cx="11461749"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82636" name="Oval 12"/>
          <p:cNvSpPr>
            <a:spLocks noChangeArrowheads="1"/>
          </p:cNvSpPr>
          <p:nvPr/>
        </p:nvSpPr>
        <p:spPr bwMode="auto">
          <a:xfrm>
            <a:off x="613834" y="1706564"/>
            <a:ext cx="3937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82637" name="Rectangle 13"/>
          <p:cNvSpPr>
            <a:spLocks noChangeArrowheads="1"/>
          </p:cNvSpPr>
          <p:nvPr/>
        </p:nvSpPr>
        <p:spPr bwMode="auto">
          <a:xfrm>
            <a:off x="618067" y="1912938"/>
            <a:ext cx="2540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sp>
        <p:nvSpPr>
          <p:cNvPr id="282638" name="Oval 14"/>
          <p:cNvSpPr>
            <a:spLocks noChangeArrowheads="1"/>
          </p:cNvSpPr>
          <p:nvPr/>
        </p:nvSpPr>
        <p:spPr bwMode="auto">
          <a:xfrm>
            <a:off x="12278784" y="1676400"/>
            <a:ext cx="4064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endParaRPr lang="zh-CN" altLang="en-US" sz="3600" b="0"/>
          </a:p>
        </p:txBody>
      </p:sp>
      <p:sp>
        <p:nvSpPr>
          <p:cNvPr id="282639" name="Rectangle 15"/>
          <p:cNvSpPr>
            <a:spLocks noChangeArrowheads="1"/>
          </p:cNvSpPr>
          <p:nvPr/>
        </p:nvSpPr>
        <p:spPr bwMode="auto">
          <a:xfrm>
            <a:off x="609600" y="1739900"/>
            <a:ext cx="11669184"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en-US" sz="3600" b="0"/>
          </a:p>
        </p:txBody>
      </p:sp>
      <p:grpSp>
        <p:nvGrpSpPr>
          <p:cNvPr id="282640" name="Group 16"/>
          <p:cNvGrpSpPr>
            <a:grpSpLocks/>
          </p:cNvGrpSpPr>
          <p:nvPr/>
        </p:nvGrpSpPr>
        <p:grpSpPr bwMode="auto">
          <a:xfrm>
            <a:off x="201084" y="0"/>
            <a:ext cx="1132416" cy="6858000"/>
            <a:chOff x="95" y="0"/>
            <a:chExt cx="535" cy="4320"/>
          </a:xfrm>
        </p:grpSpPr>
        <p:sp>
          <p:nvSpPr>
            <p:cNvPr id="282641" name="AutoShape 17"/>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42" name="AutoShape 18"/>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43" name="AutoShape 19"/>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44" name="AutoShape 20"/>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45" name="AutoShape 21"/>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46" name="AutoShape 22"/>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47" name="Freeform 23"/>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sp>
          <p:nvSpPr>
            <p:cNvPr id="282648" name="Freeform 24"/>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zh-CN" altLang="en-US" sz="3600"/>
            </a:p>
          </p:txBody>
        </p:sp>
      </p:grpSp>
      <p:sp>
        <p:nvSpPr>
          <p:cNvPr id="282649" name="Rectangle 25"/>
          <p:cNvSpPr>
            <a:spLocks noGrp="1" noChangeArrowheads="1"/>
          </p:cNvSpPr>
          <p:nvPr>
            <p:ph type="title"/>
          </p:nvPr>
        </p:nvSpPr>
        <p:spPr bwMode="auto">
          <a:xfrm>
            <a:off x="1524000" y="814388"/>
            <a:ext cx="1036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282650" name="Rectangle 26"/>
          <p:cNvSpPr>
            <a:spLocks noGrp="1" noChangeArrowheads="1"/>
          </p:cNvSpPr>
          <p:nvPr>
            <p:ph type="body" idx="1"/>
          </p:nvPr>
        </p:nvSpPr>
        <p:spPr bwMode="auto">
          <a:xfrm>
            <a:off x="1422400" y="1981200"/>
            <a:ext cx="1046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2651" name="Rectangle 27"/>
          <p:cNvSpPr>
            <a:spLocks noGrp="1" noChangeArrowheads="1"/>
          </p:cNvSpPr>
          <p:nvPr>
            <p:ph type="dt" sz="half" idx="2"/>
          </p:nvPr>
        </p:nvSpPr>
        <p:spPr bwMode="auto">
          <a:xfrm>
            <a:off x="1538817"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vl1pPr>
          </a:lstStyle>
          <a:p>
            <a:endParaRPr lang="en-US" altLang="zh-CN"/>
          </a:p>
        </p:txBody>
      </p:sp>
      <p:sp>
        <p:nvSpPr>
          <p:cNvPr id="282652" name="Rectangle 28"/>
          <p:cNvSpPr>
            <a:spLocks noGrp="1" noChangeArrowheads="1"/>
          </p:cNvSpPr>
          <p:nvPr>
            <p:ph type="ftr" sz="quarter" idx="3"/>
          </p:nvPr>
        </p:nvSpPr>
        <p:spPr bwMode="auto">
          <a:xfrm>
            <a:off x="4790017"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vl1pPr>
          </a:lstStyle>
          <a:p>
            <a:endParaRPr lang="en-US" altLang="zh-CN"/>
          </a:p>
        </p:txBody>
      </p:sp>
      <p:sp>
        <p:nvSpPr>
          <p:cNvPr id="282653" name="Rectangle 29"/>
          <p:cNvSpPr>
            <a:spLocks noGrp="1" noChangeArrowheads="1"/>
          </p:cNvSpPr>
          <p:nvPr>
            <p:ph type="sldNum" sz="quarter" idx="4"/>
          </p:nvPr>
        </p:nvSpPr>
        <p:spPr bwMode="auto">
          <a:xfrm>
            <a:off x="9362017"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vl1pPr>
          </a:lstStyle>
          <a:p>
            <a:fld id="{8E43F4F5-854F-4A54-A053-C3D69AF8E5C4}"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65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2636"/>
                                        </p:tgtEl>
                                        <p:attrNameLst>
                                          <p:attrName>style.visibility</p:attrName>
                                        </p:attrNameLst>
                                      </p:cBhvr>
                                      <p:to>
                                        <p:strVal val="visible"/>
                                      </p:to>
                                    </p:set>
                                    <p:anim calcmode="lin" valueType="num">
                                      <p:cBhvr additive="base">
                                        <p:cTn id="7" dur="500" fill="hold"/>
                                        <p:tgtEl>
                                          <p:spTgt spid="282636"/>
                                        </p:tgtEl>
                                        <p:attrNameLst>
                                          <p:attrName>ppt_x</p:attrName>
                                        </p:attrNameLst>
                                      </p:cBhvr>
                                      <p:tavLst>
                                        <p:tav tm="0">
                                          <p:val>
                                            <p:strVal val="#ppt_x"/>
                                          </p:val>
                                        </p:tav>
                                        <p:tav tm="100000">
                                          <p:val>
                                            <p:strVal val="#ppt_x"/>
                                          </p:val>
                                        </p:tav>
                                      </p:tavLst>
                                    </p:anim>
                                    <p:anim calcmode="lin" valueType="num">
                                      <p:cBhvr additive="base">
                                        <p:cTn id="8" dur="500" fill="hold"/>
                                        <p:tgtEl>
                                          <p:spTgt spid="282636"/>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282636"/>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82638"/>
                                        </p:tgtEl>
                                        <p:attrNameLst>
                                          <p:attrName>style.visibility</p:attrName>
                                        </p:attrNameLst>
                                      </p:cBhvr>
                                      <p:to>
                                        <p:strVal val="visible"/>
                                      </p:to>
                                    </p:set>
                                    <p:anim calcmode="lin" valueType="num">
                                      <p:cBhvr additive="base">
                                        <p:cTn id="12" dur="500" fill="hold"/>
                                        <p:tgtEl>
                                          <p:spTgt spid="282638"/>
                                        </p:tgtEl>
                                        <p:attrNameLst>
                                          <p:attrName>ppt_x</p:attrName>
                                        </p:attrNameLst>
                                      </p:cBhvr>
                                      <p:tavLst>
                                        <p:tav tm="0">
                                          <p:val>
                                            <p:strVal val="0-#ppt_w/2"/>
                                          </p:val>
                                        </p:tav>
                                        <p:tav tm="100000">
                                          <p:val>
                                            <p:strVal val="#ppt_x"/>
                                          </p:val>
                                        </p:tav>
                                      </p:tavLst>
                                    </p:anim>
                                    <p:anim calcmode="lin" valueType="num">
                                      <p:cBhvr additive="base">
                                        <p:cTn id="13" dur="500" fill="hold"/>
                                        <p:tgtEl>
                                          <p:spTgt spid="282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6" grpId="0" animBg="1" autoUpdateAnimBg="0"/>
      <p:bldP spid="282638" grpId="0" animBg="1" autoUpdateAnimBg="0"/>
    </p:bldLst>
  </p:timing>
  <p:hf sldNum="0" hdr="0" ftr="0" dt="0"/>
  <p:txStyles>
    <p:title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Arial Black" pitchFamily="34" charset="0"/>
          <a:ea typeface="宋体" charset="-122"/>
        </a:defRPr>
      </a:lvl9pPr>
    </p:titleStyle>
    <p:bodyStyle>
      <a:lvl1pPr marL="342900" indent="-342900" algn="l" rtl="0" fontAlgn="base">
        <a:spcBef>
          <a:spcPct val="20000"/>
        </a:spcBef>
        <a:spcAft>
          <a:spcPct val="0"/>
        </a:spcAft>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har char="•"/>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image" Target="../media/image77.emf"/><Relationship Id="rId5" Type="http://schemas.openxmlformats.org/officeDocument/2006/relationships/oleObject" Target="../embeddings/oleObject77.bin"/><Relationship Id="rId10" Type="http://schemas.openxmlformats.org/officeDocument/2006/relationships/image" Target="../media/image79.emf"/><Relationship Id="rId4" Type="http://schemas.openxmlformats.org/officeDocument/2006/relationships/image" Target="../media/image76.emf"/><Relationship Id="rId9" Type="http://schemas.openxmlformats.org/officeDocument/2006/relationships/oleObject" Target="../embeddings/oleObject79.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4.xml"/><Relationship Id="rId1" Type="http://schemas.openxmlformats.org/officeDocument/2006/relationships/vmlDrawing" Target="../drawings/vmlDrawing35.vml"/><Relationship Id="rId4" Type="http://schemas.openxmlformats.org/officeDocument/2006/relationships/image" Target="../media/image80.emf"/></Relationships>
</file>

<file path=ppt/slides/_rels/slide105.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81.emf"/><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oleObject" Target="../embeddings/oleObject82.bin"/><Relationship Id="rId5" Type="http://schemas.openxmlformats.org/officeDocument/2006/relationships/image" Target="../media/image80.emf"/><Relationship Id="rId4" Type="http://schemas.openxmlformats.org/officeDocument/2006/relationships/oleObject" Target="../embeddings/oleObject81.bin"/></Relationships>
</file>

<file path=ppt/slides/_rels/slide106.xml.rels><?xml version="1.0" encoding="UTF-8" standalone="yes"?>
<Relationships xmlns="http://schemas.openxmlformats.org/package/2006/relationships"><Relationship Id="rId13" Type="http://schemas.openxmlformats.org/officeDocument/2006/relationships/oleObject" Target="../embeddings/oleObject88.bin"/><Relationship Id="rId18" Type="http://schemas.openxmlformats.org/officeDocument/2006/relationships/image" Target="../media/image89.wmf"/><Relationship Id="rId26" Type="http://schemas.openxmlformats.org/officeDocument/2006/relationships/image" Target="../media/image93.wmf"/><Relationship Id="rId21" Type="http://schemas.openxmlformats.org/officeDocument/2006/relationships/oleObject" Target="../embeddings/oleObject92.bin"/><Relationship Id="rId34" Type="http://schemas.openxmlformats.org/officeDocument/2006/relationships/image" Target="../media/image78.emf"/><Relationship Id="rId7" Type="http://schemas.openxmlformats.org/officeDocument/2006/relationships/oleObject" Target="../embeddings/oleObject85.bin"/><Relationship Id="rId12" Type="http://schemas.openxmlformats.org/officeDocument/2006/relationships/image" Target="../media/image86.wmf"/><Relationship Id="rId17" Type="http://schemas.openxmlformats.org/officeDocument/2006/relationships/oleObject" Target="../embeddings/oleObject90.bin"/><Relationship Id="rId25" Type="http://schemas.openxmlformats.org/officeDocument/2006/relationships/oleObject" Target="../embeddings/oleObject94.bin"/><Relationship Id="rId33" Type="http://schemas.openxmlformats.org/officeDocument/2006/relationships/oleObject" Target="../embeddings/oleObject98.bin"/><Relationship Id="rId38" Type="http://schemas.openxmlformats.org/officeDocument/2006/relationships/image" Target="../media/image97.emf"/><Relationship Id="rId2" Type="http://schemas.openxmlformats.org/officeDocument/2006/relationships/slideLayout" Target="../slideLayouts/slideLayout14.xml"/><Relationship Id="rId16" Type="http://schemas.openxmlformats.org/officeDocument/2006/relationships/image" Target="../media/image88.wmf"/><Relationship Id="rId20" Type="http://schemas.openxmlformats.org/officeDocument/2006/relationships/image" Target="../media/image90.wmf"/><Relationship Id="rId29" Type="http://schemas.openxmlformats.org/officeDocument/2006/relationships/oleObject" Target="../embeddings/oleObject96.bin"/><Relationship Id="rId1" Type="http://schemas.openxmlformats.org/officeDocument/2006/relationships/vmlDrawing" Target="../drawings/vmlDrawing37.vml"/><Relationship Id="rId6" Type="http://schemas.openxmlformats.org/officeDocument/2006/relationships/image" Target="../media/image83.wmf"/><Relationship Id="rId11" Type="http://schemas.openxmlformats.org/officeDocument/2006/relationships/oleObject" Target="../embeddings/oleObject87.bin"/><Relationship Id="rId24" Type="http://schemas.openxmlformats.org/officeDocument/2006/relationships/image" Target="../media/image92.wmf"/><Relationship Id="rId32" Type="http://schemas.openxmlformats.org/officeDocument/2006/relationships/image" Target="../media/image96.wmf"/><Relationship Id="rId37" Type="http://schemas.openxmlformats.org/officeDocument/2006/relationships/oleObject" Target="../embeddings/oleObject100.bin"/><Relationship Id="rId5" Type="http://schemas.openxmlformats.org/officeDocument/2006/relationships/oleObject" Target="../embeddings/oleObject84.bin"/><Relationship Id="rId15" Type="http://schemas.openxmlformats.org/officeDocument/2006/relationships/oleObject" Target="../embeddings/oleObject89.bin"/><Relationship Id="rId23" Type="http://schemas.openxmlformats.org/officeDocument/2006/relationships/oleObject" Target="../embeddings/oleObject93.bin"/><Relationship Id="rId28" Type="http://schemas.openxmlformats.org/officeDocument/2006/relationships/image" Target="../media/image94.wmf"/><Relationship Id="rId36" Type="http://schemas.openxmlformats.org/officeDocument/2006/relationships/image" Target="../media/image79.emf"/><Relationship Id="rId10" Type="http://schemas.openxmlformats.org/officeDocument/2006/relationships/image" Target="../media/image85.wmf"/><Relationship Id="rId19" Type="http://schemas.openxmlformats.org/officeDocument/2006/relationships/oleObject" Target="../embeddings/oleObject91.bin"/><Relationship Id="rId31" Type="http://schemas.openxmlformats.org/officeDocument/2006/relationships/oleObject" Target="../embeddings/oleObject97.bin"/><Relationship Id="rId4" Type="http://schemas.openxmlformats.org/officeDocument/2006/relationships/image" Target="../media/image82.wmf"/><Relationship Id="rId9" Type="http://schemas.openxmlformats.org/officeDocument/2006/relationships/oleObject" Target="../embeddings/oleObject86.bin"/><Relationship Id="rId14" Type="http://schemas.openxmlformats.org/officeDocument/2006/relationships/image" Target="../media/image87.wmf"/><Relationship Id="rId22" Type="http://schemas.openxmlformats.org/officeDocument/2006/relationships/image" Target="../media/image91.wmf"/><Relationship Id="rId27" Type="http://schemas.openxmlformats.org/officeDocument/2006/relationships/oleObject" Target="../embeddings/oleObject95.bin"/><Relationship Id="rId30" Type="http://schemas.openxmlformats.org/officeDocument/2006/relationships/image" Target="../media/image95.wmf"/><Relationship Id="rId35" Type="http://schemas.openxmlformats.org/officeDocument/2006/relationships/oleObject" Target="../embeddings/oleObject99.bin"/><Relationship Id="rId8" Type="http://schemas.openxmlformats.org/officeDocument/2006/relationships/image" Target="../media/image84.wmf"/><Relationship Id="rId3" Type="http://schemas.openxmlformats.org/officeDocument/2006/relationships/oleObject" Target="../embeddings/oleObject83.bin"/></Relationships>
</file>

<file path=ppt/slides/_rels/slide107.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14.xml"/><Relationship Id="rId1" Type="http://schemas.openxmlformats.org/officeDocument/2006/relationships/vmlDrawing" Target="../drawings/vmlDrawing38.vml"/><Relationship Id="rId6" Type="http://schemas.openxmlformats.org/officeDocument/2006/relationships/image" Target="../media/image98.wmf"/><Relationship Id="rId5" Type="http://schemas.openxmlformats.org/officeDocument/2006/relationships/oleObject" Target="../embeddings/oleObject102.bin"/><Relationship Id="rId4" Type="http://schemas.openxmlformats.org/officeDocument/2006/relationships/image" Target="../media/image97.emf"/></Relationships>
</file>

<file path=ppt/slides/_rels/slide108.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02.wmf"/><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80.e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01.wmf"/><Relationship Id="rId4" Type="http://schemas.openxmlformats.org/officeDocument/2006/relationships/image" Target="../media/image100.emf"/><Relationship Id="rId9" Type="http://schemas.openxmlformats.org/officeDocument/2006/relationships/oleObject" Target="../embeddings/oleObject107.bin"/><Relationship Id="rId14" Type="http://schemas.openxmlformats.org/officeDocument/2006/relationships/image" Target="../media/image103.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14.xml"/><Relationship Id="rId1" Type="http://schemas.openxmlformats.org/officeDocument/2006/relationships/vmlDrawing" Target="../drawings/vmlDrawing40.vml"/><Relationship Id="rId6" Type="http://schemas.openxmlformats.org/officeDocument/2006/relationships/image" Target="../media/image100.emf"/><Relationship Id="rId5" Type="http://schemas.openxmlformats.org/officeDocument/2006/relationships/oleObject" Target="../embeddings/oleObject111.bin"/><Relationship Id="rId4" Type="http://schemas.openxmlformats.org/officeDocument/2006/relationships/image" Target="../media/image8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14.xml"/><Relationship Id="rId1" Type="http://schemas.openxmlformats.org/officeDocument/2006/relationships/vmlDrawing" Target="../drawings/vmlDrawing41.vml"/><Relationship Id="rId4" Type="http://schemas.openxmlformats.org/officeDocument/2006/relationships/image" Target="../media/image104.emf"/></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4.xml"/><Relationship Id="rId1" Type="http://schemas.openxmlformats.org/officeDocument/2006/relationships/vmlDrawing" Target="../drawings/vmlDrawing42.vml"/><Relationship Id="rId5" Type="http://schemas.openxmlformats.org/officeDocument/2006/relationships/image" Target="../media/image105.emf"/><Relationship Id="rId4" Type="http://schemas.openxmlformats.org/officeDocument/2006/relationships/oleObject" Target="../embeddings/oleObject113.bin"/></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audio" Target="../media/audio1.wav"/><Relationship Id="rId7" Type="http://schemas.openxmlformats.org/officeDocument/2006/relationships/image" Target="../media/image104.emf"/><Relationship Id="rId2" Type="http://schemas.openxmlformats.org/officeDocument/2006/relationships/slideLayout" Target="../slideLayouts/slideLayout14.xml"/><Relationship Id="rId1" Type="http://schemas.openxmlformats.org/officeDocument/2006/relationships/vmlDrawing" Target="../drawings/vmlDrawing43.vml"/><Relationship Id="rId6" Type="http://schemas.openxmlformats.org/officeDocument/2006/relationships/oleObject" Target="../embeddings/oleObject115.bin"/><Relationship Id="rId5" Type="http://schemas.openxmlformats.org/officeDocument/2006/relationships/image" Target="../media/image100.emf"/><Relationship Id="rId4" Type="http://schemas.openxmlformats.org/officeDocument/2006/relationships/oleObject" Target="../embeddings/oleObject114.bin"/><Relationship Id="rId9" Type="http://schemas.openxmlformats.org/officeDocument/2006/relationships/image" Target="../media/image105.e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notesSlide" Target="../notesSlides/notesSlide37.xml"/><Relationship Id="rId7" Type="http://schemas.openxmlformats.org/officeDocument/2006/relationships/image" Target="../media/image107.e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18.bin"/><Relationship Id="rId5" Type="http://schemas.openxmlformats.org/officeDocument/2006/relationships/image" Target="../media/image106.wmf"/><Relationship Id="rId10" Type="http://schemas.openxmlformats.org/officeDocument/2006/relationships/image" Target="../media/image108.wmf"/><Relationship Id="rId4" Type="http://schemas.openxmlformats.org/officeDocument/2006/relationships/oleObject" Target="../embeddings/oleObject117.bin"/><Relationship Id="rId9" Type="http://schemas.openxmlformats.org/officeDocument/2006/relationships/oleObject" Target="../embeddings/oleObject120.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notesSlide" Target="../notesSlides/notesSlide38.xml"/><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22.bin"/><Relationship Id="rId5" Type="http://schemas.openxmlformats.org/officeDocument/2006/relationships/image" Target="../media/image109.wmf"/><Relationship Id="rId4" Type="http://schemas.openxmlformats.org/officeDocument/2006/relationships/oleObject" Target="../embeddings/oleObject121.bin"/><Relationship Id="rId9" Type="http://schemas.openxmlformats.org/officeDocument/2006/relationships/image" Target="../media/image1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notesSlide" Target="../notesSlides/notesSlide39.xml"/><Relationship Id="rId7"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25.bin"/><Relationship Id="rId5" Type="http://schemas.openxmlformats.org/officeDocument/2006/relationships/image" Target="../media/image112.wmf"/><Relationship Id="rId4" Type="http://schemas.openxmlformats.org/officeDocument/2006/relationships/oleObject" Target="../embeddings/oleObject124.bin"/><Relationship Id="rId9" Type="http://schemas.openxmlformats.org/officeDocument/2006/relationships/image" Target="../media/image113.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15.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28.bin"/><Relationship Id="rId5" Type="http://schemas.openxmlformats.org/officeDocument/2006/relationships/image" Target="../media/image114.emf"/><Relationship Id="rId4" Type="http://schemas.openxmlformats.org/officeDocument/2006/relationships/oleObject" Target="../embeddings/oleObject127.bin"/></Relationships>
</file>

<file path=ppt/slides/_rels/slide129.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15.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30.bin"/><Relationship Id="rId5" Type="http://schemas.openxmlformats.org/officeDocument/2006/relationships/image" Target="../media/image116.wmf"/><Relationship Id="rId4" Type="http://schemas.openxmlformats.org/officeDocument/2006/relationships/oleObject" Target="../embeddings/oleObject12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32.bin"/><Relationship Id="rId5" Type="http://schemas.openxmlformats.org/officeDocument/2006/relationships/image" Target="../media/image117.wmf"/><Relationship Id="rId4" Type="http://schemas.openxmlformats.org/officeDocument/2006/relationships/oleObject" Target="../embeddings/oleObject131.bin"/></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135.bin"/><Relationship Id="rId13" Type="http://schemas.openxmlformats.org/officeDocument/2006/relationships/image" Target="../media/image122.wmf"/><Relationship Id="rId3" Type="http://schemas.openxmlformats.org/officeDocument/2006/relationships/audio" Target="../media/audio2.wav"/><Relationship Id="rId7" Type="http://schemas.openxmlformats.org/officeDocument/2006/relationships/image" Target="../media/image118.wmf"/><Relationship Id="rId12" Type="http://schemas.openxmlformats.org/officeDocument/2006/relationships/oleObject" Target="../embeddings/oleObject137.bin"/><Relationship Id="rId17" Type="http://schemas.openxmlformats.org/officeDocument/2006/relationships/image" Target="../media/image124.wmf"/><Relationship Id="rId2" Type="http://schemas.openxmlformats.org/officeDocument/2006/relationships/slideLayout" Target="../slideLayouts/slideLayout2.xml"/><Relationship Id="rId16" Type="http://schemas.openxmlformats.org/officeDocument/2006/relationships/oleObject" Target="../embeddings/oleObject139.bin"/><Relationship Id="rId1" Type="http://schemas.openxmlformats.org/officeDocument/2006/relationships/vmlDrawing" Target="../drawings/vmlDrawing50.vml"/><Relationship Id="rId6" Type="http://schemas.openxmlformats.org/officeDocument/2006/relationships/oleObject" Target="../embeddings/oleObject134.bin"/><Relationship Id="rId11" Type="http://schemas.openxmlformats.org/officeDocument/2006/relationships/image" Target="../media/image121.wmf"/><Relationship Id="rId5" Type="http://schemas.openxmlformats.org/officeDocument/2006/relationships/image" Target="../media/image119.wmf"/><Relationship Id="rId15" Type="http://schemas.openxmlformats.org/officeDocument/2006/relationships/image" Target="../media/image123.wmf"/><Relationship Id="rId10" Type="http://schemas.openxmlformats.org/officeDocument/2006/relationships/oleObject" Target="../embeddings/oleObject136.bin"/><Relationship Id="rId4" Type="http://schemas.openxmlformats.org/officeDocument/2006/relationships/oleObject" Target="../embeddings/oleObject133.bin"/><Relationship Id="rId9" Type="http://schemas.openxmlformats.org/officeDocument/2006/relationships/image" Target="../media/image120.wmf"/><Relationship Id="rId14" Type="http://schemas.openxmlformats.org/officeDocument/2006/relationships/oleObject" Target="../embeddings/oleObject138.bin"/></Relationships>
</file>

<file path=ppt/slides/_rels/slide1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image" Target="../media/image125.wmf"/><Relationship Id="rId4" Type="http://schemas.openxmlformats.org/officeDocument/2006/relationships/oleObject" Target="../embeddings/oleObject140.bin"/></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29.wmf"/><Relationship Id="rId3" Type="http://schemas.openxmlformats.org/officeDocument/2006/relationships/audio" Target="../media/audio2.wav"/><Relationship Id="rId7" Type="http://schemas.openxmlformats.org/officeDocument/2006/relationships/image" Target="../media/image125.wmf"/><Relationship Id="rId12" Type="http://schemas.openxmlformats.org/officeDocument/2006/relationships/oleObject" Target="../embeddings/oleObject145.bin"/><Relationship Id="rId17" Type="http://schemas.openxmlformats.org/officeDocument/2006/relationships/image" Target="../media/image131.wmf"/><Relationship Id="rId2" Type="http://schemas.openxmlformats.org/officeDocument/2006/relationships/slideLayout" Target="../slideLayouts/slideLayout2.xml"/><Relationship Id="rId16" Type="http://schemas.openxmlformats.org/officeDocument/2006/relationships/oleObject" Target="../embeddings/oleObject147.bin"/><Relationship Id="rId1" Type="http://schemas.openxmlformats.org/officeDocument/2006/relationships/vmlDrawing" Target="../drawings/vmlDrawing52.vml"/><Relationship Id="rId6" Type="http://schemas.openxmlformats.org/officeDocument/2006/relationships/oleObject" Target="../embeddings/oleObject142.bin"/><Relationship Id="rId11" Type="http://schemas.openxmlformats.org/officeDocument/2006/relationships/image" Target="../media/image128.wmf"/><Relationship Id="rId5" Type="http://schemas.openxmlformats.org/officeDocument/2006/relationships/image" Target="../media/image126.wmf"/><Relationship Id="rId15" Type="http://schemas.openxmlformats.org/officeDocument/2006/relationships/image" Target="../media/image130.wmf"/><Relationship Id="rId10" Type="http://schemas.openxmlformats.org/officeDocument/2006/relationships/oleObject" Target="../embeddings/oleObject144.bin"/><Relationship Id="rId4" Type="http://schemas.openxmlformats.org/officeDocument/2006/relationships/oleObject" Target="../embeddings/oleObject141.bin"/><Relationship Id="rId9" Type="http://schemas.openxmlformats.org/officeDocument/2006/relationships/image" Target="../media/image127.wmf"/><Relationship Id="rId14" Type="http://schemas.openxmlformats.org/officeDocument/2006/relationships/oleObject" Target="../embeddings/oleObject146.bin"/></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132.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133.wmf"/></Relationships>
</file>

<file path=ppt/slides/_rels/slide136.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16.wmf"/><Relationship Id="rId3" Type="http://schemas.openxmlformats.org/officeDocument/2006/relationships/audio" Target="../media/audio2.wav"/><Relationship Id="rId7" Type="http://schemas.openxmlformats.org/officeDocument/2006/relationships/image" Target="../media/image135.emf"/><Relationship Id="rId12"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151.bin"/><Relationship Id="rId11" Type="http://schemas.openxmlformats.org/officeDocument/2006/relationships/image" Target="../media/image114.emf"/><Relationship Id="rId5" Type="http://schemas.openxmlformats.org/officeDocument/2006/relationships/image" Target="../media/image134.emf"/><Relationship Id="rId10" Type="http://schemas.openxmlformats.org/officeDocument/2006/relationships/oleObject" Target="../embeddings/oleObject153.bin"/><Relationship Id="rId4" Type="http://schemas.openxmlformats.org/officeDocument/2006/relationships/oleObject" Target="../embeddings/oleObject150.bin"/><Relationship Id="rId9" Type="http://schemas.openxmlformats.org/officeDocument/2006/relationships/image" Target="../media/image136.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8" Type="http://schemas.openxmlformats.org/officeDocument/2006/relationships/image" Target="../media/image138.emf"/><Relationship Id="rId13" Type="http://schemas.openxmlformats.org/officeDocument/2006/relationships/oleObject" Target="../embeddings/oleObject159.bin"/><Relationship Id="rId18" Type="http://schemas.openxmlformats.org/officeDocument/2006/relationships/image" Target="../media/image143.wmf"/><Relationship Id="rId3" Type="http://schemas.openxmlformats.org/officeDocument/2006/relationships/audio" Target="../media/audio1.wav"/><Relationship Id="rId7" Type="http://schemas.openxmlformats.org/officeDocument/2006/relationships/oleObject" Target="../embeddings/oleObject156.bin"/><Relationship Id="rId12" Type="http://schemas.openxmlformats.org/officeDocument/2006/relationships/image" Target="../media/image140.emf"/><Relationship Id="rId17" Type="http://schemas.openxmlformats.org/officeDocument/2006/relationships/oleObject" Target="../embeddings/oleObject161.bin"/><Relationship Id="rId2" Type="http://schemas.openxmlformats.org/officeDocument/2006/relationships/slideLayout" Target="../slideLayouts/slideLayout2.xml"/><Relationship Id="rId16" Type="http://schemas.openxmlformats.org/officeDocument/2006/relationships/image" Target="../media/image142.wmf"/><Relationship Id="rId20" Type="http://schemas.openxmlformats.org/officeDocument/2006/relationships/image" Target="../media/image144.wmf"/><Relationship Id="rId1" Type="http://schemas.openxmlformats.org/officeDocument/2006/relationships/vmlDrawing" Target="../drawings/vmlDrawing56.vml"/><Relationship Id="rId6" Type="http://schemas.openxmlformats.org/officeDocument/2006/relationships/image" Target="../media/image137.emf"/><Relationship Id="rId11" Type="http://schemas.openxmlformats.org/officeDocument/2006/relationships/oleObject" Target="../embeddings/oleObject158.bin"/><Relationship Id="rId5" Type="http://schemas.openxmlformats.org/officeDocument/2006/relationships/oleObject" Target="../embeddings/oleObject155.bin"/><Relationship Id="rId15" Type="http://schemas.openxmlformats.org/officeDocument/2006/relationships/oleObject" Target="../embeddings/oleObject160.bin"/><Relationship Id="rId10" Type="http://schemas.openxmlformats.org/officeDocument/2006/relationships/image" Target="../media/image139.emf"/><Relationship Id="rId19" Type="http://schemas.openxmlformats.org/officeDocument/2006/relationships/oleObject" Target="../embeddings/oleObject162.bin"/><Relationship Id="rId4" Type="http://schemas.openxmlformats.org/officeDocument/2006/relationships/audio" Target="../media/audio2.wav"/><Relationship Id="rId9" Type="http://schemas.openxmlformats.org/officeDocument/2006/relationships/oleObject" Target="../embeddings/oleObject157.bin"/><Relationship Id="rId14" Type="http://schemas.openxmlformats.org/officeDocument/2006/relationships/image" Target="../media/image141.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149.emf"/><Relationship Id="rId18" Type="http://schemas.openxmlformats.org/officeDocument/2006/relationships/oleObject" Target="../embeddings/oleObject170.bin"/><Relationship Id="rId3" Type="http://schemas.openxmlformats.org/officeDocument/2006/relationships/audio" Target="../media/audio2.wav"/><Relationship Id="rId21" Type="http://schemas.openxmlformats.org/officeDocument/2006/relationships/image" Target="../media/image153.emf"/><Relationship Id="rId7" Type="http://schemas.openxmlformats.org/officeDocument/2006/relationships/image" Target="../media/image146.emf"/><Relationship Id="rId12" Type="http://schemas.openxmlformats.org/officeDocument/2006/relationships/oleObject" Target="../embeddings/oleObject167.bin"/><Relationship Id="rId17" Type="http://schemas.openxmlformats.org/officeDocument/2006/relationships/image" Target="../media/image151.emf"/><Relationship Id="rId2" Type="http://schemas.openxmlformats.org/officeDocument/2006/relationships/slideLayout" Target="../slideLayouts/slideLayout2.xml"/><Relationship Id="rId16" Type="http://schemas.openxmlformats.org/officeDocument/2006/relationships/oleObject" Target="../embeddings/oleObject169.bin"/><Relationship Id="rId20" Type="http://schemas.openxmlformats.org/officeDocument/2006/relationships/oleObject" Target="../embeddings/oleObject171.bin"/><Relationship Id="rId1" Type="http://schemas.openxmlformats.org/officeDocument/2006/relationships/vmlDrawing" Target="../drawings/vmlDrawing57.vml"/><Relationship Id="rId6" Type="http://schemas.openxmlformats.org/officeDocument/2006/relationships/oleObject" Target="../embeddings/oleObject164.bin"/><Relationship Id="rId11" Type="http://schemas.openxmlformats.org/officeDocument/2006/relationships/image" Target="../media/image148.emf"/><Relationship Id="rId5" Type="http://schemas.openxmlformats.org/officeDocument/2006/relationships/image" Target="../media/image145.emf"/><Relationship Id="rId15" Type="http://schemas.openxmlformats.org/officeDocument/2006/relationships/image" Target="../media/image150.emf"/><Relationship Id="rId23" Type="http://schemas.openxmlformats.org/officeDocument/2006/relationships/image" Target="../media/image154.emf"/><Relationship Id="rId10" Type="http://schemas.openxmlformats.org/officeDocument/2006/relationships/oleObject" Target="../embeddings/oleObject166.bin"/><Relationship Id="rId19" Type="http://schemas.openxmlformats.org/officeDocument/2006/relationships/image" Target="../media/image152.emf"/><Relationship Id="rId4" Type="http://schemas.openxmlformats.org/officeDocument/2006/relationships/oleObject" Target="../embeddings/oleObject163.bin"/><Relationship Id="rId9" Type="http://schemas.openxmlformats.org/officeDocument/2006/relationships/image" Target="../media/image147.emf"/><Relationship Id="rId14" Type="http://schemas.openxmlformats.org/officeDocument/2006/relationships/oleObject" Target="../embeddings/oleObject168.bin"/><Relationship Id="rId22" Type="http://schemas.openxmlformats.org/officeDocument/2006/relationships/oleObject" Target="../embeddings/oleObject172.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17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77.bin"/><Relationship Id="rId3" Type="http://schemas.openxmlformats.org/officeDocument/2006/relationships/notesSlide" Target="../notesSlides/notesSlide50.xml"/><Relationship Id="rId7" Type="http://schemas.openxmlformats.org/officeDocument/2006/relationships/oleObject" Target="../embeddings/oleObject174.bin"/><Relationship Id="rId12" Type="http://schemas.openxmlformats.org/officeDocument/2006/relationships/image" Target="../media/image158.wmf"/><Relationship Id="rId2" Type="http://schemas.openxmlformats.org/officeDocument/2006/relationships/slideLayout" Target="../slideLayouts/slideLayout2.xml"/><Relationship Id="rId16" Type="http://schemas.openxmlformats.org/officeDocument/2006/relationships/image" Target="../media/image160.wmf"/><Relationship Id="rId1" Type="http://schemas.openxmlformats.org/officeDocument/2006/relationships/vmlDrawing" Target="../drawings/vmlDrawing58.vml"/><Relationship Id="rId6" Type="http://schemas.openxmlformats.org/officeDocument/2006/relationships/image" Target="../media/image155.w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57.wmf"/><Relationship Id="rId4" Type="http://schemas.openxmlformats.org/officeDocument/2006/relationships/audio" Target="../media/audio2.wav"/><Relationship Id="rId9" Type="http://schemas.openxmlformats.org/officeDocument/2006/relationships/oleObject" Target="../embeddings/oleObject175.bin"/><Relationship Id="rId14" Type="http://schemas.openxmlformats.org/officeDocument/2006/relationships/image" Target="../media/image159.wmf"/></Relationships>
</file>

<file path=ppt/slides/_rels/slide17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65.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62.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82.bin"/></Relationships>
</file>

<file path=ppt/slides/_rels/slide17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8" Type="http://schemas.openxmlformats.org/officeDocument/2006/relationships/oleObject" Target="../embeddings/oleObject186.bin"/><Relationship Id="rId13" Type="http://schemas.openxmlformats.org/officeDocument/2006/relationships/image" Target="../media/image170.wmf"/><Relationship Id="rId3" Type="http://schemas.openxmlformats.org/officeDocument/2006/relationships/audio" Target="../media/audio2.wav"/><Relationship Id="rId7" Type="http://schemas.openxmlformats.org/officeDocument/2006/relationships/image" Target="../media/image167.wmf"/><Relationship Id="rId12"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185.bin"/><Relationship Id="rId11" Type="http://schemas.openxmlformats.org/officeDocument/2006/relationships/image" Target="../media/image169.wmf"/><Relationship Id="rId5" Type="http://schemas.openxmlformats.org/officeDocument/2006/relationships/image" Target="../media/image166.wmf"/><Relationship Id="rId10" Type="http://schemas.openxmlformats.org/officeDocument/2006/relationships/oleObject" Target="../embeddings/oleObject187.bin"/><Relationship Id="rId4" Type="http://schemas.openxmlformats.org/officeDocument/2006/relationships/oleObject" Target="../embeddings/oleObject184.bin"/><Relationship Id="rId9" Type="http://schemas.openxmlformats.org/officeDocument/2006/relationships/image" Target="../media/image168.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18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8" Type="http://schemas.openxmlformats.org/officeDocument/2006/relationships/oleObject" Target="../embeddings/oleObject191.bin"/><Relationship Id="rId13" Type="http://schemas.openxmlformats.org/officeDocument/2006/relationships/image" Target="../media/image175.wmf"/><Relationship Id="rId3" Type="http://schemas.openxmlformats.org/officeDocument/2006/relationships/audio" Target="../media/audio2.wav"/><Relationship Id="rId7" Type="http://schemas.openxmlformats.org/officeDocument/2006/relationships/image" Target="../media/image172.wmf"/><Relationship Id="rId12"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oleObject" Target="../embeddings/oleObject190.bin"/><Relationship Id="rId11" Type="http://schemas.openxmlformats.org/officeDocument/2006/relationships/image" Target="../media/image174.wmf"/><Relationship Id="rId5" Type="http://schemas.openxmlformats.org/officeDocument/2006/relationships/image" Target="../media/image171.wmf"/><Relationship Id="rId15" Type="http://schemas.openxmlformats.org/officeDocument/2006/relationships/image" Target="../media/image176.wmf"/><Relationship Id="rId10" Type="http://schemas.openxmlformats.org/officeDocument/2006/relationships/oleObject" Target="../embeddings/oleObject192.bin"/><Relationship Id="rId4" Type="http://schemas.openxmlformats.org/officeDocument/2006/relationships/oleObject" Target="../embeddings/oleObject189.bin"/><Relationship Id="rId9" Type="http://schemas.openxmlformats.org/officeDocument/2006/relationships/image" Target="../media/image173.wmf"/><Relationship Id="rId14" Type="http://schemas.openxmlformats.org/officeDocument/2006/relationships/oleObject" Target="../embeddings/oleObject194.bin"/></Relationships>
</file>

<file path=ppt/slides/_rels/slide18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audio" Target="../media/audio2.wav"/><Relationship Id="rId7" Type="http://schemas.openxmlformats.org/officeDocument/2006/relationships/image" Target="../media/image178.wmf"/><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196.bin"/><Relationship Id="rId11" Type="http://schemas.openxmlformats.org/officeDocument/2006/relationships/image" Target="../media/image180.wmf"/><Relationship Id="rId5" Type="http://schemas.openxmlformats.org/officeDocument/2006/relationships/image" Target="../media/image177.wmf"/><Relationship Id="rId10" Type="http://schemas.openxmlformats.org/officeDocument/2006/relationships/oleObject" Target="../embeddings/oleObject198.bin"/><Relationship Id="rId4" Type="http://schemas.openxmlformats.org/officeDocument/2006/relationships/oleObject" Target="../embeddings/oleObject195.bin"/><Relationship Id="rId9" Type="http://schemas.openxmlformats.org/officeDocument/2006/relationships/image" Target="../media/image179.wmf"/></Relationships>
</file>

<file path=ppt/slides/_rels/slide18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8" Type="http://schemas.openxmlformats.org/officeDocument/2006/relationships/oleObject" Target="../embeddings/oleObject201.bin"/><Relationship Id="rId13" Type="http://schemas.openxmlformats.org/officeDocument/2006/relationships/image" Target="../media/image185.wmf"/><Relationship Id="rId3" Type="http://schemas.openxmlformats.org/officeDocument/2006/relationships/audio" Target="../media/audio2.wav"/><Relationship Id="rId7" Type="http://schemas.openxmlformats.org/officeDocument/2006/relationships/image" Target="../media/image182.wmf"/><Relationship Id="rId12"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200.bin"/><Relationship Id="rId11" Type="http://schemas.openxmlformats.org/officeDocument/2006/relationships/image" Target="../media/image184.wmf"/><Relationship Id="rId5" Type="http://schemas.openxmlformats.org/officeDocument/2006/relationships/image" Target="../media/image181.wmf"/><Relationship Id="rId15" Type="http://schemas.openxmlformats.org/officeDocument/2006/relationships/image" Target="../media/image186.wmf"/><Relationship Id="rId10" Type="http://schemas.openxmlformats.org/officeDocument/2006/relationships/oleObject" Target="../embeddings/oleObject202.bin"/><Relationship Id="rId4" Type="http://schemas.openxmlformats.org/officeDocument/2006/relationships/oleObject" Target="../embeddings/oleObject199.bin"/><Relationship Id="rId9" Type="http://schemas.openxmlformats.org/officeDocument/2006/relationships/image" Target="../media/image183.wmf"/><Relationship Id="rId14" Type="http://schemas.openxmlformats.org/officeDocument/2006/relationships/oleObject" Target="../embeddings/oleObject204.bin"/></Relationships>
</file>

<file path=ppt/slides/_rels/slide18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8" Type="http://schemas.openxmlformats.org/officeDocument/2006/relationships/oleObject" Target="../embeddings/oleObject207.bin"/><Relationship Id="rId13" Type="http://schemas.openxmlformats.org/officeDocument/2006/relationships/image" Target="../media/image191.wmf"/><Relationship Id="rId3" Type="http://schemas.openxmlformats.org/officeDocument/2006/relationships/audio" Target="../media/audio2.wav"/><Relationship Id="rId7" Type="http://schemas.openxmlformats.org/officeDocument/2006/relationships/image" Target="../media/image188.wmf"/><Relationship Id="rId12" Type="http://schemas.openxmlformats.org/officeDocument/2006/relationships/oleObject" Target="../embeddings/oleObject209.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206.bin"/><Relationship Id="rId11" Type="http://schemas.openxmlformats.org/officeDocument/2006/relationships/image" Target="../media/image190.wmf"/><Relationship Id="rId5" Type="http://schemas.openxmlformats.org/officeDocument/2006/relationships/image" Target="../media/image187.wmf"/><Relationship Id="rId15" Type="http://schemas.openxmlformats.org/officeDocument/2006/relationships/image" Target="../media/image192.wmf"/><Relationship Id="rId10" Type="http://schemas.openxmlformats.org/officeDocument/2006/relationships/oleObject" Target="../embeddings/oleObject208.bin"/><Relationship Id="rId4" Type="http://schemas.openxmlformats.org/officeDocument/2006/relationships/oleObject" Target="../embeddings/oleObject205.bin"/><Relationship Id="rId9" Type="http://schemas.openxmlformats.org/officeDocument/2006/relationships/image" Target="../media/image189.wmf"/><Relationship Id="rId14" Type="http://schemas.openxmlformats.org/officeDocument/2006/relationships/oleObject" Target="../embeddings/oleObject210.bin"/></Relationships>
</file>

<file path=ppt/slides/_rels/slide188.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197.emf"/><Relationship Id="rId3" Type="http://schemas.openxmlformats.org/officeDocument/2006/relationships/audio" Target="../media/audio2.wav"/><Relationship Id="rId7" Type="http://schemas.openxmlformats.org/officeDocument/2006/relationships/image" Target="../media/image194.emf"/><Relationship Id="rId12" Type="http://schemas.openxmlformats.org/officeDocument/2006/relationships/oleObject" Target="../embeddings/oleObject215.bin"/><Relationship Id="rId17" Type="http://schemas.openxmlformats.org/officeDocument/2006/relationships/image" Target="../media/image199.emf"/><Relationship Id="rId2" Type="http://schemas.openxmlformats.org/officeDocument/2006/relationships/slideLayout" Target="../slideLayouts/slideLayout2.xml"/><Relationship Id="rId16" Type="http://schemas.openxmlformats.org/officeDocument/2006/relationships/oleObject" Target="../embeddings/oleObject217.bin"/><Relationship Id="rId1" Type="http://schemas.openxmlformats.org/officeDocument/2006/relationships/vmlDrawing" Target="../drawings/vmlDrawing65.vml"/><Relationship Id="rId6" Type="http://schemas.openxmlformats.org/officeDocument/2006/relationships/oleObject" Target="../embeddings/oleObject212.bin"/><Relationship Id="rId11" Type="http://schemas.openxmlformats.org/officeDocument/2006/relationships/image" Target="../media/image196.emf"/><Relationship Id="rId5" Type="http://schemas.openxmlformats.org/officeDocument/2006/relationships/image" Target="../media/image193.emf"/><Relationship Id="rId15" Type="http://schemas.openxmlformats.org/officeDocument/2006/relationships/image" Target="../media/image198.emf"/><Relationship Id="rId10" Type="http://schemas.openxmlformats.org/officeDocument/2006/relationships/oleObject" Target="../embeddings/oleObject214.bin"/><Relationship Id="rId4" Type="http://schemas.openxmlformats.org/officeDocument/2006/relationships/oleObject" Target="../embeddings/oleObject211.bin"/><Relationship Id="rId9" Type="http://schemas.openxmlformats.org/officeDocument/2006/relationships/image" Target="../media/image195.emf"/><Relationship Id="rId14" Type="http://schemas.openxmlformats.org/officeDocument/2006/relationships/oleObject" Target="../embeddings/oleObject216.bin"/></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2.bin"/></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8" Type="http://schemas.openxmlformats.org/officeDocument/2006/relationships/image" Target="../media/image201.emf"/><Relationship Id="rId3" Type="http://schemas.openxmlformats.org/officeDocument/2006/relationships/notesSlide" Target="../notesSlides/notesSlide52.xml"/><Relationship Id="rId7"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200.wmf"/><Relationship Id="rId5" Type="http://schemas.openxmlformats.org/officeDocument/2006/relationships/oleObject" Target="../embeddings/oleObject218.bin"/><Relationship Id="rId4" Type="http://schemas.openxmlformats.org/officeDocument/2006/relationships/audio" Target="../media/audio3.wav"/></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8" Type="http://schemas.openxmlformats.org/officeDocument/2006/relationships/image" Target="../media/image203.emf"/><Relationship Id="rId3" Type="http://schemas.openxmlformats.org/officeDocument/2006/relationships/notesSlide" Target="../notesSlides/notesSlide53.xml"/><Relationship Id="rId7"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image" Target="../media/image202.wmf"/><Relationship Id="rId5" Type="http://schemas.openxmlformats.org/officeDocument/2006/relationships/oleObject" Target="../embeddings/oleObject220.bin"/><Relationship Id="rId4" Type="http://schemas.openxmlformats.org/officeDocument/2006/relationships/audio" Target="../media/audio3.wav"/></Relationships>
</file>

<file path=ppt/slides/_rels/slide196.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notesSlide" Target="../notesSlides/notesSlide54.xml"/><Relationship Id="rId7"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image" Target="../media/image204.emf"/><Relationship Id="rId5" Type="http://schemas.openxmlformats.org/officeDocument/2006/relationships/oleObject" Target="../embeddings/oleObject222.bin"/><Relationship Id="rId4" Type="http://schemas.openxmlformats.org/officeDocument/2006/relationships/audio" Target="../media/audio3.wav"/></Relationships>
</file>

<file path=ppt/slides/_rels/slide197.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notesSlide" Target="../notesSlides/notesSlide55.xml"/><Relationship Id="rId7" Type="http://schemas.openxmlformats.org/officeDocument/2006/relationships/oleObject" Target="../embeddings/oleObject225.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206.emf"/><Relationship Id="rId5" Type="http://schemas.openxmlformats.org/officeDocument/2006/relationships/oleObject" Target="../embeddings/oleObject224.bin"/><Relationship Id="rId4" Type="http://schemas.openxmlformats.org/officeDocument/2006/relationships/audio" Target="../media/audio3.wav"/></Relationships>
</file>

<file path=ppt/slides/_rels/slide198.x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notesSlide" Target="../notesSlides/notesSlide56.xml"/><Relationship Id="rId7"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208.emf"/><Relationship Id="rId5" Type="http://schemas.openxmlformats.org/officeDocument/2006/relationships/oleObject" Target="../embeddings/oleObject226.bin"/><Relationship Id="rId4" Type="http://schemas.openxmlformats.org/officeDocument/2006/relationships/audio" Target="../media/audio3.wav"/></Relationships>
</file>

<file path=ppt/slides/_rels/slide199.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notesSlide" Target="../notesSlides/notesSlide57.xml"/><Relationship Id="rId7" Type="http://schemas.openxmlformats.org/officeDocument/2006/relationships/oleObject" Target="../embeddings/oleObject229.bin"/><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image" Target="../media/image210.emf"/><Relationship Id="rId5" Type="http://schemas.openxmlformats.org/officeDocument/2006/relationships/oleObject" Target="../embeddings/oleObject228.bin"/><Relationship Id="rId4" Type="http://schemas.openxmlformats.org/officeDocument/2006/relationships/audio" Target="../media/audio3.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notesSlide" Target="../notesSlides/notesSlide58.xml"/><Relationship Id="rId7"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image" Target="../media/image212.emf"/><Relationship Id="rId5" Type="http://schemas.openxmlformats.org/officeDocument/2006/relationships/oleObject" Target="../embeddings/oleObject230.bin"/><Relationship Id="rId4" Type="http://schemas.openxmlformats.org/officeDocument/2006/relationships/audio" Target="../media/audio3.wav"/></Relationships>
</file>

<file path=ppt/slides/_rels/slide201.x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notesSlide" Target="../notesSlides/notesSlide59.xml"/><Relationship Id="rId7" Type="http://schemas.openxmlformats.org/officeDocument/2006/relationships/oleObject" Target="../embeddings/oleObject233.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image" Target="../media/image214.emf"/><Relationship Id="rId5" Type="http://schemas.openxmlformats.org/officeDocument/2006/relationships/oleObject" Target="../embeddings/oleObject232.bin"/><Relationship Id="rId4" Type="http://schemas.openxmlformats.org/officeDocument/2006/relationships/audio" Target="../media/audio3.wav"/></Relationships>
</file>

<file path=ppt/slides/_rels/slide202.xml.rels><?xml version="1.0" encoding="UTF-8" standalone="yes"?>
<Relationships xmlns="http://schemas.openxmlformats.org/package/2006/relationships"><Relationship Id="rId13" Type="http://schemas.openxmlformats.org/officeDocument/2006/relationships/image" Target="../media/image214.emf"/><Relationship Id="rId18" Type="http://schemas.openxmlformats.org/officeDocument/2006/relationships/oleObject" Target="../embeddings/oleObject241.bin"/><Relationship Id="rId26" Type="http://schemas.openxmlformats.org/officeDocument/2006/relationships/oleObject" Target="../embeddings/oleObject245.bin"/><Relationship Id="rId3" Type="http://schemas.openxmlformats.org/officeDocument/2006/relationships/notesSlide" Target="../notesSlides/notesSlide60.xml"/><Relationship Id="rId21" Type="http://schemas.openxmlformats.org/officeDocument/2006/relationships/image" Target="../media/image219.emf"/><Relationship Id="rId34" Type="http://schemas.openxmlformats.org/officeDocument/2006/relationships/oleObject" Target="../embeddings/oleObject249.bin"/><Relationship Id="rId7" Type="http://schemas.openxmlformats.org/officeDocument/2006/relationships/image" Target="../media/image208.emf"/><Relationship Id="rId12" Type="http://schemas.openxmlformats.org/officeDocument/2006/relationships/oleObject" Target="../embeddings/oleObject238.bin"/><Relationship Id="rId17" Type="http://schemas.openxmlformats.org/officeDocument/2006/relationships/image" Target="../media/image217.emf"/><Relationship Id="rId25" Type="http://schemas.openxmlformats.org/officeDocument/2006/relationships/image" Target="../media/image221.emf"/><Relationship Id="rId33" Type="http://schemas.openxmlformats.org/officeDocument/2006/relationships/image" Target="../media/image203.emf"/><Relationship Id="rId2" Type="http://schemas.openxmlformats.org/officeDocument/2006/relationships/slideLayout" Target="../slideLayouts/slideLayout2.xml"/><Relationship Id="rId16" Type="http://schemas.openxmlformats.org/officeDocument/2006/relationships/oleObject" Target="../embeddings/oleObject240.bin"/><Relationship Id="rId20" Type="http://schemas.openxmlformats.org/officeDocument/2006/relationships/oleObject" Target="../embeddings/oleObject242.bin"/><Relationship Id="rId29" Type="http://schemas.openxmlformats.org/officeDocument/2006/relationships/image" Target="../media/image223.emf"/><Relationship Id="rId1" Type="http://schemas.openxmlformats.org/officeDocument/2006/relationships/vmlDrawing" Target="../drawings/vmlDrawing74.vml"/><Relationship Id="rId6" Type="http://schemas.openxmlformats.org/officeDocument/2006/relationships/oleObject" Target="../embeddings/oleObject235.bin"/><Relationship Id="rId11" Type="http://schemas.openxmlformats.org/officeDocument/2006/relationships/image" Target="../media/image212.emf"/><Relationship Id="rId24" Type="http://schemas.openxmlformats.org/officeDocument/2006/relationships/oleObject" Target="../embeddings/oleObject244.bin"/><Relationship Id="rId32" Type="http://schemas.openxmlformats.org/officeDocument/2006/relationships/oleObject" Target="../embeddings/oleObject248.bin"/><Relationship Id="rId5" Type="http://schemas.openxmlformats.org/officeDocument/2006/relationships/image" Target="../media/image206.emf"/><Relationship Id="rId15" Type="http://schemas.openxmlformats.org/officeDocument/2006/relationships/image" Target="../media/image216.emf"/><Relationship Id="rId23" Type="http://schemas.openxmlformats.org/officeDocument/2006/relationships/image" Target="../media/image220.emf"/><Relationship Id="rId28" Type="http://schemas.openxmlformats.org/officeDocument/2006/relationships/oleObject" Target="../embeddings/oleObject246.bin"/><Relationship Id="rId10" Type="http://schemas.openxmlformats.org/officeDocument/2006/relationships/oleObject" Target="../embeddings/oleObject237.bin"/><Relationship Id="rId19" Type="http://schemas.openxmlformats.org/officeDocument/2006/relationships/image" Target="../media/image218.emf"/><Relationship Id="rId31" Type="http://schemas.openxmlformats.org/officeDocument/2006/relationships/image" Target="../media/image201.emf"/><Relationship Id="rId4" Type="http://schemas.openxmlformats.org/officeDocument/2006/relationships/oleObject" Target="../embeddings/oleObject234.bin"/><Relationship Id="rId9" Type="http://schemas.openxmlformats.org/officeDocument/2006/relationships/image" Target="../media/image210.emf"/><Relationship Id="rId14" Type="http://schemas.openxmlformats.org/officeDocument/2006/relationships/oleObject" Target="../embeddings/oleObject239.bin"/><Relationship Id="rId22" Type="http://schemas.openxmlformats.org/officeDocument/2006/relationships/oleObject" Target="../embeddings/oleObject243.bin"/><Relationship Id="rId27" Type="http://schemas.openxmlformats.org/officeDocument/2006/relationships/image" Target="../media/image222.emf"/><Relationship Id="rId30" Type="http://schemas.openxmlformats.org/officeDocument/2006/relationships/oleObject" Target="../embeddings/oleObject247.bin"/><Relationship Id="rId35" Type="http://schemas.openxmlformats.org/officeDocument/2006/relationships/image" Target="../media/image204.emf"/><Relationship Id="rId8" Type="http://schemas.openxmlformats.org/officeDocument/2006/relationships/oleObject" Target="../embeddings/oleObject236.bin"/></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8" Type="http://schemas.openxmlformats.org/officeDocument/2006/relationships/image" Target="../media/image225.emf"/><Relationship Id="rId3" Type="http://schemas.openxmlformats.org/officeDocument/2006/relationships/notesSlide" Target="../notesSlides/notesSlide61.xml"/><Relationship Id="rId7" Type="http://schemas.openxmlformats.org/officeDocument/2006/relationships/oleObject" Target="../embeddings/oleObject251.bin"/><Relationship Id="rId12" Type="http://schemas.openxmlformats.org/officeDocument/2006/relationships/image" Target="../media/image227.emf"/><Relationship Id="rId2" Type="http://schemas.openxmlformats.org/officeDocument/2006/relationships/slideLayout" Target="../slideLayouts/slideLayout2.xml"/><Relationship Id="rId1" Type="http://schemas.openxmlformats.org/officeDocument/2006/relationships/vmlDrawing" Target="../drawings/vmlDrawing75.vml"/><Relationship Id="rId6" Type="http://schemas.openxmlformats.org/officeDocument/2006/relationships/image" Target="../media/image224.emf"/><Relationship Id="rId11" Type="http://schemas.openxmlformats.org/officeDocument/2006/relationships/oleObject" Target="../embeddings/oleObject253.bin"/><Relationship Id="rId5" Type="http://schemas.openxmlformats.org/officeDocument/2006/relationships/oleObject" Target="../embeddings/oleObject250.bin"/><Relationship Id="rId10" Type="http://schemas.openxmlformats.org/officeDocument/2006/relationships/image" Target="../media/image226.emf"/><Relationship Id="rId4" Type="http://schemas.openxmlformats.org/officeDocument/2006/relationships/audio" Target="../media/audio2.wav"/><Relationship Id="rId9" Type="http://schemas.openxmlformats.org/officeDocument/2006/relationships/oleObject" Target="../embeddings/oleObject252.bin"/></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8" Type="http://schemas.openxmlformats.org/officeDocument/2006/relationships/image" Target="../media/image229.emf"/><Relationship Id="rId13" Type="http://schemas.openxmlformats.org/officeDocument/2006/relationships/oleObject" Target="../embeddings/oleObject258.bin"/><Relationship Id="rId18" Type="http://schemas.openxmlformats.org/officeDocument/2006/relationships/image" Target="../media/image234.wmf"/><Relationship Id="rId3" Type="http://schemas.openxmlformats.org/officeDocument/2006/relationships/notesSlide" Target="../notesSlides/notesSlide62.xml"/><Relationship Id="rId7" Type="http://schemas.openxmlformats.org/officeDocument/2006/relationships/oleObject" Target="../embeddings/oleObject255.bin"/><Relationship Id="rId12" Type="http://schemas.openxmlformats.org/officeDocument/2006/relationships/image" Target="../media/image231.wmf"/><Relationship Id="rId17" Type="http://schemas.openxmlformats.org/officeDocument/2006/relationships/oleObject" Target="../embeddings/oleObject260.bin"/><Relationship Id="rId2" Type="http://schemas.openxmlformats.org/officeDocument/2006/relationships/slideLayout" Target="../slideLayouts/slideLayout2.xml"/><Relationship Id="rId16" Type="http://schemas.openxmlformats.org/officeDocument/2006/relationships/image" Target="../media/image233.wmf"/><Relationship Id="rId20" Type="http://schemas.openxmlformats.org/officeDocument/2006/relationships/image" Target="../media/image235.wmf"/><Relationship Id="rId1" Type="http://schemas.openxmlformats.org/officeDocument/2006/relationships/vmlDrawing" Target="../drawings/vmlDrawing76.vml"/><Relationship Id="rId6" Type="http://schemas.openxmlformats.org/officeDocument/2006/relationships/image" Target="../media/image228.emf"/><Relationship Id="rId11" Type="http://schemas.openxmlformats.org/officeDocument/2006/relationships/oleObject" Target="../embeddings/oleObject257.bin"/><Relationship Id="rId5" Type="http://schemas.openxmlformats.org/officeDocument/2006/relationships/oleObject" Target="../embeddings/oleObject254.bin"/><Relationship Id="rId15" Type="http://schemas.openxmlformats.org/officeDocument/2006/relationships/oleObject" Target="../embeddings/oleObject259.bin"/><Relationship Id="rId10" Type="http://schemas.openxmlformats.org/officeDocument/2006/relationships/image" Target="../media/image230.wmf"/><Relationship Id="rId19" Type="http://schemas.openxmlformats.org/officeDocument/2006/relationships/oleObject" Target="../embeddings/oleObject261.bin"/><Relationship Id="rId4" Type="http://schemas.openxmlformats.org/officeDocument/2006/relationships/audio" Target="../media/audio2.wav"/><Relationship Id="rId9" Type="http://schemas.openxmlformats.org/officeDocument/2006/relationships/oleObject" Target="../embeddings/oleObject256.bin"/><Relationship Id="rId14" Type="http://schemas.openxmlformats.org/officeDocument/2006/relationships/image" Target="../media/image232.wmf"/></Relationships>
</file>

<file path=ppt/slides/_rels/slide209.xml.rels><?xml version="1.0" encoding="UTF-8" standalone="yes"?>
<Relationships xmlns="http://schemas.openxmlformats.org/package/2006/relationships"><Relationship Id="rId8" Type="http://schemas.openxmlformats.org/officeDocument/2006/relationships/oleObject" Target="../embeddings/oleObject264.bin"/><Relationship Id="rId3" Type="http://schemas.openxmlformats.org/officeDocument/2006/relationships/notesSlide" Target="../notesSlides/notesSlide63.xml"/><Relationship Id="rId7" Type="http://schemas.openxmlformats.org/officeDocument/2006/relationships/image" Target="../media/image237.wmf"/><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oleObject" Target="../embeddings/oleObject263.bin"/><Relationship Id="rId11" Type="http://schemas.openxmlformats.org/officeDocument/2006/relationships/image" Target="../media/image239.wmf"/><Relationship Id="rId5" Type="http://schemas.openxmlformats.org/officeDocument/2006/relationships/image" Target="../media/image236.wmf"/><Relationship Id="rId10" Type="http://schemas.openxmlformats.org/officeDocument/2006/relationships/oleObject" Target="../embeddings/oleObject265.bin"/><Relationship Id="rId4" Type="http://schemas.openxmlformats.org/officeDocument/2006/relationships/oleObject" Target="../embeddings/oleObject262.bin"/><Relationship Id="rId9" Type="http://schemas.openxmlformats.org/officeDocument/2006/relationships/image" Target="../media/image238.wmf"/></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notesSlide" Target="../notesSlides/notesSlide64.xml"/><Relationship Id="rId7" Type="http://schemas.openxmlformats.org/officeDocument/2006/relationships/oleObject" Target="../embeddings/oleObject267.bin"/><Relationship Id="rId12" Type="http://schemas.openxmlformats.org/officeDocument/2006/relationships/image" Target="../media/image243.wmf"/><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image" Target="../media/image240.wmf"/><Relationship Id="rId11" Type="http://schemas.openxmlformats.org/officeDocument/2006/relationships/oleObject" Target="../embeddings/oleObject269.bin"/><Relationship Id="rId5" Type="http://schemas.openxmlformats.org/officeDocument/2006/relationships/oleObject" Target="../embeddings/oleObject266.bin"/><Relationship Id="rId10" Type="http://schemas.openxmlformats.org/officeDocument/2006/relationships/image" Target="../media/image242.wmf"/><Relationship Id="rId4" Type="http://schemas.openxmlformats.org/officeDocument/2006/relationships/audio" Target="../media/audio3.wav"/><Relationship Id="rId9" Type="http://schemas.openxmlformats.org/officeDocument/2006/relationships/oleObject" Target="../embeddings/oleObject268.bin"/></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8" Type="http://schemas.openxmlformats.org/officeDocument/2006/relationships/image" Target="../media/image226.emf"/><Relationship Id="rId3" Type="http://schemas.openxmlformats.org/officeDocument/2006/relationships/oleObject" Target="../embeddings/oleObject250.bin"/><Relationship Id="rId7" Type="http://schemas.openxmlformats.org/officeDocument/2006/relationships/oleObject" Target="../embeddings/oleObject252.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image" Target="../media/image225.emf"/><Relationship Id="rId5" Type="http://schemas.openxmlformats.org/officeDocument/2006/relationships/oleObject" Target="../embeddings/oleObject251.bin"/><Relationship Id="rId10" Type="http://schemas.openxmlformats.org/officeDocument/2006/relationships/image" Target="../media/image227.emf"/><Relationship Id="rId4" Type="http://schemas.openxmlformats.org/officeDocument/2006/relationships/image" Target="../media/image224.emf"/><Relationship Id="rId9" Type="http://schemas.openxmlformats.org/officeDocument/2006/relationships/oleObject" Target="../embeddings/oleObject253.bin"/></Relationships>
</file>

<file path=ppt/slides/_rels/slide2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80.vml"/><Relationship Id="rId5" Type="http://schemas.openxmlformats.org/officeDocument/2006/relationships/image" Target="../media/image244.emf"/><Relationship Id="rId4" Type="http://schemas.openxmlformats.org/officeDocument/2006/relationships/oleObject" Target="../embeddings/oleObject270.bin"/></Relationships>
</file>

<file path=ppt/slides/_rels/slide2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81.vml"/><Relationship Id="rId5" Type="http://schemas.openxmlformats.org/officeDocument/2006/relationships/image" Target="../media/image245.emf"/><Relationship Id="rId4" Type="http://schemas.openxmlformats.org/officeDocument/2006/relationships/oleObject" Target="../embeddings/oleObject271.bin"/></Relationships>
</file>

<file path=ppt/slides/_rels/slide216.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247.wmf"/><Relationship Id="rId2" Type="http://schemas.openxmlformats.org/officeDocument/2006/relationships/slideLayout" Target="../slideLayouts/slideLayout2.xml"/><Relationship Id="rId1" Type="http://schemas.openxmlformats.org/officeDocument/2006/relationships/vmlDrawing" Target="../drawings/vmlDrawing82.vml"/><Relationship Id="rId6" Type="http://schemas.openxmlformats.org/officeDocument/2006/relationships/oleObject" Target="../embeddings/oleObject273.bin"/><Relationship Id="rId5" Type="http://schemas.openxmlformats.org/officeDocument/2006/relationships/image" Target="../media/image246.wmf"/><Relationship Id="rId4" Type="http://schemas.openxmlformats.org/officeDocument/2006/relationships/oleObject" Target="../embeddings/oleObject272.bin"/></Relationships>
</file>

<file path=ppt/slides/_rels/slide2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8" Type="http://schemas.openxmlformats.org/officeDocument/2006/relationships/oleObject" Target="../embeddings/oleObject276.bin"/><Relationship Id="rId13" Type="http://schemas.openxmlformats.org/officeDocument/2006/relationships/image" Target="../media/image252.wmf"/><Relationship Id="rId3" Type="http://schemas.openxmlformats.org/officeDocument/2006/relationships/notesSlide" Target="../notesSlides/notesSlide66.xml"/><Relationship Id="rId7" Type="http://schemas.openxmlformats.org/officeDocument/2006/relationships/image" Target="../media/image249.wmf"/><Relationship Id="rId12" Type="http://schemas.openxmlformats.org/officeDocument/2006/relationships/oleObject" Target="../embeddings/oleObject278.bin"/><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oleObject" Target="../embeddings/oleObject275.bin"/><Relationship Id="rId11" Type="http://schemas.openxmlformats.org/officeDocument/2006/relationships/image" Target="../media/image251.wmf"/><Relationship Id="rId5" Type="http://schemas.openxmlformats.org/officeDocument/2006/relationships/image" Target="../media/image248.wmf"/><Relationship Id="rId10" Type="http://schemas.openxmlformats.org/officeDocument/2006/relationships/oleObject" Target="../embeddings/oleObject277.bin"/><Relationship Id="rId4" Type="http://schemas.openxmlformats.org/officeDocument/2006/relationships/oleObject" Target="../embeddings/oleObject274.bin"/><Relationship Id="rId9" Type="http://schemas.openxmlformats.org/officeDocument/2006/relationships/image" Target="../media/image25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8" Type="http://schemas.openxmlformats.org/officeDocument/2006/relationships/image" Target="../media/image254.wmf"/><Relationship Id="rId13" Type="http://schemas.openxmlformats.org/officeDocument/2006/relationships/oleObject" Target="../embeddings/oleObject283.bin"/><Relationship Id="rId3" Type="http://schemas.openxmlformats.org/officeDocument/2006/relationships/notesSlide" Target="../notesSlides/notesSlide67.xml"/><Relationship Id="rId7" Type="http://schemas.openxmlformats.org/officeDocument/2006/relationships/oleObject" Target="../embeddings/oleObject280.bin"/><Relationship Id="rId12" Type="http://schemas.openxmlformats.org/officeDocument/2006/relationships/image" Target="../media/image256.wmf"/><Relationship Id="rId2" Type="http://schemas.openxmlformats.org/officeDocument/2006/relationships/slideLayout" Target="../slideLayouts/slideLayout2.xml"/><Relationship Id="rId16" Type="http://schemas.openxmlformats.org/officeDocument/2006/relationships/image" Target="../media/image258.wmf"/><Relationship Id="rId1" Type="http://schemas.openxmlformats.org/officeDocument/2006/relationships/vmlDrawing" Target="../drawings/vmlDrawing84.vml"/><Relationship Id="rId6" Type="http://schemas.openxmlformats.org/officeDocument/2006/relationships/image" Target="../media/image253.emf"/><Relationship Id="rId11" Type="http://schemas.openxmlformats.org/officeDocument/2006/relationships/oleObject" Target="../embeddings/oleObject282.bin"/><Relationship Id="rId5" Type="http://schemas.openxmlformats.org/officeDocument/2006/relationships/oleObject" Target="../embeddings/oleObject279.bin"/><Relationship Id="rId15" Type="http://schemas.openxmlformats.org/officeDocument/2006/relationships/oleObject" Target="../embeddings/oleObject284.bin"/><Relationship Id="rId10" Type="http://schemas.openxmlformats.org/officeDocument/2006/relationships/image" Target="../media/image255.wmf"/><Relationship Id="rId4" Type="http://schemas.openxmlformats.org/officeDocument/2006/relationships/audio" Target="../media/audio2.wav"/><Relationship Id="rId9" Type="http://schemas.openxmlformats.org/officeDocument/2006/relationships/oleObject" Target="../embeddings/oleObject281.bin"/><Relationship Id="rId14" Type="http://schemas.openxmlformats.org/officeDocument/2006/relationships/image" Target="../media/image257.wmf"/></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85.vml"/><Relationship Id="rId6" Type="http://schemas.openxmlformats.org/officeDocument/2006/relationships/image" Target="../media/image259.emf"/><Relationship Id="rId5" Type="http://schemas.openxmlformats.org/officeDocument/2006/relationships/oleObject" Target="../embeddings/oleObject285.bin"/><Relationship Id="rId4" Type="http://schemas.openxmlformats.org/officeDocument/2006/relationships/audio" Target="../media/audio4.wav"/></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8" Type="http://schemas.openxmlformats.org/officeDocument/2006/relationships/oleObject" Target="../embeddings/oleObject288.bin"/><Relationship Id="rId13" Type="http://schemas.openxmlformats.org/officeDocument/2006/relationships/image" Target="../media/image264.emf"/><Relationship Id="rId3" Type="http://schemas.openxmlformats.org/officeDocument/2006/relationships/notesSlide" Target="../notesSlides/notesSlide69.xml"/><Relationship Id="rId7" Type="http://schemas.openxmlformats.org/officeDocument/2006/relationships/image" Target="../media/image261.emf"/><Relationship Id="rId12" Type="http://schemas.openxmlformats.org/officeDocument/2006/relationships/oleObject" Target="../embeddings/oleObject290.bin"/><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oleObject" Target="../embeddings/oleObject287.bin"/><Relationship Id="rId11" Type="http://schemas.openxmlformats.org/officeDocument/2006/relationships/image" Target="../media/image263.emf"/><Relationship Id="rId5" Type="http://schemas.openxmlformats.org/officeDocument/2006/relationships/image" Target="../media/image260.emf"/><Relationship Id="rId15" Type="http://schemas.openxmlformats.org/officeDocument/2006/relationships/image" Target="../media/image265.emf"/><Relationship Id="rId10" Type="http://schemas.openxmlformats.org/officeDocument/2006/relationships/oleObject" Target="../embeddings/oleObject289.bin"/><Relationship Id="rId4" Type="http://schemas.openxmlformats.org/officeDocument/2006/relationships/oleObject" Target="../embeddings/oleObject286.bin"/><Relationship Id="rId9" Type="http://schemas.openxmlformats.org/officeDocument/2006/relationships/image" Target="../media/image262.emf"/><Relationship Id="rId14" Type="http://schemas.openxmlformats.org/officeDocument/2006/relationships/oleObject" Target="../embeddings/oleObject291.bin"/></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emf"/><Relationship Id="rId5" Type="http://schemas.openxmlformats.org/officeDocument/2006/relationships/oleObject" Target="../embeddings/oleObject24.bin"/><Relationship Id="rId4" Type="http://schemas.openxmlformats.org/officeDocument/2006/relationships/audio" Target="../media/audio1.wav"/></Relationships>
</file>

<file path=ppt/slides/_rels/slide2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266.emf"/><Relationship Id="rId2" Type="http://schemas.openxmlformats.org/officeDocument/2006/relationships/slideLayout" Target="../slideLayouts/slideLayout2.xml"/><Relationship Id="rId1" Type="http://schemas.openxmlformats.org/officeDocument/2006/relationships/vmlDrawing" Target="../drawings/vmlDrawing87.vml"/><Relationship Id="rId6" Type="http://schemas.openxmlformats.org/officeDocument/2006/relationships/oleObject" Target="../embeddings/oleObject292.bin"/><Relationship Id="rId5" Type="http://schemas.openxmlformats.org/officeDocument/2006/relationships/audio" Target="../media/audio2.wav"/><Relationship Id="rId4" Type="http://schemas.openxmlformats.org/officeDocument/2006/relationships/audio" Target="../media/audio4.wav"/></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267.wmf"/><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oleObject" Target="../embeddings/oleObject293.bin"/><Relationship Id="rId5" Type="http://schemas.openxmlformats.org/officeDocument/2006/relationships/audio" Target="../media/audio2.wav"/><Relationship Id="rId4" Type="http://schemas.openxmlformats.org/officeDocument/2006/relationships/audio" Target="../media/audio4.wav"/></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notesSlide" Target="../notesSlides/notesSlide74.xml"/><Relationship Id="rId7" Type="http://schemas.openxmlformats.org/officeDocument/2006/relationships/image" Target="../media/image269.emf"/><Relationship Id="rId2" Type="http://schemas.openxmlformats.org/officeDocument/2006/relationships/slideLayout" Target="../slideLayouts/slideLayout2.xml"/><Relationship Id="rId1" Type="http://schemas.openxmlformats.org/officeDocument/2006/relationships/vmlDrawing" Target="../drawings/vmlDrawing89.vml"/><Relationship Id="rId6" Type="http://schemas.openxmlformats.org/officeDocument/2006/relationships/oleObject" Target="../embeddings/oleObject295.bin"/><Relationship Id="rId5" Type="http://schemas.openxmlformats.org/officeDocument/2006/relationships/image" Target="../media/image268.emf"/><Relationship Id="rId4" Type="http://schemas.openxmlformats.org/officeDocument/2006/relationships/oleObject" Target="../embeddings/oleObject294.bin"/><Relationship Id="rId9" Type="http://schemas.openxmlformats.org/officeDocument/2006/relationships/image" Target="../media/image271.png"/></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2.xml"/><Relationship Id="rId1" Type="http://schemas.openxmlformats.org/officeDocument/2006/relationships/vmlDrawing" Target="../drawings/vmlDrawing90.vml"/><Relationship Id="rId4" Type="http://schemas.openxmlformats.org/officeDocument/2006/relationships/image" Target="../media/image253.emf"/></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273.png"/><Relationship Id="rId2" Type="http://schemas.openxmlformats.org/officeDocument/2006/relationships/slideLayout" Target="../slideLayouts/slideLayout2.xml"/><Relationship Id="rId1" Type="http://schemas.openxmlformats.org/officeDocument/2006/relationships/vmlDrawing" Target="../drawings/vmlDrawing91.vml"/><Relationship Id="rId6" Type="http://schemas.openxmlformats.org/officeDocument/2006/relationships/image" Target="../media/image272.emf"/><Relationship Id="rId5" Type="http://schemas.openxmlformats.org/officeDocument/2006/relationships/oleObject" Target="../embeddings/oleObject297.bin"/><Relationship Id="rId4" Type="http://schemas.openxmlformats.org/officeDocument/2006/relationships/audio" Target="../media/audio2.wav"/></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8" Type="http://schemas.openxmlformats.org/officeDocument/2006/relationships/image" Target="../media/image275.emf"/><Relationship Id="rId3" Type="http://schemas.openxmlformats.org/officeDocument/2006/relationships/notesSlide" Target="../notesSlides/notesSlide77.xml"/><Relationship Id="rId7" Type="http://schemas.openxmlformats.org/officeDocument/2006/relationships/oleObject" Target="../embeddings/oleObject299.bin"/><Relationship Id="rId12" Type="http://schemas.openxmlformats.org/officeDocument/2006/relationships/image" Target="../media/image277.emf"/><Relationship Id="rId2" Type="http://schemas.openxmlformats.org/officeDocument/2006/relationships/slideLayout" Target="../slideLayouts/slideLayout2.xml"/><Relationship Id="rId1" Type="http://schemas.openxmlformats.org/officeDocument/2006/relationships/vmlDrawing" Target="../drawings/vmlDrawing92.vml"/><Relationship Id="rId6" Type="http://schemas.openxmlformats.org/officeDocument/2006/relationships/image" Target="../media/image274.emf"/><Relationship Id="rId11" Type="http://schemas.openxmlformats.org/officeDocument/2006/relationships/oleObject" Target="../embeddings/oleObject301.bin"/><Relationship Id="rId5" Type="http://schemas.openxmlformats.org/officeDocument/2006/relationships/oleObject" Target="../embeddings/oleObject298.bin"/><Relationship Id="rId10" Type="http://schemas.openxmlformats.org/officeDocument/2006/relationships/image" Target="../media/image276.emf"/><Relationship Id="rId4" Type="http://schemas.openxmlformats.org/officeDocument/2006/relationships/audio" Target="../media/audio2.wav"/><Relationship Id="rId9" Type="http://schemas.openxmlformats.org/officeDocument/2006/relationships/oleObject" Target="../embeddings/oleObject300.bin"/></Relationships>
</file>

<file path=ppt/slides/_rels/slide248.x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oleObject" Target="../embeddings/oleObject302.bin"/><Relationship Id="rId7" Type="http://schemas.openxmlformats.org/officeDocument/2006/relationships/oleObject" Target="../embeddings/oleObject304.bin"/><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image" Target="../media/image278.wmf"/><Relationship Id="rId5" Type="http://schemas.openxmlformats.org/officeDocument/2006/relationships/oleObject" Target="../embeddings/oleObject303.bin"/><Relationship Id="rId10" Type="http://schemas.openxmlformats.org/officeDocument/2006/relationships/image" Target="../media/image280.wmf"/><Relationship Id="rId4" Type="http://schemas.openxmlformats.org/officeDocument/2006/relationships/image" Target="../media/image277.emf"/><Relationship Id="rId9" Type="http://schemas.openxmlformats.org/officeDocument/2006/relationships/oleObject" Target="../embeddings/oleObject305.bin"/></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3" Type="http://schemas.openxmlformats.org/officeDocument/2006/relationships/oleObject" Target="../embeddings/oleObject306.bin"/><Relationship Id="rId2" Type="http://schemas.openxmlformats.org/officeDocument/2006/relationships/slideLayout" Target="../slideLayouts/slideLayout2.xml"/><Relationship Id="rId1" Type="http://schemas.openxmlformats.org/officeDocument/2006/relationships/vmlDrawing" Target="../drawings/vmlDrawing94.vml"/><Relationship Id="rId4" Type="http://schemas.openxmlformats.org/officeDocument/2006/relationships/image" Target="../media/image27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8.wmf"/><Relationship Id="rId4"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34.bin"/><Relationship Id="rId18" Type="http://schemas.openxmlformats.org/officeDocument/2006/relationships/image" Target="../media/image36.e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3.emf"/><Relationship Id="rId17"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image" Target="../media/image35.emf"/><Relationship Id="rId20" Type="http://schemas.openxmlformats.org/officeDocument/2006/relationships/image" Target="../media/image27.wmf"/><Relationship Id="rId1" Type="http://schemas.openxmlformats.org/officeDocument/2006/relationships/vmlDrawing" Target="../drawings/vmlDrawing14.vml"/><Relationship Id="rId6" Type="http://schemas.openxmlformats.org/officeDocument/2006/relationships/image" Target="../media/image30.e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2.emf"/><Relationship Id="rId19" Type="http://schemas.openxmlformats.org/officeDocument/2006/relationships/oleObject" Target="../embeddings/oleObject37.bin"/><Relationship Id="rId4" Type="http://schemas.openxmlformats.org/officeDocument/2006/relationships/image" Target="../media/image29.emf"/><Relationship Id="rId9" Type="http://schemas.openxmlformats.org/officeDocument/2006/relationships/oleObject" Target="../embeddings/oleObject32.bin"/><Relationship Id="rId14" Type="http://schemas.openxmlformats.org/officeDocument/2006/relationships/image" Target="../media/image3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37.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3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3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41.wmf"/><Relationship Id="rId5" Type="http://schemas.openxmlformats.org/officeDocument/2006/relationships/oleObject" Target="../embeddings/oleObject42.bin"/><Relationship Id="rId4" Type="http://schemas.openxmlformats.org/officeDocument/2006/relationships/image" Target="../media/image4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3.wmf"/><Relationship Id="rId4" Type="http://schemas.openxmlformats.org/officeDocument/2006/relationships/oleObject" Target="../embeddings/oleObject44.bin"/></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4.emf"/><Relationship Id="rId5" Type="http://schemas.openxmlformats.org/officeDocument/2006/relationships/oleObject" Target="../embeddings/oleObject45.bin"/><Relationship Id="rId4" Type="http://schemas.openxmlformats.org/officeDocument/2006/relationships/audio" Target="../media/audio2.wav"/></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notesSlide" Target="../notesSlides/notesSlide2.xml"/><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2.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audio" Target="../media/audio1.wav"/><Relationship Id="rId9" Type="http://schemas.openxmlformats.org/officeDocument/2006/relationships/oleObject" Target="../embeddings/oleObject4.bin"/><Relationship Id="rId14" Type="http://schemas.openxmlformats.org/officeDocument/2006/relationships/image" Target="../media/image6.wmf"/></Relationships>
</file>

<file path=ppt/slides/_rels/slide50.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0.emf"/><Relationship Id="rId4" Type="http://schemas.openxmlformats.org/officeDocument/2006/relationships/oleObject" Target="../embeddings/oleObject49.bin"/></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1.emf"/><Relationship Id="rId5" Type="http://schemas.openxmlformats.org/officeDocument/2006/relationships/oleObject" Target="../embeddings/oleObject50.bin"/><Relationship Id="rId4" Type="http://schemas.openxmlformats.org/officeDocument/2006/relationships/audio" Target="../media/audio2.wav"/></Relationships>
</file>

<file path=ppt/slides/_rels/slide6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52.bin"/><Relationship Id="rId4" Type="http://schemas.openxmlformats.org/officeDocument/2006/relationships/image" Target="../media/image5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5.emf"/><Relationship Id="rId5" Type="http://schemas.openxmlformats.org/officeDocument/2006/relationships/oleObject" Target="../embeddings/oleObject54.bin"/><Relationship Id="rId4" Type="http://schemas.openxmlformats.org/officeDocument/2006/relationships/audio" Target="../media/audio1.wav"/></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6.emf"/><Relationship Id="rId5" Type="http://schemas.openxmlformats.org/officeDocument/2006/relationships/oleObject" Target="../embeddings/oleObject55.bin"/><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3.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audio" Target="../media/audio1.wav"/><Relationship Id="rId9" Type="http://schemas.openxmlformats.org/officeDocument/2006/relationships/oleObject" Target="../embeddings/oleObject12.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7.emf"/><Relationship Id="rId5" Type="http://schemas.openxmlformats.org/officeDocument/2006/relationships/oleObject" Target="../embeddings/oleObject56.bin"/><Relationship Id="rId4" Type="http://schemas.openxmlformats.org/officeDocument/2006/relationships/audio" Target="../media/audio1.wav"/></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3.xml"/><Relationship Id="rId7"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58.bin"/><Relationship Id="rId5" Type="http://schemas.openxmlformats.org/officeDocument/2006/relationships/image" Target="../media/image55.emf"/><Relationship Id="rId4" Type="http://schemas.openxmlformats.org/officeDocument/2006/relationships/oleObject" Target="../embeddings/oleObject57.bin"/><Relationship Id="rId9" Type="http://schemas.openxmlformats.org/officeDocument/2006/relationships/image" Target="../media/image57.emf"/></Relationships>
</file>

<file path=ppt/slides/_rels/slide7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27.xml"/><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58.wmf"/><Relationship Id="rId5" Type="http://schemas.openxmlformats.org/officeDocument/2006/relationships/oleObject" Target="../embeddings/oleObject60.bin"/><Relationship Id="rId4" Type="http://schemas.openxmlformats.org/officeDocument/2006/relationships/audio" Target="../media/audio1.wav"/></Relationships>
</file>

<file path=ppt/slides/_rels/slide79.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notesSlide" Target="../notesSlides/notesSlide28.xml"/><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0.wmf"/><Relationship Id="rId5" Type="http://schemas.openxmlformats.org/officeDocument/2006/relationships/oleObject" Target="../embeddings/oleObject62.bin"/><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80.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notesSlide" Target="../notesSlides/notesSlide29.xml"/><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2.wmf"/><Relationship Id="rId5" Type="http://schemas.openxmlformats.org/officeDocument/2006/relationships/oleObject" Target="../embeddings/oleObject64.bin"/><Relationship Id="rId4" Type="http://schemas.openxmlformats.org/officeDocument/2006/relationships/audio" Target="../media/audio1.wav"/></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30.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67.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66.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74.wmf"/><Relationship Id="rId3" Type="http://schemas.openxmlformats.org/officeDocument/2006/relationships/notesSlide" Target="../notesSlides/notesSlide33.xml"/><Relationship Id="rId7" Type="http://schemas.openxmlformats.org/officeDocument/2006/relationships/image" Target="../media/image71.emf"/><Relationship Id="rId12"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71.bin"/><Relationship Id="rId11" Type="http://schemas.openxmlformats.org/officeDocument/2006/relationships/image" Target="../media/image73.e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72.emf"/><Relationship Id="rId14" Type="http://schemas.openxmlformats.org/officeDocument/2006/relationships/oleObject" Target="../embeddings/oleObject75.bin"/></Relationships>
</file>

<file path=ppt/slides/_rels/slide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13.bin"/><Relationship Id="rId10" Type="http://schemas.openxmlformats.org/officeDocument/2006/relationships/image" Target="../media/image15.emf"/><Relationship Id="rId4" Type="http://schemas.openxmlformats.org/officeDocument/2006/relationships/audio" Target="../media/audio2.wav"/><Relationship Id="rId9" Type="http://schemas.openxmlformats.org/officeDocument/2006/relationships/oleObject" Target="../embeddings/oleObject15.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59496" y="188641"/>
            <a:ext cx="9684568" cy="769441"/>
          </a:xfrm>
        </p:spPr>
        <p:txBody>
          <a:bodyPr/>
          <a:lstStyle/>
          <a:p>
            <a:r>
              <a:rPr lang="en-US" altLang="zh-CN" dirty="0" smtClean="0">
                <a:latin typeface="Times New Roman" pitchFamily="18" charset="0"/>
                <a:ea typeface="黑体" pitchFamily="49" charset="-122"/>
                <a:cs typeface="Times New Roman" pitchFamily="18" charset="0"/>
              </a:rPr>
              <a:t>Chapter 4 Combinational Logic Circuit</a:t>
            </a:r>
            <a:endParaRPr lang="zh-CN" altLang="en-US" b="1" dirty="0">
              <a:latin typeface="Times New Roman" pitchFamily="18" charset="0"/>
              <a:cs typeface="Times New Roman" pitchFamily="18" charset="0"/>
            </a:endParaRPr>
          </a:p>
        </p:txBody>
      </p:sp>
      <p:sp>
        <p:nvSpPr>
          <p:cNvPr id="27651" name="Rectangle 3"/>
          <p:cNvSpPr>
            <a:spLocks noGrp="1" noChangeArrowheads="1"/>
          </p:cNvSpPr>
          <p:nvPr>
            <p:ph type="body" idx="1"/>
          </p:nvPr>
        </p:nvSpPr>
        <p:spPr>
          <a:xfrm>
            <a:off x="1596008" y="1989139"/>
            <a:ext cx="8820472" cy="3514725"/>
          </a:xfrm>
        </p:spPr>
        <p:txBody>
          <a:bodyPr/>
          <a:lstStyle/>
          <a:p>
            <a:pPr>
              <a:lnSpc>
                <a:spcPct val="150000"/>
              </a:lnSpc>
            </a:pP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.1 </a:t>
            </a:r>
            <a:r>
              <a:rPr lang="en-US" altLang="zh-CN" dirty="0" smtClean="0">
                <a:latin typeface="Times New Roman" pitchFamily="18" charset="0"/>
                <a:ea typeface="黑体" pitchFamily="49" charset="-122"/>
                <a:cs typeface="Times New Roman" pitchFamily="18" charset="0"/>
              </a:rPr>
              <a:t>Analysis of Combinational Logic Circuit</a:t>
            </a:r>
            <a:endParaRPr lang="zh-CN" altLang="en-US" dirty="0" smtClean="0">
              <a:latin typeface="黑体" pitchFamily="49" charset="-122"/>
              <a:ea typeface="黑体" pitchFamily="49" charset="-122"/>
            </a:endParaRPr>
          </a:p>
          <a:p>
            <a:pPr>
              <a:lnSpc>
                <a:spcPct val="150000"/>
              </a:lnSpc>
            </a:pP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2 </a:t>
            </a:r>
            <a:r>
              <a:rPr lang="en-US" altLang="zh-CN" dirty="0">
                <a:latin typeface="Times New Roman" pitchFamily="18" charset="0"/>
                <a:ea typeface="黑体" pitchFamily="49" charset="-122"/>
                <a:cs typeface="Times New Roman" pitchFamily="18" charset="0"/>
              </a:rPr>
              <a:t>Design of </a:t>
            </a:r>
            <a:r>
              <a:rPr lang="en-US" altLang="zh-CN" dirty="0" smtClean="0">
                <a:latin typeface="Times New Roman" pitchFamily="18" charset="0"/>
                <a:ea typeface="黑体" pitchFamily="49" charset="-122"/>
                <a:cs typeface="Times New Roman" pitchFamily="18" charset="0"/>
              </a:rPr>
              <a:t>Combinational </a:t>
            </a:r>
            <a:r>
              <a:rPr lang="en-US" altLang="zh-CN" dirty="0">
                <a:latin typeface="Times New Roman" pitchFamily="18" charset="0"/>
                <a:ea typeface="黑体" pitchFamily="49" charset="-122"/>
                <a:cs typeface="Times New Roman" pitchFamily="18" charset="0"/>
              </a:rPr>
              <a:t>Logic Circuit</a:t>
            </a:r>
            <a:endParaRPr lang="zh-CN" altLang="en-US" dirty="0">
              <a:latin typeface="黑体" pitchFamily="49" charset="-122"/>
              <a:ea typeface="黑体" pitchFamily="49" charset="-122"/>
            </a:endParaRPr>
          </a:p>
          <a:p>
            <a:pPr>
              <a:lnSpc>
                <a:spcPct val="150000"/>
              </a:lnSpc>
            </a:pP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3 </a:t>
            </a:r>
            <a:r>
              <a:rPr lang="en-US" altLang="zh-CN" dirty="0" smtClean="0">
                <a:latin typeface="Times New Roman" pitchFamily="18" charset="0"/>
                <a:ea typeface="黑体" pitchFamily="49" charset="-122"/>
                <a:cs typeface="Times New Roman" pitchFamily="18" charset="0"/>
              </a:rPr>
              <a:t>Representative Combinational </a:t>
            </a:r>
            <a:r>
              <a:rPr lang="en-US" altLang="zh-CN" dirty="0">
                <a:latin typeface="Times New Roman" pitchFamily="18" charset="0"/>
                <a:ea typeface="黑体" pitchFamily="49" charset="-122"/>
                <a:cs typeface="Times New Roman" pitchFamily="18" charset="0"/>
              </a:rPr>
              <a:t>Logic Circuits</a:t>
            </a:r>
            <a:endParaRPr lang="zh-CN" altLang="en-US" dirty="0">
              <a:latin typeface="Times New Roman" pitchFamily="18" charset="0"/>
              <a:ea typeface="黑体" pitchFamily="49" charset="-122"/>
              <a:cs typeface="Times New Roman" pitchFamily="18" charset="0"/>
            </a:endParaRPr>
          </a:p>
          <a:p>
            <a:pPr>
              <a:lnSpc>
                <a:spcPct val="150000"/>
              </a:lnSpc>
            </a:pP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4 </a:t>
            </a:r>
            <a:r>
              <a:rPr lang="en-US" altLang="zh-CN" dirty="0" smtClean="0">
                <a:latin typeface="Times New Roman" pitchFamily="18" charset="0"/>
                <a:ea typeface="黑体" pitchFamily="49" charset="-122"/>
                <a:cs typeface="Times New Roman" pitchFamily="18" charset="0"/>
              </a:rPr>
              <a:t>Hazard of </a:t>
            </a:r>
            <a:r>
              <a:rPr lang="en-US" altLang="zh-CN" dirty="0">
                <a:latin typeface="Times New Roman" pitchFamily="18" charset="0"/>
                <a:ea typeface="黑体" pitchFamily="49" charset="-122"/>
                <a:cs typeface="Times New Roman" pitchFamily="18" charset="0"/>
              </a:rPr>
              <a:t>Combinational Logic </a:t>
            </a:r>
            <a:r>
              <a:rPr lang="en-US" altLang="zh-CN" dirty="0" smtClean="0">
                <a:latin typeface="Times New Roman" pitchFamily="18" charset="0"/>
                <a:ea typeface="黑体" pitchFamily="49" charset="-122"/>
                <a:cs typeface="Times New Roman" pitchFamily="18" charset="0"/>
              </a:rPr>
              <a:t>Circuit</a:t>
            </a:r>
            <a:endParaRPr lang="zh-CN" altLang="en-US"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6729413" y="116632"/>
            <a:ext cx="3687762" cy="5264150"/>
            <a:chOff x="5205413" y="0"/>
            <a:chExt cx="3687762" cy="5264150"/>
          </a:xfrm>
        </p:grpSpPr>
        <p:sp>
          <p:nvSpPr>
            <p:cNvPr id="133128" name="Rectangle 1032"/>
            <p:cNvSpPr>
              <a:spLocks noChangeArrowheads="1"/>
            </p:cNvSpPr>
            <p:nvPr/>
          </p:nvSpPr>
          <p:spPr bwMode="auto">
            <a:xfrm>
              <a:off x="5205413" y="0"/>
              <a:ext cx="3687762"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A  B  C  F</a:t>
              </a:r>
            </a:p>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a:t>
              </a:r>
              <a:r>
                <a:rPr lang="en-US" altLang="zh-CN" sz="2800" b="0" dirty="0">
                  <a:solidFill>
                    <a:srgbClr val="FFFF00"/>
                  </a:solidFill>
                  <a:effectLst>
                    <a:outerShdw blurRad="38100" dist="38100" dir="2700000" algn="tl">
                      <a:srgbClr val="000000"/>
                    </a:outerShdw>
                  </a:effectLst>
                  <a:latin typeface="黑体" pitchFamily="49" charset="-122"/>
                  <a:ea typeface="黑体" pitchFamily="49" charset="-122"/>
                </a:rPr>
                <a:t>0  0  0  1</a:t>
              </a:r>
            </a:p>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0  0  1  0</a:t>
              </a:r>
            </a:p>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0  1  0  0</a:t>
              </a:r>
            </a:p>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0  1  1  0</a:t>
              </a:r>
            </a:p>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1  0  0  0</a:t>
              </a:r>
            </a:p>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1  0  1  0</a:t>
              </a:r>
            </a:p>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1  1  0  0</a:t>
              </a:r>
            </a:p>
            <a:p>
              <a:pPr>
                <a:lnSpc>
                  <a:spcPct val="90000"/>
                </a:lnSpc>
                <a:spcBef>
                  <a:spcPct val="50000"/>
                </a:spcBef>
              </a:pPr>
              <a:r>
                <a:rPr lang="en-US" altLang="zh-CN" sz="2800" b="0" dirty="0">
                  <a:effectLst>
                    <a:outerShdw blurRad="38100" dist="38100" dir="2700000" algn="tl">
                      <a:srgbClr val="000000"/>
                    </a:outerShdw>
                  </a:effectLst>
                  <a:latin typeface="黑体" pitchFamily="49" charset="-122"/>
                  <a:ea typeface="黑体" pitchFamily="49" charset="-122"/>
                </a:rPr>
                <a:t>       </a:t>
              </a:r>
              <a:r>
                <a:rPr lang="en-US" altLang="zh-CN" sz="2800" b="0" dirty="0">
                  <a:solidFill>
                    <a:srgbClr val="FFFF00"/>
                  </a:solidFill>
                  <a:effectLst>
                    <a:outerShdw blurRad="38100" dist="38100" dir="2700000" algn="tl">
                      <a:srgbClr val="000000"/>
                    </a:outerShdw>
                  </a:effectLst>
                  <a:latin typeface="黑体" pitchFamily="49" charset="-122"/>
                  <a:ea typeface="黑体" pitchFamily="49" charset="-122"/>
                </a:rPr>
                <a:t>1  1  1  1</a:t>
              </a:r>
              <a:endParaRPr lang="zh-CN" altLang="en-US" sz="28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33129" name="Line 1033"/>
            <p:cNvSpPr>
              <a:spLocks noChangeShapeType="1"/>
            </p:cNvSpPr>
            <p:nvPr/>
          </p:nvSpPr>
          <p:spPr bwMode="auto">
            <a:xfrm>
              <a:off x="6508750" y="533400"/>
              <a:ext cx="1997075"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130" name="Line 1034"/>
            <p:cNvSpPr>
              <a:spLocks noChangeShapeType="1"/>
            </p:cNvSpPr>
            <p:nvPr/>
          </p:nvSpPr>
          <p:spPr bwMode="auto">
            <a:xfrm>
              <a:off x="7966075" y="152400"/>
              <a:ext cx="1587" cy="50323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33131" name="Object 1035"/>
          <p:cNvGraphicFramePr>
            <a:graphicFrameLocks noChangeAspect="1"/>
          </p:cNvGraphicFramePr>
          <p:nvPr>
            <p:extLst>
              <p:ext uri="{D42A27DB-BD31-4B8C-83A1-F6EECF244321}">
                <p14:modId xmlns:p14="http://schemas.microsoft.com/office/powerpoint/2010/main" val="431122749"/>
              </p:ext>
            </p:extLst>
          </p:nvPr>
        </p:nvGraphicFramePr>
        <p:xfrm>
          <a:off x="2045165" y="1628800"/>
          <a:ext cx="4473929" cy="2592288"/>
        </p:xfrm>
        <a:graphic>
          <a:graphicData uri="http://schemas.openxmlformats.org/presentationml/2006/ole">
            <mc:AlternateContent xmlns:mc="http://schemas.openxmlformats.org/markup-compatibility/2006">
              <mc:Choice xmlns:v="urn:schemas-microsoft-com:vml" Requires="v">
                <p:oleObj spid="_x0000_s133390" name="公式" r:id="rId3" imgW="2908800" imgH="1689480" progId="Equation.3">
                  <p:embed/>
                </p:oleObj>
              </mc:Choice>
              <mc:Fallback>
                <p:oleObj name="公式" r:id="rId3" imgW="2908800" imgH="1689480" progId="Equation.3">
                  <p:embed/>
                  <p:pic>
                    <p:nvPicPr>
                      <p:cNvPr id="0" name="Picture 1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165" y="1628800"/>
                        <a:ext cx="4473929" cy="2592288"/>
                      </a:xfrm>
                      <a:prstGeom prst="rect">
                        <a:avLst/>
                      </a:prstGeom>
                      <a:noFill/>
                      <a:extLst/>
                    </p:spPr>
                  </p:pic>
                </p:oleObj>
              </mc:Fallback>
            </mc:AlternateContent>
          </a:graphicData>
        </a:graphic>
      </p:graphicFrame>
      <p:sp>
        <p:nvSpPr>
          <p:cNvPr id="14" name="矩形 13"/>
          <p:cNvSpPr/>
          <p:nvPr/>
        </p:nvSpPr>
        <p:spPr>
          <a:xfrm>
            <a:off x="1668016" y="5517232"/>
            <a:ext cx="9180512"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If the inputs are identical, then output </a:t>
            </a:r>
            <a:r>
              <a:rPr lang="en-US" altLang="zh-CN" sz="3200" b="0" dirty="0">
                <a:effectLst>
                  <a:outerShdw blurRad="38100" dist="38100" dir="2700000" algn="tl">
                    <a:srgbClr val="000000"/>
                  </a:outerShdw>
                </a:effectLst>
                <a:latin typeface="黑体" pitchFamily="49" charset="-122"/>
                <a:ea typeface="黑体" pitchFamily="49" charset="-122"/>
              </a:rPr>
              <a:t>F=1</a:t>
            </a:r>
            <a:r>
              <a:rPr lang="en-US" altLang="zh-CN" sz="3200" b="0" dirty="0">
                <a:effectLst>
                  <a:outerShdw blurRad="38100" dist="38100" dir="2700000" algn="tl">
                    <a:srgbClr val="000000">
                      <a:alpha val="43137"/>
                    </a:srgbClr>
                  </a:outerShdw>
                </a:effectLst>
              </a:rPr>
              <a:t>. Otherwise, output </a:t>
            </a:r>
            <a:r>
              <a:rPr lang="en-US" altLang="zh-CN" sz="3200" b="0" dirty="0">
                <a:effectLst>
                  <a:outerShdw blurRad="38100" dist="38100" dir="2700000" algn="tl">
                    <a:srgbClr val="000000"/>
                  </a:outerShdw>
                </a:effectLst>
                <a:latin typeface="黑体" pitchFamily="49" charset="-122"/>
                <a:ea typeface="黑体" pitchFamily="49" charset="-122"/>
              </a:rPr>
              <a:t>F=0</a:t>
            </a:r>
            <a:r>
              <a:rPr lang="en-US" altLang="zh-CN" sz="3200" b="0" dirty="0">
                <a:effectLst>
                  <a:outerShdw blurRad="38100" dist="38100" dir="2700000" algn="tl">
                    <a:srgbClr val="000000">
                      <a:alpha val="43137"/>
                    </a:srgbClr>
                  </a:outerShdw>
                </a:effectLst>
              </a:rPr>
              <a:t>. It is a “unanimous circuit”.</a:t>
            </a:r>
            <a:endParaRPr lang="zh-CN" altLang="en-US" sz="3200" dirty="0">
              <a:effectLst>
                <a:outerShdw blurRad="38100" dist="38100" dir="2700000" algn="tl">
                  <a:srgbClr val="000000">
                    <a:alpha val="43137"/>
                  </a:srgbClr>
                </a:outerShdw>
              </a:effectLst>
            </a:endParaRPr>
          </a:p>
        </p:txBody>
      </p:sp>
      <p:sp>
        <p:nvSpPr>
          <p:cNvPr id="9" name="矩形 8"/>
          <p:cNvSpPr/>
          <p:nvPr/>
        </p:nvSpPr>
        <p:spPr>
          <a:xfrm>
            <a:off x="1703512" y="611978"/>
            <a:ext cx="6264696" cy="584775"/>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Write the truth table of the function.</a:t>
            </a:r>
            <a:endParaRPr lang="zh-CN" altLang="en-US" sz="3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1905000" y="87315"/>
            <a:ext cx="46449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Truth Table of 8-3 Encoder</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
        <p:nvSpPr>
          <p:cNvPr id="280579" name="Rectangle 3"/>
          <p:cNvSpPr>
            <a:spLocks noChangeArrowheads="1"/>
          </p:cNvSpPr>
          <p:nvPr/>
        </p:nvSpPr>
        <p:spPr bwMode="auto">
          <a:xfrm>
            <a:off x="2133600" y="147646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0  1  1   1   1  1  1  1   0  0  0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0" name="Rectangle 4"/>
          <p:cNvSpPr>
            <a:spLocks noChangeArrowheads="1"/>
          </p:cNvSpPr>
          <p:nvPr/>
        </p:nvSpPr>
        <p:spPr bwMode="auto">
          <a:xfrm>
            <a:off x="2133600" y="200986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1  0  1   1   1  1  1  1   0  0  1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1" name="Rectangle 5"/>
          <p:cNvSpPr>
            <a:spLocks noChangeArrowheads="1"/>
          </p:cNvSpPr>
          <p:nvPr/>
        </p:nvSpPr>
        <p:spPr bwMode="auto">
          <a:xfrm>
            <a:off x="2133600" y="254326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1  1  0   1   1  1  1  1   0  1  0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2" name="Rectangle 6"/>
          <p:cNvSpPr>
            <a:spLocks noChangeArrowheads="1"/>
          </p:cNvSpPr>
          <p:nvPr/>
        </p:nvSpPr>
        <p:spPr bwMode="auto">
          <a:xfrm>
            <a:off x="2133600" y="307666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1  1  1   0   1  1  1  1   0  1  1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3" name="Rectangle 7"/>
          <p:cNvSpPr>
            <a:spLocks noChangeArrowheads="1"/>
          </p:cNvSpPr>
          <p:nvPr/>
        </p:nvSpPr>
        <p:spPr bwMode="auto">
          <a:xfrm>
            <a:off x="2133600" y="361006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1  1  1   1   0  1  1  1   1  0  0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4" name="Rectangle 8"/>
          <p:cNvSpPr>
            <a:spLocks noChangeArrowheads="1"/>
          </p:cNvSpPr>
          <p:nvPr/>
        </p:nvSpPr>
        <p:spPr bwMode="auto">
          <a:xfrm>
            <a:off x="2133600" y="414346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1  1  1   1   1  0  1  1   1  0  1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5" name="Rectangle 9"/>
          <p:cNvSpPr>
            <a:spLocks noChangeArrowheads="1"/>
          </p:cNvSpPr>
          <p:nvPr/>
        </p:nvSpPr>
        <p:spPr bwMode="auto">
          <a:xfrm>
            <a:off x="2133600" y="467686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1  1  1   1   1  1  0  1   1  1  0</a:t>
            </a:r>
          </a:p>
        </p:txBody>
      </p:sp>
      <p:sp>
        <p:nvSpPr>
          <p:cNvPr id="280586" name="Rectangle 10"/>
          <p:cNvSpPr>
            <a:spLocks noChangeArrowheads="1"/>
          </p:cNvSpPr>
          <p:nvPr/>
        </p:nvSpPr>
        <p:spPr bwMode="auto">
          <a:xfrm>
            <a:off x="2133600" y="521026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1  1  1   1   1  1  1  0   1  1  1</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280587" name="Group 11"/>
          <p:cNvGrpSpPr>
            <a:grpSpLocks/>
          </p:cNvGrpSpPr>
          <p:nvPr/>
        </p:nvGrpSpPr>
        <p:grpSpPr bwMode="auto">
          <a:xfrm>
            <a:off x="2120901" y="828760"/>
            <a:ext cx="7223125" cy="4914900"/>
            <a:chOff x="376" y="792"/>
            <a:chExt cx="4550" cy="3096"/>
          </a:xfrm>
        </p:grpSpPr>
        <p:sp>
          <p:nvSpPr>
            <p:cNvPr id="280588" name="Line 12"/>
            <p:cNvSpPr>
              <a:spLocks noChangeShapeType="1"/>
            </p:cNvSpPr>
            <p:nvPr/>
          </p:nvSpPr>
          <p:spPr bwMode="auto">
            <a:xfrm>
              <a:off x="376" y="1200"/>
              <a:ext cx="447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89" name="Line 13"/>
            <p:cNvSpPr>
              <a:spLocks noChangeShapeType="1"/>
            </p:cNvSpPr>
            <p:nvPr/>
          </p:nvSpPr>
          <p:spPr bwMode="auto">
            <a:xfrm>
              <a:off x="3759" y="912"/>
              <a:ext cx="1" cy="29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0" name="Rectangle 14"/>
            <p:cNvSpPr>
              <a:spLocks noChangeArrowheads="1"/>
            </p:cNvSpPr>
            <p:nvPr/>
          </p:nvSpPr>
          <p:spPr bwMode="auto">
            <a:xfrm>
              <a:off x="384" y="792"/>
              <a:ext cx="45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0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4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5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6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7   </a:t>
              </a:r>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0</a:t>
              </a:r>
            </a:p>
          </p:txBody>
        </p:sp>
        <p:sp>
          <p:nvSpPr>
            <p:cNvPr id="280591" name="Line 15"/>
            <p:cNvSpPr>
              <a:spLocks noChangeShapeType="1"/>
            </p:cNvSpPr>
            <p:nvPr/>
          </p:nvSpPr>
          <p:spPr bwMode="auto">
            <a:xfrm>
              <a:off x="43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2" name="Line 16"/>
            <p:cNvSpPr>
              <a:spLocks noChangeShapeType="1"/>
            </p:cNvSpPr>
            <p:nvPr/>
          </p:nvSpPr>
          <p:spPr bwMode="auto">
            <a:xfrm>
              <a:off x="81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3" name="Line 17"/>
            <p:cNvSpPr>
              <a:spLocks noChangeShapeType="1"/>
            </p:cNvSpPr>
            <p:nvPr/>
          </p:nvSpPr>
          <p:spPr bwMode="auto">
            <a:xfrm>
              <a:off x="120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4" name="Line 18"/>
            <p:cNvSpPr>
              <a:spLocks noChangeShapeType="1"/>
            </p:cNvSpPr>
            <p:nvPr/>
          </p:nvSpPr>
          <p:spPr bwMode="auto">
            <a:xfrm>
              <a:off x="168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5" name="Line 19"/>
            <p:cNvSpPr>
              <a:spLocks noChangeShapeType="1"/>
            </p:cNvSpPr>
            <p:nvPr/>
          </p:nvSpPr>
          <p:spPr bwMode="auto">
            <a:xfrm>
              <a:off x="211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6" name="Line 20"/>
            <p:cNvSpPr>
              <a:spLocks noChangeShapeType="1"/>
            </p:cNvSpPr>
            <p:nvPr/>
          </p:nvSpPr>
          <p:spPr bwMode="auto">
            <a:xfrm>
              <a:off x="249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7" name="Line 21"/>
            <p:cNvSpPr>
              <a:spLocks noChangeShapeType="1"/>
            </p:cNvSpPr>
            <p:nvPr/>
          </p:nvSpPr>
          <p:spPr bwMode="auto">
            <a:xfrm>
              <a:off x="297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8" name="Line 22"/>
            <p:cNvSpPr>
              <a:spLocks noChangeShapeType="1"/>
            </p:cNvSpPr>
            <p:nvPr/>
          </p:nvSpPr>
          <p:spPr bwMode="auto">
            <a:xfrm>
              <a:off x="336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0599" name="Oval 23"/>
          <p:cNvSpPr>
            <a:spLocks noChangeArrowheads="1"/>
          </p:cNvSpPr>
          <p:nvPr/>
        </p:nvSpPr>
        <p:spPr bwMode="auto">
          <a:xfrm rot="2377835">
            <a:off x="1360639" y="3511480"/>
            <a:ext cx="6751613" cy="402898"/>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矩形 24"/>
          <p:cNvSpPr/>
          <p:nvPr/>
        </p:nvSpPr>
        <p:spPr>
          <a:xfrm>
            <a:off x="1919536" y="6021288"/>
            <a:ext cx="8856984" cy="523220"/>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At one time, only one decimal number requires encoding.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0599"/>
                                        </p:tgtEl>
                                        <p:attrNameLst>
                                          <p:attrName>style.visibility</p:attrName>
                                        </p:attrNameLst>
                                      </p:cBhvr>
                                      <p:to>
                                        <p:strVal val="visible"/>
                                      </p:to>
                                    </p:set>
                                    <p:animEffect transition="in" filter="box(in)">
                                      <p:cBhvr>
                                        <p:cTn id="7" dur="500"/>
                                        <p:tgtEl>
                                          <p:spTgt spid="28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4" name="Rectangle 10"/>
          <p:cNvSpPr>
            <a:spLocks noChangeArrowheads="1"/>
          </p:cNvSpPr>
          <p:nvPr/>
        </p:nvSpPr>
        <p:spPr bwMode="auto">
          <a:xfrm>
            <a:off x="2639617" y="1431857"/>
            <a:ext cx="50289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Tahoma" panose="020B0604030504040204" pitchFamily="34" charset="0"/>
                <a:cs typeface="Times New Roman" panose="02020603050405020304" pitchFamily="18" charset="0"/>
              </a:rPr>
              <a:t>Constraint</a:t>
            </a:r>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 of 8-3</a:t>
            </a:r>
            <a:r>
              <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 </a:t>
            </a:r>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Encoder</a:t>
            </a:r>
            <a:r>
              <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a:t>
            </a:r>
          </a:p>
        </p:txBody>
      </p:sp>
      <p:graphicFrame>
        <p:nvGraphicFramePr>
          <p:cNvPr id="82993" name="Object 49"/>
          <p:cNvGraphicFramePr>
            <a:graphicFrameLocks noChangeAspect="1"/>
          </p:cNvGraphicFramePr>
          <p:nvPr/>
        </p:nvGraphicFramePr>
        <p:xfrm>
          <a:off x="4727575" y="2565400"/>
          <a:ext cx="1606550" cy="592138"/>
        </p:xfrm>
        <a:graphic>
          <a:graphicData uri="http://schemas.openxmlformats.org/presentationml/2006/ole">
            <mc:AlternateContent xmlns:mc="http://schemas.openxmlformats.org/markup-compatibility/2006">
              <mc:Choice xmlns:v="urn:schemas-microsoft-com:vml" Requires="v">
                <p:oleObj spid="_x0000_s1056882" name="公式" r:id="rId3" imgW="1016280" imgH="368280" progId="Equation.3">
                  <p:embed/>
                </p:oleObj>
              </mc:Choice>
              <mc:Fallback>
                <p:oleObj name="公式" r:id="rId3" imgW="1016280" imgH="368280" progId="Equation.3">
                  <p:embed/>
                  <p:pic>
                    <p:nvPicPr>
                      <p:cNvPr id="82993"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5" y="2565400"/>
                        <a:ext cx="160655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94" name="Object 50"/>
          <p:cNvGraphicFramePr>
            <a:graphicFrameLocks noChangeAspect="1"/>
          </p:cNvGraphicFramePr>
          <p:nvPr/>
        </p:nvGraphicFramePr>
        <p:xfrm>
          <a:off x="6816726" y="2636838"/>
          <a:ext cx="1069975" cy="500062"/>
        </p:xfrm>
        <a:graphic>
          <a:graphicData uri="http://schemas.openxmlformats.org/presentationml/2006/ole">
            <mc:AlternateContent xmlns:mc="http://schemas.openxmlformats.org/markup-compatibility/2006">
              <mc:Choice xmlns:v="urn:schemas-microsoft-com:vml" Requires="v">
                <p:oleObj spid="_x0000_s1056883" name="Equation" r:id="rId5" imgW="673200" imgH="317520" progId="Equation.3">
                  <p:embed/>
                </p:oleObj>
              </mc:Choice>
              <mc:Fallback>
                <p:oleObj name="Equation" r:id="rId5" imgW="673200" imgH="317520" progId="Equation.3">
                  <p:embed/>
                  <p:pic>
                    <p:nvPicPr>
                      <p:cNvPr id="82994"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726" y="2636838"/>
                        <a:ext cx="10699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98" name="Object 54"/>
          <p:cNvGraphicFramePr>
            <a:graphicFrameLocks noChangeAspect="1"/>
          </p:cNvGraphicFramePr>
          <p:nvPr/>
        </p:nvGraphicFramePr>
        <p:xfrm>
          <a:off x="4727575" y="3644900"/>
          <a:ext cx="1449388" cy="592138"/>
        </p:xfrm>
        <a:graphic>
          <a:graphicData uri="http://schemas.openxmlformats.org/presentationml/2006/ole">
            <mc:AlternateContent xmlns:mc="http://schemas.openxmlformats.org/markup-compatibility/2006">
              <mc:Choice xmlns:v="urn:schemas-microsoft-com:vml" Requires="v">
                <p:oleObj spid="_x0000_s1056884" name="公式" r:id="rId7" imgW="914760" imgH="368280" progId="Equation.3">
                  <p:embed/>
                </p:oleObj>
              </mc:Choice>
              <mc:Fallback>
                <p:oleObj name="公式" r:id="rId7" imgW="914760" imgH="368280" progId="Equation.3">
                  <p:embed/>
                  <p:pic>
                    <p:nvPicPr>
                      <p:cNvPr id="82998"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7575" y="3644900"/>
                        <a:ext cx="1449388"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99" name="Object 55"/>
          <p:cNvGraphicFramePr>
            <a:graphicFrameLocks noChangeAspect="1"/>
          </p:cNvGraphicFramePr>
          <p:nvPr/>
        </p:nvGraphicFramePr>
        <p:xfrm>
          <a:off x="6754814" y="3649663"/>
          <a:ext cx="1069975" cy="500062"/>
        </p:xfrm>
        <a:graphic>
          <a:graphicData uri="http://schemas.openxmlformats.org/presentationml/2006/ole">
            <mc:AlternateContent xmlns:mc="http://schemas.openxmlformats.org/markup-compatibility/2006">
              <mc:Choice xmlns:v="urn:schemas-microsoft-com:vml" Requires="v">
                <p:oleObj spid="_x0000_s1056885" name="Equation" r:id="rId9" imgW="673200" imgH="317520" progId="Equation.3">
                  <p:embed/>
                </p:oleObj>
              </mc:Choice>
              <mc:Fallback>
                <p:oleObj name="Equation" r:id="rId9" imgW="673200" imgH="317520" progId="Equation.3">
                  <p:embed/>
                  <p:pic>
                    <p:nvPicPr>
                      <p:cNvPr id="82999"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4814" y="3649663"/>
                        <a:ext cx="10699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000" name="Rectangle 56"/>
          <p:cNvSpPr>
            <a:spLocks noChangeArrowheads="1"/>
          </p:cNvSpPr>
          <p:nvPr/>
        </p:nvSpPr>
        <p:spPr bwMode="auto">
          <a:xfrm>
            <a:off x="3082925" y="3641726"/>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Also</a:t>
            </a:r>
            <a:r>
              <a:rPr lang="zh-CN" altLang="en-US" sz="3200" b="0" dirty="0">
                <a:effectLst>
                  <a:outerShdw blurRad="38100" dist="38100" dir="2700000" algn="tl">
                    <a:srgbClr val="000000"/>
                  </a:outerShdw>
                </a:effectLst>
                <a:ea typeface="黑体" pitchFamily="49" charset="-122"/>
                <a:cs typeface="Times New Roman" panose="02020603050405020304" pitchFamily="18" charset="0"/>
              </a:rPr>
              <a:t>：</a:t>
            </a:r>
          </a:p>
        </p:txBody>
      </p:sp>
    </p:spTree>
    <p:extLst>
      <p:ext uri="{BB962C8B-B14F-4D97-AF65-F5344CB8AC3E}">
        <p14:creationId xmlns:p14="http://schemas.microsoft.com/office/powerpoint/2010/main" val="18231773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45096" y="1700808"/>
            <a:ext cx="8915400" cy="4176464"/>
          </a:xfrm>
        </p:spPr>
        <p:txBody>
          <a:bodyPr/>
          <a:lstStyle/>
          <a:p>
            <a:r>
              <a:rPr lang="en-US" altLang="zh-CN" dirty="0" smtClean="0">
                <a:solidFill>
                  <a:srgbClr val="FFFF00"/>
                </a:solidFill>
                <a:latin typeface="Times New Roman" pitchFamily="18" charset="0"/>
                <a:cs typeface="Times New Roman" pitchFamily="18" charset="0"/>
              </a:rPr>
              <a:t>Let’s look at the Truth Table of 8-3 Encoder.</a:t>
            </a:r>
          </a:p>
          <a:p>
            <a:r>
              <a:rPr lang="en-US" altLang="zh-CN" dirty="0" smtClean="0">
                <a:latin typeface="Times New Roman" pitchFamily="18" charset="0"/>
                <a:cs typeface="Times New Roman" pitchFamily="18" charset="0"/>
              </a:rPr>
              <a:t>0 is the encoding signal for each decimal number.</a:t>
            </a:r>
          </a:p>
          <a:p>
            <a:r>
              <a:rPr lang="en-US" altLang="zh-CN" dirty="0" smtClean="0">
                <a:latin typeface="Times New Roman" pitchFamily="18" charset="0"/>
                <a:cs typeface="Times New Roman" pitchFamily="18" charset="0"/>
              </a:rPr>
              <a:t>The decimal number 0 is encoded as the binary number 000. </a:t>
            </a:r>
          </a:p>
          <a:p>
            <a:r>
              <a:rPr lang="en-US" altLang="zh-CN" dirty="0" smtClean="0">
                <a:latin typeface="Times New Roman" pitchFamily="18" charset="0"/>
                <a:cs typeface="Times New Roman" pitchFamily="18" charset="0"/>
              </a:rPr>
              <a:t>The decimal number 7, is encoded as the binary number 111. </a:t>
            </a:r>
          </a:p>
          <a:p>
            <a:endParaRPr lang="en-US" altLang="zh-CN" dirty="0" smtClean="0">
              <a:solidFill>
                <a:srgbClr val="FFFF00"/>
              </a:solidFill>
              <a:latin typeface="Times New Roman" pitchFamily="18" charset="0"/>
              <a:cs typeface="Times New Roman" pitchFamily="18" charset="0"/>
            </a:endParaRPr>
          </a:p>
        </p:txBody>
      </p:sp>
      <p:sp>
        <p:nvSpPr>
          <p:cNvPr id="5" name="Rectangle 53"/>
          <p:cNvSpPr>
            <a:spLocks noChangeArrowheads="1"/>
          </p:cNvSpPr>
          <p:nvPr/>
        </p:nvSpPr>
        <p:spPr bwMode="auto">
          <a:xfrm>
            <a:off x="2000410"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1504" y="1700808"/>
            <a:ext cx="8915400" cy="4176464"/>
          </a:xfrm>
        </p:spPr>
        <p:txBody>
          <a:bodyPr/>
          <a:lstStyle/>
          <a:p>
            <a:r>
              <a:rPr lang="en-US" altLang="zh-CN" dirty="0" smtClean="0">
                <a:latin typeface="Times New Roman" pitchFamily="18" charset="0"/>
                <a:cs typeface="Times New Roman" pitchFamily="18" charset="0"/>
              </a:rPr>
              <a:t>The decimal value 0 (I_0 NOT equals 0), is encoded as the binary value 000 (Y2 Y1 Y0 equals 000).</a:t>
            </a:r>
          </a:p>
          <a:p>
            <a:pPr marL="0" indent="0" fontAlgn="auto">
              <a:spcBef>
                <a:spcPts val="0"/>
              </a:spcBef>
              <a:spcAft>
                <a:spcPts val="0"/>
              </a:spcAft>
              <a:buNone/>
              <a:defRPr/>
            </a:pPr>
            <a:endParaRPr lang="en-US" altLang="zh-CN" dirty="0" smtClean="0">
              <a:latin typeface="Times New Roman" pitchFamily="18" charset="0"/>
              <a:cs typeface="Times New Roman" pitchFamily="18" charset="0"/>
            </a:endParaRPr>
          </a:p>
          <a:p>
            <a:pPr marL="0" indent="0" fontAlgn="auto">
              <a:spcBef>
                <a:spcPts val="0"/>
              </a:spcBef>
              <a:spcAft>
                <a:spcPts val="0"/>
              </a:spcAft>
              <a:buNone/>
              <a:defRPr/>
            </a:pPr>
            <a:r>
              <a:rPr lang="en-US" altLang="zh-CN" dirty="0" smtClean="0">
                <a:latin typeface="Times New Roman" pitchFamily="18" charset="0"/>
                <a:cs typeface="Times New Roman" pitchFamily="18" charset="0"/>
              </a:rPr>
              <a:t>    The decimal value 7 (I_7 NOT equals 0), is </a:t>
            </a:r>
            <a:br>
              <a:rPr lang="en-US" altLang="zh-CN" dirty="0" smtClean="0">
                <a:latin typeface="Times New Roman" pitchFamily="18" charset="0"/>
                <a:cs typeface="Times New Roman" pitchFamily="18" charset="0"/>
              </a:rPr>
            </a:br>
            <a:r>
              <a:rPr lang="en-US" altLang="zh-CN" dirty="0" smtClean="0">
                <a:latin typeface="Times New Roman" pitchFamily="18" charset="0"/>
                <a:cs typeface="Times New Roman" pitchFamily="18" charset="0"/>
              </a:rPr>
              <a:t>    encoded as the binary value 111 (Y2 Y1 Y0 equals </a:t>
            </a:r>
            <a:br>
              <a:rPr lang="en-US" altLang="zh-CN" dirty="0" smtClean="0">
                <a:latin typeface="Times New Roman" pitchFamily="18" charset="0"/>
                <a:cs typeface="Times New Roman" pitchFamily="18" charset="0"/>
              </a:rPr>
            </a:br>
            <a:r>
              <a:rPr lang="en-US" altLang="zh-CN" dirty="0" smtClean="0">
                <a:latin typeface="Times New Roman" pitchFamily="18" charset="0"/>
                <a:cs typeface="Times New Roman" pitchFamily="18" charset="0"/>
              </a:rPr>
              <a:t>    111).</a:t>
            </a: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2133600" y="79055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0  1  1   1   1  1  1  1   0  0  0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0" name="Rectangle 4"/>
          <p:cNvSpPr>
            <a:spLocks noChangeArrowheads="1"/>
          </p:cNvSpPr>
          <p:nvPr/>
        </p:nvSpPr>
        <p:spPr bwMode="auto">
          <a:xfrm>
            <a:off x="2133600" y="132395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1  0  1   1   1  1  1  1   0  0  1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1" name="Rectangle 5"/>
          <p:cNvSpPr>
            <a:spLocks noChangeArrowheads="1"/>
          </p:cNvSpPr>
          <p:nvPr/>
        </p:nvSpPr>
        <p:spPr bwMode="auto">
          <a:xfrm>
            <a:off x="2133600" y="185735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1  1  0   1   1  1  1  1   0  1  0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2" name="Rectangle 6"/>
          <p:cNvSpPr>
            <a:spLocks noChangeArrowheads="1"/>
          </p:cNvSpPr>
          <p:nvPr/>
        </p:nvSpPr>
        <p:spPr bwMode="auto">
          <a:xfrm>
            <a:off x="2133600" y="239075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1  1  1   0   1  1  1  1   0  1  1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3" name="Rectangle 7"/>
          <p:cNvSpPr>
            <a:spLocks noChangeArrowheads="1"/>
          </p:cNvSpPr>
          <p:nvPr/>
        </p:nvSpPr>
        <p:spPr bwMode="auto">
          <a:xfrm>
            <a:off x="2133600" y="292415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4" name="Rectangle 8"/>
          <p:cNvSpPr>
            <a:spLocks noChangeArrowheads="1"/>
          </p:cNvSpPr>
          <p:nvPr/>
        </p:nvSpPr>
        <p:spPr bwMode="auto">
          <a:xfrm>
            <a:off x="2133600" y="345755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5" name="Rectangle 9"/>
          <p:cNvSpPr>
            <a:spLocks noChangeArrowheads="1"/>
          </p:cNvSpPr>
          <p:nvPr/>
        </p:nvSpPr>
        <p:spPr bwMode="auto">
          <a:xfrm>
            <a:off x="2133600" y="399095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1  0</a:t>
            </a:r>
          </a:p>
        </p:txBody>
      </p:sp>
      <p:sp>
        <p:nvSpPr>
          <p:cNvPr id="280586" name="Rectangle 10"/>
          <p:cNvSpPr>
            <a:spLocks noChangeArrowheads="1"/>
          </p:cNvSpPr>
          <p:nvPr/>
        </p:nvSpPr>
        <p:spPr bwMode="auto">
          <a:xfrm>
            <a:off x="2133600" y="452435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2" name="Group 11"/>
          <p:cNvGrpSpPr>
            <a:grpSpLocks/>
          </p:cNvGrpSpPr>
          <p:nvPr/>
        </p:nvGrpSpPr>
        <p:grpSpPr bwMode="auto">
          <a:xfrm>
            <a:off x="2120901" y="142852"/>
            <a:ext cx="7223125" cy="4914900"/>
            <a:chOff x="376" y="792"/>
            <a:chExt cx="4550" cy="3096"/>
          </a:xfrm>
        </p:grpSpPr>
        <p:sp>
          <p:nvSpPr>
            <p:cNvPr id="280588" name="Line 12"/>
            <p:cNvSpPr>
              <a:spLocks noChangeShapeType="1"/>
            </p:cNvSpPr>
            <p:nvPr/>
          </p:nvSpPr>
          <p:spPr bwMode="auto">
            <a:xfrm>
              <a:off x="376" y="1200"/>
              <a:ext cx="447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89" name="Line 13"/>
            <p:cNvSpPr>
              <a:spLocks noChangeShapeType="1"/>
            </p:cNvSpPr>
            <p:nvPr/>
          </p:nvSpPr>
          <p:spPr bwMode="auto">
            <a:xfrm>
              <a:off x="3759" y="912"/>
              <a:ext cx="1" cy="29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0" name="Rectangle 14"/>
            <p:cNvSpPr>
              <a:spLocks noChangeArrowheads="1"/>
            </p:cNvSpPr>
            <p:nvPr/>
          </p:nvSpPr>
          <p:spPr bwMode="auto">
            <a:xfrm>
              <a:off x="384" y="792"/>
              <a:ext cx="45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a:t>
              </a:r>
            </a:p>
          </p:txBody>
        </p:sp>
        <p:sp>
          <p:nvSpPr>
            <p:cNvPr id="280591" name="Line 15"/>
            <p:cNvSpPr>
              <a:spLocks noChangeShapeType="1"/>
            </p:cNvSpPr>
            <p:nvPr/>
          </p:nvSpPr>
          <p:spPr bwMode="auto">
            <a:xfrm>
              <a:off x="43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2" name="Line 16"/>
            <p:cNvSpPr>
              <a:spLocks noChangeShapeType="1"/>
            </p:cNvSpPr>
            <p:nvPr/>
          </p:nvSpPr>
          <p:spPr bwMode="auto">
            <a:xfrm>
              <a:off x="81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3" name="Line 17"/>
            <p:cNvSpPr>
              <a:spLocks noChangeShapeType="1"/>
            </p:cNvSpPr>
            <p:nvPr/>
          </p:nvSpPr>
          <p:spPr bwMode="auto">
            <a:xfrm>
              <a:off x="120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4" name="Line 18"/>
            <p:cNvSpPr>
              <a:spLocks noChangeShapeType="1"/>
            </p:cNvSpPr>
            <p:nvPr/>
          </p:nvSpPr>
          <p:spPr bwMode="auto">
            <a:xfrm>
              <a:off x="168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5" name="Line 19"/>
            <p:cNvSpPr>
              <a:spLocks noChangeShapeType="1"/>
            </p:cNvSpPr>
            <p:nvPr/>
          </p:nvSpPr>
          <p:spPr bwMode="auto">
            <a:xfrm>
              <a:off x="211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6" name="Line 20"/>
            <p:cNvSpPr>
              <a:spLocks noChangeShapeType="1"/>
            </p:cNvSpPr>
            <p:nvPr/>
          </p:nvSpPr>
          <p:spPr bwMode="auto">
            <a:xfrm>
              <a:off x="249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7" name="Line 21"/>
            <p:cNvSpPr>
              <a:spLocks noChangeShapeType="1"/>
            </p:cNvSpPr>
            <p:nvPr/>
          </p:nvSpPr>
          <p:spPr bwMode="auto">
            <a:xfrm>
              <a:off x="297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8" name="Line 22"/>
            <p:cNvSpPr>
              <a:spLocks noChangeShapeType="1"/>
            </p:cNvSpPr>
            <p:nvPr/>
          </p:nvSpPr>
          <p:spPr bwMode="auto">
            <a:xfrm>
              <a:off x="336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670725" name="Object 5"/>
          <p:cNvGraphicFramePr>
            <a:graphicFrameLocks noChangeAspect="1"/>
          </p:cNvGraphicFramePr>
          <p:nvPr/>
        </p:nvGraphicFramePr>
        <p:xfrm>
          <a:off x="1952596" y="5214950"/>
          <a:ext cx="7845384" cy="1458914"/>
        </p:xfrm>
        <a:graphic>
          <a:graphicData uri="http://schemas.openxmlformats.org/presentationml/2006/ole">
            <mc:AlternateContent xmlns:mc="http://schemas.openxmlformats.org/markup-compatibility/2006">
              <mc:Choice xmlns:v="urn:schemas-microsoft-com:vml" Requires="v">
                <p:oleObj spid="_x0000_s1057822" name="公式" r:id="rId3" imgW="4306320" imgH="800280" progId="Equation.3">
                  <p:embed/>
                </p:oleObj>
              </mc:Choice>
              <mc:Fallback>
                <p:oleObj name="公式" r:id="rId3" imgW="4306320" imgH="800280" progId="Equation.3">
                  <p:embed/>
                  <p:pic>
                    <p:nvPicPr>
                      <p:cNvPr id="6707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596" y="5214950"/>
                        <a:ext cx="7845384" cy="1458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矩形 29"/>
          <p:cNvSpPr/>
          <p:nvPr/>
        </p:nvSpPr>
        <p:spPr>
          <a:xfrm>
            <a:off x="9667900" y="201020"/>
            <a:ext cx="73129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2</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dirty="0">
              <a:solidFill>
                <a:srgbClr val="FFFF00"/>
              </a:solidFill>
            </a:endParaRPr>
          </a:p>
        </p:txBody>
      </p:sp>
    </p:spTree>
    <p:extLst>
      <p:ext uri="{BB962C8B-B14F-4D97-AF65-F5344CB8AC3E}">
        <p14:creationId xmlns:p14="http://schemas.microsoft.com/office/powerpoint/2010/main" val="4197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0725"/>
                                        </p:tgtEl>
                                        <p:attrNameLst>
                                          <p:attrName>style.visibility</p:attrName>
                                        </p:attrNameLst>
                                      </p:cBhvr>
                                      <p:to>
                                        <p:strVal val="visible"/>
                                      </p:to>
                                    </p:set>
                                    <p:anim calcmode="lin" valueType="num">
                                      <p:cBhvr additive="base">
                                        <p:cTn id="13" dur="500" fill="hold"/>
                                        <p:tgtEl>
                                          <p:spTgt spid="670725"/>
                                        </p:tgtEl>
                                        <p:attrNameLst>
                                          <p:attrName>ppt_x</p:attrName>
                                        </p:attrNameLst>
                                      </p:cBhvr>
                                      <p:tavLst>
                                        <p:tav tm="0">
                                          <p:val>
                                            <p:strVal val="#ppt_x"/>
                                          </p:val>
                                        </p:tav>
                                        <p:tav tm="100000">
                                          <p:val>
                                            <p:strVal val="#ppt_x"/>
                                          </p:val>
                                        </p:tav>
                                      </p:tavLst>
                                    </p:anim>
                                    <p:anim calcmode="lin" valueType="num">
                                      <p:cBhvr additive="base">
                                        <p:cTn id="14" dur="500" fill="hold"/>
                                        <p:tgtEl>
                                          <p:spTgt spid="67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82" name="Object 42"/>
          <p:cNvGraphicFramePr>
            <a:graphicFrameLocks noChangeAspect="1"/>
          </p:cNvGraphicFramePr>
          <p:nvPr/>
        </p:nvGraphicFramePr>
        <p:xfrm>
          <a:off x="1809720" y="1616062"/>
          <a:ext cx="8567246" cy="1598624"/>
        </p:xfrm>
        <a:graphic>
          <a:graphicData uri="http://schemas.openxmlformats.org/presentationml/2006/ole">
            <mc:AlternateContent xmlns:mc="http://schemas.openxmlformats.org/markup-compatibility/2006">
              <mc:Choice xmlns:v="urn:schemas-microsoft-com:vml" Requires="v">
                <p:oleObj spid="_x0000_s1058874" name="公式" r:id="rId4" imgW="4306320" imgH="800280" progId="Equation.3">
                  <p:embed/>
                </p:oleObj>
              </mc:Choice>
              <mc:Fallback>
                <p:oleObj name="公式" r:id="rId4" imgW="4306320" imgH="800280" progId="Equation.3">
                  <p:embed/>
                  <p:pic>
                    <p:nvPicPr>
                      <p:cNvPr id="138282"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20" y="1616062"/>
                        <a:ext cx="8567246" cy="1598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8290" name="Group 50"/>
          <p:cNvGrpSpPr>
            <a:grpSpLocks/>
          </p:cNvGrpSpPr>
          <p:nvPr/>
        </p:nvGrpSpPr>
        <p:grpSpPr bwMode="auto">
          <a:xfrm>
            <a:off x="1889816" y="4500040"/>
            <a:ext cx="5848549" cy="1715042"/>
            <a:chOff x="237" y="1119"/>
            <a:chExt cx="3455" cy="926"/>
          </a:xfrm>
        </p:grpSpPr>
        <p:sp>
          <p:nvSpPr>
            <p:cNvPr id="138287" name="Rectangle 47"/>
            <p:cNvSpPr>
              <a:spLocks noChangeArrowheads="1"/>
            </p:cNvSpPr>
            <p:nvPr/>
          </p:nvSpPr>
          <p:spPr bwMode="auto">
            <a:xfrm>
              <a:off x="237" y="1196"/>
              <a:ext cx="67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Let</a:t>
              </a:r>
              <a:r>
                <a:rPr lang="zh-CN" altLang="en-US" sz="3200" b="0" dirty="0">
                  <a:effectLst>
                    <a:outerShdw blurRad="38100" dist="38100" dir="2700000" algn="tl">
                      <a:srgbClr val="000000"/>
                    </a:outerShdw>
                  </a:effectLst>
                  <a:ea typeface="黑体" pitchFamily="49" charset="-122"/>
                  <a:cs typeface="Times New Roman" panose="02020603050405020304" pitchFamily="18" charset="0"/>
                </a:rPr>
                <a:t>：</a:t>
              </a:r>
            </a:p>
          </p:txBody>
        </p:sp>
        <p:graphicFrame>
          <p:nvGraphicFramePr>
            <p:cNvPr id="138288" name="Object 48"/>
            <p:cNvGraphicFramePr>
              <a:graphicFrameLocks noChangeAspect="1"/>
            </p:cNvGraphicFramePr>
            <p:nvPr/>
          </p:nvGraphicFramePr>
          <p:xfrm>
            <a:off x="720" y="1119"/>
            <a:ext cx="2972" cy="926"/>
          </p:xfrm>
          <a:graphic>
            <a:graphicData uri="http://schemas.openxmlformats.org/presentationml/2006/ole">
              <mc:AlternateContent xmlns:mc="http://schemas.openxmlformats.org/markup-compatibility/2006">
                <mc:Choice xmlns:v="urn:schemas-microsoft-com:vml" Requires="v">
                  <p:oleObj spid="_x0000_s1058875" name="Equation" r:id="rId6" imgW="2324520" imgH="762120" progId="Equation.3">
                    <p:embed/>
                  </p:oleObj>
                </mc:Choice>
                <mc:Fallback>
                  <p:oleObj name="Equation" r:id="rId6" imgW="2324520" imgH="762120" progId="Equation.3">
                    <p:embed/>
                    <p:pic>
                      <p:nvPicPr>
                        <p:cNvPr id="138288"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1119"/>
                          <a:ext cx="2972" cy="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组合 19"/>
          <p:cNvGrpSpPr/>
          <p:nvPr/>
        </p:nvGrpSpPr>
        <p:grpSpPr>
          <a:xfrm>
            <a:off x="4452926" y="1667487"/>
            <a:ext cx="5929354" cy="1540224"/>
            <a:chOff x="2928926" y="765781"/>
            <a:chExt cx="5929354" cy="1540224"/>
          </a:xfrm>
        </p:grpSpPr>
        <p:sp>
          <p:nvSpPr>
            <p:cNvPr id="138292" name="Oval 52"/>
            <p:cNvSpPr>
              <a:spLocks noChangeArrowheads="1"/>
            </p:cNvSpPr>
            <p:nvPr/>
          </p:nvSpPr>
          <p:spPr bwMode="auto">
            <a:xfrm>
              <a:off x="2928926" y="765781"/>
              <a:ext cx="454530" cy="734393"/>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93" name="Oval 53"/>
            <p:cNvSpPr>
              <a:spLocks noChangeArrowheads="1"/>
            </p:cNvSpPr>
            <p:nvPr/>
          </p:nvSpPr>
          <p:spPr bwMode="auto">
            <a:xfrm>
              <a:off x="4117471" y="1551599"/>
              <a:ext cx="454529" cy="734393"/>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94" name="Oval 54"/>
            <p:cNvSpPr>
              <a:spLocks noChangeArrowheads="1"/>
            </p:cNvSpPr>
            <p:nvPr/>
          </p:nvSpPr>
          <p:spPr bwMode="auto">
            <a:xfrm>
              <a:off x="8403751" y="1571612"/>
              <a:ext cx="454529" cy="734393"/>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95" name="Oval 55"/>
            <p:cNvSpPr>
              <a:spLocks noChangeArrowheads="1"/>
            </p:cNvSpPr>
            <p:nvPr/>
          </p:nvSpPr>
          <p:spPr bwMode="auto">
            <a:xfrm>
              <a:off x="7215206" y="765781"/>
              <a:ext cx="454530" cy="734393"/>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5" name="直接连接符 14"/>
          <p:cNvCxnSpPr/>
          <p:nvPr/>
        </p:nvCxnSpPr>
        <p:spPr bwMode="auto">
          <a:xfrm>
            <a:off x="3595670" y="5357825"/>
            <a:ext cx="3960000"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2452662" y="2328854"/>
            <a:ext cx="3960000"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20"/>
          <p:cNvSpPr/>
          <p:nvPr/>
        </p:nvSpPr>
        <p:spPr>
          <a:xfrm>
            <a:off x="2095472" y="500043"/>
            <a:ext cx="3728906" cy="584775"/>
          </a:xfrm>
          <a:prstGeom prst="rect">
            <a:avLst/>
          </a:prstGeom>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How to simplify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zh-CN" altLang="en-US" sz="3200" b="0" dirty="0">
                <a:effectLst>
                  <a:outerShdw blurRad="38100" dist="38100" dir="2700000" algn="tl">
                    <a:srgbClr val="000000"/>
                  </a:outerShdw>
                </a:effectLst>
                <a:latin typeface="黑体" pitchFamily="49" charset="-122"/>
                <a:ea typeface="黑体" pitchFamily="49" charset="-122"/>
              </a:rPr>
              <a:t>？</a:t>
            </a:r>
          </a:p>
        </p:txBody>
      </p:sp>
    </p:spTree>
    <p:extLst>
      <p:ext uri="{BB962C8B-B14F-4D97-AF65-F5344CB8AC3E}">
        <p14:creationId xmlns:p14="http://schemas.microsoft.com/office/powerpoint/2010/main" val="325043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4" presetClass="entr" presetSubtype="32" fill="hold" nodeType="withEffect">
                                  <p:stCondLst>
                                    <p:cond delay="0"/>
                                  </p:stCondLst>
                                  <p:childTnLst>
                                    <p:set>
                                      <p:cBhvr>
                                        <p:cTn id="15" dur="1" fill="hold">
                                          <p:stCondLst>
                                            <p:cond delay="0"/>
                                          </p:stCondLst>
                                        </p:cTn>
                                        <p:tgtEl>
                                          <p:spTgt spid="138290"/>
                                        </p:tgtEl>
                                        <p:attrNameLst>
                                          <p:attrName>style.visibility</p:attrName>
                                        </p:attrNameLst>
                                      </p:cBhvr>
                                      <p:to>
                                        <p:strVal val="visible"/>
                                      </p:to>
                                    </p:set>
                                    <p:animEffect transition="in" filter="box(out)">
                                      <p:cBhvr>
                                        <p:cTn id="16" dur="500"/>
                                        <p:tgtEl>
                                          <p:spTgt spid="138290"/>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2778" name="Object 10"/>
          <p:cNvGraphicFramePr>
            <a:graphicFrameLocks noChangeAspect="1"/>
          </p:cNvGraphicFramePr>
          <p:nvPr/>
        </p:nvGraphicFramePr>
        <p:xfrm>
          <a:off x="1952596" y="285729"/>
          <a:ext cx="4657850" cy="787421"/>
        </p:xfrm>
        <a:graphic>
          <a:graphicData uri="http://schemas.openxmlformats.org/presentationml/2006/ole">
            <mc:AlternateContent xmlns:mc="http://schemas.openxmlformats.org/markup-compatibility/2006">
              <mc:Choice xmlns:v="urn:schemas-microsoft-com:vml" Requires="v">
                <p:oleObj spid="_x0000_s1060346" name="Equation" r:id="rId3" imgW="1498320" imgH="253800" progId="Equation.DSMT4">
                  <p:embed/>
                </p:oleObj>
              </mc:Choice>
              <mc:Fallback>
                <p:oleObj name="Equation" r:id="rId3" imgW="1498320" imgH="253800" progId="Equation.DSMT4">
                  <p:embed/>
                  <p:pic>
                    <p:nvPicPr>
                      <p:cNvPr id="67277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596" y="285729"/>
                        <a:ext cx="4657850" cy="787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组合 39"/>
          <p:cNvGrpSpPr/>
          <p:nvPr/>
        </p:nvGrpSpPr>
        <p:grpSpPr>
          <a:xfrm>
            <a:off x="2452662" y="928670"/>
            <a:ext cx="7053308" cy="1501780"/>
            <a:chOff x="928662" y="928670"/>
            <a:chExt cx="7053308" cy="1501780"/>
          </a:xfrm>
        </p:grpSpPr>
        <p:graphicFrame>
          <p:nvGraphicFramePr>
            <p:cNvPr id="672771" name="Object 3"/>
            <p:cNvGraphicFramePr>
              <a:graphicFrameLocks noChangeAspect="1"/>
            </p:cNvGraphicFramePr>
            <p:nvPr/>
          </p:nvGraphicFramePr>
          <p:xfrm>
            <a:off x="928662" y="1571612"/>
            <a:ext cx="552450" cy="747712"/>
          </p:xfrm>
          <a:graphic>
            <a:graphicData uri="http://schemas.openxmlformats.org/presentationml/2006/ole">
              <mc:AlternateContent xmlns:mc="http://schemas.openxmlformats.org/markup-compatibility/2006">
                <mc:Choice xmlns:v="urn:schemas-microsoft-com:vml" Requires="v">
                  <p:oleObj spid="_x0000_s1060347" name="Equation" r:id="rId5" imgW="177480" imgH="241200" progId="Equation.DSMT4">
                    <p:embed/>
                  </p:oleObj>
                </mc:Choice>
                <mc:Fallback>
                  <p:oleObj name="Equation" r:id="rId5" imgW="177480" imgH="241200" progId="Equation.DSMT4">
                    <p:embed/>
                    <p:pic>
                      <p:nvPicPr>
                        <p:cNvPr id="6727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1571612"/>
                          <a:ext cx="5524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72" name="Object 4"/>
            <p:cNvGraphicFramePr>
              <a:graphicFrameLocks noChangeAspect="1"/>
            </p:cNvGraphicFramePr>
            <p:nvPr/>
          </p:nvGraphicFramePr>
          <p:xfrm>
            <a:off x="1928794" y="1571612"/>
            <a:ext cx="514350" cy="747712"/>
          </p:xfrm>
          <a:graphic>
            <a:graphicData uri="http://schemas.openxmlformats.org/presentationml/2006/ole">
              <mc:AlternateContent xmlns:mc="http://schemas.openxmlformats.org/markup-compatibility/2006">
                <mc:Choice xmlns:v="urn:schemas-microsoft-com:vml" Requires="v">
                  <p:oleObj spid="_x0000_s1060348" name="Equation" r:id="rId7" imgW="164880" imgH="241200" progId="Equation.DSMT4">
                    <p:embed/>
                  </p:oleObj>
                </mc:Choice>
                <mc:Fallback>
                  <p:oleObj name="Equation" r:id="rId7" imgW="164880" imgH="241200" progId="Equation.DSMT4">
                    <p:embed/>
                    <p:pic>
                      <p:nvPicPr>
                        <p:cNvPr id="6727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794" y="1571612"/>
                          <a:ext cx="5143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73" name="Object 5"/>
            <p:cNvGraphicFramePr>
              <a:graphicFrameLocks noChangeAspect="1"/>
            </p:cNvGraphicFramePr>
            <p:nvPr/>
          </p:nvGraphicFramePr>
          <p:xfrm>
            <a:off x="3143240" y="1571612"/>
            <a:ext cx="552450" cy="747712"/>
          </p:xfrm>
          <a:graphic>
            <a:graphicData uri="http://schemas.openxmlformats.org/presentationml/2006/ole">
              <mc:AlternateContent xmlns:mc="http://schemas.openxmlformats.org/markup-compatibility/2006">
                <mc:Choice xmlns:v="urn:schemas-microsoft-com:vml" Requires="v">
                  <p:oleObj spid="_x0000_s1060349" name="Equation" r:id="rId9" imgW="177480" imgH="241200" progId="Equation.DSMT4">
                    <p:embed/>
                  </p:oleObj>
                </mc:Choice>
                <mc:Fallback>
                  <p:oleObj name="Equation" r:id="rId9" imgW="177480" imgH="241200" progId="Equation.DSMT4">
                    <p:embed/>
                    <p:pic>
                      <p:nvPicPr>
                        <p:cNvPr id="67277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40" y="1571612"/>
                          <a:ext cx="5524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74" name="Object 6"/>
            <p:cNvGraphicFramePr>
              <a:graphicFrameLocks noChangeAspect="1"/>
            </p:cNvGraphicFramePr>
            <p:nvPr/>
          </p:nvGraphicFramePr>
          <p:xfrm>
            <a:off x="4286248" y="1643050"/>
            <a:ext cx="552450" cy="749300"/>
          </p:xfrm>
          <a:graphic>
            <a:graphicData uri="http://schemas.openxmlformats.org/presentationml/2006/ole">
              <mc:AlternateContent xmlns:mc="http://schemas.openxmlformats.org/markup-compatibility/2006">
                <mc:Choice xmlns:v="urn:schemas-microsoft-com:vml" Requires="v">
                  <p:oleObj spid="_x0000_s1060350" name="Equation" r:id="rId11" imgW="177480" imgH="241200" progId="Equation.DSMT4">
                    <p:embed/>
                  </p:oleObj>
                </mc:Choice>
                <mc:Fallback>
                  <p:oleObj name="Equation" r:id="rId11" imgW="177480" imgH="241200" progId="Equation.DSMT4">
                    <p:embed/>
                    <p:pic>
                      <p:nvPicPr>
                        <p:cNvPr id="67277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248" y="1643050"/>
                          <a:ext cx="55245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75" name="Object 7"/>
            <p:cNvGraphicFramePr>
              <a:graphicFrameLocks noChangeAspect="1"/>
            </p:cNvGraphicFramePr>
            <p:nvPr/>
          </p:nvGraphicFramePr>
          <p:xfrm>
            <a:off x="5286380" y="1643050"/>
            <a:ext cx="552450" cy="747712"/>
          </p:xfrm>
          <a:graphic>
            <a:graphicData uri="http://schemas.openxmlformats.org/presentationml/2006/ole">
              <mc:AlternateContent xmlns:mc="http://schemas.openxmlformats.org/markup-compatibility/2006">
                <mc:Choice xmlns:v="urn:schemas-microsoft-com:vml" Requires="v">
                  <p:oleObj spid="_x0000_s1060351" name="Equation" r:id="rId13" imgW="177480" imgH="241200" progId="Equation.DSMT4">
                    <p:embed/>
                  </p:oleObj>
                </mc:Choice>
                <mc:Fallback>
                  <p:oleObj name="Equation" r:id="rId13" imgW="177480" imgH="241200" progId="Equation.DSMT4">
                    <p:embed/>
                    <p:pic>
                      <p:nvPicPr>
                        <p:cNvPr id="672775"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6380" y="1643050"/>
                          <a:ext cx="5524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76" name="Object 8"/>
            <p:cNvGraphicFramePr>
              <a:graphicFrameLocks noChangeAspect="1"/>
            </p:cNvGraphicFramePr>
            <p:nvPr/>
          </p:nvGraphicFramePr>
          <p:xfrm>
            <a:off x="6377004" y="1643050"/>
            <a:ext cx="552450" cy="747712"/>
          </p:xfrm>
          <a:graphic>
            <a:graphicData uri="http://schemas.openxmlformats.org/presentationml/2006/ole">
              <mc:AlternateContent xmlns:mc="http://schemas.openxmlformats.org/markup-compatibility/2006">
                <mc:Choice xmlns:v="urn:schemas-microsoft-com:vml" Requires="v">
                  <p:oleObj spid="_x0000_s1060352" name="Equation" r:id="rId15" imgW="177480" imgH="241200" progId="Equation.DSMT4">
                    <p:embed/>
                  </p:oleObj>
                </mc:Choice>
                <mc:Fallback>
                  <p:oleObj name="Equation" r:id="rId15" imgW="177480" imgH="241200" progId="Equation.DSMT4">
                    <p:embed/>
                    <p:pic>
                      <p:nvPicPr>
                        <p:cNvPr id="672776"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77004" y="1643050"/>
                          <a:ext cx="552450"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77" name="Object 9"/>
            <p:cNvGraphicFramePr>
              <a:graphicFrameLocks noChangeAspect="1"/>
            </p:cNvGraphicFramePr>
            <p:nvPr/>
          </p:nvGraphicFramePr>
          <p:xfrm>
            <a:off x="7429520" y="1643050"/>
            <a:ext cx="552450" cy="787400"/>
          </p:xfrm>
          <a:graphic>
            <a:graphicData uri="http://schemas.openxmlformats.org/presentationml/2006/ole">
              <mc:AlternateContent xmlns:mc="http://schemas.openxmlformats.org/markup-compatibility/2006">
                <mc:Choice xmlns:v="urn:schemas-microsoft-com:vml" Requires="v">
                  <p:oleObj spid="_x0000_s1060353" name="Equation" r:id="rId17" imgW="177480" imgH="253800" progId="Equation.DSMT4">
                    <p:embed/>
                  </p:oleObj>
                </mc:Choice>
                <mc:Fallback>
                  <p:oleObj name="Equation" r:id="rId17" imgW="177480" imgH="253800" progId="Equation.DSMT4">
                    <p:embed/>
                    <p:pic>
                      <p:nvPicPr>
                        <p:cNvPr id="672777"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9520" y="1643050"/>
                          <a:ext cx="55245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 name="直接箭头连接符 14"/>
            <p:cNvCxnSpPr/>
            <p:nvPr/>
          </p:nvCxnSpPr>
          <p:spPr bwMode="auto">
            <a:xfrm rot="10800000" flipV="1">
              <a:off x="1071538" y="1000108"/>
              <a:ext cx="571504" cy="42862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rot="16200000" flipH="1">
              <a:off x="1857356" y="1142984"/>
              <a:ext cx="428628" cy="14287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2500298" y="1000108"/>
              <a:ext cx="785818" cy="57150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3071802" y="1071546"/>
              <a:ext cx="1357322" cy="50006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a:off x="4000496" y="1071546"/>
              <a:ext cx="1500198" cy="50006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4500562" y="1000108"/>
              <a:ext cx="1928826" cy="6429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a:off x="5000628" y="928670"/>
              <a:ext cx="2571768" cy="6429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8" name="Oval 52"/>
          <p:cNvSpPr>
            <a:spLocks noChangeArrowheads="1"/>
          </p:cNvSpPr>
          <p:nvPr/>
        </p:nvSpPr>
        <p:spPr bwMode="auto">
          <a:xfrm>
            <a:off x="4738678" y="428604"/>
            <a:ext cx="500066" cy="642942"/>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 name="组合 40"/>
          <p:cNvGrpSpPr/>
          <p:nvPr/>
        </p:nvGrpSpPr>
        <p:grpSpPr>
          <a:xfrm>
            <a:off x="2024035" y="2428869"/>
            <a:ext cx="7913049" cy="782641"/>
            <a:chOff x="500034" y="2428868"/>
            <a:chExt cx="7913049" cy="782641"/>
          </a:xfrm>
        </p:grpSpPr>
        <p:graphicFrame>
          <p:nvGraphicFramePr>
            <p:cNvPr id="672770" name="Object 2"/>
            <p:cNvGraphicFramePr>
              <a:graphicFrameLocks noChangeAspect="1"/>
            </p:cNvGraphicFramePr>
            <p:nvPr/>
          </p:nvGraphicFramePr>
          <p:xfrm>
            <a:off x="500034" y="2428868"/>
            <a:ext cx="940484" cy="690565"/>
          </p:xfrm>
          <a:graphic>
            <a:graphicData uri="http://schemas.openxmlformats.org/presentationml/2006/ole">
              <mc:AlternateContent xmlns:mc="http://schemas.openxmlformats.org/markup-compatibility/2006">
                <mc:Choice xmlns:v="urn:schemas-microsoft-com:vml" Requires="v">
                  <p:oleObj spid="_x0000_s1060354" name="Equation" r:id="rId19" imgW="291960" imgH="215640" progId="Equation.DSMT4">
                    <p:embed/>
                  </p:oleObj>
                </mc:Choice>
                <mc:Fallback>
                  <p:oleObj name="Equation" r:id="rId19" imgW="291960" imgH="215640" progId="Equation.DSMT4">
                    <p:embed/>
                    <p:pic>
                      <p:nvPicPr>
                        <p:cNvPr id="672770"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0034" y="2428868"/>
                          <a:ext cx="940484" cy="690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79" name="Object 11"/>
            <p:cNvGraphicFramePr>
              <a:graphicFrameLocks noChangeAspect="1"/>
            </p:cNvGraphicFramePr>
            <p:nvPr/>
          </p:nvGraphicFramePr>
          <p:xfrm>
            <a:off x="1714480" y="2500306"/>
            <a:ext cx="806046" cy="620715"/>
          </p:xfrm>
          <a:graphic>
            <a:graphicData uri="http://schemas.openxmlformats.org/presentationml/2006/ole">
              <mc:AlternateContent xmlns:mc="http://schemas.openxmlformats.org/markup-compatibility/2006">
                <mc:Choice xmlns:v="urn:schemas-microsoft-com:vml" Requires="v">
                  <p:oleObj spid="_x0000_s1060355" name="Equation" r:id="rId21" imgW="279360" imgH="215640" progId="Equation.DSMT4">
                    <p:embed/>
                  </p:oleObj>
                </mc:Choice>
                <mc:Fallback>
                  <p:oleObj name="Equation" r:id="rId21" imgW="279360" imgH="215640" progId="Equation.DSMT4">
                    <p:embed/>
                    <p:pic>
                      <p:nvPicPr>
                        <p:cNvPr id="672779"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14480" y="2500306"/>
                          <a:ext cx="806046" cy="620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80" name="Object 12"/>
            <p:cNvGraphicFramePr>
              <a:graphicFrameLocks noChangeAspect="1"/>
            </p:cNvGraphicFramePr>
            <p:nvPr/>
          </p:nvGraphicFramePr>
          <p:xfrm>
            <a:off x="2928926" y="2500306"/>
            <a:ext cx="843192" cy="619127"/>
          </p:xfrm>
          <a:graphic>
            <a:graphicData uri="http://schemas.openxmlformats.org/presentationml/2006/ole">
              <mc:AlternateContent xmlns:mc="http://schemas.openxmlformats.org/markup-compatibility/2006">
                <mc:Choice xmlns:v="urn:schemas-microsoft-com:vml" Requires="v">
                  <p:oleObj spid="_x0000_s1060356" name="Equation" r:id="rId23" imgW="291960" imgH="215640" progId="Equation.DSMT4">
                    <p:embed/>
                  </p:oleObj>
                </mc:Choice>
                <mc:Fallback>
                  <p:oleObj name="Equation" r:id="rId23" imgW="291960" imgH="215640" progId="Equation.DSMT4">
                    <p:embed/>
                    <p:pic>
                      <p:nvPicPr>
                        <p:cNvPr id="67278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28926" y="2500306"/>
                          <a:ext cx="843192" cy="619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81" name="Object 13"/>
            <p:cNvGraphicFramePr>
              <a:graphicFrameLocks noChangeAspect="1"/>
            </p:cNvGraphicFramePr>
            <p:nvPr/>
          </p:nvGraphicFramePr>
          <p:xfrm>
            <a:off x="4071934" y="2428868"/>
            <a:ext cx="968306" cy="714380"/>
          </p:xfrm>
          <a:graphic>
            <a:graphicData uri="http://schemas.openxmlformats.org/presentationml/2006/ole">
              <mc:AlternateContent xmlns:mc="http://schemas.openxmlformats.org/markup-compatibility/2006">
                <mc:Choice xmlns:v="urn:schemas-microsoft-com:vml" Requires="v">
                  <p:oleObj spid="_x0000_s1060357" name="Equation" r:id="rId25" imgW="291960" imgH="215640" progId="Equation.DSMT4">
                    <p:embed/>
                  </p:oleObj>
                </mc:Choice>
                <mc:Fallback>
                  <p:oleObj name="Equation" r:id="rId25" imgW="291960" imgH="215640" progId="Equation.DSMT4">
                    <p:embed/>
                    <p:pic>
                      <p:nvPicPr>
                        <p:cNvPr id="672781"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71934" y="2428868"/>
                          <a:ext cx="968306"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82" name="Object 14"/>
            <p:cNvGraphicFramePr>
              <a:graphicFrameLocks noChangeAspect="1"/>
            </p:cNvGraphicFramePr>
            <p:nvPr/>
          </p:nvGraphicFramePr>
          <p:xfrm>
            <a:off x="5286380" y="2500306"/>
            <a:ext cx="875625" cy="642942"/>
          </p:xfrm>
          <a:graphic>
            <a:graphicData uri="http://schemas.openxmlformats.org/presentationml/2006/ole">
              <mc:AlternateContent xmlns:mc="http://schemas.openxmlformats.org/markup-compatibility/2006">
                <mc:Choice xmlns:v="urn:schemas-microsoft-com:vml" Requires="v">
                  <p:oleObj spid="_x0000_s1060358" name="Equation" r:id="rId27" imgW="291960" imgH="215640" progId="Equation.DSMT4">
                    <p:embed/>
                  </p:oleObj>
                </mc:Choice>
                <mc:Fallback>
                  <p:oleObj name="Equation" r:id="rId27" imgW="291960" imgH="215640" progId="Equation.DSMT4">
                    <p:embed/>
                    <p:pic>
                      <p:nvPicPr>
                        <p:cNvPr id="672782" name="Object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86380" y="2500306"/>
                          <a:ext cx="875625"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83" name="Object 15"/>
            <p:cNvGraphicFramePr>
              <a:graphicFrameLocks noChangeAspect="1"/>
            </p:cNvGraphicFramePr>
            <p:nvPr/>
          </p:nvGraphicFramePr>
          <p:xfrm>
            <a:off x="6429388" y="2500306"/>
            <a:ext cx="841347" cy="620715"/>
          </p:xfrm>
          <a:graphic>
            <a:graphicData uri="http://schemas.openxmlformats.org/presentationml/2006/ole">
              <mc:AlternateContent xmlns:mc="http://schemas.openxmlformats.org/markup-compatibility/2006">
                <mc:Choice xmlns:v="urn:schemas-microsoft-com:vml" Requires="v">
                  <p:oleObj spid="_x0000_s1060359" name="Equation" r:id="rId29" imgW="291960" imgH="215640" progId="Equation.DSMT4">
                    <p:embed/>
                  </p:oleObj>
                </mc:Choice>
                <mc:Fallback>
                  <p:oleObj name="Equation" r:id="rId29" imgW="291960" imgH="215640" progId="Equation.DSMT4">
                    <p:embed/>
                    <p:pic>
                      <p:nvPicPr>
                        <p:cNvPr id="672783"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29388" y="2500306"/>
                          <a:ext cx="841347" cy="620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84" name="Object 16"/>
            <p:cNvGraphicFramePr>
              <a:graphicFrameLocks noChangeAspect="1"/>
            </p:cNvGraphicFramePr>
            <p:nvPr/>
          </p:nvGraphicFramePr>
          <p:xfrm>
            <a:off x="7500958" y="2500306"/>
            <a:ext cx="912125" cy="711203"/>
          </p:xfrm>
          <a:graphic>
            <a:graphicData uri="http://schemas.openxmlformats.org/presentationml/2006/ole">
              <mc:AlternateContent xmlns:mc="http://schemas.openxmlformats.org/markup-compatibility/2006">
                <mc:Choice xmlns:v="urn:schemas-microsoft-com:vml" Requires="v">
                  <p:oleObj spid="_x0000_s1060360" name="Equation" r:id="rId31" imgW="291960" imgH="228600" progId="Equation.DSMT4">
                    <p:embed/>
                  </p:oleObj>
                </mc:Choice>
                <mc:Fallback>
                  <p:oleObj name="Equation" r:id="rId31" imgW="291960" imgH="228600" progId="Equation.DSMT4">
                    <p:embed/>
                    <p:pic>
                      <p:nvPicPr>
                        <p:cNvPr id="672784" name="Object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500958" y="2500306"/>
                          <a:ext cx="912125" cy="711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 name="组合 41"/>
          <p:cNvGrpSpPr/>
          <p:nvPr/>
        </p:nvGrpSpPr>
        <p:grpSpPr>
          <a:xfrm>
            <a:off x="2544746" y="3741750"/>
            <a:ext cx="5189559" cy="615944"/>
            <a:chOff x="1020745" y="3741750"/>
            <a:chExt cx="5189559" cy="615944"/>
          </a:xfrm>
        </p:grpSpPr>
        <p:sp>
          <p:nvSpPr>
            <p:cNvPr id="37" name="Rectangle 51"/>
            <p:cNvSpPr>
              <a:spLocks noChangeArrowheads="1"/>
            </p:cNvSpPr>
            <p:nvPr/>
          </p:nvSpPr>
          <p:spPr bwMode="auto">
            <a:xfrm>
              <a:off x="1020745" y="3741750"/>
              <a:ext cx="18950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Constraint</a:t>
              </a:r>
              <a:endParaRPr lang="zh-CN" altLang="en-US" sz="3200" b="0" dirty="0">
                <a:effectLst>
                  <a:outerShdw blurRad="38100" dist="38100" dir="2700000" algn="tl">
                    <a:srgbClr val="000000"/>
                  </a:outerShdw>
                </a:effectLst>
                <a:ea typeface="黑体" pitchFamily="49" charset="-122"/>
                <a:cs typeface="Times New Roman" panose="02020603050405020304" pitchFamily="18" charset="0"/>
              </a:endParaRPr>
            </a:p>
          </p:txBody>
        </p:sp>
        <p:graphicFrame>
          <p:nvGraphicFramePr>
            <p:cNvPr id="38" name="Object 263"/>
            <p:cNvGraphicFramePr>
              <a:graphicFrameLocks noChangeAspect="1"/>
            </p:cNvGraphicFramePr>
            <p:nvPr/>
          </p:nvGraphicFramePr>
          <p:xfrm>
            <a:off x="3409954" y="3773494"/>
            <a:ext cx="1447800" cy="584200"/>
          </p:xfrm>
          <a:graphic>
            <a:graphicData uri="http://schemas.openxmlformats.org/presentationml/2006/ole">
              <mc:AlternateContent xmlns:mc="http://schemas.openxmlformats.org/markup-compatibility/2006">
                <mc:Choice xmlns:v="urn:schemas-microsoft-com:vml" Requires="v">
                  <p:oleObj spid="_x0000_s1060361" name="公式" r:id="rId33" imgW="914760" imgH="368280" progId="Equation.3">
                    <p:embed/>
                  </p:oleObj>
                </mc:Choice>
                <mc:Fallback>
                  <p:oleObj name="公式" r:id="rId33" imgW="914760" imgH="368280" progId="Equation.3">
                    <p:embed/>
                    <p:pic>
                      <p:nvPicPr>
                        <p:cNvPr id="38" name="Object 26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09954" y="3773494"/>
                          <a:ext cx="1447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264"/>
            <p:cNvGraphicFramePr>
              <a:graphicFrameLocks noChangeAspect="1"/>
            </p:cNvGraphicFramePr>
            <p:nvPr/>
          </p:nvGraphicFramePr>
          <p:xfrm>
            <a:off x="5143504" y="3773494"/>
            <a:ext cx="1066800" cy="495300"/>
          </p:xfrm>
          <a:graphic>
            <a:graphicData uri="http://schemas.openxmlformats.org/presentationml/2006/ole">
              <mc:AlternateContent xmlns:mc="http://schemas.openxmlformats.org/markup-compatibility/2006">
                <mc:Choice xmlns:v="urn:schemas-microsoft-com:vml" Requires="v">
                  <p:oleObj spid="_x0000_s1060362" name="Equation" r:id="rId35" imgW="673200" imgH="317520" progId="Equation.3">
                    <p:embed/>
                  </p:oleObj>
                </mc:Choice>
                <mc:Fallback>
                  <p:oleObj name="Equation" r:id="rId35" imgW="673200" imgH="317520" progId="Equation.3">
                    <p:embed/>
                    <p:pic>
                      <p:nvPicPr>
                        <p:cNvPr id="39" name="Object 26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143504" y="3773494"/>
                          <a:ext cx="1066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9" name="组合 48"/>
          <p:cNvGrpSpPr/>
          <p:nvPr/>
        </p:nvGrpSpPr>
        <p:grpSpPr>
          <a:xfrm>
            <a:off x="2095472" y="1071546"/>
            <a:ext cx="7358114" cy="5572164"/>
            <a:chOff x="571472" y="1071546"/>
            <a:chExt cx="7358114" cy="5572164"/>
          </a:xfrm>
        </p:grpSpPr>
        <p:grpSp>
          <p:nvGrpSpPr>
            <p:cNvPr id="45" name="组合 44"/>
            <p:cNvGrpSpPr/>
            <p:nvPr/>
          </p:nvGrpSpPr>
          <p:grpSpPr>
            <a:xfrm>
              <a:off x="571472" y="1071546"/>
              <a:ext cx="7343307" cy="5572164"/>
              <a:chOff x="571472" y="1071546"/>
              <a:chExt cx="7343307" cy="5572164"/>
            </a:xfrm>
          </p:grpSpPr>
          <p:grpSp>
            <p:nvGrpSpPr>
              <p:cNvPr id="43" name="组合 42"/>
              <p:cNvGrpSpPr/>
              <p:nvPr/>
            </p:nvGrpSpPr>
            <p:grpSpPr>
              <a:xfrm>
                <a:off x="571472" y="5029224"/>
                <a:ext cx="7343307" cy="1614486"/>
                <a:chOff x="571472" y="5029224"/>
                <a:chExt cx="7343307" cy="1614486"/>
              </a:xfrm>
            </p:grpSpPr>
            <p:graphicFrame>
              <p:nvGraphicFramePr>
                <p:cNvPr id="672785" name="Object 17"/>
                <p:cNvGraphicFramePr>
                  <a:graphicFrameLocks noChangeAspect="1"/>
                </p:cNvGraphicFramePr>
                <p:nvPr/>
              </p:nvGraphicFramePr>
              <p:xfrm>
                <a:off x="571472" y="5029224"/>
                <a:ext cx="7343307" cy="1614486"/>
              </p:xfrm>
              <a:graphic>
                <a:graphicData uri="http://schemas.openxmlformats.org/presentationml/2006/ole">
                  <mc:AlternateContent xmlns:mc="http://schemas.openxmlformats.org/markup-compatibility/2006">
                    <mc:Choice xmlns:v="urn:schemas-microsoft-com:vml" Requires="v">
                      <p:oleObj spid="_x0000_s1060363" name="公式" r:id="rId37" imgW="3455280" imgH="762120" progId="Equation.3">
                        <p:embed/>
                      </p:oleObj>
                    </mc:Choice>
                    <mc:Fallback>
                      <p:oleObj name="公式" r:id="rId37" imgW="3455280" imgH="762120" progId="Equation.3">
                        <p:embed/>
                        <p:pic>
                          <p:nvPicPr>
                            <p:cNvPr id="672785" name="Object 1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71472" y="5029224"/>
                              <a:ext cx="7343307" cy="1614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直接连接符 35"/>
                <p:cNvCxnSpPr/>
                <p:nvPr/>
              </p:nvCxnSpPr>
              <p:spPr bwMode="auto">
                <a:xfrm>
                  <a:off x="1472066" y="5815042"/>
                  <a:ext cx="3600000"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4" name="直接连接符 43"/>
              <p:cNvCxnSpPr/>
              <p:nvPr/>
            </p:nvCxnSpPr>
            <p:spPr bwMode="auto">
              <a:xfrm>
                <a:off x="1428728" y="1071546"/>
                <a:ext cx="3600000"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7" name="曲线连接符 46"/>
            <p:cNvCxnSpPr/>
            <p:nvPr/>
          </p:nvCxnSpPr>
          <p:spPr bwMode="auto">
            <a:xfrm rot="5400000">
              <a:off x="6000760" y="3214686"/>
              <a:ext cx="1928826" cy="1928826"/>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0676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46"/>
          <p:cNvGraphicFramePr>
            <a:graphicFrameLocks noChangeAspect="1"/>
          </p:cNvGraphicFramePr>
          <p:nvPr/>
        </p:nvGraphicFramePr>
        <p:xfrm>
          <a:off x="1881189" y="168262"/>
          <a:ext cx="5381625" cy="1189037"/>
        </p:xfrm>
        <a:graphic>
          <a:graphicData uri="http://schemas.openxmlformats.org/presentationml/2006/ole">
            <mc:AlternateContent xmlns:mc="http://schemas.openxmlformats.org/markup-compatibility/2006">
              <mc:Choice xmlns:v="urn:schemas-microsoft-com:vml" Requires="v">
                <p:oleObj spid="_x0000_s1061974" name="Equation" r:id="rId3" imgW="3455280" imgH="762120" progId="Equation.DSMT4">
                  <p:embed/>
                </p:oleObj>
              </mc:Choice>
              <mc:Fallback>
                <p:oleObj name="Equation" r:id="rId3" imgW="3455280" imgH="762120" progId="Equation.DSMT4">
                  <p:embed/>
                  <p:pic>
                    <p:nvPicPr>
                      <p:cNvPr id="13"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9" y="168262"/>
                        <a:ext cx="5381625"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组合 19"/>
          <p:cNvGrpSpPr/>
          <p:nvPr/>
        </p:nvGrpSpPr>
        <p:grpSpPr>
          <a:xfrm>
            <a:off x="1524001" y="1428736"/>
            <a:ext cx="9128237" cy="2428892"/>
            <a:chOff x="-32" y="1142984"/>
            <a:chExt cx="9128237" cy="2428892"/>
          </a:xfrm>
        </p:grpSpPr>
        <p:graphicFrame>
          <p:nvGraphicFramePr>
            <p:cNvPr id="84024" name="Object 56"/>
            <p:cNvGraphicFramePr>
              <a:graphicFrameLocks noChangeAspect="1"/>
            </p:cNvGraphicFramePr>
            <p:nvPr/>
          </p:nvGraphicFramePr>
          <p:xfrm>
            <a:off x="-32" y="2000240"/>
            <a:ext cx="9128237" cy="1571636"/>
          </p:xfrm>
          <a:graphic>
            <a:graphicData uri="http://schemas.openxmlformats.org/presentationml/2006/ole">
              <mc:AlternateContent xmlns:mc="http://schemas.openxmlformats.org/markup-compatibility/2006">
                <mc:Choice xmlns:v="urn:schemas-microsoft-com:vml" Requires="v">
                  <p:oleObj spid="_x0000_s1061975" name="Equation" r:id="rId5" imgW="3924000" imgH="583920" progId="Equation.DSMT4">
                    <p:embed/>
                  </p:oleObj>
                </mc:Choice>
                <mc:Fallback>
                  <p:oleObj name="Equation" r:id="rId5" imgW="3924000" imgH="583920" progId="Equation.DSMT4">
                    <p:embed/>
                    <p:pic>
                      <p:nvPicPr>
                        <p:cNvPr id="84024"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 y="2000240"/>
                          <a:ext cx="9128237" cy="157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下箭头 17"/>
            <p:cNvSpPr/>
            <p:nvPr/>
          </p:nvSpPr>
          <p:spPr bwMode="auto">
            <a:xfrm>
              <a:off x="3143240" y="1142984"/>
              <a:ext cx="428596" cy="714380"/>
            </a:xfrm>
            <a:prstGeom prst="downArrow">
              <a:avLst/>
            </a:prstGeom>
            <a:solidFill>
              <a:srgbClr val="FFFF00"/>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grpSp>
        <p:nvGrpSpPr>
          <p:cNvPr id="23" name="组合 22"/>
          <p:cNvGrpSpPr/>
          <p:nvPr/>
        </p:nvGrpSpPr>
        <p:grpSpPr>
          <a:xfrm>
            <a:off x="1881159" y="4071942"/>
            <a:ext cx="6238603" cy="1792288"/>
            <a:chOff x="357158" y="4071942"/>
            <a:chExt cx="6238603" cy="1792288"/>
          </a:xfrm>
        </p:grpSpPr>
        <p:graphicFrame>
          <p:nvGraphicFramePr>
            <p:cNvPr id="84103" name="Object 135"/>
            <p:cNvGraphicFramePr>
              <a:graphicFrameLocks noChangeAspect="1"/>
            </p:cNvGraphicFramePr>
            <p:nvPr/>
          </p:nvGraphicFramePr>
          <p:xfrm>
            <a:off x="357158" y="5000636"/>
            <a:ext cx="6238603" cy="863594"/>
          </p:xfrm>
          <a:graphic>
            <a:graphicData uri="http://schemas.openxmlformats.org/presentationml/2006/ole">
              <mc:AlternateContent xmlns:mc="http://schemas.openxmlformats.org/markup-compatibility/2006">
                <mc:Choice xmlns:v="urn:schemas-microsoft-com:vml" Requires="v">
                  <p:oleObj spid="_x0000_s1061976" name="Equation" r:id="rId7" imgW="1841400" imgH="253800" progId="Equation.DSMT4">
                    <p:embed/>
                  </p:oleObj>
                </mc:Choice>
                <mc:Fallback>
                  <p:oleObj name="Equation" r:id="rId7" imgW="1841400" imgH="253800" progId="Equation.DSMT4">
                    <p:embed/>
                    <p:pic>
                      <p:nvPicPr>
                        <p:cNvPr id="84103" name="Object 1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58" y="5000636"/>
                          <a:ext cx="6238603" cy="863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下箭头 21"/>
            <p:cNvSpPr/>
            <p:nvPr/>
          </p:nvSpPr>
          <p:spPr bwMode="auto">
            <a:xfrm>
              <a:off x="3143240" y="4071942"/>
              <a:ext cx="428628" cy="785818"/>
            </a:xfrm>
            <a:prstGeom prst="downArrow">
              <a:avLst/>
            </a:prstGeom>
            <a:solidFill>
              <a:srgbClr val="FFFF00"/>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5861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
          <p:cNvGrpSpPr/>
          <p:nvPr/>
        </p:nvGrpSpPr>
        <p:grpSpPr>
          <a:xfrm>
            <a:off x="1881158" y="3429000"/>
            <a:ext cx="8001056" cy="3214710"/>
            <a:chOff x="357158" y="2928934"/>
            <a:chExt cx="8001056" cy="3214710"/>
          </a:xfrm>
        </p:grpSpPr>
        <p:graphicFrame>
          <p:nvGraphicFramePr>
            <p:cNvPr id="84099" name="Object 131"/>
            <p:cNvGraphicFramePr>
              <a:graphicFrameLocks noChangeAspect="1"/>
            </p:cNvGraphicFramePr>
            <p:nvPr/>
          </p:nvGraphicFramePr>
          <p:xfrm>
            <a:off x="825500" y="5368928"/>
            <a:ext cx="5334000" cy="698500"/>
          </p:xfrm>
          <a:graphic>
            <a:graphicData uri="http://schemas.openxmlformats.org/presentationml/2006/ole">
              <mc:AlternateContent xmlns:mc="http://schemas.openxmlformats.org/markup-compatibility/2006">
                <mc:Choice xmlns:v="urn:schemas-microsoft-com:vml" Requires="v">
                  <p:oleObj spid="_x0000_s1063082" name="Equation" r:id="rId3" imgW="3340800" imgH="432000" progId="Equation.3">
                    <p:embed/>
                  </p:oleObj>
                </mc:Choice>
                <mc:Fallback>
                  <p:oleObj name="Equation" r:id="rId3" imgW="3340800" imgH="432000" progId="Equation.3">
                    <p:embed/>
                    <p:pic>
                      <p:nvPicPr>
                        <p:cNvPr id="84099" name="Object 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5368928"/>
                          <a:ext cx="53340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2"/>
            <p:cNvGraphicFramePr>
              <a:graphicFrameLocks noChangeAspect="1"/>
            </p:cNvGraphicFramePr>
            <p:nvPr/>
          </p:nvGraphicFramePr>
          <p:xfrm>
            <a:off x="755650" y="3276608"/>
            <a:ext cx="6704013" cy="1250950"/>
          </p:xfrm>
          <a:graphic>
            <a:graphicData uri="http://schemas.openxmlformats.org/presentationml/2006/ole">
              <mc:AlternateContent xmlns:mc="http://schemas.openxmlformats.org/markup-compatibility/2006">
                <mc:Choice xmlns:v="urn:schemas-microsoft-com:vml" Requires="v">
                  <p:oleObj spid="_x0000_s1063083" name="公式" r:id="rId5" imgW="4306320" imgH="800280" progId="Equation.3">
                    <p:embed/>
                  </p:oleObj>
                </mc:Choice>
                <mc:Fallback>
                  <p:oleObj name="公式" r:id="rId5" imgW="4306320" imgH="800280" progId="Equation.3">
                    <p:embed/>
                    <p:pic>
                      <p:nvPicPr>
                        <p:cNvPr id="6"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276608"/>
                          <a:ext cx="6704013"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52"/>
            <p:cNvSpPr>
              <a:spLocks noChangeArrowheads="1"/>
            </p:cNvSpPr>
            <p:nvPr/>
          </p:nvSpPr>
          <p:spPr bwMode="auto">
            <a:xfrm>
              <a:off x="2771775" y="3276608"/>
              <a:ext cx="433388" cy="5746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53"/>
            <p:cNvSpPr>
              <a:spLocks noChangeArrowheads="1"/>
            </p:cNvSpPr>
            <p:nvPr/>
          </p:nvSpPr>
          <p:spPr bwMode="auto">
            <a:xfrm>
              <a:off x="3709985" y="3925895"/>
              <a:ext cx="433387" cy="5746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54"/>
            <p:cNvSpPr>
              <a:spLocks noChangeArrowheads="1"/>
            </p:cNvSpPr>
            <p:nvPr/>
          </p:nvSpPr>
          <p:spPr bwMode="auto">
            <a:xfrm>
              <a:off x="7067571" y="3997333"/>
              <a:ext cx="433387" cy="5746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55"/>
            <p:cNvSpPr>
              <a:spLocks noChangeArrowheads="1"/>
            </p:cNvSpPr>
            <p:nvPr/>
          </p:nvSpPr>
          <p:spPr bwMode="auto">
            <a:xfrm>
              <a:off x="6138876" y="3278195"/>
              <a:ext cx="433388" cy="574675"/>
            </a:xfrm>
            <a:prstGeom prst="ellipse">
              <a:avLst/>
            </a:prstGeom>
            <a:noFill/>
            <a:ln w="254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下箭头 10"/>
            <p:cNvSpPr/>
            <p:nvPr/>
          </p:nvSpPr>
          <p:spPr bwMode="auto">
            <a:xfrm>
              <a:off x="3714744" y="4643446"/>
              <a:ext cx="357190" cy="642942"/>
            </a:xfrm>
            <a:prstGeom prst="downArrow">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bwMode="auto">
            <a:xfrm>
              <a:off x="357158" y="2928934"/>
              <a:ext cx="8001056" cy="3214710"/>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grpSp>
        <p:nvGrpSpPr>
          <p:cNvPr id="22" name="组合 21"/>
          <p:cNvGrpSpPr/>
          <p:nvPr/>
        </p:nvGrpSpPr>
        <p:grpSpPr>
          <a:xfrm>
            <a:off x="1847529" y="25616"/>
            <a:ext cx="7147763" cy="760178"/>
            <a:chOff x="321952" y="320590"/>
            <a:chExt cx="7211582" cy="828733"/>
          </a:xfrm>
        </p:grpSpPr>
        <p:graphicFrame>
          <p:nvGraphicFramePr>
            <p:cNvPr id="16" name="Object 135"/>
            <p:cNvGraphicFramePr>
              <a:graphicFrameLocks noChangeAspect="1"/>
            </p:cNvGraphicFramePr>
            <p:nvPr/>
          </p:nvGraphicFramePr>
          <p:xfrm>
            <a:off x="1000100" y="320590"/>
            <a:ext cx="5986759" cy="828733"/>
          </p:xfrm>
          <a:graphic>
            <a:graphicData uri="http://schemas.openxmlformats.org/presentationml/2006/ole">
              <mc:AlternateContent xmlns:mc="http://schemas.openxmlformats.org/markup-compatibility/2006">
                <mc:Choice xmlns:v="urn:schemas-microsoft-com:vml" Requires="v">
                  <p:oleObj spid="_x0000_s1063084" name="Equation" r:id="rId7" imgW="1841400" imgH="253800" progId="Equation.DSMT4">
                    <p:embed/>
                  </p:oleObj>
                </mc:Choice>
                <mc:Fallback>
                  <p:oleObj name="Equation" r:id="rId7" imgW="1841400" imgH="253800" progId="Equation.DSMT4">
                    <p:embed/>
                    <p:pic>
                      <p:nvPicPr>
                        <p:cNvPr id="16" name="Object 1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320590"/>
                          <a:ext cx="5986759" cy="828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321952" y="500042"/>
              <a:ext cx="669892" cy="637512"/>
            </a:xfrm>
            <a:prstGeom prst="rect">
              <a:avLst/>
            </a:prstGeom>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By</a:t>
              </a:r>
              <a:endParaRPr lang="zh-CN" altLang="en-US" sz="3200" dirty="0">
                <a:cs typeface="Times New Roman" panose="02020603050405020304" pitchFamily="18" charset="0"/>
              </a:endParaRPr>
            </a:p>
          </p:txBody>
        </p:sp>
        <p:sp>
          <p:nvSpPr>
            <p:cNvPr id="19" name="矩形 18"/>
            <p:cNvSpPr/>
            <p:nvPr/>
          </p:nvSpPr>
          <p:spPr>
            <a:xfrm>
              <a:off x="6933186" y="500042"/>
              <a:ext cx="600348" cy="637512"/>
            </a:xfrm>
            <a:prstGeom prst="rect">
              <a:avLst/>
            </a:prstGeom>
          </p:spPr>
          <p:txBody>
            <a:bodyPr wrap="none">
              <a:spAutoFit/>
            </a:bodyPr>
            <a:lstStyle/>
            <a:p>
              <a:r>
                <a:rPr lang="zh-CN" altLang="en-US" sz="3200" b="0" dirty="0">
                  <a:effectLst>
                    <a:outerShdw blurRad="38100" dist="38100" dir="2700000" algn="tl">
                      <a:srgbClr val="000000">
                        <a:alpha val="43137"/>
                      </a:srgbClr>
                    </a:outerShdw>
                  </a:effectLst>
                  <a:latin typeface="黑体" pitchFamily="2" charset="-122"/>
                  <a:ea typeface="黑体" pitchFamily="2" charset="-122"/>
                </a:rPr>
                <a:t>：</a:t>
              </a:r>
            </a:p>
          </p:txBody>
        </p:sp>
      </p:grpSp>
      <p:graphicFrame>
        <p:nvGraphicFramePr>
          <p:cNvPr id="20" name="Object 42"/>
          <p:cNvGraphicFramePr>
            <a:graphicFrameLocks noChangeAspect="1"/>
          </p:cNvGraphicFramePr>
          <p:nvPr/>
        </p:nvGraphicFramePr>
        <p:xfrm>
          <a:off x="2095472" y="928670"/>
          <a:ext cx="4072678" cy="681050"/>
        </p:xfrm>
        <a:graphic>
          <a:graphicData uri="http://schemas.openxmlformats.org/presentationml/2006/ole">
            <mc:AlternateContent xmlns:mc="http://schemas.openxmlformats.org/markup-compatibility/2006">
              <mc:Choice xmlns:v="urn:schemas-microsoft-com:vml" Requires="v">
                <p:oleObj spid="_x0000_s1063085" name="Equation" r:id="rId9" imgW="1523880" imgH="253800" progId="Equation.DSMT4">
                  <p:embed/>
                </p:oleObj>
              </mc:Choice>
              <mc:Fallback>
                <p:oleObj name="Equation" r:id="rId9" imgW="1523880" imgH="253800" progId="Equation.DSMT4">
                  <p:embed/>
                  <p:pic>
                    <p:nvPicPr>
                      <p:cNvPr id="2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5472" y="928670"/>
                        <a:ext cx="4072678" cy="6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42"/>
          <p:cNvGraphicFramePr>
            <a:graphicFrameLocks noChangeAspect="1"/>
          </p:cNvGraphicFramePr>
          <p:nvPr/>
        </p:nvGraphicFramePr>
        <p:xfrm>
          <a:off x="2095473" y="1714489"/>
          <a:ext cx="4079488" cy="679461"/>
        </p:xfrm>
        <a:graphic>
          <a:graphicData uri="http://schemas.openxmlformats.org/presentationml/2006/ole">
            <mc:AlternateContent xmlns:mc="http://schemas.openxmlformats.org/markup-compatibility/2006">
              <mc:Choice xmlns:v="urn:schemas-microsoft-com:vml" Requires="v">
                <p:oleObj spid="_x0000_s1063086" name="Equation" r:id="rId11" imgW="1523880" imgH="253800" progId="Equation.DSMT4">
                  <p:embed/>
                </p:oleObj>
              </mc:Choice>
              <mc:Fallback>
                <p:oleObj name="Equation" r:id="rId11" imgW="1523880" imgH="253800" progId="Equation.DSMT4">
                  <p:embed/>
                  <p:pic>
                    <p:nvPicPr>
                      <p:cNvPr id="21"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5473" y="1714489"/>
                        <a:ext cx="4079488" cy="679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873" name="Object 9"/>
          <p:cNvGraphicFramePr>
            <a:graphicFrameLocks noChangeAspect="1"/>
          </p:cNvGraphicFramePr>
          <p:nvPr/>
        </p:nvGraphicFramePr>
        <p:xfrm>
          <a:off x="2095472" y="2500307"/>
          <a:ext cx="4143405" cy="726135"/>
        </p:xfrm>
        <a:graphic>
          <a:graphicData uri="http://schemas.openxmlformats.org/presentationml/2006/ole">
            <mc:AlternateContent xmlns:mc="http://schemas.openxmlformats.org/markup-compatibility/2006">
              <mc:Choice xmlns:v="urn:schemas-microsoft-com:vml" Requires="v">
                <p:oleObj spid="_x0000_s1063087" name="Equation" r:id="rId13" imgW="1523880" imgH="266400" progId="Equation.DSMT4">
                  <p:embed/>
                </p:oleObj>
              </mc:Choice>
              <mc:Fallback>
                <p:oleObj name="Equation" r:id="rId13" imgW="1523880" imgH="266400" progId="Equation.DSMT4">
                  <p:embed/>
                  <p:pic>
                    <p:nvPicPr>
                      <p:cNvPr id="676873"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5472" y="2500307"/>
                        <a:ext cx="4143405" cy="726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9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6873"/>
                                        </p:tgtEl>
                                        <p:attrNameLst>
                                          <p:attrName>style.visibility</p:attrName>
                                        </p:attrNameLst>
                                      </p:cBhvr>
                                      <p:to>
                                        <p:strVal val="visible"/>
                                      </p:to>
                                    </p:set>
                                    <p:animEffect transition="in" filter="blinds(horizontal)">
                                      <p:cBhvr>
                                        <p:cTn id="17" dur="500"/>
                                        <p:tgtEl>
                                          <p:spTgt spid="67687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2133600" y="117054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0  1  1   1   1  1  1  1   0  0  0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0" name="Rectangle 4"/>
          <p:cNvSpPr>
            <a:spLocks noChangeArrowheads="1"/>
          </p:cNvSpPr>
          <p:nvPr/>
        </p:nvSpPr>
        <p:spPr bwMode="auto">
          <a:xfrm>
            <a:off x="2133600" y="170394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1  0  1   1   1  1  1  1   0  0  1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1" name="Rectangle 5"/>
          <p:cNvSpPr>
            <a:spLocks noChangeArrowheads="1"/>
          </p:cNvSpPr>
          <p:nvPr/>
        </p:nvSpPr>
        <p:spPr bwMode="auto">
          <a:xfrm>
            <a:off x="2133600" y="223734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1  1  0   1   1  1  1  1   0  1  0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2" name="Rectangle 6"/>
          <p:cNvSpPr>
            <a:spLocks noChangeArrowheads="1"/>
          </p:cNvSpPr>
          <p:nvPr/>
        </p:nvSpPr>
        <p:spPr bwMode="auto">
          <a:xfrm>
            <a:off x="2133600" y="277074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1  1  1   0   1  1  1  1   0  1  1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3" name="Rectangle 7"/>
          <p:cNvSpPr>
            <a:spLocks noChangeArrowheads="1"/>
          </p:cNvSpPr>
          <p:nvPr/>
        </p:nvSpPr>
        <p:spPr bwMode="auto">
          <a:xfrm>
            <a:off x="2133600" y="330414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4" name="Rectangle 8"/>
          <p:cNvSpPr>
            <a:spLocks noChangeArrowheads="1"/>
          </p:cNvSpPr>
          <p:nvPr/>
        </p:nvSpPr>
        <p:spPr bwMode="auto">
          <a:xfrm>
            <a:off x="2133600" y="383754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5" name="Rectangle 9"/>
          <p:cNvSpPr>
            <a:spLocks noChangeArrowheads="1"/>
          </p:cNvSpPr>
          <p:nvPr/>
        </p:nvSpPr>
        <p:spPr bwMode="auto">
          <a:xfrm>
            <a:off x="2133600" y="437094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1  0</a:t>
            </a:r>
          </a:p>
        </p:txBody>
      </p:sp>
      <p:sp>
        <p:nvSpPr>
          <p:cNvPr id="280586" name="Rectangle 10"/>
          <p:cNvSpPr>
            <a:spLocks noChangeArrowheads="1"/>
          </p:cNvSpPr>
          <p:nvPr/>
        </p:nvSpPr>
        <p:spPr bwMode="auto">
          <a:xfrm>
            <a:off x="2133600" y="4904342"/>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2" name="Group 11"/>
          <p:cNvGrpSpPr>
            <a:grpSpLocks/>
          </p:cNvGrpSpPr>
          <p:nvPr/>
        </p:nvGrpSpPr>
        <p:grpSpPr bwMode="auto">
          <a:xfrm>
            <a:off x="2120901" y="522842"/>
            <a:ext cx="7223125" cy="4914900"/>
            <a:chOff x="376" y="792"/>
            <a:chExt cx="4550" cy="3096"/>
          </a:xfrm>
        </p:grpSpPr>
        <p:sp>
          <p:nvSpPr>
            <p:cNvPr id="280588" name="Line 12"/>
            <p:cNvSpPr>
              <a:spLocks noChangeShapeType="1"/>
            </p:cNvSpPr>
            <p:nvPr/>
          </p:nvSpPr>
          <p:spPr bwMode="auto">
            <a:xfrm>
              <a:off x="376" y="1200"/>
              <a:ext cx="447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89" name="Line 13"/>
            <p:cNvSpPr>
              <a:spLocks noChangeShapeType="1"/>
            </p:cNvSpPr>
            <p:nvPr/>
          </p:nvSpPr>
          <p:spPr bwMode="auto">
            <a:xfrm>
              <a:off x="3759" y="912"/>
              <a:ext cx="1" cy="29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0" name="Rectangle 14"/>
            <p:cNvSpPr>
              <a:spLocks noChangeArrowheads="1"/>
            </p:cNvSpPr>
            <p:nvPr/>
          </p:nvSpPr>
          <p:spPr bwMode="auto">
            <a:xfrm>
              <a:off x="384" y="792"/>
              <a:ext cx="45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a:t>
              </a:r>
            </a:p>
          </p:txBody>
        </p:sp>
        <p:sp>
          <p:nvSpPr>
            <p:cNvPr id="280591" name="Line 15"/>
            <p:cNvSpPr>
              <a:spLocks noChangeShapeType="1"/>
            </p:cNvSpPr>
            <p:nvPr/>
          </p:nvSpPr>
          <p:spPr bwMode="auto">
            <a:xfrm>
              <a:off x="43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2" name="Line 16"/>
            <p:cNvSpPr>
              <a:spLocks noChangeShapeType="1"/>
            </p:cNvSpPr>
            <p:nvPr/>
          </p:nvSpPr>
          <p:spPr bwMode="auto">
            <a:xfrm>
              <a:off x="81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3" name="Line 17"/>
            <p:cNvSpPr>
              <a:spLocks noChangeShapeType="1"/>
            </p:cNvSpPr>
            <p:nvPr/>
          </p:nvSpPr>
          <p:spPr bwMode="auto">
            <a:xfrm>
              <a:off x="120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4" name="Line 18"/>
            <p:cNvSpPr>
              <a:spLocks noChangeShapeType="1"/>
            </p:cNvSpPr>
            <p:nvPr/>
          </p:nvSpPr>
          <p:spPr bwMode="auto">
            <a:xfrm>
              <a:off x="168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5" name="Line 19"/>
            <p:cNvSpPr>
              <a:spLocks noChangeShapeType="1"/>
            </p:cNvSpPr>
            <p:nvPr/>
          </p:nvSpPr>
          <p:spPr bwMode="auto">
            <a:xfrm>
              <a:off x="211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6" name="Line 20"/>
            <p:cNvSpPr>
              <a:spLocks noChangeShapeType="1"/>
            </p:cNvSpPr>
            <p:nvPr/>
          </p:nvSpPr>
          <p:spPr bwMode="auto">
            <a:xfrm>
              <a:off x="249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7" name="Line 21"/>
            <p:cNvSpPr>
              <a:spLocks noChangeShapeType="1"/>
            </p:cNvSpPr>
            <p:nvPr/>
          </p:nvSpPr>
          <p:spPr bwMode="auto">
            <a:xfrm>
              <a:off x="297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8" name="Line 22"/>
            <p:cNvSpPr>
              <a:spLocks noChangeShapeType="1"/>
            </p:cNvSpPr>
            <p:nvPr/>
          </p:nvSpPr>
          <p:spPr bwMode="auto">
            <a:xfrm>
              <a:off x="336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 name="矩形 29"/>
          <p:cNvSpPr/>
          <p:nvPr/>
        </p:nvSpPr>
        <p:spPr>
          <a:xfrm>
            <a:off x="9667900" y="581010"/>
            <a:ext cx="73129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2</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dirty="0">
              <a:solidFill>
                <a:srgbClr val="FFFF00"/>
              </a:solidFill>
            </a:endParaRPr>
          </a:p>
        </p:txBody>
      </p:sp>
      <p:grpSp>
        <p:nvGrpSpPr>
          <p:cNvPr id="42" name="组合 41"/>
          <p:cNvGrpSpPr/>
          <p:nvPr/>
        </p:nvGrpSpPr>
        <p:grpSpPr>
          <a:xfrm>
            <a:off x="1952596" y="1308660"/>
            <a:ext cx="8429684" cy="1928826"/>
            <a:chOff x="428596" y="928670"/>
            <a:chExt cx="8429684" cy="1928826"/>
          </a:xfrm>
        </p:grpSpPr>
        <p:sp>
          <p:nvSpPr>
            <p:cNvPr id="25" name="矩形 24"/>
            <p:cNvSpPr/>
            <p:nvPr/>
          </p:nvSpPr>
          <p:spPr bwMode="auto">
            <a:xfrm>
              <a:off x="428596" y="928670"/>
              <a:ext cx="8429684" cy="1928826"/>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670725" name="Object 5"/>
            <p:cNvGraphicFramePr>
              <a:graphicFrameLocks noChangeAspect="1"/>
            </p:cNvGraphicFramePr>
            <p:nvPr/>
          </p:nvGraphicFramePr>
          <p:xfrm>
            <a:off x="714348" y="1142984"/>
            <a:ext cx="7845384" cy="1458914"/>
          </p:xfrm>
          <a:graphic>
            <a:graphicData uri="http://schemas.openxmlformats.org/presentationml/2006/ole">
              <mc:AlternateContent xmlns:mc="http://schemas.openxmlformats.org/markup-compatibility/2006">
                <mc:Choice xmlns:v="urn:schemas-microsoft-com:vml" Requires="v">
                  <p:oleObj spid="_x0000_s1063994" name="公式" r:id="rId3" imgW="4306320" imgH="800280" progId="Equation.3">
                    <p:embed/>
                  </p:oleObj>
                </mc:Choice>
                <mc:Fallback>
                  <p:oleObj name="公式" r:id="rId3" imgW="4306320" imgH="800280" progId="Equation.3">
                    <p:embed/>
                    <p:pic>
                      <p:nvPicPr>
                        <p:cNvPr id="6707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1142984"/>
                          <a:ext cx="7845384" cy="1458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 name="组合 42"/>
          <p:cNvGrpSpPr/>
          <p:nvPr/>
        </p:nvGrpSpPr>
        <p:grpSpPr>
          <a:xfrm>
            <a:off x="2166910" y="3666114"/>
            <a:ext cx="5334000" cy="2643206"/>
            <a:chOff x="642910" y="3286124"/>
            <a:chExt cx="5334000" cy="2643206"/>
          </a:xfrm>
        </p:grpSpPr>
        <p:graphicFrame>
          <p:nvGraphicFramePr>
            <p:cNvPr id="671747" name="Object 3"/>
            <p:cNvGraphicFramePr>
              <a:graphicFrameLocks noChangeAspect="1"/>
            </p:cNvGraphicFramePr>
            <p:nvPr/>
          </p:nvGraphicFramePr>
          <p:xfrm>
            <a:off x="642910" y="5230830"/>
            <a:ext cx="5334000" cy="698500"/>
          </p:xfrm>
          <a:graphic>
            <a:graphicData uri="http://schemas.openxmlformats.org/presentationml/2006/ole">
              <mc:AlternateContent xmlns:mc="http://schemas.openxmlformats.org/markup-compatibility/2006">
                <mc:Choice xmlns:v="urn:schemas-microsoft-com:vml" Requires="v">
                  <p:oleObj spid="_x0000_s1063995" name="Equation" r:id="rId5" imgW="3340800" imgH="432000" progId="Equation.3">
                    <p:embed/>
                  </p:oleObj>
                </mc:Choice>
                <mc:Fallback>
                  <p:oleObj name="Equation" r:id="rId5" imgW="3340800" imgH="432000" progId="Equation.3">
                    <p:embed/>
                    <p:pic>
                      <p:nvPicPr>
                        <p:cNvPr id="67174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230830"/>
                          <a:ext cx="53340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曲线连接符 28"/>
            <p:cNvCxnSpPr/>
            <p:nvPr/>
          </p:nvCxnSpPr>
          <p:spPr bwMode="auto">
            <a:xfrm rot="5400000" flipH="1" flipV="1">
              <a:off x="1500166" y="3429000"/>
              <a:ext cx="2071702" cy="178595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曲线连接符 31"/>
            <p:cNvCxnSpPr/>
            <p:nvPr/>
          </p:nvCxnSpPr>
          <p:spPr bwMode="auto">
            <a:xfrm flipV="1">
              <a:off x="2285984" y="3857628"/>
              <a:ext cx="1714512" cy="150019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曲线连接符 33"/>
            <p:cNvCxnSpPr/>
            <p:nvPr/>
          </p:nvCxnSpPr>
          <p:spPr bwMode="auto">
            <a:xfrm flipV="1">
              <a:off x="3000364" y="4357694"/>
              <a:ext cx="1643074" cy="100013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曲线连接符 35"/>
            <p:cNvCxnSpPr/>
            <p:nvPr/>
          </p:nvCxnSpPr>
          <p:spPr bwMode="auto">
            <a:xfrm flipV="1">
              <a:off x="3643306" y="4857760"/>
              <a:ext cx="1643074" cy="500066"/>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1925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40673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2133600" y="98797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0  1  1   1   1  1  1  1   0  0  0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0" name="Rectangle 4"/>
          <p:cNvSpPr>
            <a:spLocks noChangeArrowheads="1"/>
          </p:cNvSpPr>
          <p:nvPr/>
        </p:nvSpPr>
        <p:spPr bwMode="auto">
          <a:xfrm>
            <a:off x="2133600" y="152137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1  0  1   1   1  1  1  1   0  0  1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1" name="Rectangle 5"/>
          <p:cNvSpPr>
            <a:spLocks noChangeArrowheads="1"/>
          </p:cNvSpPr>
          <p:nvPr/>
        </p:nvSpPr>
        <p:spPr bwMode="auto">
          <a:xfrm>
            <a:off x="2133600" y="205477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1   1  1  1  1   </a:t>
            </a:r>
            <a:r>
              <a:rPr lang="en-US" altLang="zh-CN" sz="3200" b="0" dirty="0">
                <a:effectLst>
                  <a:outerShdw blurRad="38100" dist="38100" dir="2700000" algn="tl">
                    <a:srgbClr val="000000"/>
                  </a:outerShdw>
                </a:effectLst>
                <a:latin typeface="黑体" pitchFamily="49" charset="-122"/>
                <a:ea typeface="黑体" pitchFamily="49" charset="-122"/>
              </a:rPr>
              <a:t>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2" name="Rectangle 6"/>
          <p:cNvSpPr>
            <a:spLocks noChangeArrowheads="1"/>
          </p:cNvSpPr>
          <p:nvPr/>
        </p:nvSpPr>
        <p:spPr bwMode="auto">
          <a:xfrm>
            <a:off x="2133600" y="258817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1  1  1  1   </a:t>
            </a:r>
            <a:r>
              <a:rPr lang="en-US" altLang="zh-CN" sz="3200" b="0" dirty="0">
                <a:effectLst>
                  <a:outerShdw blurRad="38100" dist="38100" dir="2700000" algn="tl">
                    <a:srgbClr val="000000"/>
                  </a:outerShdw>
                </a:effectLst>
                <a:latin typeface="黑体" pitchFamily="49" charset="-122"/>
                <a:ea typeface="黑体" pitchFamily="49" charset="-122"/>
              </a:rPr>
              <a:t>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3" name="Rectangle 7"/>
          <p:cNvSpPr>
            <a:spLocks noChangeArrowheads="1"/>
          </p:cNvSpPr>
          <p:nvPr/>
        </p:nvSpPr>
        <p:spPr bwMode="auto">
          <a:xfrm>
            <a:off x="2133600" y="312157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1  1  1   1   0  1  1  1   1  0  0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4" name="Rectangle 8"/>
          <p:cNvSpPr>
            <a:spLocks noChangeArrowheads="1"/>
          </p:cNvSpPr>
          <p:nvPr/>
        </p:nvSpPr>
        <p:spPr bwMode="auto">
          <a:xfrm>
            <a:off x="2133600" y="365497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1  1  1   1   1  0  1  1   1  0  1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5" name="Rectangle 9"/>
          <p:cNvSpPr>
            <a:spLocks noChangeArrowheads="1"/>
          </p:cNvSpPr>
          <p:nvPr/>
        </p:nvSpPr>
        <p:spPr bwMode="auto">
          <a:xfrm>
            <a:off x="2133600" y="418837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a:t>
            </a:r>
            <a:r>
              <a:rPr lang="en-US" altLang="zh-CN" sz="3200" b="0" dirty="0">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p>
        </p:txBody>
      </p:sp>
      <p:sp>
        <p:nvSpPr>
          <p:cNvPr id="280586" name="Rectangle 10"/>
          <p:cNvSpPr>
            <a:spLocks noChangeArrowheads="1"/>
          </p:cNvSpPr>
          <p:nvPr/>
        </p:nvSpPr>
        <p:spPr bwMode="auto">
          <a:xfrm>
            <a:off x="2133600" y="472177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2" name="Group 11"/>
          <p:cNvGrpSpPr>
            <a:grpSpLocks/>
          </p:cNvGrpSpPr>
          <p:nvPr/>
        </p:nvGrpSpPr>
        <p:grpSpPr bwMode="auto">
          <a:xfrm>
            <a:off x="2120901" y="340270"/>
            <a:ext cx="7223125" cy="4914900"/>
            <a:chOff x="376" y="792"/>
            <a:chExt cx="4550" cy="3096"/>
          </a:xfrm>
        </p:grpSpPr>
        <p:sp>
          <p:nvSpPr>
            <p:cNvPr id="280588" name="Line 12"/>
            <p:cNvSpPr>
              <a:spLocks noChangeShapeType="1"/>
            </p:cNvSpPr>
            <p:nvPr/>
          </p:nvSpPr>
          <p:spPr bwMode="auto">
            <a:xfrm>
              <a:off x="376" y="1200"/>
              <a:ext cx="447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89" name="Line 13"/>
            <p:cNvSpPr>
              <a:spLocks noChangeShapeType="1"/>
            </p:cNvSpPr>
            <p:nvPr/>
          </p:nvSpPr>
          <p:spPr bwMode="auto">
            <a:xfrm>
              <a:off x="3759" y="912"/>
              <a:ext cx="1" cy="29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0" name="Rectangle 14"/>
            <p:cNvSpPr>
              <a:spLocks noChangeArrowheads="1"/>
            </p:cNvSpPr>
            <p:nvPr/>
          </p:nvSpPr>
          <p:spPr bwMode="auto">
            <a:xfrm>
              <a:off x="384" y="792"/>
              <a:ext cx="45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a:t>
              </a:r>
            </a:p>
          </p:txBody>
        </p:sp>
        <p:sp>
          <p:nvSpPr>
            <p:cNvPr id="280591" name="Line 15"/>
            <p:cNvSpPr>
              <a:spLocks noChangeShapeType="1"/>
            </p:cNvSpPr>
            <p:nvPr/>
          </p:nvSpPr>
          <p:spPr bwMode="auto">
            <a:xfrm>
              <a:off x="43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2" name="Line 16"/>
            <p:cNvSpPr>
              <a:spLocks noChangeShapeType="1"/>
            </p:cNvSpPr>
            <p:nvPr/>
          </p:nvSpPr>
          <p:spPr bwMode="auto">
            <a:xfrm>
              <a:off x="81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3" name="Line 17"/>
            <p:cNvSpPr>
              <a:spLocks noChangeShapeType="1"/>
            </p:cNvSpPr>
            <p:nvPr/>
          </p:nvSpPr>
          <p:spPr bwMode="auto">
            <a:xfrm>
              <a:off x="120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4" name="Line 18"/>
            <p:cNvSpPr>
              <a:spLocks noChangeShapeType="1"/>
            </p:cNvSpPr>
            <p:nvPr/>
          </p:nvSpPr>
          <p:spPr bwMode="auto">
            <a:xfrm>
              <a:off x="168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5" name="Line 19"/>
            <p:cNvSpPr>
              <a:spLocks noChangeShapeType="1"/>
            </p:cNvSpPr>
            <p:nvPr/>
          </p:nvSpPr>
          <p:spPr bwMode="auto">
            <a:xfrm>
              <a:off x="211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6" name="Line 20"/>
            <p:cNvSpPr>
              <a:spLocks noChangeShapeType="1"/>
            </p:cNvSpPr>
            <p:nvPr/>
          </p:nvSpPr>
          <p:spPr bwMode="auto">
            <a:xfrm>
              <a:off x="249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7" name="Line 21"/>
            <p:cNvSpPr>
              <a:spLocks noChangeShapeType="1"/>
            </p:cNvSpPr>
            <p:nvPr/>
          </p:nvSpPr>
          <p:spPr bwMode="auto">
            <a:xfrm>
              <a:off x="297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8" name="Line 22"/>
            <p:cNvSpPr>
              <a:spLocks noChangeShapeType="1"/>
            </p:cNvSpPr>
            <p:nvPr/>
          </p:nvSpPr>
          <p:spPr bwMode="auto">
            <a:xfrm>
              <a:off x="336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 name="矩形 29"/>
          <p:cNvSpPr/>
          <p:nvPr/>
        </p:nvSpPr>
        <p:spPr>
          <a:xfrm>
            <a:off x="9667900" y="398438"/>
            <a:ext cx="73129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dirty="0">
              <a:solidFill>
                <a:srgbClr val="FFFF00"/>
              </a:solidFill>
            </a:endParaRPr>
          </a:p>
        </p:txBody>
      </p:sp>
      <p:graphicFrame>
        <p:nvGraphicFramePr>
          <p:cNvPr id="674819" name="Object 3"/>
          <p:cNvGraphicFramePr>
            <a:graphicFrameLocks noChangeAspect="1"/>
          </p:cNvGraphicFramePr>
          <p:nvPr>
            <p:extLst>
              <p:ext uri="{D42A27DB-BD31-4B8C-83A1-F6EECF244321}">
                <p14:modId xmlns:p14="http://schemas.microsoft.com/office/powerpoint/2010/main" val="96165753"/>
              </p:ext>
            </p:extLst>
          </p:nvPr>
        </p:nvGraphicFramePr>
        <p:xfrm>
          <a:off x="1809721" y="5589240"/>
          <a:ext cx="7600855" cy="995350"/>
        </p:xfrm>
        <a:graphic>
          <a:graphicData uri="http://schemas.openxmlformats.org/presentationml/2006/ole">
            <mc:AlternateContent xmlns:mc="http://schemas.openxmlformats.org/markup-compatibility/2006">
              <mc:Choice xmlns:v="urn:schemas-microsoft-com:vml" Requires="v">
                <p:oleObj spid="_x0000_s1064990" name="Equation" r:id="rId3" imgW="3315600" imgH="432000" progId="Equation.3">
                  <p:embed/>
                </p:oleObj>
              </mc:Choice>
              <mc:Fallback>
                <p:oleObj name="Equation" r:id="rId3" imgW="3315600" imgH="432000" progId="Equation.3">
                  <p:embed/>
                  <p:pic>
                    <p:nvPicPr>
                      <p:cNvPr id="6748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21" y="5589240"/>
                        <a:ext cx="7600855" cy="9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20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4819"/>
                                        </p:tgtEl>
                                        <p:attrNameLst>
                                          <p:attrName>style.visibility</p:attrName>
                                        </p:attrNameLst>
                                      </p:cBhvr>
                                      <p:to>
                                        <p:strVal val="visible"/>
                                      </p:to>
                                    </p:set>
                                    <p:anim calcmode="lin" valueType="num">
                                      <p:cBhvr additive="base">
                                        <p:cTn id="13" dur="500" fill="hold"/>
                                        <p:tgtEl>
                                          <p:spTgt spid="674819"/>
                                        </p:tgtEl>
                                        <p:attrNameLst>
                                          <p:attrName>ppt_x</p:attrName>
                                        </p:attrNameLst>
                                      </p:cBhvr>
                                      <p:tavLst>
                                        <p:tav tm="0">
                                          <p:val>
                                            <p:strVal val="#ppt_x"/>
                                          </p:val>
                                        </p:tav>
                                        <p:tav tm="100000">
                                          <p:val>
                                            <p:strVal val="#ppt_x"/>
                                          </p:val>
                                        </p:tav>
                                      </p:tavLst>
                                    </p:anim>
                                    <p:anim calcmode="lin" valueType="num">
                                      <p:cBhvr additive="base">
                                        <p:cTn id="14" dur="500" fill="hold"/>
                                        <p:tgtEl>
                                          <p:spTgt spid="67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2133600" y="1094377"/>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0  1  1   1   1  1  1  1   0  0  0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0" name="Rectangle 4"/>
          <p:cNvSpPr>
            <a:spLocks noChangeArrowheads="1"/>
          </p:cNvSpPr>
          <p:nvPr/>
        </p:nvSpPr>
        <p:spPr bwMode="auto">
          <a:xfrm>
            <a:off x="2133600" y="1627777"/>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1   1   1  1  1  1   </a:t>
            </a:r>
            <a:r>
              <a:rPr lang="en-US" altLang="zh-CN" sz="3200" b="0" dirty="0">
                <a:effectLst>
                  <a:outerShdw blurRad="38100" dist="38100" dir="2700000" algn="tl">
                    <a:srgbClr val="000000"/>
                  </a:outerShdw>
                </a:effectLst>
                <a:latin typeface="黑体" pitchFamily="49" charset="-122"/>
                <a:ea typeface="黑体" pitchFamily="49" charset="-122"/>
              </a:rPr>
              <a:t>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280581" name="Rectangle 5"/>
          <p:cNvSpPr>
            <a:spLocks noChangeArrowheads="1"/>
          </p:cNvSpPr>
          <p:nvPr/>
        </p:nvSpPr>
        <p:spPr bwMode="auto">
          <a:xfrm>
            <a:off x="2133600" y="2161177"/>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1  1  0   1   1  1  1  1   0  1  0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0582" name="Rectangle 6"/>
          <p:cNvSpPr>
            <a:spLocks noChangeArrowheads="1"/>
          </p:cNvSpPr>
          <p:nvPr/>
        </p:nvSpPr>
        <p:spPr bwMode="auto">
          <a:xfrm>
            <a:off x="2133600" y="2694577"/>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1  1  1  1   </a:t>
            </a:r>
            <a:r>
              <a:rPr lang="en-US" altLang="zh-CN" sz="3200" b="0" dirty="0">
                <a:effectLst>
                  <a:outerShdw blurRad="38100" dist="38100" dir="2700000" algn="tl">
                    <a:srgbClr val="000000"/>
                  </a:outerShdw>
                </a:effectLst>
                <a:latin typeface="黑体" pitchFamily="49" charset="-122"/>
                <a:ea typeface="黑体" pitchFamily="49" charset="-122"/>
              </a:rPr>
              <a:t>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280583" name="Rectangle 7"/>
          <p:cNvSpPr>
            <a:spLocks noChangeArrowheads="1"/>
          </p:cNvSpPr>
          <p:nvPr/>
        </p:nvSpPr>
        <p:spPr bwMode="auto">
          <a:xfrm>
            <a:off x="2133600" y="3227977"/>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1  1  1   1   0  1  1  1   1  0  0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80584" name="Rectangle 8"/>
          <p:cNvSpPr>
            <a:spLocks noChangeArrowheads="1"/>
          </p:cNvSpPr>
          <p:nvPr/>
        </p:nvSpPr>
        <p:spPr bwMode="auto">
          <a:xfrm>
            <a:off x="2133600" y="3761377"/>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1  1   </a:t>
            </a:r>
            <a:r>
              <a:rPr lang="en-US" altLang="zh-CN" sz="3200" b="0" dirty="0">
                <a:effectLst>
                  <a:outerShdw blurRad="38100" dist="38100" dir="2700000" algn="tl">
                    <a:srgbClr val="000000"/>
                  </a:outerShdw>
                </a:effectLst>
                <a:latin typeface="黑体" pitchFamily="49" charset="-122"/>
                <a:ea typeface="黑体" pitchFamily="49" charset="-122"/>
              </a:rPr>
              <a:t>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280585" name="Rectangle 9"/>
          <p:cNvSpPr>
            <a:spLocks noChangeArrowheads="1"/>
          </p:cNvSpPr>
          <p:nvPr/>
        </p:nvSpPr>
        <p:spPr bwMode="auto">
          <a:xfrm>
            <a:off x="2133600" y="4294777"/>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1  1  1   1   1  1  0  1   1  1  0</a:t>
            </a:r>
          </a:p>
        </p:txBody>
      </p:sp>
      <p:sp>
        <p:nvSpPr>
          <p:cNvPr id="280586" name="Rectangle 10"/>
          <p:cNvSpPr>
            <a:spLocks noChangeArrowheads="1"/>
          </p:cNvSpPr>
          <p:nvPr/>
        </p:nvSpPr>
        <p:spPr bwMode="auto">
          <a:xfrm>
            <a:off x="2133600" y="4828177"/>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2" name="Group 11"/>
          <p:cNvGrpSpPr>
            <a:grpSpLocks/>
          </p:cNvGrpSpPr>
          <p:nvPr/>
        </p:nvGrpSpPr>
        <p:grpSpPr bwMode="auto">
          <a:xfrm>
            <a:off x="2120901" y="446677"/>
            <a:ext cx="7223125" cy="4914900"/>
            <a:chOff x="376" y="792"/>
            <a:chExt cx="4550" cy="3096"/>
          </a:xfrm>
        </p:grpSpPr>
        <p:sp>
          <p:nvSpPr>
            <p:cNvPr id="280588" name="Line 12"/>
            <p:cNvSpPr>
              <a:spLocks noChangeShapeType="1"/>
            </p:cNvSpPr>
            <p:nvPr/>
          </p:nvSpPr>
          <p:spPr bwMode="auto">
            <a:xfrm>
              <a:off x="376" y="1200"/>
              <a:ext cx="447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89" name="Line 13"/>
            <p:cNvSpPr>
              <a:spLocks noChangeShapeType="1"/>
            </p:cNvSpPr>
            <p:nvPr/>
          </p:nvSpPr>
          <p:spPr bwMode="auto">
            <a:xfrm>
              <a:off x="3759" y="912"/>
              <a:ext cx="1" cy="29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0" name="Rectangle 14"/>
            <p:cNvSpPr>
              <a:spLocks noChangeArrowheads="1"/>
            </p:cNvSpPr>
            <p:nvPr/>
          </p:nvSpPr>
          <p:spPr bwMode="auto">
            <a:xfrm>
              <a:off x="384" y="792"/>
              <a:ext cx="45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a:t>
              </a:r>
            </a:p>
          </p:txBody>
        </p:sp>
        <p:sp>
          <p:nvSpPr>
            <p:cNvPr id="280591" name="Line 15"/>
            <p:cNvSpPr>
              <a:spLocks noChangeShapeType="1"/>
            </p:cNvSpPr>
            <p:nvPr/>
          </p:nvSpPr>
          <p:spPr bwMode="auto">
            <a:xfrm>
              <a:off x="43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2" name="Line 16"/>
            <p:cNvSpPr>
              <a:spLocks noChangeShapeType="1"/>
            </p:cNvSpPr>
            <p:nvPr/>
          </p:nvSpPr>
          <p:spPr bwMode="auto">
            <a:xfrm>
              <a:off x="81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3" name="Line 17"/>
            <p:cNvSpPr>
              <a:spLocks noChangeShapeType="1"/>
            </p:cNvSpPr>
            <p:nvPr/>
          </p:nvSpPr>
          <p:spPr bwMode="auto">
            <a:xfrm>
              <a:off x="120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4" name="Line 18"/>
            <p:cNvSpPr>
              <a:spLocks noChangeShapeType="1"/>
            </p:cNvSpPr>
            <p:nvPr/>
          </p:nvSpPr>
          <p:spPr bwMode="auto">
            <a:xfrm>
              <a:off x="168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5" name="Line 19"/>
            <p:cNvSpPr>
              <a:spLocks noChangeShapeType="1"/>
            </p:cNvSpPr>
            <p:nvPr/>
          </p:nvSpPr>
          <p:spPr bwMode="auto">
            <a:xfrm>
              <a:off x="211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6" name="Line 20"/>
            <p:cNvSpPr>
              <a:spLocks noChangeShapeType="1"/>
            </p:cNvSpPr>
            <p:nvPr/>
          </p:nvSpPr>
          <p:spPr bwMode="auto">
            <a:xfrm>
              <a:off x="249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7" name="Line 21"/>
            <p:cNvSpPr>
              <a:spLocks noChangeShapeType="1"/>
            </p:cNvSpPr>
            <p:nvPr/>
          </p:nvSpPr>
          <p:spPr bwMode="auto">
            <a:xfrm>
              <a:off x="297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0598" name="Line 22"/>
            <p:cNvSpPr>
              <a:spLocks noChangeShapeType="1"/>
            </p:cNvSpPr>
            <p:nvPr/>
          </p:nvSpPr>
          <p:spPr bwMode="auto">
            <a:xfrm>
              <a:off x="336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 name="矩形 29"/>
          <p:cNvSpPr/>
          <p:nvPr/>
        </p:nvSpPr>
        <p:spPr>
          <a:xfrm>
            <a:off x="9667900" y="504845"/>
            <a:ext cx="73129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dirty="0">
              <a:solidFill>
                <a:srgbClr val="FFFF00"/>
              </a:solidFill>
            </a:endParaRPr>
          </a:p>
        </p:txBody>
      </p:sp>
      <p:graphicFrame>
        <p:nvGraphicFramePr>
          <p:cNvPr id="675842" name="Object 2"/>
          <p:cNvGraphicFramePr>
            <a:graphicFrameLocks noChangeAspect="1"/>
          </p:cNvGraphicFramePr>
          <p:nvPr>
            <p:extLst>
              <p:ext uri="{D42A27DB-BD31-4B8C-83A1-F6EECF244321}">
                <p14:modId xmlns:p14="http://schemas.microsoft.com/office/powerpoint/2010/main" val="776162531"/>
              </p:ext>
            </p:extLst>
          </p:nvPr>
        </p:nvGraphicFramePr>
        <p:xfrm>
          <a:off x="1881158" y="5591354"/>
          <a:ext cx="7572428" cy="1005999"/>
        </p:xfrm>
        <a:graphic>
          <a:graphicData uri="http://schemas.openxmlformats.org/presentationml/2006/ole">
            <mc:AlternateContent xmlns:mc="http://schemas.openxmlformats.org/markup-compatibility/2006">
              <mc:Choice xmlns:v="urn:schemas-microsoft-com:vml" Requires="v">
                <p:oleObj spid="_x0000_s1066014" name="Equation" r:id="rId4" imgW="3277440" imgH="432000" progId="Equation.3">
                  <p:embed/>
                </p:oleObj>
              </mc:Choice>
              <mc:Fallback>
                <p:oleObj name="Equation" r:id="rId4" imgW="3277440" imgH="432000" progId="Equation.3">
                  <p:embed/>
                  <p:pic>
                    <p:nvPicPr>
                      <p:cNvPr id="6758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158" y="5591354"/>
                        <a:ext cx="7572428" cy="1005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5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42"/>
                                        </p:tgtEl>
                                        <p:attrNameLst>
                                          <p:attrName>style.visibility</p:attrName>
                                        </p:attrNameLst>
                                      </p:cBhvr>
                                      <p:to>
                                        <p:strVal val="visible"/>
                                      </p:to>
                                    </p:set>
                                    <p:anim calcmode="lin" valueType="num">
                                      <p:cBhvr additive="base">
                                        <p:cTn id="13" dur="500" fill="hold"/>
                                        <p:tgtEl>
                                          <p:spTgt spid="675842"/>
                                        </p:tgtEl>
                                        <p:attrNameLst>
                                          <p:attrName>ppt_x</p:attrName>
                                        </p:attrNameLst>
                                      </p:cBhvr>
                                      <p:tavLst>
                                        <p:tav tm="0">
                                          <p:val>
                                            <p:strVal val="0-#ppt_w/2"/>
                                          </p:val>
                                        </p:tav>
                                        <p:tav tm="100000">
                                          <p:val>
                                            <p:strVal val="#ppt_x"/>
                                          </p:val>
                                        </p:tav>
                                      </p:tavLst>
                                    </p:anim>
                                    <p:anim calcmode="lin" valueType="num">
                                      <p:cBhvr additive="base">
                                        <p:cTn id="14" dur="500" fill="hold"/>
                                        <p:tgtEl>
                                          <p:spTgt spid="6758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ChangeArrowheads="1"/>
          </p:cNvSpPr>
          <p:nvPr/>
        </p:nvSpPr>
        <p:spPr bwMode="auto">
          <a:xfrm>
            <a:off x="2135188" y="64770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0  1  1   1   1  1  1  1   0  0  0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3781" name="Rectangle 5"/>
          <p:cNvSpPr>
            <a:spLocks noChangeArrowheads="1"/>
          </p:cNvSpPr>
          <p:nvPr/>
        </p:nvSpPr>
        <p:spPr bwMode="auto">
          <a:xfrm>
            <a:off x="2135188" y="118110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1  0  1   1   1  1  1  1   0  0  1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3782" name="Rectangle 6"/>
          <p:cNvSpPr>
            <a:spLocks noChangeArrowheads="1"/>
          </p:cNvSpPr>
          <p:nvPr/>
        </p:nvSpPr>
        <p:spPr bwMode="auto">
          <a:xfrm>
            <a:off x="2135188" y="171450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1  1  0   1   1  1  1  1   0  1  0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3783" name="Rectangle 7"/>
          <p:cNvSpPr>
            <a:spLocks noChangeArrowheads="1"/>
          </p:cNvSpPr>
          <p:nvPr/>
        </p:nvSpPr>
        <p:spPr bwMode="auto">
          <a:xfrm>
            <a:off x="2135188" y="224790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1  1  1   0   1  1  1  1   0  1  1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3784" name="Rectangle 8"/>
          <p:cNvSpPr>
            <a:spLocks noChangeArrowheads="1"/>
          </p:cNvSpPr>
          <p:nvPr/>
        </p:nvSpPr>
        <p:spPr bwMode="auto">
          <a:xfrm>
            <a:off x="2135188" y="278130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1  1  1   1   0  1  1  1   1  0  0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3785" name="Rectangle 9"/>
          <p:cNvSpPr>
            <a:spLocks noChangeArrowheads="1"/>
          </p:cNvSpPr>
          <p:nvPr/>
        </p:nvSpPr>
        <p:spPr bwMode="auto">
          <a:xfrm>
            <a:off x="2135188" y="331470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1  1  1   1   1  0  1  1   1  0  1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3786" name="Rectangle 10"/>
          <p:cNvSpPr>
            <a:spLocks noChangeArrowheads="1"/>
          </p:cNvSpPr>
          <p:nvPr/>
        </p:nvSpPr>
        <p:spPr bwMode="auto">
          <a:xfrm>
            <a:off x="2135188" y="384810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1  1  1   1   1  1  0  1   1  1  0</a:t>
            </a:r>
          </a:p>
        </p:txBody>
      </p:sp>
      <p:sp>
        <p:nvSpPr>
          <p:cNvPr id="203787" name="Rectangle 11"/>
          <p:cNvSpPr>
            <a:spLocks noChangeArrowheads="1"/>
          </p:cNvSpPr>
          <p:nvPr/>
        </p:nvSpPr>
        <p:spPr bwMode="auto">
          <a:xfrm>
            <a:off x="2135188" y="4381500"/>
            <a:ext cx="709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1  1  1   1   1  1  1  0   1  1  1</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203788" name="Group 12"/>
          <p:cNvGrpSpPr>
            <a:grpSpLocks/>
          </p:cNvGrpSpPr>
          <p:nvPr/>
        </p:nvGrpSpPr>
        <p:grpSpPr bwMode="auto">
          <a:xfrm>
            <a:off x="2122489" y="0"/>
            <a:ext cx="7223125" cy="4914900"/>
            <a:chOff x="376" y="792"/>
            <a:chExt cx="4550" cy="3096"/>
          </a:xfrm>
        </p:grpSpPr>
        <p:sp>
          <p:nvSpPr>
            <p:cNvPr id="203789" name="Line 13"/>
            <p:cNvSpPr>
              <a:spLocks noChangeShapeType="1"/>
            </p:cNvSpPr>
            <p:nvPr/>
          </p:nvSpPr>
          <p:spPr bwMode="auto">
            <a:xfrm>
              <a:off x="376" y="1200"/>
              <a:ext cx="447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0" name="Line 14"/>
            <p:cNvSpPr>
              <a:spLocks noChangeShapeType="1"/>
            </p:cNvSpPr>
            <p:nvPr/>
          </p:nvSpPr>
          <p:spPr bwMode="auto">
            <a:xfrm>
              <a:off x="3759" y="912"/>
              <a:ext cx="1" cy="29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1" name="Rectangle 15"/>
            <p:cNvSpPr>
              <a:spLocks noChangeArrowheads="1"/>
            </p:cNvSpPr>
            <p:nvPr/>
          </p:nvSpPr>
          <p:spPr bwMode="auto">
            <a:xfrm>
              <a:off x="384" y="792"/>
              <a:ext cx="45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0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4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5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6  </a:t>
              </a:r>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7   </a:t>
              </a:r>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0</a:t>
              </a:r>
            </a:p>
          </p:txBody>
        </p:sp>
        <p:sp>
          <p:nvSpPr>
            <p:cNvPr id="203792" name="Line 16"/>
            <p:cNvSpPr>
              <a:spLocks noChangeShapeType="1"/>
            </p:cNvSpPr>
            <p:nvPr/>
          </p:nvSpPr>
          <p:spPr bwMode="auto">
            <a:xfrm>
              <a:off x="43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3" name="Line 17"/>
            <p:cNvSpPr>
              <a:spLocks noChangeShapeType="1"/>
            </p:cNvSpPr>
            <p:nvPr/>
          </p:nvSpPr>
          <p:spPr bwMode="auto">
            <a:xfrm>
              <a:off x="81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4" name="Line 18"/>
            <p:cNvSpPr>
              <a:spLocks noChangeShapeType="1"/>
            </p:cNvSpPr>
            <p:nvPr/>
          </p:nvSpPr>
          <p:spPr bwMode="auto">
            <a:xfrm>
              <a:off x="120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5" name="Line 19"/>
            <p:cNvSpPr>
              <a:spLocks noChangeShapeType="1"/>
            </p:cNvSpPr>
            <p:nvPr/>
          </p:nvSpPr>
          <p:spPr bwMode="auto">
            <a:xfrm>
              <a:off x="168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6" name="Line 20"/>
            <p:cNvSpPr>
              <a:spLocks noChangeShapeType="1"/>
            </p:cNvSpPr>
            <p:nvPr/>
          </p:nvSpPr>
          <p:spPr bwMode="auto">
            <a:xfrm>
              <a:off x="2112"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7" name="Line 21"/>
            <p:cNvSpPr>
              <a:spLocks noChangeShapeType="1"/>
            </p:cNvSpPr>
            <p:nvPr/>
          </p:nvSpPr>
          <p:spPr bwMode="auto">
            <a:xfrm>
              <a:off x="249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8" name="Line 22"/>
            <p:cNvSpPr>
              <a:spLocks noChangeShapeType="1"/>
            </p:cNvSpPr>
            <p:nvPr/>
          </p:nvSpPr>
          <p:spPr bwMode="auto">
            <a:xfrm>
              <a:off x="2976"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9" name="Line 23"/>
            <p:cNvSpPr>
              <a:spLocks noChangeShapeType="1"/>
            </p:cNvSpPr>
            <p:nvPr/>
          </p:nvSpPr>
          <p:spPr bwMode="auto">
            <a:xfrm>
              <a:off x="3360" y="864"/>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03802" name="Object 26"/>
          <p:cNvGraphicFramePr>
            <a:graphicFrameLocks noChangeAspect="1"/>
          </p:cNvGraphicFramePr>
          <p:nvPr/>
        </p:nvGraphicFramePr>
        <p:xfrm>
          <a:off x="2351088" y="4941889"/>
          <a:ext cx="5334000" cy="708025"/>
        </p:xfrm>
        <a:graphic>
          <a:graphicData uri="http://schemas.openxmlformats.org/presentationml/2006/ole">
            <mc:AlternateContent xmlns:mc="http://schemas.openxmlformats.org/markup-compatibility/2006">
              <mc:Choice xmlns:v="urn:schemas-microsoft-com:vml" Requires="v">
                <p:oleObj spid="_x0000_s1067094" name="Equation" r:id="rId4" imgW="3340800" imgH="432000" progId="Equation.3">
                  <p:embed/>
                </p:oleObj>
              </mc:Choice>
              <mc:Fallback>
                <p:oleObj name="Equation" r:id="rId4" imgW="3340800" imgH="432000" progId="Equation.3">
                  <p:embed/>
                  <p:pic>
                    <p:nvPicPr>
                      <p:cNvPr id="203802"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8" y="4941889"/>
                        <a:ext cx="53340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803" name="Object 27"/>
          <p:cNvGraphicFramePr>
            <a:graphicFrameLocks noChangeAspect="1"/>
          </p:cNvGraphicFramePr>
          <p:nvPr/>
        </p:nvGraphicFramePr>
        <p:xfrm>
          <a:off x="2351088" y="5516564"/>
          <a:ext cx="5334000" cy="701675"/>
        </p:xfrm>
        <a:graphic>
          <a:graphicData uri="http://schemas.openxmlformats.org/presentationml/2006/ole">
            <mc:AlternateContent xmlns:mc="http://schemas.openxmlformats.org/markup-compatibility/2006">
              <mc:Choice xmlns:v="urn:schemas-microsoft-com:vml" Requires="v">
                <p:oleObj spid="_x0000_s1067095" name="Equation" r:id="rId6" imgW="3315600" imgH="432000" progId="Equation.3">
                  <p:embed/>
                </p:oleObj>
              </mc:Choice>
              <mc:Fallback>
                <p:oleObj name="Equation" r:id="rId6" imgW="3315600" imgH="432000" progId="Equation.3">
                  <p:embed/>
                  <p:pic>
                    <p:nvPicPr>
                      <p:cNvPr id="203803"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1088" y="5516564"/>
                        <a:ext cx="53340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804" name="Object 28"/>
          <p:cNvGraphicFramePr>
            <a:graphicFrameLocks noChangeAspect="1"/>
          </p:cNvGraphicFramePr>
          <p:nvPr/>
        </p:nvGraphicFramePr>
        <p:xfrm>
          <a:off x="2351088" y="6157914"/>
          <a:ext cx="5257800" cy="700087"/>
        </p:xfrm>
        <a:graphic>
          <a:graphicData uri="http://schemas.openxmlformats.org/presentationml/2006/ole">
            <mc:AlternateContent xmlns:mc="http://schemas.openxmlformats.org/markup-compatibility/2006">
              <mc:Choice xmlns:v="urn:schemas-microsoft-com:vml" Requires="v">
                <p:oleObj spid="_x0000_s1067096" name="Equation" r:id="rId8" imgW="3277440" imgH="432000" progId="Equation.3">
                  <p:embed/>
                </p:oleObj>
              </mc:Choice>
              <mc:Fallback>
                <p:oleObj name="Equation" r:id="rId8" imgW="3277440" imgH="432000" progId="Equation.3">
                  <p:embed/>
                  <p:pic>
                    <p:nvPicPr>
                      <p:cNvPr id="203804"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1088" y="6157914"/>
                        <a:ext cx="52578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2960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03802"/>
                                        </p:tgtEl>
                                        <p:attrNameLst>
                                          <p:attrName>style.visibility</p:attrName>
                                        </p:attrNameLst>
                                      </p:cBhvr>
                                      <p:to>
                                        <p:strVal val="visible"/>
                                      </p:to>
                                    </p:set>
                                    <p:anim calcmode="lin" valueType="num">
                                      <p:cBhvr additive="base">
                                        <p:cTn id="7" dur="500" fill="hold"/>
                                        <p:tgtEl>
                                          <p:spTgt spid="203802"/>
                                        </p:tgtEl>
                                        <p:attrNameLst>
                                          <p:attrName>ppt_x</p:attrName>
                                        </p:attrNameLst>
                                      </p:cBhvr>
                                      <p:tavLst>
                                        <p:tav tm="0">
                                          <p:val>
                                            <p:strVal val="0-#ppt_w/2"/>
                                          </p:val>
                                        </p:tav>
                                        <p:tav tm="100000">
                                          <p:val>
                                            <p:strVal val="#ppt_x"/>
                                          </p:val>
                                        </p:tav>
                                      </p:tavLst>
                                    </p:anim>
                                    <p:anim calcmode="lin" valueType="num">
                                      <p:cBhvr additive="base">
                                        <p:cTn id="8" dur="500" fill="hold"/>
                                        <p:tgtEl>
                                          <p:spTgt spid="203802"/>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03803"/>
                                        </p:tgtEl>
                                        <p:attrNameLst>
                                          <p:attrName>style.visibility</p:attrName>
                                        </p:attrNameLst>
                                      </p:cBhvr>
                                      <p:to>
                                        <p:strVal val="visible"/>
                                      </p:to>
                                    </p:set>
                                    <p:anim calcmode="lin" valueType="num">
                                      <p:cBhvr additive="base">
                                        <p:cTn id="12" dur="500" fill="hold"/>
                                        <p:tgtEl>
                                          <p:spTgt spid="203803"/>
                                        </p:tgtEl>
                                        <p:attrNameLst>
                                          <p:attrName>ppt_x</p:attrName>
                                        </p:attrNameLst>
                                      </p:cBhvr>
                                      <p:tavLst>
                                        <p:tav tm="0">
                                          <p:val>
                                            <p:strVal val="0-#ppt_w/2"/>
                                          </p:val>
                                        </p:tav>
                                        <p:tav tm="100000">
                                          <p:val>
                                            <p:strVal val="#ppt_x"/>
                                          </p:val>
                                        </p:tav>
                                      </p:tavLst>
                                    </p:anim>
                                    <p:anim calcmode="lin" valueType="num">
                                      <p:cBhvr additive="base">
                                        <p:cTn id="13" dur="500" fill="hold"/>
                                        <p:tgtEl>
                                          <p:spTgt spid="2038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par>
                          <p:cTn id="14" fill="hold" nodeType="with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03804"/>
                                        </p:tgtEl>
                                        <p:attrNameLst>
                                          <p:attrName>style.visibility</p:attrName>
                                        </p:attrNameLst>
                                      </p:cBhvr>
                                      <p:to>
                                        <p:strVal val="visible"/>
                                      </p:to>
                                    </p:set>
                                    <p:anim calcmode="lin" valueType="num">
                                      <p:cBhvr additive="base">
                                        <p:cTn id="17" dur="500" fill="hold"/>
                                        <p:tgtEl>
                                          <p:spTgt spid="203804"/>
                                        </p:tgtEl>
                                        <p:attrNameLst>
                                          <p:attrName>ppt_x</p:attrName>
                                        </p:attrNameLst>
                                      </p:cBhvr>
                                      <p:tavLst>
                                        <p:tav tm="0">
                                          <p:val>
                                            <p:strVal val="0-#ppt_w/2"/>
                                          </p:val>
                                        </p:tav>
                                        <p:tav tm="100000">
                                          <p:val>
                                            <p:strVal val="#ppt_x"/>
                                          </p:val>
                                        </p:tav>
                                      </p:tavLst>
                                    </p:anim>
                                    <p:anim calcmode="lin" valueType="num">
                                      <p:cBhvr additive="base">
                                        <p:cTn id="18" dur="500" fill="hold"/>
                                        <p:tgtEl>
                                          <p:spTgt spid="2038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02706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39603" y="839615"/>
            <a:ext cx="90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Write the truth table of the </a:t>
            </a:r>
            <a:r>
              <a:rPr lang="en-US" altLang="zh-CN" sz="3200" b="0" dirty="0">
                <a:effectLst>
                  <a:outerShdw blurRad="38100" dist="38100" dir="2700000" algn="tl">
                    <a:srgbClr val="000000">
                      <a:alpha val="43137"/>
                    </a:srgbClr>
                  </a:outerShdw>
                </a:effectLst>
              </a:rPr>
              <a:t>8-3</a:t>
            </a:r>
            <a:r>
              <a:rPr lang="en-US" altLang="zh-CN" sz="3200" b="0" dirty="0"/>
              <a:t> encoder.</a:t>
            </a:r>
          </a:p>
        </p:txBody>
      </p:sp>
    </p:spTree>
    <p:extLst>
      <p:ext uri="{BB962C8B-B14F-4D97-AF65-F5344CB8AC3E}">
        <p14:creationId xmlns:p14="http://schemas.microsoft.com/office/powerpoint/2010/main" val="115917107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85" name="Rectangle 69"/>
          <p:cNvSpPr>
            <a:spLocks noChangeArrowheads="1"/>
          </p:cNvSpPr>
          <p:nvPr/>
        </p:nvSpPr>
        <p:spPr bwMode="auto">
          <a:xfrm>
            <a:off x="1643936" y="447676"/>
            <a:ext cx="365997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2. </a:t>
            </a:r>
            <a:r>
              <a:rPr lang="en-US" altLang="zh-CN" b="0" dirty="0">
                <a:solidFill>
                  <a:srgbClr val="FFFF00"/>
                </a:solidFill>
                <a:effectLst>
                  <a:outerShdw blurRad="38100" dist="38100" dir="2700000" algn="tl">
                    <a:srgbClr val="000000"/>
                  </a:outerShdw>
                </a:effectLst>
                <a:cs typeface="Times New Roman" pitchFamily="18" charset="0"/>
              </a:rPr>
              <a:t>Priority Encoder</a:t>
            </a:r>
          </a:p>
          <a:p>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
        <p:nvSpPr>
          <p:cNvPr id="10" name="矩形 9"/>
          <p:cNvSpPr/>
          <p:nvPr/>
        </p:nvSpPr>
        <p:spPr>
          <a:xfrm>
            <a:off x="1631504" y="1522527"/>
            <a:ext cx="9144000" cy="304698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When multiple signals (decimal numbers from 0 to 7) request encoding at the same time, which one to choose?</a:t>
            </a:r>
          </a:p>
          <a:p>
            <a:endParaRPr lang="en-US" altLang="zh-CN" sz="3200" b="0" dirty="0">
              <a:effectLst>
                <a:outerShdw blurRad="38100" dist="38100" dir="2700000" algn="tl">
                  <a:srgbClr val="000000">
                    <a:alpha val="43137"/>
                  </a:srgbClr>
                </a:outerShdw>
              </a:effectLst>
            </a:endParaRPr>
          </a:p>
          <a:p>
            <a:r>
              <a:rPr lang="en-US" altLang="zh-CN" sz="3200" b="0" dirty="0">
                <a:effectLst>
                  <a:outerShdw blurRad="38100" dist="38100" dir="2700000" algn="tl">
                    <a:srgbClr val="000000">
                      <a:alpha val="43137"/>
                    </a:srgbClr>
                  </a:outerShdw>
                </a:effectLst>
              </a:rPr>
              <a:t>The Priority Encoder (chip serial number: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74</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LS148</a:t>
            </a:r>
            <a:r>
              <a:rPr lang="en-US" altLang="zh-CN" sz="3200" b="0" dirty="0">
                <a:effectLst>
                  <a:outerShdw blurRad="38100" dist="38100" dir="2700000" algn="tl">
                    <a:srgbClr val="000000">
                      <a:alpha val="43137"/>
                    </a:srgbClr>
                  </a:outerShdw>
                </a:effectLst>
              </a:rPr>
              <a:t>) only responds to the signal with the highest priority.</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9268" name="Rectangle 4"/>
          <p:cNvSpPr>
            <a:spLocks noChangeArrowheads="1"/>
          </p:cNvSpPr>
          <p:nvPr/>
        </p:nvSpPr>
        <p:spPr bwMode="auto">
          <a:xfrm>
            <a:off x="2185958" y="992191"/>
            <a:ext cx="5486400" cy="1981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69" name="Line 5"/>
          <p:cNvSpPr>
            <a:spLocks noChangeShapeType="1"/>
          </p:cNvSpPr>
          <p:nvPr/>
        </p:nvSpPr>
        <p:spPr bwMode="auto">
          <a:xfrm>
            <a:off x="24145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0" name="Line 6"/>
          <p:cNvSpPr>
            <a:spLocks noChangeShapeType="1"/>
          </p:cNvSpPr>
          <p:nvPr/>
        </p:nvSpPr>
        <p:spPr bwMode="auto">
          <a:xfrm>
            <a:off x="30241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1" name="Line 7"/>
          <p:cNvSpPr>
            <a:spLocks noChangeShapeType="1"/>
          </p:cNvSpPr>
          <p:nvPr/>
        </p:nvSpPr>
        <p:spPr bwMode="auto">
          <a:xfrm>
            <a:off x="37099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2" name="Line 8"/>
          <p:cNvSpPr>
            <a:spLocks noChangeShapeType="1"/>
          </p:cNvSpPr>
          <p:nvPr/>
        </p:nvSpPr>
        <p:spPr bwMode="auto">
          <a:xfrm>
            <a:off x="4395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3" name="Line 9"/>
          <p:cNvSpPr>
            <a:spLocks noChangeShapeType="1"/>
          </p:cNvSpPr>
          <p:nvPr/>
        </p:nvSpPr>
        <p:spPr bwMode="auto">
          <a:xfrm>
            <a:off x="5157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4" name="Line 10"/>
          <p:cNvSpPr>
            <a:spLocks noChangeShapeType="1"/>
          </p:cNvSpPr>
          <p:nvPr/>
        </p:nvSpPr>
        <p:spPr bwMode="auto">
          <a:xfrm>
            <a:off x="5919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5" name="Line 11"/>
          <p:cNvSpPr>
            <a:spLocks noChangeShapeType="1"/>
          </p:cNvSpPr>
          <p:nvPr/>
        </p:nvSpPr>
        <p:spPr bwMode="auto">
          <a:xfrm>
            <a:off x="66055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6" name="Line 12"/>
          <p:cNvSpPr>
            <a:spLocks noChangeShapeType="1"/>
          </p:cNvSpPr>
          <p:nvPr/>
        </p:nvSpPr>
        <p:spPr bwMode="auto">
          <a:xfrm>
            <a:off x="7367558" y="2973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7" name="Line 13"/>
          <p:cNvSpPr>
            <a:spLocks noChangeShapeType="1"/>
          </p:cNvSpPr>
          <p:nvPr/>
        </p:nvSpPr>
        <p:spPr bwMode="auto">
          <a:xfrm flipV="1">
            <a:off x="24145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8" name="Line 14"/>
          <p:cNvSpPr>
            <a:spLocks noChangeShapeType="1"/>
          </p:cNvSpPr>
          <p:nvPr/>
        </p:nvSpPr>
        <p:spPr bwMode="auto">
          <a:xfrm flipV="1">
            <a:off x="3100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9" name="Line 15"/>
          <p:cNvSpPr>
            <a:spLocks noChangeShapeType="1"/>
          </p:cNvSpPr>
          <p:nvPr/>
        </p:nvSpPr>
        <p:spPr bwMode="auto">
          <a:xfrm flipV="1">
            <a:off x="37861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0" name="Line 16"/>
          <p:cNvSpPr>
            <a:spLocks noChangeShapeType="1"/>
          </p:cNvSpPr>
          <p:nvPr/>
        </p:nvSpPr>
        <p:spPr bwMode="auto">
          <a:xfrm flipV="1">
            <a:off x="44719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1" name="Line 17"/>
          <p:cNvSpPr>
            <a:spLocks noChangeShapeType="1"/>
          </p:cNvSpPr>
          <p:nvPr/>
        </p:nvSpPr>
        <p:spPr bwMode="auto">
          <a:xfrm flipV="1">
            <a:off x="51577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2" name="Line 18"/>
          <p:cNvSpPr>
            <a:spLocks noChangeShapeType="1"/>
          </p:cNvSpPr>
          <p:nvPr/>
        </p:nvSpPr>
        <p:spPr bwMode="auto">
          <a:xfrm flipV="1">
            <a:off x="58435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3" name="Line 19"/>
          <p:cNvSpPr>
            <a:spLocks noChangeShapeType="1"/>
          </p:cNvSpPr>
          <p:nvPr/>
        </p:nvSpPr>
        <p:spPr bwMode="auto">
          <a:xfrm flipV="1">
            <a:off x="6529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4" name="Line 20"/>
          <p:cNvSpPr>
            <a:spLocks noChangeShapeType="1"/>
          </p:cNvSpPr>
          <p:nvPr/>
        </p:nvSpPr>
        <p:spPr bwMode="auto">
          <a:xfrm flipV="1">
            <a:off x="7291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94" name="Rectangle 30"/>
          <p:cNvSpPr>
            <a:spLocks noChangeArrowheads="1"/>
          </p:cNvSpPr>
          <p:nvPr/>
        </p:nvSpPr>
        <p:spPr bwMode="auto">
          <a:xfrm>
            <a:off x="5691158" y="34210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39295" name="Rectangle 31"/>
          <p:cNvSpPr>
            <a:spLocks noChangeArrowheads="1"/>
          </p:cNvSpPr>
          <p:nvPr/>
        </p:nvSpPr>
        <p:spPr bwMode="auto">
          <a:xfrm>
            <a:off x="6376958" y="34210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39296" name="Rectangle 32"/>
          <p:cNvSpPr>
            <a:spLocks noChangeArrowheads="1"/>
          </p:cNvSpPr>
          <p:nvPr/>
        </p:nvSpPr>
        <p:spPr bwMode="auto">
          <a:xfrm>
            <a:off x="6986558" y="1444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39297" name="Line 33"/>
          <p:cNvSpPr>
            <a:spLocks noChangeShapeType="1"/>
          </p:cNvSpPr>
          <p:nvPr/>
        </p:nvSpPr>
        <p:spPr bwMode="auto">
          <a:xfrm>
            <a:off x="7062758" y="3278191"/>
            <a:ext cx="609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98" name="Rectangle 34"/>
          <p:cNvSpPr>
            <a:spLocks noChangeArrowheads="1"/>
          </p:cNvSpPr>
          <p:nvPr/>
        </p:nvSpPr>
        <p:spPr bwMode="auto">
          <a:xfrm>
            <a:off x="1881159" y="144467"/>
            <a:ext cx="6623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V</a:t>
            </a:r>
            <a:r>
              <a:rPr lang="en-US" altLang="zh-CN" sz="3200" b="0" baseline="-25000">
                <a:effectLst>
                  <a:outerShdw blurRad="38100" dist="38100" dir="2700000" algn="tl">
                    <a:srgbClr val="000000"/>
                  </a:outerShdw>
                </a:effectLst>
                <a:latin typeface="黑体" pitchFamily="49" charset="-122"/>
                <a:ea typeface="黑体" pitchFamily="49" charset="-122"/>
              </a:rPr>
              <a:t>CC</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39299" name="Rectangle 35"/>
          <p:cNvSpPr>
            <a:spLocks noChangeArrowheads="1"/>
          </p:cNvSpPr>
          <p:nvPr/>
        </p:nvSpPr>
        <p:spPr bwMode="auto">
          <a:xfrm>
            <a:off x="2795558" y="1444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S</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39300" name="Rectangle 36"/>
          <p:cNvSpPr>
            <a:spLocks noChangeArrowheads="1"/>
          </p:cNvSpPr>
          <p:nvPr/>
        </p:nvSpPr>
        <p:spPr bwMode="auto">
          <a:xfrm>
            <a:off x="3405159" y="144467"/>
            <a:ext cx="6623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EX</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39301" name="Rectangle 37"/>
          <p:cNvSpPr>
            <a:spLocks noChangeArrowheads="1"/>
          </p:cNvSpPr>
          <p:nvPr/>
        </p:nvSpPr>
        <p:spPr bwMode="auto">
          <a:xfrm>
            <a:off x="3938558" y="1677991"/>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74LS148 </a:t>
            </a:r>
          </a:p>
        </p:txBody>
      </p:sp>
      <p:grpSp>
        <p:nvGrpSpPr>
          <p:cNvPr id="82" name="组合 81"/>
          <p:cNvGrpSpPr/>
          <p:nvPr/>
        </p:nvGrpSpPr>
        <p:grpSpPr>
          <a:xfrm>
            <a:off x="5005358" y="3421066"/>
            <a:ext cx="590550" cy="579438"/>
            <a:chOff x="4495800" y="3421066"/>
            <a:chExt cx="590550" cy="579438"/>
          </a:xfrm>
        </p:grpSpPr>
        <p:sp>
          <p:nvSpPr>
            <p:cNvPr id="139293" name="Rectangle 29"/>
            <p:cNvSpPr>
              <a:spLocks noChangeArrowheads="1"/>
            </p:cNvSpPr>
            <p:nvPr/>
          </p:nvSpPr>
          <p:spPr bwMode="auto">
            <a:xfrm>
              <a:off x="4495800" y="34210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ST</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39306" name="Line 42"/>
            <p:cNvSpPr>
              <a:spLocks noChangeShapeType="1"/>
            </p:cNvSpPr>
            <p:nvPr/>
          </p:nvSpPr>
          <p:spPr bwMode="auto">
            <a:xfrm>
              <a:off x="4572000" y="3506791"/>
              <a:ext cx="36036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9307" name="Line 43"/>
          <p:cNvSpPr>
            <a:spLocks noChangeShapeType="1"/>
          </p:cNvSpPr>
          <p:nvPr/>
        </p:nvSpPr>
        <p:spPr bwMode="auto">
          <a:xfrm>
            <a:off x="5767358" y="3506791"/>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308" name="Line 44"/>
          <p:cNvSpPr>
            <a:spLocks noChangeShapeType="1"/>
          </p:cNvSpPr>
          <p:nvPr/>
        </p:nvSpPr>
        <p:spPr bwMode="auto">
          <a:xfrm>
            <a:off x="6453158"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309" name="Line 45"/>
          <p:cNvSpPr>
            <a:spLocks noChangeShapeType="1"/>
          </p:cNvSpPr>
          <p:nvPr/>
        </p:nvSpPr>
        <p:spPr bwMode="auto">
          <a:xfrm>
            <a:off x="7062758"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81" name="组合 80"/>
          <p:cNvGrpSpPr/>
          <p:nvPr/>
        </p:nvGrpSpPr>
        <p:grpSpPr>
          <a:xfrm>
            <a:off x="2262158" y="144467"/>
            <a:ext cx="4564706" cy="3861375"/>
            <a:chOff x="1752600" y="144466"/>
            <a:chExt cx="4564706" cy="3861375"/>
          </a:xfrm>
        </p:grpSpPr>
        <p:sp>
          <p:nvSpPr>
            <p:cNvPr id="139285" name="Rectangle 21"/>
            <p:cNvSpPr>
              <a:spLocks noChangeArrowheads="1"/>
            </p:cNvSpPr>
            <p:nvPr/>
          </p:nvSpPr>
          <p:spPr bwMode="auto">
            <a:xfrm>
              <a:off x="57912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1"/>
                  </a:solidFill>
                  <a:effectLst>
                    <a:outerShdw blurRad="38100" dist="38100" dir="2700000" algn="tl">
                      <a:srgbClr val="000000"/>
                    </a:outerShdw>
                  </a:effectLst>
                  <a:latin typeface="黑体" pitchFamily="49" charset="-122"/>
                  <a:ea typeface="黑体" pitchFamily="49" charset="-122"/>
                </a:rPr>
                <a:t>I</a:t>
              </a:r>
              <a:r>
                <a:rPr lang="en-US" altLang="zh-CN" sz="3200" b="0" baseline="-25000">
                  <a:solidFill>
                    <a:schemeClr val="accent1"/>
                  </a:solidFill>
                  <a:effectLst>
                    <a:outerShdw blurRad="38100" dist="38100" dir="2700000" algn="tl">
                      <a:srgbClr val="000000"/>
                    </a:outerShdw>
                  </a:effectLst>
                  <a:latin typeface="黑体" pitchFamily="49" charset="-122"/>
                  <a:ea typeface="黑体" pitchFamily="49" charset="-122"/>
                </a:rPr>
                <a:t>0</a:t>
              </a:r>
              <a:endParaRPr lang="zh-CN" altLang="en-US" sz="3200" b="0" baseline="-2500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39286" name="Rectangle 22"/>
            <p:cNvSpPr>
              <a:spLocks noChangeArrowheads="1"/>
            </p:cNvSpPr>
            <p:nvPr/>
          </p:nvSpPr>
          <p:spPr bwMode="auto">
            <a:xfrm>
              <a:off x="51054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1"/>
                  </a:solidFill>
                  <a:effectLst>
                    <a:outerShdw blurRad="38100" dist="38100" dir="2700000" algn="tl">
                      <a:srgbClr val="000000"/>
                    </a:outerShdw>
                  </a:effectLst>
                  <a:latin typeface="黑体" pitchFamily="49" charset="-122"/>
                  <a:ea typeface="黑体" pitchFamily="49" charset="-122"/>
                </a:rPr>
                <a:t>I</a:t>
              </a:r>
              <a:r>
                <a:rPr lang="en-US" altLang="zh-CN" sz="3200" b="0" baseline="-25000">
                  <a:solidFill>
                    <a:schemeClr val="accent1"/>
                  </a:solidFill>
                  <a:effectLst>
                    <a:outerShdw blurRad="38100" dist="38100" dir="2700000" algn="tl">
                      <a:srgbClr val="000000"/>
                    </a:outerShdw>
                  </a:effectLst>
                  <a:latin typeface="黑体" pitchFamily="49" charset="-122"/>
                  <a:ea typeface="黑体" pitchFamily="49" charset="-122"/>
                </a:rPr>
                <a:t>1</a:t>
              </a:r>
              <a:endParaRPr lang="zh-CN" altLang="en-US" sz="3200" b="0" baseline="-2500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39287" name="Rectangle 23"/>
            <p:cNvSpPr>
              <a:spLocks noChangeArrowheads="1"/>
            </p:cNvSpPr>
            <p:nvPr/>
          </p:nvSpPr>
          <p:spPr bwMode="auto">
            <a:xfrm>
              <a:off x="44958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1"/>
                  </a:solidFill>
                  <a:effectLst>
                    <a:outerShdw blurRad="38100" dist="38100" dir="2700000" algn="tl">
                      <a:srgbClr val="000000"/>
                    </a:outerShdw>
                  </a:effectLst>
                  <a:latin typeface="黑体" pitchFamily="49" charset="-122"/>
                  <a:ea typeface="黑体" pitchFamily="49" charset="-122"/>
                </a:rPr>
                <a:t>I</a:t>
              </a:r>
              <a:r>
                <a:rPr lang="en-US" altLang="zh-CN" sz="3200" b="0" baseline="-25000">
                  <a:solidFill>
                    <a:schemeClr val="accent1"/>
                  </a:solidFill>
                  <a:effectLst>
                    <a:outerShdw blurRad="38100" dist="38100" dir="2700000" algn="tl">
                      <a:srgbClr val="000000"/>
                    </a:outerShdw>
                  </a:effectLst>
                  <a:latin typeface="黑体" pitchFamily="49" charset="-122"/>
                  <a:ea typeface="黑体" pitchFamily="49" charset="-122"/>
                </a:rPr>
                <a:t>2</a:t>
              </a:r>
              <a:endParaRPr lang="zh-CN" altLang="en-US" sz="3200" b="0" baseline="-2500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39288" name="Rectangle 24"/>
            <p:cNvSpPr>
              <a:spLocks noChangeArrowheads="1"/>
            </p:cNvSpPr>
            <p:nvPr/>
          </p:nvSpPr>
          <p:spPr bwMode="auto">
            <a:xfrm>
              <a:off x="38100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I</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3</a:t>
              </a:r>
              <a:endParaRPr lang="zh-CN" altLang="en-US" sz="3200" b="0" baseline="-25000" dirty="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39289" name="Rectangle 25"/>
            <p:cNvSpPr>
              <a:spLocks noChangeArrowheads="1"/>
            </p:cNvSpPr>
            <p:nvPr/>
          </p:nvSpPr>
          <p:spPr bwMode="auto">
            <a:xfrm>
              <a:off x="17526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1"/>
                  </a:solidFill>
                  <a:effectLst>
                    <a:outerShdw blurRad="38100" dist="38100" dir="2700000" algn="tl">
                      <a:srgbClr val="000000"/>
                    </a:outerShdw>
                  </a:effectLst>
                  <a:latin typeface="黑体" pitchFamily="49" charset="-122"/>
                  <a:ea typeface="黑体" pitchFamily="49" charset="-122"/>
                </a:rPr>
                <a:t>I</a:t>
              </a:r>
              <a:r>
                <a:rPr lang="en-US" altLang="zh-CN" sz="3200" b="0" baseline="-25000">
                  <a:solidFill>
                    <a:schemeClr val="accent1"/>
                  </a:solidFill>
                  <a:effectLst>
                    <a:outerShdw blurRad="38100" dist="38100" dir="2700000" algn="tl">
                      <a:srgbClr val="000000"/>
                    </a:outerShdw>
                  </a:effectLst>
                  <a:latin typeface="黑体" pitchFamily="49" charset="-122"/>
                  <a:ea typeface="黑体" pitchFamily="49" charset="-122"/>
                </a:rPr>
                <a:t>4</a:t>
              </a:r>
              <a:endParaRPr lang="zh-CN" altLang="en-US" sz="3200" b="0" baseline="-2500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39290" name="Rectangle 26"/>
            <p:cNvSpPr>
              <a:spLocks noChangeArrowheads="1"/>
            </p:cNvSpPr>
            <p:nvPr/>
          </p:nvSpPr>
          <p:spPr bwMode="auto">
            <a:xfrm>
              <a:off x="23622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1"/>
                  </a:solidFill>
                  <a:effectLst>
                    <a:outerShdw blurRad="38100" dist="38100" dir="2700000" algn="tl">
                      <a:srgbClr val="000000"/>
                    </a:outerShdw>
                  </a:effectLst>
                  <a:latin typeface="黑体" pitchFamily="49" charset="-122"/>
                  <a:ea typeface="黑体" pitchFamily="49" charset="-122"/>
                </a:rPr>
                <a:t>I</a:t>
              </a:r>
              <a:r>
                <a:rPr lang="en-US" altLang="zh-CN" sz="3200" b="0" baseline="-25000">
                  <a:solidFill>
                    <a:schemeClr val="accent1"/>
                  </a:solidFill>
                  <a:effectLst>
                    <a:outerShdw blurRad="38100" dist="38100" dir="2700000" algn="tl">
                      <a:srgbClr val="000000"/>
                    </a:outerShdw>
                  </a:effectLst>
                  <a:latin typeface="黑体" pitchFamily="49" charset="-122"/>
                  <a:ea typeface="黑体" pitchFamily="49" charset="-122"/>
                </a:rPr>
                <a:t>5</a:t>
              </a:r>
              <a:endParaRPr lang="zh-CN" altLang="en-US" sz="3200" b="0" baseline="-2500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39291" name="Rectangle 27"/>
            <p:cNvSpPr>
              <a:spLocks noChangeArrowheads="1"/>
            </p:cNvSpPr>
            <p:nvPr/>
          </p:nvSpPr>
          <p:spPr bwMode="auto">
            <a:xfrm>
              <a:off x="30480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I</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6</a:t>
              </a:r>
              <a:endParaRPr lang="zh-CN" altLang="en-US" sz="3200" b="0" baseline="-25000" dirty="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39292" name="Rectangle 28"/>
            <p:cNvSpPr>
              <a:spLocks noChangeArrowheads="1"/>
            </p:cNvSpPr>
            <p:nvPr/>
          </p:nvSpPr>
          <p:spPr bwMode="auto">
            <a:xfrm>
              <a:off x="37338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1"/>
                  </a:solidFill>
                  <a:effectLst>
                    <a:outerShdw blurRad="38100" dist="38100" dir="2700000" algn="tl">
                      <a:srgbClr val="000000"/>
                    </a:outerShdw>
                  </a:effectLst>
                  <a:latin typeface="黑体" pitchFamily="49" charset="-122"/>
                  <a:ea typeface="黑体" pitchFamily="49" charset="-122"/>
                </a:rPr>
                <a:t>I</a:t>
              </a:r>
              <a:r>
                <a:rPr lang="en-US" altLang="zh-CN" sz="3200" b="0" baseline="-25000">
                  <a:solidFill>
                    <a:schemeClr val="accent1"/>
                  </a:solidFill>
                  <a:effectLst>
                    <a:outerShdw blurRad="38100" dist="38100" dir="2700000" algn="tl">
                      <a:srgbClr val="000000"/>
                    </a:outerShdw>
                  </a:effectLst>
                  <a:latin typeface="黑体" pitchFamily="49" charset="-122"/>
                  <a:ea typeface="黑体" pitchFamily="49" charset="-122"/>
                </a:rPr>
                <a:t>7</a:t>
              </a:r>
              <a:endParaRPr lang="zh-CN" altLang="en-US" sz="3200" b="0" baseline="-2500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39302" name="Line 38"/>
            <p:cNvSpPr>
              <a:spLocks noChangeShapeType="1"/>
            </p:cNvSpPr>
            <p:nvPr/>
          </p:nvSpPr>
          <p:spPr bwMode="auto">
            <a:xfrm>
              <a:off x="1828800" y="3506791"/>
              <a:ext cx="228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1"/>
                </a:solidFill>
              </a:endParaRPr>
            </a:p>
          </p:txBody>
        </p:sp>
        <p:sp>
          <p:nvSpPr>
            <p:cNvPr id="139303" name="Line 39"/>
            <p:cNvSpPr>
              <a:spLocks noChangeShapeType="1"/>
            </p:cNvSpPr>
            <p:nvPr/>
          </p:nvSpPr>
          <p:spPr bwMode="auto">
            <a:xfrm>
              <a:off x="2438400" y="3506791"/>
              <a:ext cx="228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1"/>
                </a:solidFill>
              </a:endParaRPr>
            </a:p>
          </p:txBody>
        </p:sp>
        <p:sp>
          <p:nvSpPr>
            <p:cNvPr id="139304" name="Line 40"/>
            <p:cNvSpPr>
              <a:spLocks noChangeShapeType="1"/>
            </p:cNvSpPr>
            <p:nvPr/>
          </p:nvSpPr>
          <p:spPr bwMode="auto">
            <a:xfrm>
              <a:off x="3124200" y="3506791"/>
              <a:ext cx="228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1"/>
                </a:solidFill>
              </a:endParaRPr>
            </a:p>
          </p:txBody>
        </p:sp>
        <p:sp>
          <p:nvSpPr>
            <p:cNvPr id="139305" name="Line 41"/>
            <p:cNvSpPr>
              <a:spLocks noChangeShapeType="1"/>
            </p:cNvSpPr>
            <p:nvPr/>
          </p:nvSpPr>
          <p:spPr bwMode="auto">
            <a:xfrm>
              <a:off x="3810000" y="3506791"/>
              <a:ext cx="228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1"/>
                </a:solidFill>
              </a:endParaRPr>
            </a:p>
          </p:txBody>
        </p:sp>
        <p:sp>
          <p:nvSpPr>
            <p:cNvPr id="139310" name="Line 46"/>
            <p:cNvSpPr>
              <a:spLocks noChangeShapeType="1"/>
            </p:cNvSpPr>
            <p:nvPr/>
          </p:nvSpPr>
          <p:spPr bwMode="auto">
            <a:xfrm>
              <a:off x="5867400" y="230191"/>
              <a:ext cx="228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1"/>
                </a:solidFill>
              </a:endParaRPr>
            </a:p>
          </p:txBody>
        </p:sp>
        <p:sp>
          <p:nvSpPr>
            <p:cNvPr id="139311" name="Line 47"/>
            <p:cNvSpPr>
              <a:spLocks noChangeShapeType="1"/>
            </p:cNvSpPr>
            <p:nvPr/>
          </p:nvSpPr>
          <p:spPr bwMode="auto">
            <a:xfrm>
              <a:off x="5181600" y="230191"/>
              <a:ext cx="228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1"/>
                </a:solidFill>
              </a:endParaRPr>
            </a:p>
          </p:txBody>
        </p:sp>
        <p:sp>
          <p:nvSpPr>
            <p:cNvPr id="139312" name="Line 48"/>
            <p:cNvSpPr>
              <a:spLocks noChangeShapeType="1"/>
            </p:cNvSpPr>
            <p:nvPr/>
          </p:nvSpPr>
          <p:spPr bwMode="auto">
            <a:xfrm>
              <a:off x="4572000" y="230191"/>
              <a:ext cx="228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1"/>
                </a:solidFill>
              </a:endParaRPr>
            </a:p>
          </p:txBody>
        </p:sp>
        <p:sp>
          <p:nvSpPr>
            <p:cNvPr id="139313" name="Line 49"/>
            <p:cNvSpPr>
              <a:spLocks noChangeShapeType="1"/>
            </p:cNvSpPr>
            <p:nvPr/>
          </p:nvSpPr>
          <p:spPr bwMode="auto">
            <a:xfrm>
              <a:off x="3886200" y="230191"/>
              <a:ext cx="2286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accent1"/>
                </a:solidFill>
              </a:endParaRPr>
            </a:p>
          </p:txBody>
        </p:sp>
      </p:grpSp>
      <p:sp>
        <p:nvSpPr>
          <p:cNvPr id="139314" name="Line 50"/>
          <p:cNvSpPr>
            <a:spLocks noChangeShapeType="1"/>
          </p:cNvSpPr>
          <p:nvPr/>
        </p:nvSpPr>
        <p:spPr bwMode="auto">
          <a:xfrm>
            <a:off x="3481358"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316" name="Rectangle 52"/>
          <p:cNvSpPr>
            <a:spLocks noChangeArrowheads="1"/>
          </p:cNvSpPr>
          <p:nvPr/>
        </p:nvSpPr>
        <p:spPr bwMode="auto">
          <a:xfrm>
            <a:off x="2185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17" name="Rectangle 53"/>
          <p:cNvSpPr>
            <a:spLocks noChangeArrowheads="1"/>
          </p:cNvSpPr>
          <p:nvPr/>
        </p:nvSpPr>
        <p:spPr bwMode="auto">
          <a:xfrm>
            <a:off x="27955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18" name="Rectangle 54"/>
          <p:cNvSpPr>
            <a:spLocks noChangeArrowheads="1"/>
          </p:cNvSpPr>
          <p:nvPr/>
        </p:nvSpPr>
        <p:spPr bwMode="auto">
          <a:xfrm>
            <a:off x="34813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3</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19" name="Rectangle 55"/>
          <p:cNvSpPr>
            <a:spLocks noChangeArrowheads="1"/>
          </p:cNvSpPr>
          <p:nvPr/>
        </p:nvSpPr>
        <p:spPr bwMode="auto">
          <a:xfrm>
            <a:off x="4167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4</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0" name="Rectangle 56"/>
          <p:cNvSpPr>
            <a:spLocks noChangeArrowheads="1"/>
          </p:cNvSpPr>
          <p:nvPr/>
        </p:nvSpPr>
        <p:spPr bwMode="auto">
          <a:xfrm>
            <a:off x="4929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5</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1" name="Rectangle 57"/>
          <p:cNvSpPr>
            <a:spLocks noChangeArrowheads="1"/>
          </p:cNvSpPr>
          <p:nvPr/>
        </p:nvSpPr>
        <p:spPr bwMode="auto">
          <a:xfrm>
            <a:off x="5691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6</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2" name="Rectangle 58"/>
          <p:cNvSpPr>
            <a:spLocks noChangeArrowheads="1"/>
          </p:cNvSpPr>
          <p:nvPr/>
        </p:nvSpPr>
        <p:spPr bwMode="auto">
          <a:xfrm>
            <a:off x="6376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7</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3" name="Rectangle 59"/>
          <p:cNvSpPr>
            <a:spLocks noChangeArrowheads="1"/>
          </p:cNvSpPr>
          <p:nvPr/>
        </p:nvSpPr>
        <p:spPr bwMode="auto">
          <a:xfrm>
            <a:off x="7138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8</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4" name="Rectangle 60"/>
          <p:cNvSpPr>
            <a:spLocks noChangeArrowheads="1"/>
          </p:cNvSpPr>
          <p:nvPr/>
        </p:nvSpPr>
        <p:spPr bwMode="auto">
          <a:xfrm>
            <a:off x="7062758" y="906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9</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5" name="Rectangle 61"/>
          <p:cNvSpPr>
            <a:spLocks noChangeArrowheads="1"/>
          </p:cNvSpPr>
          <p:nvPr/>
        </p:nvSpPr>
        <p:spPr bwMode="auto">
          <a:xfrm>
            <a:off x="62245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6" name="Rectangle 62"/>
          <p:cNvSpPr>
            <a:spLocks noChangeArrowheads="1"/>
          </p:cNvSpPr>
          <p:nvPr/>
        </p:nvSpPr>
        <p:spPr bwMode="auto">
          <a:xfrm>
            <a:off x="55387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7" name="Rectangle 63"/>
          <p:cNvSpPr>
            <a:spLocks noChangeArrowheads="1"/>
          </p:cNvSpPr>
          <p:nvPr/>
        </p:nvSpPr>
        <p:spPr bwMode="auto">
          <a:xfrm>
            <a:off x="21097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16</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8" name="Rectangle 64"/>
          <p:cNvSpPr>
            <a:spLocks noChangeArrowheads="1"/>
          </p:cNvSpPr>
          <p:nvPr/>
        </p:nvSpPr>
        <p:spPr bwMode="auto">
          <a:xfrm>
            <a:off x="27955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15</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29" name="Rectangle 65"/>
          <p:cNvSpPr>
            <a:spLocks noChangeArrowheads="1"/>
          </p:cNvSpPr>
          <p:nvPr/>
        </p:nvSpPr>
        <p:spPr bwMode="auto">
          <a:xfrm>
            <a:off x="34051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14</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30" name="Rectangle 66"/>
          <p:cNvSpPr>
            <a:spLocks noChangeArrowheads="1"/>
          </p:cNvSpPr>
          <p:nvPr/>
        </p:nvSpPr>
        <p:spPr bwMode="auto">
          <a:xfrm>
            <a:off x="48529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31" name="Rectangle 67"/>
          <p:cNvSpPr>
            <a:spLocks noChangeArrowheads="1"/>
          </p:cNvSpPr>
          <p:nvPr/>
        </p:nvSpPr>
        <p:spPr bwMode="auto">
          <a:xfrm>
            <a:off x="40909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13</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9332" name="Arc 68"/>
          <p:cNvSpPr>
            <a:spLocks/>
          </p:cNvSpPr>
          <p:nvPr/>
        </p:nvSpPr>
        <p:spPr bwMode="auto">
          <a:xfrm>
            <a:off x="2185959" y="1830392"/>
            <a:ext cx="227013" cy="231775"/>
          </a:xfrm>
          <a:custGeom>
            <a:avLst/>
            <a:gdLst>
              <a:gd name="G0" fmla="+- 0 0 0"/>
              <a:gd name="G1" fmla="+- 21600 0 0"/>
              <a:gd name="G2" fmla="+- 21600 0 0"/>
              <a:gd name="T0" fmla="*/ 0 w 21600"/>
              <a:gd name="T1" fmla="*/ 0 h 43199"/>
              <a:gd name="T2" fmla="*/ 230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9"/>
                  <a:pt x="12068" y="43072"/>
                  <a:pt x="229" y="43198"/>
                </a:cubicBezTo>
              </a:path>
              <a:path w="21600" h="43199" stroke="0" extrusionOk="0">
                <a:moveTo>
                  <a:pt x="-1" y="0"/>
                </a:moveTo>
                <a:cubicBezTo>
                  <a:pt x="11929" y="0"/>
                  <a:pt x="21600" y="9670"/>
                  <a:pt x="21600" y="21600"/>
                </a:cubicBezTo>
                <a:cubicBezTo>
                  <a:pt x="21600" y="33439"/>
                  <a:pt x="12068" y="43072"/>
                  <a:pt x="229" y="43198"/>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矩形 85"/>
          <p:cNvSpPr/>
          <p:nvPr/>
        </p:nvSpPr>
        <p:spPr>
          <a:xfrm>
            <a:off x="1775520" y="4464497"/>
            <a:ext cx="1584176"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Priority</a:t>
            </a:r>
            <a:endParaRPr lang="zh-CN" altLang="en-US" sz="3200" b="0" dirty="0">
              <a:effectLst>
                <a:outerShdw blurRad="38100" dist="38100" dir="2700000" algn="tl">
                  <a:srgbClr val="000000">
                    <a:alpha val="43137"/>
                  </a:srgbClr>
                </a:outerShdw>
              </a:effectLst>
            </a:endParaRPr>
          </a:p>
        </p:txBody>
      </p:sp>
      <p:graphicFrame>
        <p:nvGraphicFramePr>
          <p:cNvPr id="139705" name="Object 441"/>
          <p:cNvGraphicFramePr>
            <a:graphicFrameLocks noChangeAspect="1"/>
          </p:cNvGraphicFramePr>
          <p:nvPr/>
        </p:nvGraphicFramePr>
        <p:xfrm>
          <a:off x="3908748" y="4437113"/>
          <a:ext cx="6435725" cy="642937"/>
        </p:xfrm>
        <a:graphic>
          <a:graphicData uri="http://schemas.openxmlformats.org/presentationml/2006/ole">
            <mc:AlternateContent xmlns:mc="http://schemas.openxmlformats.org/markup-compatibility/2006">
              <mc:Choice xmlns:v="urn:schemas-microsoft-com:vml" Requires="v">
                <p:oleObj spid="_x0000_s1054881" name="Equation" r:id="rId4" imgW="2577960" imgH="253800" progId="Equation.DSMT4">
                  <p:embed/>
                </p:oleObj>
              </mc:Choice>
              <mc:Fallback>
                <p:oleObj name="Equation" r:id="rId4" imgW="2577960" imgH="253800" progId="Equation.DSMT4">
                  <p:embed/>
                  <p:pic>
                    <p:nvPicPr>
                      <p:cNvPr id="0" name="Picture 4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8748" y="4437113"/>
                        <a:ext cx="64357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0" name="组合 79"/>
          <p:cNvGrpSpPr/>
          <p:nvPr/>
        </p:nvGrpSpPr>
        <p:grpSpPr>
          <a:xfrm>
            <a:off x="1847528" y="5256584"/>
            <a:ext cx="8470948" cy="1484784"/>
            <a:chOff x="467544" y="5373216"/>
            <a:chExt cx="8470948" cy="1484784"/>
          </a:xfrm>
        </p:grpSpPr>
        <p:graphicFrame>
          <p:nvGraphicFramePr>
            <p:cNvPr id="88" name="Object 90"/>
            <p:cNvGraphicFramePr>
              <a:graphicFrameLocks noChangeAspect="1"/>
            </p:cNvGraphicFramePr>
            <p:nvPr>
              <p:extLst>
                <p:ext uri="{D42A27DB-BD31-4B8C-83A1-F6EECF244321}">
                  <p14:modId xmlns:p14="http://schemas.microsoft.com/office/powerpoint/2010/main" val="4175561133"/>
                </p:ext>
              </p:extLst>
            </p:nvPr>
          </p:nvGraphicFramePr>
          <p:xfrm>
            <a:off x="1115616" y="5417840"/>
            <a:ext cx="566738" cy="531813"/>
          </p:xfrm>
          <a:graphic>
            <a:graphicData uri="http://schemas.openxmlformats.org/presentationml/2006/ole">
              <mc:AlternateContent xmlns:mc="http://schemas.openxmlformats.org/markup-compatibility/2006">
                <mc:Choice xmlns:v="urn:schemas-microsoft-com:vml" Requires="v">
                  <p:oleObj spid="_x0000_s1054882" name="公式" r:id="rId6" imgW="355680" imgH="330120" progId="Equation.3">
                    <p:embed/>
                  </p:oleObj>
                </mc:Choice>
                <mc:Fallback>
                  <p:oleObj name="公式" r:id="rId6" imgW="355680" imgH="330120" progId="Equation.3">
                    <p:embed/>
                    <p:pic>
                      <p:nvPicPr>
                        <p:cNvPr id="0" name="Picture 4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5417840"/>
                          <a:ext cx="566738"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 name="矩形 88"/>
            <p:cNvSpPr/>
            <p:nvPr/>
          </p:nvSpPr>
          <p:spPr>
            <a:xfrm>
              <a:off x="1763688" y="5481137"/>
              <a:ext cx="845103"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Euclid" pitchFamily="18" charset="0"/>
                  <a:ea typeface="黑体" pitchFamily="49" charset="-122"/>
                </a:rPr>
                <a:t>= </a:t>
              </a:r>
              <a:r>
                <a:rPr lang="zh-CN" altLang="en-US" sz="3200" b="0" dirty="0">
                  <a:effectLst>
                    <a:outerShdw blurRad="38100" dist="38100" dir="2700000" algn="tl">
                      <a:srgbClr val="000000"/>
                    </a:outerShdw>
                  </a:effectLst>
                  <a:latin typeface="黑体" pitchFamily="49" charset="-122"/>
                  <a:ea typeface="黑体" pitchFamily="49" charset="-122"/>
                </a:rPr>
                <a:t>0</a:t>
              </a:r>
              <a:endParaRPr lang="zh-CN" altLang="en-US" sz="3200" dirty="0"/>
            </a:p>
          </p:txBody>
        </p:sp>
        <p:sp>
          <p:nvSpPr>
            <p:cNvPr id="90" name="矩形 89"/>
            <p:cNvSpPr/>
            <p:nvPr/>
          </p:nvSpPr>
          <p:spPr>
            <a:xfrm>
              <a:off x="2987824" y="5409129"/>
              <a:ext cx="3514104"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then the chip works.</a:t>
              </a:r>
              <a:endParaRPr lang="zh-CN" altLang="en-US" sz="3200" b="0" dirty="0">
                <a:effectLst>
                  <a:outerShdw blurRad="38100" dist="38100" dir="2700000" algn="tl">
                    <a:srgbClr val="000000">
                      <a:alpha val="43137"/>
                    </a:srgbClr>
                  </a:outerShdw>
                </a:effectLst>
              </a:endParaRPr>
            </a:p>
          </p:txBody>
        </p:sp>
        <p:graphicFrame>
          <p:nvGraphicFramePr>
            <p:cNvPr id="91" name="Object 90"/>
            <p:cNvGraphicFramePr>
              <a:graphicFrameLocks noChangeAspect="1"/>
            </p:cNvGraphicFramePr>
            <p:nvPr>
              <p:extLst>
                <p:ext uri="{D42A27DB-BD31-4B8C-83A1-F6EECF244321}">
                  <p14:modId xmlns:p14="http://schemas.microsoft.com/office/powerpoint/2010/main" val="4175561133"/>
                </p:ext>
              </p:extLst>
            </p:nvPr>
          </p:nvGraphicFramePr>
          <p:xfrm>
            <a:off x="1187624" y="6209928"/>
            <a:ext cx="566738" cy="531813"/>
          </p:xfrm>
          <a:graphic>
            <a:graphicData uri="http://schemas.openxmlformats.org/presentationml/2006/ole">
              <mc:AlternateContent xmlns:mc="http://schemas.openxmlformats.org/markup-compatibility/2006">
                <mc:Choice xmlns:v="urn:schemas-microsoft-com:vml" Requires="v">
                  <p:oleObj spid="_x0000_s1054883" name="公式" r:id="rId8" imgW="355680" imgH="330120" progId="Equation.3">
                    <p:embed/>
                  </p:oleObj>
                </mc:Choice>
                <mc:Fallback>
                  <p:oleObj name="公式" r:id="rId8" imgW="355680" imgH="330120" progId="Equation.3">
                    <p:embed/>
                    <p:pic>
                      <p:nvPicPr>
                        <p:cNvPr id="0" name="Picture 4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6209928"/>
                          <a:ext cx="566738"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矩形 91"/>
            <p:cNvSpPr/>
            <p:nvPr/>
          </p:nvSpPr>
          <p:spPr>
            <a:xfrm>
              <a:off x="1835696" y="6273225"/>
              <a:ext cx="845103"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Euclid" pitchFamily="18" charset="0"/>
                  <a:ea typeface="黑体" pitchFamily="49" charset="-122"/>
                </a:rPr>
                <a:t>= 1</a:t>
              </a:r>
              <a:endParaRPr lang="zh-CN" altLang="en-US" sz="3200" dirty="0"/>
            </a:p>
          </p:txBody>
        </p:sp>
        <p:graphicFrame>
          <p:nvGraphicFramePr>
            <p:cNvPr id="93" name="Object 87"/>
            <p:cNvGraphicFramePr>
              <a:graphicFrameLocks noChangeAspect="1"/>
            </p:cNvGraphicFramePr>
            <p:nvPr/>
          </p:nvGraphicFramePr>
          <p:xfrm>
            <a:off x="4192588" y="6224588"/>
            <a:ext cx="2055812" cy="569912"/>
          </p:xfrm>
          <a:graphic>
            <a:graphicData uri="http://schemas.openxmlformats.org/presentationml/2006/ole">
              <mc:AlternateContent xmlns:mc="http://schemas.openxmlformats.org/markup-compatibility/2006">
                <mc:Choice xmlns:v="urn:schemas-microsoft-com:vml" Requires="v">
                  <p:oleObj spid="_x0000_s1054884" name="Equation" r:id="rId9" imgW="850680" imgH="241200" progId="Equation.DSMT4">
                    <p:embed/>
                  </p:oleObj>
                </mc:Choice>
                <mc:Fallback>
                  <p:oleObj name="Equation" r:id="rId9" imgW="850680" imgH="241200" progId="Equation.DSMT4">
                    <p:embed/>
                    <p:pic>
                      <p:nvPicPr>
                        <p:cNvPr id="0" name="Picture 4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2588" y="6224588"/>
                          <a:ext cx="205581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 name="矩形 94"/>
            <p:cNvSpPr/>
            <p:nvPr/>
          </p:nvSpPr>
          <p:spPr>
            <a:xfrm>
              <a:off x="467544" y="5373216"/>
              <a:ext cx="559769"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If </a:t>
              </a:r>
              <a:endParaRPr lang="zh-CN" altLang="en-US" sz="3200" b="0" dirty="0">
                <a:effectLst>
                  <a:outerShdw blurRad="38100" dist="38100" dir="2700000" algn="tl">
                    <a:srgbClr val="000000">
                      <a:alpha val="43137"/>
                    </a:srgbClr>
                  </a:outerShdw>
                </a:effectLst>
              </a:endParaRPr>
            </a:p>
          </p:txBody>
        </p:sp>
        <p:sp>
          <p:nvSpPr>
            <p:cNvPr id="96" name="矩形 95"/>
            <p:cNvSpPr/>
            <p:nvPr/>
          </p:nvSpPr>
          <p:spPr>
            <a:xfrm>
              <a:off x="467544" y="6165304"/>
              <a:ext cx="559769"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If </a:t>
              </a:r>
              <a:endParaRPr lang="zh-CN" altLang="en-US" sz="3200" b="0" dirty="0">
                <a:effectLst>
                  <a:outerShdw blurRad="38100" dist="38100" dir="2700000" algn="tl">
                    <a:srgbClr val="000000">
                      <a:alpha val="43137"/>
                    </a:srgbClr>
                  </a:outerShdw>
                </a:effectLst>
              </a:endParaRPr>
            </a:p>
          </p:txBody>
        </p:sp>
        <p:sp>
          <p:nvSpPr>
            <p:cNvPr id="97" name="矩形 96"/>
            <p:cNvSpPr/>
            <p:nvPr/>
          </p:nvSpPr>
          <p:spPr>
            <a:xfrm>
              <a:off x="2987824" y="6209928"/>
              <a:ext cx="5950668"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then                          </a:t>
              </a:r>
              <a:r>
                <a:rPr lang="en-US" altLang="zh-CN" sz="2200" b="0" dirty="0">
                  <a:solidFill>
                    <a:srgbClr val="FFFF00"/>
                  </a:solidFill>
                  <a:effectLst>
                    <a:outerShdw blurRad="38100" dist="38100" dir="2700000" algn="tl">
                      <a:srgbClr val="000000">
                        <a:alpha val="43137"/>
                      </a:srgbClr>
                    </a:outerShdw>
                  </a:effectLst>
                </a:rPr>
                <a:t>(outputs are invalid)</a:t>
              </a:r>
              <a:r>
                <a:rPr lang="en-US" altLang="zh-CN" sz="3200" b="0" dirty="0">
                  <a:effectLst>
                    <a:outerShdw blurRad="38100" dist="38100" dir="2700000" algn="tl">
                      <a:srgbClr val="000000">
                        <a:alpha val="43137"/>
                      </a:srgbClr>
                    </a:outerShdw>
                  </a:effectLst>
                </a:rPr>
                <a:t> </a:t>
              </a:r>
              <a:endParaRPr lang="zh-CN" altLang="en-US" sz="32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9705"/>
                                        </p:tgtEl>
                                        <p:attrNameLst>
                                          <p:attrName>style.visibility</p:attrName>
                                        </p:attrNameLst>
                                      </p:cBhvr>
                                      <p:to>
                                        <p:strVal val="visible"/>
                                      </p:to>
                                    </p:set>
                                    <p:anim calcmode="lin" valueType="num">
                                      <p:cBhvr additive="base">
                                        <p:cTn id="11" dur="500" fill="hold"/>
                                        <p:tgtEl>
                                          <p:spTgt spid="139705"/>
                                        </p:tgtEl>
                                        <p:attrNameLst>
                                          <p:attrName>ppt_x</p:attrName>
                                        </p:attrNameLst>
                                      </p:cBhvr>
                                      <p:tavLst>
                                        <p:tav tm="0">
                                          <p:val>
                                            <p:strVal val="#ppt_x"/>
                                          </p:val>
                                        </p:tav>
                                        <p:tav tm="100000">
                                          <p:val>
                                            <p:strVal val="#ppt_x"/>
                                          </p:val>
                                        </p:tav>
                                      </p:tavLst>
                                    </p:anim>
                                    <p:anim calcmode="lin" valueType="num">
                                      <p:cBhvr additive="base">
                                        <p:cTn id="12" dur="500" fill="hold"/>
                                        <p:tgtEl>
                                          <p:spTgt spid="139705"/>
                                        </p:tgtEl>
                                        <p:attrNameLst>
                                          <p:attrName>ppt_y</p:attrName>
                                        </p:attrNameLst>
                                      </p:cBhvr>
                                      <p:tavLst>
                                        <p:tav tm="0">
                                          <p:val>
                                            <p:strVal val="1+#ppt_h/2"/>
                                          </p:val>
                                        </p:tav>
                                        <p:tav tm="100000">
                                          <p:val>
                                            <p:strVal val="#ppt_y"/>
                                          </p:val>
                                        </p:tav>
                                      </p:tavLst>
                                    </p:anim>
                                  </p:childTnLst>
                                </p:cTn>
                              </p:par>
                              <p:par>
                                <p:cTn id="13" presetID="3" presetClass="entr" presetSubtype="1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blinds(horizontal)">
                                      <p:cBhvr>
                                        <p:cTn id="15" dur="500"/>
                                        <p:tgtEl>
                                          <p:spTgt spid="8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2"/>
                                        </p:tgtEl>
                                        <p:attrNameLst>
                                          <p:attrName>style.visibility</p:attrName>
                                        </p:attrNameLst>
                                      </p:cBhvr>
                                      <p:to>
                                        <p:strVal val="visible"/>
                                      </p:to>
                                    </p:set>
                                    <p:anim calcmode="lin" valueType="num">
                                      <p:cBhvr additive="base">
                                        <p:cTn id="20" dur="500" fill="hold"/>
                                        <p:tgtEl>
                                          <p:spTgt spid="82"/>
                                        </p:tgtEl>
                                        <p:attrNameLst>
                                          <p:attrName>ppt_x</p:attrName>
                                        </p:attrNameLst>
                                      </p:cBhvr>
                                      <p:tavLst>
                                        <p:tav tm="0">
                                          <p:val>
                                            <p:strVal val="#ppt_x"/>
                                          </p:val>
                                        </p:tav>
                                        <p:tav tm="100000">
                                          <p:val>
                                            <p:strVal val="#ppt_x"/>
                                          </p:val>
                                        </p:tav>
                                      </p:tavLst>
                                    </p:anim>
                                    <p:anim calcmode="lin" valueType="num">
                                      <p:cBhvr additive="base">
                                        <p:cTn id="21" dur="500" fill="hold"/>
                                        <p:tgtEl>
                                          <p:spTgt spid="82"/>
                                        </p:tgtEl>
                                        <p:attrNameLst>
                                          <p:attrName>ppt_y</p:attrName>
                                        </p:attrNameLst>
                                      </p:cBhvr>
                                      <p:tavLst>
                                        <p:tav tm="0">
                                          <p:val>
                                            <p:strVal val="1+#ppt_h/2"/>
                                          </p:val>
                                        </p:tav>
                                        <p:tav tm="100000">
                                          <p:val>
                                            <p:strVal val="#ppt_y"/>
                                          </p:val>
                                        </p:tav>
                                      </p:tavLst>
                                    </p:anim>
                                  </p:childTnLst>
                                </p:cTn>
                              </p:par>
                              <p:par>
                                <p:cTn id="22" presetID="3" presetClass="entr" presetSubtype="1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blinds(horizontal)">
                                      <p:cBhvr>
                                        <p:cTn id="2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464568" y="1052736"/>
            <a:ext cx="9311952" cy="4104456"/>
          </a:xfrm>
        </p:spPr>
        <p:txBody>
          <a:bodyPr/>
          <a:lstStyle/>
          <a:p>
            <a:pPr>
              <a:lnSpc>
                <a:spcPts val="36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The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input</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number I0,…,I7 NOT uses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low-voltage</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a:t>
            </a:r>
          </a:p>
          <a:p>
            <a:pPr>
              <a:lnSpc>
                <a:spcPts val="36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Decimal number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7</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has the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highest priority</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Decimal number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has the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lowest priority</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a:t>
            </a:r>
          </a:p>
          <a:p>
            <a:pPr>
              <a:lnSpc>
                <a:spcPts val="36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The chip pin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ST NOT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controls the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working status</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a:t>
            </a:r>
          </a:p>
          <a:p>
            <a:pPr>
              <a:lnSpc>
                <a:spcPts val="36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ST NOT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the priority encoder is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working</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a:t>
            </a:r>
          </a:p>
          <a:p>
            <a:pPr>
              <a:lnSpc>
                <a:spcPts val="36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ST NOT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the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encoding</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outputs</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Y2Y1Y0 NOT are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(invalid). </a:t>
            </a:r>
          </a:p>
          <a:p>
            <a:pPr>
              <a:lnSpc>
                <a:spcPts val="36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The encoding result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Y2Y1Y0 NOT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uses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low-voltage</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5" name="Rectangle 53"/>
          <p:cNvSpPr>
            <a:spLocks noChangeArrowheads="1"/>
          </p:cNvSpPr>
          <p:nvPr/>
        </p:nvSpPr>
        <p:spPr bwMode="auto">
          <a:xfrm>
            <a:off x="1856394" y="179930"/>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1504" y="620688"/>
            <a:ext cx="9239944" cy="4114800"/>
          </a:xfrm>
        </p:spPr>
        <p:txBody>
          <a:bodyPr/>
          <a:lstStyle/>
          <a:p>
            <a:pPr>
              <a:lnSpc>
                <a:spcPts val="3600"/>
              </a:lnSpc>
            </a:pPr>
            <a:r>
              <a:rPr lang="en-US" altLang="zh-CN" dirty="0" smtClean="0">
                <a:latin typeface="Times New Roman" pitchFamily="18" charset="0"/>
                <a:cs typeface="Times New Roman" pitchFamily="18" charset="0"/>
              </a:rPr>
              <a:t>Inputs from I_0 NOT to I_7 NOT are low-level voltage effective.</a:t>
            </a:r>
          </a:p>
          <a:p>
            <a:pPr>
              <a:lnSpc>
                <a:spcPts val="3600"/>
              </a:lnSpc>
            </a:pPr>
            <a:r>
              <a:rPr lang="en-US" altLang="zh-CN" dirty="0" smtClean="0">
                <a:latin typeface="Times New Roman" pitchFamily="18" charset="0"/>
                <a:cs typeface="Times New Roman" pitchFamily="18" charset="0"/>
              </a:rPr>
              <a:t>Outputs from Y_2 NOT to Y_0 NOT are low-</a:t>
            </a:r>
            <a:br>
              <a:rPr lang="en-US" altLang="zh-CN" dirty="0" smtClean="0">
                <a:latin typeface="Times New Roman" pitchFamily="18" charset="0"/>
                <a:cs typeface="Times New Roman" pitchFamily="18" charset="0"/>
              </a:rPr>
            </a:br>
            <a:r>
              <a:rPr lang="en-US" altLang="zh-CN" dirty="0" smtClean="0">
                <a:latin typeface="Times New Roman" pitchFamily="18" charset="0"/>
                <a:cs typeface="Times New Roman" pitchFamily="18" charset="0"/>
              </a:rPr>
              <a:t>level voltage effective.</a:t>
            </a:r>
            <a:endParaRPr lang="zh-CN" altLang="en-US" dirty="0" smtClean="0">
              <a:latin typeface="Times New Roman" pitchFamily="18" charset="0"/>
              <a:cs typeface="Times New Roman" pitchFamily="18" charset="0"/>
            </a:endParaRPr>
          </a:p>
          <a:p>
            <a:pPr>
              <a:lnSpc>
                <a:spcPts val="3600"/>
              </a:lnSpc>
            </a:pPr>
            <a:r>
              <a:rPr lang="en-US" altLang="zh-CN" dirty="0" smtClean="0">
                <a:latin typeface="Times New Roman" pitchFamily="18" charset="0"/>
                <a:cs typeface="Times New Roman" pitchFamily="18" charset="0"/>
              </a:rPr>
              <a:t>The decimal value 0 (I_0 NOT equals 0), is encoded as the binary value 111 (Y2Y1Y0 equals 111).</a:t>
            </a:r>
          </a:p>
          <a:p>
            <a:pPr>
              <a:lnSpc>
                <a:spcPts val="3600"/>
              </a:lnSpc>
            </a:pPr>
            <a:r>
              <a:rPr lang="en-US" altLang="zh-CN" dirty="0" smtClean="0">
                <a:latin typeface="Times New Roman" pitchFamily="18" charset="0"/>
                <a:cs typeface="Times New Roman" pitchFamily="18" charset="0"/>
              </a:rPr>
              <a:t>The decimal value 7 (I_7 NOT equals 0), is </a:t>
            </a:r>
            <a:br>
              <a:rPr lang="en-US" altLang="zh-CN" dirty="0" smtClean="0">
                <a:latin typeface="Times New Roman" pitchFamily="18" charset="0"/>
                <a:cs typeface="Times New Roman" pitchFamily="18" charset="0"/>
              </a:rPr>
            </a:br>
            <a:r>
              <a:rPr lang="en-US" altLang="zh-CN" dirty="0" smtClean="0">
                <a:latin typeface="Times New Roman" pitchFamily="18" charset="0"/>
                <a:cs typeface="Times New Roman" pitchFamily="18" charset="0"/>
              </a:rPr>
              <a:t>encoded as the binary value 000 (Y2Y1Y0 equals  </a:t>
            </a:r>
            <a:br>
              <a:rPr lang="en-US" altLang="zh-CN" dirty="0" smtClean="0">
                <a:latin typeface="Times New Roman" pitchFamily="18" charset="0"/>
                <a:cs typeface="Times New Roman" pitchFamily="18" charset="0"/>
              </a:rPr>
            </a:br>
            <a:r>
              <a:rPr lang="en-US" altLang="zh-CN" dirty="0" smtClean="0">
                <a:latin typeface="Times New Roman" pitchFamily="18" charset="0"/>
                <a:cs typeface="Times New Roman" pitchFamily="18" charset="0"/>
              </a:rPr>
              <a:t>000).</a:t>
            </a:r>
          </a:p>
          <a:p>
            <a:pPr>
              <a:lnSpc>
                <a:spcPts val="3600"/>
              </a:lnSpc>
            </a:pPr>
            <a:r>
              <a:rPr lang="en-US" altLang="zh-CN" dirty="0" smtClean="0">
                <a:latin typeface="Times New Roman" pitchFamily="18" charset="0"/>
                <a:cs typeface="Times New Roman" pitchFamily="18" charset="0"/>
              </a:rPr>
              <a:t>The input I_7 NOT has the highest priority. The input I_0 NOT has the lowest priority.</a:t>
            </a:r>
          </a:p>
          <a:p>
            <a:pPr>
              <a:lnSpc>
                <a:spcPts val="3600"/>
              </a:lnSpc>
            </a:pPr>
            <a:r>
              <a:rPr lang="en-US" altLang="zh-CN" dirty="0" smtClean="0">
                <a:latin typeface="Times New Roman" pitchFamily="18" charset="0"/>
                <a:cs typeface="Times New Roman" pitchFamily="18" charset="0"/>
              </a:rPr>
              <a:t>ST_NOT is the enabling pin. </a:t>
            </a:r>
          </a:p>
          <a:p>
            <a:pPr>
              <a:lnSpc>
                <a:spcPts val="3600"/>
              </a:lnSpc>
            </a:pPr>
            <a:endParaRPr lang="zh-CN" altLang="en-US" dirty="0" smtClean="0">
              <a:latin typeface="Times New Roman" pitchFamily="18" charset="0"/>
              <a:cs typeface="Times New Roman" pitchFamily="18" charset="0"/>
            </a:endParaRPr>
          </a:p>
          <a:p>
            <a:pPr>
              <a:lnSpc>
                <a:spcPts val="3600"/>
              </a:lnSpc>
            </a:pPr>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27384"/>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Rectangle 4"/>
          <p:cNvSpPr>
            <a:spLocks noChangeArrowheads="1"/>
          </p:cNvSpPr>
          <p:nvPr/>
        </p:nvSpPr>
        <p:spPr bwMode="auto">
          <a:xfrm>
            <a:off x="2185958" y="992191"/>
            <a:ext cx="5486400" cy="1981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5"/>
          <p:cNvSpPr>
            <a:spLocks noChangeShapeType="1"/>
          </p:cNvSpPr>
          <p:nvPr/>
        </p:nvSpPr>
        <p:spPr bwMode="auto">
          <a:xfrm>
            <a:off x="24145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 name="Line 6"/>
          <p:cNvSpPr>
            <a:spLocks noChangeShapeType="1"/>
          </p:cNvSpPr>
          <p:nvPr/>
        </p:nvSpPr>
        <p:spPr bwMode="auto">
          <a:xfrm>
            <a:off x="30241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Line 7"/>
          <p:cNvSpPr>
            <a:spLocks noChangeShapeType="1"/>
          </p:cNvSpPr>
          <p:nvPr/>
        </p:nvSpPr>
        <p:spPr bwMode="auto">
          <a:xfrm>
            <a:off x="37099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 name="Line 8"/>
          <p:cNvSpPr>
            <a:spLocks noChangeShapeType="1"/>
          </p:cNvSpPr>
          <p:nvPr/>
        </p:nvSpPr>
        <p:spPr bwMode="auto">
          <a:xfrm>
            <a:off x="4395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9"/>
          <p:cNvSpPr>
            <a:spLocks noChangeShapeType="1"/>
          </p:cNvSpPr>
          <p:nvPr/>
        </p:nvSpPr>
        <p:spPr bwMode="auto">
          <a:xfrm>
            <a:off x="5157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10"/>
          <p:cNvSpPr>
            <a:spLocks noChangeShapeType="1"/>
          </p:cNvSpPr>
          <p:nvPr/>
        </p:nvSpPr>
        <p:spPr bwMode="auto">
          <a:xfrm>
            <a:off x="5919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11"/>
          <p:cNvSpPr>
            <a:spLocks noChangeShapeType="1"/>
          </p:cNvSpPr>
          <p:nvPr/>
        </p:nvSpPr>
        <p:spPr bwMode="auto">
          <a:xfrm>
            <a:off x="66055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Line 12"/>
          <p:cNvSpPr>
            <a:spLocks noChangeShapeType="1"/>
          </p:cNvSpPr>
          <p:nvPr/>
        </p:nvSpPr>
        <p:spPr bwMode="auto">
          <a:xfrm>
            <a:off x="7367558" y="2973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 name="Line 13"/>
          <p:cNvSpPr>
            <a:spLocks noChangeShapeType="1"/>
          </p:cNvSpPr>
          <p:nvPr/>
        </p:nvSpPr>
        <p:spPr bwMode="auto">
          <a:xfrm flipV="1">
            <a:off x="24145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 name="Line 14"/>
          <p:cNvSpPr>
            <a:spLocks noChangeShapeType="1"/>
          </p:cNvSpPr>
          <p:nvPr/>
        </p:nvSpPr>
        <p:spPr bwMode="auto">
          <a:xfrm flipV="1">
            <a:off x="3100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 name="Line 15"/>
          <p:cNvSpPr>
            <a:spLocks noChangeShapeType="1"/>
          </p:cNvSpPr>
          <p:nvPr/>
        </p:nvSpPr>
        <p:spPr bwMode="auto">
          <a:xfrm flipV="1">
            <a:off x="37861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16"/>
          <p:cNvSpPr>
            <a:spLocks noChangeShapeType="1"/>
          </p:cNvSpPr>
          <p:nvPr/>
        </p:nvSpPr>
        <p:spPr bwMode="auto">
          <a:xfrm flipV="1">
            <a:off x="44719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 name="Line 17"/>
          <p:cNvSpPr>
            <a:spLocks noChangeShapeType="1"/>
          </p:cNvSpPr>
          <p:nvPr/>
        </p:nvSpPr>
        <p:spPr bwMode="auto">
          <a:xfrm flipV="1">
            <a:off x="51577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 name="Line 18"/>
          <p:cNvSpPr>
            <a:spLocks noChangeShapeType="1"/>
          </p:cNvSpPr>
          <p:nvPr/>
        </p:nvSpPr>
        <p:spPr bwMode="auto">
          <a:xfrm flipV="1">
            <a:off x="58435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 name="Line 19"/>
          <p:cNvSpPr>
            <a:spLocks noChangeShapeType="1"/>
          </p:cNvSpPr>
          <p:nvPr/>
        </p:nvSpPr>
        <p:spPr bwMode="auto">
          <a:xfrm flipV="1">
            <a:off x="6529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 name="Line 20"/>
          <p:cNvSpPr>
            <a:spLocks noChangeShapeType="1"/>
          </p:cNvSpPr>
          <p:nvPr/>
        </p:nvSpPr>
        <p:spPr bwMode="auto">
          <a:xfrm flipV="1">
            <a:off x="7291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 name="Rectangle 30"/>
          <p:cNvSpPr>
            <a:spLocks noChangeArrowheads="1"/>
          </p:cNvSpPr>
          <p:nvPr/>
        </p:nvSpPr>
        <p:spPr bwMode="auto">
          <a:xfrm>
            <a:off x="5691158" y="34210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09" name="Rectangle 31"/>
          <p:cNvSpPr>
            <a:spLocks noChangeArrowheads="1"/>
          </p:cNvSpPr>
          <p:nvPr/>
        </p:nvSpPr>
        <p:spPr bwMode="auto">
          <a:xfrm>
            <a:off x="6376958" y="34210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 name="Rectangle 32"/>
          <p:cNvSpPr>
            <a:spLocks noChangeArrowheads="1"/>
          </p:cNvSpPr>
          <p:nvPr/>
        </p:nvSpPr>
        <p:spPr bwMode="auto">
          <a:xfrm>
            <a:off x="6986558" y="1444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1" name="Line 33"/>
          <p:cNvSpPr>
            <a:spLocks noChangeShapeType="1"/>
          </p:cNvSpPr>
          <p:nvPr/>
        </p:nvSpPr>
        <p:spPr bwMode="auto">
          <a:xfrm>
            <a:off x="7062758" y="3278191"/>
            <a:ext cx="609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 name="Rectangle 34"/>
          <p:cNvSpPr>
            <a:spLocks noChangeArrowheads="1"/>
          </p:cNvSpPr>
          <p:nvPr/>
        </p:nvSpPr>
        <p:spPr bwMode="auto">
          <a:xfrm>
            <a:off x="1881159" y="144467"/>
            <a:ext cx="6623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V</a:t>
            </a:r>
            <a:r>
              <a:rPr lang="en-US" altLang="zh-CN" sz="3200" b="0" baseline="-25000">
                <a:effectLst>
                  <a:outerShdw blurRad="38100" dist="38100" dir="2700000" algn="tl">
                    <a:srgbClr val="000000"/>
                  </a:outerShdw>
                </a:effectLst>
                <a:latin typeface="黑体" pitchFamily="49" charset="-122"/>
                <a:ea typeface="黑体" pitchFamily="49" charset="-122"/>
              </a:rPr>
              <a:t>CC</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3" name="Rectangle 35"/>
          <p:cNvSpPr>
            <a:spLocks noChangeArrowheads="1"/>
          </p:cNvSpPr>
          <p:nvPr/>
        </p:nvSpPr>
        <p:spPr bwMode="auto">
          <a:xfrm>
            <a:off x="2795558" y="1444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S</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14" name="Rectangle 36"/>
          <p:cNvSpPr>
            <a:spLocks noChangeArrowheads="1"/>
          </p:cNvSpPr>
          <p:nvPr/>
        </p:nvSpPr>
        <p:spPr bwMode="auto">
          <a:xfrm>
            <a:off x="3405159" y="144467"/>
            <a:ext cx="6623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EX</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5" name="Rectangle 37"/>
          <p:cNvSpPr>
            <a:spLocks noChangeArrowheads="1"/>
          </p:cNvSpPr>
          <p:nvPr/>
        </p:nvSpPr>
        <p:spPr bwMode="auto">
          <a:xfrm>
            <a:off x="3938558" y="1677991"/>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74LS148 </a:t>
            </a:r>
          </a:p>
        </p:txBody>
      </p:sp>
      <p:grpSp>
        <p:nvGrpSpPr>
          <p:cNvPr id="116" name="组合 115"/>
          <p:cNvGrpSpPr/>
          <p:nvPr/>
        </p:nvGrpSpPr>
        <p:grpSpPr>
          <a:xfrm>
            <a:off x="5005358" y="3421066"/>
            <a:ext cx="590550" cy="579438"/>
            <a:chOff x="4495800" y="3421066"/>
            <a:chExt cx="590550" cy="579438"/>
          </a:xfrm>
        </p:grpSpPr>
        <p:sp>
          <p:nvSpPr>
            <p:cNvPr id="117" name="Rectangle 29"/>
            <p:cNvSpPr>
              <a:spLocks noChangeArrowheads="1"/>
            </p:cNvSpPr>
            <p:nvPr/>
          </p:nvSpPr>
          <p:spPr bwMode="auto">
            <a:xfrm>
              <a:off x="4495800" y="34210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ST</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18" name="Line 42"/>
            <p:cNvSpPr>
              <a:spLocks noChangeShapeType="1"/>
            </p:cNvSpPr>
            <p:nvPr/>
          </p:nvSpPr>
          <p:spPr bwMode="auto">
            <a:xfrm>
              <a:off x="4572000" y="3506791"/>
              <a:ext cx="36036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9" name="Line 43"/>
          <p:cNvSpPr>
            <a:spLocks noChangeShapeType="1"/>
          </p:cNvSpPr>
          <p:nvPr/>
        </p:nvSpPr>
        <p:spPr bwMode="auto">
          <a:xfrm>
            <a:off x="5767358" y="3506791"/>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 name="Line 44"/>
          <p:cNvSpPr>
            <a:spLocks noChangeShapeType="1"/>
          </p:cNvSpPr>
          <p:nvPr/>
        </p:nvSpPr>
        <p:spPr bwMode="auto">
          <a:xfrm>
            <a:off x="6453158"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45"/>
          <p:cNvSpPr>
            <a:spLocks noChangeShapeType="1"/>
          </p:cNvSpPr>
          <p:nvPr/>
        </p:nvSpPr>
        <p:spPr bwMode="auto">
          <a:xfrm>
            <a:off x="7062758"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2" name="组合 121"/>
          <p:cNvGrpSpPr/>
          <p:nvPr/>
        </p:nvGrpSpPr>
        <p:grpSpPr>
          <a:xfrm>
            <a:off x="2262158" y="144467"/>
            <a:ext cx="4564706" cy="3861375"/>
            <a:chOff x="1752600" y="144466"/>
            <a:chExt cx="4564706" cy="3861375"/>
          </a:xfrm>
        </p:grpSpPr>
        <p:sp>
          <p:nvSpPr>
            <p:cNvPr id="123" name="Rectangle 21"/>
            <p:cNvSpPr>
              <a:spLocks noChangeArrowheads="1"/>
            </p:cNvSpPr>
            <p:nvPr/>
          </p:nvSpPr>
          <p:spPr bwMode="auto">
            <a:xfrm>
              <a:off x="57912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24" name="Rectangle 22"/>
            <p:cNvSpPr>
              <a:spLocks noChangeArrowheads="1"/>
            </p:cNvSpPr>
            <p:nvPr/>
          </p:nvSpPr>
          <p:spPr bwMode="auto">
            <a:xfrm>
              <a:off x="51054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25" name="Rectangle 23"/>
            <p:cNvSpPr>
              <a:spLocks noChangeArrowheads="1"/>
            </p:cNvSpPr>
            <p:nvPr/>
          </p:nvSpPr>
          <p:spPr bwMode="auto">
            <a:xfrm>
              <a:off x="44958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26" name="Rectangle 24"/>
            <p:cNvSpPr>
              <a:spLocks noChangeArrowheads="1"/>
            </p:cNvSpPr>
            <p:nvPr/>
          </p:nvSpPr>
          <p:spPr bwMode="auto">
            <a:xfrm>
              <a:off x="38100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27" name="Rectangle 25"/>
            <p:cNvSpPr>
              <a:spLocks noChangeArrowheads="1"/>
            </p:cNvSpPr>
            <p:nvPr/>
          </p:nvSpPr>
          <p:spPr bwMode="auto">
            <a:xfrm>
              <a:off x="17526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4</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28" name="Rectangle 26"/>
            <p:cNvSpPr>
              <a:spLocks noChangeArrowheads="1"/>
            </p:cNvSpPr>
            <p:nvPr/>
          </p:nvSpPr>
          <p:spPr bwMode="auto">
            <a:xfrm>
              <a:off x="23622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5</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29" name="Rectangle 27"/>
            <p:cNvSpPr>
              <a:spLocks noChangeArrowheads="1"/>
            </p:cNvSpPr>
            <p:nvPr/>
          </p:nvSpPr>
          <p:spPr bwMode="auto">
            <a:xfrm>
              <a:off x="30480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30" name="Rectangle 28"/>
            <p:cNvSpPr>
              <a:spLocks noChangeArrowheads="1"/>
            </p:cNvSpPr>
            <p:nvPr/>
          </p:nvSpPr>
          <p:spPr bwMode="auto">
            <a:xfrm>
              <a:off x="37338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7</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31" name="Line 38"/>
            <p:cNvSpPr>
              <a:spLocks noChangeShapeType="1"/>
            </p:cNvSpPr>
            <p:nvPr/>
          </p:nvSpPr>
          <p:spPr bwMode="auto">
            <a:xfrm>
              <a:off x="1828800"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 name="Line 39"/>
            <p:cNvSpPr>
              <a:spLocks noChangeShapeType="1"/>
            </p:cNvSpPr>
            <p:nvPr/>
          </p:nvSpPr>
          <p:spPr bwMode="auto">
            <a:xfrm>
              <a:off x="2438400"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 name="Line 40"/>
            <p:cNvSpPr>
              <a:spLocks noChangeShapeType="1"/>
            </p:cNvSpPr>
            <p:nvPr/>
          </p:nvSpPr>
          <p:spPr bwMode="auto">
            <a:xfrm>
              <a:off x="3124200"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 name="Line 41"/>
            <p:cNvSpPr>
              <a:spLocks noChangeShapeType="1"/>
            </p:cNvSpPr>
            <p:nvPr/>
          </p:nvSpPr>
          <p:spPr bwMode="auto">
            <a:xfrm>
              <a:off x="3810000"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 name="Line 46"/>
            <p:cNvSpPr>
              <a:spLocks noChangeShapeType="1"/>
            </p:cNvSpPr>
            <p:nvPr/>
          </p:nvSpPr>
          <p:spPr bwMode="auto">
            <a:xfrm>
              <a:off x="5867400"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 name="Line 47"/>
            <p:cNvSpPr>
              <a:spLocks noChangeShapeType="1"/>
            </p:cNvSpPr>
            <p:nvPr/>
          </p:nvSpPr>
          <p:spPr bwMode="auto">
            <a:xfrm>
              <a:off x="5181600"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7" name="Line 48"/>
            <p:cNvSpPr>
              <a:spLocks noChangeShapeType="1"/>
            </p:cNvSpPr>
            <p:nvPr/>
          </p:nvSpPr>
          <p:spPr bwMode="auto">
            <a:xfrm>
              <a:off x="4572000"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 name="Line 49"/>
            <p:cNvSpPr>
              <a:spLocks noChangeShapeType="1"/>
            </p:cNvSpPr>
            <p:nvPr/>
          </p:nvSpPr>
          <p:spPr bwMode="auto">
            <a:xfrm>
              <a:off x="3886200"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9" name="Line 50"/>
          <p:cNvSpPr>
            <a:spLocks noChangeShapeType="1"/>
          </p:cNvSpPr>
          <p:nvPr/>
        </p:nvSpPr>
        <p:spPr bwMode="auto">
          <a:xfrm>
            <a:off x="3481358"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 name="Rectangle 52"/>
          <p:cNvSpPr>
            <a:spLocks noChangeArrowheads="1"/>
          </p:cNvSpPr>
          <p:nvPr/>
        </p:nvSpPr>
        <p:spPr bwMode="auto">
          <a:xfrm>
            <a:off x="2185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 name="Rectangle 53"/>
          <p:cNvSpPr>
            <a:spLocks noChangeArrowheads="1"/>
          </p:cNvSpPr>
          <p:nvPr/>
        </p:nvSpPr>
        <p:spPr bwMode="auto">
          <a:xfrm>
            <a:off x="27955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2" name="Rectangle 54"/>
          <p:cNvSpPr>
            <a:spLocks noChangeArrowheads="1"/>
          </p:cNvSpPr>
          <p:nvPr/>
        </p:nvSpPr>
        <p:spPr bwMode="auto">
          <a:xfrm>
            <a:off x="34813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3</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3" name="Rectangle 55"/>
          <p:cNvSpPr>
            <a:spLocks noChangeArrowheads="1"/>
          </p:cNvSpPr>
          <p:nvPr/>
        </p:nvSpPr>
        <p:spPr bwMode="auto">
          <a:xfrm>
            <a:off x="4167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4</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4" name="Rectangle 56"/>
          <p:cNvSpPr>
            <a:spLocks noChangeArrowheads="1"/>
          </p:cNvSpPr>
          <p:nvPr/>
        </p:nvSpPr>
        <p:spPr bwMode="auto">
          <a:xfrm>
            <a:off x="4929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5</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5" name="Rectangle 57"/>
          <p:cNvSpPr>
            <a:spLocks noChangeArrowheads="1"/>
          </p:cNvSpPr>
          <p:nvPr/>
        </p:nvSpPr>
        <p:spPr bwMode="auto">
          <a:xfrm>
            <a:off x="5691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6</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6" name="Rectangle 58"/>
          <p:cNvSpPr>
            <a:spLocks noChangeArrowheads="1"/>
          </p:cNvSpPr>
          <p:nvPr/>
        </p:nvSpPr>
        <p:spPr bwMode="auto">
          <a:xfrm>
            <a:off x="6376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7</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7" name="Rectangle 59"/>
          <p:cNvSpPr>
            <a:spLocks noChangeArrowheads="1"/>
          </p:cNvSpPr>
          <p:nvPr/>
        </p:nvSpPr>
        <p:spPr bwMode="auto">
          <a:xfrm>
            <a:off x="7138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8</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8" name="Rectangle 60"/>
          <p:cNvSpPr>
            <a:spLocks noChangeArrowheads="1"/>
          </p:cNvSpPr>
          <p:nvPr/>
        </p:nvSpPr>
        <p:spPr bwMode="auto">
          <a:xfrm>
            <a:off x="7062758" y="906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9</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9" name="Rectangle 61"/>
          <p:cNvSpPr>
            <a:spLocks noChangeArrowheads="1"/>
          </p:cNvSpPr>
          <p:nvPr/>
        </p:nvSpPr>
        <p:spPr bwMode="auto">
          <a:xfrm>
            <a:off x="62245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50" name="Rectangle 62"/>
          <p:cNvSpPr>
            <a:spLocks noChangeArrowheads="1"/>
          </p:cNvSpPr>
          <p:nvPr/>
        </p:nvSpPr>
        <p:spPr bwMode="auto">
          <a:xfrm>
            <a:off x="55387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51" name="Rectangle 63"/>
          <p:cNvSpPr>
            <a:spLocks noChangeArrowheads="1"/>
          </p:cNvSpPr>
          <p:nvPr/>
        </p:nvSpPr>
        <p:spPr bwMode="auto">
          <a:xfrm>
            <a:off x="21097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16</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52" name="Rectangle 64"/>
          <p:cNvSpPr>
            <a:spLocks noChangeArrowheads="1"/>
          </p:cNvSpPr>
          <p:nvPr/>
        </p:nvSpPr>
        <p:spPr bwMode="auto">
          <a:xfrm>
            <a:off x="27955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15</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53" name="Rectangle 65"/>
          <p:cNvSpPr>
            <a:spLocks noChangeArrowheads="1"/>
          </p:cNvSpPr>
          <p:nvPr/>
        </p:nvSpPr>
        <p:spPr bwMode="auto">
          <a:xfrm>
            <a:off x="34051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14</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54" name="Rectangle 66"/>
          <p:cNvSpPr>
            <a:spLocks noChangeArrowheads="1"/>
          </p:cNvSpPr>
          <p:nvPr/>
        </p:nvSpPr>
        <p:spPr bwMode="auto">
          <a:xfrm>
            <a:off x="48529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55" name="Rectangle 67"/>
          <p:cNvSpPr>
            <a:spLocks noChangeArrowheads="1"/>
          </p:cNvSpPr>
          <p:nvPr/>
        </p:nvSpPr>
        <p:spPr bwMode="auto">
          <a:xfrm>
            <a:off x="40909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13</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56" name="Arc 68"/>
          <p:cNvSpPr>
            <a:spLocks/>
          </p:cNvSpPr>
          <p:nvPr/>
        </p:nvSpPr>
        <p:spPr bwMode="auto">
          <a:xfrm>
            <a:off x="2185959" y="1830392"/>
            <a:ext cx="227013" cy="231775"/>
          </a:xfrm>
          <a:custGeom>
            <a:avLst/>
            <a:gdLst>
              <a:gd name="G0" fmla="+- 0 0 0"/>
              <a:gd name="G1" fmla="+- 21600 0 0"/>
              <a:gd name="G2" fmla="+- 21600 0 0"/>
              <a:gd name="T0" fmla="*/ 0 w 21600"/>
              <a:gd name="T1" fmla="*/ 0 h 43199"/>
              <a:gd name="T2" fmla="*/ 230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9"/>
                  <a:pt x="12068" y="43072"/>
                  <a:pt x="229" y="43198"/>
                </a:cubicBezTo>
              </a:path>
              <a:path w="21600" h="43199" stroke="0" extrusionOk="0">
                <a:moveTo>
                  <a:pt x="-1" y="0"/>
                </a:moveTo>
                <a:cubicBezTo>
                  <a:pt x="11929" y="0"/>
                  <a:pt x="21600" y="9670"/>
                  <a:pt x="21600" y="21600"/>
                </a:cubicBezTo>
                <a:cubicBezTo>
                  <a:pt x="21600" y="33439"/>
                  <a:pt x="12068" y="43072"/>
                  <a:pt x="229" y="43198"/>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 name="组合 75"/>
          <p:cNvGrpSpPr/>
          <p:nvPr/>
        </p:nvGrpSpPr>
        <p:grpSpPr>
          <a:xfrm>
            <a:off x="1616768" y="4686755"/>
            <a:ext cx="9087744" cy="1415253"/>
            <a:chOff x="251520" y="4686754"/>
            <a:chExt cx="9087744" cy="1415253"/>
          </a:xfrm>
        </p:grpSpPr>
        <p:graphicFrame>
          <p:nvGraphicFramePr>
            <p:cNvPr id="87642" name="Object 602"/>
            <p:cNvGraphicFramePr>
              <a:graphicFrameLocks noChangeAspect="1"/>
            </p:cNvGraphicFramePr>
            <p:nvPr/>
          </p:nvGraphicFramePr>
          <p:xfrm>
            <a:off x="1403648" y="5517232"/>
            <a:ext cx="1292101" cy="580091"/>
          </p:xfrm>
          <a:graphic>
            <a:graphicData uri="http://schemas.openxmlformats.org/presentationml/2006/ole">
              <mc:AlternateContent xmlns:mc="http://schemas.openxmlformats.org/markup-compatibility/2006">
                <mc:Choice xmlns:v="urn:schemas-microsoft-com:vml" Requires="v">
                  <p:oleObj spid="_x0000_s1053830" name="Equation" r:id="rId4" imgW="469800" imgH="215640" progId="Equation.DSMT4">
                    <p:embed/>
                  </p:oleObj>
                </mc:Choice>
                <mc:Fallback>
                  <p:oleObj name="Equation" r:id="rId4" imgW="469800" imgH="215640" progId="Equation.DSMT4">
                    <p:embed/>
                    <p:pic>
                      <p:nvPicPr>
                        <p:cNvPr id="0" name="Picture 6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517232"/>
                          <a:ext cx="1292101" cy="5800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 name="组合 74"/>
            <p:cNvGrpSpPr/>
            <p:nvPr/>
          </p:nvGrpSpPr>
          <p:grpSpPr>
            <a:xfrm>
              <a:off x="251520" y="4686754"/>
              <a:ext cx="9087744" cy="1415253"/>
              <a:chOff x="251520" y="4686754"/>
              <a:chExt cx="9087744" cy="1415253"/>
            </a:xfrm>
          </p:grpSpPr>
          <p:graphicFrame>
            <p:nvGraphicFramePr>
              <p:cNvPr id="87640" name="Object 600"/>
              <p:cNvGraphicFramePr>
                <a:graphicFrameLocks noChangeAspect="1"/>
              </p:cNvGraphicFramePr>
              <p:nvPr/>
            </p:nvGraphicFramePr>
            <p:xfrm>
              <a:off x="3644430" y="4702720"/>
              <a:ext cx="1871662" cy="598488"/>
            </p:xfrm>
            <a:graphic>
              <a:graphicData uri="http://schemas.openxmlformats.org/presentationml/2006/ole">
                <mc:AlternateContent xmlns:mc="http://schemas.openxmlformats.org/markup-compatibility/2006">
                  <mc:Choice xmlns:v="urn:schemas-microsoft-com:vml" Requires="v">
                    <p:oleObj spid="_x0000_s1053831" name="Equation" r:id="rId6" imgW="774360" imgH="253800" progId="Equation.DSMT4">
                      <p:embed/>
                    </p:oleObj>
                  </mc:Choice>
                  <mc:Fallback>
                    <p:oleObj name="Equation" r:id="rId6" imgW="774360" imgH="253800" progId="Equation.DSMT4">
                      <p:embed/>
                      <p:pic>
                        <p:nvPicPr>
                          <p:cNvPr id="0" name="Picture 6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4430" y="4702720"/>
                            <a:ext cx="1871662"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641" name="Object 601"/>
              <p:cNvGraphicFramePr>
                <a:graphicFrameLocks noChangeAspect="1"/>
              </p:cNvGraphicFramePr>
              <p:nvPr/>
            </p:nvGraphicFramePr>
            <p:xfrm>
              <a:off x="1048099" y="4686754"/>
              <a:ext cx="1287462" cy="539750"/>
            </p:xfrm>
            <a:graphic>
              <a:graphicData uri="http://schemas.openxmlformats.org/presentationml/2006/ole">
                <mc:AlternateContent xmlns:mc="http://schemas.openxmlformats.org/markup-compatibility/2006">
                  <mc:Choice xmlns:v="urn:schemas-microsoft-com:vml" Requires="v">
                    <p:oleObj spid="_x0000_s1053832" name="Equation" r:id="rId8" imgW="533160" imgH="228600" progId="Equation.DSMT4">
                      <p:embed/>
                    </p:oleObj>
                  </mc:Choice>
                  <mc:Fallback>
                    <p:oleObj name="Equation" r:id="rId8" imgW="533160" imgH="228600" progId="Equation.DSMT4">
                      <p:embed/>
                      <p:pic>
                        <p:nvPicPr>
                          <p:cNvPr id="0" name="Picture 6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8099" y="4686754"/>
                            <a:ext cx="128746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 name="矩形 82"/>
              <p:cNvSpPr/>
              <p:nvPr/>
            </p:nvSpPr>
            <p:spPr>
              <a:xfrm>
                <a:off x="251520" y="5517232"/>
                <a:ext cx="9087744"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Then,               (output) means there is no input signal.</a:t>
                </a:r>
                <a:endParaRPr lang="zh-CN" altLang="en-US" sz="3200" b="0" dirty="0">
                  <a:effectLst>
                    <a:outerShdw blurRad="38100" dist="38100" dir="2700000" algn="tl">
                      <a:srgbClr val="000000">
                        <a:alpha val="43137"/>
                      </a:srgbClr>
                    </a:outerShdw>
                  </a:effectLst>
                </a:endParaRPr>
              </a:p>
            </p:txBody>
          </p:sp>
          <p:sp>
            <p:nvSpPr>
              <p:cNvPr id="84" name="矩形 83"/>
              <p:cNvSpPr/>
              <p:nvPr/>
            </p:nvSpPr>
            <p:spPr>
              <a:xfrm>
                <a:off x="323528" y="4702720"/>
                <a:ext cx="559769"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If </a:t>
                </a:r>
                <a:endParaRPr lang="zh-CN" altLang="en-US" sz="3200" b="0" dirty="0">
                  <a:effectLst>
                    <a:outerShdw blurRad="38100" dist="38100" dir="2700000" algn="tl">
                      <a:srgbClr val="000000">
                        <a:alpha val="43137"/>
                      </a:srgbClr>
                    </a:outerShdw>
                  </a:effectLst>
                </a:endParaRPr>
              </a:p>
            </p:txBody>
          </p:sp>
          <p:sp>
            <p:nvSpPr>
              <p:cNvPr id="85" name="矩形 84"/>
              <p:cNvSpPr/>
              <p:nvPr/>
            </p:nvSpPr>
            <p:spPr>
              <a:xfrm>
                <a:off x="2636318" y="4702720"/>
                <a:ext cx="5838458"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and                       (all inputs are 1)</a:t>
                </a:r>
                <a:endParaRPr lang="zh-CN" altLang="en-US" sz="3200" b="0" dirty="0">
                  <a:effectLst>
                    <a:outerShdw blurRad="38100" dist="38100" dir="2700000" algn="tl">
                      <a:srgbClr val="000000">
                        <a:alpha val="43137"/>
                      </a:srgbClr>
                    </a:outerShdw>
                  </a:effectLs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500" fill="hold"/>
                                        <p:tgtEl>
                                          <p:spTgt spid="113"/>
                                        </p:tgtEl>
                                        <p:attrNameLst>
                                          <p:attrName>ppt_x</p:attrName>
                                        </p:attrNameLst>
                                      </p:cBhvr>
                                      <p:tavLst>
                                        <p:tav tm="0">
                                          <p:val>
                                            <p:strVal val="#ppt_x"/>
                                          </p:val>
                                        </p:tav>
                                        <p:tav tm="100000">
                                          <p:val>
                                            <p:strVal val="#ppt_x"/>
                                          </p:val>
                                        </p:tav>
                                      </p:tavLst>
                                    </p:anim>
                                    <p:anim calcmode="lin" valueType="num">
                                      <p:cBhvr additive="base">
                                        <p:cTn id="8" dur="500" fill="hold"/>
                                        <p:tgtEl>
                                          <p:spTgt spid="113"/>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blinds(horizontal)">
                                      <p:cBhvr>
                                        <p:cTn id="1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Oval 5"/>
          <p:cNvSpPr>
            <a:spLocks noChangeArrowheads="1"/>
          </p:cNvSpPr>
          <p:nvPr/>
        </p:nvSpPr>
        <p:spPr bwMode="auto">
          <a:xfrm>
            <a:off x="5029200" y="4392148"/>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3" name="Oval 7"/>
          <p:cNvSpPr>
            <a:spLocks noChangeArrowheads="1"/>
          </p:cNvSpPr>
          <p:nvPr/>
        </p:nvSpPr>
        <p:spPr bwMode="auto">
          <a:xfrm>
            <a:off x="6637010" y="3706348"/>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5" name="Oval 9"/>
          <p:cNvSpPr>
            <a:spLocks noChangeArrowheads="1"/>
          </p:cNvSpPr>
          <p:nvPr/>
        </p:nvSpPr>
        <p:spPr bwMode="auto">
          <a:xfrm>
            <a:off x="6637010" y="5001748"/>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Oval 11"/>
          <p:cNvSpPr>
            <a:spLocks noChangeArrowheads="1"/>
          </p:cNvSpPr>
          <p:nvPr/>
        </p:nvSpPr>
        <p:spPr bwMode="auto">
          <a:xfrm>
            <a:off x="7926714" y="4206764"/>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8" name="Line 12"/>
          <p:cNvSpPr>
            <a:spLocks noChangeShapeType="1"/>
          </p:cNvSpPr>
          <p:nvPr/>
        </p:nvSpPr>
        <p:spPr bwMode="auto">
          <a:xfrm flipH="1">
            <a:off x="3324212" y="4315948"/>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9" name="Line 13"/>
          <p:cNvSpPr>
            <a:spLocks noChangeShapeType="1"/>
          </p:cNvSpPr>
          <p:nvPr/>
        </p:nvSpPr>
        <p:spPr bwMode="auto">
          <a:xfrm flipH="1">
            <a:off x="3324212" y="4696948"/>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0" name="Line 14"/>
          <p:cNvSpPr>
            <a:spLocks noChangeShapeType="1"/>
          </p:cNvSpPr>
          <p:nvPr/>
        </p:nvSpPr>
        <p:spPr bwMode="auto">
          <a:xfrm>
            <a:off x="5181600" y="4468348"/>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1" name="Line 15"/>
          <p:cNvSpPr>
            <a:spLocks noChangeShapeType="1"/>
          </p:cNvSpPr>
          <p:nvPr/>
        </p:nvSpPr>
        <p:spPr bwMode="auto">
          <a:xfrm>
            <a:off x="5410200" y="4468348"/>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2" name="Line 16"/>
          <p:cNvSpPr>
            <a:spLocks noChangeShapeType="1"/>
          </p:cNvSpPr>
          <p:nvPr/>
        </p:nvSpPr>
        <p:spPr bwMode="auto">
          <a:xfrm>
            <a:off x="5410200" y="4925548"/>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3" name="Line 17"/>
          <p:cNvSpPr>
            <a:spLocks noChangeShapeType="1"/>
          </p:cNvSpPr>
          <p:nvPr/>
        </p:nvSpPr>
        <p:spPr bwMode="auto">
          <a:xfrm flipV="1">
            <a:off x="5410200" y="3934948"/>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4" name="Line 18"/>
          <p:cNvSpPr>
            <a:spLocks noChangeShapeType="1"/>
          </p:cNvSpPr>
          <p:nvPr/>
        </p:nvSpPr>
        <p:spPr bwMode="auto">
          <a:xfrm>
            <a:off x="5410200" y="3858748"/>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5" name="Line 19"/>
          <p:cNvSpPr>
            <a:spLocks noChangeShapeType="1"/>
          </p:cNvSpPr>
          <p:nvPr/>
        </p:nvSpPr>
        <p:spPr bwMode="auto">
          <a:xfrm>
            <a:off x="5410200" y="3934948"/>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6" name="Line 20"/>
          <p:cNvSpPr>
            <a:spLocks noChangeShapeType="1"/>
          </p:cNvSpPr>
          <p:nvPr/>
        </p:nvSpPr>
        <p:spPr bwMode="auto">
          <a:xfrm flipH="1">
            <a:off x="3867774" y="3630148"/>
            <a:ext cx="198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7" name="Line 21"/>
          <p:cNvSpPr>
            <a:spLocks noChangeShapeType="1"/>
          </p:cNvSpPr>
          <p:nvPr/>
        </p:nvSpPr>
        <p:spPr bwMode="auto">
          <a:xfrm>
            <a:off x="3854126" y="3630148"/>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8" name="Line 22"/>
          <p:cNvSpPr>
            <a:spLocks noChangeShapeType="1"/>
          </p:cNvSpPr>
          <p:nvPr/>
        </p:nvSpPr>
        <p:spPr bwMode="auto">
          <a:xfrm flipH="1">
            <a:off x="3867774" y="5230348"/>
            <a:ext cx="198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9" name="Line 23"/>
          <p:cNvSpPr>
            <a:spLocks noChangeShapeType="1"/>
          </p:cNvSpPr>
          <p:nvPr/>
        </p:nvSpPr>
        <p:spPr bwMode="auto">
          <a:xfrm flipV="1">
            <a:off x="3854126" y="4696948"/>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0" name="Line 24"/>
          <p:cNvSpPr>
            <a:spLocks noChangeShapeType="1"/>
          </p:cNvSpPr>
          <p:nvPr/>
        </p:nvSpPr>
        <p:spPr bwMode="auto">
          <a:xfrm flipH="1">
            <a:off x="6941810" y="4163548"/>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1" name="Line 25"/>
          <p:cNvSpPr>
            <a:spLocks noChangeShapeType="1"/>
          </p:cNvSpPr>
          <p:nvPr/>
        </p:nvSpPr>
        <p:spPr bwMode="auto">
          <a:xfrm flipV="1">
            <a:off x="6941810" y="3782548"/>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2" name="Line 26"/>
          <p:cNvSpPr>
            <a:spLocks noChangeShapeType="1"/>
          </p:cNvSpPr>
          <p:nvPr/>
        </p:nvSpPr>
        <p:spPr bwMode="auto">
          <a:xfrm flipH="1">
            <a:off x="6789410" y="3782548"/>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3" name="Line 27"/>
          <p:cNvSpPr>
            <a:spLocks noChangeShapeType="1"/>
          </p:cNvSpPr>
          <p:nvPr/>
        </p:nvSpPr>
        <p:spPr bwMode="auto">
          <a:xfrm flipH="1">
            <a:off x="6941810" y="4544548"/>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4" name="Line 28"/>
          <p:cNvSpPr>
            <a:spLocks noChangeShapeType="1"/>
          </p:cNvSpPr>
          <p:nvPr/>
        </p:nvSpPr>
        <p:spPr bwMode="auto">
          <a:xfrm>
            <a:off x="6941810" y="4544548"/>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5" name="Line 29"/>
          <p:cNvSpPr>
            <a:spLocks noChangeShapeType="1"/>
          </p:cNvSpPr>
          <p:nvPr/>
        </p:nvSpPr>
        <p:spPr bwMode="auto">
          <a:xfrm flipH="1">
            <a:off x="6789410" y="5077948"/>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6" name="Line 30"/>
          <p:cNvSpPr>
            <a:spLocks noChangeShapeType="1"/>
          </p:cNvSpPr>
          <p:nvPr/>
        </p:nvSpPr>
        <p:spPr bwMode="auto">
          <a:xfrm>
            <a:off x="8079114" y="4282964"/>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1" name="Rectangle 35"/>
          <p:cNvSpPr>
            <a:spLocks noChangeArrowheads="1"/>
          </p:cNvSpPr>
          <p:nvPr/>
        </p:nvSpPr>
        <p:spPr bwMode="auto">
          <a:xfrm>
            <a:off x="2790812" y="389684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2132" name="Rectangle 36"/>
          <p:cNvSpPr>
            <a:spLocks noChangeArrowheads="1"/>
          </p:cNvSpPr>
          <p:nvPr/>
        </p:nvSpPr>
        <p:spPr bwMode="auto">
          <a:xfrm>
            <a:off x="2790812" y="443024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2133" name="Rectangle 37"/>
          <p:cNvSpPr>
            <a:spLocks noChangeArrowheads="1"/>
          </p:cNvSpPr>
          <p:nvPr/>
        </p:nvSpPr>
        <p:spPr bwMode="auto">
          <a:xfrm>
            <a:off x="8307714" y="3587639"/>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2134" name="Oval 38"/>
          <p:cNvSpPr>
            <a:spLocks noChangeArrowheads="1"/>
          </p:cNvSpPr>
          <p:nvPr/>
        </p:nvSpPr>
        <p:spPr bwMode="auto">
          <a:xfrm>
            <a:off x="3781412" y="4620748"/>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5" name="Oval 39"/>
          <p:cNvSpPr>
            <a:spLocks noChangeArrowheads="1"/>
          </p:cNvSpPr>
          <p:nvPr/>
        </p:nvSpPr>
        <p:spPr bwMode="auto">
          <a:xfrm>
            <a:off x="3781412" y="4239748"/>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6" name="Oval 40"/>
          <p:cNvSpPr>
            <a:spLocks noChangeArrowheads="1"/>
          </p:cNvSpPr>
          <p:nvPr/>
        </p:nvSpPr>
        <p:spPr bwMode="auto">
          <a:xfrm>
            <a:off x="5334000" y="4392148"/>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 name="组合 50"/>
          <p:cNvGrpSpPr/>
          <p:nvPr/>
        </p:nvGrpSpPr>
        <p:grpSpPr>
          <a:xfrm>
            <a:off x="4238612" y="4192112"/>
            <a:ext cx="762000" cy="609600"/>
            <a:chOff x="4000496" y="4724400"/>
            <a:chExt cx="762000" cy="609600"/>
          </a:xfrm>
        </p:grpSpPr>
        <p:sp>
          <p:nvSpPr>
            <p:cNvPr id="52" name="Arc 70"/>
            <p:cNvSpPr>
              <a:spLocks/>
            </p:cNvSpPr>
            <p:nvPr/>
          </p:nvSpPr>
          <p:spPr bwMode="auto">
            <a:xfrm>
              <a:off x="4381496" y="4724400"/>
              <a:ext cx="381000" cy="608013"/>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3" name="Line 72"/>
            <p:cNvSpPr>
              <a:spLocks noChangeShapeType="1"/>
            </p:cNvSpPr>
            <p:nvPr/>
          </p:nvSpPr>
          <p:spPr bwMode="auto">
            <a:xfrm flipH="1">
              <a:off x="4000496" y="4724400"/>
              <a:ext cx="381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4" name="Line 73"/>
            <p:cNvSpPr>
              <a:spLocks noChangeShapeType="1"/>
            </p:cNvSpPr>
            <p:nvPr/>
          </p:nvSpPr>
          <p:spPr bwMode="auto">
            <a:xfrm flipH="1">
              <a:off x="4000496" y="5334000"/>
              <a:ext cx="457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5" name="Line 74"/>
            <p:cNvSpPr>
              <a:spLocks noChangeShapeType="1"/>
            </p:cNvSpPr>
            <p:nvPr/>
          </p:nvSpPr>
          <p:spPr bwMode="auto">
            <a:xfrm>
              <a:off x="4000496" y="4724400"/>
              <a:ext cx="0" cy="609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56" name="组合 50"/>
          <p:cNvGrpSpPr/>
          <p:nvPr/>
        </p:nvGrpSpPr>
        <p:grpSpPr>
          <a:xfrm>
            <a:off x="5881686" y="4763616"/>
            <a:ext cx="762000" cy="609600"/>
            <a:chOff x="4000496" y="4724400"/>
            <a:chExt cx="762000" cy="609600"/>
          </a:xfrm>
        </p:grpSpPr>
        <p:sp>
          <p:nvSpPr>
            <p:cNvPr id="57" name="Arc 70"/>
            <p:cNvSpPr>
              <a:spLocks/>
            </p:cNvSpPr>
            <p:nvPr/>
          </p:nvSpPr>
          <p:spPr bwMode="auto">
            <a:xfrm>
              <a:off x="4381496" y="4724400"/>
              <a:ext cx="381000" cy="608013"/>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 name="Line 72"/>
            <p:cNvSpPr>
              <a:spLocks noChangeShapeType="1"/>
            </p:cNvSpPr>
            <p:nvPr/>
          </p:nvSpPr>
          <p:spPr bwMode="auto">
            <a:xfrm flipH="1">
              <a:off x="4000496" y="4724400"/>
              <a:ext cx="381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9" name="Line 73"/>
            <p:cNvSpPr>
              <a:spLocks noChangeShapeType="1"/>
            </p:cNvSpPr>
            <p:nvPr/>
          </p:nvSpPr>
          <p:spPr bwMode="auto">
            <a:xfrm flipH="1">
              <a:off x="4000496" y="5334000"/>
              <a:ext cx="457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0" name="Line 74"/>
            <p:cNvSpPr>
              <a:spLocks noChangeShapeType="1"/>
            </p:cNvSpPr>
            <p:nvPr/>
          </p:nvSpPr>
          <p:spPr bwMode="auto">
            <a:xfrm>
              <a:off x="4000496" y="4724400"/>
              <a:ext cx="0" cy="609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1" name="组合 50"/>
          <p:cNvGrpSpPr/>
          <p:nvPr/>
        </p:nvGrpSpPr>
        <p:grpSpPr>
          <a:xfrm>
            <a:off x="5878208" y="3447238"/>
            <a:ext cx="762000" cy="609600"/>
            <a:chOff x="4000496" y="4724400"/>
            <a:chExt cx="762000" cy="609600"/>
          </a:xfrm>
        </p:grpSpPr>
        <p:sp>
          <p:nvSpPr>
            <p:cNvPr id="62" name="Arc 70"/>
            <p:cNvSpPr>
              <a:spLocks/>
            </p:cNvSpPr>
            <p:nvPr/>
          </p:nvSpPr>
          <p:spPr bwMode="auto">
            <a:xfrm>
              <a:off x="4381496" y="4724400"/>
              <a:ext cx="381000" cy="608013"/>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3" name="Line 72"/>
            <p:cNvSpPr>
              <a:spLocks noChangeShapeType="1"/>
            </p:cNvSpPr>
            <p:nvPr/>
          </p:nvSpPr>
          <p:spPr bwMode="auto">
            <a:xfrm flipH="1">
              <a:off x="4000496" y="4724400"/>
              <a:ext cx="381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4" name="Line 73"/>
            <p:cNvSpPr>
              <a:spLocks noChangeShapeType="1"/>
            </p:cNvSpPr>
            <p:nvPr/>
          </p:nvSpPr>
          <p:spPr bwMode="auto">
            <a:xfrm flipH="1">
              <a:off x="4000496" y="5334000"/>
              <a:ext cx="457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5" name="Line 74"/>
            <p:cNvSpPr>
              <a:spLocks noChangeShapeType="1"/>
            </p:cNvSpPr>
            <p:nvPr/>
          </p:nvSpPr>
          <p:spPr bwMode="auto">
            <a:xfrm>
              <a:off x="4000496" y="4724400"/>
              <a:ext cx="0" cy="609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6" name="组合 50"/>
          <p:cNvGrpSpPr/>
          <p:nvPr/>
        </p:nvGrpSpPr>
        <p:grpSpPr>
          <a:xfrm>
            <a:off x="7167570" y="4018742"/>
            <a:ext cx="762000" cy="609600"/>
            <a:chOff x="4000496" y="4724400"/>
            <a:chExt cx="762000" cy="609600"/>
          </a:xfrm>
        </p:grpSpPr>
        <p:sp>
          <p:nvSpPr>
            <p:cNvPr id="67" name="Arc 70"/>
            <p:cNvSpPr>
              <a:spLocks/>
            </p:cNvSpPr>
            <p:nvPr/>
          </p:nvSpPr>
          <p:spPr bwMode="auto">
            <a:xfrm>
              <a:off x="4381496" y="4724400"/>
              <a:ext cx="381000" cy="608013"/>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Line 72"/>
            <p:cNvSpPr>
              <a:spLocks noChangeShapeType="1"/>
            </p:cNvSpPr>
            <p:nvPr/>
          </p:nvSpPr>
          <p:spPr bwMode="auto">
            <a:xfrm flipH="1">
              <a:off x="4000496" y="4724400"/>
              <a:ext cx="381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9" name="Line 73"/>
            <p:cNvSpPr>
              <a:spLocks noChangeShapeType="1"/>
            </p:cNvSpPr>
            <p:nvPr/>
          </p:nvSpPr>
          <p:spPr bwMode="auto">
            <a:xfrm flipH="1">
              <a:off x="4000496" y="5334000"/>
              <a:ext cx="457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0" name="Line 74"/>
            <p:cNvSpPr>
              <a:spLocks noChangeShapeType="1"/>
            </p:cNvSpPr>
            <p:nvPr/>
          </p:nvSpPr>
          <p:spPr bwMode="auto">
            <a:xfrm>
              <a:off x="4000496" y="4724400"/>
              <a:ext cx="0" cy="609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73" name="Rectangle 58"/>
          <p:cNvSpPr>
            <a:spLocks noChangeArrowheads="1"/>
          </p:cNvSpPr>
          <p:nvPr/>
        </p:nvSpPr>
        <p:spPr bwMode="auto">
          <a:xfrm>
            <a:off x="1703512" y="188641"/>
            <a:ext cx="59073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ea typeface="黑体" pitchFamily="49" charset="-122"/>
                <a:cs typeface="Times New Roman" pitchFamily="18" charset="0"/>
              </a:rPr>
              <a:t>Analyze the Following 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74" name="Rectangle 58"/>
          <p:cNvSpPr>
            <a:spLocks noChangeArrowheads="1"/>
          </p:cNvSpPr>
          <p:nvPr/>
        </p:nvSpPr>
        <p:spPr bwMode="auto">
          <a:xfrm>
            <a:off x="1991544" y="980728"/>
            <a:ext cx="82089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Write the logic function, simplify the function by formulas, write the truth table (optional), describe the role of the 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Tree>
    <p:extLst>
      <p:ext uri="{BB962C8B-B14F-4D97-AF65-F5344CB8AC3E}">
        <p14:creationId xmlns:p14="http://schemas.microsoft.com/office/powerpoint/2010/main" val="153465183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680592" y="1258416"/>
            <a:ext cx="8663880" cy="4114800"/>
          </a:xfrm>
        </p:spPr>
        <p:txBody>
          <a:bodyPr/>
          <a:lstStyle/>
          <a:p>
            <a:pPr>
              <a:lnSpc>
                <a:spcPct val="1500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there is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no input signal</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the output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Ys</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is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a:t>
            </a:r>
          </a:p>
          <a:p>
            <a:pPr>
              <a:lnSpc>
                <a:spcPct val="1500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ST NOT is 0, it means the priority encoder is working. </a:t>
            </a:r>
          </a:p>
          <a:p>
            <a:pPr>
              <a:lnSpc>
                <a:spcPct val="1500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inputs from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I0 NOT to I7 NOT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are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it means decimal numbers from 0 to 7 have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no encoding request</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a:t>
            </a:r>
            <a:endParaRPr lang="zh-CN" altLang="zh-C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
          <p:cNvSpPr>
            <a:spLocks noChangeArrowheads="1"/>
          </p:cNvSpPr>
          <p:nvPr/>
        </p:nvSpPr>
        <p:spPr bwMode="auto">
          <a:xfrm>
            <a:off x="2185958" y="992191"/>
            <a:ext cx="5486400" cy="1981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5"/>
          <p:cNvSpPr>
            <a:spLocks noChangeShapeType="1"/>
          </p:cNvSpPr>
          <p:nvPr/>
        </p:nvSpPr>
        <p:spPr bwMode="auto">
          <a:xfrm>
            <a:off x="24145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6"/>
          <p:cNvSpPr>
            <a:spLocks noChangeShapeType="1"/>
          </p:cNvSpPr>
          <p:nvPr/>
        </p:nvSpPr>
        <p:spPr bwMode="auto">
          <a:xfrm>
            <a:off x="30241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7"/>
          <p:cNvSpPr>
            <a:spLocks noChangeShapeType="1"/>
          </p:cNvSpPr>
          <p:nvPr/>
        </p:nvSpPr>
        <p:spPr bwMode="auto">
          <a:xfrm>
            <a:off x="37099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8"/>
          <p:cNvSpPr>
            <a:spLocks noChangeShapeType="1"/>
          </p:cNvSpPr>
          <p:nvPr/>
        </p:nvSpPr>
        <p:spPr bwMode="auto">
          <a:xfrm>
            <a:off x="4395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9"/>
          <p:cNvSpPr>
            <a:spLocks noChangeShapeType="1"/>
          </p:cNvSpPr>
          <p:nvPr/>
        </p:nvSpPr>
        <p:spPr bwMode="auto">
          <a:xfrm>
            <a:off x="5157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0"/>
          <p:cNvSpPr>
            <a:spLocks noChangeShapeType="1"/>
          </p:cNvSpPr>
          <p:nvPr/>
        </p:nvSpPr>
        <p:spPr bwMode="auto">
          <a:xfrm>
            <a:off x="59197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1"/>
          <p:cNvSpPr>
            <a:spLocks noChangeShapeType="1"/>
          </p:cNvSpPr>
          <p:nvPr/>
        </p:nvSpPr>
        <p:spPr bwMode="auto">
          <a:xfrm>
            <a:off x="6605558" y="29733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12"/>
          <p:cNvSpPr>
            <a:spLocks noChangeShapeType="1"/>
          </p:cNvSpPr>
          <p:nvPr/>
        </p:nvSpPr>
        <p:spPr bwMode="auto">
          <a:xfrm>
            <a:off x="7367558" y="2973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13"/>
          <p:cNvSpPr>
            <a:spLocks noChangeShapeType="1"/>
          </p:cNvSpPr>
          <p:nvPr/>
        </p:nvSpPr>
        <p:spPr bwMode="auto">
          <a:xfrm flipV="1">
            <a:off x="24145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14"/>
          <p:cNvSpPr>
            <a:spLocks noChangeShapeType="1"/>
          </p:cNvSpPr>
          <p:nvPr/>
        </p:nvSpPr>
        <p:spPr bwMode="auto">
          <a:xfrm flipV="1">
            <a:off x="3100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15"/>
          <p:cNvSpPr>
            <a:spLocks noChangeShapeType="1"/>
          </p:cNvSpPr>
          <p:nvPr/>
        </p:nvSpPr>
        <p:spPr bwMode="auto">
          <a:xfrm flipV="1">
            <a:off x="37861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16"/>
          <p:cNvSpPr>
            <a:spLocks noChangeShapeType="1"/>
          </p:cNvSpPr>
          <p:nvPr/>
        </p:nvSpPr>
        <p:spPr bwMode="auto">
          <a:xfrm flipV="1">
            <a:off x="44719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17"/>
          <p:cNvSpPr>
            <a:spLocks noChangeShapeType="1"/>
          </p:cNvSpPr>
          <p:nvPr/>
        </p:nvSpPr>
        <p:spPr bwMode="auto">
          <a:xfrm flipV="1">
            <a:off x="51577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18"/>
          <p:cNvSpPr>
            <a:spLocks noChangeShapeType="1"/>
          </p:cNvSpPr>
          <p:nvPr/>
        </p:nvSpPr>
        <p:spPr bwMode="auto">
          <a:xfrm flipV="1">
            <a:off x="5843558" y="611191"/>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19"/>
          <p:cNvSpPr>
            <a:spLocks noChangeShapeType="1"/>
          </p:cNvSpPr>
          <p:nvPr/>
        </p:nvSpPr>
        <p:spPr bwMode="auto">
          <a:xfrm flipV="1">
            <a:off x="6529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20"/>
          <p:cNvSpPr>
            <a:spLocks noChangeShapeType="1"/>
          </p:cNvSpPr>
          <p:nvPr/>
        </p:nvSpPr>
        <p:spPr bwMode="auto">
          <a:xfrm flipV="1">
            <a:off x="7291358" y="687391"/>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Rectangle 30"/>
          <p:cNvSpPr>
            <a:spLocks noChangeArrowheads="1"/>
          </p:cNvSpPr>
          <p:nvPr/>
        </p:nvSpPr>
        <p:spPr bwMode="auto">
          <a:xfrm>
            <a:off x="5691158" y="34210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42" name="Rectangle 31"/>
          <p:cNvSpPr>
            <a:spLocks noChangeArrowheads="1"/>
          </p:cNvSpPr>
          <p:nvPr/>
        </p:nvSpPr>
        <p:spPr bwMode="auto">
          <a:xfrm>
            <a:off x="6376958" y="34210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43" name="Rectangle 32"/>
          <p:cNvSpPr>
            <a:spLocks noChangeArrowheads="1"/>
          </p:cNvSpPr>
          <p:nvPr/>
        </p:nvSpPr>
        <p:spPr bwMode="auto">
          <a:xfrm>
            <a:off x="6986558" y="1444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44" name="Line 33"/>
          <p:cNvSpPr>
            <a:spLocks noChangeShapeType="1"/>
          </p:cNvSpPr>
          <p:nvPr/>
        </p:nvSpPr>
        <p:spPr bwMode="auto">
          <a:xfrm>
            <a:off x="7062758" y="3278191"/>
            <a:ext cx="609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Rectangle 34"/>
          <p:cNvSpPr>
            <a:spLocks noChangeArrowheads="1"/>
          </p:cNvSpPr>
          <p:nvPr/>
        </p:nvSpPr>
        <p:spPr bwMode="auto">
          <a:xfrm>
            <a:off x="1881159" y="144467"/>
            <a:ext cx="6623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V</a:t>
            </a:r>
            <a:r>
              <a:rPr lang="en-US" altLang="zh-CN" sz="3200" b="0" baseline="-25000">
                <a:effectLst>
                  <a:outerShdw blurRad="38100" dist="38100" dir="2700000" algn="tl">
                    <a:srgbClr val="000000"/>
                  </a:outerShdw>
                </a:effectLst>
                <a:latin typeface="黑体" pitchFamily="49" charset="-122"/>
                <a:ea typeface="黑体" pitchFamily="49" charset="-122"/>
              </a:rPr>
              <a:t>CC</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46" name="Rectangle 35"/>
          <p:cNvSpPr>
            <a:spLocks noChangeArrowheads="1"/>
          </p:cNvSpPr>
          <p:nvPr/>
        </p:nvSpPr>
        <p:spPr bwMode="auto">
          <a:xfrm>
            <a:off x="2795558" y="1444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48" name="Rectangle 37"/>
          <p:cNvSpPr>
            <a:spLocks noChangeArrowheads="1"/>
          </p:cNvSpPr>
          <p:nvPr/>
        </p:nvSpPr>
        <p:spPr bwMode="auto">
          <a:xfrm>
            <a:off x="3938558" y="1677991"/>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74LS148 </a:t>
            </a:r>
          </a:p>
        </p:txBody>
      </p:sp>
      <p:grpSp>
        <p:nvGrpSpPr>
          <p:cNvPr id="49" name="组合 48"/>
          <p:cNvGrpSpPr/>
          <p:nvPr/>
        </p:nvGrpSpPr>
        <p:grpSpPr>
          <a:xfrm>
            <a:off x="5005358" y="3421066"/>
            <a:ext cx="590550" cy="579438"/>
            <a:chOff x="4495800" y="3421066"/>
            <a:chExt cx="590550" cy="579438"/>
          </a:xfrm>
        </p:grpSpPr>
        <p:sp>
          <p:nvSpPr>
            <p:cNvPr id="50" name="Rectangle 29"/>
            <p:cNvSpPr>
              <a:spLocks noChangeArrowheads="1"/>
            </p:cNvSpPr>
            <p:nvPr/>
          </p:nvSpPr>
          <p:spPr bwMode="auto">
            <a:xfrm>
              <a:off x="4495800" y="34210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ST</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51" name="Line 42"/>
            <p:cNvSpPr>
              <a:spLocks noChangeShapeType="1"/>
            </p:cNvSpPr>
            <p:nvPr/>
          </p:nvSpPr>
          <p:spPr bwMode="auto">
            <a:xfrm>
              <a:off x="4572000" y="3506791"/>
              <a:ext cx="36036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 name="Line 43"/>
          <p:cNvSpPr>
            <a:spLocks noChangeShapeType="1"/>
          </p:cNvSpPr>
          <p:nvPr/>
        </p:nvSpPr>
        <p:spPr bwMode="auto">
          <a:xfrm>
            <a:off x="5767358" y="3506791"/>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44"/>
          <p:cNvSpPr>
            <a:spLocks noChangeShapeType="1"/>
          </p:cNvSpPr>
          <p:nvPr/>
        </p:nvSpPr>
        <p:spPr bwMode="auto">
          <a:xfrm>
            <a:off x="6453158"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45"/>
          <p:cNvSpPr>
            <a:spLocks noChangeShapeType="1"/>
          </p:cNvSpPr>
          <p:nvPr/>
        </p:nvSpPr>
        <p:spPr bwMode="auto">
          <a:xfrm>
            <a:off x="7062758"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5" name="组合 54"/>
          <p:cNvGrpSpPr/>
          <p:nvPr/>
        </p:nvGrpSpPr>
        <p:grpSpPr>
          <a:xfrm>
            <a:off x="2262158" y="144467"/>
            <a:ext cx="4564706" cy="3861375"/>
            <a:chOff x="1752600" y="144466"/>
            <a:chExt cx="4564706" cy="3861375"/>
          </a:xfrm>
        </p:grpSpPr>
        <p:sp>
          <p:nvSpPr>
            <p:cNvPr id="56" name="Rectangle 21"/>
            <p:cNvSpPr>
              <a:spLocks noChangeArrowheads="1"/>
            </p:cNvSpPr>
            <p:nvPr/>
          </p:nvSpPr>
          <p:spPr bwMode="auto">
            <a:xfrm>
              <a:off x="57912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7" name="Rectangle 22"/>
            <p:cNvSpPr>
              <a:spLocks noChangeArrowheads="1"/>
            </p:cNvSpPr>
            <p:nvPr/>
          </p:nvSpPr>
          <p:spPr bwMode="auto">
            <a:xfrm>
              <a:off x="51054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8" name="Rectangle 23"/>
            <p:cNvSpPr>
              <a:spLocks noChangeArrowheads="1"/>
            </p:cNvSpPr>
            <p:nvPr/>
          </p:nvSpPr>
          <p:spPr bwMode="auto">
            <a:xfrm>
              <a:off x="44958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9" name="Rectangle 24"/>
            <p:cNvSpPr>
              <a:spLocks noChangeArrowheads="1"/>
            </p:cNvSpPr>
            <p:nvPr/>
          </p:nvSpPr>
          <p:spPr bwMode="auto">
            <a:xfrm>
              <a:off x="3810000" y="1444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60" name="Rectangle 25"/>
            <p:cNvSpPr>
              <a:spLocks noChangeArrowheads="1"/>
            </p:cNvSpPr>
            <p:nvPr/>
          </p:nvSpPr>
          <p:spPr bwMode="auto">
            <a:xfrm>
              <a:off x="17526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4</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61" name="Rectangle 26"/>
            <p:cNvSpPr>
              <a:spLocks noChangeArrowheads="1"/>
            </p:cNvSpPr>
            <p:nvPr/>
          </p:nvSpPr>
          <p:spPr bwMode="auto">
            <a:xfrm>
              <a:off x="23622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5</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62" name="Rectangle 27"/>
            <p:cNvSpPr>
              <a:spLocks noChangeArrowheads="1"/>
            </p:cNvSpPr>
            <p:nvPr/>
          </p:nvSpPr>
          <p:spPr bwMode="auto">
            <a:xfrm>
              <a:off x="30480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63" name="Rectangle 28"/>
            <p:cNvSpPr>
              <a:spLocks noChangeArrowheads="1"/>
            </p:cNvSpPr>
            <p:nvPr/>
          </p:nvSpPr>
          <p:spPr bwMode="auto">
            <a:xfrm>
              <a:off x="3733800" y="342106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7</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64" name="Line 38"/>
            <p:cNvSpPr>
              <a:spLocks noChangeShapeType="1"/>
            </p:cNvSpPr>
            <p:nvPr/>
          </p:nvSpPr>
          <p:spPr bwMode="auto">
            <a:xfrm>
              <a:off x="1828800"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39"/>
            <p:cNvSpPr>
              <a:spLocks noChangeShapeType="1"/>
            </p:cNvSpPr>
            <p:nvPr/>
          </p:nvSpPr>
          <p:spPr bwMode="auto">
            <a:xfrm>
              <a:off x="2438400"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40"/>
            <p:cNvSpPr>
              <a:spLocks noChangeShapeType="1"/>
            </p:cNvSpPr>
            <p:nvPr/>
          </p:nvSpPr>
          <p:spPr bwMode="auto">
            <a:xfrm>
              <a:off x="3124200"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41"/>
            <p:cNvSpPr>
              <a:spLocks noChangeShapeType="1"/>
            </p:cNvSpPr>
            <p:nvPr/>
          </p:nvSpPr>
          <p:spPr bwMode="auto">
            <a:xfrm>
              <a:off x="3810000" y="35067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46"/>
            <p:cNvSpPr>
              <a:spLocks noChangeShapeType="1"/>
            </p:cNvSpPr>
            <p:nvPr/>
          </p:nvSpPr>
          <p:spPr bwMode="auto">
            <a:xfrm>
              <a:off x="5867400"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47"/>
            <p:cNvSpPr>
              <a:spLocks noChangeShapeType="1"/>
            </p:cNvSpPr>
            <p:nvPr/>
          </p:nvSpPr>
          <p:spPr bwMode="auto">
            <a:xfrm>
              <a:off x="5181600"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48"/>
            <p:cNvSpPr>
              <a:spLocks noChangeShapeType="1"/>
            </p:cNvSpPr>
            <p:nvPr/>
          </p:nvSpPr>
          <p:spPr bwMode="auto">
            <a:xfrm>
              <a:off x="4572000"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49"/>
            <p:cNvSpPr>
              <a:spLocks noChangeShapeType="1"/>
            </p:cNvSpPr>
            <p:nvPr/>
          </p:nvSpPr>
          <p:spPr bwMode="auto">
            <a:xfrm>
              <a:off x="3886200" y="230191"/>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1" name="组合 90"/>
          <p:cNvGrpSpPr/>
          <p:nvPr/>
        </p:nvGrpSpPr>
        <p:grpSpPr>
          <a:xfrm>
            <a:off x="3405159" y="144467"/>
            <a:ext cx="662361" cy="584775"/>
            <a:chOff x="1881158" y="144466"/>
            <a:chExt cx="662361" cy="584775"/>
          </a:xfrm>
        </p:grpSpPr>
        <p:sp>
          <p:nvSpPr>
            <p:cNvPr id="47" name="Rectangle 36"/>
            <p:cNvSpPr>
              <a:spLocks noChangeArrowheads="1"/>
            </p:cNvSpPr>
            <p:nvPr/>
          </p:nvSpPr>
          <p:spPr bwMode="auto">
            <a:xfrm>
              <a:off x="1881158" y="144466"/>
              <a:ext cx="6623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EX</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72" name="Line 50"/>
            <p:cNvSpPr>
              <a:spLocks noChangeShapeType="1"/>
            </p:cNvSpPr>
            <p:nvPr/>
          </p:nvSpPr>
          <p:spPr bwMode="auto">
            <a:xfrm>
              <a:off x="1957358" y="230191"/>
              <a:ext cx="228600"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3" name="Rectangle 52"/>
          <p:cNvSpPr>
            <a:spLocks noChangeArrowheads="1"/>
          </p:cNvSpPr>
          <p:nvPr/>
        </p:nvSpPr>
        <p:spPr bwMode="auto">
          <a:xfrm>
            <a:off x="2185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4" name="Rectangle 53"/>
          <p:cNvSpPr>
            <a:spLocks noChangeArrowheads="1"/>
          </p:cNvSpPr>
          <p:nvPr/>
        </p:nvSpPr>
        <p:spPr bwMode="auto">
          <a:xfrm>
            <a:off x="27955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5" name="Rectangle 54"/>
          <p:cNvSpPr>
            <a:spLocks noChangeArrowheads="1"/>
          </p:cNvSpPr>
          <p:nvPr/>
        </p:nvSpPr>
        <p:spPr bwMode="auto">
          <a:xfrm>
            <a:off x="34813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3</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6" name="Rectangle 55"/>
          <p:cNvSpPr>
            <a:spLocks noChangeArrowheads="1"/>
          </p:cNvSpPr>
          <p:nvPr/>
        </p:nvSpPr>
        <p:spPr bwMode="auto">
          <a:xfrm>
            <a:off x="4167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4</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7" name="Rectangle 56"/>
          <p:cNvSpPr>
            <a:spLocks noChangeArrowheads="1"/>
          </p:cNvSpPr>
          <p:nvPr/>
        </p:nvSpPr>
        <p:spPr bwMode="auto">
          <a:xfrm>
            <a:off x="4929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5</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8" name="Rectangle 57"/>
          <p:cNvSpPr>
            <a:spLocks noChangeArrowheads="1"/>
          </p:cNvSpPr>
          <p:nvPr/>
        </p:nvSpPr>
        <p:spPr bwMode="auto">
          <a:xfrm>
            <a:off x="56911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6</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9" name="Rectangle 58"/>
          <p:cNvSpPr>
            <a:spLocks noChangeArrowheads="1"/>
          </p:cNvSpPr>
          <p:nvPr/>
        </p:nvSpPr>
        <p:spPr bwMode="auto">
          <a:xfrm>
            <a:off x="6376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7</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0" name="Rectangle 59"/>
          <p:cNvSpPr>
            <a:spLocks noChangeArrowheads="1"/>
          </p:cNvSpPr>
          <p:nvPr/>
        </p:nvSpPr>
        <p:spPr bwMode="auto">
          <a:xfrm>
            <a:off x="7138958" y="2430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8</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1" name="Rectangle 60"/>
          <p:cNvSpPr>
            <a:spLocks noChangeArrowheads="1"/>
          </p:cNvSpPr>
          <p:nvPr/>
        </p:nvSpPr>
        <p:spPr bwMode="auto">
          <a:xfrm>
            <a:off x="7062758" y="9064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9</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2" name="Rectangle 61"/>
          <p:cNvSpPr>
            <a:spLocks noChangeArrowheads="1"/>
          </p:cNvSpPr>
          <p:nvPr/>
        </p:nvSpPr>
        <p:spPr bwMode="auto">
          <a:xfrm>
            <a:off x="62245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3" name="Rectangle 62"/>
          <p:cNvSpPr>
            <a:spLocks noChangeArrowheads="1"/>
          </p:cNvSpPr>
          <p:nvPr/>
        </p:nvSpPr>
        <p:spPr bwMode="auto">
          <a:xfrm>
            <a:off x="55387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4" name="Rectangle 63"/>
          <p:cNvSpPr>
            <a:spLocks noChangeArrowheads="1"/>
          </p:cNvSpPr>
          <p:nvPr/>
        </p:nvSpPr>
        <p:spPr bwMode="auto">
          <a:xfrm>
            <a:off x="21097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16</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5" name="Rectangle 64"/>
          <p:cNvSpPr>
            <a:spLocks noChangeArrowheads="1"/>
          </p:cNvSpPr>
          <p:nvPr/>
        </p:nvSpPr>
        <p:spPr bwMode="auto">
          <a:xfrm>
            <a:off x="27955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15</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6" name="Rectangle 65"/>
          <p:cNvSpPr>
            <a:spLocks noChangeArrowheads="1"/>
          </p:cNvSpPr>
          <p:nvPr/>
        </p:nvSpPr>
        <p:spPr bwMode="auto">
          <a:xfrm>
            <a:off x="34051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14</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7" name="Rectangle 66"/>
          <p:cNvSpPr>
            <a:spLocks noChangeArrowheads="1"/>
          </p:cNvSpPr>
          <p:nvPr/>
        </p:nvSpPr>
        <p:spPr bwMode="auto">
          <a:xfrm>
            <a:off x="48529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8" name="Rectangle 67"/>
          <p:cNvSpPr>
            <a:spLocks noChangeArrowheads="1"/>
          </p:cNvSpPr>
          <p:nvPr/>
        </p:nvSpPr>
        <p:spPr bwMode="auto">
          <a:xfrm>
            <a:off x="4090958" y="9064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13</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 name="Arc 68"/>
          <p:cNvSpPr>
            <a:spLocks/>
          </p:cNvSpPr>
          <p:nvPr/>
        </p:nvSpPr>
        <p:spPr bwMode="auto">
          <a:xfrm>
            <a:off x="2185959" y="1830392"/>
            <a:ext cx="227013" cy="231775"/>
          </a:xfrm>
          <a:custGeom>
            <a:avLst/>
            <a:gdLst>
              <a:gd name="G0" fmla="+- 0 0 0"/>
              <a:gd name="G1" fmla="+- 21600 0 0"/>
              <a:gd name="G2" fmla="+- 21600 0 0"/>
              <a:gd name="T0" fmla="*/ 0 w 21600"/>
              <a:gd name="T1" fmla="*/ 0 h 43199"/>
              <a:gd name="T2" fmla="*/ 230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39"/>
                  <a:pt x="12068" y="43072"/>
                  <a:pt x="229" y="43198"/>
                </a:cubicBezTo>
              </a:path>
              <a:path w="21600" h="43199" stroke="0" extrusionOk="0">
                <a:moveTo>
                  <a:pt x="-1" y="0"/>
                </a:moveTo>
                <a:cubicBezTo>
                  <a:pt x="11929" y="0"/>
                  <a:pt x="21600" y="9670"/>
                  <a:pt x="21600" y="21600"/>
                </a:cubicBezTo>
                <a:cubicBezTo>
                  <a:pt x="21600" y="33439"/>
                  <a:pt x="12068" y="43072"/>
                  <a:pt x="229" y="43198"/>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2" name="组合 91"/>
          <p:cNvGrpSpPr/>
          <p:nvPr/>
        </p:nvGrpSpPr>
        <p:grpSpPr>
          <a:xfrm>
            <a:off x="1522659" y="4462595"/>
            <a:ext cx="9270487" cy="1537228"/>
            <a:chOff x="467544" y="4462595"/>
            <a:chExt cx="9270487" cy="1537228"/>
          </a:xfrm>
        </p:grpSpPr>
        <p:graphicFrame>
          <p:nvGraphicFramePr>
            <p:cNvPr id="90" name="Object 600"/>
            <p:cNvGraphicFramePr>
              <a:graphicFrameLocks noChangeAspect="1"/>
            </p:cNvGraphicFramePr>
            <p:nvPr>
              <p:extLst>
                <p:ext uri="{D42A27DB-BD31-4B8C-83A1-F6EECF244321}">
                  <p14:modId xmlns:p14="http://schemas.microsoft.com/office/powerpoint/2010/main" val="2103135913"/>
                </p:ext>
              </p:extLst>
            </p:nvPr>
          </p:nvGraphicFramePr>
          <p:xfrm>
            <a:off x="5564120" y="4464758"/>
            <a:ext cx="1349375" cy="628650"/>
          </p:xfrm>
          <a:graphic>
            <a:graphicData uri="http://schemas.openxmlformats.org/presentationml/2006/ole">
              <mc:AlternateContent xmlns:mc="http://schemas.openxmlformats.org/markup-compatibility/2006">
                <mc:Choice xmlns:v="urn:schemas-microsoft-com:vml" Requires="v">
                  <p:oleObj spid="_x0000_s628281" name="Equation" r:id="rId4" imgW="558720" imgH="266400" progId="Equation.DSMT4">
                    <p:embed/>
                  </p:oleObj>
                </mc:Choice>
                <mc:Fallback>
                  <p:oleObj name="Equation" r:id="rId4" imgW="558720" imgH="266400" progId="Equation.DSMT4">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4120" y="4464758"/>
                          <a:ext cx="13493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 name="Object 601"/>
            <p:cNvGraphicFramePr>
              <a:graphicFrameLocks noChangeAspect="1"/>
            </p:cNvGraphicFramePr>
            <p:nvPr/>
          </p:nvGraphicFramePr>
          <p:xfrm>
            <a:off x="1115616" y="4470730"/>
            <a:ext cx="1287462" cy="539750"/>
          </p:xfrm>
          <a:graphic>
            <a:graphicData uri="http://schemas.openxmlformats.org/presentationml/2006/ole">
              <mc:AlternateContent xmlns:mc="http://schemas.openxmlformats.org/markup-compatibility/2006">
                <mc:Choice xmlns:v="urn:schemas-microsoft-com:vml" Requires="v">
                  <p:oleObj spid="_x0000_s628282" name="Equation" r:id="rId6" imgW="533160" imgH="228600" progId="Equation.DSMT4">
                    <p:embed/>
                  </p:oleObj>
                </mc:Choice>
                <mc:Fallback>
                  <p:oleObj name="Equation" r:id="rId6" imgW="533160" imgH="228600" progId="Equation.DSMT4">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4470730"/>
                          <a:ext cx="128746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 name="Object 602"/>
            <p:cNvGraphicFramePr>
              <a:graphicFrameLocks noChangeAspect="1"/>
            </p:cNvGraphicFramePr>
            <p:nvPr/>
          </p:nvGraphicFramePr>
          <p:xfrm>
            <a:off x="1564531" y="5301208"/>
            <a:ext cx="1711325" cy="647700"/>
          </p:xfrm>
          <a:graphic>
            <a:graphicData uri="http://schemas.openxmlformats.org/presentationml/2006/ole">
              <mc:AlternateContent xmlns:mc="http://schemas.openxmlformats.org/markup-compatibility/2006">
                <mc:Choice xmlns:v="urn:schemas-microsoft-com:vml" Requires="v">
                  <p:oleObj spid="_x0000_s628283" name="Equation" r:id="rId8" imgW="622080" imgH="241200" progId="Equation.DSMT4">
                    <p:embed/>
                  </p:oleObj>
                </mc:Choice>
                <mc:Fallback>
                  <p:oleObj name="Equation" r:id="rId8" imgW="622080" imgH="241200" progId="Equation.DSMT4">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4531" y="5301208"/>
                          <a:ext cx="17113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 name="矩形 97"/>
            <p:cNvSpPr/>
            <p:nvPr/>
          </p:nvSpPr>
          <p:spPr>
            <a:xfrm>
              <a:off x="467544" y="5415048"/>
              <a:ext cx="9270487"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then                    (output) means there are input signals.</a:t>
              </a:r>
              <a:endParaRPr lang="zh-CN" altLang="en-US" sz="3200" b="0" dirty="0">
                <a:effectLst>
                  <a:outerShdw blurRad="38100" dist="38100" dir="2700000" algn="tl">
                    <a:srgbClr val="000000">
                      <a:alpha val="43137"/>
                    </a:srgbClr>
                  </a:outerShdw>
                </a:effectLst>
              </a:endParaRPr>
            </a:p>
          </p:txBody>
        </p:sp>
        <p:sp>
          <p:nvSpPr>
            <p:cNvPr id="99" name="矩形 98"/>
            <p:cNvSpPr/>
            <p:nvPr/>
          </p:nvSpPr>
          <p:spPr>
            <a:xfrm>
              <a:off x="539552" y="4486696"/>
              <a:ext cx="559769"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If </a:t>
              </a:r>
              <a:endParaRPr lang="zh-CN" altLang="en-US" sz="3200" b="0" dirty="0">
                <a:effectLst>
                  <a:outerShdw blurRad="38100" dist="38100" dir="2700000" algn="tl">
                    <a:srgbClr val="000000">
                      <a:alpha val="43137"/>
                    </a:srgbClr>
                  </a:outerShdw>
                </a:effectLst>
              </a:endParaRPr>
            </a:p>
          </p:txBody>
        </p:sp>
        <p:sp>
          <p:nvSpPr>
            <p:cNvPr id="100" name="矩形 99"/>
            <p:cNvSpPr/>
            <p:nvPr/>
          </p:nvSpPr>
          <p:spPr>
            <a:xfrm>
              <a:off x="2576341" y="4486696"/>
              <a:ext cx="880369"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and </a:t>
              </a:r>
              <a:endParaRPr lang="zh-CN" altLang="en-US" sz="3200" b="0" dirty="0">
                <a:effectLst>
                  <a:outerShdw blurRad="38100" dist="38100" dir="2700000" algn="tl">
                    <a:srgbClr val="000000">
                      <a:alpha val="43137"/>
                    </a:srgbClr>
                  </a:outerShdw>
                </a:effectLst>
              </a:endParaRPr>
            </a:p>
          </p:txBody>
        </p:sp>
        <p:sp>
          <p:nvSpPr>
            <p:cNvPr id="101" name="矩形 100"/>
            <p:cNvSpPr/>
            <p:nvPr/>
          </p:nvSpPr>
          <p:spPr>
            <a:xfrm>
              <a:off x="3458262" y="4462595"/>
              <a:ext cx="4847802"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any inputs                    are 0,</a:t>
              </a:r>
              <a:endParaRPr lang="zh-CN" altLang="en-US" sz="3200" b="0"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blinds(horizontal)">
                                      <p:cBhvr>
                                        <p:cTn id="1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680592" y="754360"/>
            <a:ext cx="8663880" cy="4114800"/>
          </a:xfrm>
        </p:spPr>
        <p:txBody>
          <a:bodyPr/>
          <a:lstStyle/>
          <a:p>
            <a:pPr>
              <a:lnSpc>
                <a:spcPct val="1500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there are input signals, the output </a:t>
            </a:r>
            <a:r>
              <a:rPr lang="en-US" altLang="zh-CN" sz="3600" dirty="0" err="1">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Yex</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NOT</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is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a:t>
            </a:r>
          </a:p>
          <a:p>
            <a:pPr>
              <a:lnSpc>
                <a:spcPct val="1500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ST NOT is 0, the priority encoder is working. </a:t>
            </a:r>
          </a:p>
          <a:p>
            <a:pPr>
              <a:lnSpc>
                <a:spcPct val="1500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any inputs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from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I0 NOT to I7 NOT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are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it means any decimal numbers from 0 to 7 have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encoding requests</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a:t>
            </a:r>
          </a:p>
          <a:p>
            <a:pPr>
              <a:lnSpc>
                <a:spcPct val="150000"/>
              </a:lnSpc>
            </a:pP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a:t>
            </a:r>
          </a:p>
        </p:txBody>
      </p:sp>
      <p:sp>
        <p:nvSpPr>
          <p:cNvPr id="5" name="Rectangle 53"/>
          <p:cNvSpPr>
            <a:spLocks noChangeArrowheads="1"/>
          </p:cNvSpPr>
          <p:nvPr/>
        </p:nvSpPr>
        <p:spPr bwMode="auto">
          <a:xfrm>
            <a:off x="1991544" y="188641"/>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2" name="Line 4"/>
          <p:cNvSpPr>
            <a:spLocks noChangeShapeType="1"/>
          </p:cNvSpPr>
          <p:nvPr/>
        </p:nvSpPr>
        <p:spPr bwMode="auto">
          <a:xfrm>
            <a:off x="2362200" y="1555576"/>
            <a:ext cx="830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4" name="Line 6"/>
          <p:cNvSpPr>
            <a:spLocks noChangeShapeType="1"/>
          </p:cNvSpPr>
          <p:nvPr/>
        </p:nvSpPr>
        <p:spPr bwMode="auto">
          <a:xfrm>
            <a:off x="6934200" y="1098376"/>
            <a:ext cx="0" cy="5715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5" name="Line 7"/>
          <p:cNvSpPr>
            <a:spLocks noChangeShapeType="1"/>
          </p:cNvSpPr>
          <p:nvPr/>
        </p:nvSpPr>
        <p:spPr bwMode="auto">
          <a:xfrm>
            <a:off x="8915400" y="1136476"/>
            <a:ext cx="0" cy="5676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0" name="Rectangle 22"/>
          <p:cNvSpPr>
            <a:spLocks noChangeArrowheads="1"/>
          </p:cNvSpPr>
          <p:nvPr/>
        </p:nvSpPr>
        <p:spPr bwMode="auto">
          <a:xfrm>
            <a:off x="2286000" y="945977"/>
            <a:ext cx="81002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EX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89114" name="Line 26"/>
          <p:cNvSpPr>
            <a:spLocks noChangeShapeType="1"/>
          </p:cNvSpPr>
          <p:nvPr/>
        </p:nvSpPr>
        <p:spPr bwMode="auto">
          <a:xfrm>
            <a:off x="2424114" y="1053926"/>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5" name="Line 27"/>
          <p:cNvSpPr>
            <a:spLocks noChangeShapeType="1"/>
          </p:cNvSpPr>
          <p:nvPr/>
        </p:nvSpPr>
        <p:spPr bwMode="auto">
          <a:xfrm>
            <a:off x="3000376" y="1053926"/>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6" name="Line 28"/>
          <p:cNvSpPr>
            <a:spLocks noChangeShapeType="1"/>
          </p:cNvSpPr>
          <p:nvPr/>
        </p:nvSpPr>
        <p:spPr bwMode="auto">
          <a:xfrm>
            <a:off x="343217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7" name="Line 29"/>
          <p:cNvSpPr>
            <a:spLocks noChangeShapeType="1"/>
          </p:cNvSpPr>
          <p:nvPr/>
        </p:nvSpPr>
        <p:spPr bwMode="auto">
          <a:xfrm>
            <a:off x="393541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8" name="Line 30"/>
          <p:cNvSpPr>
            <a:spLocks noChangeShapeType="1"/>
          </p:cNvSpPr>
          <p:nvPr/>
        </p:nvSpPr>
        <p:spPr bwMode="auto">
          <a:xfrm>
            <a:off x="436721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9" name="Line 31"/>
          <p:cNvSpPr>
            <a:spLocks noChangeShapeType="1"/>
          </p:cNvSpPr>
          <p:nvPr/>
        </p:nvSpPr>
        <p:spPr bwMode="auto">
          <a:xfrm>
            <a:off x="48720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0" name="Line 32"/>
          <p:cNvSpPr>
            <a:spLocks noChangeShapeType="1"/>
          </p:cNvSpPr>
          <p:nvPr/>
        </p:nvSpPr>
        <p:spPr bwMode="auto">
          <a:xfrm>
            <a:off x="53038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1" name="Line 33"/>
          <p:cNvSpPr>
            <a:spLocks noChangeShapeType="1"/>
          </p:cNvSpPr>
          <p:nvPr/>
        </p:nvSpPr>
        <p:spPr bwMode="auto">
          <a:xfrm>
            <a:off x="5808663"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2" name="Line 34"/>
          <p:cNvSpPr>
            <a:spLocks noChangeShapeType="1"/>
          </p:cNvSpPr>
          <p:nvPr/>
        </p:nvSpPr>
        <p:spPr bwMode="auto">
          <a:xfrm>
            <a:off x="624046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3" name="Line 35"/>
          <p:cNvSpPr>
            <a:spLocks noChangeShapeType="1"/>
          </p:cNvSpPr>
          <p:nvPr/>
        </p:nvSpPr>
        <p:spPr bwMode="auto">
          <a:xfrm>
            <a:off x="72485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4" name="Line 36"/>
          <p:cNvSpPr>
            <a:spLocks noChangeShapeType="1"/>
          </p:cNvSpPr>
          <p:nvPr/>
        </p:nvSpPr>
        <p:spPr bwMode="auto">
          <a:xfrm>
            <a:off x="775176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5" name="Line 37"/>
          <p:cNvSpPr>
            <a:spLocks noChangeShapeType="1"/>
          </p:cNvSpPr>
          <p:nvPr/>
        </p:nvSpPr>
        <p:spPr bwMode="auto">
          <a:xfrm>
            <a:off x="83280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6" name="Line 38"/>
          <p:cNvSpPr>
            <a:spLocks noChangeShapeType="1"/>
          </p:cNvSpPr>
          <p:nvPr/>
        </p:nvSpPr>
        <p:spPr bwMode="auto">
          <a:xfrm>
            <a:off x="919162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8" name="Rectangle 40"/>
          <p:cNvSpPr>
            <a:spLocks noChangeArrowheads="1"/>
          </p:cNvSpPr>
          <p:nvPr/>
        </p:nvSpPr>
        <p:spPr bwMode="auto">
          <a:xfrm>
            <a:off x="2286000" y="1555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1 1  1    </a:t>
            </a:r>
            <a:r>
              <a:rPr lang="en-US" altLang="zh-CN" sz="3200" b="0" dirty="0">
                <a:effectLst>
                  <a:outerShdw blurRad="38100" dist="38100" dir="2700000" algn="tl">
                    <a:srgbClr val="000000"/>
                  </a:outerShdw>
                </a:effectLst>
                <a:latin typeface="黑体" pitchFamily="49" charset="-122"/>
                <a:ea typeface="黑体" pitchFamily="49" charset="-122"/>
              </a:rPr>
              <a:t>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29" name="Rectangle 41"/>
          <p:cNvSpPr>
            <a:spLocks noChangeArrowheads="1"/>
          </p:cNvSpPr>
          <p:nvPr/>
        </p:nvSpPr>
        <p:spPr bwMode="auto">
          <a:xfrm>
            <a:off x="2286000" y="2012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1 1 1  1 1 1  1 1    </a:t>
            </a:r>
            <a:r>
              <a:rPr lang="en-US" altLang="zh-CN" sz="3200" b="0" dirty="0">
                <a:effectLst>
                  <a:outerShdw blurRad="38100" dist="38100" dir="2700000" algn="tl">
                    <a:srgbClr val="000000"/>
                  </a:outerShdw>
                </a:effectLst>
                <a:latin typeface="黑体" pitchFamily="49" charset="-122"/>
                <a:ea typeface="黑体" pitchFamily="49" charset="-122"/>
              </a:rPr>
              <a:t>1 1  1    1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a:t>
            </a:r>
          </a:p>
        </p:txBody>
      </p:sp>
      <p:sp>
        <p:nvSpPr>
          <p:cNvPr id="89130" name="Rectangle 42"/>
          <p:cNvSpPr>
            <a:spLocks noChangeArrowheads="1"/>
          </p:cNvSpPr>
          <p:nvPr/>
        </p:nvSpPr>
        <p:spPr bwMode="auto">
          <a:xfrm>
            <a:off x="2286000" y="2546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0 0  0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1" name="Rectangle 43"/>
          <p:cNvSpPr>
            <a:spLocks noChangeArrowheads="1"/>
          </p:cNvSpPr>
          <p:nvPr/>
        </p:nvSpPr>
        <p:spPr bwMode="auto">
          <a:xfrm>
            <a:off x="2286000" y="3003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0 0  1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2" name="Rectangle 44"/>
          <p:cNvSpPr>
            <a:spLocks noChangeArrowheads="1"/>
          </p:cNvSpPr>
          <p:nvPr/>
        </p:nvSpPr>
        <p:spPr bwMode="auto">
          <a:xfrm>
            <a:off x="2286000" y="3536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a:t>
            </a:r>
            <a:r>
              <a:rPr lang="en-US" altLang="zh-CN" sz="3200" b="0" dirty="0">
                <a:effectLst>
                  <a:outerShdw blurRad="38100" dist="38100" dir="2700000" algn="tl">
                    <a:srgbClr val="000000"/>
                  </a:outerShdw>
                </a:effectLst>
                <a:latin typeface="黑体" pitchFamily="49" charset="-122"/>
                <a:ea typeface="黑体" pitchFamily="49" charset="-122"/>
              </a:rPr>
              <a:t>    0 1  0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3" name="Rectangle 45"/>
          <p:cNvSpPr>
            <a:spLocks noChangeArrowheads="1"/>
          </p:cNvSpPr>
          <p:nvPr/>
        </p:nvSpPr>
        <p:spPr bwMode="auto">
          <a:xfrm>
            <a:off x="2286000" y="4070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a:t>
            </a:r>
            <a:r>
              <a:rPr lang="en-US" altLang="zh-CN" sz="3200" b="0" dirty="0">
                <a:effectLst>
                  <a:outerShdw blurRad="38100" dist="38100" dir="2700000" algn="tl">
                    <a:srgbClr val="000000"/>
                  </a:outerShdw>
                </a:effectLst>
                <a:latin typeface="黑体" pitchFamily="49" charset="-122"/>
                <a:ea typeface="黑体" pitchFamily="49" charset="-122"/>
              </a:rPr>
              <a:t>0 1  1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4" name="Rectangle 46"/>
          <p:cNvSpPr>
            <a:spLocks noChangeArrowheads="1"/>
          </p:cNvSpPr>
          <p:nvPr/>
        </p:nvSpPr>
        <p:spPr bwMode="auto">
          <a:xfrm>
            <a:off x="2286000" y="4527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a:t>
            </a:r>
            <a:r>
              <a:rPr lang="en-US" altLang="zh-CN" sz="3200" b="0" dirty="0">
                <a:effectLst>
                  <a:outerShdw blurRad="38100" dist="38100" dir="2700000" algn="tl">
                    <a:srgbClr val="000000"/>
                  </a:outerShdw>
                </a:effectLst>
                <a:latin typeface="黑体" pitchFamily="49" charset="-122"/>
                <a:ea typeface="黑体" pitchFamily="49" charset="-122"/>
              </a:rPr>
              <a:t>1 0  0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5" name="Rectangle 47"/>
          <p:cNvSpPr>
            <a:spLocks noChangeArrowheads="1"/>
          </p:cNvSpPr>
          <p:nvPr/>
        </p:nvSpPr>
        <p:spPr bwMode="auto">
          <a:xfrm>
            <a:off x="2286000" y="5060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a:t>
            </a:r>
            <a:r>
              <a:rPr lang="en-US" altLang="zh-CN" sz="3200" b="0" dirty="0">
                <a:effectLst>
                  <a:outerShdw blurRad="38100" dist="38100" dir="2700000" algn="tl">
                    <a:srgbClr val="000000"/>
                  </a:outerShdw>
                </a:effectLst>
                <a:latin typeface="黑体" pitchFamily="49" charset="-122"/>
                <a:ea typeface="黑体" pitchFamily="49" charset="-122"/>
              </a:rPr>
              <a:t>1 0  1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6" name="Rectangle 48"/>
          <p:cNvSpPr>
            <a:spLocks noChangeArrowheads="1"/>
          </p:cNvSpPr>
          <p:nvPr/>
        </p:nvSpPr>
        <p:spPr bwMode="auto">
          <a:xfrm>
            <a:off x="2286000" y="5594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a:t>
            </a:r>
            <a:r>
              <a:rPr lang="en-US" altLang="zh-CN" sz="3200" b="0" dirty="0">
                <a:effectLst>
                  <a:outerShdw blurRad="38100" dist="38100" dir="2700000" algn="tl">
                    <a:srgbClr val="000000"/>
                  </a:outerShdw>
                </a:effectLst>
                <a:latin typeface="黑体" pitchFamily="49" charset="-122"/>
                <a:ea typeface="黑体" pitchFamily="49" charset="-122"/>
              </a:rPr>
              <a:t>1 1  0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7" name="Rectangle 49"/>
          <p:cNvSpPr>
            <a:spLocks noChangeArrowheads="1"/>
          </p:cNvSpPr>
          <p:nvPr/>
        </p:nvSpPr>
        <p:spPr bwMode="auto">
          <a:xfrm>
            <a:off x="2286000" y="6127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1 1  1 1 1  1 1    </a:t>
            </a:r>
            <a:r>
              <a:rPr lang="en-US" altLang="zh-CN" sz="3200" b="0" dirty="0">
                <a:effectLst>
                  <a:outerShdw blurRad="38100" dist="38100" dir="2700000" algn="tl">
                    <a:srgbClr val="000000"/>
                  </a:outerShdw>
                </a:effectLst>
                <a:latin typeface="黑体" pitchFamily="49" charset="-122"/>
                <a:ea typeface="黑体" pitchFamily="49" charset="-122"/>
              </a:rPr>
              <a:t>1 1  1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9" name="Rectangle 37"/>
          <p:cNvSpPr>
            <a:spLocks noChangeArrowheads="1"/>
          </p:cNvSpPr>
          <p:nvPr/>
        </p:nvSpPr>
        <p:spPr bwMode="auto">
          <a:xfrm>
            <a:off x="1981201" y="116633"/>
            <a:ext cx="53503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Truth Table of Priority Encoder</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
        <p:nvSpPr>
          <p:cNvPr id="31" name="椭圆 30"/>
          <p:cNvSpPr/>
          <p:nvPr/>
        </p:nvSpPr>
        <p:spPr bwMode="auto">
          <a:xfrm>
            <a:off x="6167438" y="785794"/>
            <a:ext cx="571504" cy="785818"/>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2" name="椭圆 31"/>
          <p:cNvSpPr/>
          <p:nvPr/>
        </p:nvSpPr>
        <p:spPr bwMode="auto">
          <a:xfrm>
            <a:off x="2952728" y="785794"/>
            <a:ext cx="571504" cy="785818"/>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3" name="椭圆 32"/>
          <p:cNvSpPr/>
          <p:nvPr/>
        </p:nvSpPr>
        <p:spPr bwMode="auto">
          <a:xfrm>
            <a:off x="5738810" y="785794"/>
            <a:ext cx="571504" cy="785818"/>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4" name="椭圆 33"/>
          <p:cNvSpPr/>
          <p:nvPr/>
        </p:nvSpPr>
        <p:spPr bwMode="auto">
          <a:xfrm>
            <a:off x="5310182" y="785794"/>
            <a:ext cx="571504" cy="785818"/>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5" name="椭圆 34"/>
          <p:cNvSpPr/>
          <p:nvPr/>
        </p:nvSpPr>
        <p:spPr bwMode="auto">
          <a:xfrm>
            <a:off x="4810116" y="785794"/>
            <a:ext cx="571504" cy="785818"/>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6" name="椭圆 35"/>
          <p:cNvSpPr/>
          <p:nvPr/>
        </p:nvSpPr>
        <p:spPr bwMode="auto">
          <a:xfrm>
            <a:off x="4310050" y="785794"/>
            <a:ext cx="571504" cy="785818"/>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7" name="椭圆 36"/>
          <p:cNvSpPr/>
          <p:nvPr/>
        </p:nvSpPr>
        <p:spPr bwMode="auto">
          <a:xfrm>
            <a:off x="3809984" y="785794"/>
            <a:ext cx="571504" cy="785818"/>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8" name="椭圆 37"/>
          <p:cNvSpPr/>
          <p:nvPr/>
        </p:nvSpPr>
        <p:spPr bwMode="auto">
          <a:xfrm>
            <a:off x="3381356" y="785794"/>
            <a:ext cx="571504" cy="785818"/>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128">
                                            <p:txEl>
                                              <p:pRg st="0" end="0"/>
                                            </p:txEl>
                                          </p:spTgt>
                                        </p:tgtEl>
                                        <p:attrNameLst>
                                          <p:attrName>style.visibility</p:attrName>
                                        </p:attrNameLst>
                                      </p:cBhvr>
                                      <p:to>
                                        <p:strVal val="visible"/>
                                      </p:to>
                                    </p:set>
                                    <p:anim calcmode="lin" valueType="num">
                                      <p:cBhvr additive="base">
                                        <p:cTn id="7" dur="500" fill="hold"/>
                                        <p:tgtEl>
                                          <p:spTgt spid="891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1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129">
                                            <p:txEl>
                                              <p:pRg st="0" end="0"/>
                                            </p:txEl>
                                          </p:spTgt>
                                        </p:tgtEl>
                                        <p:attrNameLst>
                                          <p:attrName>style.visibility</p:attrName>
                                        </p:attrNameLst>
                                      </p:cBhvr>
                                      <p:to>
                                        <p:strVal val="visible"/>
                                      </p:to>
                                    </p:set>
                                    <p:anim calcmode="lin" valueType="num">
                                      <p:cBhvr additive="base">
                                        <p:cTn id="13" dur="500" fill="hold"/>
                                        <p:tgtEl>
                                          <p:spTgt spid="8912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12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130"/>
                                        </p:tgtEl>
                                        <p:attrNameLst>
                                          <p:attrName>style.visibility</p:attrName>
                                        </p:attrNameLst>
                                      </p:cBhvr>
                                      <p:to>
                                        <p:strVal val="visible"/>
                                      </p:to>
                                    </p:set>
                                    <p:anim calcmode="lin" valueType="num">
                                      <p:cBhvr additive="base">
                                        <p:cTn id="19" dur="500" fill="hold"/>
                                        <p:tgtEl>
                                          <p:spTgt spid="89130"/>
                                        </p:tgtEl>
                                        <p:attrNameLst>
                                          <p:attrName>ppt_x</p:attrName>
                                        </p:attrNameLst>
                                      </p:cBhvr>
                                      <p:tavLst>
                                        <p:tav tm="0">
                                          <p:val>
                                            <p:strVal val="#ppt_x"/>
                                          </p:val>
                                        </p:tav>
                                        <p:tav tm="100000">
                                          <p:val>
                                            <p:strVal val="#ppt_x"/>
                                          </p:val>
                                        </p:tav>
                                      </p:tavLst>
                                    </p:anim>
                                    <p:anim calcmode="lin" valueType="num">
                                      <p:cBhvr additive="base">
                                        <p:cTn id="20" dur="500" fill="hold"/>
                                        <p:tgtEl>
                                          <p:spTgt spid="891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par>
                                <p:cTn id="30" presetID="2" presetClass="entr" presetSubtype="4" fill="hold" grpId="0" nodeType="withEffect">
                                  <p:stCondLst>
                                    <p:cond delay="0"/>
                                  </p:stCondLst>
                                  <p:childTnLst>
                                    <p:set>
                                      <p:cBhvr>
                                        <p:cTn id="31" dur="1" fill="hold">
                                          <p:stCondLst>
                                            <p:cond delay="0"/>
                                          </p:stCondLst>
                                        </p:cTn>
                                        <p:tgtEl>
                                          <p:spTgt spid="89131"/>
                                        </p:tgtEl>
                                        <p:attrNameLst>
                                          <p:attrName>style.visibility</p:attrName>
                                        </p:attrNameLst>
                                      </p:cBhvr>
                                      <p:to>
                                        <p:strVal val="visible"/>
                                      </p:to>
                                    </p:set>
                                    <p:anim calcmode="lin" valueType="num">
                                      <p:cBhvr additive="base">
                                        <p:cTn id="32" dur="500" fill="hold"/>
                                        <p:tgtEl>
                                          <p:spTgt spid="89131"/>
                                        </p:tgtEl>
                                        <p:attrNameLst>
                                          <p:attrName>ppt_x</p:attrName>
                                        </p:attrNameLst>
                                      </p:cBhvr>
                                      <p:tavLst>
                                        <p:tav tm="0">
                                          <p:val>
                                            <p:strVal val="#ppt_x"/>
                                          </p:val>
                                        </p:tav>
                                        <p:tav tm="100000">
                                          <p:val>
                                            <p:strVal val="#ppt_x"/>
                                          </p:val>
                                        </p:tav>
                                      </p:tavLst>
                                    </p:anim>
                                    <p:anim calcmode="lin" valueType="num">
                                      <p:cBhvr additive="base">
                                        <p:cTn id="33" dur="500" fill="hold"/>
                                        <p:tgtEl>
                                          <p:spTgt spid="8913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ppt_x"/>
                                          </p:val>
                                        </p:tav>
                                        <p:tav tm="100000">
                                          <p:val>
                                            <p:strVal val="#ppt_x"/>
                                          </p:val>
                                        </p:tav>
                                      </p:tavLst>
                                    </p:anim>
                                    <p:anim calcmode="lin" valueType="num">
                                      <p:cBhvr additive="base">
                                        <p:cTn id="3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33"/>
                                        </p:tgtEl>
                                      </p:cBhvr>
                                    </p:animEffect>
                                    <p:set>
                                      <p:cBhvr>
                                        <p:cTn id="42" dur="1" fill="hold">
                                          <p:stCondLst>
                                            <p:cond delay="499"/>
                                          </p:stCondLst>
                                        </p:cTn>
                                        <p:tgtEl>
                                          <p:spTgt spid="33"/>
                                        </p:tgtEl>
                                        <p:attrNameLst>
                                          <p:attrName>style.visibility</p:attrName>
                                        </p:attrNameLst>
                                      </p:cBhvr>
                                      <p:to>
                                        <p:strVal val="hidden"/>
                                      </p:to>
                                    </p:set>
                                  </p:childTnLst>
                                </p:cTn>
                              </p:par>
                              <p:par>
                                <p:cTn id="43" presetID="2" presetClass="entr" presetSubtype="4" fill="hold" grpId="0" nodeType="withEffect">
                                  <p:stCondLst>
                                    <p:cond delay="0"/>
                                  </p:stCondLst>
                                  <p:childTnLst>
                                    <p:set>
                                      <p:cBhvr>
                                        <p:cTn id="44" dur="1" fill="hold">
                                          <p:stCondLst>
                                            <p:cond delay="0"/>
                                          </p:stCondLst>
                                        </p:cTn>
                                        <p:tgtEl>
                                          <p:spTgt spid="89132"/>
                                        </p:tgtEl>
                                        <p:attrNameLst>
                                          <p:attrName>style.visibility</p:attrName>
                                        </p:attrNameLst>
                                      </p:cBhvr>
                                      <p:to>
                                        <p:strVal val="visible"/>
                                      </p:to>
                                    </p:set>
                                    <p:anim calcmode="lin" valueType="num">
                                      <p:cBhvr additive="base">
                                        <p:cTn id="45" dur="500" fill="hold"/>
                                        <p:tgtEl>
                                          <p:spTgt spid="89132"/>
                                        </p:tgtEl>
                                        <p:attrNameLst>
                                          <p:attrName>ppt_x</p:attrName>
                                        </p:attrNameLst>
                                      </p:cBhvr>
                                      <p:tavLst>
                                        <p:tav tm="0">
                                          <p:val>
                                            <p:strVal val="#ppt_x"/>
                                          </p:val>
                                        </p:tav>
                                        <p:tav tm="100000">
                                          <p:val>
                                            <p:strVal val="#ppt_x"/>
                                          </p:val>
                                        </p:tav>
                                      </p:tavLst>
                                    </p:anim>
                                    <p:anim calcmode="lin" valueType="num">
                                      <p:cBhvr additive="base">
                                        <p:cTn id="46" dur="500" fill="hold"/>
                                        <p:tgtEl>
                                          <p:spTgt spid="8913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34"/>
                                        </p:tgtEl>
                                      </p:cBhvr>
                                    </p:animEffect>
                                    <p:set>
                                      <p:cBhvr>
                                        <p:cTn id="55" dur="1" fill="hold">
                                          <p:stCondLst>
                                            <p:cond delay="499"/>
                                          </p:stCondLst>
                                        </p:cTn>
                                        <p:tgtEl>
                                          <p:spTgt spid="34"/>
                                        </p:tgtEl>
                                        <p:attrNameLst>
                                          <p:attrName>style.visibility</p:attrName>
                                        </p:attrNameLst>
                                      </p:cBhvr>
                                      <p:to>
                                        <p:strVal val="hidden"/>
                                      </p:to>
                                    </p:set>
                                  </p:childTnLst>
                                </p:cTn>
                              </p:par>
                              <p:par>
                                <p:cTn id="56" presetID="2" presetClass="entr" presetSubtype="4" fill="hold" grpId="0" nodeType="withEffect">
                                  <p:stCondLst>
                                    <p:cond delay="0"/>
                                  </p:stCondLst>
                                  <p:childTnLst>
                                    <p:set>
                                      <p:cBhvr>
                                        <p:cTn id="57" dur="1" fill="hold">
                                          <p:stCondLst>
                                            <p:cond delay="0"/>
                                          </p:stCondLst>
                                        </p:cTn>
                                        <p:tgtEl>
                                          <p:spTgt spid="89133"/>
                                        </p:tgtEl>
                                        <p:attrNameLst>
                                          <p:attrName>style.visibility</p:attrName>
                                        </p:attrNameLst>
                                      </p:cBhvr>
                                      <p:to>
                                        <p:strVal val="visible"/>
                                      </p:to>
                                    </p:set>
                                    <p:anim calcmode="lin" valueType="num">
                                      <p:cBhvr additive="base">
                                        <p:cTn id="58" dur="500" fill="hold"/>
                                        <p:tgtEl>
                                          <p:spTgt spid="89133"/>
                                        </p:tgtEl>
                                        <p:attrNameLst>
                                          <p:attrName>ppt_x</p:attrName>
                                        </p:attrNameLst>
                                      </p:cBhvr>
                                      <p:tavLst>
                                        <p:tav tm="0">
                                          <p:val>
                                            <p:strVal val="#ppt_x"/>
                                          </p:val>
                                        </p:tav>
                                        <p:tav tm="100000">
                                          <p:val>
                                            <p:strVal val="#ppt_x"/>
                                          </p:val>
                                        </p:tav>
                                      </p:tavLst>
                                    </p:anim>
                                    <p:anim calcmode="lin" valueType="num">
                                      <p:cBhvr additive="base">
                                        <p:cTn id="59" dur="500" fill="hold"/>
                                        <p:tgtEl>
                                          <p:spTgt spid="8913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ppt_x"/>
                                          </p:val>
                                        </p:tav>
                                        <p:tav tm="100000">
                                          <p:val>
                                            <p:strVal val="#ppt_x"/>
                                          </p:val>
                                        </p:tav>
                                      </p:tavLst>
                                    </p:anim>
                                    <p:anim calcmode="lin" valueType="num">
                                      <p:cBhvr additive="base">
                                        <p:cTn id="6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35"/>
                                        </p:tgtEl>
                                      </p:cBhvr>
                                    </p:animEffect>
                                    <p:set>
                                      <p:cBhvr>
                                        <p:cTn id="68" dur="1" fill="hold">
                                          <p:stCondLst>
                                            <p:cond delay="499"/>
                                          </p:stCondLst>
                                        </p:cTn>
                                        <p:tgtEl>
                                          <p:spTgt spid="35"/>
                                        </p:tgtEl>
                                        <p:attrNameLst>
                                          <p:attrName>style.visibility</p:attrName>
                                        </p:attrNameLst>
                                      </p:cBhvr>
                                      <p:to>
                                        <p:strVal val="hidden"/>
                                      </p:to>
                                    </p:set>
                                  </p:childTnLst>
                                </p:cTn>
                              </p:par>
                              <p:par>
                                <p:cTn id="69" presetID="2" presetClass="entr" presetSubtype="4" fill="hold" grpId="0" nodeType="withEffect">
                                  <p:stCondLst>
                                    <p:cond delay="0"/>
                                  </p:stCondLst>
                                  <p:childTnLst>
                                    <p:set>
                                      <p:cBhvr>
                                        <p:cTn id="70" dur="1" fill="hold">
                                          <p:stCondLst>
                                            <p:cond delay="0"/>
                                          </p:stCondLst>
                                        </p:cTn>
                                        <p:tgtEl>
                                          <p:spTgt spid="89134"/>
                                        </p:tgtEl>
                                        <p:attrNameLst>
                                          <p:attrName>style.visibility</p:attrName>
                                        </p:attrNameLst>
                                      </p:cBhvr>
                                      <p:to>
                                        <p:strVal val="visible"/>
                                      </p:to>
                                    </p:set>
                                    <p:anim calcmode="lin" valueType="num">
                                      <p:cBhvr additive="base">
                                        <p:cTn id="71" dur="500" fill="hold"/>
                                        <p:tgtEl>
                                          <p:spTgt spid="89134"/>
                                        </p:tgtEl>
                                        <p:attrNameLst>
                                          <p:attrName>ppt_x</p:attrName>
                                        </p:attrNameLst>
                                      </p:cBhvr>
                                      <p:tavLst>
                                        <p:tav tm="0">
                                          <p:val>
                                            <p:strVal val="#ppt_x"/>
                                          </p:val>
                                        </p:tav>
                                        <p:tav tm="100000">
                                          <p:val>
                                            <p:strVal val="#ppt_x"/>
                                          </p:val>
                                        </p:tav>
                                      </p:tavLst>
                                    </p:anim>
                                    <p:anim calcmode="lin" valueType="num">
                                      <p:cBhvr additive="base">
                                        <p:cTn id="72" dur="500" fill="hold"/>
                                        <p:tgtEl>
                                          <p:spTgt spid="8913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fill="hold"/>
                                        <p:tgtEl>
                                          <p:spTgt spid="36"/>
                                        </p:tgtEl>
                                        <p:attrNameLst>
                                          <p:attrName>ppt_x</p:attrName>
                                        </p:attrNameLst>
                                      </p:cBhvr>
                                      <p:tavLst>
                                        <p:tav tm="0">
                                          <p:val>
                                            <p:strVal val="#ppt_x"/>
                                          </p:val>
                                        </p:tav>
                                        <p:tav tm="100000">
                                          <p:val>
                                            <p:strVal val="#ppt_x"/>
                                          </p:val>
                                        </p:tav>
                                      </p:tavLst>
                                    </p:anim>
                                    <p:anim calcmode="lin" valueType="num">
                                      <p:cBhvr additive="base">
                                        <p:cTn id="7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grpId="1" nodeType="clickEffect">
                                  <p:stCondLst>
                                    <p:cond delay="0"/>
                                  </p:stCondLst>
                                  <p:childTnLst>
                                    <p:animEffect transition="out" filter="blinds(horizontal)">
                                      <p:cBhvr>
                                        <p:cTn id="80" dur="500"/>
                                        <p:tgtEl>
                                          <p:spTgt spid="36"/>
                                        </p:tgtEl>
                                      </p:cBhvr>
                                    </p:animEffect>
                                    <p:set>
                                      <p:cBhvr>
                                        <p:cTn id="81" dur="1" fill="hold">
                                          <p:stCondLst>
                                            <p:cond delay="499"/>
                                          </p:stCondLst>
                                        </p:cTn>
                                        <p:tgtEl>
                                          <p:spTgt spid="36"/>
                                        </p:tgtEl>
                                        <p:attrNameLst>
                                          <p:attrName>style.visibility</p:attrName>
                                        </p:attrNameLst>
                                      </p:cBhvr>
                                      <p:to>
                                        <p:strVal val="hidden"/>
                                      </p:to>
                                    </p:set>
                                  </p:childTnLst>
                                </p:cTn>
                              </p:par>
                              <p:par>
                                <p:cTn id="82" presetID="2" presetClass="entr" presetSubtype="4" fill="hold" grpId="0" nodeType="withEffect">
                                  <p:stCondLst>
                                    <p:cond delay="0"/>
                                  </p:stCondLst>
                                  <p:childTnLst>
                                    <p:set>
                                      <p:cBhvr>
                                        <p:cTn id="83" dur="1" fill="hold">
                                          <p:stCondLst>
                                            <p:cond delay="0"/>
                                          </p:stCondLst>
                                        </p:cTn>
                                        <p:tgtEl>
                                          <p:spTgt spid="89135"/>
                                        </p:tgtEl>
                                        <p:attrNameLst>
                                          <p:attrName>style.visibility</p:attrName>
                                        </p:attrNameLst>
                                      </p:cBhvr>
                                      <p:to>
                                        <p:strVal val="visible"/>
                                      </p:to>
                                    </p:set>
                                    <p:anim calcmode="lin" valueType="num">
                                      <p:cBhvr additive="base">
                                        <p:cTn id="84" dur="500" fill="hold"/>
                                        <p:tgtEl>
                                          <p:spTgt spid="89135"/>
                                        </p:tgtEl>
                                        <p:attrNameLst>
                                          <p:attrName>ppt_x</p:attrName>
                                        </p:attrNameLst>
                                      </p:cBhvr>
                                      <p:tavLst>
                                        <p:tav tm="0">
                                          <p:val>
                                            <p:strVal val="#ppt_x"/>
                                          </p:val>
                                        </p:tav>
                                        <p:tav tm="100000">
                                          <p:val>
                                            <p:strVal val="#ppt_x"/>
                                          </p:val>
                                        </p:tav>
                                      </p:tavLst>
                                    </p:anim>
                                    <p:anim calcmode="lin" valueType="num">
                                      <p:cBhvr additive="base">
                                        <p:cTn id="85" dur="500" fill="hold"/>
                                        <p:tgtEl>
                                          <p:spTgt spid="89135"/>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 calcmode="lin" valueType="num">
                                      <p:cBhvr additive="base">
                                        <p:cTn id="88" dur="500" fill="hold"/>
                                        <p:tgtEl>
                                          <p:spTgt spid="37"/>
                                        </p:tgtEl>
                                        <p:attrNameLst>
                                          <p:attrName>ppt_x</p:attrName>
                                        </p:attrNameLst>
                                      </p:cBhvr>
                                      <p:tavLst>
                                        <p:tav tm="0">
                                          <p:val>
                                            <p:strVal val="#ppt_x"/>
                                          </p:val>
                                        </p:tav>
                                        <p:tav tm="100000">
                                          <p:val>
                                            <p:strVal val="#ppt_x"/>
                                          </p:val>
                                        </p:tav>
                                      </p:tavLst>
                                    </p:anim>
                                    <p:anim calcmode="lin" valueType="num">
                                      <p:cBhvr additive="base">
                                        <p:cTn id="8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1" nodeType="clickEffect">
                                  <p:stCondLst>
                                    <p:cond delay="0"/>
                                  </p:stCondLst>
                                  <p:childTnLst>
                                    <p:animEffect transition="out" filter="blinds(horizontal)">
                                      <p:cBhvr>
                                        <p:cTn id="93" dur="500"/>
                                        <p:tgtEl>
                                          <p:spTgt spid="37"/>
                                        </p:tgtEl>
                                      </p:cBhvr>
                                    </p:animEffect>
                                    <p:set>
                                      <p:cBhvr>
                                        <p:cTn id="94" dur="1" fill="hold">
                                          <p:stCondLst>
                                            <p:cond delay="499"/>
                                          </p:stCondLst>
                                        </p:cTn>
                                        <p:tgtEl>
                                          <p:spTgt spid="37"/>
                                        </p:tgtEl>
                                        <p:attrNameLst>
                                          <p:attrName>style.visibility</p:attrName>
                                        </p:attrNameLst>
                                      </p:cBhvr>
                                      <p:to>
                                        <p:strVal val="hidden"/>
                                      </p:to>
                                    </p:set>
                                  </p:childTnLst>
                                </p:cTn>
                              </p:par>
                              <p:par>
                                <p:cTn id="95" presetID="2" presetClass="entr" presetSubtype="4" fill="hold" grpId="0" nodeType="withEffect">
                                  <p:stCondLst>
                                    <p:cond delay="0"/>
                                  </p:stCondLst>
                                  <p:childTnLst>
                                    <p:set>
                                      <p:cBhvr>
                                        <p:cTn id="96" dur="1" fill="hold">
                                          <p:stCondLst>
                                            <p:cond delay="0"/>
                                          </p:stCondLst>
                                        </p:cTn>
                                        <p:tgtEl>
                                          <p:spTgt spid="89136"/>
                                        </p:tgtEl>
                                        <p:attrNameLst>
                                          <p:attrName>style.visibility</p:attrName>
                                        </p:attrNameLst>
                                      </p:cBhvr>
                                      <p:to>
                                        <p:strVal val="visible"/>
                                      </p:to>
                                    </p:set>
                                    <p:anim calcmode="lin" valueType="num">
                                      <p:cBhvr additive="base">
                                        <p:cTn id="97" dur="500" fill="hold"/>
                                        <p:tgtEl>
                                          <p:spTgt spid="89136"/>
                                        </p:tgtEl>
                                        <p:attrNameLst>
                                          <p:attrName>ppt_x</p:attrName>
                                        </p:attrNameLst>
                                      </p:cBhvr>
                                      <p:tavLst>
                                        <p:tav tm="0">
                                          <p:val>
                                            <p:strVal val="#ppt_x"/>
                                          </p:val>
                                        </p:tav>
                                        <p:tav tm="100000">
                                          <p:val>
                                            <p:strVal val="#ppt_x"/>
                                          </p:val>
                                        </p:tav>
                                      </p:tavLst>
                                    </p:anim>
                                    <p:anim calcmode="lin" valueType="num">
                                      <p:cBhvr additive="base">
                                        <p:cTn id="98" dur="500" fill="hold"/>
                                        <p:tgtEl>
                                          <p:spTgt spid="8913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anim calcmode="lin" valueType="num">
                                      <p:cBhvr additive="base">
                                        <p:cTn id="101" dur="500" fill="hold"/>
                                        <p:tgtEl>
                                          <p:spTgt spid="38"/>
                                        </p:tgtEl>
                                        <p:attrNameLst>
                                          <p:attrName>ppt_x</p:attrName>
                                        </p:attrNameLst>
                                      </p:cBhvr>
                                      <p:tavLst>
                                        <p:tav tm="0">
                                          <p:val>
                                            <p:strVal val="#ppt_x"/>
                                          </p:val>
                                        </p:tav>
                                        <p:tav tm="100000">
                                          <p:val>
                                            <p:strVal val="#ppt_x"/>
                                          </p:val>
                                        </p:tav>
                                      </p:tavLst>
                                    </p:anim>
                                    <p:anim calcmode="lin" valueType="num">
                                      <p:cBhvr additive="base">
                                        <p:cTn id="10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grpId="1" nodeType="clickEffect">
                                  <p:stCondLst>
                                    <p:cond delay="0"/>
                                  </p:stCondLst>
                                  <p:childTnLst>
                                    <p:animEffect transition="out" filter="blinds(horizontal)">
                                      <p:cBhvr>
                                        <p:cTn id="106" dur="500"/>
                                        <p:tgtEl>
                                          <p:spTgt spid="38"/>
                                        </p:tgtEl>
                                      </p:cBhvr>
                                    </p:animEffect>
                                    <p:set>
                                      <p:cBhvr>
                                        <p:cTn id="107" dur="1" fill="hold">
                                          <p:stCondLst>
                                            <p:cond delay="499"/>
                                          </p:stCondLst>
                                        </p:cTn>
                                        <p:tgtEl>
                                          <p:spTgt spid="38"/>
                                        </p:tgtEl>
                                        <p:attrNameLst>
                                          <p:attrName>style.visibility</p:attrName>
                                        </p:attrNameLst>
                                      </p:cBhvr>
                                      <p:to>
                                        <p:strVal val="hidden"/>
                                      </p:to>
                                    </p:set>
                                  </p:childTnLst>
                                </p:cTn>
                              </p:par>
                              <p:par>
                                <p:cTn id="108" presetID="2" presetClass="entr" presetSubtype="4" fill="hold" grpId="0" nodeType="withEffect">
                                  <p:stCondLst>
                                    <p:cond delay="0"/>
                                  </p:stCondLst>
                                  <p:childTnLst>
                                    <p:set>
                                      <p:cBhvr>
                                        <p:cTn id="109" dur="1" fill="hold">
                                          <p:stCondLst>
                                            <p:cond delay="0"/>
                                          </p:stCondLst>
                                        </p:cTn>
                                        <p:tgtEl>
                                          <p:spTgt spid="89137"/>
                                        </p:tgtEl>
                                        <p:attrNameLst>
                                          <p:attrName>style.visibility</p:attrName>
                                        </p:attrNameLst>
                                      </p:cBhvr>
                                      <p:to>
                                        <p:strVal val="visible"/>
                                      </p:to>
                                    </p:set>
                                    <p:anim calcmode="lin" valueType="num">
                                      <p:cBhvr additive="base">
                                        <p:cTn id="110" dur="500" fill="hold"/>
                                        <p:tgtEl>
                                          <p:spTgt spid="89137"/>
                                        </p:tgtEl>
                                        <p:attrNameLst>
                                          <p:attrName>ppt_x</p:attrName>
                                        </p:attrNameLst>
                                      </p:cBhvr>
                                      <p:tavLst>
                                        <p:tav tm="0">
                                          <p:val>
                                            <p:strVal val="#ppt_x"/>
                                          </p:val>
                                        </p:tav>
                                        <p:tav tm="100000">
                                          <p:val>
                                            <p:strVal val="#ppt_x"/>
                                          </p:val>
                                        </p:tav>
                                      </p:tavLst>
                                    </p:anim>
                                    <p:anim calcmode="lin" valueType="num">
                                      <p:cBhvr additive="base">
                                        <p:cTn id="111" dur="500" fill="hold"/>
                                        <p:tgtEl>
                                          <p:spTgt spid="89137"/>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 calcmode="lin" valueType="num">
                                      <p:cBhvr additive="base">
                                        <p:cTn id="114" dur="500" fill="hold"/>
                                        <p:tgtEl>
                                          <p:spTgt spid="32"/>
                                        </p:tgtEl>
                                        <p:attrNameLst>
                                          <p:attrName>ppt_x</p:attrName>
                                        </p:attrNameLst>
                                      </p:cBhvr>
                                      <p:tavLst>
                                        <p:tav tm="0">
                                          <p:val>
                                            <p:strVal val="#ppt_x"/>
                                          </p:val>
                                        </p:tav>
                                        <p:tav tm="100000">
                                          <p:val>
                                            <p:strVal val="#ppt_x"/>
                                          </p:val>
                                        </p:tav>
                                      </p:tavLst>
                                    </p:anim>
                                    <p:anim calcmode="lin" valueType="num">
                                      <p:cBhvr additive="base">
                                        <p:cTn id="115" dur="500" fill="hold"/>
                                        <p:tgtEl>
                                          <p:spTgt spid="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2"/>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28" grpId="0" build="p" autoUpdateAnimBg="0"/>
      <p:bldP spid="89129" grpId="0" build="p" autoUpdateAnimBg="0"/>
      <p:bldP spid="89130" grpId="0"/>
      <p:bldP spid="89131" grpId="0"/>
      <p:bldP spid="89132" grpId="0"/>
      <p:bldP spid="89133" grpId="0"/>
      <p:bldP spid="89134" grpId="0"/>
      <p:bldP spid="89135" grpId="0"/>
      <p:bldP spid="89136" grpId="0"/>
      <p:bldP spid="89137" grpId="0"/>
      <p:bldP spid="31" grpId="0" animBg="1"/>
      <p:bldP spid="31" grpId="1" animBg="1"/>
      <p:bldP spid="32" grpId="0"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680592" y="188640"/>
            <a:ext cx="9311952" cy="4104456"/>
          </a:xfrm>
        </p:spPr>
        <p:txBody>
          <a:bodyPr/>
          <a:lstStyle/>
          <a:p>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The first line of the truth table: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ST NOT is 1, the priority encoder is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not working. </a:t>
            </a:r>
          </a:p>
          <a:p>
            <a:endPar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The second line of the truth table :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If there is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no encoding request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of decimal numbers from 0 to 7 (I0,…,I7 NOT are 1),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encoding results Y are 111,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and Ys is 0.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It means no input signal.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blinds(horizontal)">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blinds(horizontal)">
                                      <p:cBhvr>
                                        <p:cTn id="28" dur="500"/>
                                        <p:tgtEl>
                                          <p:spTgt spid="6">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blinds(horizontal)">
                                      <p:cBhvr>
                                        <p:cTn id="3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629506" y="332656"/>
            <a:ext cx="9075007" cy="4104456"/>
          </a:xfrm>
        </p:spPr>
        <p:txBody>
          <a:bodyPr/>
          <a:lstStyle/>
          <a:p>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The third line of the truth table :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Decimal number 7 and maybe other numbers (their values are “d”) request encoding.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Decimal number 7 has the highest priority.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So decimal number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7 is encoded as 000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(inverting binary number 111).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The encoding result uses low-voltage.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Y</a:t>
            </a:r>
            <a:r>
              <a:rPr lang="en-US" altLang="zh-CN" sz="3600" baseline="-25000" dirty="0">
                <a:effectLst>
                  <a:outerShdw blurRad="38100" dist="38100" dir="2700000" algn="tl">
                    <a:srgbClr val="000000">
                      <a:alpha val="43137"/>
                    </a:srgbClr>
                  </a:outerShdw>
                </a:effectLst>
                <a:latin typeface="Times New Roman" pitchFamily="18" charset="0"/>
                <a:cs typeface="Times New Roman" pitchFamily="18" charset="0"/>
              </a:rPr>
              <a:t>EX</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 NOT is 0.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It means there are input signals.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1501080" y="404664"/>
            <a:ext cx="9203432" cy="4104456"/>
          </a:xfrm>
        </p:spPr>
        <p:txBody>
          <a:bodyPr/>
          <a:lstStyle/>
          <a:p>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The fourth line of the truth table :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Decimal number 7 has no encoding request (I7 NOT is 1).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Decimal number 6 and maybe other numbers (d) request encoding.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Now, decimal number 6 has the highest priority. </a:t>
            </a:r>
          </a:p>
          <a:p>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So decimal number </a:t>
            </a:r>
            <a:r>
              <a:rPr lang="en-US" altLang="zh-CN"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6 is encoded as 001 </a:t>
            </a:r>
            <a:r>
              <a:rPr lang="en-US" altLang="zh-CN" sz="3600" dirty="0">
                <a:effectLst>
                  <a:outerShdw blurRad="38100" dist="38100" dir="2700000" algn="tl">
                    <a:srgbClr val="000000">
                      <a:alpha val="43137"/>
                    </a:srgbClr>
                  </a:outerShdw>
                </a:effectLst>
                <a:latin typeface="Times New Roman" pitchFamily="18" charset="0"/>
                <a:cs typeface="Times New Roman" pitchFamily="18" charset="0"/>
              </a:rPr>
              <a:t>(inverting binary number 110).</a:t>
            </a:r>
          </a:p>
          <a:p>
            <a:endParaRPr lang="en-US" altLang="zh-C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981200"/>
            <a:ext cx="8663880" cy="4114800"/>
          </a:xfrm>
        </p:spPr>
        <p:txBody>
          <a:bodyPr/>
          <a:lstStyle/>
          <a:p>
            <a:r>
              <a:rPr lang="en-US" altLang="zh-CN" dirty="0" smtClean="0">
                <a:latin typeface="Times New Roman" pitchFamily="18" charset="0"/>
                <a:cs typeface="Times New Roman" pitchFamily="18" charset="0"/>
              </a:rPr>
              <a:t>If ST_NOT is 1, the encoder is disabled.</a:t>
            </a:r>
          </a:p>
          <a:p>
            <a:r>
              <a:rPr lang="en-US" altLang="zh-CN" dirty="0" smtClean="0">
                <a:latin typeface="Times New Roman" pitchFamily="18" charset="0"/>
                <a:cs typeface="Times New Roman" pitchFamily="18" charset="0"/>
              </a:rPr>
              <a:t>If all the inputs are 1, Ys is 0 (there is no input signal).</a:t>
            </a:r>
          </a:p>
          <a:p>
            <a:r>
              <a:rPr lang="en-US" altLang="zh-CN" dirty="0" smtClean="0">
                <a:latin typeface="Times New Roman" pitchFamily="18" charset="0"/>
                <a:cs typeface="Times New Roman" pitchFamily="18" charset="0"/>
              </a:rPr>
              <a:t>If I_7 NOT is 0, the decimal 7 is encoded as 000.</a:t>
            </a:r>
          </a:p>
          <a:p>
            <a:pPr marL="0" indent="0" fontAlgn="auto">
              <a:spcBef>
                <a:spcPts val="0"/>
              </a:spcBef>
              <a:spcAft>
                <a:spcPts val="0"/>
              </a:spcAft>
              <a:buNone/>
              <a:defRPr/>
            </a:pPr>
            <a:r>
              <a:rPr lang="en-US" altLang="zh-CN" dirty="0" smtClean="0">
                <a:latin typeface="Times New Roman" pitchFamily="18" charset="0"/>
                <a:cs typeface="Times New Roman" pitchFamily="18" charset="0"/>
              </a:rPr>
              <a:t>    If I_0 NOT is 0, the decimal 0 is encoded as 111.</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Line 4"/>
          <p:cNvSpPr>
            <a:spLocks noChangeShapeType="1"/>
          </p:cNvSpPr>
          <p:nvPr/>
        </p:nvSpPr>
        <p:spPr bwMode="auto">
          <a:xfrm>
            <a:off x="2362200" y="1555576"/>
            <a:ext cx="830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4" name="Line 6"/>
          <p:cNvSpPr>
            <a:spLocks noChangeShapeType="1"/>
          </p:cNvSpPr>
          <p:nvPr/>
        </p:nvSpPr>
        <p:spPr bwMode="auto">
          <a:xfrm>
            <a:off x="6934200" y="1098376"/>
            <a:ext cx="0" cy="5715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5" name="Line 7"/>
          <p:cNvSpPr>
            <a:spLocks noChangeShapeType="1"/>
          </p:cNvSpPr>
          <p:nvPr/>
        </p:nvSpPr>
        <p:spPr bwMode="auto">
          <a:xfrm>
            <a:off x="8915400" y="1136476"/>
            <a:ext cx="0" cy="5676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0" name="Rectangle 22"/>
          <p:cNvSpPr>
            <a:spLocks noChangeArrowheads="1"/>
          </p:cNvSpPr>
          <p:nvPr/>
        </p:nvSpPr>
        <p:spPr bwMode="auto">
          <a:xfrm>
            <a:off x="2286000" y="945977"/>
            <a:ext cx="81002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EX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89114" name="Line 26"/>
          <p:cNvSpPr>
            <a:spLocks noChangeShapeType="1"/>
          </p:cNvSpPr>
          <p:nvPr/>
        </p:nvSpPr>
        <p:spPr bwMode="auto">
          <a:xfrm>
            <a:off x="2424114" y="1053926"/>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5" name="Line 27"/>
          <p:cNvSpPr>
            <a:spLocks noChangeShapeType="1"/>
          </p:cNvSpPr>
          <p:nvPr/>
        </p:nvSpPr>
        <p:spPr bwMode="auto">
          <a:xfrm>
            <a:off x="3000376" y="1053926"/>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6" name="Line 28"/>
          <p:cNvSpPr>
            <a:spLocks noChangeShapeType="1"/>
          </p:cNvSpPr>
          <p:nvPr/>
        </p:nvSpPr>
        <p:spPr bwMode="auto">
          <a:xfrm>
            <a:off x="343217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7" name="Line 29"/>
          <p:cNvSpPr>
            <a:spLocks noChangeShapeType="1"/>
          </p:cNvSpPr>
          <p:nvPr/>
        </p:nvSpPr>
        <p:spPr bwMode="auto">
          <a:xfrm>
            <a:off x="393541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8" name="Line 30"/>
          <p:cNvSpPr>
            <a:spLocks noChangeShapeType="1"/>
          </p:cNvSpPr>
          <p:nvPr/>
        </p:nvSpPr>
        <p:spPr bwMode="auto">
          <a:xfrm>
            <a:off x="436721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9" name="Line 31"/>
          <p:cNvSpPr>
            <a:spLocks noChangeShapeType="1"/>
          </p:cNvSpPr>
          <p:nvPr/>
        </p:nvSpPr>
        <p:spPr bwMode="auto">
          <a:xfrm>
            <a:off x="48720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0" name="Line 32"/>
          <p:cNvSpPr>
            <a:spLocks noChangeShapeType="1"/>
          </p:cNvSpPr>
          <p:nvPr/>
        </p:nvSpPr>
        <p:spPr bwMode="auto">
          <a:xfrm>
            <a:off x="53038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1" name="Line 33"/>
          <p:cNvSpPr>
            <a:spLocks noChangeShapeType="1"/>
          </p:cNvSpPr>
          <p:nvPr/>
        </p:nvSpPr>
        <p:spPr bwMode="auto">
          <a:xfrm>
            <a:off x="5808663"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2" name="Line 34"/>
          <p:cNvSpPr>
            <a:spLocks noChangeShapeType="1"/>
          </p:cNvSpPr>
          <p:nvPr/>
        </p:nvSpPr>
        <p:spPr bwMode="auto">
          <a:xfrm>
            <a:off x="624046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3" name="Line 35"/>
          <p:cNvSpPr>
            <a:spLocks noChangeShapeType="1"/>
          </p:cNvSpPr>
          <p:nvPr/>
        </p:nvSpPr>
        <p:spPr bwMode="auto">
          <a:xfrm>
            <a:off x="72485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4" name="Line 36"/>
          <p:cNvSpPr>
            <a:spLocks noChangeShapeType="1"/>
          </p:cNvSpPr>
          <p:nvPr/>
        </p:nvSpPr>
        <p:spPr bwMode="auto">
          <a:xfrm>
            <a:off x="775176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5" name="Line 37"/>
          <p:cNvSpPr>
            <a:spLocks noChangeShapeType="1"/>
          </p:cNvSpPr>
          <p:nvPr/>
        </p:nvSpPr>
        <p:spPr bwMode="auto">
          <a:xfrm>
            <a:off x="83280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6" name="Line 38"/>
          <p:cNvSpPr>
            <a:spLocks noChangeShapeType="1"/>
          </p:cNvSpPr>
          <p:nvPr/>
        </p:nvSpPr>
        <p:spPr bwMode="auto">
          <a:xfrm>
            <a:off x="919162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8" name="Rectangle 40"/>
          <p:cNvSpPr>
            <a:spLocks noChangeArrowheads="1"/>
          </p:cNvSpPr>
          <p:nvPr/>
        </p:nvSpPr>
        <p:spPr bwMode="auto">
          <a:xfrm>
            <a:off x="2286000" y="1555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1 1  1    1  1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29" name="Rectangle 41"/>
          <p:cNvSpPr>
            <a:spLocks noChangeArrowheads="1"/>
          </p:cNvSpPr>
          <p:nvPr/>
        </p:nvSpPr>
        <p:spPr bwMode="auto">
          <a:xfrm>
            <a:off x="2286000" y="2012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0  1 1 1  1 1 1  1 1    </a:t>
            </a:r>
            <a:r>
              <a:rPr lang="en-US" altLang="zh-CN" sz="3200" b="0" dirty="0">
                <a:effectLst>
                  <a:outerShdw blurRad="38100" dist="38100" dir="2700000" algn="tl">
                    <a:srgbClr val="000000"/>
                  </a:outerShdw>
                </a:effectLst>
                <a:latin typeface="黑体" pitchFamily="49" charset="-122"/>
                <a:ea typeface="黑体" pitchFamily="49" charset="-122"/>
              </a:rPr>
              <a:t>1 1  1    1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p>
        </p:txBody>
      </p:sp>
      <p:sp>
        <p:nvSpPr>
          <p:cNvPr id="89130" name="Rectangle 42"/>
          <p:cNvSpPr>
            <a:spLocks noChangeArrowheads="1"/>
          </p:cNvSpPr>
          <p:nvPr/>
        </p:nvSpPr>
        <p:spPr bwMode="auto">
          <a:xfrm>
            <a:off x="2286000" y="2546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0    0 0  0    0  1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1" name="Rectangle 43"/>
          <p:cNvSpPr>
            <a:spLocks noChangeArrowheads="1"/>
          </p:cNvSpPr>
          <p:nvPr/>
        </p:nvSpPr>
        <p:spPr bwMode="auto">
          <a:xfrm>
            <a:off x="2286000" y="3003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d d d  0 1    0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2" name="Rectangle 44"/>
          <p:cNvSpPr>
            <a:spLocks noChangeArrowheads="1"/>
          </p:cNvSpPr>
          <p:nvPr/>
        </p:nvSpPr>
        <p:spPr bwMode="auto">
          <a:xfrm>
            <a:off x="2286000" y="3536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0  1 1    0 1  0    0  1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3" name="Rectangle 45"/>
          <p:cNvSpPr>
            <a:spLocks noChangeArrowheads="1"/>
          </p:cNvSpPr>
          <p:nvPr/>
        </p:nvSpPr>
        <p:spPr bwMode="auto">
          <a:xfrm>
            <a:off x="2286000" y="3927300"/>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d 0 1  1 1    0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4" name="Rectangle 46"/>
          <p:cNvSpPr>
            <a:spLocks noChangeArrowheads="1"/>
          </p:cNvSpPr>
          <p:nvPr/>
        </p:nvSpPr>
        <p:spPr bwMode="auto">
          <a:xfrm>
            <a:off x="2286000" y="4384500"/>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0 1 1  1 1    1 0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5" name="Rectangle 47"/>
          <p:cNvSpPr>
            <a:spLocks noChangeArrowheads="1"/>
          </p:cNvSpPr>
          <p:nvPr/>
        </p:nvSpPr>
        <p:spPr bwMode="auto">
          <a:xfrm>
            <a:off x="2286000" y="4917900"/>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0  1 1 1  1 1    1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6" name="Rectangle 48"/>
          <p:cNvSpPr>
            <a:spLocks noChangeArrowheads="1"/>
          </p:cNvSpPr>
          <p:nvPr/>
        </p:nvSpPr>
        <p:spPr bwMode="auto">
          <a:xfrm>
            <a:off x="2286000" y="5594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0 1  1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7" name="Rectangle 49"/>
          <p:cNvSpPr>
            <a:spLocks noChangeArrowheads="1"/>
          </p:cNvSpPr>
          <p:nvPr/>
        </p:nvSpPr>
        <p:spPr bwMode="auto">
          <a:xfrm>
            <a:off x="2286000" y="6127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0  0 1 1  1 1 1  1 1    1 1  1    0  1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graphicFrame>
        <p:nvGraphicFramePr>
          <p:cNvPr id="581634" name="Object 2"/>
          <p:cNvGraphicFramePr>
            <a:graphicFrameLocks noChangeAspect="1"/>
          </p:cNvGraphicFramePr>
          <p:nvPr/>
        </p:nvGraphicFramePr>
        <p:xfrm>
          <a:off x="1981200" y="215900"/>
          <a:ext cx="4025900" cy="685800"/>
        </p:xfrm>
        <a:graphic>
          <a:graphicData uri="http://schemas.openxmlformats.org/presentationml/2006/ole">
            <mc:AlternateContent xmlns:mc="http://schemas.openxmlformats.org/markup-compatibility/2006">
              <mc:Choice xmlns:v="urn:schemas-microsoft-com:vml" Requires="v">
                <p:oleObj spid="_x0000_s1069102" name="公式" r:id="rId4" imgW="2578680" imgH="432000" progId="Equation.3">
                  <p:embed/>
                </p:oleObj>
              </mc:Choice>
              <mc:Fallback>
                <p:oleObj name="公式" r:id="rId4" imgW="2578680" imgH="432000" progId="Equation.3">
                  <p:embed/>
                  <p:pic>
                    <p:nvPicPr>
                      <p:cNvPr id="5816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15900"/>
                        <a:ext cx="4025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矩形 57"/>
          <p:cNvSpPr/>
          <p:nvPr/>
        </p:nvSpPr>
        <p:spPr bwMode="auto">
          <a:xfrm>
            <a:off x="1952596" y="2571744"/>
            <a:ext cx="8429684" cy="378621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nvGrpSpPr>
          <p:cNvPr id="67" name="组合 66"/>
          <p:cNvGrpSpPr/>
          <p:nvPr/>
        </p:nvGrpSpPr>
        <p:grpSpPr>
          <a:xfrm>
            <a:off x="2095537" y="2786059"/>
            <a:ext cx="7080079" cy="1227717"/>
            <a:chOff x="571536" y="2928934"/>
            <a:chExt cx="7080079" cy="1227717"/>
          </a:xfrm>
        </p:grpSpPr>
        <p:grpSp>
          <p:nvGrpSpPr>
            <p:cNvPr id="44" name="组合 43"/>
            <p:cNvGrpSpPr/>
            <p:nvPr/>
          </p:nvGrpSpPr>
          <p:grpSpPr>
            <a:xfrm>
              <a:off x="571536" y="2928934"/>
              <a:ext cx="5143472" cy="1227717"/>
              <a:chOff x="-4572000" y="2428868"/>
              <a:chExt cx="5143472" cy="1227717"/>
            </a:xfrm>
          </p:grpSpPr>
          <p:grpSp>
            <p:nvGrpSpPr>
              <p:cNvPr id="42" name="组合 41"/>
              <p:cNvGrpSpPr/>
              <p:nvPr/>
            </p:nvGrpSpPr>
            <p:grpSpPr>
              <a:xfrm>
                <a:off x="-4572000" y="2428868"/>
                <a:ext cx="5143472" cy="584775"/>
                <a:chOff x="-4572000" y="2428868"/>
                <a:chExt cx="5143472" cy="584775"/>
              </a:xfrm>
            </p:grpSpPr>
            <p:sp>
              <p:nvSpPr>
                <p:cNvPr id="32" name="矩形 31"/>
                <p:cNvSpPr/>
                <p:nvPr/>
              </p:nvSpPr>
              <p:spPr>
                <a:xfrm>
                  <a:off x="-4572000" y="2428868"/>
                  <a:ext cx="5143472" cy="584775"/>
                </a:xfrm>
                <a:prstGeom prst="rect">
                  <a:avLst/>
                </a:prstGeom>
              </p:spPr>
              <p:txBody>
                <a:bodyPr wrap="squar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endParaRPr lang="zh-CN" altLang="en-US" sz="3200" dirty="0"/>
                </a:p>
              </p:txBody>
            </p:sp>
            <p:sp>
              <p:nvSpPr>
                <p:cNvPr id="33" name="Line 26"/>
                <p:cNvSpPr>
                  <a:spLocks noChangeShapeType="1"/>
                </p:cNvSpPr>
                <p:nvPr/>
              </p:nvSpPr>
              <p:spPr bwMode="auto">
                <a:xfrm>
                  <a:off x="-4418048" y="2514594"/>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27"/>
                <p:cNvSpPr>
                  <a:spLocks noChangeShapeType="1"/>
                </p:cNvSpPr>
                <p:nvPr/>
              </p:nvSpPr>
              <p:spPr bwMode="auto">
                <a:xfrm>
                  <a:off x="-3841786" y="2514594"/>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8"/>
                <p:cNvSpPr>
                  <a:spLocks noChangeShapeType="1"/>
                </p:cNvSpPr>
                <p:nvPr/>
              </p:nvSpPr>
              <p:spPr bwMode="auto">
                <a:xfrm>
                  <a:off x="-3409986" y="2514594"/>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9"/>
                <p:cNvSpPr>
                  <a:spLocks noChangeShapeType="1"/>
                </p:cNvSpPr>
                <p:nvPr/>
              </p:nvSpPr>
              <p:spPr bwMode="auto">
                <a:xfrm>
                  <a:off x="-2906748" y="2514594"/>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30"/>
                <p:cNvSpPr>
                  <a:spLocks noChangeShapeType="1"/>
                </p:cNvSpPr>
                <p:nvPr/>
              </p:nvSpPr>
              <p:spPr bwMode="auto">
                <a:xfrm>
                  <a:off x="-2474948" y="2514594"/>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31"/>
                <p:cNvSpPr>
                  <a:spLocks noChangeShapeType="1"/>
                </p:cNvSpPr>
                <p:nvPr/>
              </p:nvSpPr>
              <p:spPr bwMode="auto">
                <a:xfrm>
                  <a:off x="-1970123"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32"/>
                <p:cNvSpPr>
                  <a:spLocks noChangeShapeType="1"/>
                </p:cNvSpPr>
                <p:nvPr/>
              </p:nvSpPr>
              <p:spPr bwMode="auto">
                <a:xfrm>
                  <a:off x="-1538323"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33"/>
                <p:cNvSpPr>
                  <a:spLocks noChangeShapeType="1"/>
                </p:cNvSpPr>
                <p:nvPr/>
              </p:nvSpPr>
              <p:spPr bwMode="auto">
                <a:xfrm>
                  <a:off x="-1033498"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34"/>
                <p:cNvSpPr>
                  <a:spLocks noChangeShapeType="1"/>
                </p:cNvSpPr>
                <p:nvPr/>
              </p:nvSpPr>
              <p:spPr bwMode="auto">
                <a:xfrm>
                  <a:off x="-601698" y="2514594"/>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 name="矩形 42"/>
              <p:cNvSpPr/>
              <p:nvPr/>
            </p:nvSpPr>
            <p:spPr>
              <a:xfrm>
                <a:off x="-4572000" y="3071810"/>
                <a:ext cx="4572000" cy="584775"/>
              </a:xfrm>
              <a:prstGeom prst="rect">
                <a:avLst/>
              </a:prstGeom>
            </p:spPr>
            <p:txBody>
              <a:bodyPr>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0  1 1  1  1 1 1 1 1 </a:t>
                </a:r>
                <a:endParaRPr lang="zh-CN" altLang="en-US" sz="3200" dirty="0">
                  <a:solidFill>
                    <a:srgbClr val="FF0000"/>
                  </a:solidFill>
                </a:endParaRPr>
              </a:p>
            </p:txBody>
          </p:sp>
        </p:grpSp>
        <p:sp>
          <p:nvSpPr>
            <p:cNvPr id="60" name="右箭头 59"/>
            <p:cNvSpPr/>
            <p:nvPr/>
          </p:nvSpPr>
          <p:spPr bwMode="auto">
            <a:xfrm>
              <a:off x="5286380" y="3357562"/>
              <a:ext cx="928694" cy="285752"/>
            </a:xfrm>
            <a:prstGeom prst="rightArrow">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63" name="矩形 62"/>
            <p:cNvSpPr/>
            <p:nvPr/>
          </p:nvSpPr>
          <p:spPr>
            <a:xfrm>
              <a:off x="6715140" y="3143248"/>
              <a:ext cx="936475"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grpSp>
      <p:grpSp>
        <p:nvGrpSpPr>
          <p:cNvPr id="68" name="组合 67"/>
          <p:cNvGrpSpPr/>
          <p:nvPr/>
        </p:nvGrpSpPr>
        <p:grpSpPr>
          <a:xfrm>
            <a:off x="2095473" y="4143381"/>
            <a:ext cx="7151581" cy="1227717"/>
            <a:chOff x="571472" y="4344423"/>
            <a:chExt cx="7151581" cy="1227717"/>
          </a:xfrm>
        </p:grpSpPr>
        <p:grpSp>
          <p:nvGrpSpPr>
            <p:cNvPr id="45" name="组合 44"/>
            <p:cNvGrpSpPr/>
            <p:nvPr/>
          </p:nvGrpSpPr>
          <p:grpSpPr>
            <a:xfrm>
              <a:off x="571472" y="4344423"/>
              <a:ext cx="5143472" cy="1227717"/>
              <a:chOff x="-4572000" y="2428868"/>
              <a:chExt cx="5143472" cy="1227717"/>
            </a:xfrm>
          </p:grpSpPr>
          <p:grpSp>
            <p:nvGrpSpPr>
              <p:cNvPr id="46" name="组合 41"/>
              <p:cNvGrpSpPr/>
              <p:nvPr/>
            </p:nvGrpSpPr>
            <p:grpSpPr>
              <a:xfrm>
                <a:off x="-4572000" y="2428868"/>
                <a:ext cx="5143472" cy="584775"/>
                <a:chOff x="-4572000" y="2428868"/>
                <a:chExt cx="5143472" cy="584775"/>
              </a:xfrm>
            </p:grpSpPr>
            <p:sp>
              <p:nvSpPr>
                <p:cNvPr id="48" name="矩形 47"/>
                <p:cNvSpPr/>
                <p:nvPr/>
              </p:nvSpPr>
              <p:spPr>
                <a:xfrm>
                  <a:off x="-4572000" y="2428868"/>
                  <a:ext cx="5143472" cy="584775"/>
                </a:xfrm>
                <a:prstGeom prst="rect">
                  <a:avLst/>
                </a:prstGeom>
              </p:spPr>
              <p:txBody>
                <a:bodyPr wrap="squar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endParaRPr lang="zh-CN" altLang="en-US" sz="3200" dirty="0"/>
                </a:p>
              </p:txBody>
            </p:sp>
            <p:sp>
              <p:nvSpPr>
                <p:cNvPr id="50" name="Line 27"/>
                <p:cNvSpPr>
                  <a:spLocks noChangeShapeType="1"/>
                </p:cNvSpPr>
                <p:nvPr/>
              </p:nvSpPr>
              <p:spPr bwMode="auto">
                <a:xfrm>
                  <a:off x="-3841786" y="2514594"/>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28"/>
                <p:cNvSpPr>
                  <a:spLocks noChangeShapeType="1"/>
                </p:cNvSpPr>
                <p:nvPr/>
              </p:nvSpPr>
              <p:spPr bwMode="auto">
                <a:xfrm>
                  <a:off x="-3409986" y="2514594"/>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29"/>
                <p:cNvSpPr>
                  <a:spLocks noChangeShapeType="1"/>
                </p:cNvSpPr>
                <p:nvPr/>
              </p:nvSpPr>
              <p:spPr bwMode="auto">
                <a:xfrm>
                  <a:off x="-2906748" y="2514594"/>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30"/>
                <p:cNvSpPr>
                  <a:spLocks noChangeShapeType="1"/>
                </p:cNvSpPr>
                <p:nvPr/>
              </p:nvSpPr>
              <p:spPr bwMode="auto">
                <a:xfrm>
                  <a:off x="-2474948" y="2514594"/>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31"/>
                <p:cNvSpPr>
                  <a:spLocks noChangeShapeType="1"/>
                </p:cNvSpPr>
                <p:nvPr/>
              </p:nvSpPr>
              <p:spPr bwMode="auto">
                <a:xfrm>
                  <a:off x="-1970123"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32"/>
                <p:cNvSpPr>
                  <a:spLocks noChangeShapeType="1"/>
                </p:cNvSpPr>
                <p:nvPr/>
              </p:nvSpPr>
              <p:spPr bwMode="auto">
                <a:xfrm>
                  <a:off x="-1538323"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33"/>
                <p:cNvSpPr>
                  <a:spLocks noChangeShapeType="1"/>
                </p:cNvSpPr>
                <p:nvPr/>
              </p:nvSpPr>
              <p:spPr bwMode="auto">
                <a:xfrm>
                  <a:off x="-1033498"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34"/>
                <p:cNvSpPr>
                  <a:spLocks noChangeShapeType="1"/>
                </p:cNvSpPr>
                <p:nvPr/>
              </p:nvSpPr>
              <p:spPr bwMode="auto">
                <a:xfrm>
                  <a:off x="-601698" y="2514594"/>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 name="矩形 46"/>
              <p:cNvSpPr/>
              <p:nvPr/>
            </p:nvSpPr>
            <p:spPr>
              <a:xfrm>
                <a:off x="-4500594" y="3071810"/>
                <a:ext cx="4572000" cy="584775"/>
              </a:xfrm>
              <a:prstGeom prst="rect">
                <a:avLst/>
              </a:prstGeom>
            </p:spPr>
            <p:txBody>
              <a:bodyPr>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1  1 1  1  1 1 1 1 1 </a:t>
                </a:r>
                <a:endParaRPr lang="zh-CN" altLang="en-US" sz="3200" dirty="0">
                  <a:solidFill>
                    <a:srgbClr val="FFFF00"/>
                  </a:solidFill>
                </a:endParaRPr>
              </a:p>
            </p:txBody>
          </p:sp>
        </p:grpSp>
        <p:sp>
          <p:nvSpPr>
            <p:cNvPr id="61" name="右箭头 60"/>
            <p:cNvSpPr/>
            <p:nvPr/>
          </p:nvSpPr>
          <p:spPr bwMode="auto">
            <a:xfrm>
              <a:off x="5286380" y="4786322"/>
              <a:ext cx="928694" cy="285752"/>
            </a:xfrm>
            <a:prstGeom prst="rightArrow">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65" name="矩形 64"/>
            <p:cNvSpPr/>
            <p:nvPr/>
          </p:nvSpPr>
          <p:spPr>
            <a:xfrm>
              <a:off x="6786578" y="4643446"/>
              <a:ext cx="936475"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grpSp>
      <p:graphicFrame>
        <p:nvGraphicFramePr>
          <p:cNvPr id="581635" name="Object 3"/>
          <p:cNvGraphicFramePr>
            <a:graphicFrameLocks noChangeAspect="1"/>
          </p:cNvGraphicFramePr>
          <p:nvPr/>
        </p:nvGraphicFramePr>
        <p:xfrm>
          <a:off x="2166910" y="5500703"/>
          <a:ext cx="4966544" cy="715949"/>
        </p:xfrm>
        <a:graphic>
          <a:graphicData uri="http://schemas.openxmlformats.org/presentationml/2006/ole">
            <mc:AlternateContent xmlns:mc="http://schemas.openxmlformats.org/markup-compatibility/2006">
              <mc:Choice xmlns:v="urn:schemas-microsoft-com:vml" Requires="v">
                <p:oleObj spid="_x0000_s1069103" name="Equation" r:id="rId6" imgW="1790640" imgH="253800" progId="Equation.DSMT4">
                  <p:embed/>
                </p:oleObj>
              </mc:Choice>
              <mc:Fallback>
                <p:oleObj name="Equation" r:id="rId6" imgW="1790640" imgH="253800" progId="Equation.DSMT4">
                  <p:embed/>
                  <p:pic>
                    <p:nvPicPr>
                      <p:cNvPr id="5816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910" y="5500703"/>
                        <a:ext cx="4966544" cy="715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矩形 69"/>
          <p:cNvSpPr/>
          <p:nvPr/>
        </p:nvSpPr>
        <p:spPr>
          <a:xfrm>
            <a:off x="8024827" y="214291"/>
            <a:ext cx="936475"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S</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extLst>
      <p:ext uri="{BB962C8B-B14F-4D97-AF65-F5344CB8AC3E}">
        <p14:creationId xmlns:p14="http://schemas.microsoft.com/office/powerpoint/2010/main" val="200243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linds(horizontal)">
                                      <p:cBhvr>
                                        <p:cTn id="13" dur="500"/>
                                        <p:tgtEl>
                                          <p:spTgt spid="58"/>
                                        </p:tgtEl>
                                      </p:cBhvr>
                                    </p:animEffect>
                                  </p:childTnLst>
                                </p:cTn>
                              </p:par>
                              <p:par>
                                <p:cTn id="14" presetID="3" presetClass="entr" presetSubtype="10"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blinds(horizontal)">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blinds(horizontal)">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81635"/>
                                        </p:tgtEl>
                                        <p:attrNameLst>
                                          <p:attrName>style.visibility</p:attrName>
                                        </p:attrNameLst>
                                      </p:cBhvr>
                                      <p:to>
                                        <p:strVal val="visible"/>
                                      </p:to>
                                    </p:set>
                                    <p:animEffect transition="in" filter="blinds(horizontal)">
                                      <p:cBhvr>
                                        <p:cTn id="26" dur="500"/>
                                        <p:tgtEl>
                                          <p:spTgt spid="58163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81634"/>
                                        </p:tgtEl>
                                        <p:attrNameLst>
                                          <p:attrName>style.visibility</p:attrName>
                                        </p:attrNameLst>
                                      </p:cBhvr>
                                      <p:to>
                                        <p:strVal val="visible"/>
                                      </p:to>
                                    </p:set>
                                    <p:animEffect transition="in" filter="blinds(horizontal)">
                                      <p:cBhvr>
                                        <p:cTn id="31" dur="500"/>
                                        <p:tgtEl>
                                          <p:spTgt spid="581634"/>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Line 4"/>
          <p:cNvSpPr>
            <a:spLocks noChangeShapeType="1"/>
          </p:cNvSpPr>
          <p:nvPr/>
        </p:nvSpPr>
        <p:spPr bwMode="auto">
          <a:xfrm>
            <a:off x="2362200" y="1555576"/>
            <a:ext cx="830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4" name="Line 6"/>
          <p:cNvSpPr>
            <a:spLocks noChangeShapeType="1"/>
          </p:cNvSpPr>
          <p:nvPr/>
        </p:nvSpPr>
        <p:spPr bwMode="auto">
          <a:xfrm>
            <a:off x="6934200" y="1098376"/>
            <a:ext cx="0" cy="5715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5" name="Line 7"/>
          <p:cNvSpPr>
            <a:spLocks noChangeShapeType="1"/>
          </p:cNvSpPr>
          <p:nvPr/>
        </p:nvSpPr>
        <p:spPr bwMode="auto">
          <a:xfrm>
            <a:off x="8915400" y="1136476"/>
            <a:ext cx="0" cy="5676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0" name="Rectangle 22"/>
          <p:cNvSpPr>
            <a:spLocks noChangeArrowheads="1"/>
          </p:cNvSpPr>
          <p:nvPr/>
        </p:nvSpPr>
        <p:spPr bwMode="auto">
          <a:xfrm>
            <a:off x="2286000" y="945977"/>
            <a:ext cx="81002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EX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89114" name="Line 26"/>
          <p:cNvSpPr>
            <a:spLocks noChangeShapeType="1"/>
          </p:cNvSpPr>
          <p:nvPr/>
        </p:nvSpPr>
        <p:spPr bwMode="auto">
          <a:xfrm>
            <a:off x="2424114" y="1053926"/>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5" name="Line 27"/>
          <p:cNvSpPr>
            <a:spLocks noChangeShapeType="1"/>
          </p:cNvSpPr>
          <p:nvPr/>
        </p:nvSpPr>
        <p:spPr bwMode="auto">
          <a:xfrm>
            <a:off x="3000376" y="1053926"/>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6" name="Line 28"/>
          <p:cNvSpPr>
            <a:spLocks noChangeShapeType="1"/>
          </p:cNvSpPr>
          <p:nvPr/>
        </p:nvSpPr>
        <p:spPr bwMode="auto">
          <a:xfrm>
            <a:off x="343217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7" name="Line 29"/>
          <p:cNvSpPr>
            <a:spLocks noChangeShapeType="1"/>
          </p:cNvSpPr>
          <p:nvPr/>
        </p:nvSpPr>
        <p:spPr bwMode="auto">
          <a:xfrm>
            <a:off x="393541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8" name="Line 30"/>
          <p:cNvSpPr>
            <a:spLocks noChangeShapeType="1"/>
          </p:cNvSpPr>
          <p:nvPr/>
        </p:nvSpPr>
        <p:spPr bwMode="auto">
          <a:xfrm>
            <a:off x="436721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9" name="Line 31"/>
          <p:cNvSpPr>
            <a:spLocks noChangeShapeType="1"/>
          </p:cNvSpPr>
          <p:nvPr/>
        </p:nvSpPr>
        <p:spPr bwMode="auto">
          <a:xfrm>
            <a:off x="48720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0" name="Line 32"/>
          <p:cNvSpPr>
            <a:spLocks noChangeShapeType="1"/>
          </p:cNvSpPr>
          <p:nvPr/>
        </p:nvSpPr>
        <p:spPr bwMode="auto">
          <a:xfrm>
            <a:off x="53038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1" name="Line 33"/>
          <p:cNvSpPr>
            <a:spLocks noChangeShapeType="1"/>
          </p:cNvSpPr>
          <p:nvPr/>
        </p:nvSpPr>
        <p:spPr bwMode="auto">
          <a:xfrm>
            <a:off x="5808663"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2" name="Line 34"/>
          <p:cNvSpPr>
            <a:spLocks noChangeShapeType="1"/>
          </p:cNvSpPr>
          <p:nvPr/>
        </p:nvSpPr>
        <p:spPr bwMode="auto">
          <a:xfrm>
            <a:off x="624046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3" name="Line 35"/>
          <p:cNvSpPr>
            <a:spLocks noChangeShapeType="1"/>
          </p:cNvSpPr>
          <p:nvPr/>
        </p:nvSpPr>
        <p:spPr bwMode="auto">
          <a:xfrm>
            <a:off x="72485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4" name="Line 36"/>
          <p:cNvSpPr>
            <a:spLocks noChangeShapeType="1"/>
          </p:cNvSpPr>
          <p:nvPr/>
        </p:nvSpPr>
        <p:spPr bwMode="auto">
          <a:xfrm>
            <a:off x="775176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5" name="Line 37"/>
          <p:cNvSpPr>
            <a:spLocks noChangeShapeType="1"/>
          </p:cNvSpPr>
          <p:nvPr/>
        </p:nvSpPr>
        <p:spPr bwMode="auto">
          <a:xfrm>
            <a:off x="83280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6" name="Line 38"/>
          <p:cNvSpPr>
            <a:spLocks noChangeShapeType="1"/>
          </p:cNvSpPr>
          <p:nvPr/>
        </p:nvSpPr>
        <p:spPr bwMode="auto">
          <a:xfrm>
            <a:off x="919162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8" name="Rectangle 40"/>
          <p:cNvSpPr>
            <a:spLocks noChangeArrowheads="1"/>
          </p:cNvSpPr>
          <p:nvPr/>
        </p:nvSpPr>
        <p:spPr bwMode="auto">
          <a:xfrm>
            <a:off x="2286000" y="1555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29" name="Rectangle 41"/>
          <p:cNvSpPr>
            <a:spLocks noChangeArrowheads="1"/>
          </p:cNvSpPr>
          <p:nvPr/>
        </p:nvSpPr>
        <p:spPr bwMode="auto">
          <a:xfrm>
            <a:off x="2286000" y="2012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0  1 1 1  1 1 1  1 1</a:t>
            </a:r>
            <a:r>
              <a:rPr lang="en-US" altLang="zh-CN" sz="3200" b="0" dirty="0">
                <a:effectLst>
                  <a:outerShdw blurRad="38100" dist="38100" dir="2700000" algn="tl">
                    <a:srgbClr val="000000"/>
                  </a:outerShdw>
                </a:effectLst>
                <a:latin typeface="黑体" pitchFamily="49" charset="-122"/>
                <a:ea typeface="黑体" pitchFamily="49" charset="-122"/>
              </a:rPr>
              <a:t>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a:t>
            </a:r>
          </a:p>
        </p:txBody>
      </p:sp>
      <p:sp>
        <p:nvSpPr>
          <p:cNvPr id="89130" name="Rectangle 42"/>
          <p:cNvSpPr>
            <a:spLocks noChangeArrowheads="1"/>
          </p:cNvSpPr>
          <p:nvPr/>
        </p:nvSpPr>
        <p:spPr bwMode="auto">
          <a:xfrm>
            <a:off x="2286000" y="2546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0    0 0  0    0  1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1" name="Rectangle 43"/>
          <p:cNvSpPr>
            <a:spLocks noChangeArrowheads="1"/>
          </p:cNvSpPr>
          <p:nvPr/>
        </p:nvSpPr>
        <p:spPr bwMode="auto">
          <a:xfrm>
            <a:off x="2286000" y="3003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d d d  0 1    0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2" name="Rectangle 44"/>
          <p:cNvSpPr>
            <a:spLocks noChangeArrowheads="1"/>
          </p:cNvSpPr>
          <p:nvPr/>
        </p:nvSpPr>
        <p:spPr bwMode="auto">
          <a:xfrm>
            <a:off x="2286000" y="3536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0  1 1    0 1  0    0  1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3" name="Rectangle 45"/>
          <p:cNvSpPr>
            <a:spLocks noChangeArrowheads="1"/>
          </p:cNvSpPr>
          <p:nvPr/>
        </p:nvSpPr>
        <p:spPr bwMode="auto">
          <a:xfrm>
            <a:off x="2286000" y="4070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d 0 1  1 1    0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4" name="Rectangle 46"/>
          <p:cNvSpPr>
            <a:spLocks noChangeArrowheads="1"/>
          </p:cNvSpPr>
          <p:nvPr/>
        </p:nvSpPr>
        <p:spPr bwMode="auto">
          <a:xfrm>
            <a:off x="2286000" y="4527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0 1 1  1 1    1 0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5" name="Rectangle 47"/>
          <p:cNvSpPr>
            <a:spLocks noChangeArrowheads="1"/>
          </p:cNvSpPr>
          <p:nvPr/>
        </p:nvSpPr>
        <p:spPr bwMode="auto">
          <a:xfrm>
            <a:off x="2286000" y="5060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0  1 1 1  1 1    1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6" name="Rectangle 48"/>
          <p:cNvSpPr>
            <a:spLocks noChangeArrowheads="1"/>
          </p:cNvSpPr>
          <p:nvPr/>
        </p:nvSpPr>
        <p:spPr bwMode="auto">
          <a:xfrm>
            <a:off x="2286000" y="5594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0 1  1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7" name="Rectangle 49"/>
          <p:cNvSpPr>
            <a:spLocks noChangeArrowheads="1"/>
          </p:cNvSpPr>
          <p:nvPr/>
        </p:nvSpPr>
        <p:spPr bwMode="auto">
          <a:xfrm>
            <a:off x="2286000" y="6127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0  0 1 1  1 1 1  1 1    1 1  1    0  1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graphicFrame>
        <p:nvGraphicFramePr>
          <p:cNvPr id="582658" name="Object 2"/>
          <p:cNvGraphicFramePr>
            <a:graphicFrameLocks noChangeAspect="1"/>
          </p:cNvGraphicFramePr>
          <p:nvPr/>
        </p:nvGraphicFramePr>
        <p:xfrm>
          <a:off x="1881158" y="214290"/>
          <a:ext cx="6667500" cy="673100"/>
        </p:xfrm>
        <a:graphic>
          <a:graphicData uri="http://schemas.openxmlformats.org/presentationml/2006/ole">
            <mc:AlternateContent xmlns:mc="http://schemas.openxmlformats.org/markup-compatibility/2006">
              <mc:Choice xmlns:v="urn:schemas-microsoft-com:vml" Requires="v">
                <p:oleObj spid="_x0000_s1070126" name="公式" r:id="rId4" imgW="2679480" imgH="266400" progId="Equation.3">
                  <p:embed/>
                </p:oleObj>
              </mc:Choice>
              <mc:Fallback>
                <p:oleObj name="公式" r:id="rId4" imgW="2679480" imgH="266400" progId="Equation.3">
                  <p:embed/>
                  <p:pic>
                    <p:nvPicPr>
                      <p:cNvPr id="582658" name="Object 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881158" y="214290"/>
                        <a:ext cx="66675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矩形 31"/>
          <p:cNvSpPr/>
          <p:nvPr/>
        </p:nvSpPr>
        <p:spPr bwMode="auto">
          <a:xfrm>
            <a:off x="1952596" y="2643182"/>
            <a:ext cx="8429684" cy="2857520"/>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nvGrpSpPr>
          <p:cNvPr id="84" name="组合 83"/>
          <p:cNvGrpSpPr/>
          <p:nvPr/>
        </p:nvGrpSpPr>
        <p:grpSpPr>
          <a:xfrm>
            <a:off x="2087756" y="4130110"/>
            <a:ext cx="8223087" cy="1227717"/>
            <a:chOff x="563755" y="4130109"/>
            <a:chExt cx="8223087" cy="1227717"/>
          </a:xfrm>
        </p:grpSpPr>
        <p:grpSp>
          <p:nvGrpSpPr>
            <p:cNvPr id="68" name="组合 67"/>
            <p:cNvGrpSpPr/>
            <p:nvPr/>
          </p:nvGrpSpPr>
          <p:grpSpPr>
            <a:xfrm>
              <a:off x="563755" y="4130109"/>
              <a:ext cx="8223087" cy="1227717"/>
              <a:chOff x="563755" y="4130109"/>
              <a:chExt cx="8223087" cy="1227717"/>
            </a:xfrm>
          </p:grpSpPr>
          <p:grpSp>
            <p:nvGrpSpPr>
              <p:cNvPr id="49" name="组合 48"/>
              <p:cNvGrpSpPr/>
              <p:nvPr/>
            </p:nvGrpSpPr>
            <p:grpSpPr>
              <a:xfrm>
                <a:off x="563755" y="4130109"/>
                <a:ext cx="8223087" cy="1227717"/>
                <a:chOff x="571536" y="2928934"/>
                <a:chExt cx="8223087" cy="1227717"/>
              </a:xfrm>
            </p:grpSpPr>
            <p:grpSp>
              <p:nvGrpSpPr>
                <p:cNvPr id="50" name="组合 43"/>
                <p:cNvGrpSpPr/>
                <p:nvPr/>
              </p:nvGrpSpPr>
              <p:grpSpPr>
                <a:xfrm>
                  <a:off x="571536" y="2928934"/>
                  <a:ext cx="5143472" cy="1227717"/>
                  <a:chOff x="-4572000" y="2428868"/>
                  <a:chExt cx="5143472" cy="1227717"/>
                </a:xfrm>
              </p:grpSpPr>
              <p:grpSp>
                <p:nvGrpSpPr>
                  <p:cNvPr id="53" name="组合 41"/>
                  <p:cNvGrpSpPr/>
                  <p:nvPr/>
                </p:nvGrpSpPr>
                <p:grpSpPr>
                  <a:xfrm>
                    <a:off x="-4572000" y="2428868"/>
                    <a:ext cx="5143472" cy="584775"/>
                    <a:chOff x="-4572000" y="2428868"/>
                    <a:chExt cx="5143472" cy="584775"/>
                  </a:xfrm>
                </p:grpSpPr>
                <p:sp>
                  <p:nvSpPr>
                    <p:cNvPr id="55" name="矩形 54"/>
                    <p:cNvSpPr/>
                    <p:nvPr/>
                  </p:nvSpPr>
                  <p:spPr>
                    <a:xfrm>
                      <a:off x="-4572000" y="2428868"/>
                      <a:ext cx="5143472" cy="584775"/>
                    </a:xfrm>
                    <a:prstGeom prst="rect">
                      <a:avLst/>
                    </a:prstGeom>
                  </p:spPr>
                  <p:txBody>
                    <a:bodyPr wrap="squar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endParaRPr lang="zh-CN" altLang="en-US" sz="3200" dirty="0"/>
                    </a:p>
                  </p:txBody>
                </p:sp>
                <p:sp>
                  <p:nvSpPr>
                    <p:cNvPr id="56" name="Line 26"/>
                    <p:cNvSpPr>
                      <a:spLocks noChangeShapeType="1"/>
                    </p:cNvSpPr>
                    <p:nvPr/>
                  </p:nvSpPr>
                  <p:spPr bwMode="auto">
                    <a:xfrm>
                      <a:off x="-4418048" y="2514594"/>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27"/>
                    <p:cNvSpPr>
                      <a:spLocks noChangeShapeType="1"/>
                    </p:cNvSpPr>
                    <p:nvPr/>
                  </p:nvSpPr>
                  <p:spPr bwMode="auto">
                    <a:xfrm>
                      <a:off x="-3841786" y="2514594"/>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28"/>
                    <p:cNvSpPr>
                      <a:spLocks noChangeShapeType="1"/>
                    </p:cNvSpPr>
                    <p:nvPr/>
                  </p:nvSpPr>
                  <p:spPr bwMode="auto">
                    <a:xfrm>
                      <a:off x="-3409986" y="2514594"/>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9"/>
                    <p:cNvSpPr>
                      <a:spLocks noChangeShapeType="1"/>
                    </p:cNvSpPr>
                    <p:nvPr/>
                  </p:nvSpPr>
                  <p:spPr bwMode="auto">
                    <a:xfrm>
                      <a:off x="-2906748" y="2514594"/>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30"/>
                    <p:cNvSpPr>
                      <a:spLocks noChangeShapeType="1"/>
                    </p:cNvSpPr>
                    <p:nvPr/>
                  </p:nvSpPr>
                  <p:spPr bwMode="auto">
                    <a:xfrm>
                      <a:off x="-2474948" y="2514594"/>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31"/>
                    <p:cNvSpPr>
                      <a:spLocks noChangeShapeType="1"/>
                    </p:cNvSpPr>
                    <p:nvPr/>
                  </p:nvSpPr>
                  <p:spPr bwMode="auto">
                    <a:xfrm>
                      <a:off x="-1970123"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32"/>
                    <p:cNvSpPr>
                      <a:spLocks noChangeShapeType="1"/>
                    </p:cNvSpPr>
                    <p:nvPr/>
                  </p:nvSpPr>
                  <p:spPr bwMode="auto">
                    <a:xfrm>
                      <a:off x="-1538323"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33"/>
                    <p:cNvSpPr>
                      <a:spLocks noChangeShapeType="1"/>
                    </p:cNvSpPr>
                    <p:nvPr/>
                  </p:nvSpPr>
                  <p:spPr bwMode="auto">
                    <a:xfrm>
                      <a:off x="-1033498"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34"/>
                    <p:cNvSpPr>
                      <a:spLocks noChangeShapeType="1"/>
                    </p:cNvSpPr>
                    <p:nvPr/>
                  </p:nvSpPr>
                  <p:spPr bwMode="auto">
                    <a:xfrm>
                      <a:off x="-601698" y="2514594"/>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4" name="矩形 53"/>
                  <p:cNvSpPr/>
                  <p:nvPr/>
                </p:nvSpPr>
                <p:spPr>
                  <a:xfrm>
                    <a:off x="-4572000" y="3071810"/>
                    <a:ext cx="4572000" cy="584775"/>
                  </a:xfrm>
                  <a:prstGeom prst="rect">
                    <a:avLst/>
                  </a:prstGeom>
                </p:spPr>
                <p:txBody>
                  <a:bodyPr>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endParaRPr lang="zh-CN" altLang="en-US" sz="3200" dirty="0">
                      <a:solidFill>
                        <a:srgbClr val="FF0000"/>
                      </a:solidFill>
                    </a:endParaRPr>
                  </a:p>
                </p:txBody>
              </p:sp>
            </p:grpSp>
            <p:sp>
              <p:nvSpPr>
                <p:cNvPr id="51" name="右箭头 50"/>
                <p:cNvSpPr/>
                <p:nvPr/>
              </p:nvSpPr>
              <p:spPr bwMode="auto">
                <a:xfrm>
                  <a:off x="6794359" y="3442271"/>
                  <a:ext cx="928694" cy="285752"/>
                </a:xfrm>
                <a:prstGeom prst="rightArrow">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52" name="矩形 51"/>
                <p:cNvSpPr/>
                <p:nvPr/>
              </p:nvSpPr>
              <p:spPr>
                <a:xfrm>
                  <a:off x="7721893" y="3143248"/>
                  <a:ext cx="1072730" cy="584775"/>
                </a:xfrm>
                <a:prstGeom prst="rect">
                  <a:avLst/>
                </a:prstGeom>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EX</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=1</a:t>
                  </a:r>
                  <a:endParaRPr lang="zh-CN" altLang="en-US" sz="3200" b="0" baseline="-25000" dirty="0">
                    <a:solidFill>
                      <a:schemeClr val="accent1"/>
                    </a:solidFill>
                    <a:effectLst>
                      <a:outerShdw blurRad="38100" dist="38100" dir="2700000" algn="tl">
                        <a:srgbClr val="000000"/>
                      </a:outerShdw>
                    </a:effectLst>
                    <a:latin typeface="黑体" pitchFamily="49" charset="-122"/>
                    <a:ea typeface="黑体" pitchFamily="49" charset="-122"/>
                  </a:endParaRPr>
                </a:p>
              </p:txBody>
            </p:sp>
          </p:grpSp>
          <p:sp>
            <p:nvSpPr>
              <p:cNvPr id="67" name="Line 34"/>
              <p:cNvSpPr>
                <a:spLocks noChangeShapeType="1"/>
              </p:cNvSpPr>
              <p:nvPr/>
            </p:nvSpPr>
            <p:spPr bwMode="auto">
              <a:xfrm>
                <a:off x="7815618" y="4429132"/>
                <a:ext cx="2159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2" name="组合 71"/>
            <p:cNvGrpSpPr/>
            <p:nvPr/>
          </p:nvGrpSpPr>
          <p:grpSpPr>
            <a:xfrm>
              <a:off x="6002567" y="4130109"/>
              <a:ext cx="782204" cy="1227717"/>
              <a:chOff x="1432342" y="4344423"/>
              <a:chExt cx="782204" cy="1227717"/>
            </a:xfrm>
          </p:grpSpPr>
          <p:sp>
            <p:nvSpPr>
              <p:cNvPr id="69" name="矩形 68"/>
              <p:cNvSpPr/>
              <p:nvPr/>
            </p:nvSpPr>
            <p:spPr>
              <a:xfrm>
                <a:off x="1432342" y="4344423"/>
                <a:ext cx="712573" cy="584775"/>
              </a:xfrm>
              <a:prstGeom prst="rect">
                <a:avLst/>
              </a:prstGeom>
            </p:spPr>
            <p:txBody>
              <a:bodyPr wrap="squar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a:t>
                </a:r>
                <a:endParaRPr lang="zh-CN" altLang="en-US" sz="3200" dirty="0"/>
              </a:p>
            </p:txBody>
          </p:sp>
          <p:sp>
            <p:nvSpPr>
              <p:cNvPr id="70" name="矩形 69"/>
              <p:cNvSpPr/>
              <p:nvPr/>
            </p:nvSpPr>
            <p:spPr>
              <a:xfrm>
                <a:off x="1573411" y="4987365"/>
                <a:ext cx="641135" cy="584775"/>
              </a:xfrm>
              <a:prstGeom prst="rect">
                <a:avLst/>
              </a:prstGeom>
            </p:spPr>
            <p:txBody>
              <a:bodyPr wrap="squar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dirty="0">
                  <a:solidFill>
                    <a:srgbClr val="FF0000"/>
                  </a:solidFill>
                </a:endParaRPr>
              </a:p>
            </p:txBody>
          </p:sp>
          <p:sp>
            <p:nvSpPr>
              <p:cNvPr id="71" name="Line 26"/>
              <p:cNvSpPr>
                <a:spLocks noChangeShapeType="1"/>
              </p:cNvSpPr>
              <p:nvPr/>
            </p:nvSpPr>
            <p:spPr bwMode="auto">
              <a:xfrm>
                <a:off x="1544530" y="4415861"/>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3" name="右箭头 72"/>
            <p:cNvSpPr/>
            <p:nvPr/>
          </p:nvSpPr>
          <p:spPr bwMode="auto">
            <a:xfrm>
              <a:off x="5000628" y="4643446"/>
              <a:ext cx="928694" cy="285752"/>
            </a:xfrm>
            <a:prstGeom prst="rightArrow">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grpSp>
        <p:nvGrpSpPr>
          <p:cNvPr id="83" name="组合 82"/>
          <p:cNvGrpSpPr/>
          <p:nvPr/>
        </p:nvGrpSpPr>
        <p:grpSpPr>
          <a:xfrm>
            <a:off x="2095536" y="2786059"/>
            <a:ext cx="8215306" cy="1227717"/>
            <a:chOff x="571536" y="2786058"/>
            <a:chExt cx="8215306" cy="1227717"/>
          </a:xfrm>
        </p:grpSpPr>
        <p:grpSp>
          <p:nvGrpSpPr>
            <p:cNvPr id="81" name="组合 80"/>
            <p:cNvGrpSpPr/>
            <p:nvPr/>
          </p:nvGrpSpPr>
          <p:grpSpPr>
            <a:xfrm>
              <a:off x="571536" y="2786058"/>
              <a:ext cx="8215306" cy="1227717"/>
              <a:chOff x="571536" y="2786058"/>
              <a:chExt cx="8215306" cy="1227717"/>
            </a:xfrm>
          </p:grpSpPr>
          <p:grpSp>
            <p:nvGrpSpPr>
              <p:cNvPr id="66" name="组合 65"/>
              <p:cNvGrpSpPr/>
              <p:nvPr/>
            </p:nvGrpSpPr>
            <p:grpSpPr>
              <a:xfrm>
                <a:off x="571536" y="2786058"/>
                <a:ext cx="8215306" cy="1227717"/>
                <a:chOff x="571536" y="2786058"/>
                <a:chExt cx="8215306" cy="1227717"/>
              </a:xfrm>
            </p:grpSpPr>
            <p:grpSp>
              <p:nvGrpSpPr>
                <p:cNvPr id="33" name="组合 32"/>
                <p:cNvGrpSpPr/>
                <p:nvPr/>
              </p:nvGrpSpPr>
              <p:grpSpPr>
                <a:xfrm>
                  <a:off x="571536" y="2786058"/>
                  <a:ext cx="8215306" cy="1227717"/>
                  <a:chOff x="571536" y="2928934"/>
                  <a:chExt cx="8215306" cy="1227717"/>
                </a:xfrm>
              </p:grpSpPr>
              <p:grpSp>
                <p:nvGrpSpPr>
                  <p:cNvPr id="34" name="组合 43"/>
                  <p:cNvGrpSpPr/>
                  <p:nvPr/>
                </p:nvGrpSpPr>
                <p:grpSpPr>
                  <a:xfrm>
                    <a:off x="571536" y="2928934"/>
                    <a:ext cx="5143472" cy="1227717"/>
                    <a:chOff x="-4572000" y="2428868"/>
                    <a:chExt cx="5143472" cy="1227717"/>
                  </a:xfrm>
                </p:grpSpPr>
                <p:grpSp>
                  <p:nvGrpSpPr>
                    <p:cNvPr id="37" name="组合 41"/>
                    <p:cNvGrpSpPr/>
                    <p:nvPr/>
                  </p:nvGrpSpPr>
                  <p:grpSpPr>
                    <a:xfrm>
                      <a:off x="-4572000" y="2428868"/>
                      <a:ext cx="5143472" cy="584775"/>
                      <a:chOff x="-4572000" y="2428868"/>
                      <a:chExt cx="5143472" cy="584775"/>
                    </a:xfrm>
                  </p:grpSpPr>
                  <p:sp>
                    <p:nvSpPr>
                      <p:cNvPr id="39" name="矩形 38"/>
                      <p:cNvSpPr/>
                      <p:nvPr/>
                    </p:nvSpPr>
                    <p:spPr>
                      <a:xfrm>
                        <a:off x="-4572000" y="2428868"/>
                        <a:ext cx="5143472" cy="584775"/>
                      </a:xfrm>
                      <a:prstGeom prst="rect">
                        <a:avLst/>
                      </a:prstGeom>
                    </p:spPr>
                    <p:txBody>
                      <a:bodyPr wrap="squar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endParaRPr lang="zh-CN" altLang="en-US" sz="3200" dirty="0"/>
                      </a:p>
                    </p:txBody>
                  </p:sp>
                  <p:sp>
                    <p:nvSpPr>
                      <p:cNvPr id="40" name="Line 26"/>
                      <p:cNvSpPr>
                        <a:spLocks noChangeShapeType="1"/>
                      </p:cNvSpPr>
                      <p:nvPr/>
                    </p:nvSpPr>
                    <p:spPr bwMode="auto">
                      <a:xfrm>
                        <a:off x="-4418048" y="2514594"/>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27"/>
                      <p:cNvSpPr>
                        <a:spLocks noChangeShapeType="1"/>
                      </p:cNvSpPr>
                      <p:nvPr/>
                    </p:nvSpPr>
                    <p:spPr bwMode="auto">
                      <a:xfrm>
                        <a:off x="-3841786" y="2514594"/>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28"/>
                      <p:cNvSpPr>
                        <a:spLocks noChangeShapeType="1"/>
                      </p:cNvSpPr>
                      <p:nvPr/>
                    </p:nvSpPr>
                    <p:spPr bwMode="auto">
                      <a:xfrm>
                        <a:off x="-3409986" y="2514594"/>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29"/>
                      <p:cNvSpPr>
                        <a:spLocks noChangeShapeType="1"/>
                      </p:cNvSpPr>
                      <p:nvPr/>
                    </p:nvSpPr>
                    <p:spPr bwMode="auto">
                      <a:xfrm>
                        <a:off x="-2906748" y="2514594"/>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30"/>
                      <p:cNvSpPr>
                        <a:spLocks noChangeShapeType="1"/>
                      </p:cNvSpPr>
                      <p:nvPr/>
                    </p:nvSpPr>
                    <p:spPr bwMode="auto">
                      <a:xfrm>
                        <a:off x="-2474948" y="2514594"/>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31"/>
                      <p:cNvSpPr>
                        <a:spLocks noChangeShapeType="1"/>
                      </p:cNvSpPr>
                      <p:nvPr/>
                    </p:nvSpPr>
                    <p:spPr bwMode="auto">
                      <a:xfrm>
                        <a:off x="-1970123"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32"/>
                      <p:cNvSpPr>
                        <a:spLocks noChangeShapeType="1"/>
                      </p:cNvSpPr>
                      <p:nvPr/>
                    </p:nvSpPr>
                    <p:spPr bwMode="auto">
                      <a:xfrm>
                        <a:off x="-1538323"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33"/>
                      <p:cNvSpPr>
                        <a:spLocks noChangeShapeType="1"/>
                      </p:cNvSpPr>
                      <p:nvPr/>
                    </p:nvSpPr>
                    <p:spPr bwMode="auto">
                      <a:xfrm>
                        <a:off x="-1033498" y="2514594"/>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34"/>
                      <p:cNvSpPr>
                        <a:spLocks noChangeShapeType="1"/>
                      </p:cNvSpPr>
                      <p:nvPr/>
                    </p:nvSpPr>
                    <p:spPr bwMode="auto">
                      <a:xfrm>
                        <a:off x="-601698" y="2514594"/>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 name="矩形 37"/>
                    <p:cNvSpPr/>
                    <p:nvPr/>
                  </p:nvSpPr>
                  <p:spPr>
                    <a:xfrm>
                      <a:off x="-4572000" y="3071810"/>
                      <a:ext cx="4572000" cy="584775"/>
                    </a:xfrm>
                    <a:prstGeom prst="rect">
                      <a:avLst/>
                    </a:prstGeom>
                  </p:spPr>
                  <p:txBody>
                    <a:bodyPr>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0  1 1  1  1 1 1 1 1 </a:t>
                      </a:r>
                      <a:endParaRPr lang="zh-CN" altLang="en-US" sz="3200" dirty="0">
                        <a:solidFill>
                          <a:srgbClr val="FF0000"/>
                        </a:solidFill>
                      </a:endParaRPr>
                    </a:p>
                  </p:txBody>
                </p:sp>
              </p:grpSp>
              <p:sp>
                <p:nvSpPr>
                  <p:cNvPr id="35" name="右箭头 34"/>
                  <p:cNvSpPr/>
                  <p:nvPr/>
                </p:nvSpPr>
                <p:spPr bwMode="auto">
                  <a:xfrm>
                    <a:off x="4929190" y="3429000"/>
                    <a:ext cx="928694" cy="285752"/>
                  </a:xfrm>
                  <a:prstGeom prst="rightArrow">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6" name="矩形 35"/>
                  <p:cNvSpPr/>
                  <p:nvPr/>
                </p:nvSpPr>
                <p:spPr>
                  <a:xfrm>
                    <a:off x="7714112" y="3143248"/>
                    <a:ext cx="1072730" cy="584775"/>
                  </a:xfrm>
                  <a:prstGeom prst="rect">
                    <a:avLst/>
                  </a:prstGeom>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EX</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=1</a:t>
                    </a:r>
                    <a:endParaRPr lang="zh-CN" altLang="en-US" sz="3200" b="0" baseline="-25000" dirty="0">
                      <a:solidFill>
                        <a:schemeClr val="accent1"/>
                      </a:solidFill>
                      <a:effectLst>
                        <a:outerShdw blurRad="38100" dist="38100" dir="2700000" algn="tl">
                          <a:srgbClr val="000000"/>
                        </a:outerShdw>
                      </a:effectLst>
                      <a:latin typeface="黑体" pitchFamily="49" charset="-122"/>
                      <a:ea typeface="黑体" pitchFamily="49" charset="-122"/>
                    </a:endParaRPr>
                  </a:p>
                </p:txBody>
              </p:sp>
            </p:grpSp>
            <p:sp>
              <p:nvSpPr>
                <p:cNvPr id="65" name="Line 34"/>
                <p:cNvSpPr>
                  <a:spLocks noChangeShapeType="1"/>
                </p:cNvSpPr>
                <p:nvPr/>
              </p:nvSpPr>
              <p:spPr bwMode="auto">
                <a:xfrm>
                  <a:off x="7814458" y="3071810"/>
                  <a:ext cx="2159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6" name="组合 75"/>
              <p:cNvGrpSpPr/>
              <p:nvPr/>
            </p:nvGrpSpPr>
            <p:grpSpPr>
              <a:xfrm>
                <a:off x="5857884" y="3000372"/>
                <a:ext cx="936475" cy="584775"/>
                <a:chOff x="5857884" y="3000372"/>
                <a:chExt cx="936475" cy="584775"/>
              </a:xfrm>
            </p:grpSpPr>
            <p:sp>
              <p:nvSpPr>
                <p:cNvPr id="74" name="矩形 73"/>
                <p:cNvSpPr/>
                <p:nvPr/>
              </p:nvSpPr>
              <p:spPr>
                <a:xfrm>
                  <a:off x="5857884" y="3000372"/>
                  <a:ext cx="936475"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75" name="Line 34"/>
                <p:cNvSpPr>
                  <a:spLocks noChangeShapeType="1"/>
                </p:cNvSpPr>
                <p:nvPr/>
              </p:nvSpPr>
              <p:spPr bwMode="auto">
                <a:xfrm>
                  <a:off x="5999174" y="3000372"/>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7" name="右箭头 76"/>
            <p:cNvSpPr/>
            <p:nvPr/>
          </p:nvSpPr>
          <p:spPr bwMode="auto">
            <a:xfrm>
              <a:off x="6786578" y="3286124"/>
              <a:ext cx="928694" cy="285752"/>
            </a:xfrm>
            <a:prstGeom prst="rightArrow">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grpSp>
        <p:nvGrpSpPr>
          <p:cNvPr id="80" name="组合 79"/>
          <p:cNvGrpSpPr/>
          <p:nvPr/>
        </p:nvGrpSpPr>
        <p:grpSpPr>
          <a:xfrm>
            <a:off x="9231491" y="142853"/>
            <a:ext cx="1072730" cy="584775"/>
            <a:chOff x="7707491" y="142852"/>
            <a:chExt cx="1072730" cy="584775"/>
          </a:xfrm>
        </p:grpSpPr>
        <p:sp>
          <p:nvSpPr>
            <p:cNvPr id="78" name="矩形 77"/>
            <p:cNvSpPr/>
            <p:nvPr/>
          </p:nvSpPr>
          <p:spPr>
            <a:xfrm>
              <a:off x="7707491" y="142852"/>
              <a:ext cx="107273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EX</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79" name="Line 38"/>
            <p:cNvSpPr>
              <a:spLocks noChangeShapeType="1"/>
            </p:cNvSpPr>
            <p:nvPr/>
          </p:nvSpPr>
          <p:spPr bwMode="auto">
            <a:xfrm>
              <a:off x="7786710" y="214290"/>
              <a:ext cx="23336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6" name="组合 85"/>
          <p:cNvGrpSpPr/>
          <p:nvPr/>
        </p:nvGrpSpPr>
        <p:grpSpPr>
          <a:xfrm>
            <a:off x="1952596" y="5715016"/>
            <a:ext cx="8429684" cy="928694"/>
            <a:chOff x="428596" y="5715016"/>
            <a:chExt cx="8429684" cy="928694"/>
          </a:xfrm>
        </p:grpSpPr>
        <p:sp>
          <p:nvSpPr>
            <p:cNvPr id="85" name="矩形 84"/>
            <p:cNvSpPr/>
            <p:nvPr/>
          </p:nvSpPr>
          <p:spPr bwMode="auto">
            <a:xfrm>
              <a:off x="428596" y="5715016"/>
              <a:ext cx="8429684" cy="928694"/>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582659" name="Object 3"/>
            <p:cNvGraphicFramePr>
              <a:graphicFrameLocks noChangeAspect="1"/>
            </p:cNvGraphicFramePr>
            <p:nvPr/>
          </p:nvGraphicFramePr>
          <p:xfrm>
            <a:off x="928662" y="5856310"/>
            <a:ext cx="4967287" cy="715962"/>
          </p:xfrm>
          <a:graphic>
            <a:graphicData uri="http://schemas.openxmlformats.org/presentationml/2006/ole">
              <mc:AlternateContent xmlns:mc="http://schemas.openxmlformats.org/markup-compatibility/2006">
                <mc:Choice xmlns:v="urn:schemas-microsoft-com:vml" Requires="v">
                  <p:oleObj spid="_x0000_s1070127" name="Equation" r:id="rId6" imgW="1790640" imgH="253800" progId="Equation.DSMT4">
                    <p:embed/>
                  </p:oleObj>
                </mc:Choice>
                <mc:Fallback>
                  <p:oleObj name="Equation" r:id="rId6" imgW="1790640" imgH="253800" progId="Equation.DSMT4">
                    <p:embed/>
                    <p:pic>
                      <p:nvPicPr>
                        <p:cNvPr id="58265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662" y="5856310"/>
                          <a:ext cx="4967287"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0178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linds(horizontal)">
                                      <p:cBhvr>
                                        <p:cTn id="13" dur="500"/>
                                        <p:tgtEl>
                                          <p:spTgt spid="32"/>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blinds(horizontal)">
                                      <p:cBhvr>
                                        <p:cTn id="17" dur="500"/>
                                        <p:tgtEl>
                                          <p:spTgt spid="83"/>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86"/>
                                        </p:tgtEl>
                                        <p:attrNameLst>
                                          <p:attrName>style.visibility</p:attrName>
                                        </p:attrNameLst>
                                      </p:cBhvr>
                                      <p:to>
                                        <p:strVal val="visible"/>
                                      </p:to>
                                    </p:set>
                                    <p:anim calcmode="lin" valueType="num">
                                      <p:cBhvr additive="base">
                                        <p:cTn id="21" dur="500" fill="hold"/>
                                        <p:tgtEl>
                                          <p:spTgt spid="86"/>
                                        </p:tgtEl>
                                        <p:attrNameLst>
                                          <p:attrName>ppt_x</p:attrName>
                                        </p:attrNameLst>
                                      </p:cBhvr>
                                      <p:tavLst>
                                        <p:tav tm="0">
                                          <p:val>
                                            <p:strVal val="#ppt_x"/>
                                          </p:val>
                                        </p:tav>
                                        <p:tav tm="100000">
                                          <p:val>
                                            <p:strVal val="#ppt_x"/>
                                          </p:val>
                                        </p:tav>
                                      </p:tavLst>
                                    </p:anim>
                                    <p:anim calcmode="lin" valueType="num">
                                      <p:cBhvr additive="base">
                                        <p:cTn id="2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blinds(horizontal)">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2658"/>
                                        </p:tgtEl>
                                        <p:attrNameLst>
                                          <p:attrName>style.visibility</p:attrName>
                                        </p:attrNameLst>
                                      </p:cBhvr>
                                      <p:to>
                                        <p:strVal val="visible"/>
                                      </p:to>
                                    </p:set>
                                    <p:animEffect transition="in" filter="blinds(horizontal)">
                                      <p:cBhvr>
                                        <p:cTn id="32" dur="500"/>
                                        <p:tgtEl>
                                          <p:spTgt spid="58265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9" name="Rectangle 59"/>
          <p:cNvSpPr>
            <a:spLocks noChangeArrowheads="1"/>
          </p:cNvSpPr>
          <p:nvPr/>
        </p:nvSpPr>
        <p:spPr bwMode="auto">
          <a:xfrm>
            <a:off x="1775520" y="836713"/>
            <a:ext cx="93077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ea typeface="黑体" pitchFamily="49" charset="-122"/>
                <a:cs typeface="Times New Roman" pitchFamily="18" charset="0"/>
              </a:rPr>
              <a:t>,</a:t>
            </a:r>
            <a:r>
              <a:rPr lang="en-US" altLang="zh-CN" sz="3200" b="0" dirty="0">
                <a:effectLst>
                  <a:outerShdw blurRad="38100" dist="38100" dir="2700000" algn="tl">
                    <a:srgbClr val="000000"/>
                  </a:outerShdw>
                </a:effectLst>
                <a:latin typeface="黑体" pitchFamily="49" charset="-122"/>
                <a:ea typeface="黑体" pitchFamily="49" charset="-122"/>
              </a:rPr>
              <a:t> B=B</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ea typeface="黑体" pitchFamily="49" charset="-122"/>
                <a:cs typeface="Times New Roman" pitchFamily="18" charset="0"/>
              </a:rPr>
              <a:t>are two-bit Binary numbers.</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grpSp>
        <p:nvGrpSpPr>
          <p:cNvPr id="56" name="组合 55"/>
          <p:cNvGrpSpPr/>
          <p:nvPr/>
        </p:nvGrpSpPr>
        <p:grpSpPr>
          <a:xfrm>
            <a:off x="2238348" y="3637434"/>
            <a:ext cx="6585944" cy="2461200"/>
            <a:chOff x="714348" y="2954338"/>
            <a:chExt cx="6585944" cy="2461200"/>
          </a:xfrm>
        </p:grpSpPr>
        <p:sp>
          <p:nvSpPr>
            <p:cNvPr id="30733" name="Oval 13"/>
            <p:cNvSpPr>
              <a:spLocks noChangeArrowheads="1"/>
            </p:cNvSpPr>
            <p:nvPr/>
          </p:nvSpPr>
          <p:spPr bwMode="auto">
            <a:xfrm>
              <a:off x="3886200" y="3652838"/>
              <a:ext cx="149225" cy="15716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Oval 15"/>
            <p:cNvSpPr>
              <a:spLocks noChangeArrowheads="1"/>
            </p:cNvSpPr>
            <p:nvPr/>
          </p:nvSpPr>
          <p:spPr bwMode="auto">
            <a:xfrm>
              <a:off x="3886200" y="4956175"/>
              <a:ext cx="139700" cy="15557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Line 19"/>
            <p:cNvSpPr>
              <a:spLocks noChangeShapeType="1"/>
            </p:cNvSpPr>
            <p:nvPr/>
          </p:nvSpPr>
          <p:spPr bwMode="auto">
            <a:xfrm>
              <a:off x="2671762" y="5035550"/>
              <a:ext cx="6746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2" name="Line 22"/>
            <p:cNvSpPr>
              <a:spLocks noChangeShapeType="1"/>
            </p:cNvSpPr>
            <p:nvPr/>
          </p:nvSpPr>
          <p:spPr bwMode="auto">
            <a:xfrm>
              <a:off x="2671762" y="3759200"/>
              <a:ext cx="6746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4" name="Line 24"/>
            <p:cNvSpPr>
              <a:spLocks noChangeShapeType="1"/>
            </p:cNvSpPr>
            <p:nvPr/>
          </p:nvSpPr>
          <p:spPr bwMode="auto">
            <a:xfrm flipV="1">
              <a:off x="4267200" y="3721100"/>
              <a:ext cx="1588" cy="4143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6" name="Line 26"/>
            <p:cNvSpPr>
              <a:spLocks noChangeShapeType="1"/>
            </p:cNvSpPr>
            <p:nvPr/>
          </p:nvSpPr>
          <p:spPr bwMode="auto">
            <a:xfrm flipH="1">
              <a:off x="4267200" y="4510088"/>
              <a:ext cx="2254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7" name="Line 27"/>
            <p:cNvSpPr>
              <a:spLocks noChangeShapeType="1"/>
            </p:cNvSpPr>
            <p:nvPr/>
          </p:nvSpPr>
          <p:spPr bwMode="auto">
            <a:xfrm>
              <a:off x="4267200" y="4494213"/>
              <a:ext cx="1588" cy="5413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3" name="Rectangle 33"/>
            <p:cNvSpPr>
              <a:spLocks noChangeArrowheads="1"/>
            </p:cNvSpPr>
            <p:nvPr/>
          </p:nvSpPr>
          <p:spPr bwMode="auto">
            <a:xfrm>
              <a:off x="6912942" y="373380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756" name="Line 36"/>
            <p:cNvSpPr>
              <a:spLocks noChangeShapeType="1"/>
            </p:cNvSpPr>
            <p:nvPr/>
          </p:nvSpPr>
          <p:spPr bwMode="auto">
            <a:xfrm>
              <a:off x="5413382" y="4343400"/>
              <a:ext cx="6746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60" name="Line 40"/>
            <p:cNvSpPr>
              <a:spLocks noChangeShapeType="1"/>
            </p:cNvSpPr>
            <p:nvPr/>
          </p:nvSpPr>
          <p:spPr bwMode="auto">
            <a:xfrm>
              <a:off x="1323948" y="3581400"/>
              <a:ext cx="4191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66" name="Line 46"/>
            <p:cNvSpPr>
              <a:spLocks noChangeShapeType="1"/>
            </p:cNvSpPr>
            <p:nvPr/>
          </p:nvSpPr>
          <p:spPr bwMode="auto">
            <a:xfrm>
              <a:off x="1323948" y="4800600"/>
              <a:ext cx="4191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67" name="Line 47"/>
            <p:cNvSpPr>
              <a:spLocks noChangeShapeType="1"/>
            </p:cNvSpPr>
            <p:nvPr/>
          </p:nvSpPr>
          <p:spPr bwMode="auto">
            <a:xfrm>
              <a:off x="1323948" y="3962400"/>
              <a:ext cx="4191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68" name="Line 48"/>
            <p:cNvSpPr>
              <a:spLocks noChangeShapeType="1"/>
            </p:cNvSpPr>
            <p:nvPr/>
          </p:nvSpPr>
          <p:spPr bwMode="auto">
            <a:xfrm>
              <a:off x="1323948" y="5257800"/>
              <a:ext cx="4191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74" name="Rectangle 54"/>
            <p:cNvSpPr>
              <a:spLocks noChangeArrowheads="1"/>
            </p:cNvSpPr>
            <p:nvPr/>
          </p:nvSpPr>
          <p:spPr bwMode="auto">
            <a:xfrm>
              <a:off x="714348" y="2954338"/>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0775" name="Rectangle 55"/>
            <p:cNvSpPr>
              <a:spLocks noChangeArrowheads="1"/>
            </p:cNvSpPr>
            <p:nvPr/>
          </p:nvSpPr>
          <p:spPr bwMode="auto">
            <a:xfrm>
              <a:off x="714348" y="355441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0776" name="Rectangle 56"/>
            <p:cNvSpPr>
              <a:spLocks noChangeArrowheads="1"/>
            </p:cNvSpPr>
            <p:nvPr/>
          </p:nvSpPr>
          <p:spPr bwMode="auto">
            <a:xfrm>
              <a:off x="714348" y="43053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0777" name="Rectangle 57"/>
            <p:cNvSpPr>
              <a:spLocks noChangeArrowheads="1"/>
            </p:cNvSpPr>
            <p:nvPr/>
          </p:nvSpPr>
          <p:spPr bwMode="auto">
            <a:xfrm>
              <a:off x="714348" y="483076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0782" name="Line 62"/>
            <p:cNvSpPr>
              <a:spLocks noChangeShapeType="1"/>
            </p:cNvSpPr>
            <p:nvPr/>
          </p:nvSpPr>
          <p:spPr bwMode="auto">
            <a:xfrm>
              <a:off x="4038600" y="5035550"/>
              <a:ext cx="2254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8" name="Line 68"/>
            <p:cNvSpPr>
              <a:spLocks noChangeShapeType="1"/>
            </p:cNvSpPr>
            <p:nvPr/>
          </p:nvSpPr>
          <p:spPr bwMode="auto">
            <a:xfrm>
              <a:off x="4038600" y="3733800"/>
              <a:ext cx="2254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9" name="Line 69"/>
            <p:cNvSpPr>
              <a:spLocks noChangeShapeType="1"/>
            </p:cNvSpPr>
            <p:nvPr/>
          </p:nvSpPr>
          <p:spPr bwMode="auto">
            <a:xfrm>
              <a:off x="4267200" y="4114800"/>
              <a:ext cx="2254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90" name="Oval 70"/>
            <p:cNvSpPr>
              <a:spLocks noChangeArrowheads="1"/>
            </p:cNvSpPr>
            <p:nvPr/>
          </p:nvSpPr>
          <p:spPr bwMode="auto">
            <a:xfrm>
              <a:off x="5260982" y="4262438"/>
              <a:ext cx="149225" cy="1571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1" name="Oval 71"/>
            <p:cNvSpPr>
              <a:spLocks noChangeArrowheads="1"/>
            </p:cNvSpPr>
            <p:nvPr/>
          </p:nvSpPr>
          <p:spPr bwMode="auto">
            <a:xfrm>
              <a:off x="6608142" y="4262438"/>
              <a:ext cx="149225" cy="1571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3" name="Line 73"/>
            <p:cNvSpPr>
              <a:spLocks noChangeShapeType="1"/>
            </p:cNvSpPr>
            <p:nvPr/>
          </p:nvSpPr>
          <p:spPr bwMode="auto">
            <a:xfrm>
              <a:off x="6760542" y="4343400"/>
              <a:ext cx="30003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AutoShape 36"/>
            <p:cNvSpPr>
              <a:spLocks noChangeArrowheads="1"/>
            </p:cNvSpPr>
            <p:nvPr/>
          </p:nvSpPr>
          <p:spPr bwMode="auto">
            <a:xfrm rot="5400000">
              <a:off x="6029340" y="4065592"/>
              <a:ext cx="649288" cy="51911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nvGrpSpPr>
            <p:cNvPr id="3" name="组合 40"/>
            <p:cNvGrpSpPr/>
            <p:nvPr/>
          </p:nvGrpSpPr>
          <p:grpSpPr>
            <a:xfrm>
              <a:off x="4500562" y="4000504"/>
              <a:ext cx="768350" cy="630238"/>
              <a:chOff x="7177088" y="3041650"/>
              <a:chExt cx="768350" cy="630238"/>
            </a:xfrm>
          </p:grpSpPr>
          <p:sp>
            <p:nvSpPr>
              <p:cNvPr id="42"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3"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4"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5"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4" name="组合 48"/>
            <p:cNvGrpSpPr/>
            <p:nvPr/>
          </p:nvGrpSpPr>
          <p:grpSpPr>
            <a:xfrm>
              <a:off x="1643042" y="4643446"/>
              <a:ext cx="1019175" cy="762000"/>
              <a:chOff x="7086600" y="2908300"/>
              <a:chExt cx="1019175" cy="762000"/>
            </a:xfrm>
          </p:grpSpPr>
          <p:sp>
            <p:nvSpPr>
              <p:cNvPr id="46"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7"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8"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50" name="组合 48"/>
            <p:cNvGrpSpPr/>
            <p:nvPr/>
          </p:nvGrpSpPr>
          <p:grpSpPr>
            <a:xfrm>
              <a:off x="1643042" y="3357562"/>
              <a:ext cx="1019175" cy="762000"/>
              <a:chOff x="7086600" y="2908300"/>
              <a:chExt cx="1019175" cy="762000"/>
            </a:xfrm>
          </p:grpSpPr>
          <p:sp>
            <p:nvSpPr>
              <p:cNvPr id="51"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2"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3"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54" name="AutoShape 36"/>
            <p:cNvSpPr>
              <a:spLocks noChangeArrowheads="1"/>
            </p:cNvSpPr>
            <p:nvPr/>
          </p:nvSpPr>
          <p:spPr bwMode="auto">
            <a:xfrm rot="5400000">
              <a:off x="3292466" y="4779972"/>
              <a:ext cx="649288" cy="51911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5" name="AutoShape 36"/>
            <p:cNvSpPr>
              <a:spLocks noChangeArrowheads="1"/>
            </p:cNvSpPr>
            <p:nvPr/>
          </p:nvSpPr>
          <p:spPr bwMode="auto">
            <a:xfrm rot="5400000">
              <a:off x="3292466" y="3494088"/>
              <a:ext cx="649288" cy="51911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57" name="Rectangle 58"/>
          <p:cNvSpPr>
            <a:spLocks noChangeArrowheads="1"/>
          </p:cNvSpPr>
          <p:nvPr/>
        </p:nvSpPr>
        <p:spPr bwMode="auto">
          <a:xfrm>
            <a:off x="1703512" y="188640"/>
            <a:ext cx="590738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2:</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ea typeface="黑体" pitchFamily="49" charset="-122"/>
                <a:cs typeface="Times New Roman" pitchFamily="18" charset="0"/>
              </a:rPr>
              <a:t>Analyze the Following Circuit </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61" name="Rectangle 58"/>
          <p:cNvSpPr>
            <a:spLocks noChangeArrowheads="1"/>
          </p:cNvSpPr>
          <p:nvPr/>
        </p:nvSpPr>
        <p:spPr bwMode="auto">
          <a:xfrm>
            <a:off x="1775520" y="1715324"/>
            <a:ext cx="82089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Write the logic function, simplify the function by formulas, write the truth table (optional), describe the role of the 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Tree>
    <p:extLst>
      <p:ext uri="{BB962C8B-B14F-4D97-AF65-F5344CB8AC3E}">
        <p14:creationId xmlns:p14="http://schemas.microsoft.com/office/powerpoint/2010/main" val="22795106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Line 4"/>
          <p:cNvSpPr>
            <a:spLocks noChangeShapeType="1"/>
          </p:cNvSpPr>
          <p:nvPr/>
        </p:nvSpPr>
        <p:spPr bwMode="auto">
          <a:xfrm>
            <a:off x="2362200" y="1555576"/>
            <a:ext cx="830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4" name="Line 6"/>
          <p:cNvSpPr>
            <a:spLocks noChangeShapeType="1"/>
          </p:cNvSpPr>
          <p:nvPr/>
        </p:nvSpPr>
        <p:spPr bwMode="auto">
          <a:xfrm>
            <a:off x="6934200" y="1098376"/>
            <a:ext cx="0" cy="5715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5" name="Line 7"/>
          <p:cNvSpPr>
            <a:spLocks noChangeShapeType="1"/>
          </p:cNvSpPr>
          <p:nvPr/>
        </p:nvSpPr>
        <p:spPr bwMode="auto">
          <a:xfrm>
            <a:off x="8915400" y="1136476"/>
            <a:ext cx="0" cy="5676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0" name="Rectangle 22"/>
          <p:cNvSpPr>
            <a:spLocks noChangeArrowheads="1"/>
          </p:cNvSpPr>
          <p:nvPr/>
        </p:nvSpPr>
        <p:spPr bwMode="auto">
          <a:xfrm>
            <a:off x="2286000" y="945977"/>
            <a:ext cx="81002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EX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89114" name="Line 26"/>
          <p:cNvSpPr>
            <a:spLocks noChangeShapeType="1"/>
          </p:cNvSpPr>
          <p:nvPr/>
        </p:nvSpPr>
        <p:spPr bwMode="auto">
          <a:xfrm>
            <a:off x="2424114" y="1053926"/>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5" name="Line 27"/>
          <p:cNvSpPr>
            <a:spLocks noChangeShapeType="1"/>
          </p:cNvSpPr>
          <p:nvPr/>
        </p:nvSpPr>
        <p:spPr bwMode="auto">
          <a:xfrm>
            <a:off x="3000376" y="1053926"/>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6" name="Line 28"/>
          <p:cNvSpPr>
            <a:spLocks noChangeShapeType="1"/>
          </p:cNvSpPr>
          <p:nvPr/>
        </p:nvSpPr>
        <p:spPr bwMode="auto">
          <a:xfrm>
            <a:off x="343217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7" name="Line 29"/>
          <p:cNvSpPr>
            <a:spLocks noChangeShapeType="1"/>
          </p:cNvSpPr>
          <p:nvPr/>
        </p:nvSpPr>
        <p:spPr bwMode="auto">
          <a:xfrm>
            <a:off x="393541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8" name="Line 30"/>
          <p:cNvSpPr>
            <a:spLocks noChangeShapeType="1"/>
          </p:cNvSpPr>
          <p:nvPr/>
        </p:nvSpPr>
        <p:spPr bwMode="auto">
          <a:xfrm>
            <a:off x="436721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9" name="Line 31"/>
          <p:cNvSpPr>
            <a:spLocks noChangeShapeType="1"/>
          </p:cNvSpPr>
          <p:nvPr/>
        </p:nvSpPr>
        <p:spPr bwMode="auto">
          <a:xfrm>
            <a:off x="48720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0" name="Line 32"/>
          <p:cNvSpPr>
            <a:spLocks noChangeShapeType="1"/>
          </p:cNvSpPr>
          <p:nvPr/>
        </p:nvSpPr>
        <p:spPr bwMode="auto">
          <a:xfrm>
            <a:off x="53038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1" name="Line 33"/>
          <p:cNvSpPr>
            <a:spLocks noChangeShapeType="1"/>
          </p:cNvSpPr>
          <p:nvPr/>
        </p:nvSpPr>
        <p:spPr bwMode="auto">
          <a:xfrm>
            <a:off x="5808663"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2" name="Line 34"/>
          <p:cNvSpPr>
            <a:spLocks noChangeShapeType="1"/>
          </p:cNvSpPr>
          <p:nvPr/>
        </p:nvSpPr>
        <p:spPr bwMode="auto">
          <a:xfrm>
            <a:off x="624046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3" name="Line 35"/>
          <p:cNvSpPr>
            <a:spLocks noChangeShapeType="1"/>
          </p:cNvSpPr>
          <p:nvPr/>
        </p:nvSpPr>
        <p:spPr bwMode="auto">
          <a:xfrm>
            <a:off x="72485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4" name="Line 36"/>
          <p:cNvSpPr>
            <a:spLocks noChangeShapeType="1"/>
          </p:cNvSpPr>
          <p:nvPr/>
        </p:nvSpPr>
        <p:spPr bwMode="auto">
          <a:xfrm>
            <a:off x="775176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5" name="Line 37"/>
          <p:cNvSpPr>
            <a:spLocks noChangeShapeType="1"/>
          </p:cNvSpPr>
          <p:nvPr/>
        </p:nvSpPr>
        <p:spPr bwMode="auto">
          <a:xfrm>
            <a:off x="83280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6" name="Line 38"/>
          <p:cNvSpPr>
            <a:spLocks noChangeShapeType="1"/>
          </p:cNvSpPr>
          <p:nvPr/>
        </p:nvSpPr>
        <p:spPr bwMode="auto">
          <a:xfrm>
            <a:off x="919162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8" name="Rectangle 40"/>
          <p:cNvSpPr>
            <a:spLocks noChangeArrowheads="1"/>
          </p:cNvSpPr>
          <p:nvPr/>
        </p:nvSpPr>
        <p:spPr bwMode="auto">
          <a:xfrm>
            <a:off x="2286000" y="1555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1 1  1    1  1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29" name="Rectangle 41"/>
          <p:cNvSpPr>
            <a:spLocks noChangeArrowheads="1"/>
          </p:cNvSpPr>
          <p:nvPr/>
        </p:nvSpPr>
        <p:spPr bwMode="auto">
          <a:xfrm>
            <a:off x="2286000" y="2012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0  1 1 1  1 1 1  1 1    1 1  1    1  0</a:t>
            </a:r>
          </a:p>
        </p:txBody>
      </p:sp>
      <p:sp>
        <p:nvSpPr>
          <p:cNvPr id="89130" name="Rectangle 42"/>
          <p:cNvSpPr>
            <a:spLocks noChangeArrowheads="1"/>
          </p:cNvSpPr>
          <p:nvPr/>
        </p:nvSpPr>
        <p:spPr bwMode="auto">
          <a:xfrm>
            <a:off x="2286000" y="2546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1" name="Rectangle 43"/>
          <p:cNvSpPr>
            <a:spLocks noChangeArrowheads="1"/>
          </p:cNvSpPr>
          <p:nvPr/>
        </p:nvSpPr>
        <p:spPr bwMode="auto">
          <a:xfrm>
            <a:off x="2286000" y="3003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0  1    0  1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2" name="Rectangle 44"/>
          <p:cNvSpPr>
            <a:spLocks noChangeArrowheads="1"/>
          </p:cNvSpPr>
          <p:nvPr/>
        </p:nvSpPr>
        <p:spPr bwMode="auto">
          <a:xfrm>
            <a:off x="2286000" y="3536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3" name="Rectangle 45"/>
          <p:cNvSpPr>
            <a:spLocks noChangeArrowheads="1"/>
          </p:cNvSpPr>
          <p:nvPr/>
        </p:nvSpPr>
        <p:spPr bwMode="auto">
          <a:xfrm>
            <a:off x="2286000" y="4070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4" name="Rectangle 46"/>
          <p:cNvSpPr>
            <a:spLocks noChangeArrowheads="1"/>
          </p:cNvSpPr>
          <p:nvPr/>
        </p:nvSpPr>
        <p:spPr bwMode="auto">
          <a:xfrm>
            <a:off x="2286000" y="4527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0 1 1  1 1    1 0  0    0  1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5" name="Rectangle 47"/>
          <p:cNvSpPr>
            <a:spLocks noChangeArrowheads="1"/>
          </p:cNvSpPr>
          <p:nvPr/>
        </p:nvSpPr>
        <p:spPr bwMode="auto">
          <a:xfrm>
            <a:off x="2286000" y="5060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0  1 1 1  1 1    1 0  1    0  1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6" name="Rectangle 48"/>
          <p:cNvSpPr>
            <a:spLocks noChangeArrowheads="1"/>
          </p:cNvSpPr>
          <p:nvPr/>
        </p:nvSpPr>
        <p:spPr bwMode="auto">
          <a:xfrm>
            <a:off x="2286000" y="5594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0 1  1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7" name="Rectangle 49"/>
          <p:cNvSpPr>
            <a:spLocks noChangeArrowheads="1"/>
          </p:cNvSpPr>
          <p:nvPr/>
        </p:nvSpPr>
        <p:spPr bwMode="auto">
          <a:xfrm>
            <a:off x="2286000" y="6127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0  0 1 1  1 1 1  1 1    1 1  1    0  1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32" name="组合 31"/>
          <p:cNvGrpSpPr/>
          <p:nvPr/>
        </p:nvGrpSpPr>
        <p:grpSpPr>
          <a:xfrm>
            <a:off x="9231492" y="142853"/>
            <a:ext cx="936475" cy="584775"/>
            <a:chOff x="7707491" y="142852"/>
            <a:chExt cx="936475" cy="584775"/>
          </a:xfrm>
        </p:grpSpPr>
        <p:sp>
          <p:nvSpPr>
            <p:cNvPr id="33" name="矩形 32"/>
            <p:cNvSpPr/>
            <p:nvPr/>
          </p:nvSpPr>
          <p:spPr>
            <a:xfrm>
              <a:off x="7707491" y="142852"/>
              <a:ext cx="936475"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2</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4" name="Line 38"/>
            <p:cNvSpPr>
              <a:spLocks noChangeShapeType="1"/>
            </p:cNvSpPr>
            <p:nvPr/>
          </p:nvSpPr>
          <p:spPr bwMode="auto">
            <a:xfrm>
              <a:off x="7786710" y="214290"/>
              <a:ext cx="23336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 name="矩形 34"/>
          <p:cNvSpPr/>
          <p:nvPr/>
        </p:nvSpPr>
        <p:spPr bwMode="auto">
          <a:xfrm>
            <a:off x="1952596" y="4714884"/>
            <a:ext cx="8429684" cy="1928826"/>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583683" name="Object 3"/>
          <p:cNvGraphicFramePr>
            <a:graphicFrameLocks noChangeAspect="1"/>
          </p:cNvGraphicFramePr>
          <p:nvPr/>
        </p:nvGraphicFramePr>
        <p:xfrm>
          <a:off x="4095736" y="4857761"/>
          <a:ext cx="3513626" cy="736601"/>
        </p:xfrm>
        <a:graphic>
          <a:graphicData uri="http://schemas.openxmlformats.org/presentationml/2006/ole">
            <mc:AlternateContent xmlns:mc="http://schemas.openxmlformats.org/markup-compatibility/2006">
              <mc:Choice xmlns:v="urn:schemas-microsoft-com:vml" Requires="v">
                <p:oleObj spid="_x0000_s1071150" name="Equation" r:id="rId4" imgW="1143000" imgH="241200" progId="Equation.DSMT4">
                  <p:embed/>
                </p:oleObj>
              </mc:Choice>
              <mc:Fallback>
                <p:oleObj name="Equation" r:id="rId4" imgW="1143000" imgH="241200" progId="Equation.DSMT4">
                  <p:embed/>
                  <p:pic>
                    <p:nvPicPr>
                      <p:cNvPr id="583683" name="Object 3"/>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095736" y="4857761"/>
                        <a:ext cx="3513626" cy="736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4" name="Object 4"/>
          <p:cNvGraphicFramePr>
            <a:graphicFrameLocks noChangeAspect="1"/>
          </p:cNvGraphicFramePr>
          <p:nvPr/>
        </p:nvGraphicFramePr>
        <p:xfrm>
          <a:off x="2452662" y="5715016"/>
          <a:ext cx="7112000" cy="717550"/>
        </p:xfrm>
        <a:graphic>
          <a:graphicData uri="http://schemas.openxmlformats.org/presentationml/2006/ole">
            <mc:AlternateContent xmlns:mc="http://schemas.openxmlformats.org/markup-compatibility/2006">
              <mc:Choice xmlns:v="urn:schemas-microsoft-com:vml" Requires="v">
                <p:oleObj spid="_x0000_s1071151" name="Equation" r:id="rId6" imgW="2869920" imgH="291960" progId="Equation.DSMT4">
                  <p:embed/>
                </p:oleObj>
              </mc:Choice>
              <mc:Fallback>
                <p:oleObj name="Equation" r:id="rId6" imgW="2869920" imgH="291960" progId="Equation.DSMT4">
                  <p:embed/>
                  <p:pic>
                    <p:nvPicPr>
                      <p:cNvPr id="583684" name="Object 4"/>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452662" y="5715016"/>
                        <a:ext cx="71120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154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nodeType="withEffect">
                                  <p:stCondLst>
                                    <p:cond delay="0"/>
                                  </p:stCondLst>
                                  <p:childTnLst>
                                    <p:set>
                                      <p:cBhvr>
                                        <p:cTn id="15" dur="1" fill="hold">
                                          <p:stCondLst>
                                            <p:cond delay="0"/>
                                          </p:stCondLst>
                                        </p:cTn>
                                        <p:tgtEl>
                                          <p:spTgt spid="583683"/>
                                        </p:tgtEl>
                                        <p:attrNameLst>
                                          <p:attrName>style.visibility</p:attrName>
                                        </p:attrNameLst>
                                      </p:cBhvr>
                                      <p:to>
                                        <p:strVal val="visible"/>
                                      </p:to>
                                    </p:set>
                                    <p:animEffect transition="in" filter="blinds(horizontal)">
                                      <p:cBhvr>
                                        <p:cTn id="16" dur="500"/>
                                        <p:tgtEl>
                                          <p:spTgt spid="58368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83684"/>
                                        </p:tgtEl>
                                        <p:attrNameLst>
                                          <p:attrName>style.visibility</p:attrName>
                                        </p:attrNameLst>
                                      </p:cBhvr>
                                      <p:to>
                                        <p:strVal val="visible"/>
                                      </p:to>
                                    </p:set>
                                    <p:animEffect transition="in" filter="blinds(horizontal)">
                                      <p:cBhvr>
                                        <p:cTn id="21" dur="500"/>
                                        <p:tgtEl>
                                          <p:spTgt spid="583684"/>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706" name="Object 2"/>
          <p:cNvGraphicFramePr>
            <a:graphicFrameLocks noChangeAspect="1"/>
          </p:cNvGraphicFramePr>
          <p:nvPr/>
        </p:nvGraphicFramePr>
        <p:xfrm>
          <a:off x="2666977" y="5643578"/>
          <a:ext cx="7678737" cy="655638"/>
        </p:xfrm>
        <a:graphic>
          <a:graphicData uri="http://schemas.openxmlformats.org/presentationml/2006/ole">
            <mc:AlternateContent xmlns:mc="http://schemas.openxmlformats.org/markup-compatibility/2006">
              <mc:Choice xmlns:v="urn:schemas-microsoft-com:vml" Requires="v">
                <p:oleObj spid="_x0000_s1072284" name="Equation" r:id="rId4" imgW="3098520" imgH="266400" progId="Equation.DSMT4">
                  <p:embed/>
                </p:oleObj>
              </mc:Choice>
              <mc:Fallback>
                <p:oleObj name="Equation" r:id="rId4" imgW="3098520" imgH="266400" progId="Equation.DSMT4">
                  <p:embed/>
                  <p:pic>
                    <p:nvPicPr>
                      <p:cNvPr id="584706" name="Object 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666977" y="5643578"/>
                        <a:ext cx="767873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708" name="Object 4"/>
          <p:cNvGraphicFramePr>
            <a:graphicFrameLocks noChangeAspect="1"/>
          </p:cNvGraphicFramePr>
          <p:nvPr/>
        </p:nvGraphicFramePr>
        <p:xfrm>
          <a:off x="2109727" y="214290"/>
          <a:ext cx="7112000" cy="717550"/>
        </p:xfrm>
        <a:graphic>
          <a:graphicData uri="http://schemas.openxmlformats.org/presentationml/2006/ole">
            <mc:AlternateContent xmlns:mc="http://schemas.openxmlformats.org/markup-compatibility/2006">
              <mc:Choice xmlns:v="urn:schemas-microsoft-com:vml" Requires="v">
                <p:oleObj spid="_x0000_s1072285" name="Equation" r:id="rId6" imgW="2869920" imgH="291960" progId="Equation.DSMT4">
                  <p:embed/>
                </p:oleObj>
              </mc:Choice>
              <mc:Fallback>
                <p:oleObj name="Equation" r:id="rId6" imgW="2869920" imgH="291960" progId="Equation.DSMT4">
                  <p:embed/>
                  <p:pic>
                    <p:nvPicPr>
                      <p:cNvPr id="584708" name="Object 4"/>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109727" y="214290"/>
                        <a:ext cx="71120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709" name="Object 5"/>
          <p:cNvGraphicFramePr>
            <a:graphicFrameLocks noChangeAspect="1"/>
          </p:cNvGraphicFramePr>
          <p:nvPr/>
        </p:nvGraphicFramePr>
        <p:xfrm>
          <a:off x="2676509" y="1068376"/>
          <a:ext cx="5791200" cy="717550"/>
        </p:xfrm>
        <a:graphic>
          <a:graphicData uri="http://schemas.openxmlformats.org/presentationml/2006/ole">
            <mc:AlternateContent xmlns:mc="http://schemas.openxmlformats.org/markup-compatibility/2006">
              <mc:Choice xmlns:v="urn:schemas-microsoft-com:vml" Requires="v">
                <p:oleObj spid="_x0000_s1072286" name="Equation" r:id="rId8" imgW="2336760" imgH="291960" progId="Equation.DSMT4">
                  <p:embed/>
                </p:oleObj>
              </mc:Choice>
              <mc:Fallback>
                <p:oleObj name="Equation" r:id="rId8" imgW="2336760" imgH="291960" progId="Equation.DSMT4">
                  <p:embed/>
                  <p:pic>
                    <p:nvPicPr>
                      <p:cNvPr id="584709" name="Object 5"/>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676509" y="1068376"/>
                        <a:ext cx="57912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710" name="Object 6"/>
          <p:cNvGraphicFramePr>
            <a:graphicFrameLocks noChangeAspect="1"/>
          </p:cNvGraphicFramePr>
          <p:nvPr/>
        </p:nvGraphicFramePr>
        <p:xfrm>
          <a:off x="2666977" y="1925632"/>
          <a:ext cx="5349875" cy="717550"/>
        </p:xfrm>
        <a:graphic>
          <a:graphicData uri="http://schemas.openxmlformats.org/presentationml/2006/ole">
            <mc:AlternateContent xmlns:mc="http://schemas.openxmlformats.org/markup-compatibility/2006">
              <mc:Choice xmlns:v="urn:schemas-microsoft-com:vml" Requires="v">
                <p:oleObj spid="_x0000_s1072287" name="Equation" r:id="rId10" imgW="2158920" imgH="291960" progId="Equation.DSMT4">
                  <p:embed/>
                </p:oleObj>
              </mc:Choice>
              <mc:Fallback>
                <p:oleObj name="Equation" r:id="rId10" imgW="2158920" imgH="291960" progId="Equation.DSMT4">
                  <p:embed/>
                  <p:pic>
                    <p:nvPicPr>
                      <p:cNvPr id="584710" name="Object 6"/>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2666977" y="1925632"/>
                        <a:ext cx="534987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711" name="Object 7"/>
          <p:cNvGraphicFramePr>
            <a:graphicFrameLocks noChangeAspect="1"/>
          </p:cNvGraphicFramePr>
          <p:nvPr/>
        </p:nvGraphicFramePr>
        <p:xfrm>
          <a:off x="2666976" y="2782888"/>
          <a:ext cx="5003800" cy="717550"/>
        </p:xfrm>
        <a:graphic>
          <a:graphicData uri="http://schemas.openxmlformats.org/presentationml/2006/ole">
            <mc:AlternateContent xmlns:mc="http://schemas.openxmlformats.org/markup-compatibility/2006">
              <mc:Choice xmlns:v="urn:schemas-microsoft-com:vml" Requires="v">
                <p:oleObj spid="_x0000_s1072288" name="Equation" r:id="rId12" imgW="2019240" imgH="291960" progId="Equation.DSMT4">
                  <p:embed/>
                </p:oleObj>
              </mc:Choice>
              <mc:Fallback>
                <p:oleObj name="Equation" r:id="rId12" imgW="2019240" imgH="291960" progId="Equation.DSMT4">
                  <p:embed/>
                  <p:pic>
                    <p:nvPicPr>
                      <p:cNvPr id="584711" name="Object 7"/>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2666976" y="2782888"/>
                        <a:ext cx="50038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712" name="Object 8"/>
          <p:cNvGraphicFramePr>
            <a:graphicFrameLocks noChangeAspect="1"/>
          </p:cNvGraphicFramePr>
          <p:nvPr/>
        </p:nvGraphicFramePr>
        <p:xfrm>
          <a:off x="2666977" y="3711582"/>
          <a:ext cx="4657725" cy="717550"/>
        </p:xfrm>
        <a:graphic>
          <a:graphicData uri="http://schemas.openxmlformats.org/presentationml/2006/ole">
            <mc:AlternateContent xmlns:mc="http://schemas.openxmlformats.org/markup-compatibility/2006">
              <mc:Choice xmlns:v="urn:schemas-microsoft-com:vml" Requires="v">
                <p:oleObj spid="_x0000_s1072289" name="Equation" r:id="rId14" imgW="1879560" imgH="291960" progId="Equation.DSMT4">
                  <p:embed/>
                </p:oleObj>
              </mc:Choice>
              <mc:Fallback>
                <p:oleObj name="Equation" r:id="rId14" imgW="1879560" imgH="291960" progId="Equation.DSMT4">
                  <p:embed/>
                  <p:pic>
                    <p:nvPicPr>
                      <p:cNvPr id="584712" name="Object 8"/>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666977" y="3711582"/>
                        <a:ext cx="465772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713" name="Object 9"/>
          <p:cNvGraphicFramePr>
            <a:graphicFrameLocks noChangeAspect="1"/>
          </p:cNvGraphicFramePr>
          <p:nvPr/>
        </p:nvGraphicFramePr>
        <p:xfrm>
          <a:off x="2666976" y="4714884"/>
          <a:ext cx="4343400" cy="717550"/>
        </p:xfrm>
        <a:graphic>
          <a:graphicData uri="http://schemas.openxmlformats.org/presentationml/2006/ole">
            <mc:AlternateContent xmlns:mc="http://schemas.openxmlformats.org/markup-compatibility/2006">
              <mc:Choice xmlns:v="urn:schemas-microsoft-com:vml" Requires="v">
                <p:oleObj spid="_x0000_s1072290" name="Equation" r:id="rId16" imgW="1752480" imgH="291960" progId="Equation.DSMT4">
                  <p:embed/>
                </p:oleObj>
              </mc:Choice>
              <mc:Fallback>
                <p:oleObj name="Equation" r:id="rId16" imgW="1752480" imgH="291960" progId="Equation.DSMT4">
                  <p:embed/>
                  <p:pic>
                    <p:nvPicPr>
                      <p:cNvPr id="584713" name="Object 9"/>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2666976" y="4714884"/>
                        <a:ext cx="43434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0"/>
          <p:cNvSpPr>
            <a:spLocks noChangeArrowheads="1"/>
          </p:cNvSpPr>
          <p:nvPr/>
        </p:nvSpPr>
        <p:spPr bwMode="auto">
          <a:xfrm>
            <a:off x="6596066" y="1996176"/>
            <a:ext cx="1357322" cy="647006"/>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90"/>
          <p:cNvSpPr>
            <a:spLocks noChangeArrowheads="1"/>
          </p:cNvSpPr>
          <p:nvPr/>
        </p:nvSpPr>
        <p:spPr bwMode="auto">
          <a:xfrm>
            <a:off x="5167306" y="3786190"/>
            <a:ext cx="1285884" cy="647006"/>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90"/>
          <p:cNvSpPr>
            <a:spLocks noChangeArrowheads="1"/>
          </p:cNvSpPr>
          <p:nvPr/>
        </p:nvSpPr>
        <p:spPr bwMode="auto">
          <a:xfrm>
            <a:off x="4024298" y="4786322"/>
            <a:ext cx="1285884" cy="647006"/>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直接连接符 13"/>
          <p:cNvCxnSpPr/>
          <p:nvPr/>
        </p:nvCxnSpPr>
        <p:spPr bwMode="auto">
          <a:xfrm>
            <a:off x="3024166" y="1785926"/>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6667504" y="2571744"/>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5238744" y="4357694"/>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6881818" y="6284932"/>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9596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84708"/>
                                        </p:tgtEl>
                                        <p:attrNameLst>
                                          <p:attrName>style.visibility</p:attrName>
                                        </p:attrNameLst>
                                      </p:cBhvr>
                                      <p:to>
                                        <p:strVal val="visible"/>
                                      </p:to>
                                    </p:set>
                                    <p:animEffect transition="in" filter="blinds(horizontal)">
                                      <p:cBhvr>
                                        <p:cTn id="7" dur="500"/>
                                        <p:tgtEl>
                                          <p:spTgt spid="584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4709"/>
                                        </p:tgtEl>
                                        <p:attrNameLst>
                                          <p:attrName>style.visibility</p:attrName>
                                        </p:attrNameLst>
                                      </p:cBhvr>
                                      <p:to>
                                        <p:strVal val="visible"/>
                                      </p:to>
                                    </p:set>
                                    <p:animEffect transition="in" filter="blinds(horizontal)">
                                      <p:cBhvr>
                                        <p:cTn id="12" dur="500"/>
                                        <p:tgtEl>
                                          <p:spTgt spid="584709"/>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4710"/>
                                        </p:tgtEl>
                                        <p:attrNameLst>
                                          <p:attrName>style.visibility</p:attrName>
                                        </p:attrNameLst>
                                      </p:cBhvr>
                                      <p:to>
                                        <p:strVal val="visible"/>
                                      </p:to>
                                    </p:set>
                                    <p:animEffect transition="in" filter="blinds(horizontal)">
                                      <p:cBhvr>
                                        <p:cTn id="22" dur="500"/>
                                        <p:tgtEl>
                                          <p:spTgt spid="584710"/>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4711"/>
                                        </p:tgtEl>
                                        <p:attrNameLst>
                                          <p:attrName>style.visibility</p:attrName>
                                        </p:attrNameLst>
                                      </p:cBhvr>
                                      <p:to>
                                        <p:strVal val="visible"/>
                                      </p:to>
                                    </p:set>
                                    <p:animEffect transition="in" filter="blinds(horizontal)">
                                      <p:cBhvr>
                                        <p:cTn id="37" dur="500"/>
                                        <p:tgtEl>
                                          <p:spTgt spid="5847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4712"/>
                                        </p:tgtEl>
                                        <p:attrNameLst>
                                          <p:attrName>style.visibility</p:attrName>
                                        </p:attrNameLst>
                                      </p:cBhvr>
                                      <p:to>
                                        <p:strVal val="visible"/>
                                      </p:to>
                                    </p:set>
                                    <p:animEffect transition="in" filter="blinds(horizontal)">
                                      <p:cBhvr>
                                        <p:cTn id="42" dur="500"/>
                                        <p:tgtEl>
                                          <p:spTgt spid="584712"/>
                                        </p:tgtEl>
                                      </p:cBhvr>
                                    </p:animEffect>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4713"/>
                                        </p:tgtEl>
                                        <p:attrNameLst>
                                          <p:attrName>style.visibility</p:attrName>
                                        </p:attrNameLst>
                                      </p:cBhvr>
                                      <p:to>
                                        <p:strVal val="visible"/>
                                      </p:to>
                                    </p:set>
                                    <p:animEffect transition="in" filter="blinds(horizontal)">
                                      <p:cBhvr>
                                        <p:cTn id="57" dur="500"/>
                                        <p:tgtEl>
                                          <p:spTgt spid="5847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84706"/>
                                        </p:tgtEl>
                                        <p:attrNameLst>
                                          <p:attrName>style.visibility</p:attrName>
                                        </p:attrNameLst>
                                      </p:cBhvr>
                                      <p:to>
                                        <p:strVal val="visible"/>
                                      </p:to>
                                    </p:set>
                                    <p:animEffect transition="in" filter="blinds(horizontal)">
                                      <p:cBhvr>
                                        <p:cTn id="67" dur="500"/>
                                        <p:tgtEl>
                                          <p:spTgt spid="584706"/>
                                        </p:tgtEl>
                                      </p:cBhvr>
                                    </p:animEffect>
                                  </p:childTnLst>
                                </p:cTn>
                              </p:par>
                            </p:childTnLst>
                          </p:cTn>
                        </p:par>
                        <p:par>
                          <p:cTn id="68" fill="hold">
                            <p:stCondLst>
                              <p:cond delay="500"/>
                            </p:stCondLst>
                            <p:childTnLst>
                              <p:par>
                                <p:cTn id="69" presetID="2" presetClass="entr" presetSubtype="4" fill="hold" nodeType="after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Line 4"/>
          <p:cNvSpPr>
            <a:spLocks noChangeShapeType="1"/>
          </p:cNvSpPr>
          <p:nvPr/>
        </p:nvSpPr>
        <p:spPr bwMode="auto">
          <a:xfrm>
            <a:off x="2362200" y="1555576"/>
            <a:ext cx="830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4" name="Line 6"/>
          <p:cNvSpPr>
            <a:spLocks noChangeShapeType="1"/>
          </p:cNvSpPr>
          <p:nvPr/>
        </p:nvSpPr>
        <p:spPr bwMode="auto">
          <a:xfrm>
            <a:off x="6934200" y="1098376"/>
            <a:ext cx="0" cy="5715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5" name="Line 7"/>
          <p:cNvSpPr>
            <a:spLocks noChangeShapeType="1"/>
          </p:cNvSpPr>
          <p:nvPr/>
        </p:nvSpPr>
        <p:spPr bwMode="auto">
          <a:xfrm>
            <a:off x="8915400" y="1136476"/>
            <a:ext cx="0" cy="5676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0" name="Rectangle 22"/>
          <p:cNvSpPr>
            <a:spLocks noChangeArrowheads="1"/>
          </p:cNvSpPr>
          <p:nvPr/>
        </p:nvSpPr>
        <p:spPr bwMode="auto">
          <a:xfrm>
            <a:off x="2286000" y="945977"/>
            <a:ext cx="81002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EX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89114" name="Line 26"/>
          <p:cNvSpPr>
            <a:spLocks noChangeShapeType="1"/>
          </p:cNvSpPr>
          <p:nvPr/>
        </p:nvSpPr>
        <p:spPr bwMode="auto">
          <a:xfrm>
            <a:off x="2424114" y="1053926"/>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5" name="Line 27"/>
          <p:cNvSpPr>
            <a:spLocks noChangeShapeType="1"/>
          </p:cNvSpPr>
          <p:nvPr/>
        </p:nvSpPr>
        <p:spPr bwMode="auto">
          <a:xfrm>
            <a:off x="3000376" y="1053926"/>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6" name="Line 28"/>
          <p:cNvSpPr>
            <a:spLocks noChangeShapeType="1"/>
          </p:cNvSpPr>
          <p:nvPr/>
        </p:nvSpPr>
        <p:spPr bwMode="auto">
          <a:xfrm>
            <a:off x="343217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7" name="Line 29"/>
          <p:cNvSpPr>
            <a:spLocks noChangeShapeType="1"/>
          </p:cNvSpPr>
          <p:nvPr/>
        </p:nvSpPr>
        <p:spPr bwMode="auto">
          <a:xfrm>
            <a:off x="393541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8" name="Line 30"/>
          <p:cNvSpPr>
            <a:spLocks noChangeShapeType="1"/>
          </p:cNvSpPr>
          <p:nvPr/>
        </p:nvSpPr>
        <p:spPr bwMode="auto">
          <a:xfrm>
            <a:off x="436721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9" name="Line 31"/>
          <p:cNvSpPr>
            <a:spLocks noChangeShapeType="1"/>
          </p:cNvSpPr>
          <p:nvPr/>
        </p:nvSpPr>
        <p:spPr bwMode="auto">
          <a:xfrm>
            <a:off x="48720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0" name="Line 32"/>
          <p:cNvSpPr>
            <a:spLocks noChangeShapeType="1"/>
          </p:cNvSpPr>
          <p:nvPr/>
        </p:nvSpPr>
        <p:spPr bwMode="auto">
          <a:xfrm>
            <a:off x="53038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1" name="Line 33"/>
          <p:cNvSpPr>
            <a:spLocks noChangeShapeType="1"/>
          </p:cNvSpPr>
          <p:nvPr/>
        </p:nvSpPr>
        <p:spPr bwMode="auto">
          <a:xfrm>
            <a:off x="5808663"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2" name="Line 34"/>
          <p:cNvSpPr>
            <a:spLocks noChangeShapeType="1"/>
          </p:cNvSpPr>
          <p:nvPr/>
        </p:nvSpPr>
        <p:spPr bwMode="auto">
          <a:xfrm>
            <a:off x="624046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3" name="Line 35"/>
          <p:cNvSpPr>
            <a:spLocks noChangeShapeType="1"/>
          </p:cNvSpPr>
          <p:nvPr/>
        </p:nvSpPr>
        <p:spPr bwMode="auto">
          <a:xfrm>
            <a:off x="72485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4" name="Line 36"/>
          <p:cNvSpPr>
            <a:spLocks noChangeShapeType="1"/>
          </p:cNvSpPr>
          <p:nvPr/>
        </p:nvSpPr>
        <p:spPr bwMode="auto">
          <a:xfrm>
            <a:off x="775176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5" name="Line 37"/>
          <p:cNvSpPr>
            <a:spLocks noChangeShapeType="1"/>
          </p:cNvSpPr>
          <p:nvPr/>
        </p:nvSpPr>
        <p:spPr bwMode="auto">
          <a:xfrm>
            <a:off x="83280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6" name="Line 38"/>
          <p:cNvSpPr>
            <a:spLocks noChangeShapeType="1"/>
          </p:cNvSpPr>
          <p:nvPr/>
        </p:nvSpPr>
        <p:spPr bwMode="auto">
          <a:xfrm>
            <a:off x="919162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8" name="Rectangle 40"/>
          <p:cNvSpPr>
            <a:spLocks noChangeArrowheads="1"/>
          </p:cNvSpPr>
          <p:nvPr/>
        </p:nvSpPr>
        <p:spPr bwMode="auto">
          <a:xfrm>
            <a:off x="2286000" y="1555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1 1  1    1  1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29" name="Rectangle 41"/>
          <p:cNvSpPr>
            <a:spLocks noChangeArrowheads="1"/>
          </p:cNvSpPr>
          <p:nvPr/>
        </p:nvSpPr>
        <p:spPr bwMode="auto">
          <a:xfrm>
            <a:off x="2286000" y="2012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0  1 1 1  1 1 1  1 1    1 1  1    1  0</a:t>
            </a:r>
          </a:p>
        </p:txBody>
      </p:sp>
      <p:sp>
        <p:nvSpPr>
          <p:cNvPr id="89130" name="Rectangle 42"/>
          <p:cNvSpPr>
            <a:spLocks noChangeArrowheads="1"/>
          </p:cNvSpPr>
          <p:nvPr/>
        </p:nvSpPr>
        <p:spPr bwMode="auto">
          <a:xfrm>
            <a:off x="2286000" y="2546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a:t>
            </a:r>
            <a:r>
              <a:rPr lang="en-US" altLang="zh-CN" sz="3200" b="0" dirty="0">
                <a:effectLst>
                  <a:outerShdw blurRad="38100" dist="38100" dir="2700000" algn="tl">
                    <a:srgbClr val="000000"/>
                  </a:outerShdw>
                </a:effectLst>
                <a:latin typeface="黑体" pitchFamily="49" charset="-122"/>
                <a:ea typeface="黑体" pitchFamily="49" charset="-122"/>
              </a:rPr>
              <a:t>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1" name="Rectangle 43"/>
          <p:cNvSpPr>
            <a:spLocks noChangeArrowheads="1"/>
          </p:cNvSpPr>
          <p:nvPr/>
        </p:nvSpPr>
        <p:spPr bwMode="auto">
          <a:xfrm>
            <a:off x="2286000" y="3003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0 1    </a:t>
            </a:r>
            <a:r>
              <a:rPr lang="en-US" altLang="zh-CN" sz="3200" b="0" dirty="0">
                <a:effectLst>
                  <a:outerShdw blurRad="38100" dist="38100" dir="2700000" algn="tl">
                    <a:srgbClr val="000000"/>
                  </a:outerShdw>
                </a:effectLst>
                <a:latin typeface="黑体" pitchFamily="49" charset="-122"/>
                <a:ea typeface="黑体" pitchFamily="49" charset="-122"/>
              </a:rPr>
              <a:t>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2" name="Rectangle 44"/>
          <p:cNvSpPr>
            <a:spLocks noChangeArrowheads="1"/>
          </p:cNvSpPr>
          <p:nvPr/>
        </p:nvSpPr>
        <p:spPr bwMode="auto">
          <a:xfrm>
            <a:off x="2286000" y="3536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0  1 1    0 1  0    0  1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3" name="Rectangle 45"/>
          <p:cNvSpPr>
            <a:spLocks noChangeArrowheads="1"/>
          </p:cNvSpPr>
          <p:nvPr/>
        </p:nvSpPr>
        <p:spPr bwMode="auto">
          <a:xfrm>
            <a:off x="2286000" y="4070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d 0 1  1 1    0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4" name="Rectangle 46"/>
          <p:cNvSpPr>
            <a:spLocks noChangeArrowheads="1"/>
          </p:cNvSpPr>
          <p:nvPr/>
        </p:nvSpPr>
        <p:spPr bwMode="auto">
          <a:xfrm>
            <a:off x="2286000" y="4527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0 1 1  1 1    </a:t>
            </a:r>
            <a:r>
              <a:rPr lang="en-US" altLang="zh-CN" sz="3200" b="0" dirty="0">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5" name="Rectangle 47"/>
          <p:cNvSpPr>
            <a:spLocks noChangeArrowheads="1"/>
          </p:cNvSpPr>
          <p:nvPr/>
        </p:nvSpPr>
        <p:spPr bwMode="auto">
          <a:xfrm>
            <a:off x="2286000" y="5060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0  1 1 1  1 1    </a:t>
            </a:r>
            <a:r>
              <a:rPr lang="en-US" altLang="zh-CN" sz="3200" b="0" dirty="0">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6" name="Rectangle 48"/>
          <p:cNvSpPr>
            <a:spLocks noChangeArrowheads="1"/>
          </p:cNvSpPr>
          <p:nvPr/>
        </p:nvSpPr>
        <p:spPr bwMode="auto">
          <a:xfrm>
            <a:off x="2286000" y="5594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0 1  1 1 1  1 1    1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7" name="Rectangle 49"/>
          <p:cNvSpPr>
            <a:spLocks noChangeArrowheads="1"/>
          </p:cNvSpPr>
          <p:nvPr/>
        </p:nvSpPr>
        <p:spPr bwMode="auto">
          <a:xfrm>
            <a:off x="2286000" y="6127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0  0 1 1  1 1 1  1 1    1 1  1    0  1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32" name="组合 31"/>
          <p:cNvGrpSpPr/>
          <p:nvPr/>
        </p:nvGrpSpPr>
        <p:grpSpPr>
          <a:xfrm>
            <a:off x="9231492" y="142853"/>
            <a:ext cx="936475" cy="584775"/>
            <a:chOff x="7707491" y="142852"/>
            <a:chExt cx="936475" cy="584775"/>
          </a:xfrm>
        </p:grpSpPr>
        <p:sp>
          <p:nvSpPr>
            <p:cNvPr id="33" name="矩形 32"/>
            <p:cNvSpPr/>
            <p:nvPr/>
          </p:nvSpPr>
          <p:spPr>
            <a:xfrm>
              <a:off x="7707491" y="142852"/>
              <a:ext cx="936475"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4" name="Line 38"/>
            <p:cNvSpPr>
              <a:spLocks noChangeShapeType="1"/>
            </p:cNvSpPr>
            <p:nvPr/>
          </p:nvSpPr>
          <p:spPr bwMode="auto">
            <a:xfrm>
              <a:off x="7786710" y="214290"/>
              <a:ext cx="23336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1" name="组合 40"/>
          <p:cNvGrpSpPr/>
          <p:nvPr/>
        </p:nvGrpSpPr>
        <p:grpSpPr>
          <a:xfrm>
            <a:off x="1666876" y="5643578"/>
            <a:ext cx="8929718" cy="1000132"/>
            <a:chOff x="142876" y="5643578"/>
            <a:chExt cx="8929718" cy="1000132"/>
          </a:xfrm>
        </p:grpSpPr>
        <p:sp>
          <p:nvSpPr>
            <p:cNvPr id="39" name="矩形 38"/>
            <p:cNvSpPr/>
            <p:nvPr/>
          </p:nvSpPr>
          <p:spPr bwMode="auto">
            <a:xfrm>
              <a:off x="142876" y="5643578"/>
              <a:ext cx="8929718" cy="1000132"/>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620547" name="Object 3"/>
            <p:cNvGraphicFramePr>
              <a:graphicFrameLocks noChangeAspect="1"/>
            </p:cNvGraphicFramePr>
            <p:nvPr/>
          </p:nvGraphicFramePr>
          <p:xfrm>
            <a:off x="285752" y="5715016"/>
            <a:ext cx="8677275" cy="817562"/>
          </p:xfrm>
          <a:graphic>
            <a:graphicData uri="http://schemas.openxmlformats.org/presentationml/2006/ole">
              <mc:AlternateContent xmlns:mc="http://schemas.openxmlformats.org/markup-compatibility/2006">
                <mc:Choice xmlns:v="urn:schemas-microsoft-com:vml" Requires="v">
                  <p:oleObj spid="_x0000_s1073176" name="Equation" r:id="rId4" imgW="3162240" imgH="291960" progId="Equation.DSMT4">
                    <p:embed/>
                  </p:oleObj>
                </mc:Choice>
                <mc:Fallback>
                  <p:oleObj name="Equation" r:id="rId4" imgW="3162240" imgH="291960" progId="Equation.DSMT4">
                    <p:embed/>
                    <p:pic>
                      <p:nvPicPr>
                        <p:cNvPr id="62054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2" y="5715016"/>
                          <a:ext cx="8677275"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630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1570" name="Object 2"/>
          <p:cNvGraphicFramePr>
            <a:graphicFrameLocks noChangeAspect="1"/>
          </p:cNvGraphicFramePr>
          <p:nvPr/>
        </p:nvGraphicFramePr>
        <p:xfrm>
          <a:off x="2452663" y="5919996"/>
          <a:ext cx="5785727" cy="795153"/>
        </p:xfrm>
        <a:graphic>
          <a:graphicData uri="http://schemas.openxmlformats.org/presentationml/2006/ole">
            <mc:AlternateContent xmlns:mc="http://schemas.openxmlformats.org/markup-compatibility/2006">
              <mc:Choice xmlns:v="urn:schemas-microsoft-com:vml" Requires="v">
                <p:oleObj spid="_x0000_s1074332" name="Equation" r:id="rId4" imgW="2171520" imgH="291960" progId="Equation.DSMT4">
                  <p:embed/>
                </p:oleObj>
              </mc:Choice>
              <mc:Fallback>
                <p:oleObj name="Equation" r:id="rId4" imgW="2171520" imgH="291960" progId="Equation.DSMT4">
                  <p:embed/>
                  <p:pic>
                    <p:nvPicPr>
                      <p:cNvPr id="6215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63" y="5919996"/>
                        <a:ext cx="5785727" cy="795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571" name="Object 3"/>
          <p:cNvGraphicFramePr>
            <a:graphicFrameLocks noChangeAspect="1"/>
          </p:cNvGraphicFramePr>
          <p:nvPr/>
        </p:nvGraphicFramePr>
        <p:xfrm>
          <a:off x="1738282" y="214291"/>
          <a:ext cx="8676722" cy="817555"/>
        </p:xfrm>
        <a:graphic>
          <a:graphicData uri="http://schemas.openxmlformats.org/presentationml/2006/ole">
            <mc:AlternateContent xmlns:mc="http://schemas.openxmlformats.org/markup-compatibility/2006">
              <mc:Choice xmlns:v="urn:schemas-microsoft-com:vml" Requires="v">
                <p:oleObj spid="_x0000_s1074333" name="Equation" r:id="rId6" imgW="3162240" imgH="291960" progId="Equation.DSMT4">
                  <p:embed/>
                </p:oleObj>
              </mc:Choice>
              <mc:Fallback>
                <p:oleObj name="Equation" r:id="rId6" imgW="3162240" imgH="291960" progId="Equation.DSMT4">
                  <p:embed/>
                  <p:pic>
                    <p:nvPicPr>
                      <p:cNvPr id="62157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8282" y="214291"/>
                        <a:ext cx="8676722" cy="817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572" name="Object 4"/>
          <p:cNvGraphicFramePr>
            <a:graphicFrameLocks noChangeAspect="1"/>
          </p:cNvGraphicFramePr>
          <p:nvPr/>
        </p:nvGraphicFramePr>
        <p:xfrm>
          <a:off x="2427316" y="1182688"/>
          <a:ext cx="7597775" cy="817562"/>
        </p:xfrm>
        <a:graphic>
          <a:graphicData uri="http://schemas.openxmlformats.org/presentationml/2006/ole">
            <mc:AlternateContent xmlns:mc="http://schemas.openxmlformats.org/markup-compatibility/2006">
              <mc:Choice xmlns:v="urn:schemas-microsoft-com:vml" Requires="v">
                <p:oleObj spid="_x0000_s1074334" name="Equation" r:id="rId8" imgW="2768400" imgH="291960" progId="Equation.DSMT4">
                  <p:embed/>
                </p:oleObj>
              </mc:Choice>
              <mc:Fallback>
                <p:oleObj name="Equation" r:id="rId8" imgW="2768400" imgH="291960" progId="Equation.DSMT4">
                  <p:embed/>
                  <p:pic>
                    <p:nvPicPr>
                      <p:cNvPr id="62157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7316" y="1182688"/>
                        <a:ext cx="7597775"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573" name="Object 5"/>
          <p:cNvGraphicFramePr>
            <a:graphicFrameLocks noChangeAspect="1"/>
          </p:cNvGraphicFramePr>
          <p:nvPr/>
        </p:nvGraphicFramePr>
        <p:xfrm>
          <a:off x="2452663" y="2111376"/>
          <a:ext cx="6865937" cy="817563"/>
        </p:xfrm>
        <a:graphic>
          <a:graphicData uri="http://schemas.openxmlformats.org/presentationml/2006/ole">
            <mc:AlternateContent xmlns:mc="http://schemas.openxmlformats.org/markup-compatibility/2006">
              <mc:Choice xmlns:v="urn:schemas-microsoft-com:vml" Requires="v">
                <p:oleObj spid="_x0000_s1074335" name="Equation" r:id="rId10" imgW="2501640" imgH="291960" progId="Equation.DSMT4">
                  <p:embed/>
                </p:oleObj>
              </mc:Choice>
              <mc:Fallback>
                <p:oleObj name="Equation" r:id="rId10" imgW="2501640" imgH="291960" progId="Equation.DSMT4">
                  <p:embed/>
                  <p:pic>
                    <p:nvPicPr>
                      <p:cNvPr id="621573"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2663" y="2111376"/>
                        <a:ext cx="6865937"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574" name="Object 6"/>
          <p:cNvGraphicFramePr>
            <a:graphicFrameLocks noChangeAspect="1"/>
          </p:cNvGraphicFramePr>
          <p:nvPr/>
        </p:nvGraphicFramePr>
        <p:xfrm>
          <a:off x="2452662" y="3214686"/>
          <a:ext cx="6203950" cy="817562"/>
        </p:xfrm>
        <a:graphic>
          <a:graphicData uri="http://schemas.openxmlformats.org/presentationml/2006/ole">
            <mc:AlternateContent xmlns:mc="http://schemas.openxmlformats.org/markup-compatibility/2006">
              <mc:Choice xmlns:v="urn:schemas-microsoft-com:vml" Requires="v">
                <p:oleObj spid="_x0000_s1074336" name="Equation" r:id="rId12" imgW="2260440" imgH="291960" progId="Equation.DSMT4">
                  <p:embed/>
                </p:oleObj>
              </mc:Choice>
              <mc:Fallback>
                <p:oleObj name="Equation" r:id="rId12" imgW="2260440" imgH="291960" progId="Equation.DSMT4">
                  <p:embed/>
                  <p:pic>
                    <p:nvPicPr>
                      <p:cNvPr id="621574"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52662" y="3214686"/>
                        <a:ext cx="6203950"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575" name="Object 7"/>
          <p:cNvGraphicFramePr>
            <a:graphicFrameLocks noChangeAspect="1"/>
          </p:cNvGraphicFramePr>
          <p:nvPr/>
        </p:nvGraphicFramePr>
        <p:xfrm>
          <a:off x="2452662" y="4254501"/>
          <a:ext cx="5751512" cy="817563"/>
        </p:xfrm>
        <a:graphic>
          <a:graphicData uri="http://schemas.openxmlformats.org/presentationml/2006/ole">
            <mc:AlternateContent xmlns:mc="http://schemas.openxmlformats.org/markup-compatibility/2006">
              <mc:Choice xmlns:v="urn:schemas-microsoft-com:vml" Requires="v">
                <p:oleObj spid="_x0000_s1074337" name="Equation" r:id="rId14" imgW="2095200" imgH="291960" progId="Equation.DSMT4">
                  <p:embed/>
                </p:oleObj>
              </mc:Choice>
              <mc:Fallback>
                <p:oleObj name="Equation" r:id="rId14" imgW="2095200" imgH="291960" progId="Equation.DSMT4">
                  <p:embed/>
                  <p:pic>
                    <p:nvPicPr>
                      <p:cNvPr id="621575"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52662" y="4254501"/>
                        <a:ext cx="5751512"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1576" name="Object 8"/>
          <p:cNvGraphicFramePr>
            <a:graphicFrameLocks noChangeAspect="1"/>
          </p:cNvGraphicFramePr>
          <p:nvPr/>
        </p:nvGraphicFramePr>
        <p:xfrm>
          <a:off x="2452662" y="5040313"/>
          <a:ext cx="5367338" cy="817562"/>
        </p:xfrm>
        <a:graphic>
          <a:graphicData uri="http://schemas.openxmlformats.org/presentationml/2006/ole">
            <mc:AlternateContent xmlns:mc="http://schemas.openxmlformats.org/markup-compatibility/2006">
              <mc:Choice xmlns:v="urn:schemas-microsoft-com:vml" Requires="v">
                <p:oleObj spid="_x0000_s1074338" name="Equation" r:id="rId16" imgW="1955520" imgH="291960" progId="Equation.DSMT4">
                  <p:embed/>
                </p:oleObj>
              </mc:Choice>
              <mc:Fallback>
                <p:oleObj name="Equation" r:id="rId16" imgW="1955520" imgH="291960" progId="Equation.DSMT4">
                  <p:embed/>
                  <p:pic>
                    <p:nvPicPr>
                      <p:cNvPr id="621576"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52662" y="5040313"/>
                        <a:ext cx="5367338"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90"/>
          <p:cNvSpPr>
            <a:spLocks noChangeArrowheads="1"/>
          </p:cNvSpPr>
          <p:nvPr/>
        </p:nvSpPr>
        <p:spPr bwMode="auto">
          <a:xfrm>
            <a:off x="8524892" y="1214422"/>
            <a:ext cx="1357322" cy="785818"/>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直接连接符 12"/>
          <p:cNvCxnSpPr/>
          <p:nvPr/>
        </p:nvCxnSpPr>
        <p:spPr bwMode="auto">
          <a:xfrm>
            <a:off x="8596330" y="1928802"/>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90"/>
          <p:cNvSpPr>
            <a:spLocks noChangeArrowheads="1"/>
          </p:cNvSpPr>
          <p:nvPr/>
        </p:nvSpPr>
        <p:spPr bwMode="auto">
          <a:xfrm>
            <a:off x="6953256" y="2143116"/>
            <a:ext cx="1357322" cy="785818"/>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 name="直接连接符 14"/>
          <p:cNvCxnSpPr/>
          <p:nvPr/>
        </p:nvCxnSpPr>
        <p:spPr bwMode="auto">
          <a:xfrm>
            <a:off x="7024694" y="2857496"/>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90"/>
          <p:cNvSpPr>
            <a:spLocks noChangeArrowheads="1"/>
          </p:cNvSpPr>
          <p:nvPr/>
        </p:nvSpPr>
        <p:spPr bwMode="auto">
          <a:xfrm>
            <a:off x="4095736" y="4286256"/>
            <a:ext cx="1357322" cy="785818"/>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7" name="直接连接符 16"/>
          <p:cNvCxnSpPr/>
          <p:nvPr/>
        </p:nvCxnSpPr>
        <p:spPr bwMode="auto">
          <a:xfrm>
            <a:off x="5510848" y="5027932"/>
            <a:ext cx="714380"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4617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21570"/>
                                        </p:tgtEl>
                                        <p:attrNameLst>
                                          <p:attrName>style.visibility</p:attrName>
                                        </p:attrNameLst>
                                      </p:cBhvr>
                                      <p:to>
                                        <p:strVal val="visible"/>
                                      </p:to>
                                    </p:set>
                                    <p:animEffect transition="in" filter="blinds(horizontal)">
                                      <p:cBhvr>
                                        <p:cTn id="7" dur="500"/>
                                        <p:tgtEl>
                                          <p:spTgt spid="6215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1571"/>
                                        </p:tgtEl>
                                        <p:attrNameLst>
                                          <p:attrName>style.visibility</p:attrName>
                                        </p:attrNameLst>
                                      </p:cBhvr>
                                      <p:to>
                                        <p:strVal val="visible"/>
                                      </p:to>
                                    </p:set>
                                    <p:animEffect transition="in" filter="blinds(horizontal)">
                                      <p:cBhvr>
                                        <p:cTn id="12" dur="500"/>
                                        <p:tgtEl>
                                          <p:spTgt spid="6215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1572"/>
                                        </p:tgtEl>
                                        <p:attrNameLst>
                                          <p:attrName>style.visibility</p:attrName>
                                        </p:attrNameLst>
                                      </p:cBhvr>
                                      <p:to>
                                        <p:strVal val="visible"/>
                                      </p:to>
                                    </p:set>
                                    <p:animEffect transition="in" filter="blinds(horizontal)">
                                      <p:cBhvr>
                                        <p:cTn id="17" dur="500"/>
                                        <p:tgtEl>
                                          <p:spTgt spid="621572"/>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1573"/>
                                        </p:tgtEl>
                                        <p:attrNameLst>
                                          <p:attrName>style.visibility</p:attrName>
                                        </p:attrNameLst>
                                      </p:cBhvr>
                                      <p:to>
                                        <p:strVal val="visible"/>
                                      </p:to>
                                    </p:set>
                                    <p:animEffect transition="in" filter="blinds(horizontal)">
                                      <p:cBhvr>
                                        <p:cTn id="32" dur="500"/>
                                        <p:tgtEl>
                                          <p:spTgt spid="621573"/>
                                        </p:tgtEl>
                                      </p:cBhvr>
                                    </p:animEffect>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1574"/>
                                        </p:tgtEl>
                                        <p:attrNameLst>
                                          <p:attrName>style.visibility</p:attrName>
                                        </p:attrNameLst>
                                      </p:cBhvr>
                                      <p:to>
                                        <p:strVal val="visible"/>
                                      </p:to>
                                    </p:set>
                                    <p:animEffect transition="in" filter="blinds(horizontal)">
                                      <p:cBhvr>
                                        <p:cTn id="47" dur="500"/>
                                        <p:tgtEl>
                                          <p:spTgt spid="6215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21575"/>
                                        </p:tgtEl>
                                        <p:attrNameLst>
                                          <p:attrName>style.visibility</p:attrName>
                                        </p:attrNameLst>
                                      </p:cBhvr>
                                      <p:to>
                                        <p:strVal val="visible"/>
                                      </p:to>
                                    </p:set>
                                    <p:animEffect transition="in" filter="blinds(horizontal)">
                                      <p:cBhvr>
                                        <p:cTn id="52" dur="500"/>
                                        <p:tgtEl>
                                          <p:spTgt spid="621575"/>
                                        </p:tgtEl>
                                      </p:cBhvr>
                                    </p:animEffect>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1576"/>
                                        </p:tgtEl>
                                        <p:attrNameLst>
                                          <p:attrName>style.visibility</p:attrName>
                                        </p:attrNameLst>
                                      </p:cBhvr>
                                      <p:to>
                                        <p:strVal val="visible"/>
                                      </p:to>
                                    </p:set>
                                    <p:animEffect transition="in" filter="blinds(horizontal)">
                                      <p:cBhvr>
                                        <p:cTn id="67" dur="500"/>
                                        <p:tgtEl>
                                          <p:spTgt spid="621576"/>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Line 4"/>
          <p:cNvSpPr>
            <a:spLocks noChangeShapeType="1"/>
          </p:cNvSpPr>
          <p:nvPr/>
        </p:nvSpPr>
        <p:spPr bwMode="auto">
          <a:xfrm>
            <a:off x="2362200" y="1555576"/>
            <a:ext cx="830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4" name="Line 6"/>
          <p:cNvSpPr>
            <a:spLocks noChangeShapeType="1"/>
          </p:cNvSpPr>
          <p:nvPr/>
        </p:nvSpPr>
        <p:spPr bwMode="auto">
          <a:xfrm>
            <a:off x="6934200" y="1098376"/>
            <a:ext cx="0" cy="5715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5" name="Line 7"/>
          <p:cNvSpPr>
            <a:spLocks noChangeShapeType="1"/>
          </p:cNvSpPr>
          <p:nvPr/>
        </p:nvSpPr>
        <p:spPr bwMode="auto">
          <a:xfrm>
            <a:off x="8915400" y="1136476"/>
            <a:ext cx="0" cy="5676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0" name="Rectangle 22"/>
          <p:cNvSpPr>
            <a:spLocks noChangeArrowheads="1"/>
          </p:cNvSpPr>
          <p:nvPr/>
        </p:nvSpPr>
        <p:spPr bwMode="auto">
          <a:xfrm>
            <a:off x="2286000" y="945977"/>
            <a:ext cx="81002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ST I</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EX </a:t>
            </a:r>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S</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89114" name="Line 26"/>
          <p:cNvSpPr>
            <a:spLocks noChangeShapeType="1"/>
          </p:cNvSpPr>
          <p:nvPr/>
        </p:nvSpPr>
        <p:spPr bwMode="auto">
          <a:xfrm>
            <a:off x="2424114" y="1053926"/>
            <a:ext cx="358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5" name="Line 27"/>
          <p:cNvSpPr>
            <a:spLocks noChangeShapeType="1"/>
          </p:cNvSpPr>
          <p:nvPr/>
        </p:nvSpPr>
        <p:spPr bwMode="auto">
          <a:xfrm>
            <a:off x="3000376" y="1053926"/>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6" name="Line 28"/>
          <p:cNvSpPr>
            <a:spLocks noChangeShapeType="1"/>
          </p:cNvSpPr>
          <p:nvPr/>
        </p:nvSpPr>
        <p:spPr bwMode="auto">
          <a:xfrm>
            <a:off x="343217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7" name="Line 29"/>
          <p:cNvSpPr>
            <a:spLocks noChangeShapeType="1"/>
          </p:cNvSpPr>
          <p:nvPr/>
        </p:nvSpPr>
        <p:spPr bwMode="auto">
          <a:xfrm>
            <a:off x="393541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8" name="Line 30"/>
          <p:cNvSpPr>
            <a:spLocks noChangeShapeType="1"/>
          </p:cNvSpPr>
          <p:nvPr/>
        </p:nvSpPr>
        <p:spPr bwMode="auto">
          <a:xfrm>
            <a:off x="436721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9" name="Line 31"/>
          <p:cNvSpPr>
            <a:spLocks noChangeShapeType="1"/>
          </p:cNvSpPr>
          <p:nvPr/>
        </p:nvSpPr>
        <p:spPr bwMode="auto">
          <a:xfrm>
            <a:off x="48720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0" name="Line 32"/>
          <p:cNvSpPr>
            <a:spLocks noChangeShapeType="1"/>
          </p:cNvSpPr>
          <p:nvPr/>
        </p:nvSpPr>
        <p:spPr bwMode="auto">
          <a:xfrm>
            <a:off x="5303838"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1" name="Line 33"/>
          <p:cNvSpPr>
            <a:spLocks noChangeShapeType="1"/>
          </p:cNvSpPr>
          <p:nvPr/>
        </p:nvSpPr>
        <p:spPr bwMode="auto">
          <a:xfrm>
            <a:off x="5808663" y="105392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2" name="Line 34"/>
          <p:cNvSpPr>
            <a:spLocks noChangeShapeType="1"/>
          </p:cNvSpPr>
          <p:nvPr/>
        </p:nvSpPr>
        <p:spPr bwMode="auto">
          <a:xfrm>
            <a:off x="6240463"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3" name="Line 35"/>
          <p:cNvSpPr>
            <a:spLocks noChangeShapeType="1"/>
          </p:cNvSpPr>
          <p:nvPr/>
        </p:nvSpPr>
        <p:spPr bwMode="auto">
          <a:xfrm>
            <a:off x="72485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4" name="Line 36"/>
          <p:cNvSpPr>
            <a:spLocks noChangeShapeType="1"/>
          </p:cNvSpPr>
          <p:nvPr/>
        </p:nvSpPr>
        <p:spPr bwMode="auto">
          <a:xfrm>
            <a:off x="7751763" y="1053926"/>
            <a:ext cx="2333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5" name="Line 37"/>
          <p:cNvSpPr>
            <a:spLocks noChangeShapeType="1"/>
          </p:cNvSpPr>
          <p:nvPr/>
        </p:nvSpPr>
        <p:spPr bwMode="auto">
          <a:xfrm>
            <a:off x="8328025" y="1053926"/>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6" name="Line 38"/>
          <p:cNvSpPr>
            <a:spLocks noChangeShapeType="1"/>
          </p:cNvSpPr>
          <p:nvPr/>
        </p:nvSpPr>
        <p:spPr bwMode="auto">
          <a:xfrm>
            <a:off x="9191626" y="1053926"/>
            <a:ext cx="233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28" name="Rectangle 40"/>
          <p:cNvSpPr>
            <a:spLocks noChangeArrowheads="1"/>
          </p:cNvSpPr>
          <p:nvPr/>
        </p:nvSpPr>
        <p:spPr bwMode="auto">
          <a:xfrm>
            <a:off x="2286000" y="1555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1 1  1    1  1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29" name="Rectangle 41"/>
          <p:cNvSpPr>
            <a:spLocks noChangeArrowheads="1"/>
          </p:cNvSpPr>
          <p:nvPr/>
        </p:nvSpPr>
        <p:spPr bwMode="auto">
          <a:xfrm>
            <a:off x="2286000" y="2012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0  1 1 1  1 1 1  1 1    1 1  1    1  0</a:t>
            </a:r>
          </a:p>
        </p:txBody>
      </p:sp>
      <p:sp>
        <p:nvSpPr>
          <p:cNvPr id="89130" name="Rectangle 42"/>
          <p:cNvSpPr>
            <a:spLocks noChangeArrowheads="1"/>
          </p:cNvSpPr>
          <p:nvPr/>
        </p:nvSpPr>
        <p:spPr bwMode="auto">
          <a:xfrm>
            <a:off x="2286000" y="2546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a:t>
            </a:r>
            <a:r>
              <a:rPr lang="en-US" altLang="zh-CN" sz="3200" b="0" dirty="0">
                <a:effectLst>
                  <a:outerShdw blurRad="38100" dist="38100" dir="2700000" algn="tl">
                    <a:srgbClr val="000000"/>
                  </a:outerShdw>
                </a:effectLst>
                <a:latin typeface="黑体" pitchFamily="49" charset="-122"/>
                <a:ea typeface="黑体" pitchFamily="49" charset="-122"/>
              </a:rPr>
              <a:t>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1" name="Rectangle 43"/>
          <p:cNvSpPr>
            <a:spLocks noChangeArrowheads="1"/>
          </p:cNvSpPr>
          <p:nvPr/>
        </p:nvSpPr>
        <p:spPr bwMode="auto">
          <a:xfrm>
            <a:off x="2286000" y="3003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d d d  0 1    0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2" name="Rectangle 44"/>
          <p:cNvSpPr>
            <a:spLocks noChangeArrowheads="1"/>
          </p:cNvSpPr>
          <p:nvPr/>
        </p:nvSpPr>
        <p:spPr bwMode="auto">
          <a:xfrm>
            <a:off x="2286000" y="3536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0  1 1    </a:t>
            </a:r>
            <a:r>
              <a:rPr lang="en-US" altLang="zh-CN" sz="3200" b="0" dirty="0">
                <a:effectLst>
                  <a:outerShdw blurRad="38100" dist="38100" dir="2700000" algn="tl">
                    <a:srgbClr val="000000"/>
                  </a:outerShdw>
                </a:effectLst>
                <a:latin typeface="黑体" pitchFamily="49" charset="-122"/>
                <a:ea typeface="黑体" pitchFamily="49" charset="-122"/>
              </a:rPr>
              <a:t>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3" name="Rectangle 45"/>
          <p:cNvSpPr>
            <a:spLocks noChangeArrowheads="1"/>
          </p:cNvSpPr>
          <p:nvPr/>
        </p:nvSpPr>
        <p:spPr bwMode="auto">
          <a:xfrm>
            <a:off x="2286000" y="4070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d  d 0 1  1 1    0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4" name="Rectangle 46"/>
          <p:cNvSpPr>
            <a:spLocks noChangeArrowheads="1"/>
          </p:cNvSpPr>
          <p:nvPr/>
        </p:nvSpPr>
        <p:spPr bwMode="auto">
          <a:xfrm>
            <a:off x="2286000" y="45273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a:t>
            </a:r>
            <a:r>
              <a:rPr lang="en-US" altLang="zh-CN" sz="3200" b="0" dirty="0" err="1">
                <a:solidFill>
                  <a:srgbClr val="FF0000"/>
                </a:solidFill>
                <a:effectLst>
                  <a:outerShdw blurRad="38100" dist="38100" dir="2700000" algn="tl">
                    <a:srgbClr val="000000"/>
                  </a:outerShdw>
                </a:effectLst>
                <a:latin typeface="黑体" pitchFamily="49" charset="-122"/>
                <a:ea typeface="黑体" pitchFamily="49" charset="-122"/>
              </a:rPr>
              <a:t>d</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  0 1 1  1 1    </a:t>
            </a:r>
            <a:r>
              <a:rPr lang="en-US" altLang="zh-CN" sz="3200" b="0" dirty="0">
                <a:effectLst>
                  <a:outerShdw blurRad="38100" dist="38100" dir="2700000" algn="tl">
                    <a:srgbClr val="000000"/>
                  </a:outerShdw>
                </a:effectLst>
                <a:latin typeface="黑体" pitchFamily="49" charset="-122"/>
                <a:ea typeface="黑体" pitchFamily="49" charset="-122"/>
              </a:rPr>
              <a:t>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5" name="Rectangle 47"/>
          <p:cNvSpPr>
            <a:spLocks noChangeArrowheads="1"/>
          </p:cNvSpPr>
          <p:nvPr/>
        </p:nvSpPr>
        <p:spPr bwMode="auto">
          <a:xfrm>
            <a:off x="2286000" y="50607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d d 0  1 1 1  1 1    1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89136" name="Rectangle 48"/>
          <p:cNvSpPr>
            <a:spLocks noChangeArrowheads="1"/>
          </p:cNvSpPr>
          <p:nvPr/>
        </p:nvSpPr>
        <p:spPr bwMode="auto">
          <a:xfrm>
            <a:off x="2286000" y="55941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d 0 1  1 1 1  1 1    </a:t>
            </a:r>
            <a:r>
              <a:rPr lang="en-US" altLang="zh-CN" sz="3200" b="0" dirty="0">
                <a:effectLst>
                  <a:outerShdw blurRad="38100" dist="38100" dir="2700000" algn="tl">
                    <a:srgbClr val="000000"/>
                  </a:outerShdw>
                </a:effectLst>
                <a:latin typeface="黑体" pitchFamily="49" charset="-122"/>
                <a:ea typeface="黑体" pitchFamily="49" charset="-122"/>
              </a:rPr>
              <a:t>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89137" name="Rectangle 49"/>
          <p:cNvSpPr>
            <a:spLocks noChangeArrowheads="1"/>
          </p:cNvSpPr>
          <p:nvPr/>
        </p:nvSpPr>
        <p:spPr bwMode="auto">
          <a:xfrm>
            <a:off x="2286000" y="6127576"/>
            <a:ext cx="790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0  0 1 1  1 1 1  1 1    1 1  1    0  1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36" name="组合 35"/>
          <p:cNvGrpSpPr/>
          <p:nvPr/>
        </p:nvGrpSpPr>
        <p:grpSpPr>
          <a:xfrm>
            <a:off x="9624393" y="251938"/>
            <a:ext cx="936475" cy="584775"/>
            <a:chOff x="7707491" y="142852"/>
            <a:chExt cx="936475" cy="584775"/>
          </a:xfrm>
        </p:grpSpPr>
        <p:sp>
          <p:nvSpPr>
            <p:cNvPr id="32" name="矩形 31"/>
            <p:cNvSpPr/>
            <p:nvPr/>
          </p:nvSpPr>
          <p:spPr>
            <a:xfrm>
              <a:off x="7707491" y="142852"/>
              <a:ext cx="936475"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5" name="Line 38"/>
            <p:cNvSpPr>
              <a:spLocks noChangeShapeType="1"/>
            </p:cNvSpPr>
            <p:nvPr/>
          </p:nvSpPr>
          <p:spPr bwMode="auto">
            <a:xfrm>
              <a:off x="7786710" y="214290"/>
              <a:ext cx="23336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622597" name="Object 5"/>
          <p:cNvGraphicFramePr>
            <a:graphicFrameLocks noChangeAspect="1"/>
          </p:cNvGraphicFramePr>
          <p:nvPr/>
        </p:nvGraphicFramePr>
        <p:xfrm>
          <a:off x="1606376" y="188640"/>
          <a:ext cx="7874000" cy="641350"/>
        </p:xfrm>
        <a:graphic>
          <a:graphicData uri="http://schemas.openxmlformats.org/presentationml/2006/ole">
            <mc:AlternateContent xmlns:mc="http://schemas.openxmlformats.org/markup-compatibility/2006">
              <mc:Choice xmlns:v="urn:schemas-microsoft-com:vml" Requires="v">
                <p:oleObj spid="_x0000_s1075224" name="Equation" r:id="rId3" imgW="3593880" imgH="291960" progId="Equation.DSMT4">
                  <p:embed/>
                </p:oleObj>
              </mc:Choice>
              <mc:Fallback>
                <p:oleObj name="Equation" r:id="rId3" imgW="3593880" imgH="291960" progId="Equation.DSMT4">
                  <p:embed/>
                  <p:pic>
                    <p:nvPicPr>
                      <p:cNvPr id="6225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376" y="188640"/>
                        <a:ext cx="787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908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22597"/>
                                        </p:tgtEl>
                                        <p:attrNameLst>
                                          <p:attrName>style.visibility</p:attrName>
                                        </p:attrNameLst>
                                      </p:cBhvr>
                                      <p:to>
                                        <p:strVal val="visible"/>
                                      </p:to>
                                    </p:set>
                                    <p:animEffect transition="in" filter="blinds(horizontal)">
                                      <p:cBhvr>
                                        <p:cTn id="13" dur="500"/>
                                        <p:tgtEl>
                                          <p:spTgt spid="622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18" name="Object 2"/>
          <p:cNvGraphicFramePr>
            <a:graphicFrameLocks noChangeAspect="1"/>
          </p:cNvGraphicFramePr>
          <p:nvPr/>
        </p:nvGraphicFramePr>
        <p:xfrm>
          <a:off x="2077096" y="282278"/>
          <a:ext cx="7907337" cy="6315075"/>
        </p:xfrm>
        <a:graphic>
          <a:graphicData uri="http://schemas.openxmlformats.org/presentationml/2006/ole">
            <mc:AlternateContent xmlns:mc="http://schemas.openxmlformats.org/markup-compatibility/2006">
              <mc:Choice xmlns:v="urn:schemas-microsoft-com:vml" Requires="v">
                <p:oleObj spid="_x0000_s1076248" name="Equation" r:id="rId3" imgW="3593880" imgH="2869920" progId="Equation.DSMT4">
                  <p:embed/>
                </p:oleObj>
              </mc:Choice>
              <mc:Fallback>
                <p:oleObj name="Equation" r:id="rId3" imgW="3593880" imgH="2869920" progId="Equation.DSMT4">
                  <p:embed/>
                  <p:pic>
                    <p:nvPicPr>
                      <p:cNvPr id="9820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7096" y="282278"/>
                        <a:ext cx="7907337" cy="631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90"/>
          <p:cNvSpPr>
            <a:spLocks noChangeArrowheads="1"/>
          </p:cNvSpPr>
          <p:nvPr/>
        </p:nvSpPr>
        <p:spPr bwMode="auto">
          <a:xfrm>
            <a:off x="8228944" y="908720"/>
            <a:ext cx="1395448" cy="792088"/>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7" name="直接连接符 6"/>
          <p:cNvCxnSpPr/>
          <p:nvPr/>
        </p:nvCxnSpPr>
        <p:spPr bwMode="auto">
          <a:xfrm>
            <a:off x="8328248" y="1484784"/>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6096000" y="3401704"/>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4295800" y="4653136"/>
            <a:ext cx="428628" cy="158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0"/>
          <p:cNvSpPr>
            <a:spLocks noChangeArrowheads="1"/>
          </p:cNvSpPr>
          <p:nvPr/>
        </p:nvSpPr>
        <p:spPr bwMode="auto">
          <a:xfrm>
            <a:off x="6096000" y="2780928"/>
            <a:ext cx="1224136" cy="720080"/>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90"/>
          <p:cNvSpPr>
            <a:spLocks noChangeArrowheads="1"/>
          </p:cNvSpPr>
          <p:nvPr/>
        </p:nvSpPr>
        <p:spPr bwMode="auto">
          <a:xfrm>
            <a:off x="4367808" y="4005064"/>
            <a:ext cx="1152128" cy="792088"/>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1787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44" name="Object 32"/>
          <p:cNvGraphicFramePr>
            <a:graphicFrameLocks noChangeAspect="1"/>
          </p:cNvGraphicFramePr>
          <p:nvPr>
            <p:extLst/>
          </p:nvPr>
        </p:nvGraphicFramePr>
        <p:xfrm>
          <a:off x="2190850" y="5908378"/>
          <a:ext cx="5921375" cy="688975"/>
        </p:xfrm>
        <a:graphic>
          <a:graphicData uri="http://schemas.openxmlformats.org/presentationml/2006/ole">
            <mc:AlternateContent xmlns:mc="http://schemas.openxmlformats.org/markup-compatibility/2006">
              <mc:Choice xmlns:v="urn:schemas-microsoft-com:vml" Requires="v">
                <p:oleObj spid="_x0000_s1077360" name="公式" r:id="rId4" imgW="3798000" imgH="432000" progId="Equation.3">
                  <p:embed/>
                </p:oleObj>
              </mc:Choice>
              <mc:Fallback>
                <p:oleObj name="公式" r:id="rId4" imgW="3798000" imgH="432000" progId="Equation.3">
                  <p:embed/>
                  <p:pic>
                    <p:nvPicPr>
                      <p:cNvPr id="90144"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850" y="5908378"/>
                        <a:ext cx="592137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45" name="Object 33"/>
          <p:cNvGraphicFramePr>
            <a:graphicFrameLocks noChangeAspect="1"/>
          </p:cNvGraphicFramePr>
          <p:nvPr>
            <p:extLst/>
          </p:nvPr>
        </p:nvGraphicFramePr>
        <p:xfrm>
          <a:off x="2207569" y="4828258"/>
          <a:ext cx="5197475" cy="688975"/>
        </p:xfrm>
        <a:graphic>
          <a:graphicData uri="http://schemas.openxmlformats.org/presentationml/2006/ole">
            <mc:AlternateContent xmlns:mc="http://schemas.openxmlformats.org/markup-compatibility/2006">
              <mc:Choice xmlns:v="urn:schemas-microsoft-com:vml" Requires="v">
                <p:oleObj spid="_x0000_s1077361" name="公式" r:id="rId6" imgW="3340800" imgH="432000" progId="Equation.3">
                  <p:embed/>
                </p:oleObj>
              </mc:Choice>
              <mc:Fallback>
                <p:oleObj name="公式" r:id="rId6" imgW="3340800" imgH="432000" progId="Equation.3">
                  <p:embed/>
                  <p:pic>
                    <p:nvPicPr>
                      <p:cNvPr id="90145"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7569" y="4828258"/>
                        <a:ext cx="519747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54" name="Object 42"/>
          <p:cNvGraphicFramePr>
            <a:graphicFrameLocks noChangeAspect="1"/>
          </p:cNvGraphicFramePr>
          <p:nvPr>
            <p:extLst/>
          </p:nvPr>
        </p:nvGraphicFramePr>
        <p:xfrm>
          <a:off x="2003574" y="2133601"/>
          <a:ext cx="7116763" cy="2132013"/>
        </p:xfrm>
        <a:graphic>
          <a:graphicData uri="http://schemas.openxmlformats.org/presentationml/2006/ole">
            <mc:AlternateContent xmlns:mc="http://schemas.openxmlformats.org/markup-compatibility/2006">
              <mc:Choice xmlns:v="urn:schemas-microsoft-com:vml" Requires="v">
                <p:oleObj spid="_x0000_s1077362" name="公式" r:id="rId8" imgW="2869920" imgH="863280" progId="Equation.3">
                  <p:embed/>
                </p:oleObj>
              </mc:Choice>
              <mc:Fallback>
                <p:oleObj name="公式" r:id="rId8" imgW="2869920" imgH="863280" progId="Equation.3">
                  <p:embed/>
                  <p:pic>
                    <p:nvPicPr>
                      <p:cNvPr id="90154" name="Object 4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003574" y="2133601"/>
                        <a:ext cx="7116763" cy="213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nvPr>
        </p:nvGraphicFramePr>
        <p:xfrm>
          <a:off x="1992313" y="219746"/>
          <a:ext cx="4030662" cy="688975"/>
        </p:xfrm>
        <a:graphic>
          <a:graphicData uri="http://schemas.openxmlformats.org/presentationml/2006/ole">
            <mc:AlternateContent xmlns:mc="http://schemas.openxmlformats.org/markup-compatibility/2006">
              <mc:Choice xmlns:v="urn:schemas-microsoft-com:vml" Requires="v">
                <p:oleObj spid="_x0000_s1077363" name="公式" r:id="rId10" imgW="2578680" imgH="432000" progId="Equation.3">
                  <p:embed/>
                </p:oleObj>
              </mc:Choice>
              <mc:Fallback>
                <p:oleObj name="公式" r:id="rId10" imgW="2578680" imgH="432000" progId="Equation.3">
                  <p:embed/>
                  <p:pic>
                    <p:nvPicPr>
                      <p:cNvPr id="2"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2313" y="219746"/>
                        <a:ext cx="4030662"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nvPr>
        </p:nvGraphicFramePr>
        <p:xfrm>
          <a:off x="1991545" y="1163788"/>
          <a:ext cx="6670675" cy="681037"/>
        </p:xfrm>
        <a:graphic>
          <a:graphicData uri="http://schemas.openxmlformats.org/presentationml/2006/ole">
            <mc:AlternateContent xmlns:mc="http://schemas.openxmlformats.org/markup-compatibility/2006">
              <mc:Choice xmlns:v="urn:schemas-microsoft-com:vml" Requires="v">
                <p:oleObj spid="_x0000_s1077364" name="公式" r:id="rId12" imgW="2679480" imgH="266400" progId="Equation.3">
                  <p:embed/>
                </p:oleObj>
              </mc:Choice>
              <mc:Fallback>
                <p:oleObj name="公式" r:id="rId12" imgW="2679480" imgH="266400" progId="Equation.3">
                  <p:embed/>
                  <p:pic>
                    <p:nvPicPr>
                      <p:cNvPr id="3" name="对象 2"/>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1991545" y="1163788"/>
                        <a:ext cx="6670675"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90"/>
          <p:cNvSpPr>
            <a:spLocks noChangeArrowheads="1"/>
          </p:cNvSpPr>
          <p:nvPr/>
        </p:nvSpPr>
        <p:spPr bwMode="auto">
          <a:xfrm>
            <a:off x="6096000" y="2924944"/>
            <a:ext cx="1511994" cy="647006"/>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594590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0154"/>
                                        </p:tgtEl>
                                        <p:attrNameLst>
                                          <p:attrName>style.visibility</p:attrName>
                                        </p:attrNameLst>
                                      </p:cBhvr>
                                      <p:to>
                                        <p:strVal val="visible"/>
                                      </p:to>
                                    </p:set>
                                    <p:animEffect transition="in" filter="blinds(horizontal)">
                                      <p:cBhvr>
                                        <p:cTn id="15" dur="500"/>
                                        <p:tgtEl>
                                          <p:spTgt spid="90154"/>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90145"/>
                                        </p:tgtEl>
                                        <p:attrNameLst>
                                          <p:attrName>style.visibility</p:attrName>
                                        </p:attrNameLst>
                                      </p:cBhvr>
                                      <p:to>
                                        <p:strVal val="visible"/>
                                      </p:to>
                                    </p:set>
                                    <p:animEffect transition="in" filter="blinds(horizontal)">
                                      <p:cBhvr>
                                        <p:cTn id="23" dur="500"/>
                                        <p:tgtEl>
                                          <p:spTgt spid="90145"/>
                                        </p:tgtEl>
                                      </p:cBhvr>
                                    </p:animEffect>
                                  </p:childTnLst>
                                </p:cTn>
                              </p:par>
                            </p:childTnLst>
                          </p:cTn>
                        </p:par>
                        <p:par>
                          <p:cTn id="24" fill="hold">
                            <p:stCondLst>
                              <p:cond delay="2500"/>
                            </p:stCondLst>
                            <p:childTnLst>
                              <p:par>
                                <p:cTn id="25" presetID="4" presetClass="entr" presetSubtype="32" fill="hold" nodeType="afterEffect">
                                  <p:stCondLst>
                                    <p:cond delay="0"/>
                                  </p:stCondLst>
                                  <p:childTnLst>
                                    <p:set>
                                      <p:cBhvr>
                                        <p:cTn id="26" dur="1" fill="hold">
                                          <p:stCondLst>
                                            <p:cond delay="0"/>
                                          </p:stCondLst>
                                        </p:cTn>
                                        <p:tgtEl>
                                          <p:spTgt spid="90144"/>
                                        </p:tgtEl>
                                        <p:attrNameLst>
                                          <p:attrName>style.visibility</p:attrName>
                                        </p:attrNameLst>
                                      </p:cBhvr>
                                      <p:to>
                                        <p:strVal val="visible"/>
                                      </p:to>
                                    </p:set>
                                    <p:animEffect transition="in" filter="box(out)">
                                      <p:cBhvr>
                                        <p:cTn id="27" dur="500"/>
                                        <p:tgtEl>
                                          <p:spTgt spid="90144"/>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92603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39603" y="839615"/>
            <a:ext cx="90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Write the truth table of the priority encoder.</a:t>
            </a:r>
          </a:p>
        </p:txBody>
      </p:sp>
    </p:spTree>
    <p:extLst>
      <p:ext uri="{BB962C8B-B14F-4D97-AF65-F5344CB8AC3E}">
        <p14:creationId xmlns:p14="http://schemas.microsoft.com/office/powerpoint/2010/main" val="6609096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703512" y="154366"/>
            <a:ext cx="8763000" cy="762000"/>
          </a:xfrm>
        </p:spPr>
        <p:txBody>
          <a:bodyPr/>
          <a:lstStyle/>
          <a:p>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3.5 </a:t>
            </a:r>
            <a:r>
              <a:rPr lang="en-US" altLang="zh-CN" dirty="0" smtClean="0">
                <a:latin typeface="Times New Roman" pitchFamily="18" charset="0"/>
                <a:ea typeface="黑体" pitchFamily="49" charset="-122"/>
              </a:rPr>
              <a:t>Decoder</a:t>
            </a:r>
            <a:endParaRPr lang="en-US" altLang="zh-CN" dirty="0">
              <a:latin typeface="Times New Roman" pitchFamily="18" charset="0"/>
              <a:ea typeface="黑体" pitchFamily="49" charset="-122"/>
            </a:endParaRPr>
          </a:p>
        </p:txBody>
      </p:sp>
      <p:grpSp>
        <p:nvGrpSpPr>
          <p:cNvPr id="64" name="组合 63"/>
          <p:cNvGrpSpPr/>
          <p:nvPr/>
        </p:nvGrpSpPr>
        <p:grpSpPr>
          <a:xfrm>
            <a:off x="1919536" y="1556793"/>
            <a:ext cx="3633788" cy="2828925"/>
            <a:chOff x="395536" y="1556792"/>
            <a:chExt cx="3633788" cy="2828925"/>
          </a:xfrm>
        </p:grpSpPr>
        <p:grpSp>
          <p:nvGrpSpPr>
            <p:cNvPr id="13" name="Group 36"/>
            <p:cNvGrpSpPr>
              <a:grpSpLocks/>
            </p:cNvGrpSpPr>
            <p:nvPr/>
          </p:nvGrpSpPr>
          <p:grpSpPr bwMode="auto">
            <a:xfrm>
              <a:off x="395536" y="1556792"/>
              <a:ext cx="3633788" cy="2828925"/>
              <a:chOff x="1536" y="2346"/>
              <a:chExt cx="2289" cy="1782"/>
            </a:xfrm>
          </p:grpSpPr>
          <p:sp>
            <p:nvSpPr>
              <p:cNvPr id="14" name="Rectangle 4"/>
              <p:cNvSpPr>
                <a:spLocks noChangeArrowheads="1"/>
              </p:cNvSpPr>
              <p:nvPr/>
            </p:nvSpPr>
            <p:spPr bwMode="auto">
              <a:xfrm>
                <a:off x="2208" y="2400"/>
                <a:ext cx="971" cy="172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1"/>
              <p:cNvSpPr>
                <a:spLocks noChangeShapeType="1"/>
              </p:cNvSpPr>
              <p:nvPr/>
            </p:nvSpPr>
            <p:spPr bwMode="auto">
              <a:xfrm flipH="1">
                <a:off x="1872" y="3936"/>
                <a:ext cx="34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3"/>
              <p:cNvSpPr>
                <a:spLocks noChangeShapeType="1"/>
              </p:cNvSpPr>
              <p:nvPr/>
            </p:nvSpPr>
            <p:spPr bwMode="auto">
              <a:xfrm>
                <a:off x="3360" y="2688"/>
                <a:ext cx="1"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4"/>
              <p:cNvSpPr>
                <a:spLocks noChangeShapeType="1"/>
              </p:cNvSpPr>
              <p:nvPr/>
            </p:nvSpPr>
            <p:spPr bwMode="auto">
              <a:xfrm>
                <a:off x="3360" y="2928"/>
                <a:ext cx="1"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5"/>
              <p:cNvSpPr>
                <a:spLocks noChangeShapeType="1"/>
              </p:cNvSpPr>
              <p:nvPr/>
            </p:nvSpPr>
            <p:spPr bwMode="auto">
              <a:xfrm>
                <a:off x="3360" y="3120"/>
                <a:ext cx="1"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6"/>
              <p:cNvSpPr>
                <a:spLocks noChangeShapeType="1"/>
              </p:cNvSpPr>
              <p:nvPr/>
            </p:nvSpPr>
            <p:spPr bwMode="auto">
              <a:xfrm>
                <a:off x="3360" y="3408"/>
                <a:ext cx="1"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7"/>
              <p:cNvSpPr>
                <a:spLocks noChangeShapeType="1"/>
              </p:cNvSpPr>
              <p:nvPr/>
            </p:nvSpPr>
            <p:spPr bwMode="auto">
              <a:xfrm>
                <a:off x="3360" y="3648"/>
                <a:ext cx="1"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8"/>
              <p:cNvSpPr>
                <a:spLocks noChangeShapeType="1"/>
              </p:cNvSpPr>
              <p:nvPr/>
            </p:nvSpPr>
            <p:spPr bwMode="auto">
              <a:xfrm>
                <a:off x="3168" y="3936"/>
                <a:ext cx="291"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Rectangle 19"/>
              <p:cNvSpPr>
                <a:spLocks noChangeArrowheads="1"/>
              </p:cNvSpPr>
              <p:nvPr/>
            </p:nvSpPr>
            <p:spPr bwMode="auto">
              <a:xfrm>
                <a:off x="1536" y="23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X</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23" name="Rectangle 20"/>
              <p:cNvSpPr>
                <a:spLocks noChangeArrowheads="1"/>
              </p:cNvSpPr>
              <p:nvPr/>
            </p:nvSpPr>
            <p:spPr bwMode="auto">
              <a:xfrm>
                <a:off x="1559" y="3690"/>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err="1">
                    <a:solidFill>
                      <a:srgbClr val="FFFF00"/>
                    </a:solidFill>
                    <a:effectLst>
                      <a:outerShdw blurRad="38100" dist="38100" dir="2700000" algn="tl">
                        <a:srgbClr val="000000"/>
                      </a:outerShdw>
                    </a:effectLst>
                    <a:latin typeface="黑体" pitchFamily="49" charset="-122"/>
                    <a:ea typeface="黑体" pitchFamily="49" charset="-122"/>
                  </a:rPr>
                  <a:t>X</a:t>
                </a:r>
                <a:r>
                  <a:rPr lang="en-US" altLang="zh-CN" sz="3200" b="0" baseline="-25000" dirty="0" err="1">
                    <a:effectLst>
                      <a:outerShdw blurRad="38100" dist="38100" dir="2700000" algn="tl">
                        <a:srgbClr val="000000"/>
                      </a:outerShdw>
                    </a:effectLst>
                    <a:latin typeface="黑体" pitchFamily="49" charset="-122"/>
                    <a:ea typeface="黑体" pitchFamily="49" charset="-122"/>
                  </a:rPr>
                  <a:t>n</a:t>
                </a:r>
                <a:endParaRPr lang="zh-CN" altLang="en-US" sz="3200" b="0" baseline="10000" dirty="0">
                  <a:effectLst>
                    <a:outerShdw blurRad="38100" dist="38100" dir="2700000" algn="tl">
                      <a:srgbClr val="000000"/>
                    </a:outerShdw>
                  </a:effectLst>
                  <a:latin typeface="黑体" pitchFamily="49" charset="-122"/>
                  <a:ea typeface="黑体" pitchFamily="49" charset="-122"/>
                </a:endParaRPr>
              </a:p>
            </p:txBody>
          </p:sp>
          <p:sp>
            <p:nvSpPr>
              <p:cNvPr id="24" name="Rectangle 21"/>
              <p:cNvSpPr>
                <a:spLocks noChangeArrowheads="1"/>
              </p:cNvSpPr>
              <p:nvPr/>
            </p:nvSpPr>
            <p:spPr bwMode="auto">
              <a:xfrm>
                <a:off x="3408" y="23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25" name="Rectangle 22"/>
              <p:cNvSpPr>
                <a:spLocks noChangeArrowheads="1"/>
              </p:cNvSpPr>
              <p:nvPr/>
            </p:nvSpPr>
            <p:spPr bwMode="auto">
              <a:xfrm>
                <a:off x="3408" y="3696"/>
                <a:ext cx="4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baseline="10000" dirty="0">
                    <a:effectLst>
                      <a:outerShdw blurRad="38100" dist="38100" dir="2700000" algn="tl">
                        <a:srgbClr val="000000"/>
                      </a:outerShdw>
                    </a:effectLst>
                    <a:latin typeface="黑体" pitchFamily="49" charset="-122"/>
                    <a:ea typeface="黑体" pitchFamily="49" charset="-122"/>
                  </a:rPr>
                  <a:t>n</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26" name="Rectangle 23"/>
              <p:cNvSpPr>
                <a:spLocks noChangeArrowheads="1"/>
              </p:cNvSpPr>
              <p:nvPr/>
            </p:nvSpPr>
            <p:spPr bwMode="auto">
              <a:xfrm>
                <a:off x="2200" y="3243"/>
                <a:ext cx="99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Decoder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27" name="Line 31"/>
              <p:cNvSpPr>
                <a:spLocks noChangeShapeType="1"/>
              </p:cNvSpPr>
              <p:nvPr/>
            </p:nvSpPr>
            <p:spPr bwMode="auto">
              <a:xfrm flipH="1">
                <a:off x="1872" y="2544"/>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32"/>
              <p:cNvSpPr>
                <a:spLocks noChangeShapeType="1"/>
              </p:cNvSpPr>
              <p:nvPr/>
            </p:nvSpPr>
            <p:spPr bwMode="auto">
              <a:xfrm>
                <a:off x="3168" y="2544"/>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 name="矩形 28"/>
            <p:cNvSpPr/>
            <p:nvPr/>
          </p:nvSpPr>
          <p:spPr>
            <a:xfrm>
              <a:off x="1593032" y="2125613"/>
              <a:ext cx="1261884" cy="646331"/>
            </a:xfrm>
            <a:prstGeom prst="rect">
              <a:avLst/>
            </a:prstGeom>
          </p:spPr>
          <p:txBody>
            <a:bodyPr wrap="none">
              <a:spAutoFit/>
            </a:bodyPr>
            <a:lstStyle/>
            <a:p>
              <a:r>
                <a:rPr lang="en-US" altLang="zh-CN" b="0" dirty="0">
                  <a:solidFill>
                    <a:srgbClr val="FFFF00"/>
                  </a:solidFill>
                  <a:effectLst>
                    <a:outerShdw blurRad="38100" dist="38100" dir="2700000" algn="tl">
                      <a:srgbClr val="000000">
                        <a:alpha val="43137"/>
                      </a:srgbClr>
                    </a:outerShdw>
                  </a:effectLst>
                  <a:latin typeface="黑体" pitchFamily="49" charset="-122"/>
                  <a:ea typeface="黑体" pitchFamily="49" charset="-122"/>
                </a:rPr>
                <a:t>n</a:t>
              </a:r>
              <a:r>
                <a:rPr lang="zh-CN" altLang="en-US" b="0" dirty="0">
                  <a:solidFill>
                    <a:srgbClr val="FFFF00"/>
                  </a:solidFill>
                  <a:effectLst>
                    <a:outerShdw blurRad="38100" dist="38100" dir="2700000" algn="tl">
                      <a:srgbClr val="000000">
                        <a:alpha val="43137"/>
                      </a:srgbClr>
                    </a:outerShdw>
                  </a:effectLst>
                  <a:latin typeface="黑体" pitchFamily="49" charset="-122"/>
                  <a:ea typeface="黑体" pitchFamily="49" charset="-122"/>
                </a:rPr>
                <a:t>－2</a:t>
              </a:r>
              <a:r>
                <a:rPr lang="en-US" altLang="zh-CN" b="0" baseline="30000" dirty="0">
                  <a:solidFill>
                    <a:srgbClr val="FFFF00"/>
                  </a:solidFill>
                  <a:effectLst>
                    <a:outerShdw blurRad="38100" dist="38100" dir="2700000" algn="tl">
                      <a:srgbClr val="000000">
                        <a:alpha val="43137"/>
                      </a:srgbClr>
                    </a:outerShdw>
                  </a:effectLst>
                  <a:latin typeface="黑体" pitchFamily="49" charset="-122"/>
                  <a:ea typeface="黑体" pitchFamily="49" charset="-122"/>
                </a:rPr>
                <a:t>n</a:t>
              </a:r>
              <a:endParaRPr lang="zh-CN" altLang="en-US" b="0" dirty="0">
                <a:effectLst>
                  <a:outerShdw blurRad="38100" dist="38100" dir="2700000" algn="tl">
                    <a:srgbClr val="000000">
                      <a:alpha val="43137"/>
                    </a:srgbClr>
                  </a:outerShdw>
                </a:effectLst>
              </a:endParaRPr>
            </a:p>
          </p:txBody>
        </p:sp>
        <p:sp>
          <p:nvSpPr>
            <p:cNvPr id="30" name="Line 13"/>
            <p:cNvSpPr>
              <a:spLocks noChangeShapeType="1"/>
            </p:cNvSpPr>
            <p:nvPr/>
          </p:nvSpPr>
          <p:spPr bwMode="auto">
            <a:xfrm>
              <a:off x="1087388" y="2204864"/>
              <a:ext cx="1588"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4"/>
            <p:cNvSpPr>
              <a:spLocks noChangeShapeType="1"/>
            </p:cNvSpPr>
            <p:nvPr/>
          </p:nvSpPr>
          <p:spPr bwMode="auto">
            <a:xfrm>
              <a:off x="1087388" y="2585864"/>
              <a:ext cx="1588"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15"/>
            <p:cNvSpPr>
              <a:spLocks noChangeShapeType="1"/>
            </p:cNvSpPr>
            <p:nvPr/>
          </p:nvSpPr>
          <p:spPr bwMode="auto">
            <a:xfrm>
              <a:off x="1087388" y="2890664"/>
              <a:ext cx="1588"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16"/>
            <p:cNvSpPr>
              <a:spLocks noChangeShapeType="1"/>
            </p:cNvSpPr>
            <p:nvPr/>
          </p:nvSpPr>
          <p:spPr bwMode="auto">
            <a:xfrm>
              <a:off x="1087388" y="3347864"/>
              <a:ext cx="1588"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17"/>
            <p:cNvSpPr>
              <a:spLocks noChangeShapeType="1"/>
            </p:cNvSpPr>
            <p:nvPr/>
          </p:nvSpPr>
          <p:spPr bwMode="auto">
            <a:xfrm>
              <a:off x="1087388" y="3728864"/>
              <a:ext cx="1588"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0" name="矩形 59"/>
          <p:cNvSpPr/>
          <p:nvPr/>
        </p:nvSpPr>
        <p:spPr>
          <a:xfrm>
            <a:off x="1832625" y="5062267"/>
            <a:ext cx="8740581" cy="954107"/>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Decoder coverts a binary number to the equivalent decimal number.</a:t>
            </a:r>
            <a:endParaRPr lang="zh-CN" altLang="en-US" sz="2800" b="0" dirty="0">
              <a:solidFill>
                <a:srgbClr val="FFFF00"/>
              </a:solidFill>
              <a:effectLst>
                <a:outerShdw blurRad="38100" dist="38100" dir="2700000" algn="tl">
                  <a:srgbClr val="000000">
                    <a:alpha val="43137"/>
                  </a:srgbClr>
                </a:outerShdw>
              </a:effectLst>
            </a:endParaRPr>
          </a:p>
        </p:txBody>
      </p:sp>
      <p:grpSp>
        <p:nvGrpSpPr>
          <p:cNvPr id="35" name="Group 30"/>
          <p:cNvGrpSpPr>
            <a:grpSpLocks/>
          </p:cNvGrpSpPr>
          <p:nvPr/>
        </p:nvGrpSpPr>
        <p:grpSpPr bwMode="auto">
          <a:xfrm>
            <a:off x="6174341" y="1492629"/>
            <a:ext cx="4108451" cy="2743203"/>
            <a:chOff x="1679" y="1584"/>
            <a:chExt cx="2588" cy="1728"/>
          </a:xfrm>
        </p:grpSpPr>
        <p:sp>
          <p:nvSpPr>
            <p:cNvPr id="36" name="Rectangle 4"/>
            <p:cNvSpPr>
              <a:spLocks noChangeArrowheads="1"/>
            </p:cNvSpPr>
            <p:nvPr/>
          </p:nvSpPr>
          <p:spPr bwMode="auto">
            <a:xfrm>
              <a:off x="2352" y="1584"/>
              <a:ext cx="1152" cy="172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5"/>
            <p:cNvSpPr>
              <a:spLocks noChangeShapeType="1"/>
            </p:cNvSpPr>
            <p:nvPr/>
          </p:nvSpPr>
          <p:spPr bwMode="auto">
            <a:xfrm flipH="1">
              <a:off x="2016" y="2083"/>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9"/>
            <p:cNvSpPr>
              <a:spLocks noChangeShapeType="1"/>
            </p:cNvSpPr>
            <p:nvPr/>
          </p:nvSpPr>
          <p:spPr bwMode="auto">
            <a:xfrm flipH="1">
              <a:off x="2016" y="2763"/>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10"/>
            <p:cNvSpPr>
              <a:spLocks noChangeShapeType="1"/>
            </p:cNvSpPr>
            <p:nvPr/>
          </p:nvSpPr>
          <p:spPr bwMode="auto">
            <a:xfrm>
              <a:off x="3504" y="1811"/>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11"/>
            <p:cNvSpPr>
              <a:spLocks noChangeShapeType="1"/>
            </p:cNvSpPr>
            <p:nvPr/>
          </p:nvSpPr>
          <p:spPr bwMode="auto">
            <a:xfrm>
              <a:off x="3504" y="2219"/>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13"/>
            <p:cNvSpPr>
              <a:spLocks noChangeShapeType="1"/>
            </p:cNvSpPr>
            <p:nvPr/>
          </p:nvSpPr>
          <p:spPr bwMode="auto">
            <a:xfrm>
              <a:off x="3504" y="2673"/>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Rectangle 14"/>
            <p:cNvSpPr>
              <a:spLocks noChangeArrowheads="1"/>
            </p:cNvSpPr>
            <p:nvPr/>
          </p:nvSpPr>
          <p:spPr bwMode="auto">
            <a:xfrm>
              <a:off x="1679" y="1896"/>
              <a:ext cx="35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47" name="Rectangle 15"/>
            <p:cNvSpPr>
              <a:spLocks noChangeArrowheads="1"/>
            </p:cNvSpPr>
            <p:nvPr/>
          </p:nvSpPr>
          <p:spPr bwMode="auto">
            <a:xfrm>
              <a:off x="1697" y="2534"/>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49" name="Rectangle 17"/>
            <p:cNvSpPr>
              <a:spLocks noChangeArrowheads="1"/>
            </p:cNvSpPr>
            <p:nvPr/>
          </p:nvSpPr>
          <p:spPr bwMode="auto">
            <a:xfrm>
              <a:off x="3933" y="1584"/>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50" name="Rectangle 18"/>
            <p:cNvSpPr>
              <a:spLocks noChangeArrowheads="1"/>
            </p:cNvSpPr>
            <p:nvPr/>
          </p:nvSpPr>
          <p:spPr bwMode="auto">
            <a:xfrm>
              <a:off x="3936" y="1992"/>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51" name="Rectangle 19"/>
            <p:cNvSpPr>
              <a:spLocks noChangeArrowheads="1"/>
            </p:cNvSpPr>
            <p:nvPr/>
          </p:nvSpPr>
          <p:spPr bwMode="auto">
            <a:xfrm>
              <a:off x="3936" y="24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52" name="Rectangle 20"/>
            <p:cNvSpPr>
              <a:spLocks noChangeArrowheads="1"/>
            </p:cNvSpPr>
            <p:nvPr/>
          </p:nvSpPr>
          <p:spPr bwMode="auto">
            <a:xfrm>
              <a:off x="2648" y="1866"/>
              <a:ext cx="5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2</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4</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3" name="Rectangle 21"/>
            <p:cNvSpPr>
              <a:spLocks noChangeArrowheads="1"/>
            </p:cNvSpPr>
            <p:nvPr/>
          </p:nvSpPr>
          <p:spPr bwMode="auto">
            <a:xfrm>
              <a:off x="2448" y="2463"/>
              <a:ext cx="99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Decoder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54" name="Line 22"/>
            <p:cNvSpPr>
              <a:spLocks noChangeShapeType="1"/>
            </p:cNvSpPr>
            <p:nvPr/>
          </p:nvSpPr>
          <p:spPr bwMode="auto">
            <a:xfrm>
              <a:off x="3984" y="1629"/>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23"/>
            <p:cNvSpPr>
              <a:spLocks noChangeShapeType="1"/>
            </p:cNvSpPr>
            <p:nvPr/>
          </p:nvSpPr>
          <p:spPr bwMode="auto">
            <a:xfrm>
              <a:off x="3992" y="2038"/>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24"/>
            <p:cNvSpPr>
              <a:spLocks noChangeShapeType="1"/>
            </p:cNvSpPr>
            <p:nvPr/>
          </p:nvSpPr>
          <p:spPr bwMode="auto">
            <a:xfrm>
              <a:off x="3992" y="2491"/>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7" name="Rectangle 19"/>
          <p:cNvSpPr>
            <a:spLocks noChangeArrowheads="1"/>
          </p:cNvSpPr>
          <p:nvPr/>
        </p:nvSpPr>
        <p:spPr bwMode="auto">
          <a:xfrm>
            <a:off x="9773971" y="350885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58" name="Line 13"/>
          <p:cNvSpPr>
            <a:spLocks noChangeShapeType="1"/>
          </p:cNvSpPr>
          <p:nvPr/>
        </p:nvSpPr>
        <p:spPr bwMode="auto">
          <a:xfrm>
            <a:off x="9053891" y="3868892"/>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4"/>
          <p:cNvSpPr>
            <a:spLocks noChangeShapeType="1"/>
          </p:cNvSpPr>
          <p:nvPr/>
        </p:nvSpPr>
        <p:spPr bwMode="auto">
          <a:xfrm>
            <a:off x="9845979" y="358086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blinds(horizontal)">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31" name="Oval 63"/>
          <p:cNvSpPr>
            <a:spLocks noChangeArrowheads="1"/>
          </p:cNvSpPr>
          <p:nvPr/>
        </p:nvSpPr>
        <p:spPr bwMode="auto">
          <a:xfrm>
            <a:off x="4431296" y="4825007"/>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3" name="Oval 65"/>
          <p:cNvSpPr>
            <a:spLocks noChangeArrowheads="1"/>
          </p:cNvSpPr>
          <p:nvPr/>
        </p:nvSpPr>
        <p:spPr bwMode="auto">
          <a:xfrm>
            <a:off x="8131770" y="4748807"/>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5" name="Line 67"/>
          <p:cNvSpPr>
            <a:spLocks noChangeShapeType="1"/>
          </p:cNvSpPr>
          <p:nvPr/>
        </p:nvSpPr>
        <p:spPr bwMode="auto">
          <a:xfrm flipH="1">
            <a:off x="3021576" y="5178711"/>
            <a:ext cx="6096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6" name="Line 68"/>
          <p:cNvSpPr>
            <a:spLocks noChangeShapeType="1"/>
          </p:cNvSpPr>
          <p:nvPr/>
        </p:nvSpPr>
        <p:spPr bwMode="auto">
          <a:xfrm flipH="1">
            <a:off x="3021576" y="4873911"/>
            <a:ext cx="6096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0" name="Line 72"/>
          <p:cNvSpPr>
            <a:spLocks noChangeShapeType="1"/>
          </p:cNvSpPr>
          <p:nvPr/>
        </p:nvSpPr>
        <p:spPr bwMode="auto">
          <a:xfrm>
            <a:off x="6639524" y="4901207"/>
            <a:ext cx="1588"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1" name="Line 73"/>
          <p:cNvSpPr>
            <a:spLocks noChangeShapeType="1"/>
          </p:cNvSpPr>
          <p:nvPr/>
        </p:nvSpPr>
        <p:spPr bwMode="auto">
          <a:xfrm>
            <a:off x="6639524" y="4901207"/>
            <a:ext cx="7620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2" name="Line 74"/>
          <p:cNvSpPr>
            <a:spLocks noChangeShapeType="1"/>
          </p:cNvSpPr>
          <p:nvPr/>
        </p:nvSpPr>
        <p:spPr bwMode="auto">
          <a:xfrm>
            <a:off x="7401524" y="5129807"/>
            <a:ext cx="1588"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0" name="Line 82"/>
          <p:cNvSpPr>
            <a:spLocks noChangeShapeType="1"/>
          </p:cNvSpPr>
          <p:nvPr/>
        </p:nvSpPr>
        <p:spPr bwMode="auto">
          <a:xfrm>
            <a:off x="5498096" y="3910607"/>
            <a:ext cx="1588" cy="1828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2" name="Line 84"/>
          <p:cNvSpPr>
            <a:spLocks noChangeShapeType="1"/>
          </p:cNvSpPr>
          <p:nvPr/>
        </p:nvSpPr>
        <p:spPr bwMode="auto">
          <a:xfrm>
            <a:off x="4583696" y="4901207"/>
            <a:ext cx="12954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7" name="Rectangle 89"/>
          <p:cNvSpPr>
            <a:spLocks noChangeArrowheads="1"/>
          </p:cNvSpPr>
          <p:nvPr/>
        </p:nvSpPr>
        <p:spPr bwMode="auto">
          <a:xfrm>
            <a:off x="8588970" y="451068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58" name="Rectangle 90"/>
          <p:cNvSpPr>
            <a:spLocks noChangeArrowheads="1"/>
          </p:cNvSpPr>
          <p:nvPr/>
        </p:nvSpPr>
        <p:spPr bwMode="auto">
          <a:xfrm>
            <a:off x="2335776" y="5026311"/>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59" name="Rectangle 91"/>
          <p:cNvSpPr>
            <a:spLocks noChangeArrowheads="1"/>
          </p:cNvSpPr>
          <p:nvPr/>
        </p:nvSpPr>
        <p:spPr bwMode="auto">
          <a:xfrm>
            <a:off x="4583696" y="5729882"/>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0" name="Rectangle 92"/>
          <p:cNvSpPr>
            <a:spLocks noChangeArrowheads="1"/>
          </p:cNvSpPr>
          <p:nvPr/>
        </p:nvSpPr>
        <p:spPr bwMode="auto">
          <a:xfrm>
            <a:off x="2564376" y="463578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1" name="Rectangle 93"/>
          <p:cNvSpPr>
            <a:spLocks noChangeArrowheads="1"/>
          </p:cNvSpPr>
          <p:nvPr/>
        </p:nvSpPr>
        <p:spPr bwMode="auto">
          <a:xfrm>
            <a:off x="4583696" y="428208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2" name="Rectangle 94"/>
          <p:cNvSpPr>
            <a:spLocks noChangeArrowheads="1"/>
          </p:cNvSpPr>
          <p:nvPr/>
        </p:nvSpPr>
        <p:spPr bwMode="auto">
          <a:xfrm>
            <a:off x="2564376" y="425478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3" name="Rectangle 95"/>
          <p:cNvSpPr>
            <a:spLocks noChangeArrowheads="1"/>
          </p:cNvSpPr>
          <p:nvPr/>
        </p:nvSpPr>
        <p:spPr bwMode="auto">
          <a:xfrm>
            <a:off x="4583696" y="336768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8" name="Oval 100"/>
          <p:cNvSpPr>
            <a:spLocks noChangeArrowheads="1"/>
          </p:cNvSpPr>
          <p:nvPr/>
        </p:nvSpPr>
        <p:spPr bwMode="auto">
          <a:xfrm>
            <a:off x="5421896" y="4825007"/>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9" name="Line 111"/>
          <p:cNvSpPr>
            <a:spLocks noChangeShapeType="1"/>
          </p:cNvSpPr>
          <p:nvPr/>
        </p:nvSpPr>
        <p:spPr bwMode="auto">
          <a:xfrm flipH="1">
            <a:off x="3021576" y="4645311"/>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0" name="Line 112"/>
          <p:cNvSpPr>
            <a:spLocks noChangeShapeType="1"/>
          </p:cNvSpPr>
          <p:nvPr/>
        </p:nvSpPr>
        <p:spPr bwMode="auto">
          <a:xfrm>
            <a:off x="5498096" y="3910607"/>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1" name="Line 113"/>
          <p:cNvSpPr>
            <a:spLocks noChangeShapeType="1"/>
          </p:cNvSpPr>
          <p:nvPr/>
        </p:nvSpPr>
        <p:spPr bwMode="auto">
          <a:xfrm flipH="1">
            <a:off x="4964696" y="3605807"/>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2" name="Line 114"/>
          <p:cNvSpPr>
            <a:spLocks noChangeShapeType="1"/>
          </p:cNvSpPr>
          <p:nvPr/>
        </p:nvSpPr>
        <p:spPr bwMode="auto">
          <a:xfrm>
            <a:off x="5498096" y="5739407"/>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3" name="Line 115"/>
          <p:cNvSpPr>
            <a:spLocks noChangeShapeType="1"/>
          </p:cNvSpPr>
          <p:nvPr/>
        </p:nvSpPr>
        <p:spPr bwMode="auto">
          <a:xfrm flipH="1">
            <a:off x="4964696" y="4672607"/>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4" name="Line 116"/>
          <p:cNvSpPr>
            <a:spLocks noChangeShapeType="1"/>
          </p:cNvSpPr>
          <p:nvPr/>
        </p:nvSpPr>
        <p:spPr bwMode="auto">
          <a:xfrm flipH="1">
            <a:off x="5193296" y="6021288"/>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6" name="Line 118"/>
          <p:cNvSpPr>
            <a:spLocks noChangeShapeType="1"/>
          </p:cNvSpPr>
          <p:nvPr/>
        </p:nvSpPr>
        <p:spPr bwMode="auto">
          <a:xfrm flipH="1">
            <a:off x="7020524" y="4672607"/>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7" name="Line 119"/>
          <p:cNvSpPr>
            <a:spLocks noChangeShapeType="1"/>
          </p:cNvSpPr>
          <p:nvPr/>
        </p:nvSpPr>
        <p:spPr bwMode="auto">
          <a:xfrm flipV="1">
            <a:off x="7020524" y="3758207"/>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8" name="Line 120"/>
          <p:cNvSpPr>
            <a:spLocks noChangeShapeType="1"/>
          </p:cNvSpPr>
          <p:nvPr/>
        </p:nvSpPr>
        <p:spPr bwMode="auto">
          <a:xfrm>
            <a:off x="6639524" y="3758207"/>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9" name="Line 121"/>
          <p:cNvSpPr>
            <a:spLocks noChangeShapeType="1"/>
          </p:cNvSpPr>
          <p:nvPr/>
        </p:nvSpPr>
        <p:spPr bwMode="auto">
          <a:xfrm flipH="1">
            <a:off x="7020524" y="5129807"/>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0" name="Line 122"/>
          <p:cNvSpPr>
            <a:spLocks noChangeShapeType="1"/>
          </p:cNvSpPr>
          <p:nvPr/>
        </p:nvSpPr>
        <p:spPr bwMode="auto">
          <a:xfrm>
            <a:off x="7020524" y="5129807"/>
            <a:ext cx="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1" name="Line 123"/>
          <p:cNvSpPr>
            <a:spLocks noChangeShapeType="1"/>
          </p:cNvSpPr>
          <p:nvPr/>
        </p:nvSpPr>
        <p:spPr bwMode="auto">
          <a:xfrm flipH="1">
            <a:off x="6639524" y="5968007"/>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2" name="Line 124"/>
          <p:cNvSpPr>
            <a:spLocks noChangeShapeType="1"/>
          </p:cNvSpPr>
          <p:nvPr/>
        </p:nvSpPr>
        <p:spPr bwMode="auto">
          <a:xfrm>
            <a:off x="8284170" y="48250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7" name="组合 40"/>
          <p:cNvGrpSpPr/>
          <p:nvPr/>
        </p:nvGrpSpPr>
        <p:grpSpPr>
          <a:xfrm>
            <a:off x="3631176" y="4596399"/>
            <a:ext cx="768350" cy="630238"/>
            <a:chOff x="7177088" y="3041650"/>
            <a:chExt cx="768350" cy="630238"/>
          </a:xfrm>
        </p:grpSpPr>
        <p:sp>
          <p:nvSpPr>
            <p:cNvPr id="48"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9"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0"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1"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55" name="组合 54"/>
          <p:cNvGrpSpPr/>
          <p:nvPr/>
        </p:nvGrpSpPr>
        <p:grpSpPr>
          <a:xfrm>
            <a:off x="7203076" y="4524961"/>
            <a:ext cx="950912" cy="762000"/>
            <a:chOff x="7383463" y="4949825"/>
            <a:chExt cx="950912" cy="762000"/>
          </a:xfrm>
        </p:grpSpPr>
        <p:sp>
          <p:nvSpPr>
            <p:cNvPr id="53"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56" name="组合 40"/>
          <p:cNvGrpSpPr/>
          <p:nvPr/>
        </p:nvGrpSpPr>
        <p:grpSpPr>
          <a:xfrm>
            <a:off x="5917192" y="4453523"/>
            <a:ext cx="768350" cy="630238"/>
            <a:chOff x="7177088" y="3041650"/>
            <a:chExt cx="768350" cy="630238"/>
          </a:xfrm>
        </p:grpSpPr>
        <p:sp>
          <p:nvSpPr>
            <p:cNvPr id="5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1" name="组合 40"/>
          <p:cNvGrpSpPr/>
          <p:nvPr/>
        </p:nvGrpSpPr>
        <p:grpSpPr>
          <a:xfrm>
            <a:off x="5917192" y="3381953"/>
            <a:ext cx="768350" cy="630238"/>
            <a:chOff x="7177088" y="3041650"/>
            <a:chExt cx="768350" cy="630238"/>
          </a:xfrm>
        </p:grpSpPr>
        <p:sp>
          <p:nvSpPr>
            <p:cNvPr id="62"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3"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4"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5"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6" name="组合 40"/>
          <p:cNvGrpSpPr/>
          <p:nvPr/>
        </p:nvGrpSpPr>
        <p:grpSpPr>
          <a:xfrm>
            <a:off x="5859402" y="5525093"/>
            <a:ext cx="768350" cy="630238"/>
            <a:chOff x="7177088" y="3041650"/>
            <a:chExt cx="768350" cy="630238"/>
          </a:xfrm>
        </p:grpSpPr>
        <p:sp>
          <p:nvSpPr>
            <p:cNvPr id="6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72" name="Rectangle 58"/>
          <p:cNvSpPr>
            <a:spLocks noChangeArrowheads="1"/>
          </p:cNvSpPr>
          <p:nvPr/>
        </p:nvSpPr>
        <p:spPr bwMode="auto">
          <a:xfrm>
            <a:off x="1703512" y="188640"/>
            <a:ext cx="590738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3:</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ea typeface="黑体" pitchFamily="49" charset="-122"/>
                <a:cs typeface="Times New Roman" pitchFamily="18" charset="0"/>
              </a:rPr>
              <a:t>Analyze the Following Circuit </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85" name="Rectangle 58"/>
          <p:cNvSpPr>
            <a:spLocks noChangeArrowheads="1"/>
          </p:cNvSpPr>
          <p:nvPr/>
        </p:nvSpPr>
        <p:spPr bwMode="auto">
          <a:xfrm>
            <a:off x="1991544" y="980728"/>
            <a:ext cx="82089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Write the logic function, simplify the function by formulas, write the truth table (optional), describe the role of the 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Tree>
    <p:extLst>
      <p:ext uri="{BB962C8B-B14F-4D97-AF65-F5344CB8AC3E}">
        <p14:creationId xmlns:p14="http://schemas.microsoft.com/office/powerpoint/2010/main" val="254899959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194048"/>
            <a:ext cx="8915400" cy="5691336"/>
          </a:xfrm>
        </p:spPr>
        <p:txBody>
          <a:bodyPr/>
          <a:lstStyle/>
          <a:p>
            <a:r>
              <a:rPr lang="en-US" altLang="zh-CN" dirty="0" smtClean="0">
                <a:solidFill>
                  <a:srgbClr val="FFFF00"/>
                </a:solidFill>
                <a:latin typeface="Times New Roman" pitchFamily="18" charset="0"/>
                <a:cs typeface="Times New Roman" pitchFamily="18" charset="0"/>
              </a:rPr>
              <a:t>The decoder converts binary numbers to decimal numbers. </a:t>
            </a:r>
          </a:p>
          <a:p>
            <a:r>
              <a:rPr lang="en-US" altLang="zh-CN" dirty="0" smtClean="0">
                <a:latin typeface="Times New Roman" pitchFamily="18" charset="0"/>
                <a:cs typeface="Times New Roman" pitchFamily="18" charset="0"/>
              </a:rPr>
              <a:t>A n-bit binary number is converted to one of the n </a:t>
            </a:r>
            <a:r>
              <a:rPr lang="en-US" altLang="zh-CN" dirty="0" err="1" smtClean="0">
                <a:latin typeface="Times New Roman" pitchFamily="18" charset="0"/>
                <a:cs typeface="Times New Roman" pitchFamily="18" charset="0"/>
              </a:rPr>
              <a:t>th</a:t>
            </a:r>
            <a:r>
              <a:rPr lang="en-US" altLang="zh-CN" dirty="0" smtClean="0">
                <a:latin typeface="Times New Roman" pitchFamily="18" charset="0"/>
                <a:cs typeface="Times New Roman" pitchFamily="18" charset="0"/>
              </a:rPr>
              <a:t> power of 2 decimal numbers. </a:t>
            </a:r>
          </a:p>
          <a:p>
            <a:r>
              <a:rPr lang="en-US" altLang="zh-CN" dirty="0" smtClean="0">
                <a:latin typeface="Times New Roman" pitchFamily="18" charset="0"/>
                <a:cs typeface="Times New Roman" pitchFamily="18" charset="0"/>
              </a:rPr>
              <a:t>Look at the 2 to 4 decoder. </a:t>
            </a:r>
          </a:p>
          <a:p>
            <a:r>
              <a:rPr lang="en-US" altLang="zh-CN" dirty="0" smtClean="0">
                <a:latin typeface="Times New Roman" pitchFamily="18" charset="0"/>
                <a:cs typeface="Times New Roman" pitchFamily="18" charset="0"/>
              </a:rPr>
              <a:t>The input is a 2-bit binary number. </a:t>
            </a:r>
          </a:p>
          <a:p>
            <a:r>
              <a:rPr lang="en-US" altLang="zh-CN" dirty="0" smtClean="0">
                <a:latin typeface="Times New Roman" pitchFamily="18" charset="0"/>
                <a:cs typeface="Times New Roman" pitchFamily="18" charset="0"/>
              </a:rPr>
              <a:t>The outputs are decimal numbers from 0 to 3. </a:t>
            </a:r>
          </a:p>
          <a:p>
            <a:r>
              <a:rPr lang="en-US" altLang="zh-CN" dirty="0" smtClean="0">
                <a:latin typeface="Times New Roman" pitchFamily="18" charset="0"/>
                <a:cs typeface="Times New Roman" pitchFamily="18" charset="0"/>
              </a:rPr>
              <a:t>The outputs use low-level voltage. </a:t>
            </a:r>
          </a:p>
          <a:p>
            <a:r>
              <a:rPr lang="en-US" altLang="zh-CN" dirty="0" smtClean="0">
                <a:latin typeface="Times New Roman" pitchFamily="18" charset="0"/>
                <a:cs typeface="Times New Roman" pitchFamily="18" charset="0"/>
              </a:rPr>
              <a:t>We use inverter to indicate the low-level voltage output.</a:t>
            </a: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332657"/>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1981200"/>
            <a:ext cx="8591872" cy="4114800"/>
          </a:xfrm>
        </p:spPr>
        <p:txBody>
          <a:bodyPr/>
          <a:lstStyle/>
          <a:p>
            <a:r>
              <a:rPr lang="en-US" altLang="zh-CN" dirty="0" smtClean="0">
                <a:latin typeface="Times New Roman" pitchFamily="18" charset="0"/>
                <a:cs typeface="Times New Roman" pitchFamily="18" charset="0"/>
              </a:rPr>
              <a:t>The binary numbers with n bits are decoded into the nth power of two decimal numbers.</a:t>
            </a:r>
          </a:p>
          <a:p>
            <a:r>
              <a:rPr lang="en-US" altLang="zh-CN" dirty="0" smtClean="0">
                <a:latin typeface="Times New Roman" pitchFamily="18" charset="0"/>
                <a:cs typeface="Times New Roman" pitchFamily="18" charset="0"/>
              </a:rPr>
              <a:t>For the 2 to 4 decoder, the binary numbers with 2 bits are decoded into 4 decimal numbers.</a:t>
            </a:r>
          </a:p>
          <a:p>
            <a:r>
              <a:rPr lang="en-US" altLang="zh-CN" dirty="0" smtClean="0">
                <a:latin typeface="Times New Roman" pitchFamily="18" charset="0"/>
                <a:cs typeface="Times New Roman" pitchFamily="18" charset="0"/>
              </a:rPr>
              <a:t>If all the binary numbers can be decoded, it is called the complete decoder.</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2" name="Line 4"/>
          <p:cNvSpPr>
            <a:spLocks noChangeShapeType="1"/>
          </p:cNvSpPr>
          <p:nvPr/>
        </p:nvSpPr>
        <p:spPr bwMode="auto">
          <a:xfrm>
            <a:off x="2787352" y="1977425"/>
            <a:ext cx="6477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3" name="Line 5"/>
          <p:cNvSpPr>
            <a:spLocks noChangeShapeType="1"/>
          </p:cNvSpPr>
          <p:nvPr/>
        </p:nvSpPr>
        <p:spPr bwMode="auto">
          <a:xfrm>
            <a:off x="5301952" y="1444025"/>
            <a:ext cx="0" cy="3276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4" name="Line 6"/>
          <p:cNvSpPr>
            <a:spLocks noChangeShapeType="1"/>
          </p:cNvSpPr>
          <p:nvPr/>
        </p:nvSpPr>
        <p:spPr bwMode="auto">
          <a:xfrm>
            <a:off x="5530552" y="144402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5" name="Line 7"/>
          <p:cNvSpPr>
            <a:spLocks noChangeShapeType="1"/>
          </p:cNvSpPr>
          <p:nvPr/>
        </p:nvSpPr>
        <p:spPr bwMode="auto">
          <a:xfrm>
            <a:off x="6521152" y="144402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6" name="Line 8"/>
          <p:cNvSpPr>
            <a:spLocks noChangeShapeType="1"/>
          </p:cNvSpPr>
          <p:nvPr/>
        </p:nvSpPr>
        <p:spPr bwMode="auto">
          <a:xfrm>
            <a:off x="7664152" y="144402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7" name="Line 9"/>
          <p:cNvSpPr>
            <a:spLocks noChangeShapeType="1"/>
          </p:cNvSpPr>
          <p:nvPr/>
        </p:nvSpPr>
        <p:spPr bwMode="auto">
          <a:xfrm>
            <a:off x="8654752" y="144402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5" name="Rectangle 27"/>
          <p:cNvSpPr>
            <a:spLocks noChangeArrowheads="1"/>
          </p:cNvSpPr>
          <p:nvPr/>
        </p:nvSpPr>
        <p:spPr bwMode="auto">
          <a:xfrm>
            <a:off x="2787353" y="1329726"/>
            <a:ext cx="6460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   A</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     </a:t>
            </a:r>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94236" name="Rectangle 28"/>
          <p:cNvSpPr>
            <a:spLocks noChangeArrowheads="1"/>
          </p:cNvSpPr>
          <p:nvPr/>
        </p:nvSpPr>
        <p:spPr bwMode="auto">
          <a:xfrm>
            <a:off x="2787352" y="422532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94237" name="Rectangle 29"/>
          <p:cNvSpPr>
            <a:spLocks noChangeArrowheads="1"/>
          </p:cNvSpPr>
          <p:nvPr/>
        </p:nvSpPr>
        <p:spPr bwMode="auto">
          <a:xfrm>
            <a:off x="2787352" y="353952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94238" name="Rectangle 30"/>
          <p:cNvSpPr>
            <a:spLocks noChangeArrowheads="1"/>
          </p:cNvSpPr>
          <p:nvPr/>
        </p:nvSpPr>
        <p:spPr bwMode="auto">
          <a:xfrm>
            <a:off x="2787352" y="300612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94239" name="Rectangle 31"/>
          <p:cNvSpPr>
            <a:spLocks noChangeArrowheads="1"/>
          </p:cNvSpPr>
          <p:nvPr/>
        </p:nvSpPr>
        <p:spPr bwMode="auto">
          <a:xfrm>
            <a:off x="2787352" y="239652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94240" name="Rectangle 32"/>
          <p:cNvSpPr>
            <a:spLocks noChangeArrowheads="1"/>
          </p:cNvSpPr>
          <p:nvPr/>
        </p:nvSpPr>
        <p:spPr bwMode="auto">
          <a:xfrm>
            <a:off x="2787352" y="186312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1   0    0    1    1    1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27" name="组合 26"/>
          <p:cNvGrpSpPr/>
          <p:nvPr/>
        </p:nvGrpSpPr>
        <p:grpSpPr>
          <a:xfrm>
            <a:off x="2729880" y="5148482"/>
            <a:ext cx="5560912" cy="656783"/>
            <a:chOff x="323528" y="3933056"/>
            <a:chExt cx="5560912" cy="656783"/>
          </a:xfrm>
        </p:grpSpPr>
        <p:sp>
          <p:nvSpPr>
            <p:cNvPr id="28" name="矩形 27"/>
            <p:cNvSpPr/>
            <p:nvPr/>
          </p:nvSpPr>
          <p:spPr>
            <a:xfrm>
              <a:off x="899592" y="4005064"/>
              <a:ext cx="1050288"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E</a:t>
              </a:r>
              <a:r>
                <a:rPr lang="en-US" altLang="zh-CN" sz="3200" b="0" dirty="0">
                  <a:effectLst>
                    <a:outerShdw blurRad="38100" dist="38100" dir="2700000" algn="tl">
                      <a:srgbClr val="000000"/>
                    </a:outerShdw>
                  </a:effectLst>
                  <a:latin typeface="Euclid" pitchFamily="18" charset="0"/>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dirty="0"/>
            </a:p>
          </p:txBody>
        </p:sp>
        <p:sp>
          <p:nvSpPr>
            <p:cNvPr id="29" name="矩形 28"/>
            <p:cNvSpPr/>
            <p:nvPr/>
          </p:nvSpPr>
          <p:spPr>
            <a:xfrm>
              <a:off x="2267744" y="3933056"/>
              <a:ext cx="3616696"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then the chip works.</a:t>
              </a:r>
              <a:endParaRPr lang="zh-CN" altLang="en-US" sz="3200" b="0" dirty="0">
                <a:effectLst>
                  <a:outerShdw blurRad="38100" dist="38100" dir="2700000" algn="tl">
                    <a:srgbClr val="000000">
                      <a:alpha val="43137"/>
                    </a:srgbClr>
                  </a:outerShdw>
                </a:effectLst>
              </a:endParaRPr>
            </a:p>
          </p:txBody>
        </p:sp>
        <p:sp>
          <p:nvSpPr>
            <p:cNvPr id="30" name="矩形 29"/>
            <p:cNvSpPr/>
            <p:nvPr/>
          </p:nvSpPr>
          <p:spPr>
            <a:xfrm>
              <a:off x="323528" y="3960440"/>
              <a:ext cx="559769"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If </a:t>
              </a:r>
              <a:endParaRPr lang="zh-CN" altLang="en-US" sz="3200" b="0" dirty="0">
                <a:effectLst>
                  <a:outerShdw blurRad="38100" dist="38100" dir="2700000" algn="tl">
                    <a:srgbClr val="000000">
                      <a:alpha val="43137"/>
                    </a:srgbClr>
                  </a:outerShdw>
                </a:effectLst>
              </a:endParaRPr>
            </a:p>
          </p:txBody>
        </p:sp>
      </p:grpSp>
      <p:sp>
        <p:nvSpPr>
          <p:cNvPr id="31" name="矩形 30"/>
          <p:cNvSpPr/>
          <p:nvPr/>
        </p:nvSpPr>
        <p:spPr>
          <a:xfrm>
            <a:off x="2063552" y="332657"/>
            <a:ext cx="480529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for 2-4 Decoder</a:t>
            </a:r>
            <a:endParaRPr lang="zh-CN" altLang="en-US" sz="3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36">
                                            <p:txEl>
                                              <p:pRg st="0" end="0"/>
                                            </p:txEl>
                                          </p:spTgt>
                                        </p:tgtEl>
                                        <p:attrNameLst>
                                          <p:attrName>style.visibility</p:attrName>
                                        </p:attrNameLst>
                                      </p:cBhvr>
                                      <p:to>
                                        <p:strVal val="visible"/>
                                      </p:to>
                                    </p:set>
                                    <p:anim calcmode="lin" valueType="num">
                                      <p:cBhvr additive="base">
                                        <p:cTn id="7" dur="500" fill="hold"/>
                                        <p:tgtEl>
                                          <p:spTgt spid="942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3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3" presetClass="entr" presetSubtype="1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linds(horizontal)">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94240">
                                            <p:txEl>
                                              <p:pRg st="0" end="0"/>
                                            </p:txEl>
                                          </p:spTgt>
                                        </p:tgtEl>
                                        <p:attrNameLst>
                                          <p:attrName>style.visibility</p:attrName>
                                        </p:attrNameLst>
                                      </p:cBhvr>
                                      <p:to>
                                        <p:strVal val="visible"/>
                                      </p:to>
                                    </p:set>
                                    <p:anim calcmode="lin" valueType="num">
                                      <p:cBhvr additive="base">
                                        <p:cTn id="16" dur="500" fill="hold"/>
                                        <p:tgtEl>
                                          <p:spTgt spid="94240">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42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4239">
                                            <p:txEl>
                                              <p:pRg st="0" end="0"/>
                                            </p:txEl>
                                          </p:spTgt>
                                        </p:tgtEl>
                                        <p:attrNameLst>
                                          <p:attrName>style.visibility</p:attrName>
                                        </p:attrNameLst>
                                      </p:cBhvr>
                                      <p:to>
                                        <p:strVal val="visible"/>
                                      </p:to>
                                    </p:set>
                                    <p:anim calcmode="lin" valueType="num">
                                      <p:cBhvr additive="base">
                                        <p:cTn id="22" dur="500" fill="hold"/>
                                        <p:tgtEl>
                                          <p:spTgt spid="94239">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42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94238">
                                            <p:txEl>
                                              <p:pRg st="0" end="0"/>
                                            </p:txEl>
                                          </p:spTgt>
                                        </p:tgtEl>
                                        <p:attrNameLst>
                                          <p:attrName>style.visibility</p:attrName>
                                        </p:attrNameLst>
                                      </p:cBhvr>
                                      <p:to>
                                        <p:strVal val="visible"/>
                                      </p:to>
                                    </p:set>
                                    <p:anim calcmode="lin" valueType="num">
                                      <p:cBhvr additive="base">
                                        <p:cTn id="28" dur="500" fill="hold"/>
                                        <p:tgtEl>
                                          <p:spTgt spid="942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42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94237">
                                            <p:txEl>
                                              <p:pRg st="0" end="0"/>
                                            </p:txEl>
                                          </p:spTgt>
                                        </p:tgtEl>
                                        <p:attrNameLst>
                                          <p:attrName>style.visibility</p:attrName>
                                        </p:attrNameLst>
                                      </p:cBhvr>
                                      <p:to>
                                        <p:strVal val="visible"/>
                                      </p:to>
                                    </p:set>
                                    <p:anim calcmode="lin" valueType="num">
                                      <p:cBhvr additive="base">
                                        <p:cTn id="34" dur="500" fill="hold"/>
                                        <p:tgtEl>
                                          <p:spTgt spid="94237">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9423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6" grpId="0" build="p" autoUpdateAnimBg="0"/>
      <p:bldP spid="94237" grpId="0" build="p" autoUpdateAnimBg="0"/>
      <p:bldP spid="94238" grpId="0" build="p" autoUpdateAnimBg="0"/>
      <p:bldP spid="94239" grpId="0" build="p" autoUpdateAnimBg="0"/>
      <p:bldP spid="94240"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Line 4"/>
          <p:cNvSpPr>
            <a:spLocks noChangeShapeType="1"/>
          </p:cNvSpPr>
          <p:nvPr/>
        </p:nvSpPr>
        <p:spPr bwMode="auto">
          <a:xfrm>
            <a:off x="1921708" y="1177726"/>
            <a:ext cx="6477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3" name="Line 5"/>
          <p:cNvSpPr>
            <a:spLocks noChangeShapeType="1"/>
          </p:cNvSpPr>
          <p:nvPr/>
        </p:nvSpPr>
        <p:spPr bwMode="auto">
          <a:xfrm>
            <a:off x="4436308" y="644326"/>
            <a:ext cx="0" cy="3276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4" name="Line 6"/>
          <p:cNvSpPr>
            <a:spLocks noChangeShapeType="1"/>
          </p:cNvSpPr>
          <p:nvPr/>
        </p:nvSpPr>
        <p:spPr bwMode="auto">
          <a:xfrm>
            <a:off x="4664908" y="64432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5" name="Line 7"/>
          <p:cNvSpPr>
            <a:spLocks noChangeShapeType="1"/>
          </p:cNvSpPr>
          <p:nvPr/>
        </p:nvSpPr>
        <p:spPr bwMode="auto">
          <a:xfrm>
            <a:off x="5655508" y="64432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6" name="Line 8"/>
          <p:cNvSpPr>
            <a:spLocks noChangeShapeType="1"/>
          </p:cNvSpPr>
          <p:nvPr/>
        </p:nvSpPr>
        <p:spPr bwMode="auto">
          <a:xfrm>
            <a:off x="6798508" y="64432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7" name="Line 9"/>
          <p:cNvSpPr>
            <a:spLocks noChangeShapeType="1"/>
          </p:cNvSpPr>
          <p:nvPr/>
        </p:nvSpPr>
        <p:spPr bwMode="auto">
          <a:xfrm>
            <a:off x="7789108" y="64432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35" name="Rectangle 27"/>
          <p:cNvSpPr>
            <a:spLocks noChangeArrowheads="1"/>
          </p:cNvSpPr>
          <p:nvPr/>
        </p:nvSpPr>
        <p:spPr bwMode="auto">
          <a:xfrm>
            <a:off x="1921709" y="530027"/>
            <a:ext cx="6460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   A</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     </a:t>
            </a:r>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94236" name="Rectangle 28"/>
          <p:cNvSpPr>
            <a:spLocks noChangeArrowheads="1"/>
          </p:cNvSpPr>
          <p:nvPr/>
        </p:nvSpPr>
        <p:spPr bwMode="auto">
          <a:xfrm>
            <a:off x="1921708" y="3425626"/>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94237" name="Rectangle 29"/>
          <p:cNvSpPr>
            <a:spLocks noChangeArrowheads="1"/>
          </p:cNvSpPr>
          <p:nvPr/>
        </p:nvSpPr>
        <p:spPr bwMode="auto">
          <a:xfrm>
            <a:off x="1921708" y="2739826"/>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94238" name="Rectangle 30"/>
          <p:cNvSpPr>
            <a:spLocks noChangeArrowheads="1"/>
          </p:cNvSpPr>
          <p:nvPr/>
        </p:nvSpPr>
        <p:spPr bwMode="auto">
          <a:xfrm>
            <a:off x="1921708" y="2206426"/>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94239" name="Rectangle 31"/>
          <p:cNvSpPr>
            <a:spLocks noChangeArrowheads="1"/>
          </p:cNvSpPr>
          <p:nvPr/>
        </p:nvSpPr>
        <p:spPr bwMode="auto">
          <a:xfrm>
            <a:off x="1921708" y="1596826"/>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94240" name="Rectangle 32"/>
          <p:cNvSpPr>
            <a:spLocks noChangeArrowheads="1"/>
          </p:cNvSpPr>
          <p:nvPr/>
        </p:nvSpPr>
        <p:spPr bwMode="auto">
          <a:xfrm>
            <a:off x="1921708" y="1063426"/>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1   0    0    1    1    1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aphicFrame>
        <p:nvGraphicFramePr>
          <p:cNvPr id="94248" name="Object 40"/>
          <p:cNvGraphicFramePr>
            <a:graphicFrameLocks noChangeAspect="1"/>
          </p:cNvGraphicFramePr>
          <p:nvPr>
            <p:extLst>
              <p:ext uri="{D42A27DB-BD31-4B8C-83A1-F6EECF244321}">
                <p14:modId xmlns:p14="http://schemas.microsoft.com/office/powerpoint/2010/main" val="542388246"/>
              </p:ext>
            </p:extLst>
          </p:nvPr>
        </p:nvGraphicFramePr>
        <p:xfrm>
          <a:off x="2064743" y="4657329"/>
          <a:ext cx="1984375" cy="595313"/>
        </p:xfrm>
        <a:graphic>
          <a:graphicData uri="http://schemas.openxmlformats.org/presentationml/2006/ole">
            <mc:AlternateContent xmlns:mc="http://schemas.openxmlformats.org/markup-compatibility/2006">
              <mc:Choice xmlns:v="urn:schemas-microsoft-com:vml" Requires="v">
                <p:oleObj spid="_x0000_s1078418" name="公式" r:id="rId5" imgW="1270440" imgH="368280" progId="Equation.3">
                  <p:embed/>
                </p:oleObj>
              </mc:Choice>
              <mc:Fallback>
                <p:oleObj name="公式" r:id="rId5" imgW="1270440" imgH="368280" progId="Equation.3">
                  <p:embed/>
                  <p:pic>
                    <p:nvPicPr>
                      <p:cNvPr id="94248"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743" y="4657329"/>
                        <a:ext cx="1984375"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49" name="Object 41"/>
          <p:cNvGraphicFramePr>
            <a:graphicFrameLocks noChangeAspect="1"/>
          </p:cNvGraphicFramePr>
          <p:nvPr>
            <p:extLst>
              <p:ext uri="{D42A27DB-BD31-4B8C-83A1-F6EECF244321}">
                <p14:modId xmlns:p14="http://schemas.microsoft.com/office/powerpoint/2010/main" val="694059713"/>
              </p:ext>
            </p:extLst>
          </p:nvPr>
        </p:nvGraphicFramePr>
        <p:xfrm>
          <a:off x="5935068" y="4581129"/>
          <a:ext cx="1889125" cy="688975"/>
        </p:xfrm>
        <a:graphic>
          <a:graphicData uri="http://schemas.openxmlformats.org/presentationml/2006/ole">
            <mc:AlternateContent xmlns:mc="http://schemas.openxmlformats.org/markup-compatibility/2006">
              <mc:Choice xmlns:v="urn:schemas-microsoft-com:vml" Requires="v">
                <p:oleObj spid="_x0000_s1078419" name="公式" r:id="rId7" imgW="1206720" imgH="432000" progId="Equation.3">
                  <p:embed/>
                </p:oleObj>
              </mc:Choice>
              <mc:Fallback>
                <p:oleObj name="公式" r:id="rId7" imgW="1206720" imgH="432000" progId="Equation.3">
                  <p:embed/>
                  <p:pic>
                    <p:nvPicPr>
                      <p:cNvPr id="94249"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5068" y="4581129"/>
                        <a:ext cx="188912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5" name="Object 47"/>
          <p:cNvGraphicFramePr>
            <a:graphicFrameLocks noChangeAspect="1"/>
          </p:cNvGraphicFramePr>
          <p:nvPr>
            <p:extLst>
              <p:ext uri="{D42A27DB-BD31-4B8C-83A1-F6EECF244321}">
                <p14:modId xmlns:p14="http://schemas.microsoft.com/office/powerpoint/2010/main" val="3171899500"/>
              </p:ext>
            </p:extLst>
          </p:nvPr>
        </p:nvGraphicFramePr>
        <p:xfrm>
          <a:off x="2048867" y="5647929"/>
          <a:ext cx="1919288" cy="657225"/>
        </p:xfrm>
        <a:graphic>
          <a:graphicData uri="http://schemas.openxmlformats.org/presentationml/2006/ole">
            <mc:AlternateContent xmlns:mc="http://schemas.openxmlformats.org/markup-compatibility/2006">
              <mc:Choice xmlns:v="urn:schemas-microsoft-com:vml" Requires="v">
                <p:oleObj spid="_x0000_s1078420" name="公式" r:id="rId9" imgW="1219320" imgH="419040" progId="Equation.3">
                  <p:embed/>
                </p:oleObj>
              </mc:Choice>
              <mc:Fallback>
                <p:oleObj name="公式" r:id="rId9" imgW="1219320" imgH="419040" progId="Equation.3">
                  <p:embed/>
                  <p:pic>
                    <p:nvPicPr>
                      <p:cNvPr id="94255"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8867" y="5647929"/>
                        <a:ext cx="1919288"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6" name="Object 48"/>
          <p:cNvGraphicFramePr>
            <a:graphicFrameLocks noChangeAspect="1"/>
          </p:cNvGraphicFramePr>
          <p:nvPr>
            <p:extLst>
              <p:ext uri="{D42A27DB-BD31-4B8C-83A1-F6EECF244321}">
                <p14:modId xmlns:p14="http://schemas.microsoft.com/office/powerpoint/2010/main" val="1272326151"/>
              </p:ext>
            </p:extLst>
          </p:nvPr>
        </p:nvGraphicFramePr>
        <p:xfrm>
          <a:off x="5935068" y="5571729"/>
          <a:ext cx="1825625" cy="625475"/>
        </p:xfrm>
        <a:graphic>
          <a:graphicData uri="http://schemas.openxmlformats.org/presentationml/2006/ole">
            <mc:AlternateContent xmlns:mc="http://schemas.openxmlformats.org/markup-compatibility/2006">
              <mc:Choice xmlns:v="urn:schemas-microsoft-com:vml" Requires="v">
                <p:oleObj spid="_x0000_s1078421" name="公式" r:id="rId11" imgW="1168560" imgH="393840" progId="Equation.3">
                  <p:embed/>
                </p:oleObj>
              </mc:Choice>
              <mc:Fallback>
                <p:oleObj name="公式" r:id="rId11" imgW="1168560" imgH="393840" progId="Equation.3">
                  <p:embed/>
                  <p:pic>
                    <p:nvPicPr>
                      <p:cNvPr id="94256"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5068" y="5571729"/>
                        <a:ext cx="18256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846" name="Object 278"/>
          <p:cNvGraphicFramePr>
            <a:graphicFrameLocks noChangeAspect="1"/>
          </p:cNvGraphicFramePr>
          <p:nvPr>
            <p:extLst>
              <p:ext uri="{D42A27DB-BD31-4B8C-83A1-F6EECF244321}">
                <p14:modId xmlns:p14="http://schemas.microsoft.com/office/powerpoint/2010/main" val="209340913"/>
              </p:ext>
            </p:extLst>
          </p:nvPr>
        </p:nvGraphicFramePr>
        <p:xfrm>
          <a:off x="8970228" y="987207"/>
          <a:ext cx="1230228" cy="625495"/>
        </p:xfrm>
        <a:graphic>
          <a:graphicData uri="http://schemas.openxmlformats.org/presentationml/2006/ole">
            <mc:AlternateContent xmlns:mc="http://schemas.openxmlformats.org/markup-compatibility/2006">
              <mc:Choice xmlns:v="urn:schemas-microsoft-com:vml" Requires="v">
                <p:oleObj spid="_x0000_s1078422" name="Equation" r:id="rId13" imgW="482400" imgH="241200" progId="Equation.DSMT4">
                  <p:embed/>
                </p:oleObj>
              </mc:Choice>
              <mc:Fallback>
                <p:oleObj name="Equation" r:id="rId13" imgW="482400" imgH="241200" progId="Equation.DSMT4">
                  <p:embed/>
                  <p:pic>
                    <p:nvPicPr>
                      <p:cNvPr id="237846" name="Object 2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70228" y="987207"/>
                        <a:ext cx="1230228" cy="625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847" name="Object 279"/>
          <p:cNvGraphicFramePr>
            <a:graphicFrameLocks noChangeAspect="1"/>
          </p:cNvGraphicFramePr>
          <p:nvPr>
            <p:extLst>
              <p:ext uri="{D42A27DB-BD31-4B8C-83A1-F6EECF244321}">
                <p14:modId xmlns:p14="http://schemas.microsoft.com/office/powerpoint/2010/main" val="2660794795"/>
              </p:ext>
            </p:extLst>
          </p:nvPr>
        </p:nvGraphicFramePr>
        <p:xfrm>
          <a:off x="9001959" y="1560314"/>
          <a:ext cx="1165225" cy="658812"/>
        </p:xfrm>
        <a:graphic>
          <a:graphicData uri="http://schemas.openxmlformats.org/presentationml/2006/ole">
            <mc:AlternateContent xmlns:mc="http://schemas.openxmlformats.org/markup-compatibility/2006">
              <mc:Choice xmlns:v="urn:schemas-microsoft-com:vml" Requires="v">
                <p:oleObj spid="_x0000_s1078423" name="Equation" r:id="rId15" imgW="457200" imgH="253800" progId="Equation.DSMT4">
                  <p:embed/>
                </p:oleObj>
              </mc:Choice>
              <mc:Fallback>
                <p:oleObj name="Equation" r:id="rId15" imgW="457200" imgH="253800" progId="Equation.DSMT4">
                  <p:embed/>
                  <p:pic>
                    <p:nvPicPr>
                      <p:cNvPr id="237847" name="Object 2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01959" y="1560314"/>
                        <a:ext cx="1165225"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848" name="Object 280"/>
          <p:cNvGraphicFramePr>
            <a:graphicFrameLocks noChangeAspect="1"/>
          </p:cNvGraphicFramePr>
          <p:nvPr>
            <p:extLst>
              <p:ext uri="{D42A27DB-BD31-4B8C-83A1-F6EECF244321}">
                <p14:modId xmlns:p14="http://schemas.microsoft.com/office/powerpoint/2010/main" val="3766565607"/>
              </p:ext>
            </p:extLst>
          </p:nvPr>
        </p:nvGraphicFramePr>
        <p:xfrm>
          <a:off x="8986084" y="2131814"/>
          <a:ext cx="1165225" cy="658812"/>
        </p:xfrm>
        <a:graphic>
          <a:graphicData uri="http://schemas.openxmlformats.org/presentationml/2006/ole">
            <mc:AlternateContent xmlns:mc="http://schemas.openxmlformats.org/markup-compatibility/2006">
              <mc:Choice xmlns:v="urn:schemas-microsoft-com:vml" Requires="v">
                <p:oleObj spid="_x0000_s1078424" name="Equation" r:id="rId17" imgW="457200" imgH="253800" progId="Equation.DSMT4">
                  <p:embed/>
                </p:oleObj>
              </mc:Choice>
              <mc:Fallback>
                <p:oleObj name="Equation" r:id="rId17" imgW="457200" imgH="253800" progId="Equation.DSMT4">
                  <p:embed/>
                  <p:pic>
                    <p:nvPicPr>
                      <p:cNvPr id="237848" name="Object 2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86084" y="2131814"/>
                        <a:ext cx="1165225"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849" name="Object 281"/>
          <p:cNvGraphicFramePr>
            <a:graphicFrameLocks noChangeAspect="1"/>
          </p:cNvGraphicFramePr>
          <p:nvPr>
            <p:extLst>
              <p:ext uri="{D42A27DB-BD31-4B8C-83A1-F6EECF244321}">
                <p14:modId xmlns:p14="http://schemas.microsoft.com/office/powerpoint/2010/main" val="1496284728"/>
              </p:ext>
            </p:extLst>
          </p:nvPr>
        </p:nvGraphicFramePr>
        <p:xfrm>
          <a:off x="9033709" y="2823964"/>
          <a:ext cx="1101725" cy="558800"/>
        </p:xfrm>
        <a:graphic>
          <a:graphicData uri="http://schemas.openxmlformats.org/presentationml/2006/ole">
            <mc:AlternateContent xmlns:mc="http://schemas.openxmlformats.org/markup-compatibility/2006">
              <mc:Choice xmlns:v="urn:schemas-microsoft-com:vml" Requires="v">
                <p:oleObj spid="_x0000_s1078425" name="Equation" r:id="rId19" imgW="431640" imgH="215640" progId="Equation.DSMT4">
                  <p:embed/>
                </p:oleObj>
              </mc:Choice>
              <mc:Fallback>
                <p:oleObj name="Equation" r:id="rId19" imgW="431640" imgH="215640" progId="Equation.DSMT4">
                  <p:embed/>
                  <p:pic>
                    <p:nvPicPr>
                      <p:cNvPr id="237849" name="Object 2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033709" y="2823964"/>
                        <a:ext cx="11017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84710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4236">
                                            <p:txEl>
                                              <p:pRg st="0" end="0"/>
                                            </p:txEl>
                                          </p:spTgt>
                                        </p:tgtEl>
                                        <p:attrNameLst>
                                          <p:attrName>style.visibility</p:attrName>
                                        </p:attrNameLst>
                                      </p:cBhvr>
                                      <p:to>
                                        <p:strVal val="visible"/>
                                      </p:to>
                                    </p:set>
                                    <p:anim calcmode="lin" valueType="num">
                                      <p:cBhvr additive="base">
                                        <p:cTn id="7" dur="500" fill="hold"/>
                                        <p:tgtEl>
                                          <p:spTgt spid="942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3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40">
                                            <p:txEl>
                                              <p:pRg st="0" end="0"/>
                                            </p:txEl>
                                          </p:spTgt>
                                        </p:tgtEl>
                                        <p:attrNameLst>
                                          <p:attrName>style.visibility</p:attrName>
                                        </p:attrNameLst>
                                      </p:cBhvr>
                                      <p:to>
                                        <p:strVal val="visible"/>
                                      </p:to>
                                    </p:set>
                                    <p:anim calcmode="lin" valueType="num">
                                      <p:cBhvr additive="base">
                                        <p:cTn id="13" dur="500" fill="hold"/>
                                        <p:tgtEl>
                                          <p:spTgt spid="9424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3" presetClass="entr" presetSubtype="10" fill="hold" nodeType="withEffect">
                                  <p:stCondLst>
                                    <p:cond delay="0"/>
                                  </p:stCondLst>
                                  <p:childTnLst>
                                    <p:set>
                                      <p:cBhvr>
                                        <p:cTn id="16" dur="1" fill="hold">
                                          <p:stCondLst>
                                            <p:cond delay="0"/>
                                          </p:stCondLst>
                                        </p:cTn>
                                        <p:tgtEl>
                                          <p:spTgt spid="237846"/>
                                        </p:tgtEl>
                                        <p:attrNameLst>
                                          <p:attrName>style.visibility</p:attrName>
                                        </p:attrNameLst>
                                      </p:cBhvr>
                                      <p:to>
                                        <p:strVal val="visible"/>
                                      </p:to>
                                    </p:set>
                                    <p:animEffect transition="in" filter="blinds(horizontal)">
                                      <p:cBhvr>
                                        <p:cTn id="17" dur="500"/>
                                        <p:tgtEl>
                                          <p:spTgt spid="2378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4239">
                                            <p:txEl>
                                              <p:pRg st="0" end="0"/>
                                            </p:txEl>
                                          </p:spTgt>
                                        </p:tgtEl>
                                        <p:attrNameLst>
                                          <p:attrName>style.visibility</p:attrName>
                                        </p:attrNameLst>
                                      </p:cBhvr>
                                      <p:to>
                                        <p:strVal val="visible"/>
                                      </p:to>
                                    </p:set>
                                    <p:anim calcmode="lin" valueType="num">
                                      <p:cBhvr additive="base">
                                        <p:cTn id="22" dur="500" fill="hold"/>
                                        <p:tgtEl>
                                          <p:spTgt spid="94239">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42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par>
                                <p:cTn id="24" presetID="3" presetClass="entr" presetSubtype="10" fill="hold" nodeType="withEffect">
                                  <p:stCondLst>
                                    <p:cond delay="0"/>
                                  </p:stCondLst>
                                  <p:childTnLst>
                                    <p:set>
                                      <p:cBhvr>
                                        <p:cTn id="25" dur="1" fill="hold">
                                          <p:stCondLst>
                                            <p:cond delay="0"/>
                                          </p:stCondLst>
                                        </p:cTn>
                                        <p:tgtEl>
                                          <p:spTgt spid="237847"/>
                                        </p:tgtEl>
                                        <p:attrNameLst>
                                          <p:attrName>style.visibility</p:attrName>
                                        </p:attrNameLst>
                                      </p:cBhvr>
                                      <p:to>
                                        <p:strVal val="visible"/>
                                      </p:to>
                                    </p:set>
                                    <p:animEffect transition="in" filter="blinds(horizontal)">
                                      <p:cBhvr>
                                        <p:cTn id="26" dur="500"/>
                                        <p:tgtEl>
                                          <p:spTgt spid="2378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238">
                                            <p:txEl>
                                              <p:pRg st="0" end="0"/>
                                            </p:txEl>
                                          </p:spTgt>
                                        </p:tgtEl>
                                        <p:attrNameLst>
                                          <p:attrName>style.visibility</p:attrName>
                                        </p:attrNameLst>
                                      </p:cBhvr>
                                      <p:to>
                                        <p:strVal val="visible"/>
                                      </p:to>
                                    </p:set>
                                    <p:anim calcmode="lin" valueType="num">
                                      <p:cBhvr additive="base">
                                        <p:cTn id="31" dur="500" fill="hold"/>
                                        <p:tgtEl>
                                          <p:spTgt spid="9423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42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par>
                                <p:cTn id="33" presetID="3" presetClass="entr" presetSubtype="10" fill="hold" nodeType="withEffect">
                                  <p:stCondLst>
                                    <p:cond delay="0"/>
                                  </p:stCondLst>
                                  <p:childTnLst>
                                    <p:set>
                                      <p:cBhvr>
                                        <p:cTn id="34" dur="1" fill="hold">
                                          <p:stCondLst>
                                            <p:cond delay="0"/>
                                          </p:stCondLst>
                                        </p:cTn>
                                        <p:tgtEl>
                                          <p:spTgt spid="237848"/>
                                        </p:tgtEl>
                                        <p:attrNameLst>
                                          <p:attrName>style.visibility</p:attrName>
                                        </p:attrNameLst>
                                      </p:cBhvr>
                                      <p:to>
                                        <p:strVal val="visible"/>
                                      </p:to>
                                    </p:set>
                                    <p:animEffect transition="in" filter="blinds(horizontal)">
                                      <p:cBhvr>
                                        <p:cTn id="35" dur="500"/>
                                        <p:tgtEl>
                                          <p:spTgt spid="23784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94237">
                                            <p:txEl>
                                              <p:pRg st="0" end="0"/>
                                            </p:txEl>
                                          </p:spTgt>
                                        </p:tgtEl>
                                        <p:attrNameLst>
                                          <p:attrName>style.visibility</p:attrName>
                                        </p:attrNameLst>
                                      </p:cBhvr>
                                      <p:to>
                                        <p:strVal val="visible"/>
                                      </p:to>
                                    </p:set>
                                    <p:anim calcmode="lin" valueType="num">
                                      <p:cBhvr additive="base">
                                        <p:cTn id="40" dur="500" fill="hold"/>
                                        <p:tgtEl>
                                          <p:spTgt spid="94237">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9423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par>
                                <p:cTn id="42" presetID="3" presetClass="entr" presetSubtype="10" fill="hold" nodeType="withEffect">
                                  <p:stCondLst>
                                    <p:cond delay="0"/>
                                  </p:stCondLst>
                                  <p:childTnLst>
                                    <p:set>
                                      <p:cBhvr>
                                        <p:cTn id="43" dur="1" fill="hold">
                                          <p:stCondLst>
                                            <p:cond delay="0"/>
                                          </p:stCondLst>
                                        </p:cTn>
                                        <p:tgtEl>
                                          <p:spTgt spid="237849"/>
                                        </p:tgtEl>
                                        <p:attrNameLst>
                                          <p:attrName>style.visibility</p:attrName>
                                        </p:attrNameLst>
                                      </p:cBhvr>
                                      <p:to>
                                        <p:strVal val="visible"/>
                                      </p:to>
                                    </p:set>
                                    <p:animEffect transition="in" filter="blinds(horizontal)">
                                      <p:cBhvr>
                                        <p:cTn id="44" dur="500"/>
                                        <p:tgtEl>
                                          <p:spTgt spid="23784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4248"/>
                                        </p:tgtEl>
                                        <p:attrNameLst>
                                          <p:attrName>style.visibility</p:attrName>
                                        </p:attrNameLst>
                                      </p:cBhvr>
                                      <p:to>
                                        <p:strVal val="visible"/>
                                      </p:to>
                                    </p:set>
                                    <p:anim calcmode="lin" valueType="num">
                                      <p:cBhvr additive="base">
                                        <p:cTn id="49" dur="500" fill="hold"/>
                                        <p:tgtEl>
                                          <p:spTgt spid="94248"/>
                                        </p:tgtEl>
                                        <p:attrNameLst>
                                          <p:attrName>ppt_x</p:attrName>
                                        </p:attrNameLst>
                                      </p:cBhvr>
                                      <p:tavLst>
                                        <p:tav tm="0">
                                          <p:val>
                                            <p:strVal val="#ppt_x"/>
                                          </p:val>
                                        </p:tav>
                                        <p:tav tm="100000">
                                          <p:val>
                                            <p:strVal val="#ppt_x"/>
                                          </p:val>
                                        </p:tav>
                                      </p:tavLst>
                                    </p:anim>
                                    <p:anim calcmode="lin" valueType="num">
                                      <p:cBhvr additive="base">
                                        <p:cTn id="50" dur="500" fill="hold"/>
                                        <p:tgtEl>
                                          <p:spTgt spid="942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4249"/>
                                        </p:tgtEl>
                                        <p:attrNameLst>
                                          <p:attrName>style.visibility</p:attrName>
                                        </p:attrNameLst>
                                      </p:cBhvr>
                                      <p:to>
                                        <p:strVal val="visible"/>
                                      </p:to>
                                    </p:set>
                                    <p:anim calcmode="lin" valueType="num">
                                      <p:cBhvr additive="base">
                                        <p:cTn id="55" dur="500" fill="hold"/>
                                        <p:tgtEl>
                                          <p:spTgt spid="94249"/>
                                        </p:tgtEl>
                                        <p:attrNameLst>
                                          <p:attrName>ppt_x</p:attrName>
                                        </p:attrNameLst>
                                      </p:cBhvr>
                                      <p:tavLst>
                                        <p:tav tm="0">
                                          <p:val>
                                            <p:strVal val="#ppt_x"/>
                                          </p:val>
                                        </p:tav>
                                        <p:tav tm="100000">
                                          <p:val>
                                            <p:strVal val="#ppt_x"/>
                                          </p:val>
                                        </p:tav>
                                      </p:tavLst>
                                    </p:anim>
                                    <p:anim calcmode="lin" valueType="num">
                                      <p:cBhvr additive="base">
                                        <p:cTn id="56" dur="500" fill="hold"/>
                                        <p:tgtEl>
                                          <p:spTgt spid="9424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94255"/>
                                        </p:tgtEl>
                                        <p:attrNameLst>
                                          <p:attrName>style.visibility</p:attrName>
                                        </p:attrNameLst>
                                      </p:cBhvr>
                                      <p:to>
                                        <p:strVal val="visible"/>
                                      </p:to>
                                    </p:set>
                                    <p:animEffect transition="in" filter="blinds(horizontal)">
                                      <p:cBhvr>
                                        <p:cTn id="61" dur="500"/>
                                        <p:tgtEl>
                                          <p:spTgt spid="9425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94256"/>
                                        </p:tgtEl>
                                        <p:attrNameLst>
                                          <p:attrName>style.visibility</p:attrName>
                                        </p:attrNameLst>
                                      </p:cBhvr>
                                      <p:to>
                                        <p:strVal val="visible"/>
                                      </p:to>
                                    </p:set>
                                    <p:animEffect transition="in" filter="blinds(horizontal)">
                                      <p:cBhvr>
                                        <p:cTn id="66" dur="500"/>
                                        <p:tgtEl>
                                          <p:spTgt spid="94256"/>
                                        </p:tgtEl>
                                      </p:cBhvr>
                                    </p:animEffect>
                                  </p:childTnLst>
                                  <p:subTnLst>
                                    <p:audio>
                                      <p:cMediaNode>
                                        <p:cTn display="0" masterRel="sameClick">
                                          <p:stCondLst>
                                            <p:cond evt="begin" delay="0">
                                              <p:tn val="64"/>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6" grpId="0" build="p" autoUpdateAnimBg="0"/>
      <p:bldP spid="94237" grpId="0" build="p" autoUpdateAnimBg="0"/>
      <p:bldP spid="94238" grpId="0" build="p" autoUpdateAnimBg="0"/>
      <p:bldP spid="94239" grpId="0" build="p" autoUpdateAnimBg="0"/>
      <p:bldP spid="94240"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1402432"/>
            <a:ext cx="8591872" cy="4114800"/>
          </a:xfrm>
        </p:spPr>
        <p:txBody>
          <a:bodyPr/>
          <a:lstStyle/>
          <a:p>
            <a:r>
              <a:rPr lang="en-US" altLang="zh-CN" dirty="0" smtClean="0">
                <a:latin typeface="Times New Roman" pitchFamily="18" charset="0"/>
                <a:cs typeface="Times New Roman" pitchFamily="18" charset="0"/>
              </a:rPr>
              <a:t>Let’s look at the </a:t>
            </a:r>
            <a:r>
              <a:rPr lang="en-US" altLang="zh-CN" dirty="0" smtClean="0">
                <a:solidFill>
                  <a:srgbClr val="FFFF00"/>
                </a:solidFill>
                <a:latin typeface="Times New Roman" pitchFamily="18" charset="0"/>
                <a:cs typeface="Times New Roman" pitchFamily="18" charset="0"/>
              </a:rPr>
              <a:t>Truth Table of 2-4 decoder</a:t>
            </a:r>
            <a:r>
              <a:rPr lang="en-US" altLang="zh-CN" dirty="0" smtClean="0">
                <a:latin typeface="Times New Roman" pitchFamily="18" charset="0"/>
                <a:cs typeface="Times New Roman" pitchFamily="18" charset="0"/>
              </a:rPr>
              <a:t>. </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0 is the decoding signal for each binary number. </a:t>
            </a:r>
          </a:p>
          <a:p>
            <a:r>
              <a:rPr lang="en-US" altLang="zh-CN" dirty="0" smtClean="0">
                <a:latin typeface="Times New Roman" pitchFamily="18" charset="0"/>
                <a:cs typeface="Times New Roman" pitchFamily="18" charset="0"/>
              </a:rPr>
              <a:t>The binary number 00 is decoded as the decimal number 0. </a:t>
            </a:r>
          </a:p>
          <a:p>
            <a:r>
              <a:rPr lang="en-US" altLang="zh-CN" dirty="0" smtClean="0">
                <a:latin typeface="Times New Roman" pitchFamily="18" charset="0"/>
                <a:cs typeface="Times New Roman" pitchFamily="18" charset="0"/>
              </a:rPr>
              <a:t>The binary number 11 is decoded as the decimal number 3. </a:t>
            </a:r>
          </a:p>
          <a:p>
            <a:r>
              <a:rPr lang="en-US" altLang="zh-CN" dirty="0" smtClean="0">
                <a:latin typeface="Times New Roman" pitchFamily="18" charset="0"/>
                <a:cs typeface="Times New Roman" pitchFamily="18" charset="0"/>
              </a:rPr>
              <a:t>If E is 1, the decoder is working.</a:t>
            </a:r>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981200"/>
            <a:ext cx="8519864" cy="4114800"/>
          </a:xfrm>
        </p:spPr>
        <p:txBody>
          <a:bodyPr/>
          <a:lstStyle/>
          <a:p>
            <a:r>
              <a:rPr lang="en-US" altLang="zh-CN" dirty="0" smtClean="0">
                <a:latin typeface="Times New Roman" pitchFamily="18" charset="0"/>
                <a:cs typeface="Times New Roman" pitchFamily="18" charset="0"/>
              </a:rPr>
              <a:t>The outputs of the 2 to 4 decoder is low-level voltage effective.</a:t>
            </a:r>
          </a:p>
          <a:p>
            <a:r>
              <a:rPr lang="en-US" altLang="zh-CN" dirty="0" smtClean="0">
                <a:latin typeface="Times New Roman" pitchFamily="18" charset="0"/>
                <a:cs typeface="Times New Roman" pitchFamily="18" charset="0"/>
              </a:rPr>
              <a:t>The binary number 00 is decoded into decimal 0 (Z0_NOT is 0).</a:t>
            </a:r>
          </a:p>
          <a:p>
            <a:r>
              <a:rPr lang="en-US" altLang="zh-CN" dirty="0" smtClean="0">
                <a:latin typeface="Times New Roman" pitchFamily="18" charset="0"/>
                <a:cs typeface="Times New Roman" pitchFamily="18" charset="0"/>
              </a:rPr>
              <a:t>The binary number 11 is decoded into decimal 3 (Z3_NOT is 0).</a:t>
            </a:r>
            <a:endParaRPr lang="zh-CN" altLang="en-US" dirty="0" smtClean="0">
              <a:latin typeface="Times New Roman" pitchFamily="18" charset="0"/>
              <a:cs typeface="Times New Roman" pitchFamily="18" charset="0"/>
            </a:endParaRPr>
          </a:p>
          <a:p>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42466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39603" y="839615"/>
            <a:ext cx="90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alpha val="43137"/>
                    </a:srgbClr>
                  </a:outerShdw>
                </a:effectLst>
              </a:rPr>
              <a:t>Write</a:t>
            </a:r>
            <a:r>
              <a:rPr lang="en-US" altLang="zh-CN" sz="3200" b="0" dirty="0"/>
              <a:t> the truth table of the 2-4 decoder.</a:t>
            </a:r>
          </a:p>
        </p:txBody>
      </p:sp>
    </p:spTree>
    <p:extLst>
      <p:ext uri="{BB962C8B-B14F-4D97-AF65-F5344CB8AC3E}">
        <p14:creationId xmlns:p14="http://schemas.microsoft.com/office/powerpoint/2010/main" val="8392621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2191633" y="1628801"/>
            <a:ext cx="7584127" cy="584775"/>
          </a:xfrm>
          <a:prstGeom prst="rect">
            <a:avLst/>
          </a:prstGeom>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Convert</a:t>
            </a:r>
            <a:r>
              <a:rPr lang="en-US" altLang="zh-CN" sz="3200" b="0" dirty="0">
                <a:effectLst>
                  <a:outerShdw blurRad="38100" dist="38100" dir="2700000" algn="tl">
                    <a:srgbClr val="000000"/>
                  </a:outerShdw>
                </a:effectLst>
                <a:latin typeface="黑体" pitchFamily="49" charset="-122"/>
                <a:ea typeface="黑体" pitchFamily="49" charset="-122"/>
              </a:rPr>
              <a:t> </a:t>
            </a:r>
            <a:r>
              <a:rPr lang="zh-CN" altLang="en-US" sz="3200" b="0" dirty="0">
                <a:effectLst>
                  <a:outerShdw blurRad="38100" dist="38100" dir="2700000" algn="tl">
                    <a:srgbClr val="000000"/>
                  </a:outerShdw>
                </a:effectLst>
                <a:latin typeface="黑体" pitchFamily="49" charset="-122"/>
                <a:ea typeface="黑体" pitchFamily="49" charset="-122"/>
              </a:rPr>
              <a:t>8421</a:t>
            </a:r>
            <a:r>
              <a:rPr lang="en-US" altLang="zh-CN" sz="3200" b="0" dirty="0">
                <a:effectLst>
                  <a:outerShdw blurRad="38100" dist="38100" dir="2700000" algn="tl">
                    <a:srgbClr val="000000"/>
                  </a:outerShdw>
                </a:effectLst>
                <a:latin typeface="黑体" pitchFamily="49" charset="-122"/>
                <a:ea typeface="黑体" pitchFamily="49" charset="-122"/>
              </a:rPr>
              <a:t>BCD </a:t>
            </a:r>
            <a:r>
              <a:rPr lang="en-US" altLang="zh-CN" sz="3200" b="0" dirty="0">
                <a:effectLst>
                  <a:outerShdw blurRad="38100" dist="38100" dir="2700000" algn="tl">
                    <a:srgbClr val="000000"/>
                  </a:outerShdw>
                </a:effectLst>
                <a:ea typeface="黑体" pitchFamily="49" charset="-122"/>
                <a:cs typeface="Times New Roman" pitchFamily="18" charset="0"/>
              </a:rPr>
              <a:t>Code to Decimal Number</a:t>
            </a:r>
            <a:endParaRPr lang="zh-CN" altLang="en-US" sz="3200" dirty="0">
              <a:cs typeface="Times New Roman" pitchFamily="18" charset="0"/>
            </a:endParaRPr>
          </a:p>
        </p:txBody>
      </p:sp>
      <p:sp>
        <p:nvSpPr>
          <p:cNvPr id="14" name="矩形 13"/>
          <p:cNvSpPr/>
          <p:nvPr/>
        </p:nvSpPr>
        <p:spPr>
          <a:xfrm>
            <a:off x="1847528" y="260649"/>
            <a:ext cx="5772734"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2. 8421 BCD to Decimal Decoder</a:t>
            </a:r>
            <a:endParaRPr lang="zh-CN" altLang="en-US" sz="3200" dirty="0">
              <a:solidFill>
                <a:srgbClr val="FFFF00"/>
              </a:solidFill>
              <a:effectLst>
                <a:outerShdw blurRad="38100" dist="38100" dir="2700000" algn="tl">
                  <a:srgbClr val="000000">
                    <a:alpha val="43137"/>
                  </a:srgbClr>
                </a:outerShdw>
              </a:effectLst>
            </a:endParaRPr>
          </a:p>
        </p:txBody>
      </p:sp>
      <p:sp>
        <p:nvSpPr>
          <p:cNvPr id="5" name="矩形 4"/>
          <p:cNvSpPr/>
          <p:nvPr/>
        </p:nvSpPr>
        <p:spPr>
          <a:xfrm>
            <a:off x="1919536" y="3429000"/>
            <a:ext cx="8532440" cy="1815882"/>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The 8421 BCD code which covers the binary numbers from 0000 to 1001, will be decoded.</a:t>
            </a:r>
          </a:p>
          <a:p>
            <a:endParaRPr lang="en-US" altLang="zh-CN" sz="2800" b="0" dirty="0">
              <a:solidFill>
                <a:srgbClr val="FFFF00"/>
              </a:solidFill>
              <a:effectLst>
                <a:outerShdw blurRad="38100" dist="38100" dir="2700000" algn="tl">
                  <a:srgbClr val="000000">
                    <a:alpha val="43137"/>
                  </a:srgbClr>
                </a:outerShdw>
              </a:effectLst>
            </a:endParaRPr>
          </a:p>
          <a:p>
            <a:r>
              <a:rPr lang="en-US" altLang="zh-CN" sz="2800" b="0" dirty="0">
                <a:solidFill>
                  <a:srgbClr val="FFFF00"/>
                </a:solidFill>
                <a:effectLst>
                  <a:outerShdw blurRad="38100" dist="38100" dir="2700000" algn="tl">
                    <a:srgbClr val="000000">
                      <a:alpha val="43137"/>
                    </a:srgbClr>
                  </a:outerShdw>
                </a:effectLst>
              </a:rPr>
              <a:t>The numbers from 1010 to 1111 will not be decoded.</a:t>
            </a:r>
          </a:p>
        </p:txBody>
      </p:sp>
      <p:cxnSp>
        <p:nvCxnSpPr>
          <p:cNvPr id="7" name="直接箭头连接符 6"/>
          <p:cNvCxnSpPr/>
          <p:nvPr/>
        </p:nvCxnSpPr>
        <p:spPr bwMode="auto">
          <a:xfrm>
            <a:off x="2639616" y="836712"/>
            <a:ext cx="0" cy="8640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981200"/>
            <a:ext cx="8519864" cy="4114800"/>
          </a:xfrm>
        </p:spPr>
        <p:txBody>
          <a:bodyPr/>
          <a:lstStyle/>
          <a:p>
            <a:r>
              <a:rPr lang="en-US" altLang="zh-CN" dirty="0" smtClean="0">
                <a:latin typeface="Times New Roman" pitchFamily="18" charset="0"/>
                <a:cs typeface="Times New Roman" pitchFamily="18" charset="0"/>
              </a:rPr>
              <a:t>For the 8421 BCD to decimal decoder, we will convert the 8421 BCD code into the decimal numbers.</a:t>
            </a:r>
          </a:p>
          <a:p>
            <a:r>
              <a:rPr lang="en-US" altLang="zh-CN" dirty="0" smtClean="0">
                <a:latin typeface="Times New Roman" pitchFamily="18" charset="0"/>
                <a:cs typeface="Times New Roman" pitchFamily="18" charset="0"/>
              </a:rPr>
              <a:t>The 8421 BCD code which covers the binary number from 0000 to 1001, will be decoded.</a:t>
            </a: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40024" y="260649"/>
            <a:ext cx="8964488" cy="769441"/>
          </a:xfrm>
        </p:spPr>
        <p:txBody>
          <a:bodyPr/>
          <a:lstStyle/>
          <a:p>
            <a:r>
              <a:rPr lang="en-US" altLang="zh-CN" dirty="0" smtClean="0">
                <a:latin typeface="Times New Roman" pitchFamily="18" charset="0"/>
                <a:ea typeface="黑体" pitchFamily="49" charset="-122"/>
                <a:cs typeface="Times New Roman" pitchFamily="18" charset="0"/>
              </a:rPr>
              <a:t>4</a:t>
            </a:r>
            <a:r>
              <a:rPr lang="zh-CN" altLang="en-US" dirty="0" smtClean="0">
                <a:latin typeface="Times New Roman" pitchFamily="18" charset="0"/>
                <a:ea typeface="黑体" pitchFamily="49" charset="-122"/>
                <a:cs typeface="Times New Roman" pitchFamily="18" charset="0"/>
              </a:rPr>
              <a:t>.2 </a:t>
            </a:r>
            <a:r>
              <a:rPr lang="en-US" altLang="zh-CN" dirty="0" smtClean="0">
                <a:latin typeface="Times New Roman" pitchFamily="18" charset="0"/>
                <a:ea typeface="黑体" pitchFamily="49" charset="-122"/>
                <a:cs typeface="Times New Roman" pitchFamily="18" charset="0"/>
              </a:rPr>
              <a:t>Design of Combinational Circuit</a:t>
            </a:r>
            <a:endParaRPr lang="zh-CN" altLang="en-US" dirty="0">
              <a:latin typeface="Times New Roman" pitchFamily="18" charset="0"/>
              <a:ea typeface="黑体" pitchFamily="49" charset="-122"/>
              <a:cs typeface="Times New Roman" pitchFamily="18" charset="0"/>
            </a:endParaRPr>
          </a:p>
        </p:txBody>
      </p:sp>
      <p:sp>
        <p:nvSpPr>
          <p:cNvPr id="35844" name="Rectangle 4"/>
          <p:cNvSpPr>
            <a:spLocks noChangeArrowheads="1"/>
          </p:cNvSpPr>
          <p:nvPr/>
        </p:nvSpPr>
        <p:spPr bwMode="auto">
          <a:xfrm>
            <a:off x="1668016" y="1268761"/>
            <a:ext cx="69685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1. Steps to design a combinational circuit</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
        <p:nvSpPr>
          <p:cNvPr id="15" name="矩形 14"/>
          <p:cNvSpPr/>
          <p:nvPr/>
        </p:nvSpPr>
        <p:spPr>
          <a:xfrm>
            <a:off x="1812032" y="2132857"/>
            <a:ext cx="8892480"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(1) Define input variable and output variable.</a:t>
            </a:r>
            <a:endParaRPr lang="zh-CN" altLang="en-US" sz="3200" b="0" dirty="0">
              <a:effectLst>
                <a:outerShdw blurRad="38100" dist="38100" dir="2700000" algn="tl">
                  <a:srgbClr val="000000">
                    <a:alpha val="43137"/>
                  </a:srgbClr>
                </a:outerShdw>
              </a:effectLst>
            </a:endParaRPr>
          </a:p>
        </p:txBody>
      </p:sp>
      <p:sp>
        <p:nvSpPr>
          <p:cNvPr id="16" name="矩形 15"/>
          <p:cNvSpPr/>
          <p:nvPr/>
        </p:nvSpPr>
        <p:spPr>
          <a:xfrm>
            <a:off x="1775520" y="2988242"/>
            <a:ext cx="9145016"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(2) Define states for “0” and “1”.</a:t>
            </a:r>
            <a:endParaRPr lang="zh-CN" altLang="en-US" sz="3200" b="0" dirty="0">
              <a:effectLst>
                <a:outerShdw blurRad="38100" dist="38100" dir="2700000" algn="tl">
                  <a:srgbClr val="000000">
                    <a:alpha val="43137"/>
                  </a:srgbClr>
                </a:outerShdw>
              </a:effectLst>
            </a:endParaRPr>
          </a:p>
        </p:txBody>
      </p:sp>
      <p:sp>
        <p:nvSpPr>
          <p:cNvPr id="17" name="矩形 16"/>
          <p:cNvSpPr/>
          <p:nvPr/>
        </p:nvSpPr>
        <p:spPr>
          <a:xfrm>
            <a:off x="1775520" y="3861049"/>
            <a:ext cx="4160306"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(3) Write the truth table.</a:t>
            </a:r>
            <a:endParaRPr lang="zh-CN" altLang="en-US" sz="3200" b="0" dirty="0">
              <a:effectLst>
                <a:outerShdw blurRad="38100" dist="38100" dir="2700000" algn="tl">
                  <a:srgbClr val="000000">
                    <a:alpha val="43137"/>
                  </a:srgbClr>
                </a:outerShdw>
              </a:effectLst>
            </a:endParaRPr>
          </a:p>
        </p:txBody>
      </p:sp>
      <p:sp>
        <p:nvSpPr>
          <p:cNvPr id="18" name="矩形 17"/>
          <p:cNvSpPr/>
          <p:nvPr/>
        </p:nvSpPr>
        <p:spPr>
          <a:xfrm>
            <a:off x="1785912" y="4788442"/>
            <a:ext cx="7776864"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(4) Simplify the function.</a:t>
            </a:r>
            <a:endParaRPr lang="zh-CN" altLang="en-US" sz="3200" b="0" dirty="0">
              <a:effectLst>
                <a:outerShdw blurRad="38100" dist="38100" dir="2700000" algn="tl">
                  <a:srgbClr val="000000">
                    <a:alpha val="43137"/>
                  </a:srgbClr>
                </a:outerShdw>
              </a:effectLst>
            </a:endParaRPr>
          </a:p>
        </p:txBody>
      </p:sp>
      <p:sp>
        <p:nvSpPr>
          <p:cNvPr id="20" name="矩形 19"/>
          <p:cNvSpPr/>
          <p:nvPr/>
        </p:nvSpPr>
        <p:spPr>
          <a:xfrm>
            <a:off x="1785912" y="5724546"/>
            <a:ext cx="7776864"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(5) Draw the circuit diagram.</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 calcmode="lin" valueType="num">
                                      <p:cBhvr additive="base">
                                        <p:cTn id="7" dur="500" fill="hold"/>
                                        <p:tgtEl>
                                          <p:spTgt spid="358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autoUpdateAnimBg="0"/>
      <p:bldP spid="15" grpId="0"/>
      <p:bldP spid="16" grpId="0"/>
      <p:bldP spid="17" grpId="0"/>
      <p:bldP spid="18" grpId="0"/>
      <p:bldP spid="20"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4" name="Line 4"/>
          <p:cNvSpPr>
            <a:spLocks noChangeShapeType="1"/>
          </p:cNvSpPr>
          <p:nvPr/>
        </p:nvSpPr>
        <p:spPr bwMode="auto">
          <a:xfrm>
            <a:off x="1633323" y="1257574"/>
            <a:ext cx="86868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05" name="Line 5"/>
          <p:cNvSpPr>
            <a:spLocks noChangeShapeType="1"/>
          </p:cNvSpPr>
          <p:nvPr/>
        </p:nvSpPr>
        <p:spPr bwMode="auto">
          <a:xfrm>
            <a:off x="4605123" y="725760"/>
            <a:ext cx="1588" cy="5943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06" name="Rectangle 6"/>
          <p:cNvSpPr>
            <a:spLocks noChangeArrowheads="1"/>
          </p:cNvSpPr>
          <p:nvPr/>
        </p:nvSpPr>
        <p:spPr bwMode="auto">
          <a:xfrm>
            <a:off x="1722223" y="611461"/>
            <a:ext cx="88505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E  A</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smtClean="0">
                <a:effectLst>
                  <a:outerShdw blurRad="38100" dist="38100" dir="2700000" algn="tl">
                    <a:srgbClr val="000000"/>
                  </a:outerShdw>
                </a:effectLst>
                <a:latin typeface="黑体" pitchFamily="49" charset="-122"/>
                <a:ea typeface="黑体" pitchFamily="49" charset="-122"/>
              </a:rPr>
              <a:t>Z</a:t>
            </a:r>
            <a:r>
              <a:rPr lang="en-US" altLang="zh-CN" sz="3200" b="0" baseline="-25000" dirty="0" smtClean="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 </a:t>
            </a:r>
            <a:r>
              <a:rPr lang="en-US" altLang="zh-CN" sz="3200" b="0" baseline="-25000" dirty="0" smtClean="0">
                <a:effectLst>
                  <a:outerShdw blurRad="38100" dist="38100" dir="2700000" algn="tl">
                    <a:srgbClr val="000000"/>
                  </a:outerShdw>
                </a:effectLst>
                <a:latin typeface="黑体" pitchFamily="49" charset="-122"/>
                <a:ea typeface="黑体" pitchFamily="49" charset="-122"/>
              </a:rPr>
              <a:t> </a:t>
            </a:r>
            <a:r>
              <a:rPr lang="en-US" altLang="zh-CN" sz="3200" b="0" dirty="0" smtClean="0">
                <a:effectLst>
                  <a:outerShdw blurRad="38100" dist="38100" dir="2700000" algn="tl">
                    <a:srgbClr val="000000"/>
                  </a:outerShdw>
                </a:effectLst>
                <a:latin typeface="黑体" pitchFamily="49" charset="-122"/>
                <a:ea typeface="黑体" pitchFamily="49" charset="-122"/>
              </a:rPr>
              <a:t>Z</a:t>
            </a:r>
            <a:r>
              <a:rPr lang="en-US" altLang="zh-CN" sz="3200" b="0" baseline="-25000" dirty="0" smtClean="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9</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02408" name="Line 8"/>
          <p:cNvSpPr>
            <a:spLocks noChangeShapeType="1"/>
          </p:cNvSpPr>
          <p:nvPr/>
        </p:nvSpPr>
        <p:spPr bwMode="auto">
          <a:xfrm>
            <a:off x="4757523" y="72576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09" name="Line 9"/>
          <p:cNvSpPr>
            <a:spLocks noChangeShapeType="1"/>
          </p:cNvSpPr>
          <p:nvPr/>
        </p:nvSpPr>
        <p:spPr bwMode="auto">
          <a:xfrm>
            <a:off x="5367123" y="72576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0" name="Line 10"/>
          <p:cNvSpPr>
            <a:spLocks noChangeShapeType="1"/>
          </p:cNvSpPr>
          <p:nvPr/>
        </p:nvSpPr>
        <p:spPr bwMode="auto">
          <a:xfrm>
            <a:off x="5976723" y="72576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1" name="Line 11"/>
          <p:cNvSpPr>
            <a:spLocks noChangeShapeType="1"/>
          </p:cNvSpPr>
          <p:nvPr/>
        </p:nvSpPr>
        <p:spPr bwMode="auto">
          <a:xfrm>
            <a:off x="6510123" y="72576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2" name="Line 12"/>
          <p:cNvSpPr>
            <a:spLocks noChangeShapeType="1"/>
          </p:cNvSpPr>
          <p:nvPr/>
        </p:nvSpPr>
        <p:spPr bwMode="auto">
          <a:xfrm>
            <a:off x="7119723" y="72576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3" name="Line 13"/>
          <p:cNvSpPr>
            <a:spLocks noChangeShapeType="1"/>
          </p:cNvSpPr>
          <p:nvPr/>
        </p:nvSpPr>
        <p:spPr bwMode="auto">
          <a:xfrm>
            <a:off x="7653123" y="72576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4" name="Line 14"/>
          <p:cNvSpPr>
            <a:spLocks noChangeShapeType="1"/>
          </p:cNvSpPr>
          <p:nvPr/>
        </p:nvSpPr>
        <p:spPr bwMode="auto">
          <a:xfrm>
            <a:off x="8262723" y="72576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5" name="Line 15"/>
          <p:cNvSpPr>
            <a:spLocks noChangeShapeType="1"/>
          </p:cNvSpPr>
          <p:nvPr/>
        </p:nvSpPr>
        <p:spPr bwMode="auto">
          <a:xfrm>
            <a:off x="8872323" y="72576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6" name="Line 16"/>
          <p:cNvSpPr>
            <a:spLocks noChangeShapeType="1"/>
          </p:cNvSpPr>
          <p:nvPr/>
        </p:nvSpPr>
        <p:spPr bwMode="auto">
          <a:xfrm>
            <a:off x="9405723" y="72576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7" name="Line 17"/>
          <p:cNvSpPr>
            <a:spLocks noChangeShapeType="1"/>
          </p:cNvSpPr>
          <p:nvPr/>
        </p:nvSpPr>
        <p:spPr bwMode="auto">
          <a:xfrm>
            <a:off x="9939123" y="72576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18" name="Rectangle 18"/>
          <p:cNvSpPr>
            <a:spLocks noChangeArrowheads="1"/>
          </p:cNvSpPr>
          <p:nvPr/>
        </p:nvSpPr>
        <p:spPr bwMode="auto">
          <a:xfrm>
            <a:off x="1633323" y="12591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1   0 0 0 0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 0 </a:t>
            </a:r>
            <a:r>
              <a:rPr lang="en-US" altLang="zh-CN" sz="3200" b="0" dirty="0">
                <a:effectLst>
                  <a:outerShdw blurRad="38100" dist="38100" dir="2700000" algn="tl">
                    <a:srgbClr val="000000"/>
                  </a:outerShdw>
                </a:effectLst>
                <a:latin typeface="黑体" pitchFamily="49" charset="-122"/>
                <a:ea typeface="黑体" pitchFamily="49" charset="-122"/>
              </a:rPr>
              <a:t>1  1  1  1  1  1  1 1  1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2419" name="Rectangle 19"/>
          <p:cNvSpPr>
            <a:spLocks noChangeArrowheads="1"/>
          </p:cNvSpPr>
          <p:nvPr/>
        </p:nvSpPr>
        <p:spPr bwMode="auto">
          <a:xfrm>
            <a:off x="1633323" y="17925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1   0 0 0 1     1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1  1  1  1  1  1 1  1</a:t>
            </a:r>
          </a:p>
        </p:txBody>
      </p:sp>
      <p:sp>
        <p:nvSpPr>
          <p:cNvPr id="102420" name="Rectangle 20"/>
          <p:cNvSpPr>
            <a:spLocks noChangeArrowheads="1"/>
          </p:cNvSpPr>
          <p:nvPr/>
        </p:nvSpPr>
        <p:spPr bwMode="auto">
          <a:xfrm>
            <a:off x="1633323" y="22497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1   0 0 1 0     1 1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1  1  1  1  1 1  1</a:t>
            </a:r>
          </a:p>
        </p:txBody>
      </p:sp>
      <p:sp>
        <p:nvSpPr>
          <p:cNvPr id="102421" name="Rectangle 21"/>
          <p:cNvSpPr>
            <a:spLocks noChangeArrowheads="1"/>
          </p:cNvSpPr>
          <p:nvPr/>
        </p:nvSpPr>
        <p:spPr bwMode="auto">
          <a:xfrm>
            <a:off x="1633323" y="27069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1   0 0 1 1     1 1  1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1  1  1  1 1  1</a:t>
            </a:r>
          </a:p>
        </p:txBody>
      </p:sp>
      <p:sp>
        <p:nvSpPr>
          <p:cNvPr id="102422" name="Rectangle 22"/>
          <p:cNvSpPr>
            <a:spLocks noChangeArrowheads="1"/>
          </p:cNvSpPr>
          <p:nvPr/>
        </p:nvSpPr>
        <p:spPr bwMode="auto">
          <a:xfrm>
            <a:off x="1633323" y="31641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1   0 1 0 0     1 1  1  1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2423" name="Rectangle 23"/>
          <p:cNvSpPr>
            <a:spLocks noChangeArrowheads="1"/>
          </p:cNvSpPr>
          <p:nvPr/>
        </p:nvSpPr>
        <p:spPr bwMode="auto">
          <a:xfrm>
            <a:off x="1633323" y="36213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1   0 1 0 1     1 1  1  1  1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 1  1 1  1</a:t>
            </a:r>
          </a:p>
        </p:txBody>
      </p:sp>
      <p:sp>
        <p:nvSpPr>
          <p:cNvPr id="102424" name="Rectangle 24"/>
          <p:cNvSpPr>
            <a:spLocks noChangeArrowheads="1"/>
          </p:cNvSpPr>
          <p:nvPr/>
        </p:nvSpPr>
        <p:spPr bwMode="auto">
          <a:xfrm>
            <a:off x="1633323" y="41547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1   0 1 1 0     1 1  1  1  1  1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2425" name="Rectangle 25"/>
          <p:cNvSpPr>
            <a:spLocks noChangeArrowheads="1"/>
          </p:cNvSpPr>
          <p:nvPr/>
        </p:nvSpPr>
        <p:spPr bwMode="auto">
          <a:xfrm>
            <a:off x="1633323" y="45357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1   0 1 1 1     1 1  1  1  1  1  1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1  1</a:t>
            </a:r>
          </a:p>
        </p:txBody>
      </p:sp>
      <p:sp>
        <p:nvSpPr>
          <p:cNvPr id="102426" name="Rectangle 26"/>
          <p:cNvSpPr>
            <a:spLocks noChangeArrowheads="1"/>
          </p:cNvSpPr>
          <p:nvPr/>
        </p:nvSpPr>
        <p:spPr bwMode="auto">
          <a:xfrm>
            <a:off x="1633323" y="5069161"/>
            <a:ext cx="880241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1   1 0 0 0     1 1  1  1  1  1  1  1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1</a:t>
            </a:r>
          </a:p>
        </p:txBody>
      </p:sp>
      <p:sp>
        <p:nvSpPr>
          <p:cNvPr id="102427" name="Rectangle 27"/>
          <p:cNvSpPr>
            <a:spLocks noChangeArrowheads="1"/>
          </p:cNvSpPr>
          <p:nvPr/>
        </p:nvSpPr>
        <p:spPr bwMode="auto">
          <a:xfrm>
            <a:off x="1633323" y="54501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1   1 0 0 1     1 1  1  1  1  1  1  1 1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2428" name="Rectangle 28"/>
          <p:cNvSpPr>
            <a:spLocks noChangeArrowheads="1"/>
          </p:cNvSpPr>
          <p:nvPr/>
        </p:nvSpPr>
        <p:spPr bwMode="auto">
          <a:xfrm>
            <a:off x="1633323" y="6059760"/>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1 1  1  1  1  1  1  1 1  1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27" name="矩形 26"/>
          <p:cNvSpPr/>
          <p:nvPr/>
        </p:nvSpPr>
        <p:spPr>
          <a:xfrm>
            <a:off x="1596008" y="64495"/>
            <a:ext cx="9972600" cy="538609"/>
          </a:xfrm>
          <a:prstGeom prst="rect">
            <a:avLst/>
          </a:prstGeom>
        </p:spPr>
        <p:txBody>
          <a:bodyPr wrap="square">
            <a:spAutoFit/>
          </a:bodyPr>
          <a:lstStyle/>
          <a:p>
            <a:r>
              <a:rPr lang="en-US" altLang="zh-CN" sz="2800" b="0" dirty="0">
                <a:solidFill>
                  <a:srgbClr val="FFFF00"/>
                </a:solidFill>
                <a:effectLst>
                  <a:outerShdw blurRad="38100" dist="38100" dir="2700000" algn="tl">
                    <a:srgbClr val="000000"/>
                  </a:outerShdw>
                </a:effectLst>
                <a:ea typeface="黑体" pitchFamily="49" charset="-122"/>
                <a:cs typeface="Times New Roman" pitchFamily="18" charset="0"/>
              </a:rPr>
              <a:t>Truth Table of </a:t>
            </a:r>
            <a:r>
              <a:rPr lang="zh-CN" altLang="en-US" sz="2800" b="0" dirty="0">
                <a:solidFill>
                  <a:srgbClr val="FFFF00"/>
                </a:solidFill>
                <a:effectLst>
                  <a:outerShdw blurRad="38100" dist="38100" dir="2700000" algn="tl">
                    <a:srgbClr val="000000"/>
                  </a:outerShdw>
                </a:effectLst>
                <a:ea typeface="黑体" pitchFamily="49" charset="-122"/>
                <a:cs typeface="Times New Roman" pitchFamily="18" charset="0"/>
              </a:rPr>
              <a:t>8421</a:t>
            </a:r>
            <a:r>
              <a:rPr lang="en-US" altLang="zh-CN" sz="2800" b="0" dirty="0">
                <a:solidFill>
                  <a:srgbClr val="FFFF00"/>
                </a:solidFill>
                <a:effectLst>
                  <a:outerShdw blurRad="38100" dist="38100" dir="2700000" algn="tl">
                    <a:srgbClr val="000000"/>
                  </a:outerShdw>
                </a:effectLst>
                <a:ea typeface="黑体" pitchFamily="49" charset="-122"/>
                <a:cs typeface="Times New Roman" pitchFamily="18" charset="0"/>
              </a:rPr>
              <a:t>BCD to Decimal Decoder</a:t>
            </a:r>
            <a:endParaRPr lang="zh-CN" altLang="en-US" sz="2800" dirty="0">
              <a:solidFill>
                <a:srgbClr val="FFFF00"/>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428">
                                            <p:txEl>
                                              <p:pRg st="0" end="0"/>
                                            </p:txEl>
                                          </p:spTgt>
                                        </p:tgtEl>
                                        <p:attrNameLst>
                                          <p:attrName>style.visibility</p:attrName>
                                        </p:attrNameLst>
                                      </p:cBhvr>
                                      <p:to>
                                        <p:strVal val="visible"/>
                                      </p:to>
                                    </p:set>
                                    <p:animEffect transition="in" filter="box(out)">
                                      <p:cBhvr>
                                        <p:cTn id="7" dur="500"/>
                                        <p:tgtEl>
                                          <p:spTgt spid="10242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418">
                                            <p:txEl>
                                              <p:pRg st="0" end="0"/>
                                            </p:txEl>
                                          </p:spTgt>
                                        </p:tgtEl>
                                        <p:attrNameLst>
                                          <p:attrName>style.visibility</p:attrName>
                                        </p:attrNameLst>
                                      </p:cBhvr>
                                      <p:to>
                                        <p:strVal val="visible"/>
                                      </p:to>
                                    </p:set>
                                    <p:animEffect transition="in" filter="box(out)">
                                      <p:cBhvr>
                                        <p:cTn id="12" dur="500"/>
                                        <p:tgtEl>
                                          <p:spTgt spid="1024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419">
                                            <p:txEl>
                                              <p:pRg st="0" end="0"/>
                                            </p:txEl>
                                          </p:spTgt>
                                        </p:tgtEl>
                                        <p:attrNameLst>
                                          <p:attrName>style.visibility</p:attrName>
                                        </p:attrNameLst>
                                      </p:cBhvr>
                                      <p:to>
                                        <p:strVal val="visible"/>
                                      </p:to>
                                    </p:set>
                                    <p:animEffect transition="in" filter="box(out)">
                                      <p:cBhvr>
                                        <p:cTn id="17" dur="500"/>
                                        <p:tgtEl>
                                          <p:spTgt spid="1024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2420">
                                            <p:txEl>
                                              <p:pRg st="0" end="0"/>
                                            </p:txEl>
                                          </p:spTgt>
                                        </p:tgtEl>
                                        <p:attrNameLst>
                                          <p:attrName>style.visibility</p:attrName>
                                        </p:attrNameLst>
                                      </p:cBhvr>
                                      <p:to>
                                        <p:strVal val="visible"/>
                                      </p:to>
                                    </p:set>
                                    <p:animEffect transition="in" filter="box(out)">
                                      <p:cBhvr>
                                        <p:cTn id="22" dur="500"/>
                                        <p:tgtEl>
                                          <p:spTgt spid="102420">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2421">
                                            <p:txEl>
                                              <p:pRg st="0" end="0"/>
                                            </p:txEl>
                                          </p:spTgt>
                                        </p:tgtEl>
                                        <p:attrNameLst>
                                          <p:attrName>style.visibility</p:attrName>
                                        </p:attrNameLst>
                                      </p:cBhvr>
                                      <p:to>
                                        <p:strVal val="visible"/>
                                      </p:to>
                                    </p:set>
                                    <p:animEffect transition="in" filter="box(out)">
                                      <p:cBhvr>
                                        <p:cTn id="27" dur="500"/>
                                        <p:tgtEl>
                                          <p:spTgt spid="102421">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2422">
                                            <p:txEl>
                                              <p:pRg st="0" end="0"/>
                                            </p:txEl>
                                          </p:spTgt>
                                        </p:tgtEl>
                                        <p:attrNameLst>
                                          <p:attrName>style.visibility</p:attrName>
                                        </p:attrNameLst>
                                      </p:cBhvr>
                                      <p:to>
                                        <p:strVal val="visible"/>
                                      </p:to>
                                    </p:set>
                                    <p:animEffect transition="in" filter="box(out)">
                                      <p:cBhvr>
                                        <p:cTn id="32" dur="500"/>
                                        <p:tgtEl>
                                          <p:spTgt spid="102422">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2423">
                                            <p:txEl>
                                              <p:pRg st="0" end="0"/>
                                            </p:txEl>
                                          </p:spTgt>
                                        </p:tgtEl>
                                        <p:attrNameLst>
                                          <p:attrName>style.visibility</p:attrName>
                                        </p:attrNameLst>
                                      </p:cBhvr>
                                      <p:to>
                                        <p:strVal val="visible"/>
                                      </p:to>
                                    </p:set>
                                    <p:animEffect transition="in" filter="box(out)">
                                      <p:cBhvr>
                                        <p:cTn id="37" dur="500"/>
                                        <p:tgtEl>
                                          <p:spTgt spid="102423">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2424">
                                            <p:txEl>
                                              <p:pRg st="0" end="0"/>
                                            </p:txEl>
                                          </p:spTgt>
                                        </p:tgtEl>
                                        <p:attrNameLst>
                                          <p:attrName>style.visibility</p:attrName>
                                        </p:attrNameLst>
                                      </p:cBhvr>
                                      <p:to>
                                        <p:strVal val="visible"/>
                                      </p:to>
                                    </p:set>
                                    <p:animEffect transition="in" filter="box(out)">
                                      <p:cBhvr>
                                        <p:cTn id="42" dur="500"/>
                                        <p:tgtEl>
                                          <p:spTgt spid="102424">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2425">
                                            <p:txEl>
                                              <p:pRg st="0" end="0"/>
                                            </p:txEl>
                                          </p:spTgt>
                                        </p:tgtEl>
                                        <p:attrNameLst>
                                          <p:attrName>style.visibility</p:attrName>
                                        </p:attrNameLst>
                                      </p:cBhvr>
                                      <p:to>
                                        <p:strVal val="visible"/>
                                      </p:to>
                                    </p:set>
                                    <p:animEffect transition="in" filter="box(out)">
                                      <p:cBhvr>
                                        <p:cTn id="47" dur="500"/>
                                        <p:tgtEl>
                                          <p:spTgt spid="102425">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2426">
                                            <p:txEl>
                                              <p:pRg st="0" end="0"/>
                                            </p:txEl>
                                          </p:spTgt>
                                        </p:tgtEl>
                                        <p:attrNameLst>
                                          <p:attrName>style.visibility</p:attrName>
                                        </p:attrNameLst>
                                      </p:cBhvr>
                                      <p:to>
                                        <p:strVal val="visible"/>
                                      </p:to>
                                    </p:set>
                                    <p:animEffect transition="in" filter="box(out)">
                                      <p:cBhvr>
                                        <p:cTn id="52" dur="500"/>
                                        <p:tgtEl>
                                          <p:spTgt spid="102426">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2427">
                                            <p:txEl>
                                              <p:pRg st="0" end="0"/>
                                            </p:txEl>
                                          </p:spTgt>
                                        </p:tgtEl>
                                        <p:attrNameLst>
                                          <p:attrName>style.visibility</p:attrName>
                                        </p:attrNameLst>
                                      </p:cBhvr>
                                      <p:to>
                                        <p:strVal val="visible"/>
                                      </p:to>
                                    </p:set>
                                    <p:animEffect transition="in" filter="box(out)">
                                      <p:cBhvr>
                                        <p:cTn id="57" dur="500"/>
                                        <p:tgtEl>
                                          <p:spTgt spid="102427">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8" grpId="0" build="p" autoUpdateAnimBg="0"/>
      <p:bldP spid="102419" grpId="0" build="p" autoUpdateAnimBg="0"/>
      <p:bldP spid="102420" grpId="0" build="p" autoUpdateAnimBg="0"/>
      <p:bldP spid="102421" grpId="0" build="p" autoUpdateAnimBg="0"/>
      <p:bldP spid="102422" grpId="0" build="p" autoUpdateAnimBg="0"/>
      <p:bldP spid="102423" grpId="0" build="p" autoUpdateAnimBg="0"/>
      <p:bldP spid="102424" grpId="0" build="p" autoUpdateAnimBg="0"/>
      <p:bldP spid="102425" grpId="0" build="p" autoUpdateAnimBg="0"/>
      <p:bldP spid="102426" grpId="0" build="p" autoUpdateAnimBg="0"/>
      <p:bldP spid="102427" grpId="0" build="p" autoUpdateAnimBg="0"/>
      <p:bldP spid="102428" grpId="0" build="p"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2520" y="332656"/>
            <a:ext cx="9144000" cy="4114800"/>
          </a:xfrm>
        </p:spPr>
        <p:txBody>
          <a:bodyPr/>
          <a:lstStyle/>
          <a:p>
            <a:r>
              <a:rPr lang="en-US" altLang="zh-CN" dirty="0" smtClean="0">
                <a:latin typeface="Times New Roman" pitchFamily="18" charset="0"/>
                <a:cs typeface="Times New Roman" pitchFamily="18" charset="0"/>
              </a:rPr>
              <a:t>Let’s look at the </a:t>
            </a:r>
            <a:r>
              <a:rPr lang="en-US" altLang="zh-CN" dirty="0" smtClean="0">
                <a:solidFill>
                  <a:srgbClr val="FFFF00"/>
                </a:solidFill>
                <a:latin typeface="Times New Roman" pitchFamily="18" charset="0"/>
                <a:cs typeface="Times New Roman" pitchFamily="18" charset="0"/>
              </a:rPr>
              <a:t>Truth Table of 8421BCD to Decimal Decoder</a:t>
            </a:r>
            <a:r>
              <a:rPr lang="en-US" altLang="zh-CN" dirty="0" smtClean="0">
                <a:latin typeface="Times New Roman" pitchFamily="18" charset="0"/>
                <a:cs typeface="Times New Roman" pitchFamily="18" charset="0"/>
              </a:rPr>
              <a:t>. </a:t>
            </a:r>
          </a:p>
          <a:p>
            <a:endParaRPr lang="en-US" altLang="zh-CN" dirty="0" smtClean="0">
              <a:latin typeface="Times New Roman" pitchFamily="18" charset="0"/>
              <a:cs typeface="Times New Roman" pitchFamily="18" charset="0"/>
            </a:endParaRPr>
          </a:p>
          <a:p>
            <a:r>
              <a:rPr lang="en-US" altLang="zh-CN" dirty="0" smtClean="0">
                <a:solidFill>
                  <a:srgbClr val="FFFF00"/>
                </a:solidFill>
                <a:latin typeface="Times New Roman" pitchFamily="18" charset="0"/>
                <a:cs typeface="Times New Roman" pitchFamily="18" charset="0"/>
              </a:rPr>
              <a:t>The last line of the truth table: </a:t>
            </a:r>
          </a:p>
          <a:p>
            <a:r>
              <a:rPr lang="en-US" altLang="zh-CN" dirty="0" smtClean="0">
                <a:latin typeface="Times New Roman" pitchFamily="18" charset="0"/>
                <a:cs typeface="Times New Roman" pitchFamily="18" charset="0"/>
              </a:rPr>
              <a:t>if E is 0, the decoder is not working. </a:t>
            </a:r>
          </a:p>
          <a:p>
            <a:r>
              <a:rPr lang="en-US" altLang="zh-CN" dirty="0" smtClean="0">
                <a:latin typeface="Times New Roman" pitchFamily="18" charset="0"/>
                <a:cs typeface="Times New Roman" pitchFamily="18" charset="0"/>
              </a:rPr>
              <a:t>All the outputs are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2520" y="332656"/>
            <a:ext cx="9144000" cy="4114800"/>
          </a:xfrm>
        </p:spPr>
        <p:txBody>
          <a:bodyPr/>
          <a:lstStyle/>
          <a:p>
            <a:r>
              <a:rPr lang="en-US" altLang="zh-CN" dirty="0" smtClean="0">
                <a:solidFill>
                  <a:srgbClr val="FFFF00"/>
                </a:solidFill>
                <a:latin typeface="Times New Roman" pitchFamily="18" charset="0"/>
                <a:cs typeface="Times New Roman" pitchFamily="18" charset="0"/>
              </a:rPr>
              <a:t>The first line of the truth table:</a:t>
            </a:r>
          </a:p>
          <a:p>
            <a:r>
              <a:rPr lang="en-US" altLang="zh-CN" dirty="0" smtClean="0">
                <a:latin typeface="Times New Roman" pitchFamily="18" charset="0"/>
                <a:cs typeface="Times New Roman" pitchFamily="18" charset="0"/>
              </a:rPr>
              <a:t> if E is 1, the decoder is working. </a:t>
            </a:r>
          </a:p>
          <a:p>
            <a:r>
              <a:rPr lang="en-US" altLang="zh-CN" dirty="0" smtClean="0">
                <a:latin typeface="Times New Roman" pitchFamily="18" charset="0"/>
                <a:cs typeface="Times New Roman" pitchFamily="18" charset="0"/>
              </a:rPr>
              <a:t>The 8421 BCD code 0000 is converted to decimal number 0. </a:t>
            </a:r>
          </a:p>
          <a:p>
            <a:r>
              <a:rPr lang="en-US" altLang="zh-CN" dirty="0" smtClean="0">
                <a:latin typeface="Times New Roman" pitchFamily="18" charset="0"/>
                <a:cs typeface="Times New Roman" pitchFamily="18" charset="0"/>
              </a:rPr>
              <a:t>The output uses low-level voltage.</a:t>
            </a:r>
          </a:p>
          <a:p>
            <a:endParaRPr lang="en-US" altLang="zh-CN" dirty="0" smtClean="0">
              <a:latin typeface="Times New Roman" pitchFamily="18" charset="0"/>
              <a:cs typeface="Times New Roman" pitchFamily="18" charset="0"/>
            </a:endParaRPr>
          </a:p>
          <a:p>
            <a:r>
              <a:rPr lang="en-US" altLang="zh-CN" dirty="0" smtClean="0">
                <a:solidFill>
                  <a:srgbClr val="FFFF00"/>
                </a:solidFill>
                <a:latin typeface="Times New Roman" pitchFamily="18" charset="0"/>
                <a:cs typeface="Times New Roman" pitchFamily="18" charset="0"/>
              </a:rPr>
              <a:t>The second line of the truth table: </a:t>
            </a:r>
          </a:p>
          <a:p>
            <a:r>
              <a:rPr lang="en-US" altLang="zh-CN" dirty="0" smtClean="0">
                <a:latin typeface="Times New Roman" pitchFamily="18" charset="0"/>
                <a:cs typeface="Times New Roman" pitchFamily="18" charset="0"/>
              </a:rPr>
              <a:t>The 8421 BCD code 0001 is converted to decimal number 1. </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981200"/>
            <a:ext cx="8519864" cy="4114800"/>
          </a:xfrm>
        </p:spPr>
        <p:txBody>
          <a:bodyPr/>
          <a:lstStyle/>
          <a:p>
            <a:r>
              <a:rPr lang="en-US" altLang="zh-CN" dirty="0" smtClean="0">
                <a:latin typeface="Times New Roman" pitchFamily="18" charset="0"/>
                <a:cs typeface="Times New Roman" pitchFamily="18" charset="0"/>
              </a:rPr>
              <a:t>The outputs of the 8421 BCD to decimal decoder is low-level voltage effective.</a:t>
            </a:r>
          </a:p>
          <a:p>
            <a:r>
              <a:rPr lang="en-US" altLang="zh-CN" dirty="0" smtClean="0">
                <a:latin typeface="Times New Roman" pitchFamily="18" charset="0"/>
                <a:cs typeface="Times New Roman" pitchFamily="18" charset="0"/>
              </a:rPr>
              <a:t>The 8421 BCD code 0000 is decoded into decimal value 0 (Z0_NOT is 0).</a:t>
            </a:r>
          </a:p>
          <a:p>
            <a:r>
              <a:rPr lang="en-US" altLang="zh-CN" dirty="0" smtClean="0">
                <a:latin typeface="Times New Roman" pitchFamily="18" charset="0"/>
                <a:cs typeface="Times New Roman" pitchFamily="18" charset="0"/>
              </a:rPr>
              <a:t>The 8421 BCD code 1001 is decoded into     decimal value 9 (Z9_NOT is 0).</a:t>
            </a:r>
          </a:p>
          <a:p>
            <a:endParaRPr lang="en-US" altLang="zh-CN" dirty="0" smtClean="0">
              <a:latin typeface="Times New Roman" pitchFamily="18" charset="0"/>
              <a:cs typeface="Times New Roman" pitchFamily="18" charset="0"/>
            </a:endParaRPr>
          </a:p>
          <a:p>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504" name="Group 80"/>
          <p:cNvGrpSpPr>
            <a:grpSpLocks/>
          </p:cNvGrpSpPr>
          <p:nvPr/>
        </p:nvGrpSpPr>
        <p:grpSpPr bwMode="auto">
          <a:xfrm>
            <a:off x="1816101" y="1066801"/>
            <a:ext cx="7464425" cy="4805363"/>
            <a:chOff x="184" y="672"/>
            <a:chExt cx="4702" cy="3027"/>
          </a:xfrm>
        </p:grpSpPr>
        <p:graphicFrame>
          <p:nvGraphicFramePr>
            <p:cNvPr id="103494" name="Object 70"/>
            <p:cNvGraphicFramePr>
              <a:graphicFrameLocks noChangeAspect="1"/>
            </p:cNvGraphicFramePr>
            <p:nvPr/>
          </p:nvGraphicFramePr>
          <p:xfrm>
            <a:off x="280" y="720"/>
            <a:ext cx="1786" cy="375"/>
          </p:xfrm>
          <a:graphic>
            <a:graphicData uri="http://schemas.openxmlformats.org/presentationml/2006/ole">
              <mc:AlternateContent xmlns:mc="http://schemas.openxmlformats.org/markup-compatibility/2006">
                <mc:Choice xmlns:v="urn:schemas-microsoft-com:vml" Requires="v">
                  <p:oleObj spid="_x0000_s1081516" name="公式" r:id="rId4" imgW="1816560" imgH="368280" progId="Equation.3">
                    <p:embed/>
                  </p:oleObj>
                </mc:Choice>
                <mc:Fallback>
                  <p:oleObj name="公式" r:id="rId4" imgW="1816560" imgH="368280" progId="Equation.3">
                    <p:embed/>
                    <p:pic>
                      <p:nvPicPr>
                        <p:cNvPr id="103494"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 y="720"/>
                          <a:ext cx="1786" cy="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95" name="Object 71"/>
            <p:cNvGraphicFramePr>
              <a:graphicFrameLocks noChangeAspect="1"/>
            </p:cNvGraphicFramePr>
            <p:nvPr/>
          </p:nvGraphicFramePr>
          <p:xfrm>
            <a:off x="3160" y="672"/>
            <a:ext cx="1726" cy="434"/>
          </p:xfrm>
          <a:graphic>
            <a:graphicData uri="http://schemas.openxmlformats.org/presentationml/2006/ole">
              <mc:AlternateContent xmlns:mc="http://schemas.openxmlformats.org/markup-compatibility/2006">
                <mc:Choice xmlns:v="urn:schemas-microsoft-com:vml" Requires="v">
                  <p:oleObj spid="_x0000_s1081517" name="公式" r:id="rId6" imgW="1752840" imgH="432000" progId="Equation.3">
                    <p:embed/>
                  </p:oleObj>
                </mc:Choice>
                <mc:Fallback>
                  <p:oleObj name="公式" r:id="rId6" imgW="1752840" imgH="432000" progId="Equation.3">
                    <p:embed/>
                    <p:pic>
                      <p:nvPicPr>
                        <p:cNvPr id="103495" name="Object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0" y="672"/>
                          <a:ext cx="1726" cy="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96" name="Object 72"/>
            <p:cNvGraphicFramePr>
              <a:graphicFrameLocks noChangeAspect="1"/>
            </p:cNvGraphicFramePr>
            <p:nvPr/>
          </p:nvGraphicFramePr>
          <p:xfrm>
            <a:off x="280" y="1344"/>
            <a:ext cx="1746" cy="414"/>
          </p:xfrm>
          <a:graphic>
            <a:graphicData uri="http://schemas.openxmlformats.org/presentationml/2006/ole">
              <mc:AlternateContent xmlns:mc="http://schemas.openxmlformats.org/markup-compatibility/2006">
                <mc:Choice xmlns:v="urn:schemas-microsoft-com:vml" Requires="v">
                  <p:oleObj spid="_x0000_s1081518" name="公式" r:id="rId8" imgW="1778400" imgH="419040" progId="Equation.3">
                    <p:embed/>
                  </p:oleObj>
                </mc:Choice>
                <mc:Fallback>
                  <p:oleObj name="公式" r:id="rId8" imgW="1778400" imgH="419040" progId="Equation.3">
                    <p:embed/>
                    <p:pic>
                      <p:nvPicPr>
                        <p:cNvPr id="103496" name="Object 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 y="1344"/>
                          <a:ext cx="1746"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97" name="Object 73"/>
            <p:cNvGraphicFramePr>
              <a:graphicFrameLocks noChangeAspect="1"/>
            </p:cNvGraphicFramePr>
            <p:nvPr/>
          </p:nvGraphicFramePr>
          <p:xfrm>
            <a:off x="3150" y="1344"/>
            <a:ext cx="1706" cy="434"/>
          </p:xfrm>
          <a:graphic>
            <a:graphicData uri="http://schemas.openxmlformats.org/presentationml/2006/ole">
              <mc:AlternateContent xmlns:mc="http://schemas.openxmlformats.org/markup-compatibility/2006">
                <mc:Choice xmlns:v="urn:schemas-microsoft-com:vml" Requires="v">
                  <p:oleObj spid="_x0000_s1081519" name="公式" r:id="rId10" imgW="1727640" imgH="432000" progId="Equation.3">
                    <p:embed/>
                  </p:oleObj>
                </mc:Choice>
                <mc:Fallback>
                  <p:oleObj name="公式" r:id="rId10" imgW="1727640" imgH="432000" progId="Equation.3">
                    <p:embed/>
                    <p:pic>
                      <p:nvPicPr>
                        <p:cNvPr id="103497"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0" y="1344"/>
                          <a:ext cx="1706" cy="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98" name="Object 74"/>
            <p:cNvGraphicFramePr>
              <a:graphicFrameLocks noChangeAspect="1"/>
            </p:cNvGraphicFramePr>
            <p:nvPr/>
          </p:nvGraphicFramePr>
          <p:xfrm>
            <a:off x="280" y="1968"/>
            <a:ext cx="1747" cy="415"/>
          </p:xfrm>
          <a:graphic>
            <a:graphicData uri="http://schemas.openxmlformats.org/presentationml/2006/ole">
              <mc:AlternateContent xmlns:mc="http://schemas.openxmlformats.org/markup-compatibility/2006">
                <mc:Choice xmlns:v="urn:schemas-microsoft-com:vml" Requires="v">
                  <p:oleObj spid="_x0000_s1081520" name="公式" r:id="rId12" imgW="1778400" imgH="419040" progId="Equation.3">
                    <p:embed/>
                  </p:oleObj>
                </mc:Choice>
                <mc:Fallback>
                  <p:oleObj name="公式" r:id="rId12" imgW="1778400" imgH="419040" progId="Equation.3">
                    <p:embed/>
                    <p:pic>
                      <p:nvPicPr>
                        <p:cNvPr id="103498" name="Object 7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0" y="1968"/>
                          <a:ext cx="1747" cy="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99" name="Object 75"/>
            <p:cNvGraphicFramePr>
              <a:graphicFrameLocks noChangeAspect="1"/>
            </p:cNvGraphicFramePr>
            <p:nvPr/>
          </p:nvGraphicFramePr>
          <p:xfrm>
            <a:off x="3159" y="1968"/>
            <a:ext cx="1709" cy="435"/>
          </p:xfrm>
          <a:graphic>
            <a:graphicData uri="http://schemas.openxmlformats.org/presentationml/2006/ole">
              <mc:AlternateContent xmlns:mc="http://schemas.openxmlformats.org/markup-compatibility/2006">
                <mc:Choice xmlns:v="urn:schemas-microsoft-com:vml" Requires="v">
                  <p:oleObj spid="_x0000_s1081521" name="公式" r:id="rId14" imgW="1727640" imgH="432000" progId="Equation.3">
                    <p:embed/>
                  </p:oleObj>
                </mc:Choice>
                <mc:Fallback>
                  <p:oleObj name="公式" r:id="rId14" imgW="1727640" imgH="432000" progId="Equation.3">
                    <p:embed/>
                    <p:pic>
                      <p:nvPicPr>
                        <p:cNvPr id="103499" name="Object 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9" y="1968"/>
                          <a:ext cx="1709"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00" name="Object 76"/>
            <p:cNvGraphicFramePr>
              <a:graphicFrameLocks noChangeAspect="1"/>
            </p:cNvGraphicFramePr>
            <p:nvPr/>
          </p:nvGraphicFramePr>
          <p:xfrm>
            <a:off x="231" y="2592"/>
            <a:ext cx="1709" cy="415"/>
          </p:xfrm>
          <a:graphic>
            <a:graphicData uri="http://schemas.openxmlformats.org/presentationml/2006/ole">
              <mc:AlternateContent xmlns:mc="http://schemas.openxmlformats.org/markup-compatibility/2006">
                <mc:Choice xmlns:v="urn:schemas-microsoft-com:vml" Requires="v">
                  <p:oleObj spid="_x0000_s1081522" name="公式" r:id="rId16" imgW="1727640" imgH="419040" progId="Equation.3">
                    <p:embed/>
                  </p:oleObj>
                </mc:Choice>
                <mc:Fallback>
                  <p:oleObj name="公式" r:id="rId16" imgW="1727640" imgH="419040" progId="Equation.3">
                    <p:embed/>
                    <p:pic>
                      <p:nvPicPr>
                        <p:cNvPr id="103500" name="Object 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 y="2592"/>
                          <a:ext cx="1709" cy="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01" name="Object 77"/>
            <p:cNvGraphicFramePr>
              <a:graphicFrameLocks noChangeAspect="1"/>
            </p:cNvGraphicFramePr>
            <p:nvPr/>
          </p:nvGraphicFramePr>
          <p:xfrm>
            <a:off x="3159" y="2592"/>
            <a:ext cx="1670" cy="435"/>
          </p:xfrm>
          <a:graphic>
            <a:graphicData uri="http://schemas.openxmlformats.org/presentationml/2006/ole">
              <mc:AlternateContent xmlns:mc="http://schemas.openxmlformats.org/markup-compatibility/2006">
                <mc:Choice xmlns:v="urn:schemas-microsoft-com:vml" Requires="v">
                  <p:oleObj spid="_x0000_s1081523" name="公式" r:id="rId18" imgW="1689480" imgH="432000" progId="Equation.3">
                    <p:embed/>
                  </p:oleObj>
                </mc:Choice>
                <mc:Fallback>
                  <p:oleObj name="公式" r:id="rId18" imgW="1689480" imgH="432000" progId="Equation.3">
                    <p:embed/>
                    <p:pic>
                      <p:nvPicPr>
                        <p:cNvPr id="103501" name="Object 7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59" y="2592"/>
                          <a:ext cx="1670"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02" name="Object 78"/>
            <p:cNvGraphicFramePr>
              <a:graphicFrameLocks noChangeAspect="1"/>
            </p:cNvGraphicFramePr>
            <p:nvPr/>
          </p:nvGraphicFramePr>
          <p:xfrm>
            <a:off x="184" y="3264"/>
            <a:ext cx="1729" cy="435"/>
          </p:xfrm>
          <a:graphic>
            <a:graphicData uri="http://schemas.openxmlformats.org/presentationml/2006/ole">
              <mc:AlternateContent xmlns:mc="http://schemas.openxmlformats.org/markup-compatibility/2006">
                <mc:Choice xmlns:v="urn:schemas-microsoft-com:vml" Requires="v">
                  <p:oleObj spid="_x0000_s1081524" name="公式" r:id="rId20" imgW="1752840" imgH="432000" progId="Equation.3">
                    <p:embed/>
                  </p:oleObj>
                </mc:Choice>
                <mc:Fallback>
                  <p:oleObj name="公式" r:id="rId20" imgW="1752840" imgH="432000" progId="Equation.3">
                    <p:embed/>
                    <p:pic>
                      <p:nvPicPr>
                        <p:cNvPr id="103502" name="Object 7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 y="3264"/>
                          <a:ext cx="1729"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03" name="Object 79"/>
            <p:cNvGraphicFramePr>
              <a:graphicFrameLocks noChangeAspect="1"/>
            </p:cNvGraphicFramePr>
            <p:nvPr/>
          </p:nvGraphicFramePr>
          <p:xfrm>
            <a:off x="3160" y="3216"/>
            <a:ext cx="1689" cy="435"/>
          </p:xfrm>
          <a:graphic>
            <a:graphicData uri="http://schemas.openxmlformats.org/presentationml/2006/ole">
              <mc:AlternateContent xmlns:mc="http://schemas.openxmlformats.org/markup-compatibility/2006">
                <mc:Choice xmlns:v="urn:schemas-microsoft-com:vml" Requires="v">
                  <p:oleObj spid="_x0000_s1081525" name="公式" r:id="rId22" imgW="1715040" imgH="432000" progId="Equation.3">
                    <p:embed/>
                  </p:oleObj>
                </mc:Choice>
                <mc:Fallback>
                  <p:oleObj name="公式" r:id="rId22" imgW="1715040" imgH="432000" progId="Equation.3">
                    <p:embed/>
                    <p:pic>
                      <p:nvPicPr>
                        <p:cNvPr id="103503" name="Object 7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60" y="3216"/>
                          <a:ext cx="1689"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6068302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03504"/>
                                        </p:tgtEl>
                                        <p:attrNameLst>
                                          <p:attrName>style.visibility</p:attrName>
                                        </p:attrNameLst>
                                      </p:cBhvr>
                                      <p:to>
                                        <p:strVal val="visible"/>
                                      </p:to>
                                    </p:set>
                                    <p:animEffect transition="in" filter="box(out)">
                                      <p:cBhvr>
                                        <p:cTn id="7" dur="500"/>
                                        <p:tgtEl>
                                          <p:spTgt spid="10350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89761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39603" y="839614"/>
            <a:ext cx="9001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Write the </a:t>
            </a:r>
            <a:r>
              <a:rPr lang="en-US" altLang="zh-CN" sz="3200" b="0" dirty="0">
                <a:effectLst>
                  <a:outerShdw blurRad="38100" dist="38100" dir="2700000" algn="tl">
                    <a:srgbClr val="000000">
                      <a:alpha val="43137"/>
                    </a:srgbClr>
                  </a:outerShdw>
                </a:effectLst>
              </a:rPr>
              <a:t>truth</a:t>
            </a:r>
            <a:r>
              <a:rPr lang="en-US" altLang="zh-CN" sz="3200" b="0" dirty="0"/>
              <a:t> table of the 8421 BCD to decimal decoder.</a:t>
            </a:r>
          </a:p>
        </p:txBody>
      </p:sp>
    </p:spTree>
    <p:extLst>
      <p:ext uri="{BB962C8B-B14F-4D97-AF65-F5344CB8AC3E}">
        <p14:creationId xmlns:p14="http://schemas.microsoft.com/office/powerpoint/2010/main" val="138900330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矩形 75"/>
          <p:cNvSpPr/>
          <p:nvPr/>
        </p:nvSpPr>
        <p:spPr>
          <a:xfrm>
            <a:off x="1775520" y="332657"/>
            <a:ext cx="8640960" cy="2062103"/>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3.  Use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NAND</a:t>
            </a:r>
            <a:r>
              <a:rPr lang="en-US" altLang="zh-CN" sz="3200" b="0" dirty="0">
                <a:solidFill>
                  <a:srgbClr val="FFFF00"/>
                </a:solidFill>
                <a:effectLst>
                  <a:outerShdw blurRad="38100" dist="38100" dir="2700000" algn="tl">
                    <a:srgbClr val="000000">
                      <a:alpha val="43137"/>
                    </a:srgbClr>
                  </a:outerShdw>
                </a:effectLst>
              </a:rPr>
              <a:t> gate to design a Seven-Segment Digital Display Decoder.</a:t>
            </a:r>
          </a:p>
          <a:p>
            <a:endParaRPr lang="en-US" altLang="zh-CN" sz="3200" b="0" dirty="0">
              <a:solidFill>
                <a:srgbClr val="FFFF00"/>
              </a:solidFill>
              <a:effectLst>
                <a:outerShdw blurRad="38100" dist="38100" dir="2700000" algn="tl">
                  <a:srgbClr val="000000">
                    <a:alpha val="43137"/>
                  </a:srgbClr>
                </a:outerShdw>
              </a:effectLst>
            </a:endParaRPr>
          </a:p>
          <a:p>
            <a:r>
              <a:rPr lang="en-US" altLang="zh-CN" sz="3200" b="0" dirty="0">
                <a:solidFill>
                  <a:srgbClr val="FFFF00"/>
                </a:solidFill>
                <a:effectLst>
                  <a:outerShdw blurRad="38100" dist="38100" dir="2700000" algn="tl">
                    <a:srgbClr val="000000">
                      <a:alpha val="43137"/>
                    </a:srgbClr>
                  </a:outerShdw>
                </a:effectLst>
              </a:rPr>
              <a:t>Convert the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8421</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BCD </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Code to seven LEDs</a:t>
            </a:r>
            <a:r>
              <a:rPr lang="en-US" altLang="zh-CN" sz="3200" b="0" dirty="0">
                <a:solidFill>
                  <a:srgbClr val="FFFF00"/>
                </a:solidFill>
                <a:effectLst>
                  <a:outerShdw blurRad="38100" dist="38100" dir="2700000" algn="tl">
                    <a:srgbClr val="000000">
                      <a:alpha val="43137"/>
                    </a:srgbClr>
                  </a:outerShdw>
                </a:effectLst>
              </a:rPr>
              <a:t>.</a:t>
            </a:r>
            <a:endParaRPr lang="zh-CN" altLang="en-US" sz="320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 name="组合 42"/>
          <p:cNvGrpSpPr/>
          <p:nvPr/>
        </p:nvGrpSpPr>
        <p:grpSpPr>
          <a:xfrm>
            <a:off x="7675036" y="2225696"/>
            <a:ext cx="387350" cy="1066800"/>
            <a:chOff x="5410200" y="2378096"/>
            <a:chExt cx="387350" cy="1066800"/>
          </a:xfrm>
        </p:grpSpPr>
        <p:sp>
          <p:nvSpPr>
            <p:cNvPr id="105494" name="Line 22"/>
            <p:cNvSpPr>
              <a:spLocks noChangeShapeType="1"/>
            </p:cNvSpPr>
            <p:nvPr/>
          </p:nvSpPr>
          <p:spPr bwMode="auto">
            <a:xfrm>
              <a:off x="5410200" y="2378096"/>
              <a:ext cx="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0" name="Rectangle 28"/>
            <p:cNvSpPr>
              <a:spLocks noChangeArrowheads="1"/>
            </p:cNvSpPr>
            <p:nvPr/>
          </p:nvSpPr>
          <p:spPr bwMode="auto">
            <a:xfrm>
              <a:off x="5410200" y="2597171"/>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grpSp>
        <p:nvGrpSpPr>
          <p:cNvPr id="45" name="组合 44"/>
          <p:cNvGrpSpPr/>
          <p:nvPr/>
        </p:nvGrpSpPr>
        <p:grpSpPr>
          <a:xfrm>
            <a:off x="7675036" y="3368696"/>
            <a:ext cx="387350" cy="1143000"/>
            <a:chOff x="5410200" y="3521096"/>
            <a:chExt cx="387350" cy="1143000"/>
          </a:xfrm>
        </p:grpSpPr>
        <p:sp>
          <p:nvSpPr>
            <p:cNvPr id="105491" name="Line 19"/>
            <p:cNvSpPr>
              <a:spLocks noChangeShapeType="1"/>
            </p:cNvSpPr>
            <p:nvPr/>
          </p:nvSpPr>
          <p:spPr bwMode="auto">
            <a:xfrm>
              <a:off x="5410200" y="3521096"/>
              <a:ext cx="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3" name="Rectangle 31"/>
            <p:cNvSpPr>
              <a:spLocks noChangeArrowheads="1"/>
            </p:cNvSpPr>
            <p:nvPr/>
          </p:nvSpPr>
          <p:spPr bwMode="auto">
            <a:xfrm>
              <a:off x="5410200" y="3816371"/>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grpSp>
      <p:grpSp>
        <p:nvGrpSpPr>
          <p:cNvPr id="48" name="组合 47"/>
          <p:cNvGrpSpPr/>
          <p:nvPr/>
        </p:nvGrpSpPr>
        <p:grpSpPr>
          <a:xfrm>
            <a:off x="6227236" y="1530371"/>
            <a:ext cx="1447800" cy="579438"/>
            <a:chOff x="3962400" y="1682771"/>
            <a:chExt cx="1447800" cy="579438"/>
          </a:xfrm>
        </p:grpSpPr>
        <p:sp>
          <p:nvSpPr>
            <p:cNvPr id="105493" name="Line 21"/>
            <p:cNvSpPr>
              <a:spLocks noChangeShapeType="1"/>
            </p:cNvSpPr>
            <p:nvPr/>
          </p:nvSpPr>
          <p:spPr bwMode="auto">
            <a:xfrm>
              <a:off x="3962400" y="2225696"/>
              <a:ext cx="1447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8" name="Rectangle 26"/>
            <p:cNvSpPr>
              <a:spLocks noChangeArrowheads="1"/>
            </p:cNvSpPr>
            <p:nvPr/>
          </p:nvSpPr>
          <p:spPr bwMode="auto">
            <a:xfrm>
              <a:off x="4419600" y="1682771"/>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grpSp>
        <p:nvGrpSpPr>
          <p:cNvPr id="49" name="组合 48"/>
          <p:cNvGrpSpPr/>
          <p:nvPr/>
        </p:nvGrpSpPr>
        <p:grpSpPr>
          <a:xfrm>
            <a:off x="6151036" y="2749572"/>
            <a:ext cx="1524000" cy="619125"/>
            <a:chOff x="3886200" y="2901971"/>
            <a:chExt cx="1524000" cy="619125"/>
          </a:xfrm>
        </p:grpSpPr>
        <p:sp>
          <p:nvSpPr>
            <p:cNvPr id="105488" name="Line 16"/>
            <p:cNvSpPr>
              <a:spLocks noChangeShapeType="1"/>
            </p:cNvSpPr>
            <p:nvPr/>
          </p:nvSpPr>
          <p:spPr bwMode="auto">
            <a:xfrm>
              <a:off x="3886200" y="3521096"/>
              <a:ext cx="152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6" name="Rectangle 34"/>
            <p:cNvSpPr>
              <a:spLocks noChangeArrowheads="1"/>
            </p:cNvSpPr>
            <p:nvPr/>
          </p:nvSpPr>
          <p:spPr bwMode="auto">
            <a:xfrm>
              <a:off x="4343400" y="2901971"/>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 g</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grpSp>
        <p:nvGrpSpPr>
          <p:cNvPr id="42" name="组合 41"/>
          <p:cNvGrpSpPr/>
          <p:nvPr/>
        </p:nvGrpSpPr>
        <p:grpSpPr>
          <a:xfrm>
            <a:off x="5617636" y="2073296"/>
            <a:ext cx="590550" cy="1143000"/>
            <a:chOff x="3352800" y="2225696"/>
            <a:chExt cx="590550" cy="1143000"/>
          </a:xfrm>
        </p:grpSpPr>
        <p:sp>
          <p:nvSpPr>
            <p:cNvPr id="105492" name="Line 20"/>
            <p:cNvSpPr>
              <a:spLocks noChangeShapeType="1"/>
            </p:cNvSpPr>
            <p:nvPr/>
          </p:nvSpPr>
          <p:spPr bwMode="auto">
            <a:xfrm flipV="1">
              <a:off x="3886200" y="2225696"/>
              <a:ext cx="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8" name="Rectangle 36"/>
            <p:cNvSpPr>
              <a:spLocks noChangeArrowheads="1"/>
            </p:cNvSpPr>
            <p:nvPr/>
          </p:nvSpPr>
          <p:spPr bwMode="auto">
            <a:xfrm>
              <a:off x="3352800" y="253049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 f</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grpSp>
        <p:nvGrpSpPr>
          <p:cNvPr id="44" name="组合 43"/>
          <p:cNvGrpSpPr/>
          <p:nvPr/>
        </p:nvGrpSpPr>
        <p:grpSpPr>
          <a:xfrm>
            <a:off x="5693836" y="3444896"/>
            <a:ext cx="457200" cy="1143000"/>
            <a:chOff x="3429000" y="3597296"/>
            <a:chExt cx="457200" cy="1143000"/>
          </a:xfrm>
        </p:grpSpPr>
        <p:sp>
          <p:nvSpPr>
            <p:cNvPr id="105489" name="Line 17"/>
            <p:cNvSpPr>
              <a:spLocks noChangeShapeType="1"/>
            </p:cNvSpPr>
            <p:nvPr/>
          </p:nvSpPr>
          <p:spPr bwMode="auto">
            <a:xfrm>
              <a:off x="3886200" y="3597296"/>
              <a:ext cx="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9" name="Rectangle 37"/>
            <p:cNvSpPr>
              <a:spLocks noChangeArrowheads="1"/>
            </p:cNvSpPr>
            <p:nvPr/>
          </p:nvSpPr>
          <p:spPr bwMode="auto">
            <a:xfrm>
              <a:off x="3429000" y="3816371"/>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e</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grpSp>
        <p:nvGrpSpPr>
          <p:cNvPr id="46" name="组合 45"/>
          <p:cNvGrpSpPr/>
          <p:nvPr/>
        </p:nvGrpSpPr>
        <p:grpSpPr>
          <a:xfrm>
            <a:off x="6303436" y="4473596"/>
            <a:ext cx="1371600" cy="579438"/>
            <a:chOff x="4038600" y="4625996"/>
            <a:chExt cx="1371600" cy="579438"/>
          </a:xfrm>
        </p:grpSpPr>
        <p:sp>
          <p:nvSpPr>
            <p:cNvPr id="105490" name="Line 18"/>
            <p:cNvSpPr>
              <a:spLocks noChangeShapeType="1"/>
            </p:cNvSpPr>
            <p:nvPr/>
          </p:nvSpPr>
          <p:spPr bwMode="auto">
            <a:xfrm>
              <a:off x="4038600" y="4740296"/>
              <a:ext cx="1371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2" name="Rectangle 40"/>
            <p:cNvSpPr>
              <a:spLocks noChangeArrowheads="1"/>
            </p:cNvSpPr>
            <p:nvPr/>
          </p:nvSpPr>
          <p:spPr bwMode="auto">
            <a:xfrm>
              <a:off x="4419600" y="462599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grpSp>
      <p:grpSp>
        <p:nvGrpSpPr>
          <p:cNvPr id="78" name="组合 77"/>
          <p:cNvGrpSpPr/>
          <p:nvPr/>
        </p:nvGrpSpPr>
        <p:grpSpPr>
          <a:xfrm>
            <a:off x="5084236" y="142853"/>
            <a:ext cx="5548268" cy="6572297"/>
            <a:chOff x="2819400" y="142852"/>
            <a:chExt cx="5548268" cy="6572297"/>
          </a:xfrm>
        </p:grpSpPr>
        <p:sp>
          <p:nvSpPr>
            <p:cNvPr id="63" name="左大括号 62"/>
            <p:cNvSpPr/>
            <p:nvPr/>
          </p:nvSpPr>
          <p:spPr bwMode="auto">
            <a:xfrm rot="16200000">
              <a:off x="4000496" y="5429265"/>
              <a:ext cx="428628" cy="2143140"/>
            </a:xfrm>
            <a:prstGeom prst="leftBrace">
              <a:avLst/>
            </a:prstGeom>
            <a:no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64" name="左大括号 63"/>
            <p:cNvSpPr/>
            <p:nvPr/>
          </p:nvSpPr>
          <p:spPr bwMode="auto">
            <a:xfrm rot="5400000">
              <a:off x="4581524" y="-1071594"/>
              <a:ext cx="428628" cy="2857520"/>
            </a:xfrm>
            <a:prstGeom prst="leftBrace">
              <a:avLst/>
            </a:prstGeom>
            <a:no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nvGrpSpPr>
            <p:cNvPr id="75" name="组合 74"/>
            <p:cNvGrpSpPr/>
            <p:nvPr/>
          </p:nvGrpSpPr>
          <p:grpSpPr>
            <a:xfrm>
              <a:off x="2819400" y="204766"/>
              <a:ext cx="5548268" cy="6438945"/>
              <a:chOff x="2819400" y="204766"/>
              <a:chExt cx="5548268" cy="6438945"/>
            </a:xfrm>
          </p:grpSpPr>
          <p:grpSp>
            <p:nvGrpSpPr>
              <p:cNvPr id="47" name="组合 46"/>
              <p:cNvGrpSpPr/>
              <p:nvPr/>
            </p:nvGrpSpPr>
            <p:grpSpPr>
              <a:xfrm>
                <a:off x="2819400" y="204766"/>
                <a:ext cx="3733800" cy="6143668"/>
                <a:chOff x="2819400" y="357166"/>
                <a:chExt cx="3733800" cy="6143668"/>
              </a:xfrm>
            </p:grpSpPr>
            <p:sp>
              <p:nvSpPr>
                <p:cNvPr id="105476" name="Rectangle 4"/>
                <p:cNvSpPr>
                  <a:spLocks noChangeArrowheads="1"/>
                </p:cNvSpPr>
                <p:nvPr/>
              </p:nvSpPr>
              <p:spPr bwMode="auto">
                <a:xfrm>
                  <a:off x="2819400" y="1387496"/>
                  <a:ext cx="3733800" cy="419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7" name="Line 5"/>
                <p:cNvSpPr>
                  <a:spLocks noChangeShapeType="1"/>
                </p:cNvSpPr>
                <p:nvPr/>
              </p:nvSpPr>
              <p:spPr bwMode="auto">
                <a:xfrm>
                  <a:off x="4648200" y="5578496"/>
                  <a:ext cx="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78" name="Line 6"/>
                <p:cNvSpPr>
                  <a:spLocks noChangeShapeType="1"/>
                </p:cNvSpPr>
                <p:nvPr/>
              </p:nvSpPr>
              <p:spPr bwMode="auto">
                <a:xfrm>
                  <a:off x="3886200" y="5578496"/>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79" name="Line 7"/>
                <p:cNvSpPr>
                  <a:spLocks noChangeShapeType="1"/>
                </p:cNvSpPr>
                <p:nvPr/>
              </p:nvSpPr>
              <p:spPr bwMode="auto">
                <a:xfrm>
                  <a:off x="3200400" y="5578496"/>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0" name="Line 8"/>
                <p:cNvSpPr>
                  <a:spLocks noChangeShapeType="1"/>
                </p:cNvSpPr>
                <p:nvPr/>
              </p:nvSpPr>
              <p:spPr bwMode="auto">
                <a:xfrm>
                  <a:off x="5334000" y="5578496"/>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2" name="Line 10"/>
                <p:cNvSpPr>
                  <a:spLocks noChangeShapeType="1"/>
                </p:cNvSpPr>
                <p:nvPr/>
              </p:nvSpPr>
              <p:spPr bwMode="auto">
                <a:xfrm flipV="1">
                  <a:off x="3276600" y="1006496"/>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3" name="Line 11"/>
                <p:cNvSpPr>
                  <a:spLocks noChangeShapeType="1"/>
                </p:cNvSpPr>
                <p:nvPr/>
              </p:nvSpPr>
              <p:spPr bwMode="auto">
                <a:xfrm flipV="1">
                  <a:off x="4648200" y="1006496"/>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4" name="Line 12"/>
                <p:cNvSpPr>
                  <a:spLocks noChangeShapeType="1"/>
                </p:cNvSpPr>
                <p:nvPr/>
              </p:nvSpPr>
              <p:spPr bwMode="auto">
                <a:xfrm flipV="1">
                  <a:off x="3886200" y="930296"/>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5" name="Line 13"/>
                <p:cNvSpPr>
                  <a:spLocks noChangeShapeType="1"/>
                </p:cNvSpPr>
                <p:nvPr/>
              </p:nvSpPr>
              <p:spPr bwMode="auto">
                <a:xfrm flipV="1">
                  <a:off x="5334000" y="930296"/>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6" name="Line 14"/>
                <p:cNvSpPr>
                  <a:spLocks noChangeShapeType="1"/>
                </p:cNvSpPr>
                <p:nvPr/>
              </p:nvSpPr>
              <p:spPr bwMode="auto">
                <a:xfrm flipV="1">
                  <a:off x="6019800" y="930296"/>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5" name="Line 23"/>
                <p:cNvSpPr>
                  <a:spLocks noChangeShapeType="1"/>
                </p:cNvSpPr>
                <p:nvPr/>
              </p:nvSpPr>
              <p:spPr bwMode="auto">
                <a:xfrm>
                  <a:off x="4343400" y="6111896"/>
                  <a:ext cx="609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6" name="Line 24"/>
                <p:cNvSpPr>
                  <a:spLocks noChangeShapeType="1"/>
                </p:cNvSpPr>
                <p:nvPr/>
              </p:nvSpPr>
              <p:spPr bwMode="auto">
                <a:xfrm>
                  <a:off x="4343400" y="1006496"/>
                  <a:ext cx="609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9" name="Rectangle 27"/>
                <p:cNvSpPr>
                  <a:spLocks noChangeArrowheads="1"/>
                </p:cNvSpPr>
                <p:nvPr/>
              </p:nvSpPr>
              <p:spPr bwMode="auto">
                <a:xfrm>
                  <a:off x="5105400" y="35716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5501" name="Rectangle 29"/>
                <p:cNvSpPr>
                  <a:spLocks noChangeArrowheads="1"/>
                </p:cNvSpPr>
                <p:nvPr/>
              </p:nvSpPr>
              <p:spPr bwMode="auto">
                <a:xfrm>
                  <a:off x="5791200" y="43499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5502" name="Rectangle 30"/>
                <p:cNvSpPr>
                  <a:spLocks noChangeArrowheads="1"/>
                </p:cNvSpPr>
                <p:nvPr/>
              </p:nvSpPr>
              <p:spPr bwMode="auto">
                <a:xfrm>
                  <a:off x="5105400" y="584519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5505" name="Rectangle 33"/>
                <p:cNvSpPr>
                  <a:spLocks noChangeArrowheads="1"/>
                </p:cNvSpPr>
                <p:nvPr/>
              </p:nvSpPr>
              <p:spPr bwMode="auto">
                <a:xfrm>
                  <a:off x="2895600" y="3571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 g</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5507" name="Rectangle 35"/>
                <p:cNvSpPr>
                  <a:spLocks noChangeArrowheads="1"/>
                </p:cNvSpPr>
                <p:nvPr/>
              </p:nvSpPr>
              <p:spPr bwMode="auto">
                <a:xfrm>
                  <a:off x="3581400" y="43499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5510" name="Rectangle 38"/>
                <p:cNvSpPr>
                  <a:spLocks noChangeArrowheads="1"/>
                </p:cNvSpPr>
                <p:nvPr/>
              </p:nvSpPr>
              <p:spPr bwMode="auto">
                <a:xfrm>
                  <a:off x="2971800" y="584519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5511" name="Rectangle 39"/>
                <p:cNvSpPr>
                  <a:spLocks noChangeArrowheads="1"/>
                </p:cNvSpPr>
                <p:nvPr/>
              </p:nvSpPr>
              <p:spPr bwMode="auto">
                <a:xfrm>
                  <a:off x="3657600" y="592139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grpSp>
          <p:grpSp>
            <p:nvGrpSpPr>
              <p:cNvPr id="74" name="组合 73"/>
              <p:cNvGrpSpPr/>
              <p:nvPr/>
            </p:nvGrpSpPr>
            <p:grpSpPr>
              <a:xfrm>
                <a:off x="5286381" y="620688"/>
                <a:ext cx="3081287" cy="6023023"/>
                <a:chOff x="5286381" y="620688"/>
                <a:chExt cx="3081287" cy="6023023"/>
              </a:xfrm>
            </p:grpSpPr>
            <p:sp>
              <p:nvSpPr>
                <p:cNvPr id="52" name="矩形 51"/>
                <p:cNvSpPr/>
                <p:nvPr/>
              </p:nvSpPr>
              <p:spPr>
                <a:xfrm>
                  <a:off x="7317380" y="3060249"/>
                  <a:ext cx="1050288" cy="584775"/>
                </a:xfrm>
                <a:prstGeom prst="rect">
                  <a:avLst/>
                </a:prstGeom>
              </p:spPr>
              <p:txBody>
                <a:bodyPr wrap="none">
                  <a:spAutoFit/>
                </a:bodyPr>
                <a:lstStyle/>
                <a:p>
                  <a:pPr algn="ctr"/>
                  <a:r>
                    <a:rPr lang="en-US" altLang="zh-CN" sz="3200" b="0" dirty="0">
                      <a:effectLst>
                        <a:outerShdw blurRad="38100" dist="38100" dir="2700000" algn="tl">
                          <a:srgbClr val="000000">
                            <a:alpha val="43137"/>
                          </a:srgbClr>
                        </a:outerShdw>
                      </a:effectLst>
                      <a:ea typeface="黑体" pitchFamily="2" charset="-122"/>
                      <a:cs typeface="Times New Roman" pitchFamily="18" charset="0"/>
                    </a:rPr>
                    <a:t>Input</a:t>
                  </a:r>
                  <a:endParaRPr lang="zh-CN" altLang="en-US" sz="3200" b="0" dirty="0">
                    <a:effectLst>
                      <a:outerShdw blurRad="38100" dist="38100" dir="2700000" algn="tl">
                        <a:srgbClr val="000000">
                          <a:alpha val="43137"/>
                        </a:srgbClr>
                      </a:outerShdw>
                    </a:effectLst>
                    <a:ea typeface="黑体" pitchFamily="2" charset="-122"/>
                    <a:cs typeface="Times New Roman" pitchFamily="18" charset="0"/>
                  </a:endParaRPr>
                </a:p>
              </p:txBody>
            </p:sp>
            <p:cxnSp>
              <p:nvCxnSpPr>
                <p:cNvPr id="70" name="直接箭头连接符 69"/>
                <p:cNvCxnSpPr/>
                <p:nvPr/>
              </p:nvCxnSpPr>
              <p:spPr bwMode="auto">
                <a:xfrm flipH="1" flipV="1">
                  <a:off x="6372200" y="620688"/>
                  <a:ext cx="1728194" cy="2439562"/>
                </a:xfrm>
                <a:prstGeom prst="straightConnector1">
                  <a:avLst/>
                </a:prstGeom>
                <a:solidFill>
                  <a:schemeClr val="accent1"/>
                </a:solidFill>
                <a:ln w="9525"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p:cNvCxnSpPr/>
                <p:nvPr/>
              </p:nvCxnSpPr>
              <p:spPr bwMode="auto">
                <a:xfrm rot="5400000">
                  <a:off x="5099974" y="3901159"/>
                  <a:ext cx="2928959" cy="2556146"/>
                </a:xfrm>
                <a:prstGeom prst="straightConnector1">
                  <a:avLst/>
                </a:prstGeom>
                <a:solidFill>
                  <a:schemeClr val="accent1"/>
                </a:solidFill>
                <a:ln w="9525"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
        <p:nvSpPr>
          <p:cNvPr id="65" name="矩形 64"/>
          <p:cNvSpPr/>
          <p:nvPr/>
        </p:nvSpPr>
        <p:spPr>
          <a:xfrm>
            <a:off x="1559496" y="2481858"/>
            <a:ext cx="3851920" cy="3539430"/>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a, b, c ,d, e, f, and g are Light Emitting Diodes (</a:t>
            </a:r>
            <a:r>
              <a:rPr lang="en-US" altLang="zh-CN" sz="3200" b="0" dirty="0">
                <a:solidFill>
                  <a:srgbClr val="FFFF00"/>
                </a:solidFill>
                <a:effectLst>
                  <a:outerShdw blurRad="38100" dist="38100" dir="2700000" algn="tl">
                    <a:srgbClr val="000000">
                      <a:alpha val="43137"/>
                    </a:srgbClr>
                  </a:outerShdw>
                </a:effectLst>
              </a:rPr>
              <a:t>LED</a:t>
            </a:r>
            <a:r>
              <a:rPr lang="en-US" altLang="zh-CN" sz="3200" b="0" dirty="0">
                <a:effectLst>
                  <a:outerShdw blurRad="38100" dist="38100" dir="2700000" algn="tl">
                    <a:srgbClr val="000000">
                      <a:alpha val="43137"/>
                    </a:srgbClr>
                  </a:outerShdw>
                </a:effectLst>
              </a:rPr>
              <a:t>) lights.</a:t>
            </a:r>
          </a:p>
          <a:p>
            <a:endParaRPr lang="en-US" altLang="zh-CN" sz="3200" b="0" dirty="0">
              <a:effectLst>
                <a:outerShdw blurRad="38100" dist="38100" dir="2700000" algn="tl">
                  <a:srgbClr val="000000">
                    <a:alpha val="43137"/>
                  </a:srgbClr>
                </a:outerShdw>
              </a:effectLst>
            </a:endParaRPr>
          </a:p>
          <a:p>
            <a:r>
              <a:rPr lang="en-US" altLang="zh-CN" sz="3200" b="0" dirty="0">
                <a:effectLst>
                  <a:outerShdw blurRad="38100" dist="38100" dir="2700000" algn="tl">
                    <a:srgbClr val="000000">
                      <a:alpha val="43137"/>
                    </a:srgbClr>
                  </a:outerShdw>
                </a:effectLst>
              </a:rPr>
              <a:t>In this case, </a:t>
            </a:r>
            <a:r>
              <a:rPr lang="en-US" altLang="zh-CN" sz="3200" b="0" dirty="0">
                <a:solidFill>
                  <a:srgbClr val="FFFF00"/>
                </a:solidFill>
                <a:effectLst>
                  <a:outerShdw blurRad="38100" dist="38100" dir="2700000" algn="tl">
                    <a:srgbClr val="000000">
                      <a:alpha val="43137"/>
                    </a:srgbClr>
                  </a:outerShdw>
                </a:effectLst>
              </a:rPr>
              <a:t>high-level voltage </a:t>
            </a:r>
            <a:r>
              <a:rPr lang="en-US" altLang="zh-CN" sz="3200" b="0" dirty="0">
                <a:effectLst>
                  <a:outerShdw blurRad="38100" dist="38100" dir="2700000" algn="tl">
                    <a:srgbClr val="000000">
                      <a:alpha val="43137"/>
                    </a:srgbClr>
                  </a:outerShdw>
                </a:effectLst>
              </a:rPr>
              <a:t>makes the diode (</a:t>
            </a:r>
            <a:r>
              <a:rPr lang="en-US" altLang="zh-CN" sz="3200" b="0" dirty="0">
                <a:solidFill>
                  <a:srgbClr val="FFFF00"/>
                </a:solidFill>
                <a:effectLst>
                  <a:outerShdw blurRad="38100" dist="38100" dir="2700000" algn="tl">
                    <a:srgbClr val="000000">
                      <a:alpha val="43137"/>
                    </a:srgbClr>
                  </a:outerShdw>
                </a:effectLst>
              </a:rPr>
              <a:t>LED</a:t>
            </a:r>
            <a:r>
              <a:rPr lang="en-US" altLang="zh-CN" sz="3200" b="0" dirty="0">
                <a:effectLst>
                  <a:outerShdw blurRad="38100" dist="38100" dir="2700000" algn="tl">
                    <a:srgbClr val="000000">
                      <a:alpha val="43137"/>
                    </a:srgbClr>
                  </a:outerShdw>
                </a:effectLst>
              </a:rPr>
              <a:t>) emit.</a:t>
            </a:r>
            <a:endParaRPr lang="zh-CN" altLang="en-US" sz="3200" b="0" dirty="0">
              <a:effectLst>
                <a:outerShdw blurRad="38100" dist="38100" dir="2700000" algn="tl">
                  <a:srgbClr val="000000">
                    <a:alpha val="43137"/>
                  </a:srgbClr>
                </a:outerShdw>
              </a:effectLst>
            </a:endParaRPr>
          </a:p>
        </p:txBody>
      </p:sp>
      <p:sp>
        <p:nvSpPr>
          <p:cNvPr id="67" name="矩形 66"/>
          <p:cNvSpPr/>
          <p:nvPr/>
        </p:nvSpPr>
        <p:spPr>
          <a:xfrm>
            <a:off x="1703512" y="260648"/>
            <a:ext cx="5508104" cy="1077218"/>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Seven-Segment </a:t>
            </a:r>
          </a:p>
          <a:p>
            <a:r>
              <a:rPr lang="en-US" altLang="zh-CN" sz="3200" b="0" dirty="0">
                <a:solidFill>
                  <a:srgbClr val="FFFF00"/>
                </a:solidFill>
                <a:effectLst>
                  <a:outerShdw blurRad="38100" dist="38100" dir="2700000" algn="tl">
                    <a:srgbClr val="000000">
                      <a:alpha val="43137"/>
                    </a:srgbClr>
                  </a:outerShdw>
                </a:effectLst>
              </a:rPr>
              <a:t>Digital Display</a:t>
            </a:r>
            <a:endParaRPr lang="zh-CN" altLang="en-US" sz="320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linds(horizontal)">
                                      <p:cBhvr>
                                        <p:cTn id="7" dur="500"/>
                                        <p:tgtEl>
                                          <p:spTgt spid="67"/>
                                        </p:tgtEl>
                                      </p:cBhvr>
                                    </p:animEffect>
                                  </p:childTnLst>
                                </p:cTn>
                              </p:par>
                              <p:par>
                                <p:cTn id="8" presetID="3" presetClass="entr" presetSubtype="1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linds(horizontal)">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5">
                                            <p:txEl>
                                              <p:pRg st="0" end="0"/>
                                            </p:txEl>
                                          </p:spTgt>
                                        </p:tgtEl>
                                        <p:attrNameLst>
                                          <p:attrName>style.visibility</p:attrName>
                                        </p:attrNameLst>
                                      </p:cBhvr>
                                      <p:to>
                                        <p:strVal val="visible"/>
                                      </p:to>
                                    </p:set>
                                    <p:animEffect transition="in" filter="blinds(horizontal)">
                                      <p:cBhvr>
                                        <p:cTn id="15" dur="500"/>
                                        <p:tgtEl>
                                          <p:spTgt spid="6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cTn>
                              </p:par>
                              <p:par>
                                <p:cTn id="19" presetID="3" presetClass="entr" presetSubtype="1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linds(horizontal)">
                                      <p:cBhvr>
                                        <p:cTn id="21" dur="500"/>
                                        <p:tgtEl>
                                          <p:spTgt spid="49"/>
                                        </p:tgtEl>
                                      </p:cBhvr>
                                    </p:animEffect>
                                  </p:childTnLst>
                                </p:cTn>
                              </p:par>
                              <p:par>
                                <p:cTn id="22" presetID="3" presetClass="entr" presetSubtype="1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linds(horizontal)">
                                      <p:cBhvr>
                                        <p:cTn id="24" dur="500"/>
                                        <p:tgtEl>
                                          <p:spTgt spid="42"/>
                                        </p:tgtEl>
                                      </p:cBhvr>
                                    </p:animEffect>
                                  </p:childTnLst>
                                </p:cTn>
                              </p:par>
                              <p:par>
                                <p:cTn id="25" presetID="3" presetClass="entr" presetSubtype="1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par>
                                <p:cTn id="28" presetID="3" presetClass="entr" presetSubtype="1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par>
                                <p:cTn id="31" presetID="3" presetClass="entr" presetSubtype="1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par>
                                <p:cTn id="34" presetID="3" presetClass="entr" presetSubtype="10"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5">
                                            <p:txEl>
                                              <p:pRg st="2" end="2"/>
                                            </p:txEl>
                                          </p:spTgt>
                                        </p:tgtEl>
                                        <p:attrNameLst>
                                          <p:attrName>style.visibility</p:attrName>
                                        </p:attrNameLst>
                                      </p:cBhvr>
                                      <p:to>
                                        <p:strVal val="visible"/>
                                      </p:to>
                                    </p:set>
                                    <p:animEffect transition="in" filter="blinds(horizontal)">
                                      <p:cBhvr>
                                        <p:cTn id="41" dur="500"/>
                                        <p:tgtEl>
                                          <p:spTgt spid="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908720"/>
            <a:ext cx="8856984" cy="4114800"/>
          </a:xfrm>
        </p:spPr>
        <p:txBody>
          <a:bodyPr/>
          <a:lstStyle/>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Seven-Segment Digital Display can show the decimal numbers from </a:t>
            </a:r>
            <a:r>
              <a:rPr lang="en-US" altLang="zh-CN"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0</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 to </a:t>
            </a:r>
            <a:r>
              <a:rPr lang="en-US" altLang="zh-CN"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9</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a:t>
            </a:r>
          </a:p>
          <a:p>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Now, we want to convert 8421BCD code to decimal number on the display. </a:t>
            </a: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8421</a:t>
            </a:r>
            <a:r>
              <a:rPr lang="en-US" altLang="zh-CN"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BCD</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Codes</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 are </a:t>
            </a:r>
            <a:r>
              <a:rPr lang="en-US" altLang="zh-CN"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inputs </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dirty="0" smtClean="0">
                <a:latin typeface="黑体" pitchFamily="49" charset="-122"/>
                <a:ea typeface="黑体" pitchFamily="49" charset="-122"/>
              </a:rPr>
              <a:t>B</a:t>
            </a:r>
            <a:r>
              <a:rPr lang="en-US" altLang="zh-CN" baseline="-25000" dirty="0" smtClean="0">
                <a:latin typeface="黑体" pitchFamily="49" charset="-122"/>
                <a:ea typeface="黑体" pitchFamily="49" charset="-122"/>
              </a:rPr>
              <a:t>8</a:t>
            </a:r>
            <a:r>
              <a:rPr lang="en-US" altLang="zh-CN" dirty="0" smtClean="0">
                <a:latin typeface="黑体" pitchFamily="49" charset="-122"/>
                <a:ea typeface="黑体" pitchFamily="49" charset="-122"/>
              </a:rPr>
              <a:t>B</a:t>
            </a:r>
            <a:r>
              <a:rPr lang="en-US" altLang="zh-CN" baseline="-25000" dirty="0" smtClean="0">
                <a:latin typeface="黑体" pitchFamily="49" charset="-122"/>
                <a:ea typeface="黑体" pitchFamily="49" charset="-122"/>
              </a:rPr>
              <a:t>4</a:t>
            </a:r>
            <a:r>
              <a:rPr lang="en-US" altLang="zh-CN" dirty="0" smtClean="0">
                <a:latin typeface="黑体" pitchFamily="49" charset="-122"/>
                <a:ea typeface="黑体" pitchFamily="49" charset="-122"/>
              </a:rPr>
              <a:t>B</a:t>
            </a:r>
            <a:r>
              <a:rPr lang="en-US" altLang="zh-CN" baseline="-25000" dirty="0" smtClean="0">
                <a:latin typeface="黑体" pitchFamily="49" charset="-122"/>
                <a:ea typeface="黑体" pitchFamily="49" charset="-122"/>
              </a:rPr>
              <a:t>2</a:t>
            </a:r>
            <a:r>
              <a:rPr lang="en-US" altLang="zh-CN" dirty="0" smtClean="0">
                <a:latin typeface="黑体" pitchFamily="49" charset="-122"/>
                <a:ea typeface="黑体" pitchFamily="49" charset="-122"/>
              </a:rPr>
              <a:t>B</a:t>
            </a:r>
            <a:r>
              <a:rPr lang="en-US" altLang="zh-CN" baseline="-25000" dirty="0" smtClean="0">
                <a:latin typeface="黑体" pitchFamily="49" charset="-122"/>
                <a:ea typeface="黑体" pitchFamily="49" charset="-122"/>
              </a:rPr>
              <a:t>1</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a:t>
            </a: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Seven </a:t>
            </a:r>
            <a:r>
              <a:rPr lang="en-US" altLang="zh-CN"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LEDs</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 are </a:t>
            </a:r>
            <a:r>
              <a:rPr lang="en-US" altLang="zh-CN"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outputs</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 (a, b, c, d, e, f, g).</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1524000" y="116633"/>
            <a:ext cx="9144000" cy="2062103"/>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Example 1: We have three inputs. We count the total number of ones in the inputs. If the total number is odd, the output is 1. Otherwise, the output is 0. Design the circuit.</a:t>
            </a:r>
          </a:p>
        </p:txBody>
      </p:sp>
      <p:sp>
        <p:nvSpPr>
          <p:cNvPr id="9" name="矩形 8"/>
          <p:cNvSpPr/>
          <p:nvPr/>
        </p:nvSpPr>
        <p:spPr>
          <a:xfrm>
            <a:off x="1740024" y="2556194"/>
            <a:ext cx="8892480"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(1) Define variables and states</a:t>
            </a:r>
            <a:endParaRPr lang="zh-CN" altLang="en-US" sz="3200" b="0" dirty="0">
              <a:effectLst>
                <a:outerShdw blurRad="38100" dist="38100" dir="2700000" algn="tl">
                  <a:srgbClr val="000000">
                    <a:alpha val="43137"/>
                  </a:srgbClr>
                </a:outerShdw>
              </a:effectLst>
            </a:endParaRPr>
          </a:p>
        </p:txBody>
      </p:sp>
      <p:sp>
        <p:nvSpPr>
          <p:cNvPr id="10" name="矩形 9"/>
          <p:cNvSpPr/>
          <p:nvPr/>
        </p:nvSpPr>
        <p:spPr>
          <a:xfrm>
            <a:off x="1847528" y="3663022"/>
            <a:ext cx="9649072" cy="2862322"/>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Inputs :     A, B, C</a:t>
            </a:r>
          </a:p>
          <a:p>
            <a:pPr>
              <a:spcAft>
                <a:spcPts val="2400"/>
              </a:spcAft>
            </a:pPr>
            <a:r>
              <a:rPr lang="en-US" altLang="zh-CN" sz="3200" b="0" dirty="0">
                <a:effectLst>
                  <a:outerShdw blurRad="38100" dist="38100" dir="2700000" algn="tl">
                    <a:srgbClr val="000000">
                      <a:alpha val="43137"/>
                    </a:srgbClr>
                  </a:outerShdw>
                </a:effectLst>
              </a:rPr>
              <a:t>Output :    F</a:t>
            </a:r>
          </a:p>
          <a:p>
            <a:r>
              <a:rPr lang="en-US" altLang="zh-CN" sz="3200" b="0" dirty="0">
                <a:effectLst>
                  <a:outerShdw blurRad="38100" dist="38100" dir="2700000" algn="tl">
                    <a:srgbClr val="000000">
                      <a:alpha val="43137"/>
                    </a:srgbClr>
                  </a:outerShdw>
                </a:effectLst>
              </a:rPr>
              <a:t>F=1:  the total number is odd.</a:t>
            </a:r>
          </a:p>
          <a:p>
            <a:endParaRPr lang="en-US" altLang="zh-CN" sz="3200" b="0" dirty="0">
              <a:effectLst>
                <a:outerShdw blurRad="38100" dist="38100" dir="2700000" algn="tl">
                  <a:srgbClr val="000000">
                    <a:alpha val="43137"/>
                  </a:srgbClr>
                </a:outerShdw>
              </a:effectLst>
            </a:endParaRPr>
          </a:p>
          <a:p>
            <a:r>
              <a:rPr lang="en-US" altLang="zh-CN" sz="3200" b="0" dirty="0">
                <a:effectLst>
                  <a:outerShdw blurRad="38100" dist="38100" dir="2700000" algn="tl">
                    <a:srgbClr val="000000">
                      <a:alpha val="43137"/>
                    </a:srgbClr>
                  </a:outerShdw>
                </a:effectLst>
              </a:rPr>
              <a:t>F=0:  the total number is even.</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0" name="组合 69"/>
          <p:cNvGrpSpPr/>
          <p:nvPr/>
        </p:nvGrpSpPr>
        <p:grpSpPr>
          <a:xfrm>
            <a:off x="3270176" y="-142900"/>
            <a:ext cx="2819400" cy="3963814"/>
            <a:chOff x="2819400" y="-171400"/>
            <a:chExt cx="2819400" cy="3963814"/>
          </a:xfrm>
        </p:grpSpPr>
        <p:sp>
          <p:nvSpPr>
            <p:cNvPr id="106537" name="Rectangle 41"/>
            <p:cNvSpPr>
              <a:spLocks noChangeArrowheads="1"/>
            </p:cNvSpPr>
            <p:nvPr/>
          </p:nvSpPr>
          <p:spPr bwMode="auto">
            <a:xfrm>
              <a:off x="4724400" y="-1714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51" name="Rectangle 55"/>
            <p:cNvSpPr>
              <a:spLocks noChangeArrowheads="1"/>
            </p:cNvSpPr>
            <p:nvPr/>
          </p:nvSpPr>
          <p:spPr bwMode="auto">
            <a:xfrm>
              <a:off x="2987824" y="-1714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g</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69" name="组合 68"/>
            <p:cNvGrpSpPr/>
            <p:nvPr/>
          </p:nvGrpSpPr>
          <p:grpSpPr>
            <a:xfrm>
              <a:off x="2819400" y="-102766"/>
              <a:ext cx="2819400" cy="3895180"/>
              <a:chOff x="2819400" y="-102766"/>
              <a:chExt cx="2819400" cy="3895180"/>
            </a:xfrm>
          </p:grpSpPr>
          <p:sp>
            <p:nvSpPr>
              <p:cNvPr id="106540" name="Rectangle 44"/>
              <p:cNvSpPr>
                <a:spLocks noChangeArrowheads="1"/>
              </p:cNvSpPr>
              <p:nvPr/>
            </p:nvSpPr>
            <p:spPr bwMode="auto">
              <a:xfrm>
                <a:off x="5029200" y="-102766"/>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 b</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49" name="Rectangle 53"/>
              <p:cNvSpPr>
                <a:spLocks noChangeArrowheads="1"/>
              </p:cNvSpPr>
              <p:nvPr/>
            </p:nvSpPr>
            <p:spPr bwMode="auto">
              <a:xfrm>
                <a:off x="3505200" y="-993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f</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68" name="组合 67"/>
              <p:cNvGrpSpPr/>
              <p:nvPr/>
            </p:nvGrpSpPr>
            <p:grpSpPr>
              <a:xfrm>
                <a:off x="2819400" y="304800"/>
                <a:ext cx="2819400" cy="3487614"/>
                <a:chOff x="2819400" y="304800"/>
                <a:chExt cx="2819400" cy="3487614"/>
              </a:xfrm>
            </p:grpSpPr>
            <p:sp>
              <p:nvSpPr>
                <p:cNvPr id="106500" name="Rectangle 4"/>
                <p:cNvSpPr>
                  <a:spLocks noChangeArrowheads="1"/>
                </p:cNvSpPr>
                <p:nvPr/>
              </p:nvSpPr>
              <p:spPr bwMode="auto">
                <a:xfrm>
                  <a:off x="2895600" y="609600"/>
                  <a:ext cx="2743200" cy="2590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3" name="Line 17"/>
                <p:cNvSpPr>
                  <a:spLocks noChangeShapeType="1"/>
                </p:cNvSpPr>
                <p:nvPr/>
              </p:nvSpPr>
              <p:spPr bwMode="auto">
                <a:xfrm flipV="1">
                  <a:off x="4267200" y="3048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4" name="Line 18"/>
                <p:cNvSpPr>
                  <a:spLocks noChangeShapeType="1"/>
                </p:cNvSpPr>
                <p:nvPr/>
              </p:nvSpPr>
              <p:spPr bwMode="auto">
                <a:xfrm flipV="1">
                  <a:off x="3581400" y="3048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5" name="Line 19"/>
                <p:cNvSpPr>
                  <a:spLocks noChangeShapeType="1"/>
                </p:cNvSpPr>
                <p:nvPr/>
              </p:nvSpPr>
              <p:spPr bwMode="auto">
                <a:xfrm flipV="1">
                  <a:off x="3048000" y="3048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6" name="Line 20"/>
                <p:cNvSpPr>
                  <a:spLocks noChangeShapeType="1"/>
                </p:cNvSpPr>
                <p:nvPr/>
              </p:nvSpPr>
              <p:spPr bwMode="auto">
                <a:xfrm flipV="1">
                  <a:off x="4800600" y="3048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7" name="Line 21"/>
                <p:cNvSpPr>
                  <a:spLocks noChangeShapeType="1"/>
                </p:cNvSpPr>
                <p:nvPr/>
              </p:nvSpPr>
              <p:spPr bwMode="auto">
                <a:xfrm flipV="1">
                  <a:off x="5257800" y="3048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8" name="Line 22"/>
                <p:cNvSpPr>
                  <a:spLocks noChangeShapeType="1"/>
                </p:cNvSpPr>
                <p:nvPr/>
              </p:nvSpPr>
              <p:spPr bwMode="auto">
                <a:xfrm>
                  <a:off x="3048000" y="32004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9" name="Line 23"/>
                <p:cNvSpPr>
                  <a:spLocks noChangeShapeType="1"/>
                </p:cNvSpPr>
                <p:nvPr/>
              </p:nvSpPr>
              <p:spPr bwMode="auto">
                <a:xfrm>
                  <a:off x="3657600" y="32004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0" name="Line 24"/>
                <p:cNvSpPr>
                  <a:spLocks noChangeShapeType="1"/>
                </p:cNvSpPr>
                <p:nvPr/>
              </p:nvSpPr>
              <p:spPr bwMode="auto">
                <a:xfrm flipH="1">
                  <a:off x="4343400" y="32004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1" name="Line 25"/>
                <p:cNvSpPr>
                  <a:spLocks noChangeShapeType="1"/>
                </p:cNvSpPr>
                <p:nvPr/>
              </p:nvSpPr>
              <p:spPr bwMode="auto">
                <a:xfrm>
                  <a:off x="4876800" y="32004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3" name="Line 27"/>
                <p:cNvSpPr>
                  <a:spLocks noChangeShapeType="1"/>
                </p:cNvSpPr>
                <p:nvPr/>
              </p:nvSpPr>
              <p:spPr bwMode="auto">
                <a:xfrm>
                  <a:off x="3733800" y="1828800"/>
                  <a:ext cx="990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4" name="Line 28"/>
                <p:cNvSpPr>
                  <a:spLocks noChangeShapeType="1"/>
                </p:cNvSpPr>
                <p:nvPr/>
              </p:nvSpPr>
              <p:spPr bwMode="auto">
                <a:xfrm>
                  <a:off x="3733800" y="19812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5" name="Line 29"/>
                <p:cNvSpPr>
                  <a:spLocks noChangeShapeType="1"/>
                </p:cNvSpPr>
                <p:nvPr/>
              </p:nvSpPr>
              <p:spPr bwMode="auto">
                <a:xfrm>
                  <a:off x="3810000" y="2590800"/>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6" name="Line 30"/>
                <p:cNvSpPr>
                  <a:spLocks noChangeShapeType="1"/>
                </p:cNvSpPr>
                <p:nvPr/>
              </p:nvSpPr>
              <p:spPr bwMode="auto">
                <a:xfrm>
                  <a:off x="4724400" y="18288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7" name="Line 31"/>
                <p:cNvSpPr>
                  <a:spLocks noChangeShapeType="1"/>
                </p:cNvSpPr>
                <p:nvPr/>
              </p:nvSpPr>
              <p:spPr bwMode="auto">
                <a:xfrm flipV="1">
                  <a:off x="3733800" y="10668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8" name="Line 32"/>
                <p:cNvSpPr>
                  <a:spLocks noChangeShapeType="1"/>
                </p:cNvSpPr>
                <p:nvPr/>
              </p:nvSpPr>
              <p:spPr bwMode="auto">
                <a:xfrm>
                  <a:off x="3810000" y="1066800"/>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9" name="Line 33"/>
                <p:cNvSpPr>
                  <a:spLocks noChangeShapeType="1"/>
                </p:cNvSpPr>
                <p:nvPr/>
              </p:nvSpPr>
              <p:spPr bwMode="auto">
                <a:xfrm>
                  <a:off x="4724400" y="1143000"/>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42" name="Rectangle 46"/>
                <p:cNvSpPr>
                  <a:spLocks noChangeArrowheads="1"/>
                </p:cNvSpPr>
                <p:nvPr/>
              </p:nvSpPr>
              <p:spPr bwMode="auto">
                <a:xfrm>
                  <a:off x="4800600" y="320960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c</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44" name="Rectangle 48"/>
                <p:cNvSpPr>
                  <a:spLocks noChangeArrowheads="1"/>
                </p:cNvSpPr>
                <p:nvPr/>
              </p:nvSpPr>
              <p:spPr bwMode="auto">
                <a:xfrm>
                  <a:off x="3581400" y="321297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d</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45" name="Line 49"/>
                <p:cNvSpPr>
                  <a:spLocks noChangeShapeType="1"/>
                </p:cNvSpPr>
                <p:nvPr/>
              </p:nvSpPr>
              <p:spPr bwMode="auto">
                <a:xfrm>
                  <a:off x="4114800" y="34290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46" name="Line 50"/>
                <p:cNvSpPr>
                  <a:spLocks noChangeShapeType="1"/>
                </p:cNvSpPr>
                <p:nvPr/>
              </p:nvSpPr>
              <p:spPr bwMode="auto">
                <a:xfrm>
                  <a:off x="4038600" y="304800"/>
                  <a:ext cx="533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47" name="Rectangle 51"/>
                <p:cNvSpPr>
                  <a:spLocks noChangeArrowheads="1"/>
                </p:cNvSpPr>
                <p:nvPr/>
              </p:nvSpPr>
              <p:spPr bwMode="auto">
                <a:xfrm>
                  <a:off x="2819400" y="3209602"/>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 e</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54" name="Rectangle 58"/>
                <p:cNvSpPr>
                  <a:spLocks noChangeArrowheads="1"/>
                </p:cNvSpPr>
                <p:nvPr/>
              </p:nvSpPr>
              <p:spPr bwMode="auto">
                <a:xfrm>
                  <a:off x="4038600" y="523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6555" name="Rectangle 59"/>
                <p:cNvSpPr>
                  <a:spLocks noChangeArrowheads="1"/>
                </p:cNvSpPr>
                <p:nvPr/>
              </p:nvSpPr>
              <p:spPr bwMode="auto">
                <a:xfrm>
                  <a:off x="4724400" y="1133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6556" name="Rectangle 60"/>
                <p:cNvSpPr>
                  <a:spLocks noChangeArrowheads="1"/>
                </p:cNvSpPr>
                <p:nvPr/>
              </p:nvSpPr>
              <p:spPr bwMode="auto">
                <a:xfrm>
                  <a:off x="4724400" y="18192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6557" name="Rectangle 61"/>
                <p:cNvSpPr>
                  <a:spLocks noChangeArrowheads="1"/>
                </p:cNvSpPr>
                <p:nvPr/>
              </p:nvSpPr>
              <p:spPr bwMode="auto">
                <a:xfrm>
                  <a:off x="4038600" y="2428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6558" name="Rectangle 62"/>
                <p:cNvSpPr>
                  <a:spLocks noChangeArrowheads="1"/>
                </p:cNvSpPr>
                <p:nvPr/>
              </p:nvSpPr>
              <p:spPr bwMode="auto">
                <a:xfrm>
                  <a:off x="3352800" y="18192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6559" name="Rectangle 63"/>
                <p:cNvSpPr>
                  <a:spLocks noChangeArrowheads="1"/>
                </p:cNvSpPr>
                <p:nvPr/>
              </p:nvSpPr>
              <p:spPr bwMode="auto">
                <a:xfrm>
                  <a:off x="3352800" y="1133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6560" name="Rectangle 64"/>
                <p:cNvSpPr>
                  <a:spLocks noChangeArrowheads="1"/>
                </p:cNvSpPr>
                <p:nvPr/>
              </p:nvSpPr>
              <p:spPr bwMode="auto">
                <a:xfrm>
                  <a:off x="4038600" y="1209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grpSp>
        </p:grpSp>
      </p:grpSp>
      <p:grpSp>
        <p:nvGrpSpPr>
          <p:cNvPr id="67" name="组合 66"/>
          <p:cNvGrpSpPr/>
          <p:nvPr/>
        </p:nvGrpSpPr>
        <p:grpSpPr>
          <a:xfrm>
            <a:off x="2279576" y="3857629"/>
            <a:ext cx="5029200" cy="2932513"/>
            <a:chOff x="1828800" y="3958208"/>
            <a:chExt cx="5029200" cy="2932513"/>
          </a:xfrm>
        </p:grpSpPr>
        <p:sp>
          <p:nvSpPr>
            <p:cNvPr id="106501" name="Rectangle 5"/>
            <p:cNvSpPr>
              <a:spLocks noChangeArrowheads="1"/>
            </p:cNvSpPr>
            <p:nvPr/>
          </p:nvSpPr>
          <p:spPr bwMode="auto">
            <a:xfrm>
              <a:off x="1828800" y="4263008"/>
              <a:ext cx="5029200" cy="1752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2" name="Line 6"/>
            <p:cNvSpPr>
              <a:spLocks noChangeShapeType="1"/>
            </p:cNvSpPr>
            <p:nvPr/>
          </p:nvSpPr>
          <p:spPr bwMode="auto">
            <a:xfrm>
              <a:off x="2667000" y="6015608"/>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3" name="Line 7"/>
            <p:cNvSpPr>
              <a:spLocks noChangeShapeType="1"/>
            </p:cNvSpPr>
            <p:nvPr/>
          </p:nvSpPr>
          <p:spPr bwMode="auto">
            <a:xfrm>
              <a:off x="3733800" y="60156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4" name="Line 8"/>
            <p:cNvSpPr>
              <a:spLocks noChangeShapeType="1"/>
            </p:cNvSpPr>
            <p:nvPr/>
          </p:nvSpPr>
          <p:spPr bwMode="auto">
            <a:xfrm>
              <a:off x="5029200" y="60156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5" name="Line 9"/>
            <p:cNvSpPr>
              <a:spLocks noChangeShapeType="1"/>
            </p:cNvSpPr>
            <p:nvPr/>
          </p:nvSpPr>
          <p:spPr bwMode="auto">
            <a:xfrm>
              <a:off x="6019800" y="60156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6" name="Line 10"/>
            <p:cNvSpPr>
              <a:spLocks noChangeShapeType="1"/>
            </p:cNvSpPr>
            <p:nvPr/>
          </p:nvSpPr>
          <p:spPr bwMode="auto">
            <a:xfrm flipV="1">
              <a:off x="2133600" y="39582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7" name="Line 11"/>
            <p:cNvSpPr>
              <a:spLocks noChangeShapeType="1"/>
            </p:cNvSpPr>
            <p:nvPr/>
          </p:nvSpPr>
          <p:spPr bwMode="auto">
            <a:xfrm flipV="1">
              <a:off x="2743200" y="39582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8" name="Line 12"/>
            <p:cNvSpPr>
              <a:spLocks noChangeShapeType="1"/>
            </p:cNvSpPr>
            <p:nvPr/>
          </p:nvSpPr>
          <p:spPr bwMode="auto">
            <a:xfrm flipV="1">
              <a:off x="3429000" y="39582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9" name="Line 13"/>
            <p:cNvSpPr>
              <a:spLocks noChangeShapeType="1"/>
            </p:cNvSpPr>
            <p:nvPr/>
          </p:nvSpPr>
          <p:spPr bwMode="auto">
            <a:xfrm flipV="1">
              <a:off x="4114800" y="39582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0" name="Line 14"/>
            <p:cNvSpPr>
              <a:spLocks noChangeShapeType="1"/>
            </p:cNvSpPr>
            <p:nvPr/>
          </p:nvSpPr>
          <p:spPr bwMode="auto">
            <a:xfrm flipV="1">
              <a:off x="4876800" y="39582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1" name="Line 15"/>
            <p:cNvSpPr>
              <a:spLocks noChangeShapeType="1"/>
            </p:cNvSpPr>
            <p:nvPr/>
          </p:nvSpPr>
          <p:spPr bwMode="auto">
            <a:xfrm flipV="1">
              <a:off x="5638800" y="39582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2" name="Line 16"/>
            <p:cNvSpPr>
              <a:spLocks noChangeShapeType="1"/>
            </p:cNvSpPr>
            <p:nvPr/>
          </p:nvSpPr>
          <p:spPr bwMode="auto">
            <a:xfrm flipV="1">
              <a:off x="6400800" y="3958208"/>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32" name="Rectangle 36"/>
            <p:cNvSpPr>
              <a:spLocks noChangeArrowheads="1"/>
            </p:cNvSpPr>
            <p:nvPr/>
          </p:nvSpPr>
          <p:spPr bwMode="auto">
            <a:xfrm>
              <a:off x="5868144" y="630594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06533" name="Rectangle 37"/>
            <p:cNvSpPr>
              <a:spLocks noChangeArrowheads="1"/>
            </p:cNvSpPr>
            <p:nvPr/>
          </p:nvSpPr>
          <p:spPr bwMode="auto">
            <a:xfrm>
              <a:off x="4843388" y="630594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06534" name="Rectangle 38"/>
            <p:cNvSpPr>
              <a:spLocks noChangeArrowheads="1"/>
            </p:cNvSpPr>
            <p:nvPr/>
          </p:nvSpPr>
          <p:spPr bwMode="auto">
            <a:xfrm>
              <a:off x="3547244" y="630594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06535" name="Rectangle 39"/>
            <p:cNvSpPr>
              <a:spLocks noChangeArrowheads="1"/>
            </p:cNvSpPr>
            <p:nvPr/>
          </p:nvSpPr>
          <p:spPr bwMode="auto">
            <a:xfrm>
              <a:off x="2483768" y="630594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06538" name="Rectangle 42"/>
            <p:cNvSpPr>
              <a:spLocks noChangeArrowheads="1"/>
            </p:cNvSpPr>
            <p:nvPr/>
          </p:nvSpPr>
          <p:spPr bwMode="auto">
            <a:xfrm>
              <a:off x="1905000" y="41106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39" name="Rectangle 43"/>
            <p:cNvSpPr>
              <a:spLocks noChangeArrowheads="1"/>
            </p:cNvSpPr>
            <p:nvPr/>
          </p:nvSpPr>
          <p:spPr bwMode="auto">
            <a:xfrm>
              <a:off x="2362200" y="411060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 b</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41" name="Rectangle 45"/>
            <p:cNvSpPr>
              <a:spLocks noChangeArrowheads="1"/>
            </p:cNvSpPr>
            <p:nvPr/>
          </p:nvSpPr>
          <p:spPr bwMode="auto">
            <a:xfrm>
              <a:off x="3200400" y="41106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c</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43" name="Rectangle 47"/>
            <p:cNvSpPr>
              <a:spLocks noChangeArrowheads="1"/>
            </p:cNvSpPr>
            <p:nvPr/>
          </p:nvSpPr>
          <p:spPr bwMode="auto">
            <a:xfrm>
              <a:off x="3886200" y="41106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48" name="Rectangle 52"/>
            <p:cNvSpPr>
              <a:spLocks noChangeArrowheads="1"/>
            </p:cNvSpPr>
            <p:nvPr/>
          </p:nvSpPr>
          <p:spPr bwMode="auto">
            <a:xfrm>
              <a:off x="4495800" y="411060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 e</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50" name="Rectangle 54"/>
            <p:cNvSpPr>
              <a:spLocks noChangeArrowheads="1"/>
            </p:cNvSpPr>
            <p:nvPr/>
          </p:nvSpPr>
          <p:spPr bwMode="auto">
            <a:xfrm>
              <a:off x="5486400" y="41106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f</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52" name="Rectangle 56"/>
            <p:cNvSpPr>
              <a:spLocks noChangeArrowheads="1"/>
            </p:cNvSpPr>
            <p:nvPr/>
          </p:nvSpPr>
          <p:spPr bwMode="auto">
            <a:xfrm>
              <a:off x="6248400" y="40344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g</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6562" name="Rectangle 66"/>
            <p:cNvSpPr>
              <a:spLocks noChangeArrowheads="1"/>
            </p:cNvSpPr>
            <p:nvPr/>
          </p:nvSpPr>
          <p:spPr bwMode="auto">
            <a:xfrm>
              <a:off x="3505200" y="5025008"/>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74</a:t>
              </a:r>
              <a:r>
                <a:rPr lang="en-US" altLang="zh-CN" sz="3200" b="0">
                  <a:effectLst>
                    <a:outerShdw blurRad="38100" dist="38100" dir="2700000" algn="tl">
                      <a:srgbClr val="000000"/>
                    </a:outerShdw>
                  </a:effectLst>
                  <a:latin typeface="黑体" pitchFamily="49" charset="-122"/>
                  <a:ea typeface="黑体" pitchFamily="49" charset="-122"/>
                </a:rPr>
                <a:t>LS48</a:t>
              </a:r>
            </a:p>
          </p:txBody>
        </p:sp>
      </p:grpSp>
      <p:sp>
        <p:nvSpPr>
          <p:cNvPr id="71" name="矩形 70"/>
          <p:cNvSpPr/>
          <p:nvPr/>
        </p:nvSpPr>
        <p:spPr>
          <a:xfrm>
            <a:off x="2574504" y="4509121"/>
            <a:ext cx="4572000" cy="584775"/>
          </a:xfrm>
          <a:prstGeom prst="rect">
            <a:avLst/>
          </a:prstGeom>
        </p:spPr>
        <p:txBody>
          <a:bodyPr>
            <a:spAutoFit/>
          </a:bodyPr>
          <a:lstStyle/>
          <a:p>
            <a:r>
              <a:rPr lang="en-US" altLang="zh-CN" sz="3200" b="0" dirty="0">
                <a:effectLst>
                  <a:outerShdw blurRad="38100" dist="38100" dir="2700000" algn="tl">
                    <a:srgbClr val="000000">
                      <a:alpha val="43137"/>
                    </a:srgbClr>
                  </a:outerShdw>
                </a:effectLst>
              </a:rPr>
              <a:t>Seven-Segment Decoder</a:t>
            </a:r>
            <a:endParaRPr lang="zh-CN" altLang="en-US" sz="3200" dirty="0">
              <a:effectLst>
                <a:outerShdw blurRad="38100" dist="38100" dir="2700000" algn="tl">
                  <a:srgbClr val="000000">
                    <a:alpha val="43137"/>
                  </a:srgbClr>
                </a:outerShdw>
              </a:effectLst>
            </a:endParaRPr>
          </a:p>
        </p:txBody>
      </p:sp>
      <p:sp>
        <p:nvSpPr>
          <p:cNvPr id="65" name="矩形 64"/>
          <p:cNvSpPr/>
          <p:nvPr/>
        </p:nvSpPr>
        <p:spPr>
          <a:xfrm>
            <a:off x="7849039" y="5661249"/>
            <a:ext cx="2576346" cy="954107"/>
          </a:xfrm>
          <a:prstGeom prst="rect">
            <a:avLst/>
          </a:prstGeom>
        </p:spPr>
        <p:txBody>
          <a:bodyPr wrap="none">
            <a:spAutoFit/>
          </a:bodyPr>
          <a:lstStyle/>
          <a:p>
            <a:r>
              <a:rPr lang="en-US" altLang="zh-CN" sz="2800" b="0" dirty="0">
                <a:solidFill>
                  <a:srgbClr val="FFFF00"/>
                </a:solidFill>
                <a:effectLst>
                  <a:outerShdw blurRad="38100" dist="38100" dir="2700000" algn="tl">
                    <a:srgbClr val="000000">
                      <a:alpha val="43137"/>
                    </a:srgbClr>
                  </a:outerShdw>
                </a:effectLst>
              </a:rPr>
              <a:t>Inputs: </a:t>
            </a:r>
          </a:p>
          <a:p>
            <a:r>
              <a:rPr lang="en-US" altLang="zh-CN" sz="2800" b="0" dirty="0">
                <a:solidFill>
                  <a:srgbClr val="FFFF00"/>
                </a:solidFill>
                <a:effectLst>
                  <a:outerShdw blurRad="38100" dist="38100" dir="2700000" algn="tl">
                    <a:srgbClr val="000000">
                      <a:alpha val="43137"/>
                    </a:srgbClr>
                  </a:outerShdw>
                </a:effectLst>
              </a:rPr>
              <a:t>8421 BCD Code</a:t>
            </a:r>
            <a:endParaRPr lang="zh-CN" altLang="en-US" sz="2800" b="0" dirty="0">
              <a:solidFill>
                <a:srgbClr val="FFFF00"/>
              </a:solidFill>
            </a:endParaRPr>
          </a:p>
        </p:txBody>
      </p:sp>
      <p:sp>
        <p:nvSpPr>
          <p:cNvPr id="66" name="矩形 65"/>
          <p:cNvSpPr/>
          <p:nvPr/>
        </p:nvSpPr>
        <p:spPr>
          <a:xfrm>
            <a:off x="7676424" y="3356993"/>
            <a:ext cx="3316121" cy="954107"/>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Outputs: </a:t>
            </a:r>
          </a:p>
          <a:p>
            <a:r>
              <a:rPr lang="en-US" altLang="zh-CN" sz="2800" b="0" dirty="0">
                <a:solidFill>
                  <a:srgbClr val="FFFF00"/>
                </a:solidFill>
                <a:effectLst>
                  <a:outerShdw blurRad="38100" dist="38100" dir="2700000" algn="tl">
                    <a:srgbClr val="000000">
                      <a:alpha val="43137"/>
                    </a:srgbClr>
                  </a:outerShdw>
                </a:effectLst>
              </a:rPr>
              <a:t>7  LED lights</a:t>
            </a:r>
            <a:endParaRPr lang="zh-CN" altLang="en-US" sz="2800" b="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linds(horizontal)">
                                      <p:cBhvr>
                                        <p:cTn id="7" dur="500"/>
                                        <p:tgtEl>
                                          <p:spTgt spid="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linds(horizontal)">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blinds(horizontal)">
                                      <p:cBhvr>
                                        <p:cTn id="15" dur="500"/>
                                        <p:tgtEl>
                                          <p:spTgt spid="66"/>
                                        </p:tgtEl>
                                      </p:cBhvr>
                                    </p:animEffect>
                                  </p:childTnLst>
                                </p:cTn>
                              </p:par>
                              <p:par>
                                <p:cTn id="16" presetID="2" presetClass="entr" presetSubtype="4"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 calcmode="lin" valueType="num">
                                      <p:cBhvr additive="base">
                                        <p:cTn id="18" dur="500" fill="hold"/>
                                        <p:tgtEl>
                                          <p:spTgt spid="70"/>
                                        </p:tgtEl>
                                        <p:attrNameLst>
                                          <p:attrName>ppt_x</p:attrName>
                                        </p:attrNameLst>
                                      </p:cBhvr>
                                      <p:tavLst>
                                        <p:tav tm="0">
                                          <p:val>
                                            <p:strVal val="#ppt_x"/>
                                          </p:val>
                                        </p:tav>
                                        <p:tav tm="100000">
                                          <p:val>
                                            <p:strVal val="#ppt_x"/>
                                          </p:val>
                                        </p:tav>
                                      </p:tavLst>
                                    </p:anim>
                                    <p:anim calcmode="lin" valueType="num">
                                      <p:cBhvr additive="base">
                                        <p:cTn id="19" dur="500" fill="hold"/>
                                        <p:tgtEl>
                                          <p:spTgt spid="7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981200"/>
            <a:ext cx="8447856" cy="4114800"/>
          </a:xfrm>
        </p:spPr>
        <p:txBody>
          <a:bodyPr/>
          <a:lstStyle/>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The inputs of Seven-Segment Digital Display Decoder are B8 B4 B2 B1.</a:t>
            </a: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The outputs of Seven-Segment Digital Display Decoder are a, b, c, d, e, f, g.</a:t>
            </a: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The inputs control the on and off state of the output lights.</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524" name="Line 4"/>
          <p:cNvSpPr>
            <a:spLocks noChangeShapeType="1"/>
          </p:cNvSpPr>
          <p:nvPr/>
        </p:nvSpPr>
        <p:spPr bwMode="auto">
          <a:xfrm>
            <a:off x="2514600" y="1232520"/>
            <a:ext cx="75418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62292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1" name="Rectangle 11"/>
          <p:cNvSpPr>
            <a:spLocks noChangeArrowheads="1"/>
          </p:cNvSpPr>
          <p:nvPr/>
        </p:nvSpPr>
        <p:spPr bwMode="auto">
          <a:xfrm>
            <a:off x="2667001" y="508621"/>
            <a:ext cx="75184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107532" name="Line 12"/>
          <p:cNvSpPr>
            <a:spLocks noChangeShapeType="1"/>
          </p:cNvSpPr>
          <p:nvPr/>
        </p:nvSpPr>
        <p:spPr bwMode="auto">
          <a:xfrm>
            <a:off x="8534400" y="62292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86142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0  1  0  1    1 0 1 1 0 1 1    5</a:t>
            </a:r>
          </a:p>
        </p:txBody>
      </p:sp>
      <p:sp>
        <p:nvSpPr>
          <p:cNvPr id="107534" name="Rectangle 14"/>
          <p:cNvSpPr>
            <a:spLocks noChangeArrowheads="1"/>
          </p:cNvSpPr>
          <p:nvPr/>
        </p:nvSpPr>
        <p:spPr bwMode="auto">
          <a:xfrm>
            <a:off x="2667000" y="332802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0  1  0  0    0 1 1 0 0 1 1    4</a:t>
            </a:r>
          </a:p>
        </p:txBody>
      </p:sp>
      <p:sp>
        <p:nvSpPr>
          <p:cNvPr id="107535" name="Rectangle 15"/>
          <p:cNvSpPr>
            <a:spLocks noChangeArrowheads="1"/>
          </p:cNvSpPr>
          <p:nvPr/>
        </p:nvSpPr>
        <p:spPr bwMode="auto">
          <a:xfrm>
            <a:off x="2667000" y="271842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0  0  1  1    1 1 1 1 0 0 1    3</a:t>
            </a:r>
          </a:p>
        </p:txBody>
      </p:sp>
      <p:sp>
        <p:nvSpPr>
          <p:cNvPr id="107536" name="Rectangle 16"/>
          <p:cNvSpPr>
            <a:spLocks noChangeArrowheads="1"/>
          </p:cNvSpPr>
          <p:nvPr/>
        </p:nvSpPr>
        <p:spPr bwMode="auto">
          <a:xfrm>
            <a:off x="2667000" y="218502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0  0  1  0    1 1 0 1 1 0 1    2</a:t>
            </a:r>
          </a:p>
        </p:txBody>
      </p:sp>
      <p:sp>
        <p:nvSpPr>
          <p:cNvPr id="107537" name="Rectangle 17"/>
          <p:cNvSpPr>
            <a:spLocks noChangeArrowheads="1"/>
          </p:cNvSpPr>
          <p:nvPr/>
        </p:nvSpPr>
        <p:spPr bwMode="auto">
          <a:xfrm>
            <a:off x="2667000" y="172782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119442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0  0  0  0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1 1 1 1 1 1 </a:t>
            </a:r>
            <a:r>
              <a:rPr lang="zh-CN" altLang="en-US" sz="3200" b="0" dirty="0">
                <a:effectLst>
                  <a:outerShdw blurRad="38100" dist="38100" dir="2700000" algn="tl">
                    <a:srgbClr val="000000"/>
                  </a:outerShdw>
                </a:effectLst>
                <a:latin typeface="黑体" pitchFamily="49" charset="-122"/>
                <a:ea typeface="黑体" pitchFamily="49" charset="-122"/>
              </a:rPr>
              <a:t>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a:t>
            </a:r>
          </a:p>
        </p:txBody>
      </p:sp>
      <p:sp>
        <p:nvSpPr>
          <p:cNvPr id="107539" name="Line 19"/>
          <p:cNvSpPr>
            <a:spLocks noChangeShapeType="1"/>
          </p:cNvSpPr>
          <p:nvPr/>
        </p:nvSpPr>
        <p:spPr bwMode="auto">
          <a:xfrm>
            <a:off x="5381620" y="5633863"/>
            <a:ext cx="990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0" name="Line 20"/>
          <p:cNvSpPr>
            <a:spLocks noChangeShapeType="1"/>
          </p:cNvSpPr>
          <p:nvPr/>
        </p:nvSpPr>
        <p:spPr bwMode="auto">
          <a:xfrm>
            <a:off x="5410200" y="5786263"/>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1" name="Line 21"/>
          <p:cNvSpPr>
            <a:spLocks noChangeShapeType="1"/>
          </p:cNvSpPr>
          <p:nvPr/>
        </p:nvSpPr>
        <p:spPr bwMode="auto">
          <a:xfrm>
            <a:off x="5486400" y="6395863"/>
            <a:ext cx="914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2" name="Line 22"/>
          <p:cNvSpPr>
            <a:spLocks noChangeShapeType="1"/>
          </p:cNvSpPr>
          <p:nvPr/>
        </p:nvSpPr>
        <p:spPr bwMode="auto">
          <a:xfrm>
            <a:off x="6400800" y="5633863"/>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3" name="Line 23"/>
          <p:cNvSpPr>
            <a:spLocks noChangeShapeType="1"/>
          </p:cNvSpPr>
          <p:nvPr/>
        </p:nvSpPr>
        <p:spPr bwMode="auto">
          <a:xfrm flipV="1">
            <a:off x="5410200" y="4871863"/>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4" name="Line 24"/>
          <p:cNvSpPr>
            <a:spLocks noChangeShapeType="1"/>
          </p:cNvSpPr>
          <p:nvPr/>
        </p:nvSpPr>
        <p:spPr bwMode="auto">
          <a:xfrm>
            <a:off x="5486400" y="4871863"/>
            <a:ext cx="838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5" name="Line 25"/>
          <p:cNvSpPr>
            <a:spLocks noChangeShapeType="1"/>
          </p:cNvSpPr>
          <p:nvPr/>
        </p:nvSpPr>
        <p:spPr bwMode="auto">
          <a:xfrm>
            <a:off x="6400800" y="4948063"/>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7" name="Rectangle 27"/>
          <p:cNvSpPr>
            <a:spLocks noChangeArrowheads="1"/>
          </p:cNvSpPr>
          <p:nvPr/>
        </p:nvSpPr>
        <p:spPr bwMode="auto">
          <a:xfrm>
            <a:off x="6400800" y="493853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8" name="Rectangle 28"/>
          <p:cNvSpPr>
            <a:spLocks noChangeArrowheads="1"/>
          </p:cNvSpPr>
          <p:nvPr/>
        </p:nvSpPr>
        <p:spPr bwMode="auto">
          <a:xfrm>
            <a:off x="6400800" y="562433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9" name="Rectangle 29"/>
          <p:cNvSpPr>
            <a:spLocks noChangeArrowheads="1"/>
          </p:cNvSpPr>
          <p:nvPr/>
        </p:nvSpPr>
        <p:spPr bwMode="auto">
          <a:xfrm>
            <a:off x="5715000" y="623393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0" name="Rectangle 30"/>
          <p:cNvSpPr>
            <a:spLocks noChangeArrowheads="1"/>
          </p:cNvSpPr>
          <p:nvPr/>
        </p:nvSpPr>
        <p:spPr bwMode="auto">
          <a:xfrm>
            <a:off x="5029200" y="562433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1" name="Rectangle 31"/>
          <p:cNvSpPr>
            <a:spLocks noChangeArrowheads="1"/>
          </p:cNvSpPr>
          <p:nvPr/>
        </p:nvSpPr>
        <p:spPr bwMode="auto">
          <a:xfrm>
            <a:off x="5029200" y="493853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2" name="Rectangle 32"/>
          <p:cNvSpPr>
            <a:spLocks noChangeArrowheads="1"/>
          </p:cNvSpPr>
          <p:nvPr/>
        </p:nvSpPr>
        <p:spPr bwMode="auto">
          <a:xfrm>
            <a:off x="5686420" y="501473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3" name="Rectangle 33"/>
          <p:cNvSpPr>
            <a:spLocks noChangeArrowheads="1"/>
          </p:cNvSpPr>
          <p:nvPr/>
        </p:nvSpPr>
        <p:spPr bwMode="auto">
          <a:xfrm>
            <a:off x="5638800" y="432893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 name="矩形 27"/>
          <p:cNvSpPr/>
          <p:nvPr/>
        </p:nvSpPr>
        <p:spPr>
          <a:xfrm>
            <a:off x="1487489" y="1"/>
            <a:ext cx="6896183"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cs typeface="Times New Roman" pitchFamily="18" charset="0"/>
              </a:rPr>
              <a:t> Truth Table of </a:t>
            </a:r>
            <a:r>
              <a:rPr lang="en-US" altLang="zh-CN" sz="3200" b="0" dirty="0">
                <a:solidFill>
                  <a:srgbClr val="FFFF00"/>
                </a:solidFill>
                <a:effectLst>
                  <a:outerShdw blurRad="38100" dist="38100" dir="2700000" algn="tl">
                    <a:srgbClr val="000000">
                      <a:alpha val="43137"/>
                    </a:srgbClr>
                  </a:outerShdw>
                </a:effectLst>
              </a:rPr>
              <a:t>Seven-Segment Decoder</a:t>
            </a:r>
            <a:endParaRPr lang="zh-CN" altLang="en-US" sz="3200" b="0" dirty="0">
              <a:solidFill>
                <a:srgbClr val="FFFF00"/>
              </a:solidFill>
            </a:endParaRPr>
          </a:p>
        </p:txBody>
      </p:sp>
    </p:spTree>
  </p:cSld>
  <p:clrMapOvr>
    <a:masterClrMapping/>
  </p:clrMapOvr>
  <p:transition>
    <p:sndAc>
      <p:stSnd>
        <p:snd r:embed="rId3" name="hammer.wav"/>
      </p:stSnd>
    </p:sndAc>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3552" y="1981200"/>
            <a:ext cx="8375848" cy="4114800"/>
          </a:xfrm>
        </p:spPr>
        <p:txBody>
          <a:bodyPr/>
          <a:lstStyle/>
          <a:p>
            <a:r>
              <a:rPr lang="en-US" altLang="zh-CN" dirty="0" smtClean="0">
                <a:latin typeface="Times New Roman" pitchFamily="18" charset="0"/>
                <a:cs typeface="Times New Roman" pitchFamily="18" charset="0"/>
              </a:rPr>
              <a:t>If B8, B4, B2, B1 are 0, we can see the digit 0 in the display.</a:t>
            </a:r>
          </a:p>
          <a:p>
            <a:r>
              <a:rPr lang="en-US" altLang="zh-CN" dirty="0" smtClean="0">
                <a:latin typeface="Times New Roman" pitchFamily="18" charset="0"/>
                <a:cs typeface="Times New Roman" pitchFamily="18" charset="0"/>
              </a:rPr>
              <a:t>The lights a, b, c, d, e, f are on.</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6"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4" name="Line 4"/>
          <p:cNvSpPr>
            <a:spLocks noChangeShapeType="1"/>
          </p:cNvSpPr>
          <p:nvPr/>
        </p:nvSpPr>
        <p:spPr bwMode="auto">
          <a:xfrm flipV="1">
            <a:off x="2514600" y="980728"/>
            <a:ext cx="76138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32" name="Line 12"/>
          <p:cNvSpPr>
            <a:spLocks noChangeShapeType="1"/>
          </p:cNvSpPr>
          <p:nvPr/>
        </p:nvSpPr>
        <p:spPr bwMode="auto">
          <a:xfrm>
            <a:off x="85344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0  1  0  1    1 0 1 1 0 1 1    5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0  1  0  0    0 1 1 0 0 1 1    4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0  0  1  1    1 1 1 1 0 0 1    3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0  0  1  0    1 1 0 1 1 0 1    2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0  0  0  1    </a:t>
            </a:r>
            <a:r>
              <a:rPr lang="zh-CN" altLang="en-US" sz="3200" b="0" dirty="0">
                <a:effectLst>
                  <a:outerShdw blurRad="38100" dist="38100" dir="2700000" algn="tl">
                    <a:srgbClr val="000000"/>
                  </a:outerShdw>
                </a:effectLst>
                <a:latin typeface="黑体" pitchFamily="49" charset="-122"/>
                <a:ea typeface="黑体" pitchFamily="49" charset="-122"/>
              </a:rPr>
              <a:t>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a:t>
            </a:r>
            <a:r>
              <a:rPr lang="zh-CN" altLang="en-US" sz="3200" b="0" dirty="0">
                <a:effectLst>
                  <a:outerShdw blurRad="38100" dist="38100" dir="2700000" algn="tl">
                    <a:srgbClr val="000000"/>
                  </a:outerShdw>
                </a:effectLst>
                <a:latin typeface="黑体" pitchFamily="49" charset="-122"/>
                <a:ea typeface="黑体" pitchFamily="49" charset="-122"/>
              </a:rPr>
              <a:t> 0 0 0 0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0  0  0  0    1 1 1 1 1 1 0    0</a:t>
            </a:r>
          </a:p>
        </p:txBody>
      </p:sp>
      <p:sp>
        <p:nvSpPr>
          <p:cNvPr id="107539" name="Line 19"/>
          <p:cNvSpPr>
            <a:spLocks noChangeShapeType="1"/>
          </p:cNvSpPr>
          <p:nvPr/>
        </p:nvSpPr>
        <p:spPr bwMode="auto">
          <a:xfrm>
            <a:off x="5410200" y="5457825"/>
            <a:ext cx="990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0" name="Line 20"/>
          <p:cNvSpPr>
            <a:spLocks noChangeShapeType="1"/>
          </p:cNvSpPr>
          <p:nvPr/>
        </p:nvSpPr>
        <p:spPr bwMode="auto">
          <a:xfrm>
            <a:off x="5410200" y="5610225"/>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1" name="Line 21"/>
          <p:cNvSpPr>
            <a:spLocks noChangeShapeType="1"/>
          </p:cNvSpPr>
          <p:nvPr/>
        </p:nvSpPr>
        <p:spPr bwMode="auto">
          <a:xfrm>
            <a:off x="5486400" y="6219825"/>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2" name="Line 22"/>
          <p:cNvSpPr>
            <a:spLocks noChangeShapeType="1"/>
          </p:cNvSpPr>
          <p:nvPr/>
        </p:nvSpPr>
        <p:spPr bwMode="auto">
          <a:xfrm>
            <a:off x="6400800" y="5457825"/>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3" name="Line 23"/>
          <p:cNvSpPr>
            <a:spLocks noChangeShapeType="1"/>
          </p:cNvSpPr>
          <p:nvPr/>
        </p:nvSpPr>
        <p:spPr bwMode="auto">
          <a:xfrm flipV="1">
            <a:off x="5410200" y="4695825"/>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4" name="Line 24"/>
          <p:cNvSpPr>
            <a:spLocks noChangeShapeType="1"/>
          </p:cNvSpPr>
          <p:nvPr/>
        </p:nvSpPr>
        <p:spPr bwMode="auto">
          <a:xfrm>
            <a:off x="5486400" y="4695825"/>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5" name="Line 25"/>
          <p:cNvSpPr>
            <a:spLocks noChangeShapeType="1"/>
          </p:cNvSpPr>
          <p:nvPr/>
        </p:nvSpPr>
        <p:spPr bwMode="auto">
          <a:xfrm>
            <a:off x="6400800" y="4772025"/>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7" name="Rectangle 27"/>
          <p:cNvSpPr>
            <a:spLocks noChangeArrowheads="1"/>
          </p:cNvSpPr>
          <p:nvPr/>
        </p:nvSpPr>
        <p:spPr bwMode="auto">
          <a:xfrm>
            <a:off x="64008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8" name="Rectangle 28"/>
          <p:cNvSpPr>
            <a:spLocks noChangeArrowheads="1"/>
          </p:cNvSpPr>
          <p:nvPr/>
        </p:nvSpPr>
        <p:spPr bwMode="auto">
          <a:xfrm>
            <a:off x="64008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9" name="Rectangle 29"/>
          <p:cNvSpPr>
            <a:spLocks noChangeArrowheads="1"/>
          </p:cNvSpPr>
          <p:nvPr/>
        </p:nvSpPr>
        <p:spPr bwMode="auto">
          <a:xfrm>
            <a:off x="5715000" y="6057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0" name="Rectangle 30"/>
          <p:cNvSpPr>
            <a:spLocks noChangeArrowheads="1"/>
          </p:cNvSpPr>
          <p:nvPr/>
        </p:nvSpPr>
        <p:spPr bwMode="auto">
          <a:xfrm>
            <a:off x="50292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1" name="Rectangle 31"/>
          <p:cNvSpPr>
            <a:spLocks noChangeArrowheads="1"/>
          </p:cNvSpPr>
          <p:nvPr/>
        </p:nvSpPr>
        <p:spPr bwMode="auto">
          <a:xfrm>
            <a:off x="50292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2" name="Rectangle 32"/>
          <p:cNvSpPr>
            <a:spLocks noChangeArrowheads="1"/>
          </p:cNvSpPr>
          <p:nvPr/>
        </p:nvSpPr>
        <p:spPr bwMode="auto">
          <a:xfrm>
            <a:off x="5715000" y="4838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3" name="Rectangle 33"/>
          <p:cNvSpPr>
            <a:spLocks noChangeArrowheads="1"/>
          </p:cNvSpPr>
          <p:nvPr/>
        </p:nvSpPr>
        <p:spPr bwMode="auto">
          <a:xfrm>
            <a:off x="5638800" y="4152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sndAc>
      <p:stSnd>
        <p:snd r:embed="rId2" name="hammer.wav"/>
      </p:stSnd>
    </p:sndAc>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4" name="Line 4"/>
          <p:cNvSpPr>
            <a:spLocks noChangeShapeType="1"/>
          </p:cNvSpPr>
          <p:nvPr/>
        </p:nvSpPr>
        <p:spPr bwMode="auto">
          <a:xfrm flipV="1">
            <a:off x="2514600" y="980728"/>
            <a:ext cx="75418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32" name="Line 12"/>
          <p:cNvSpPr>
            <a:spLocks noChangeShapeType="1"/>
          </p:cNvSpPr>
          <p:nvPr/>
        </p:nvSpPr>
        <p:spPr bwMode="auto">
          <a:xfrm>
            <a:off x="85344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0  1  0  1    1 0 1 1 0 1 1    5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0  1  0  0    0 1 1 0 0 1 1    4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0  0  1  1    1 1 1 1 0 0 1    3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0  0  1  0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a:t>
            </a:r>
            <a:r>
              <a:rPr lang="zh-CN" altLang="en-US" sz="3200" b="0" dirty="0">
                <a:effectLst>
                  <a:outerShdw blurRad="38100" dist="38100" dir="2700000" algn="tl">
                    <a:srgbClr val="000000"/>
                  </a:outerShdw>
                </a:effectLst>
                <a:latin typeface="黑体" pitchFamily="49" charset="-122"/>
                <a:ea typeface="黑体" pitchFamily="49" charset="-122"/>
              </a:rPr>
              <a:t>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a:t>
            </a:r>
            <a:r>
              <a:rPr lang="zh-CN" altLang="en-US" sz="3200" b="0" dirty="0">
                <a:effectLst>
                  <a:outerShdw blurRad="38100" dist="38100" dir="2700000" algn="tl">
                    <a:srgbClr val="000000"/>
                  </a:outerShdw>
                </a:effectLst>
                <a:latin typeface="黑体" pitchFamily="49" charset="-122"/>
                <a:ea typeface="黑体" pitchFamily="49" charset="-122"/>
              </a:rPr>
              <a:t>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0  0  0  0    1 1 1 1 1 1 0    0</a:t>
            </a:r>
          </a:p>
        </p:txBody>
      </p:sp>
      <p:sp>
        <p:nvSpPr>
          <p:cNvPr id="107539" name="Line 19"/>
          <p:cNvSpPr>
            <a:spLocks noChangeShapeType="1"/>
          </p:cNvSpPr>
          <p:nvPr/>
        </p:nvSpPr>
        <p:spPr bwMode="auto">
          <a:xfrm>
            <a:off x="5410200" y="5457825"/>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0" name="Line 20"/>
          <p:cNvSpPr>
            <a:spLocks noChangeShapeType="1"/>
          </p:cNvSpPr>
          <p:nvPr/>
        </p:nvSpPr>
        <p:spPr bwMode="auto">
          <a:xfrm>
            <a:off x="5410200" y="5610225"/>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1" name="Line 21"/>
          <p:cNvSpPr>
            <a:spLocks noChangeShapeType="1"/>
          </p:cNvSpPr>
          <p:nvPr/>
        </p:nvSpPr>
        <p:spPr bwMode="auto">
          <a:xfrm>
            <a:off x="5486400" y="6219825"/>
            <a:ext cx="914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2" name="Line 22"/>
          <p:cNvSpPr>
            <a:spLocks noChangeShapeType="1"/>
          </p:cNvSpPr>
          <p:nvPr/>
        </p:nvSpPr>
        <p:spPr bwMode="auto">
          <a:xfrm>
            <a:off x="6400800" y="5457825"/>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3" name="Line 23"/>
          <p:cNvSpPr>
            <a:spLocks noChangeShapeType="1"/>
          </p:cNvSpPr>
          <p:nvPr/>
        </p:nvSpPr>
        <p:spPr bwMode="auto">
          <a:xfrm flipV="1">
            <a:off x="5410200" y="4695825"/>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4" name="Line 24"/>
          <p:cNvSpPr>
            <a:spLocks noChangeShapeType="1"/>
          </p:cNvSpPr>
          <p:nvPr/>
        </p:nvSpPr>
        <p:spPr bwMode="auto">
          <a:xfrm>
            <a:off x="5486400" y="4695825"/>
            <a:ext cx="838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5" name="Line 25"/>
          <p:cNvSpPr>
            <a:spLocks noChangeShapeType="1"/>
          </p:cNvSpPr>
          <p:nvPr/>
        </p:nvSpPr>
        <p:spPr bwMode="auto">
          <a:xfrm>
            <a:off x="6400800" y="4772025"/>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7" name="Rectangle 27"/>
          <p:cNvSpPr>
            <a:spLocks noChangeArrowheads="1"/>
          </p:cNvSpPr>
          <p:nvPr/>
        </p:nvSpPr>
        <p:spPr bwMode="auto">
          <a:xfrm>
            <a:off x="64008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8" name="Rectangle 28"/>
          <p:cNvSpPr>
            <a:spLocks noChangeArrowheads="1"/>
          </p:cNvSpPr>
          <p:nvPr/>
        </p:nvSpPr>
        <p:spPr bwMode="auto">
          <a:xfrm>
            <a:off x="64008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9" name="Rectangle 29"/>
          <p:cNvSpPr>
            <a:spLocks noChangeArrowheads="1"/>
          </p:cNvSpPr>
          <p:nvPr/>
        </p:nvSpPr>
        <p:spPr bwMode="auto">
          <a:xfrm>
            <a:off x="5715000" y="6057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0" name="Rectangle 30"/>
          <p:cNvSpPr>
            <a:spLocks noChangeArrowheads="1"/>
          </p:cNvSpPr>
          <p:nvPr/>
        </p:nvSpPr>
        <p:spPr bwMode="auto">
          <a:xfrm>
            <a:off x="50292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1" name="Rectangle 31"/>
          <p:cNvSpPr>
            <a:spLocks noChangeArrowheads="1"/>
          </p:cNvSpPr>
          <p:nvPr/>
        </p:nvSpPr>
        <p:spPr bwMode="auto">
          <a:xfrm>
            <a:off x="50292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2" name="Rectangle 32"/>
          <p:cNvSpPr>
            <a:spLocks noChangeArrowheads="1"/>
          </p:cNvSpPr>
          <p:nvPr/>
        </p:nvSpPr>
        <p:spPr bwMode="auto">
          <a:xfrm>
            <a:off x="5715000" y="4838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3" name="Rectangle 33"/>
          <p:cNvSpPr>
            <a:spLocks noChangeArrowheads="1"/>
          </p:cNvSpPr>
          <p:nvPr/>
        </p:nvSpPr>
        <p:spPr bwMode="auto">
          <a:xfrm>
            <a:off x="5638800" y="4152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sndAc>
      <p:stSnd>
        <p:snd r:embed="rId2" name="hammer.wav"/>
      </p:stSnd>
    </p:sndAc>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4" name="Line 4"/>
          <p:cNvSpPr>
            <a:spLocks noChangeShapeType="1"/>
          </p:cNvSpPr>
          <p:nvPr/>
        </p:nvSpPr>
        <p:spPr bwMode="auto">
          <a:xfrm flipV="1">
            <a:off x="2514600" y="980728"/>
            <a:ext cx="76138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1" name="Rectangle 11"/>
          <p:cNvSpPr>
            <a:spLocks noChangeArrowheads="1"/>
          </p:cNvSpPr>
          <p:nvPr/>
        </p:nvSpPr>
        <p:spPr bwMode="auto">
          <a:xfrm>
            <a:off x="2667001" y="266701"/>
            <a:ext cx="76209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 </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32" name="Line 12"/>
          <p:cNvSpPr>
            <a:spLocks noChangeShapeType="1"/>
          </p:cNvSpPr>
          <p:nvPr/>
        </p:nvSpPr>
        <p:spPr bwMode="auto">
          <a:xfrm>
            <a:off x="85344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0  1  0  1    1 0 1 1 0 1 1    5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0  1  0  0    0 1 1 0 0 1 1    4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0  0  1  1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1 1 1 1 </a:t>
            </a:r>
            <a:r>
              <a:rPr lang="zh-CN" altLang="en-US" sz="3200" b="0" dirty="0">
                <a:effectLst>
                  <a:outerShdw blurRad="38100" dist="38100" dir="2700000" algn="tl">
                    <a:srgbClr val="000000"/>
                  </a:outerShdw>
                </a:effectLst>
                <a:latin typeface="黑体" pitchFamily="49" charset="-122"/>
                <a:ea typeface="黑体" pitchFamily="49" charset="-122"/>
              </a:rPr>
              <a:t>0 0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0  0  1  0    1 1 0 1 1 0 1    2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0  0  0  0    1 1 1 1 1 1 0    0</a:t>
            </a:r>
          </a:p>
        </p:txBody>
      </p:sp>
      <p:sp>
        <p:nvSpPr>
          <p:cNvPr id="107539" name="Line 19"/>
          <p:cNvSpPr>
            <a:spLocks noChangeShapeType="1"/>
          </p:cNvSpPr>
          <p:nvPr/>
        </p:nvSpPr>
        <p:spPr bwMode="auto">
          <a:xfrm>
            <a:off x="5410200" y="5457825"/>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0" name="Line 20"/>
          <p:cNvSpPr>
            <a:spLocks noChangeShapeType="1"/>
          </p:cNvSpPr>
          <p:nvPr/>
        </p:nvSpPr>
        <p:spPr bwMode="auto">
          <a:xfrm>
            <a:off x="5410200" y="5610225"/>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1" name="Line 21"/>
          <p:cNvSpPr>
            <a:spLocks noChangeShapeType="1"/>
          </p:cNvSpPr>
          <p:nvPr/>
        </p:nvSpPr>
        <p:spPr bwMode="auto">
          <a:xfrm>
            <a:off x="5486400" y="6219825"/>
            <a:ext cx="914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2" name="Line 22"/>
          <p:cNvSpPr>
            <a:spLocks noChangeShapeType="1"/>
          </p:cNvSpPr>
          <p:nvPr/>
        </p:nvSpPr>
        <p:spPr bwMode="auto">
          <a:xfrm>
            <a:off x="6400800" y="5457825"/>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3" name="Line 23"/>
          <p:cNvSpPr>
            <a:spLocks noChangeShapeType="1"/>
          </p:cNvSpPr>
          <p:nvPr/>
        </p:nvSpPr>
        <p:spPr bwMode="auto">
          <a:xfrm flipV="1">
            <a:off x="5410200" y="4695825"/>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4" name="Line 24"/>
          <p:cNvSpPr>
            <a:spLocks noChangeShapeType="1"/>
          </p:cNvSpPr>
          <p:nvPr/>
        </p:nvSpPr>
        <p:spPr bwMode="auto">
          <a:xfrm>
            <a:off x="5486400" y="4695825"/>
            <a:ext cx="838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5" name="Line 25"/>
          <p:cNvSpPr>
            <a:spLocks noChangeShapeType="1"/>
          </p:cNvSpPr>
          <p:nvPr/>
        </p:nvSpPr>
        <p:spPr bwMode="auto">
          <a:xfrm>
            <a:off x="6400800" y="4772025"/>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7" name="Rectangle 27"/>
          <p:cNvSpPr>
            <a:spLocks noChangeArrowheads="1"/>
          </p:cNvSpPr>
          <p:nvPr/>
        </p:nvSpPr>
        <p:spPr bwMode="auto">
          <a:xfrm>
            <a:off x="64008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8" name="Rectangle 28"/>
          <p:cNvSpPr>
            <a:spLocks noChangeArrowheads="1"/>
          </p:cNvSpPr>
          <p:nvPr/>
        </p:nvSpPr>
        <p:spPr bwMode="auto">
          <a:xfrm>
            <a:off x="64008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9" name="Rectangle 29"/>
          <p:cNvSpPr>
            <a:spLocks noChangeArrowheads="1"/>
          </p:cNvSpPr>
          <p:nvPr/>
        </p:nvSpPr>
        <p:spPr bwMode="auto">
          <a:xfrm>
            <a:off x="5715000" y="6057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0" name="Rectangle 30"/>
          <p:cNvSpPr>
            <a:spLocks noChangeArrowheads="1"/>
          </p:cNvSpPr>
          <p:nvPr/>
        </p:nvSpPr>
        <p:spPr bwMode="auto">
          <a:xfrm>
            <a:off x="50292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e</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51" name="Rectangle 31"/>
          <p:cNvSpPr>
            <a:spLocks noChangeArrowheads="1"/>
          </p:cNvSpPr>
          <p:nvPr/>
        </p:nvSpPr>
        <p:spPr bwMode="auto">
          <a:xfrm>
            <a:off x="50292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2" name="Rectangle 32"/>
          <p:cNvSpPr>
            <a:spLocks noChangeArrowheads="1"/>
          </p:cNvSpPr>
          <p:nvPr/>
        </p:nvSpPr>
        <p:spPr bwMode="auto">
          <a:xfrm>
            <a:off x="5715000" y="4838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3" name="Rectangle 33"/>
          <p:cNvSpPr>
            <a:spLocks noChangeArrowheads="1"/>
          </p:cNvSpPr>
          <p:nvPr/>
        </p:nvSpPr>
        <p:spPr bwMode="auto">
          <a:xfrm>
            <a:off x="5638800" y="4152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sndAc>
      <p:stSnd>
        <p:snd r:embed="rId2" name="hammer.wav"/>
      </p:stSnd>
    </p:sndAc>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4" name="Line 4"/>
          <p:cNvSpPr>
            <a:spLocks noChangeShapeType="1"/>
          </p:cNvSpPr>
          <p:nvPr/>
        </p:nvSpPr>
        <p:spPr bwMode="auto">
          <a:xfrm flipV="1">
            <a:off x="2514600" y="980728"/>
            <a:ext cx="75418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32" name="Line 12"/>
          <p:cNvSpPr>
            <a:spLocks noChangeShapeType="1"/>
          </p:cNvSpPr>
          <p:nvPr/>
        </p:nvSpPr>
        <p:spPr bwMode="auto">
          <a:xfrm>
            <a:off x="85344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0  1  0  1    1 0 1 1 0 1 1    5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0  1  0  0    </a:t>
            </a:r>
            <a:r>
              <a:rPr lang="zh-CN" altLang="en-US" sz="3200" b="0" dirty="0">
                <a:effectLst>
                  <a:outerShdw blurRad="38100" dist="38100" dir="2700000" algn="tl">
                    <a:srgbClr val="000000"/>
                  </a:outerShdw>
                </a:effectLst>
                <a:latin typeface="黑体" pitchFamily="49" charset="-122"/>
                <a:ea typeface="黑体" pitchFamily="49" charset="-122"/>
              </a:rPr>
              <a:t>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a:t>
            </a:r>
            <a:r>
              <a:rPr lang="zh-CN" altLang="en-US" sz="3200" b="0" dirty="0">
                <a:effectLst>
                  <a:outerShdw blurRad="38100" dist="38100" dir="2700000" algn="tl">
                    <a:srgbClr val="000000"/>
                  </a:outerShdw>
                </a:effectLst>
                <a:latin typeface="黑体" pitchFamily="49" charset="-122"/>
                <a:ea typeface="黑体" pitchFamily="49" charset="-122"/>
              </a:rPr>
              <a:t> 0 0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a:t>
            </a:r>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0  0  1  1    1 1 1 1 0 0 1    3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0  0  1  0    1 1 0 1 1 0 1    2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0  0  0  0    1 1 1 1 1 1 0    0</a:t>
            </a:r>
          </a:p>
        </p:txBody>
      </p:sp>
      <p:sp>
        <p:nvSpPr>
          <p:cNvPr id="107539" name="Line 19"/>
          <p:cNvSpPr>
            <a:spLocks noChangeShapeType="1"/>
          </p:cNvSpPr>
          <p:nvPr/>
        </p:nvSpPr>
        <p:spPr bwMode="auto">
          <a:xfrm>
            <a:off x="5410200" y="5457825"/>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0" name="Line 20"/>
          <p:cNvSpPr>
            <a:spLocks noChangeShapeType="1"/>
          </p:cNvSpPr>
          <p:nvPr/>
        </p:nvSpPr>
        <p:spPr bwMode="auto">
          <a:xfrm>
            <a:off x="5410200" y="5610225"/>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1" name="Line 21"/>
          <p:cNvSpPr>
            <a:spLocks noChangeShapeType="1"/>
          </p:cNvSpPr>
          <p:nvPr/>
        </p:nvSpPr>
        <p:spPr bwMode="auto">
          <a:xfrm>
            <a:off x="5486400" y="6219825"/>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2" name="Line 22"/>
          <p:cNvSpPr>
            <a:spLocks noChangeShapeType="1"/>
          </p:cNvSpPr>
          <p:nvPr/>
        </p:nvSpPr>
        <p:spPr bwMode="auto">
          <a:xfrm>
            <a:off x="6400800" y="5457825"/>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3" name="Line 23"/>
          <p:cNvSpPr>
            <a:spLocks noChangeShapeType="1"/>
          </p:cNvSpPr>
          <p:nvPr/>
        </p:nvSpPr>
        <p:spPr bwMode="auto">
          <a:xfrm flipV="1">
            <a:off x="5410200" y="4695825"/>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4" name="Line 24"/>
          <p:cNvSpPr>
            <a:spLocks noChangeShapeType="1"/>
          </p:cNvSpPr>
          <p:nvPr/>
        </p:nvSpPr>
        <p:spPr bwMode="auto">
          <a:xfrm>
            <a:off x="5486400" y="4695825"/>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5" name="Line 25"/>
          <p:cNvSpPr>
            <a:spLocks noChangeShapeType="1"/>
          </p:cNvSpPr>
          <p:nvPr/>
        </p:nvSpPr>
        <p:spPr bwMode="auto">
          <a:xfrm>
            <a:off x="6400800" y="4772025"/>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7" name="Rectangle 27"/>
          <p:cNvSpPr>
            <a:spLocks noChangeArrowheads="1"/>
          </p:cNvSpPr>
          <p:nvPr/>
        </p:nvSpPr>
        <p:spPr bwMode="auto">
          <a:xfrm>
            <a:off x="64008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8" name="Rectangle 28"/>
          <p:cNvSpPr>
            <a:spLocks noChangeArrowheads="1"/>
          </p:cNvSpPr>
          <p:nvPr/>
        </p:nvSpPr>
        <p:spPr bwMode="auto">
          <a:xfrm>
            <a:off x="64008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9" name="Rectangle 29"/>
          <p:cNvSpPr>
            <a:spLocks noChangeArrowheads="1"/>
          </p:cNvSpPr>
          <p:nvPr/>
        </p:nvSpPr>
        <p:spPr bwMode="auto">
          <a:xfrm>
            <a:off x="5715000" y="6057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0" name="Rectangle 30"/>
          <p:cNvSpPr>
            <a:spLocks noChangeArrowheads="1"/>
          </p:cNvSpPr>
          <p:nvPr/>
        </p:nvSpPr>
        <p:spPr bwMode="auto">
          <a:xfrm>
            <a:off x="50292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e</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51" name="Rectangle 31"/>
          <p:cNvSpPr>
            <a:spLocks noChangeArrowheads="1"/>
          </p:cNvSpPr>
          <p:nvPr/>
        </p:nvSpPr>
        <p:spPr bwMode="auto">
          <a:xfrm>
            <a:off x="50292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2" name="Rectangle 32"/>
          <p:cNvSpPr>
            <a:spLocks noChangeArrowheads="1"/>
          </p:cNvSpPr>
          <p:nvPr/>
        </p:nvSpPr>
        <p:spPr bwMode="auto">
          <a:xfrm>
            <a:off x="5715000" y="4838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3" name="Rectangle 33"/>
          <p:cNvSpPr>
            <a:spLocks noChangeArrowheads="1"/>
          </p:cNvSpPr>
          <p:nvPr/>
        </p:nvSpPr>
        <p:spPr bwMode="auto">
          <a:xfrm>
            <a:off x="5638800" y="4152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sndAc>
      <p:stSnd>
        <p:snd r:embed="rId2" name="hammer.wav"/>
      </p:stSnd>
    </p:sndAc>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4" name="Line 4"/>
          <p:cNvSpPr>
            <a:spLocks noChangeShapeType="1"/>
          </p:cNvSpPr>
          <p:nvPr/>
        </p:nvSpPr>
        <p:spPr bwMode="auto">
          <a:xfrm flipV="1">
            <a:off x="2514600" y="980728"/>
            <a:ext cx="74698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32" name="Line 12"/>
          <p:cNvSpPr>
            <a:spLocks noChangeShapeType="1"/>
          </p:cNvSpPr>
          <p:nvPr/>
        </p:nvSpPr>
        <p:spPr bwMode="auto">
          <a:xfrm>
            <a:off x="8534400" y="381000"/>
            <a:ext cx="0" cy="3886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0  1  0  1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a:t>
            </a:r>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0  1  0  0    0 1 1 0 0 1 1    4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0  0  1  1    1 1 1 1 0 0 1    3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0  0  1  0    1 1 0 1 1 0 1    2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0  0  0  0    1 1 1 1 1 1 0    0</a:t>
            </a:r>
          </a:p>
        </p:txBody>
      </p:sp>
      <p:sp>
        <p:nvSpPr>
          <p:cNvPr id="107539" name="Line 19"/>
          <p:cNvSpPr>
            <a:spLocks noChangeShapeType="1"/>
          </p:cNvSpPr>
          <p:nvPr/>
        </p:nvSpPr>
        <p:spPr bwMode="auto">
          <a:xfrm>
            <a:off x="5410200" y="5457825"/>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0" name="Line 20"/>
          <p:cNvSpPr>
            <a:spLocks noChangeShapeType="1"/>
          </p:cNvSpPr>
          <p:nvPr/>
        </p:nvSpPr>
        <p:spPr bwMode="auto">
          <a:xfrm>
            <a:off x="5410200" y="5610225"/>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1" name="Line 21"/>
          <p:cNvSpPr>
            <a:spLocks noChangeShapeType="1"/>
          </p:cNvSpPr>
          <p:nvPr/>
        </p:nvSpPr>
        <p:spPr bwMode="auto">
          <a:xfrm>
            <a:off x="5486400" y="6219825"/>
            <a:ext cx="914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2" name="Line 22"/>
          <p:cNvSpPr>
            <a:spLocks noChangeShapeType="1"/>
          </p:cNvSpPr>
          <p:nvPr/>
        </p:nvSpPr>
        <p:spPr bwMode="auto">
          <a:xfrm>
            <a:off x="6400800" y="5457825"/>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3" name="Line 23"/>
          <p:cNvSpPr>
            <a:spLocks noChangeShapeType="1"/>
          </p:cNvSpPr>
          <p:nvPr/>
        </p:nvSpPr>
        <p:spPr bwMode="auto">
          <a:xfrm flipV="1">
            <a:off x="5410200" y="4695825"/>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4" name="Line 24"/>
          <p:cNvSpPr>
            <a:spLocks noChangeShapeType="1"/>
          </p:cNvSpPr>
          <p:nvPr/>
        </p:nvSpPr>
        <p:spPr bwMode="auto">
          <a:xfrm>
            <a:off x="5486400" y="4695825"/>
            <a:ext cx="838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5" name="Line 25"/>
          <p:cNvSpPr>
            <a:spLocks noChangeShapeType="1"/>
          </p:cNvSpPr>
          <p:nvPr/>
        </p:nvSpPr>
        <p:spPr bwMode="auto">
          <a:xfrm>
            <a:off x="6400800" y="4772025"/>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47" name="Rectangle 27"/>
          <p:cNvSpPr>
            <a:spLocks noChangeArrowheads="1"/>
          </p:cNvSpPr>
          <p:nvPr/>
        </p:nvSpPr>
        <p:spPr bwMode="auto">
          <a:xfrm>
            <a:off x="64008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8" name="Rectangle 28"/>
          <p:cNvSpPr>
            <a:spLocks noChangeArrowheads="1"/>
          </p:cNvSpPr>
          <p:nvPr/>
        </p:nvSpPr>
        <p:spPr bwMode="auto">
          <a:xfrm>
            <a:off x="64008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49" name="Rectangle 29"/>
          <p:cNvSpPr>
            <a:spLocks noChangeArrowheads="1"/>
          </p:cNvSpPr>
          <p:nvPr/>
        </p:nvSpPr>
        <p:spPr bwMode="auto">
          <a:xfrm>
            <a:off x="5715000" y="6057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0" name="Rectangle 30"/>
          <p:cNvSpPr>
            <a:spLocks noChangeArrowheads="1"/>
          </p:cNvSpPr>
          <p:nvPr/>
        </p:nvSpPr>
        <p:spPr bwMode="auto">
          <a:xfrm>
            <a:off x="5029200" y="5448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e</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51" name="Rectangle 31"/>
          <p:cNvSpPr>
            <a:spLocks noChangeArrowheads="1"/>
          </p:cNvSpPr>
          <p:nvPr/>
        </p:nvSpPr>
        <p:spPr bwMode="auto">
          <a:xfrm>
            <a:off x="5029200" y="4762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2" name="Rectangle 32"/>
          <p:cNvSpPr>
            <a:spLocks noChangeArrowheads="1"/>
          </p:cNvSpPr>
          <p:nvPr/>
        </p:nvSpPr>
        <p:spPr bwMode="auto">
          <a:xfrm>
            <a:off x="5715000" y="4838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07553" name="Rectangle 33"/>
          <p:cNvSpPr>
            <a:spLocks noChangeArrowheads="1"/>
          </p:cNvSpPr>
          <p:nvPr/>
        </p:nvSpPr>
        <p:spPr bwMode="auto">
          <a:xfrm>
            <a:off x="5638800" y="4152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sndAc>
      <p:stSnd>
        <p:snd r:embed="rId2" name="hammer.wav"/>
      </p:stSnd>
    </p:sndAc>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6" name="Line 4"/>
          <p:cNvSpPr>
            <a:spLocks noChangeShapeType="1"/>
          </p:cNvSpPr>
          <p:nvPr/>
        </p:nvSpPr>
        <p:spPr bwMode="auto">
          <a:xfrm>
            <a:off x="5029200" y="-33362"/>
            <a:ext cx="0" cy="4610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9" name="Rectangle 7"/>
          <p:cNvSpPr>
            <a:spLocks noChangeArrowheads="1"/>
          </p:cNvSpPr>
          <p:nvPr/>
        </p:nvSpPr>
        <p:spPr bwMode="auto">
          <a:xfrm>
            <a:off x="2362200" y="-71462"/>
            <a:ext cx="76546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1320" name="Line 8"/>
          <p:cNvSpPr>
            <a:spLocks noChangeShapeType="1"/>
          </p:cNvSpPr>
          <p:nvPr/>
        </p:nvSpPr>
        <p:spPr bwMode="auto">
          <a:xfrm>
            <a:off x="8382000" y="-33362"/>
            <a:ext cx="0" cy="4610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1" name="Line 9"/>
          <p:cNvSpPr>
            <a:spLocks noChangeShapeType="1"/>
          </p:cNvSpPr>
          <p:nvPr/>
        </p:nvSpPr>
        <p:spPr bwMode="auto">
          <a:xfrm flipV="1">
            <a:off x="2209800" y="548680"/>
            <a:ext cx="79186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41329" name="Group 17"/>
          <p:cNvGrpSpPr>
            <a:grpSpLocks/>
          </p:cNvGrpSpPr>
          <p:nvPr/>
        </p:nvGrpSpPr>
        <p:grpSpPr bwMode="auto">
          <a:xfrm>
            <a:off x="2438400" y="3052738"/>
            <a:ext cx="5670550" cy="1646238"/>
            <a:chOff x="576" y="2424"/>
            <a:chExt cx="3572" cy="1037"/>
          </a:xfrm>
        </p:grpSpPr>
        <p:sp>
          <p:nvSpPr>
            <p:cNvPr id="141317" name="Rectangle 5"/>
            <p:cNvSpPr>
              <a:spLocks noChangeArrowheads="1"/>
            </p:cNvSpPr>
            <p:nvPr/>
          </p:nvSpPr>
          <p:spPr bwMode="auto">
            <a:xfrm rot="5400000">
              <a:off x="1092" y="27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a:t>
              </a:r>
            </a:p>
          </p:txBody>
        </p:sp>
        <p:sp>
          <p:nvSpPr>
            <p:cNvPr id="141318" name="Rectangle 6"/>
            <p:cNvSpPr>
              <a:spLocks noChangeArrowheads="1"/>
            </p:cNvSpPr>
            <p:nvPr/>
          </p:nvSpPr>
          <p:spPr bwMode="auto">
            <a:xfrm rot="5400000">
              <a:off x="3300" y="27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a:t>
              </a:r>
            </a:p>
          </p:txBody>
        </p:sp>
        <p:sp>
          <p:nvSpPr>
            <p:cNvPr id="141322" name="Rectangle 10"/>
            <p:cNvSpPr>
              <a:spLocks noChangeArrowheads="1"/>
            </p:cNvSpPr>
            <p:nvPr/>
          </p:nvSpPr>
          <p:spPr bwMode="auto">
            <a:xfrm>
              <a:off x="576" y="3096"/>
              <a:ext cx="35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d d d d d d 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23" name="Rectangle 11"/>
            <p:cNvSpPr>
              <a:spLocks noChangeArrowheads="1"/>
            </p:cNvSpPr>
            <p:nvPr/>
          </p:nvSpPr>
          <p:spPr bwMode="auto">
            <a:xfrm>
              <a:off x="576" y="2424"/>
              <a:ext cx="35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1  0  1  0    </a:t>
              </a:r>
              <a:r>
                <a:rPr lang="en-US" altLang="zh-CN" sz="3200" b="0">
                  <a:effectLst>
                    <a:outerShdw blurRad="38100" dist="38100" dir="2700000" algn="tl">
                      <a:srgbClr val="000000"/>
                    </a:outerShdw>
                  </a:effectLst>
                  <a:latin typeface="黑体" pitchFamily="49" charset="-122"/>
                  <a:ea typeface="黑体" pitchFamily="49" charset="-122"/>
                </a:rPr>
                <a:t>d d d d d d d</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141324" name="Rectangle 12"/>
          <p:cNvSpPr>
            <a:spLocks noChangeArrowheads="1"/>
          </p:cNvSpPr>
          <p:nvPr/>
        </p:nvSpPr>
        <p:spPr bwMode="auto">
          <a:xfrm>
            <a:off x="2438400" y="2366938"/>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1  0  0  1    1 1 1 0 0 1 1    9</a:t>
            </a:r>
          </a:p>
        </p:txBody>
      </p:sp>
      <p:sp>
        <p:nvSpPr>
          <p:cNvPr id="141326" name="Rectangle 14"/>
          <p:cNvSpPr>
            <a:spLocks noChangeArrowheads="1"/>
          </p:cNvSpPr>
          <p:nvPr/>
        </p:nvSpPr>
        <p:spPr bwMode="auto">
          <a:xfrm>
            <a:off x="2438400" y="1757338"/>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1  0  0  0    1 1 1 1 1 1 1    8</a:t>
            </a:r>
          </a:p>
        </p:txBody>
      </p:sp>
      <p:sp>
        <p:nvSpPr>
          <p:cNvPr id="141327" name="Rectangle 15"/>
          <p:cNvSpPr>
            <a:spLocks noChangeArrowheads="1"/>
          </p:cNvSpPr>
          <p:nvPr/>
        </p:nvSpPr>
        <p:spPr bwMode="auto">
          <a:xfrm>
            <a:off x="2438400" y="1223938"/>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0  1  1  1    1 1 1 0 0 0 0    7</a:t>
            </a:r>
          </a:p>
        </p:txBody>
      </p:sp>
      <p:sp>
        <p:nvSpPr>
          <p:cNvPr id="141328" name="Rectangle 16"/>
          <p:cNvSpPr>
            <a:spLocks noChangeArrowheads="1"/>
          </p:cNvSpPr>
          <p:nvPr/>
        </p:nvSpPr>
        <p:spPr bwMode="auto">
          <a:xfrm>
            <a:off x="2438400" y="614338"/>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0  1  1  0    </a:t>
            </a:r>
            <a:r>
              <a:rPr lang="zh-CN" altLang="en-US" sz="3200" b="0" dirty="0">
                <a:effectLst>
                  <a:outerShdw blurRad="38100" dist="38100" dir="2700000" algn="tl">
                    <a:srgbClr val="000000"/>
                  </a:outerShdw>
                </a:effectLst>
                <a:latin typeface="黑体" pitchFamily="49" charset="-122"/>
                <a:ea typeface="黑体" pitchFamily="49" charset="-122"/>
              </a:rPr>
              <a:t>0 0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6</a:t>
            </a:r>
          </a:p>
        </p:txBody>
      </p:sp>
      <p:sp>
        <p:nvSpPr>
          <p:cNvPr id="141347" name="Line 35"/>
          <p:cNvSpPr>
            <a:spLocks noChangeShapeType="1"/>
          </p:cNvSpPr>
          <p:nvPr/>
        </p:nvSpPr>
        <p:spPr bwMode="auto">
          <a:xfrm>
            <a:off x="6119810" y="5749949"/>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8" name="Line 36"/>
          <p:cNvSpPr>
            <a:spLocks noChangeShapeType="1"/>
          </p:cNvSpPr>
          <p:nvPr/>
        </p:nvSpPr>
        <p:spPr bwMode="auto">
          <a:xfrm>
            <a:off x="6119810" y="5902349"/>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9" name="Line 37"/>
          <p:cNvSpPr>
            <a:spLocks noChangeShapeType="1"/>
          </p:cNvSpPr>
          <p:nvPr/>
        </p:nvSpPr>
        <p:spPr bwMode="auto">
          <a:xfrm>
            <a:off x="6196010" y="6511949"/>
            <a:ext cx="914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50" name="Line 38"/>
          <p:cNvSpPr>
            <a:spLocks noChangeShapeType="1"/>
          </p:cNvSpPr>
          <p:nvPr/>
        </p:nvSpPr>
        <p:spPr bwMode="auto">
          <a:xfrm>
            <a:off x="7110410" y="5749949"/>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51" name="Line 39"/>
          <p:cNvSpPr>
            <a:spLocks noChangeShapeType="1"/>
          </p:cNvSpPr>
          <p:nvPr/>
        </p:nvSpPr>
        <p:spPr bwMode="auto">
          <a:xfrm flipV="1">
            <a:off x="6119810" y="4987949"/>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52" name="Line 40"/>
          <p:cNvSpPr>
            <a:spLocks noChangeShapeType="1"/>
          </p:cNvSpPr>
          <p:nvPr/>
        </p:nvSpPr>
        <p:spPr bwMode="auto">
          <a:xfrm>
            <a:off x="6196010" y="4916487"/>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53" name="Line 41"/>
          <p:cNvSpPr>
            <a:spLocks noChangeShapeType="1"/>
          </p:cNvSpPr>
          <p:nvPr/>
        </p:nvSpPr>
        <p:spPr bwMode="auto">
          <a:xfrm>
            <a:off x="7110410" y="5064149"/>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54" name="Rectangle 42"/>
          <p:cNvSpPr>
            <a:spLocks noChangeArrowheads="1"/>
          </p:cNvSpPr>
          <p:nvPr/>
        </p:nvSpPr>
        <p:spPr bwMode="auto">
          <a:xfrm>
            <a:off x="7110410" y="50546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55" name="Rectangle 43"/>
          <p:cNvSpPr>
            <a:spLocks noChangeArrowheads="1"/>
          </p:cNvSpPr>
          <p:nvPr/>
        </p:nvSpPr>
        <p:spPr bwMode="auto">
          <a:xfrm>
            <a:off x="7110410" y="57404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56" name="Rectangle 44"/>
          <p:cNvSpPr>
            <a:spLocks noChangeArrowheads="1"/>
          </p:cNvSpPr>
          <p:nvPr/>
        </p:nvSpPr>
        <p:spPr bwMode="auto">
          <a:xfrm>
            <a:off x="6424610" y="63500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57" name="Rectangle 45"/>
          <p:cNvSpPr>
            <a:spLocks noChangeArrowheads="1"/>
          </p:cNvSpPr>
          <p:nvPr/>
        </p:nvSpPr>
        <p:spPr bwMode="auto">
          <a:xfrm>
            <a:off x="5738810" y="57404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58" name="Rectangle 46"/>
          <p:cNvSpPr>
            <a:spLocks noChangeArrowheads="1"/>
          </p:cNvSpPr>
          <p:nvPr/>
        </p:nvSpPr>
        <p:spPr bwMode="auto">
          <a:xfrm>
            <a:off x="5738810" y="50546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59" name="Rectangle 47"/>
          <p:cNvSpPr>
            <a:spLocks noChangeArrowheads="1"/>
          </p:cNvSpPr>
          <p:nvPr/>
        </p:nvSpPr>
        <p:spPr bwMode="auto">
          <a:xfrm>
            <a:off x="6424610" y="51308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60" name="Rectangle 48"/>
          <p:cNvSpPr>
            <a:spLocks noChangeArrowheads="1"/>
          </p:cNvSpPr>
          <p:nvPr/>
        </p:nvSpPr>
        <p:spPr bwMode="auto">
          <a:xfrm>
            <a:off x="6348410" y="437356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sndAc>
      <p:stSnd>
        <p:snd r:embed="rId2" name="hammer.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 name="组合 43"/>
          <p:cNvGrpSpPr/>
          <p:nvPr/>
        </p:nvGrpSpPr>
        <p:grpSpPr>
          <a:xfrm>
            <a:off x="5951985" y="1299568"/>
            <a:ext cx="4200525" cy="2781300"/>
            <a:chOff x="4427984" y="1659608"/>
            <a:chExt cx="4200525" cy="2781300"/>
          </a:xfrm>
        </p:grpSpPr>
        <p:sp>
          <p:nvSpPr>
            <p:cNvPr id="36884" name="Rectangle 20"/>
            <p:cNvSpPr>
              <a:spLocks noChangeArrowheads="1"/>
            </p:cNvSpPr>
            <p:nvPr/>
          </p:nvSpPr>
          <p:spPr bwMode="auto">
            <a:xfrm>
              <a:off x="4427984" y="16596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43" name="组合 42"/>
            <p:cNvGrpSpPr/>
            <p:nvPr/>
          </p:nvGrpSpPr>
          <p:grpSpPr>
            <a:xfrm>
              <a:off x="4656584" y="1735808"/>
              <a:ext cx="3971925" cy="2705100"/>
              <a:chOff x="4656584" y="1735808"/>
              <a:chExt cx="3971925" cy="2705100"/>
            </a:xfrm>
          </p:grpSpPr>
          <p:sp>
            <p:nvSpPr>
              <p:cNvPr id="36870" name="Rectangle 6"/>
              <p:cNvSpPr>
                <a:spLocks noChangeArrowheads="1"/>
              </p:cNvSpPr>
              <p:nvPr/>
            </p:nvSpPr>
            <p:spPr bwMode="auto">
              <a:xfrm>
                <a:off x="5418584" y="2764508"/>
                <a:ext cx="3209925"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1" name="Line 7"/>
              <p:cNvSpPr>
                <a:spLocks noChangeShapeType="1"/>
              </p:cNvSpPr>
              <p:nvPr/>
            </p:nvSpPr>
            <p:spPr bwMode="auto">
              <a:xfrm>
                <a:off x="5418584" y="3602708"/>
                <a:ext cx="3209925"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2" name="Line 8"/>
              <p:cNvSpPr>
                <a:spLocks noChangeShapeType="1"/>
              </p:cNvSpPr>
              <p:nvPr/>
            </p:nvSpPr>
            <p:spPr bwMode="auto">
              <a:xfrm>
                <a:off x="6256784" y="2764508"/>
                <a:ext cx="1588" cy="1676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3" name="Line 9"/>
              <p:cNvSpPr>
                <a:spLocks noChangeShapeType="1"/>
              </p:cNvSpPr>
              <p:nvPr/>
            </p:nvSpPr>
            <p:spPr bwMode="auto">
              <a:xfrm>
                <a:off x="7780784" y="2764508"/>
                <a:ext cx="1588" cy="1676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4" name="Line 10"/>
              <p:cNvSpPr>
                <a:spLocks noChangeShapeType="1"/>
              </p:cNvSpPr>
              <p:nvPr/>
            </p:nvSpPr>
            <p:spPr bwMode="auto">
              <a:xfrm>
                <a:off x="7018784" y="2764508"/>
                <a:ext cx="1588" cy="1676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5" name="Line 11"/>
              <p:cNvSpPr>
                <a:spLocks noChangeShapeType="1"/>
              </p:cNvSpPr>
              <p:nvPr/>
            </p:nvSpPr>
            <p:spPr bwMode="auto">
              <a:xfrm flipH="1" flipV="1">
                <a:off x="4961384" y="2307308"/>
                <a:ext cx="4699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6" name="Rectangle 12"/>
              <p:cNvSpPr>
                <a:spLocks noChangeArrowheads="1"/>
              </p:cNvSpPr>
              <p:nvPr/>
            </p:nvSpPr>
            <p:spPr bwMode="auto">
              <a:xfrm>
                <a:off x="4656584" y="23454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77" name="Rectangle 13"/>
              <p:cNvSpPr>
                <a:spLocks noChangeArrowheads="1"/>
              </p:cNvSpPr>
              <p:nvPr/>
            </p:nvSpPr>
            <p:spPr bwMode="auto">
              <a:xfrm>
                <a:off x="5037584" y="173580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78" name="Rectangle 14"/>
              <p:cNvSpPr>
                <a:spLocks noChangeArrowheads="1"/>
              </p:cNvSpPr>
              <p:nvPr/>
            </p:nvSpPr>
            <p:spPr bwMode="auto">
              <a:xfrm>
                <a:off x="5418584" y="219300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79" name="Rectangle 15"/>
              <p:cNvSpPr>
                <a:spLocks noChangeArrowheads="1"/>
              </p:cNvSpPr>
              <p:nvPr/>
            </p:nvSpPr>
            <p:spPr bwMode="auto">
              <a:xfrm>
                <a:off x="6104384" y="2193008"/>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80" name="Rectangle 16"/>
              <p:cNvSpPr>
                <a:spLocks noChangeArrowheads="1"/>
              </p:cNvSpPr>
              <p:nvPr/>
            </p:nvSpPr>
            <p:spPr bwMode="auto">
              <a:xfrm>
                <a:off x="7018784" y="219300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81" name="Rectangle 17"/>
              <p:cNvSpPr>
                <a:spLocks noChangeArrowheads="1"/>
              </p:cNvSpPr>
              <p:nvPr/>
            </p:nvSpPr>
            <p:spPr bwMode="auto">
              <a:xfrm>
                <a:off x="7780784" y="219300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82" name="Rectangle 18"/>
              <p:cNvSpPr>
                <a:spLocks noChangeArrowheads="1"/>
              </p:cNvSpPr>
              <p:nvPr/>
            </p:nvSpPr>
            <p:spPr bwMode="auto">
              <a:xfrm>
                <a:off x="4885184" y="28026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83" name="Rectangle 19"/>
              <p:cNvSpPr>
                <a:spLocks noChangeArrowheads="1"/>
              </p:cNvSpPr>
              <p:nvPr/>
            </p:nvSpPr>
            <p:spPr bwMode="auto">
              <a:xfrm>
                <a:off x="4961384" y="36408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85" name="Rectangle 21"/>
              <p:cNvSpPr>
                <a:spLocks noChangeArrowheads="1"/>
              </p:cNvSpPr>
              <p:nvPr/>
            </p:nvSpPr>
            <p:spPr bwMode="auto">
              <a:xfrm>
                <a:off x="5570984" y="28788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6886" name="Rectangle 22"/>
              <p:cNvSpPr>
                <a:spLocks noChangeArrowheads="1"/>
              </p:cNvSpPr>
              <p:nvPr/>
            </p:nvSpPr>
            <p:spPr bwMode="auto">
              <a:xfrm>
                <a:off x="7094984" y="2916908"/>
                <a:ext cx="46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87" name="Rectangle 23"/>
              <p:cNvSpPr>
                <a:spLocks noChangeArrowheads="1"/>
              </p:cNvSpPr>
              <p:nvPr/>
            </p:nvSpPr>
            <p:spPr bwMode="auto">
              <a:xfrm>
                <a:off x="6409184" y="36408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888" name="Rectangle 24"/>
              <p:cNvSpPr>
                <a:spLocks noChangeArrowheads="1"/>
              </p:cNvSpPr>
              <p:nvPr/>
            </p:nvSpPr>
            <p:spPr bwMode="auto">
              <a:xfrm>
                <a:off x="7933184" y="36408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grpSp>
      </p:grpSp>
      <p:sp>
        <p:nvSpPr>
          <p:cNvPr id="36889" name="Rectangle 25"/>
          <p:cNvSpPr>
            <a:spLocks noChangeArrowheads="1"/>
          </p:cNvSpPr>
          <p:nvPr/>
        </p:nvSpPr>
        <p:spPr bwMode="auto">
          <a:xfrm>
            <a:off x="7856984" y="25187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6890" name="Rectangle 26"/>
          <p:cNvSpPr>
            <a:spLocks noChangeArrowheads="1"/>
          </p:cNvSpPr>
          <p:nvPr/>
        </p:nvSpPr>
        <p:spPr bwMode="auto">
          <a:xfrm>
            <a:off x="9457184" y="25187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6891" name="Rectangle 27"/>
          <p:cNvSpPr>
            <a:spLocks noChangeArrowheads="1"/>
          </p:cNvSpPr>
          <p:nvPr/>
        </p:nvSpPr>
        <p:spPr bwMode="auto">
          <a:xfrm>
            <a:off x="7094984" y="32807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6892" name="Rectangle 28"/>
          <p:cNvSpPr>
            <a:spLocks noChangeArrowheads="1"/>
          </p:cNvSpPr>
          <p:nvPr/>
        </p:nvSpPr>
        <p:spPr bwMode="auto">
          <a:xfrm>
            <a:off x="8618984" y="32807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36936" name="Group 72"/>
          <p:cNvGrpSpPr>
            <a:grpSpLocks/>
          </p:cNvGrpSpPr>
          <p:nvPr/>
        </p:nvGrpSpPr>
        <p:grpSpPr bwMode="auto">
          <a:xfrm>
            <a:off x="1847851" y="1093514"/>
            <a:ext cx="2978150" cy="3703638"/>
            <a:chOff x="432" y="1551"/>
            <a:chExt cx="1876" cy="2333"/>
          </a:xfrm>
        </p:grpSpPr>
        <p:sp>
          <p:nvSpPr>
            <p:cNvPr id="36868" name="Line 4"/>
            <p:cNvSpPr>
              <a:spLocks noChangeShapeType="1"/>
            </p:cNvSpPr>
            <p:nvPr/>
          </p:nvSpPr>
          <p:spPr bwMode="auto">
            <a:xfrm>
              <a:off x="432" y="1935"/>
              <a:ext cx="18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69" name="Line 5"/>
            <p:cNvSpPr>
              <a:spLocks noChangeShapeType="1"/>
            </p:cNvSpPr>
            <p:nvPr/>
          </p:nvSpPr>
          <p:spPr bwMode="auto">
            <a:xfrm>
              <a:off x="1824" y="1647"/>
              <a:ext cx="0" cy="22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24" name="Rectangle 60"/>
            <p:cNvSpPr>
              <a:spLocks noChangeArrowheads="1"/>
            </p:cNvSpPr>
            <p:nvPr/>
          </p:nvSpPr>
          <p:spPr bwMode="auto">
            <a:xfrm>
              <a:off x="528" y="1551"/>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   B   C   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925" name="Rectangle 61"/>
            <p:cNvSpPr>
              <a:spLocks noChangeArrowheads="1"/>
            </p:cNvSpPr>
            <p:nvPr/>
          </p:nvSpPr>
          <p:spPr bwMode="auto">
            <a:xfrm>
              <a:off x="476" y="1861"/>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926" name="Rectangle 62"/>
            <p:cNvSpPr>
              <a:spLocks noChangeArrowheads="1"/>
            </p:cNvSpPr>
            <p:nvPr/>
          </p:nvSpPr>
          <p:spPr bwMode="auto">
            <a:xfrm>
              <a:off x="480" y="2079"/>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0   0   1   1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6927" name="Rectangle 63"/>
            <p:cNvSpPr>
              <a:spLocks noChangeArrowheads="1"/>
            </p:cNvSpPr>
            <p:nvPr/>
          </p:nvSpPr>
          <p:spPr bwMode="auto">
            <a:xfrm>
              <a:off x="480" y="2319"/>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0   1   0   1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6928" name="Rectangle 64"/>
            <p:cNvSpPr>
              <a:spLocks noChangeArrowheads="1"/>
            </p:cNvSpPr>
            <p:nvPr/>
          </p:nvSpPr>
          <p:spPr bwMode="auto">
            <a:xfrm>
              <a:off x="480" y="2559"/>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929" name="Rectangle 65"/>
            <p:cNvSpPr>
              <a:spLocks noChangeArrowheads="1"/>
            </p:cNvSpPr>
            <p:nvPr/>
          </p:nvSpPr>
          <p:spPr bwMode="auto">
            <a:xfrm>
              <a:off x="480" y="2799"/>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1   0   0   1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6930" name="Rectangle 66"/>
            <p:cNvSpPr>
              <a:spLocks noChangeArrowheads="1"/>
            </p:cNvSpPr>
            <p:nvPr/>
          </p:nvSpPr>
          <p:spPr bwMode="auto">
            <a:xfrm>
              <a:off x="480" y="3039"/>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931" name="Rectangle 67"/>
            <p:cNvSpPr>
              <a:spLocks noChangeArrowheads="1"/>
            </p:cNvSpPr>
            <p:nvPr/>
          </p:nvSpPr>
          <p:spPr bwMode="auto">
            <a:xfrm>
              <a:off x="480" y="3279"/>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6932" name="Rectangle 68"/>
            <p:cNvSpPr>
              <a:spLocks noChangeArrowheads="1"/>
            </p:cNvSpPr>
            <p:nvPr/>
          </p:nvSpPr>
          <p:spPr bwMode="auto">
            <a:xfrm>
              <a:off x="480" y="3519"/>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1   1   1   1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graphicFrame>
        <p:nvGraphicFramePr>
          <p:cNvPr id="36933" name="Object 69"/>
          <p:cNvGraphicFramePr>
            <a:graphicFrameLocks noChangeAspect="1"/>
          </p:cNvGraphicFramePr>
          <p:nvPr>
            <p:extLst>
              <p:ext uri="{D42A27DB-BD31-4B8C-83A1-F6EECF244321}">
                <p14:modId xmlns:p14="http://schemas.microsoft.com/office/powerpoint/2010/main" val="1179021719"/>
              </p:ext>
            </p:extLst>
          </p:nvPr>
        </p:nvGraphicFramePr>
        <p:xfrm>
          <a:off x="5159896" y="5345460"/>
          <a:ext cx="5334000" cy="531813"/>
        </p:xfrm>
        <a:graphic>
          <a:graphicData uri="http://schemas.openxmlformats.org/presentationml/2006/ole">
            <mc:AlternateContent xmlns:mc="http://schemas.openxmlformats.org/markup-compatibility/2006">
              <mc:Choice xmlns:v="urn:schemas-microsoft-com:vml" Requires="v">
                <p:oleObj spid="_x0000_s120107" name="Equation" r:id="rId4" imgW="3442320" imgH="330120" progId="Equation.3">
                  <p:embed/>
                </p:oleObj>
              </mc:Choice>
              <mc:Fallback>
                <p:oleObj name="Equation" r:id="rId4" imgW="3442320" imgH="330120" progId="Equation.3">
                  <p:embed/>
                  <p:pic>
                    <p:nvPicPr>
                      <p:cNvPr id="0" name="Picture 1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896" y="5345460"/>
                        <a:ext cx="53340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35" name="Rectangle 71"/>
          <p:cNvSpPr>
            <a:spLocks noChangeArrowheads="1"/>
          </p:cNvSpPr>
          <p:nvPr/>
        </p:nvSpPr>
        <p:spPr bwMode="auto">
          <a:xfrm>
            <a:off x="1524000" y="476673"/>
            <a:ext cx="3924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dirty="0">
                <a:effectLst>
                  <a:outerShdw blurRad="38100" dist="38100" dir="2700000" algn="tl">
                    <a:srgbClr val="000000"/>
                  </a:outerShdw>
                </a:effectLst>
                <a:ea typeface="黑体" pitchFamily="49" charset="-122"/>
                <a:cs typeface="Times New Roman" pitchFamily="18" charset="0"/>
              </a:rPr>
              <a:t>（</a:t>
            </a:r>
            <a:r>
              <a:rPr lang="en-US" altLang="zh-CN" sz="3200" b="0" dirty="0">
                <a:effectLst>
                  <a:outerShdw blurRad="38100" dist="38100" dir="2700000" algn="tl">
                    <a:srgbClr val="000000"/>
                  </a:outerShdw>
                </a:effectLst>
                <a:ea typeface="黑体" pitchFamily="49" charset="-122"/>
                <a:cs typeface="Times New Roman" pitchFamily="18" charset="0"/>
              </a:rPr>
              <a:t>2</a:t>
            </a:r>
            <a:r>
              <a:rPr lang="zh-CN" altLang="en-US" sz="3200" b="0" dirty="0">
                <a:effectLst>
                  <a:outerShdw blurRad="38100" dist="38100" dir="2700000" algn="tl">
                    <a:srgbClr val="000000"/>
                  </a:outerShdw>
                </a:effectLst>
                <a:ea typeface="黑体" pitchFamily="49" charset="-122"/>
                <a:cs typeface="Times New Roman" pitchFamily="18" charset="0"/>
              </a:rPr>
              <a:t>）</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Truth Table</a:t>
            </a:r>
          </a:p>
        </p:txBody>
      </p:sp>
      <p:sp>
        <p:nvSpPr>
          <p:cNvPr id="36937" name="Rectangle 73"/>
          <p:cNvSpPr>
            <a:spLocks noChangeArrowheads="1"/>
          </p:cNvSpPr>
          <p:nvPr/>
        </p:nvSpPr>
        <p:spPr bwMode="auto">
          <a:xfrm>
            <a:off x="6599684" y="545307"/>
            <a:ext cx="4392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3</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Simplification</a:t>
            </a:r>
          </a:p>
        </p:txBody>
      </p:sp>
      <p:sp>
        <p:nvSpPr>
          <p:cNvPr id="2" name="椭圆 1"/>
          <p:cNvSpPr/>
          <p:nvPr/>
        </p:nvSpPr>
        <p:spPr bwMode="auto">
          <a:xfrm>
            <a:off x="6955284" y="3280768"/>
            <a:ext cx="825500" cy="754384"/>
          </a:xfrm>
          <a:prstGeom prst="ellipse">
            <a:avLst/>
          </a:prstGeom>
          <a:noFill/>
          <a:ln w="19050" cap="flat" cmpd="sng" algn="ctr">
            <a:solidFill>
              <a:srgbClr val="FFFF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47" name="椭圆 46"/>
          <p:cNvSpPr/>
          <p:nvPr/>
        </p:nvSpPr>
        <p:spPr bwMode="auto">
          <a:xfrm>
            <a:off x="7714109" y="2451772"/>
            <a:ext cx="825500" cy="754384"/>
          </a:xfrm>
          <a:prstGeom prst="ellipse">
            <a:avLst/>
          </a:prstGeom>
          <a:noFill/>
          <a:ln w="19050" cap="flat" cmpd="sng" algn="ctr">
            <a:solidFill>
              <a:srgbClr val="FFFF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48" name="椭圆 47"/>
          <p:cNvSpPr/>
          <p:nvPr/>
        </p:nvSpPr>
        <p:spPr bwMode="auto">
          <a:xfrm>
            <a:off x="8491984" y="3323788"/>
            <a:ext cx="825500" cy="754384"/>
          </a:xfrm>
          <a:prstGeom prst="ellipse">
            <a:avLst/>
          </a:prstGeom>
          <a:noFill/>
          <a:ln w="19050" cap="flat" cmpd="sng" algn="ctr">
            <a:solidFill>
              <a:srgbClr val="FFFF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49" name="椭圆 48"/>
          <p:cNvSpPr/>
          <p:nvPr/>
        </p:nvSpPr>
        <p:spPr bwMode="auto">
          <a:xfrm>
            <a:off x="9292878" y="2431295"/>
            <a:ext cx="825500" cy="754384"/>
          </a:xfrm>
          <a:prstGeom prst="ellipse">
            <a:avLst/>
          </a:prstGeom>
          <a:noFill/>
          <a:ln w="19050" cap="flat" cmpd="sng" algn="ctr">
            <a:solidFill>
              <a:srgbClr val="FFFF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936"/>
                                        </p:tgtEl>
                                        <p:attrNameLst>
                                          <p:attrName>style.visibility</p:attrName>
                                        </p:attrNameLst>
                                      </p:cBhvr>
                                      <p:to>
                                        <p:strVal val="visible"/>
                                      </p:to>
                                    </p:set>
                                    <p:animEffect transition="in" filter="box(in)">
                                      <p:cBhvr>
                                        <p:cTn id="7" dur="500"/>
                                        <p:tgtEl>
                                          <p:spTgt spid="369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889"/>
                                        </p:tgtEl>
                                        <p:attrNameLst>
                                          <p:attrName>style.visibility</p:attrName>
                                        </p:attrNameLst>
                                      </p:cBhvr>
                                      <p:to>
                                        <p:strVal val="visible"/>
                                      </p:to>
                                    </p:set>
                                    <p:anim calcmode="lin" valueType="num">
                                      <p:cBhvr additive="base">
                                        <p:cTn id="18" dur="500" fill="hold"/>
                                        <p:tgtEl>
                                          <p:spTgt spid="36889"/>
                                        </p:tgtEl>
                                        <p:attrNameLst>
                                          <p:attrName>ppt_x</p:attrName>
                                        </p:attrNameLst>
                                      </p:cBhvr>
                                      <p:tavLst>
                                        <p:tav tm="0">
                                          <p:val>
                                            <p:strVal val="#ppt_x"/>
                                          </p:val>
                                        </p:tav>
                                        <p:tav tm="100000">
                                          <p:val>
                                            <p:strVal val="#ppt_x"/>
                                          </p:val>
                                        </p:tav>
                                      </p:tavLst>
                                    </p:anim>
                                    <p:anim calcmode="lin" valueType="num">
                                      <p:cBhvr additive="base">
                                        <p:cTn id="19" dur="500" fill="hold"/>
                                        <p:tgtEl>
                                          <p:spTgt spid="3688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6890"/>
                                        </p:tgtEl>
                                        <p:attrNameLst>
                                          <p:attrName>style.visibility</p:attrName>
                                        </p:attrNameLst>
                                      </p:cBhvr>
                                      <p:to>
                                        <p:strVal val="visible"/>
                                      </p:to>
                                    </p:set>
                                    <p:anim calcmode="lin" valueType="num">
                                      <p:cBhvr additive="base">
                                        <p:cTn id="24" dur="500" fill="hold"/>
                                        <p:tgtEl>
                                          <p:spTgt spid="36890"/>
                                        </p:tgtEl>
                                        <p:attrNameLst>
                                          <p:attrName>ppt_x</p:attrName>
                                        </p:attrNameLst>
                                      </p:cBhvr>
                                      <p:tavLst>
                                        <p:tav tm="0">
                                          <p:val>
                                            <p:strVal val="#ppt_x"/>
                                          </p:val>
                                        </p:tav>
                                        <p:tav tm="100000">
                                          <p:val>
                                            <p:strVal val="#ppt_x"/>
                                          </p:val>
                                        </p:tav>
                                      </p:tavLst>
                                    </p:anim>
                                    <p:anim calcmode="lin" valueType="num">
                                      <p:cBhvr additive="base">
                                        <p:cTn id="25" dur="500" fill="hold"/>
                                        <p:tgtEl>
                                          <p:spTgt spid="3689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6891"/>
                                        </p:tgtEl>
                                        <p:attrNameLst>
                                          <p:attrName>style.visibility</p:attrName>
                                        </p:attrNameLst>
                                      </p:cBhvr>
                                      <p:to>
                                        <p:strVal val="visible"/>
                                      </p:to>
                                    </p:set>
                                    <p:anim calcmode="lin" valueType="num">
                                      <p:cBhvr additive="base">
                                        <p:cTn id="30" dur="500" fill="hold"/>
                                        <p:tgtEl>
                                          <p:spTgt spid="36891"/>
                                        </p:tgtEl>
                                        <p:attrNameLst>
                                          <p:attrName>ppt_x</p:attrName>
                                        </p:attrNameLst>
                                      </p:cBhvr>
                                      <p:tavLst>
                                        <p:tav tm="0">
                                          <p:val>
                                            <p:strVal val="#ppt_x"/>
                                          </p:val>
                                        </p:tav>
                                        <p:tav tm="100000">
                                          <p:val>
                                            <p:strVal val="#ppt_x"/>
                                          </p:val>
                                        </p:tav>
                                      </p:tavLst>
                                    </p:anim>
                                    <p:anim calcmode="lin" valueType="num">
                                      <p:cBhvr additive="base">
                                        <p:cTn id="31" dur="500" fill="hold"/>
                                        <p:tgtEl>
                                          <p:spTgt spid="3689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6892"/>
                                        </p:tgtEl>
                                        <p:attrNameLst>
                                          <p:attrName>style.visibility</p:attrName>
                                        </p:attrNameLst>
                                      </p:cBhvr>
                                      <p:to>
                                        <p:strVal val="visible"/>
                                      </p:to>
                                    </p:set>
                                    <p:anim calcmode="lin" valueType="num">
                                      <p:cBhvr additive="base">
                                        <p:cTn id="36" dur="500" fill="hold"/>
                                        <p:tgtEl>
                                          <p:spTgt spid="36892"/>
                                        </p:tgtEl>
                                        <p:attrNameLst>
                                          <p:attrName>ppt_x</p:attrName>
                                        </p:attrNameLst>
                                      </p:cBhvr>
                                      <p:tavLst>
                                        <p:tav tm="0">
                                          <p:val>
                                            <p:strVal val="#ppt_x"/>
                                          </p:val>
                                        </p:tav>
                                        <p:tav tm="100000">
                                          <p:val>
                                            <p:strVal val="#ppt_x"/>
                                          </p:val>
                                        </p:tav>
                                      </p:tavLst>
                                    </p:anim>
                                    <p:anim calcmode="lin" valueType="num">
                                      <p:cBhvr additive="base">
                                        <p:cTn id="37" dur="500" fill="hold"/>
                                        <p:tgtEl>
                                          <p:spTgt spid="3689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linds(horizontal)">
                                      <p:cBhvr>
                                        <p:cTn id="45" dur="500"/>
                                        <p:tgtEl>
                                          <p:spTgt spid="4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blinds(horizontal)">
                                      <p:cBhvr>
                                        <p:cTn id="48" dur="500"/>
                                        <p:tgtEl>
                                          <p:spTgt spid="4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blinds(horizontal)">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36933"/>
                                        </p:tgtEl>
                                        <p:attrNameLst>
                                          <p:attrName>style.visibility</p:attrName>
                                        </p:attrNameLst>
                                      </p:cBhvr>
                                      <p:to>
                                        <p:strVal val="visible"/>
                                      </p:to>
                                    </p:set>
                                    <p:animEffect transition="in" filter="box(in)">
                                      <p:cBhvr>
                                        <p:cTn id="56" dur="500"/>
                                        <p:tgtEl>
                                          <p:spTgt spid="36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9" grpId="0"/>
      <p:bldP spid="36890" grpId="0"/>
      <p:bldP spid="36891" grpId="0"/>
      <p:bldP spid="36892" grpId="0"/>
      <p:bldP spid="2" grpId="0" animBg="1"/>
      <p:bldP spid="47" grpId="0" animBg="1"/>
      <p:bldP spid="48" grpId="0" animBg="1"/>
      <p:bldP spid="49"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Line 4"/>
          <p:cNvSpPr>
            <a:spLocks noChangeShapeType="1"/>
          </p:cNvSpPr>
          <p:nvPr/>
        </p:nvSpPr>
        <p:spPr bwMode="auto">
          <a:xfrm>
            <a:off x="5029200" y="-88916"/>
            <a:ext cx="0" cy="4610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9" name="Rectangle 7"/>
          <p:cNvSpPr>
            <a:spLocks noChangeArrowheads="1"/>
          </p:cNvSpPr>
          <p:nvPr/>
        </p:nvSpPr>
        <p:spPr bwMode="auto">
          <a:xfrm>
            <a:off x="2362200" y="-88904"/>
            <a:ext cx="76546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1320" name="Line 8"/>
          <p:cNvSpPr>
            <a:spLocks noChangeShapeType="1"/>
          </p:cNvSpPr>
          <p:nvPr/>
        </p:nvSpPr>
        <p:spPr bwMode="auto">
          <a:xfrm>
            <a:off x="8382000" y="-88916"/>
            <a:ext cx="0" cy="4610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1" name="Line 9"/>
          <p:cNvSpPr>
            <a:spLocks noChangeShapeType="1"/>
          </p:cNvSpPr>
          <p:nvPr/>
        </p:nvSpPr>
        <p:spPr bwMode="auto">
          <a:xfrm flipV="1">
            <a:off x="2209800" y="548680"/>
            <a:ext cx="77746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 name="Group 17"/>
          <p:cNvGrpSpPr>
            <a:grpSpLocks/>
          </p:cNvGrpSpPr>
          <p:nvPr/>
        </p:nvGrpSpPr>
        <p:grpSpPr bwMode="auto">
          <a:xfrm>
            <a:off x="2438400" y="3071810"/>
            <a:ext cx="5670550" cy="1646238"/>
            <a:chOff x="576" y="2424"/>
            <a:chExt cx="3572" cy="1037"/>
          </a:xfrm>
        </p:grpSpPr>
        <p:sp>
          <p:nvSpPr>
            <p:cNvPr id="141317" name="Rectangle 5"/>
            <p:cNvSpPr>
              <a:spLocks noChangeArrowheads="1"/>
            </p:cNvSpPr>
            <p:nvPr/>
          </p:nvSpPr>
          <p:spPr bwMode="auto">
            <a:xfrm rot="5400000">
              <a:off x="1092" y="27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a:t>
              </a:r>
            </a:p>
          </p:txBody>
        </p:sp>
        <p:sp>
          <p:nvSpPr>
            <p:cNvPr id="141318" name="Rectangle 6"/>
            <p:cNvSpPr>
              <a:spLocks noChangeArrowheads="1"/>
            </p:cNvSpPr>
            <p:nvPr/>
          </p:nvSpPr>
          <p:spPr bwMode="auto">
            <a:xfrm rot="5400000">
              <a:off x="3300" y="27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a:t>
              </a:r>
            </a:p>
          </p:txBody>
        </p:sp>
        <p:sp>
          <p:nvSpPr>
            <p:cNvPr id="141322" name="Rectangle 10"/>
            <p:cNvSpPr>
              <a:spLocks noChangeArrowheads="1"/>
            </p:cNvSpPr>
            <p:nvPr/>
          </p:nvSpPr>
          <p:spPr bwMode="auto">
            <a:xfrm>
              <a:off x="576" y="3096"/>
              <a:ext cx="35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1  1    d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err="1">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1323" name="Rectangle 11"/>
            <p:cNvSpPr>
              <a:spLocks noChangeArrowheads="1"/>
            </p:cNvSpPr>
            <p:nvPr/>
          </p:nvSpPr>
          <p:spPr bwMode="auto">
            <a:xfrm>
              <a:off x="576" y="2424"/>
              <a:ext cx="35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1  0  1  0    </a:t>
              </a:r>
              <a:r>
                <a:rPr lang="en-US" altLang="zh-CN" sz="3200" b="0">
                  <a:effectLst>
                    <a:outerShdw blurRad="38100" dist="38100" dir="2700000" algn="tl">
                      <a:srgbClr val="000000"/>
                    </a:outerShdw>
                  </a:effectLst>
                  <a:latin typeface="黑体" pitchFamily="49" charset="-122"/>
                  <a:ea typeface="黑体" pitchFamily="49" charset="-122"/>
                </a:rPr>
                <a:t>d d d d d d d</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141324" name="Rectangle 12"/>
          <p:cNvSpPr>
            <a:spLocks noChangeArrowheads="1"/>
          </p:cNvSpPr>
          <p:nvPr/>
        </p:nvSpPr>
        <p:spPr bwMode="auto">
          <a:xfrm>
            <a:off x="2438400" y="2349496"/>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1  0  0  1    1 1 1 0 0 1 1    9</a:t>
            </a:r>
          </a:p>
        </p:txBody>
      </p:sp>
      <p:sp>
        <p:nvSpPr>
          <p:cNvPr id="141326" name="Rectangle 14"/>
          <p:cNvSpPr>
            <a:spLocks noChangeArrowheads="1"/>
          </p:cNvSpPr>
          <p:nvPr/>
        </p:nvSpPr>
        <p:spPr bwMode="auto">
          <a:xfrm>
            <a:off x="2438400" y="1739896"/>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1  0  0  0    1 1 1 1 1 1 1    8</a:t>
            </a:r>
          </a:p>
        </p:txBody>
      </p:sp>
      <p:sp>
        <p:nvSpPr>
          <p:cNvPr id="141327" name="Rectangle 15"/>
          <p:cNvSpPr>
            <a:spLocks noChangeArrowheads="1"/>
          </p:cNvSpPr>
          <p:nvPr/>
        </p:nvSpPr>
        <p:spPr bwMode="auto">
          <a:xfrm>
            <a:off x="2438400" y="1206496"/>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0  1  1  1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1 1 1 </a:t>
            </a:r>
            <a:r>
              <a:rPr lang="zh-CN" altLang="en-US" sz="3200" b="0" dirty="0">
                <a:effectLst>
                  <a:outerShdw blurRad="38100" dist="38100" dir="2700000" algn="tl">
                    <a:srgbClr val="000000"/>
                  </a:outerShdw>
                </a:effectLst>
                <a:latin typeface="黑体" pitchFamily="49" charset="-122"/>
                <a:ea typeface="黑体" pitchFamily="49" charset="-122"/>
              </a:rPr>
              <a:t>0 0 0 0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7</a:t>
            </a:r>
          </a:p>
        </p:txBody>
      </p:sp>
      <p:sp>
        <p:nvSpPr>
          <p:cNvPr id="141328" name="Rectangle 16"/>
          <p:cNvSpPr>
            <a:spLocks noChangeArrowheads="1"/>
          </p:cNvSpPr>
          <p:nvPr/>
        </p:nvSpPr>
        <p:spPr bwMode="auto">
          <a:xfrm>
            <a:off x="2438400" y="596896"/>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0  1  1  0    0 0 1 1 1 1 1    6</a:t>
            </a:r>
          </a:p>
        </p:txBody>
      </p:sp>
      <p:sp>
        <p:nvSpPr>
          <p:cNvPr id="30" name="Line 35"/>
          <p:cNvSpPr>
            <a:spLocks noChangeShapeType="1"/>
          </p:cNvSpPr>
          <p:nvPr/>
        </p:nvSpPr>
        <p:spPr bwMode="auto">
          <a:xfrm>
            <a:off x="6119810" y="5749949"/>
            <a:ext cx="990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36"/>
          <p:cNvSpPr>
            <a:spLocks noChangeShapeType="1"/>
          </p:cNvSpPr>
          <p:nvPr/>
        </p:nvSpPr>
        <p:spPr bwMode="auto">
          <a:xfrm>
            <a:off x="6119810" y="5902349"/>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37"/>
          <p:cNvSpPr>
            <a:spLocks noChangeShapeType="1"/>
          </p:cNvSpPr>
          <p:nvPr/>
        </p:nvSpPr>
        <p:spPr bwMode="auto">
          <a:xfrm>
            <a:off x="6196010" y="6511949"/>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38"/>
          <p:cNvSpPr>
            <a:spLocks noChangeShapeType="1"/>
          </p:cNvSpPr>
          <p:nvPr/>
        </p:nvSpPr>
        <p:spPr bwMode="auto">
          <a:xfrm>
            <a:off x="7110410" y="5749949"/>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39"/>
          <p:cNvSpPr>
            <a:spLocks noChangeShapeType="1"/>
          </p:cNvSpPr>
          <p:nvPr/>
        </p:nvSpPr>
        <p:spPr bwMode="auto">
          <a:xfrm flipV="1">
            <a:off x="6119810" y="4987949"/>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40"/>
          <p:cNvSpPr>
            <a:spLocks noChangeShapeType="1"/>
          </p:cNvSpPr>
          <p:nvPr/>
        </p:nvSpPr>
        <p:spPr bwMode="auto">
          <a:xfrm>
            <a:off x="6196010" y="4916487"/>
            <a:ext cx="838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41"/>
          <p:cNvSpPr>
            <a:spLocks noChangeShapeType="1"/>
          </p:cNvSpPr>
          <p:nvPr/>
        </p:nvSpPr>
        <p:spPr bwMode="auto">
          <a:xfrm>
            <a:off x="7110410" y="5064149"/>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Rectangle 42"/>
          <p:cNvSpPr>
            <a:spLocks noChangeArrowheads="1"/>
          </p:cNvSpPr>
          <p:nvPr/>
        </p:nvSpPr>
        <p:spPr bwMode="auto">
          <a:xfrm>
            <a:off x="7110410" y="50546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 name="Rectangle 43"/>
          <p:cNvSpPr>
            <a:spLocks noChangeArrowheads="1"/>
          </p:cNvSpPr>
          <p:nvPr/>
        </p:nvSpPr>
        <p:spPr bwMode="auto">
          <a:xfrm>
            <a:off x="7110410" y="57404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 name="Rectangle 44"/>
          <p:cNvSpPr>
            <a:spLocks noChangeArrowheads="1"/>
          </p:cNvSpPr>
          <p:nvPr/>
        </p:nvSpPr>
        <p:spPr bwMode="auto">
          <a:xfrm>
            <a:off x="6424610" y="63500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0" name="Rectangle 45"/>
          <p:cNvSpPr>
            <a:spLocks noChangeArrowheads="1"/>
          </p:cNvSpPr>
          <p:nvPr/>
        </p:nvSpPr>
        <p:spPr bwMode="auto">
          <a:xfrm>
            <a:off x="5738810" y="57404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1" name="Rectangle 46"/>
          <p:cNvSpPr>
            <a:spLocks noChangeArrowheads="1"/>
          </p:cNvSpPr>
          <p:nvPr/>
        </p:nvSpPr>
        <p:spPr bwMode="auto">
          <a:xfrm>
            <a:off x="5738810" y="50546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2" name="Rectangle 47"/>
          <p:cNvSpPr>
            <a:spLocks noChangeArrowheads="1"/>
          </p:cNvSpPr>
          <p:nvPr/>
        </p:nvSpPr>
        <p:spPr bwMode="auto">
          <a:xfrm>
            <a:off x="6424610" y="51308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 name="Rectangle 48"/>
          <p:cNvSpPr>
            <a:spLocks noChangeArrowheads="1"/>
          </p:cNvSpPr>
          <p:nvPr/>
        </p:nvSpPr>
        <p:spPr bwMode="auto">
          <a:xfrm>
            <a:off x="6348410" y="437356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sndAc>
      <p:stSnd>
        <p:snd r:embed="rId2" name="hammer.wav"/>
      </p:stSnd>
    </p:sndAc>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Line 4"/>
          <p:cNvSpPr>
            <a:spLocks noChangeShapeType="1"/>
          </p:cNvSpPr>
          <p:nvPr/>
        </p:nvSpPr>
        <p:spPr bwMode="auto">
          <a:xfrm>
            <a:off x="5029200" y="-33362"/>
            <a:ext cx="0" cy="4610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9" name="Rectangle 7"/>
          <p:cNvSpPr>
            <a:spLocks noChangeArrowheads="1"/>
          </p:cNvSpPr>
          <p:nvPr/>
        </p:nvSpPr>
        <p:spPr bwMode="auto">
          <a:xfrm>
            <a:off x="2362200" y="-71462"/>
            <a:ext cx="76546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1320" name="Line 8"/>
          <p:cNvSpPr>
            <a:spLocks noChangeShapeType="1"/>
          </p:cNvSpPr>
          <p:nvPr/>
        </p:nvSpPr>
        <p:spPr bwMode="auto">
          <a:xfrm>
            <a:off x="8382000" y="-33362"/>
            <a:ext cx="0" cy="4610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1" name="Line 9"/>
          <p:cNvSpPr>
            <a:spLocks noChangeShapeType="1"/>
          </p:cNvSpPr>
          <p:nvPr/>
        </p:nvSpPr>
        <p:spPr bwMode="auto">
          <a:xfrm>
            <a:off x="2209800" y="576238"/>
            <a:ext cx="77746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 name="Group 17"/>
          <p:cNvGrpSpPr>
            <a:grpSpLocks/>
          </p:cNvGrpSpPr>
          <p:nvPr/>
        </p:nvGrpSpPr>
        <p:grpSpPr bwMode="auto">
          <a:xfrm>
            <a:off x="2438400" y="3052738"/>
            <a:ext cx="5670550" cy="1646238"/>
            <a:chOff x="576" y="2424"/>
            <a:chExt cx="3572" cy="1037"/>
          </a:xfrm>
        </p:grpSpPr>
        <p:sp>
          <p:nvSpPr>
            <p:cNvPr id="141317" name="Rectangle 5"/>
            <p:cNvSpPr>
              <a:spLocks noChangeArrowheads="1"/>
            </p:cNvSpPr>
            <p:nvPr/>
          </p:nvSpPr>
          <p:spPr bwMode="auto">
            <a:xfrm rot="5400000">
              <a:off x="1092" y="27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a:t>
              </a:r>
            </a:p>
          </p:txBody>
        </p:sp>
        <p:sp>
          <p:nvSpPr>
            <p:cNvPr id="141318" name="Rectangle 6"/>
            <p:cNvSpPr>
              <a:spLocks noChangeArrowheads="1"/>
            </p:cNvSpPr>
            <p:nvPr/>
          </p:nvSpPr>
          <p:spPr bwMode="auto">
            <a:xfrm rot="5400000">
              <a:off x="3300" y="27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a:t>
              </a:r>
            </a:p>
          </p:txBody>
        </p:sp>
        <p:sp>
          <p:nvSpPr>
            <p:cNvPr id="141322" name="Rectangle 10"/>
            <p:cNvSpPr>
              <a:spLocks noChangeArrowheads="1"/>
            </p:cNvSpPr>
            <p:nvPr/>
          </p:nvSpPr>
          <p:spPr bwMode="auto">
            <a:xfrm>
              <a:off x="576" y="3096"/>
              <a:ext cx="35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d d d d d d 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23" name="Rectangle 11"/>
            <p:cNvSpPr>
              <a:spLocks noChangeArrowheads="1"/>
            </p:cNvSpPr>
            <p:nvPr/>
          </p:nvSpPr>
          <p:spPr bwMode="auto">
            <a:xfrm>
              <a:off x="576" y="2424"/>
              <a:ext cx="35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1  0  1  0    </a:t>
              </a:r>
              <a:r>
                <a:rPr lang="en-US" altLang="zh-CN" sz="3200" b="0">
                  <a:effectLst>
                    <a:outerShdw blurRad="38100" dist="38100" dir="2700000" algn="tl">
                      <a:srgbClr val="000000"/>
                    </a:outerShdw>
                  </a:effectLst>
                  <a:latin typeface="黑体" pitchFamily="49" charset="-122"/>
                  <a:ea typeface="黑体" pitchFamily="49" charset="-122"/>
                </a:rPr>
                <a:t>d d d d d d d</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141324" name="Rectangle 12"/>
          <p:cNvSpPr>
            <a:spLocks noChangeArrowheads="1"/>
          </p:cNvSpPr>
          <p:nvPr/>
        </p:nvSpPr>
        <p:spPr bwMode="auto">
          <a:xfrm>
            <a:off x="2438400" y="2366938"/>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1  0  0  1    1 1 1 0 0 1 1    9</a:t>
            </a:r>
          </a:p>
        </p:txBody>
      </p:sp>
      <p:sp>
        <p:nvSpPr>
          <p:cNvPr id="141326" name="Rectangle 14"/>
          <p:cNvSpPr>
            <a:spLocks noChangeArrowheads="1"/>
          </p:cNvSpPr>
          <p:nvPr/>
        </p:nvSpPr>
        <p:spPr bwMode="auto">
          <a:xfrm>
            <a:off x="2438400" y="1757338"/>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1  0  0  0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1 1 1 1 1 1 1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8</a:t>
            </a:r>
          </a:p>
        </p:txBody>
      </p:sp>
      <p:sp>
        <p:nvSpPr>
          <p:cNvPr id="141327" name="Rectangle 15"/>
          <p:cNvSpPr>
            <a:spLocks noChangeArrowheads="1"/>
          </p:cNvSpPr>
          <p:nvPr/>
        </p:nvSpPr>
        <p:spPr bwMode="auto">
          <a:xfrm>
            <a:off x="2438400" y="1223938"/>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0  1  1  1    1 1 1 0 0 0 0    7</a:t>
            </a:r>
          </a:p>
        </p:txBody>
      </p:sp>
      <p:sp>
        <p:nvSpPr>
          <p:cNvPr id="141328" name="Rectangle 16"/>
          <p:cNvSpPr>
            <a:spLocks noChangeArrowheads="1"/>
          </p:cNvSpPr>
          <p:nvPr/>
        </p:nvSpPr>
        <p:spPr bwMode="auto">
          <a:xfrm>
            <a:off x="2438400" y="614338"/>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0  1  1  0    0 0 1 1 1 1 1    6</a:t>
            </a:r>
          </a:p>
        </p:txBody>
      </p:sp>
      <p:sp>
        <p:nvSpPr>
          <p:cNvPr id="30" name="Line 35"/>
          <p:cNvSpPr>
            <a:spLocks noChangeShapeType="1"/>
          </p:cNvSpPr>
          <p:nvPr/>
        </p:nvSpPr>
        <p:spPr bwMode="auto">
          <a:xfrm>
            <a:off x="6119810" y="5749949"/>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36"/>
          <p:cNvSpPr>
            <a:spLocks noChangeShapeType="1"/>
          </p:cNvSpPr>
          <p:nvPr/>
        </p:nvSpPr>
        <p:spPr bwMode="auto">
          <a:xfrm>
            <a:off x="6119810" y="5902349"/>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37"/>
          <p:cNvSpPr>
            <a:spLocks noChangeShapeType="1"/>
          </p:cNvSpPr>
          <p:nvPr/>
        </p:nvSpPr>
        <p:spPr bwMode="auto">
          <a:xfrm>
            <a:off x="6196010" y="6511949"/>
            <a:ext cx="914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38"/>
          <p:cNvSpPr>
            <a:spLocks noChangeShapeType="1"/>
          </p:cNvSpPr>
          <p:nvPr/>
        </p:nvSpPr>
        <p:spPr bwMode="auto">
          <a:xfrm>
            <a:off x="7110410" y="5749949"/>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39"/>
          <p:cNvSpPr>
            <a:spLocks noChangeShapeType="1"/>
          </p:cNvSpPr>
          <p:nvPr/>
        </p:nvSpPr>
        <p:spPr bwMode="auto">
          <a:xfrm flipV="1">
            <a:off x="6119810" y="4987949"/>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40"/>
          <p:cNvSpPr>
            <a:spLocks noChangeShapeType="1"/>
          </p:cNvSpPr>
          <p:nvPr/>
        </p:nvSpPr>
        <p:spPr bwMode="auto">
          <a:xfrm>
            <a:off x="6196010" y="4916487"/>
            <a:ext cx="838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41"/>
          <p:cNvSpPr>
            <a:spLocks noChangeShapeType="1"/>
          </p:cNvSpPr>
          <p:nvPr/>
        </p:nvSpPr>
        <p:spPr bwMode="auto">
          <a:xfrm>
            <a:off x="7110410" y="5064149"/>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Rectangle 42"/>
          <p:cNvSpPr>
            <a:spLocks noChangeArrowheads="1"/>
          </p:cNvSpPr>
          <p:nvPr/>
        </p:nvSpPr>
        <p:spPr bwMode="auto">
          <a:xfrm>
            <a:off x="7110410" y="50546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 name="Rectangle 43"/>
          <p:cNvSpPr>
            <a:spLocks noChangeArrowheads="1"/>
          </p:cNvSpPr>
          <p:nvPr/>
        </p:nvSpPr>
        <p:spPr bwMode="auto">
          <a:xfrm>
            <a:off x="7110410" y="57404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 name="Rectangle 44"/>
          <p:cNvSpPr>
            <a:spLocks noChangeArrowheads="1"/>
          </p:cNvSpPr>
          <p:nvPr/>
        </p:nvSpPr>
        <p:spPr bwMode="auto">
          <a:xfrm>
            <a:off x="6424610" y="63500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0" name="Rectangle 45"/>
          <p:cNvSpPr>
            <a:spLocks noChangeArrowheads="1"/>
          </p:cNvSpPr>
          <p:nvPr/>
        </p:nvSpPr>
        <p:spPr bwMode="auto">
          <a:xfrm>
            <a:off x="5738810" y="57404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1" name="Rectangle 46"/>
          <p:cNvSpPr>
            <a:spLocks noChangeArrowheads="1"/>
          </p:cNvSpPr>
          <p:nvPr/>
        </p:nvSpPr>
        <p:spPr bwMode="auto">
          <a:xfrm>
            <a:off x="5738810" y="50546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2" name="Rectangle 47"/>
          <p:cNvSpPr>
            <a:spLocks noChangeArrowheads="1"/>
          </p:cNvSpPr>
          <p:nvPr/>
        </p:nvSpPr>
        <p:spPr bwMode="auto">
          <a:xfrm>
            <a:off x="6424610" y="51308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 name="Rectangle 48"/>
          <p:cNvSpPr>
            <a:spLocks noChangeArrowheads="1"/>
          </p:cNvSpPr>
          <p:nvPr/>
        </p:nvSpPr>
        <p:spPr bwMode="auto">
          <a:xfrm>
            <a:off x="6348410" y="437356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ransition>
    <p:sndAc>
      <p:stSnd>
        <p:snd r:embed="rId2" name="hammer.wav"/>
      </p:stSnd>
    </p:sndAc>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Line 4"/>
          <p:cNvSpPr>
            <a:spLocks noChangeShapeType="1"/>
          </p:cNvSpPr>
          <p:nvPr/>
        </p:nvSpPr>
        <p:spPr bwMode="auto">
          <a:xfrm>
            <a:off x="5029200" y="-24"/>
            <a:ext cx="0" cy="4610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9" name="Rectangle 7"/>
          <p:cNvSpPr>
            <a:spLocks noChangeArrowheads="1"/>
          </p:cNvSpPr>
          <p:nvPr/>
        </p:nvSpPr>
        <p:spPr bwMode="auto">
          <a:xfrm>
            <a:off x="2362200" y="0"/>
            <a:ext cx="76546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1320" name="Line 8"/>
          <p:cNvSpPr>
            <a:spLocks noChangeShapeType="1"/>
          </p:cNvSpPr>
          <p:nvPr/>
        </p:nvSpPr>
        <p:spPr bwMode="auto">
          <a:xfrm>
            <a:off x="8382000" y="-24"/>
            <a:ext cx="0" cy="4610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1" name="Line 9"/>
          <p:cNvSpPr>
            <a:spLocks noChangeShapeType="1"/>
          </p:cNvSpPr>
          <p:nvPr/>
        </p:nvSpPr>
        <p:spPr bwMode="auto">
          <a:xfrm>
            <a:off x="2209800" y="609576"/>
            <a:ext cx="77746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 name="Group 17"/>
          <p:cNvGrpSpPr>
            <a:grpSpLocks/>
          </p:cNvGrpSpPr>
          <p:nvPr/>
        </p:nvGrpSpPr>
        <p:grpSpPr bwMode="auto">
          <a:xfrm>
            <a:off x="2438400" y="3086076"/>
            <a:ext cx="5670550" cy="1646238"/>
            <a:chOff x="576" y="2424"/>
            <a:chExt cx="3572" cy="1037"/>
          </a:xfrm>
        </p:grpSpPr>
        <p:sp>
          <p:nvSpPr>
            <p:cNvPr id="141317" name="Rectangle 5"/>
            <p:cNvSpPr>
              <a:spLocks noChangeArrowheads="1"/>
            </p:cNvSpPr>
            <p:nvPr/>
          </p:nvSpPr>
          <p:spPr bwMode="auto">
            <a:xfrm rot="5400000">
              <a:off x="1092" y="27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a:t>
              </a:r>
            </a:p>
          </p:txBody>
        </p:sp>
        <p:sp>
          <p:nvSpPr>
            <p:cNvPr id="141318" name="Rectangle 6"/>
            <p:cNvSpPr>
              <a:spLocks noChangeArrowheads="1"/>
            </p:cNvSpPr>
            <p:nvPr/>
          </p:nvSpPr>
          <p:spPr bwMode="auto">
            <a:xfrm rot="5400000">
              <a:off x="3300" y="27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a:t>
              </a:r>
            </a:p>
          </p:txBody>
        </p:sp>
        <p:sp>
          <p:nvSpPr>
            <p:cNvPr id="141322" name="Rectangle 10"/>
            <p:cNvSpPr>
              <a:spLocks noChangeArrowheads="1"/>
            </p:cNvSpPr>
            <p:nvPr/>
          </p:nvSpPr>
          <p:spPr bwMode="auto">
            <a:xfrm>
              <a:off x="576" y="3096"/>
              <a:ext cx="35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1  1  1    d d d d d d 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41323" name="Rectangle 11"/>
            <p:cNvSpPr>
              <a:spLocks noChangeArrowheads="1"/>
            </p:cNvSpPr>
            <p:nvPr/>
          </p:nvSpPr>
          <p:spPr bwMode="auto">
            <a:xfrm>
              <a:off x="576" y="2424"/>
              <a:ext cx="35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1  0  1  0    </a:t>
              </a:r>
              <a:r>
                <a:rPr lang="en-US" altLang="zh-CN" sz="3200" b="0">
                  <a:effectLst>
                    <a:outerShdw blurRad="38100" dist="38100" dir="2700000" algn="tl">
                      <a:srgbClr val="000000"/>
                    </a:outerShdw>
                  </a:effectLst>
                  <a:latin typeface="黑体" pitchFamily="49" charset="-122"/>
                  <a:ea typeface="黑体" pitchFamily="49" charset="-122"/>
                </a:rPr>
                <a:t>d d d d d d d</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141324" name="Rectangle 12"/>
          <p:cNvSpPr>
            <a:spLocks noChangeArrowheads="1"/>
          </p:cNvSpPr>
          <p:nvPr/>
        </p:nvSpPr>
        <p:spPr bwMode="auto">
          <a:xfrm>
            <a:off x="2438400" y="2400276"/>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1  0  0  1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1 1 1 </a:t>
            </a:r>
            <a:r>
              <a:rPr lang="zh-CN" altLang="en-US" sz="3200" b="0" dirty="0">
                <a:effectLst>
                  <a:outerShdw blurRad="38100" dist="38100" dir="2700000" algn="tl">
                    <a:srgbClr val="000000"/>
                  </a:outerShdw>
                </a:effectLst>
                <a:latin typeface="黑体" pitchFamily="49" charset="-122"/>
                <a:ea typeface="黑体" pitchFamily="49" charset="-122"/>
              </a:rPr>
              <a:t>0 0 </a:t>
            </a:r>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1 1</a:t>
            </a:r>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9</a:t>
            </a:r>
          </a:p>
        </p:txBody>
      </p:sp>
      <p:sp>
        <p:nvSpPr>
          <p:cNvPr id="141326" name="Rectangle 14"/>
          <p:cNvSpPr>
            <a:spLocks noChangeArrowheads="1"/>
          </p:cNvSpPr>
          <p:nvPr/>
        </p:nvSpPr>
        <p:spPr bwMode="auto">
          <a:xfrm>
            <a:off x="2438400" y="1790676"/>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1  0  0  0    1 1 1 1 1 1 1    8</a:t>
            </a:r>
          </a:p>
        </p:txBody>
      </p:sp>
      <p:sp>
        <p:nvSpPr>
          <p:cNvPr id="141327" name="Rectangle 15"/>
          <p:cNvSpPr>
            <a:spLocks noChangeArrowheads="1"/>
          </p:cNvSpPr>
          <p:nvPr/>
        </p:nvSpPr>
        <p:spPr bwMode="auto">
          <a:xfrm>
            <a:off x="2438400" y="1257276"/>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0  1  1  1    1 1 1 0 0 0 0    7</a:t>
            </a:r>
          </a:p>
        </p:txBody>
      </p:sp>
      <p:sp>
        <p:nvSpPr>
          <p:cNvPr id="141328" name="Rectangle 16"/>
          <p:cNvSpPr>
            <a:spLocks noChangeArrowheads="1"/>
          </p:cNvSpPr>
          <p:nvPr/>
        </p:nvSpPr>
        <p:spPr bwMode="auto">
          <a:xfrm>
            <a:off x="2438400" y="647676"/>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0  1  1  0    0 0 1 1 1 1 1    6</a:t>
            </a:r>
          </a:p>
        </p:txBody>
      </p:sp>
      <p:sp>
        <p:nvSpPr>
          <p:cNvPr id="30" name="Line 35"/>
          <p:cNvSpPr>
            <a:spLocks noChangeShapeType="1"/>
          </p:cNvSpPr>
          <p:nvPr/>
        </p:nvSpPr>
        <p:spPr bwMode="auto">
          <a:xfrm>
            <a:off x="6119810" y="5749949"/>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36"/>
          <p:cNvSpPr>
            <a:spLocks noChangeShapeType="1"/>
          </p:cNvSpPr>
          <p:nvPr/>
        </p:nvSpPr>
        <p:spPr bwMode="auto">
          <a:xfrm>
            <a:off x="6119810" y="5902349"/>
            <a:ext cx="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37"/>
          <p:cNvSpPr>
            <a:spLocks noChangeShapeType="1"/>
          </p:cNvSpPr>
          <p:nvPr/>
        </p:nvSpPr>
        <p:spPr bwMode="auto">
          <a:xfrm>
            <a:off x="6196010" y="6511949"/>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38"/>
          <p:cNvSpPr>
            <a:spLocks noChangeShapeType="1"/>
          </p:cNvSpPr>
          <p:nvPr/>
        </p:nvSpPr>
        <p:spPr bwMode="auto">
          <a:xfrm>
            <a:off x="7110410" y="5749949"/>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39"/>
          <p:cNvSpPr>
            <a:spLocks noChangeShapeType="1"/>
          </p:cNvSpPr>
          <p:nvPr/>
        </p:nvSpPr>
        <p:spPr bwMode="auto">
          <a:xfrm flipV="1">
            <a:off x="6119810" y="4987949"/>
            <a:ext cx="0" cy="685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40"/>
          <p:cNvSpPr>
            <a:spLocks noChangeShapeType="1"/>
          </p:cNvSpPr>
          <p:nvPr/>
        </p:nvSpPr>
        <p:spPr bwMode="auto">
          <a:xfrm>
            <a:off x="6196010" y="4916487"/>
            <a:ext cx="838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41"/>
          <p:cNvSpPr>
            <a:spLocks noChangeShapeType="1"/>
          </p:cNvSpPr>
          <p:nvPr/>
        </p:nvSpPr>
        <p:spPr bwMode="auto">
          <a:xfrm>
            <a:off x="7110410" y="5064149"/>
            <a:ext cx="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Rectangle 42"/>
          <p:cNvSpPr>
            <a:spLocks noChangeArrowheads="1"/>
          </p:cNvSpPr>
          <p:nvPr/>
        </p:nvSpPr>
        <p:spPr bwMode="auto">
          <a:xfrm>
            <a:off x="7110410" y="50546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 name="Rectangle 43"/>
          <p:cNvSpPr>
            <a:spLocks noChangeArrowheads="1"/>
          </p:cNvSpPr>
          <p:nvPr/>
        </p:nvSpPr>
        <p:spPr bwMode="auto">
          <a:xfrm>
            <a:off x="7110410" y="57404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 name="Rectangle 44"/>
          <p:cNvSpPr>
            <a:spLocks noChangeArrowheads="1"/>
          </p:cNvSpPr>
          <p:nvPr/>
        </p:nvSpPr>
        <p:spPr bwMode="auto">
          <a:xfrm>
            <a:off x="6424610" y="63500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0" name="Rectangle 45"/>
          <p:cNvSpPr>
            <a:spLocks noChangeArrowheads="1"/>
          </p:cNvSpPr>
          <p:nvPr/>
        </p:nvSpPr>
        <p:spPr bwMode="auto">
          <a:xfrm>
            <a:off x="5738810" y="57404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e</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1" name="Rectangle 46"/>
          <p:cNvSpPr>
            <a:spLocks noChangeArrowheads="1"/>
          </p:cNvSpPr>
          <p:nvPr/>
        </p:nvSpPr>
        <p:spPr bwMode="auto">
          <a:xfrm>
            <a:off x="5738810" y="50546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2" name="Rectangle 47"/>
          <p:cNvSpPr>
            <a:spLocks noChangeArrowheads="1"/>
          </p:cNvSpPr>
          <p:nvPr/>
        </p:nvSpPr>
        <p:spPr bwMode="auto">
          <a:xfrm>
            <a:off x="6424610" y="513082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 name="Rectangle 48"/>
          <p:cNvSpPr>
            <a:spLocks noChangeArrowheads="1"/>
          </p:cNvSpPr>
          <p:nvPr/>
        </p:nvSpPr>
        <p:spPr bwMode="auto">
          <a:xfrm>
            <a:off x="6348410" y="437356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5" name="矩形 44"/>
          <p:cNvSpPr/>
          <p:nvPr/>
        </p:nvSpPr>
        <p:spPr>
          <a:xfrm>
            <a:off x="1670018" y="5097439"/>
            <a:ext cx="3744416" cy="1384995"/>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For numbers from 1010 to 1111, the outputs are “d”.</a:t>
            </a:r>
            <a:endParaRPr lang="zh-CN" altLang="en-US" sz="2800" b="0" dirty="0">
              <a:solidFill>
                <a:srgbClr val="FFFF00"/>
              </a:solidFill>
              <a:effectLst>
                <a:outerShdw blurRad="38100" dist="38100" dir="2700000" algn="tl">
                  <a:srgbClr val="000000">
                    <a:alpha val="43137"/>
                  </a:srgbClr>
                </a:outerShdw>
              </a:effectLst>
            </a:endParaRPr>
          </a:p>
        </p:txBody>
      </p:sp>
    </p:spTree>
  </p:cSld>
  <p:clrMapOvr>
    <a:masterClrMapping/>
  </p:clrMapOvr>
  <p:transition>
    <p:sndAc>
      <p:stSnd>
        <p:snd r:embed="rId3" name="hamme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5560" y="394320"/>
            <a:ext cx="7848600" cy="4114800"/>
          </a:xfrm>
        </p:spPr>
        <p:txBody>
          <a:bodyPr/>
          <a:lstStyle/>
          <a:p>
            <a:r>
              <a:rPr lang="en-US" altLang="zh-CN" dirty="0" smtClean="0">
                <a:solidFill>
                  <a:srgbClr val="FFFF00"/>
                </a:solidFill>
                <a:latin typeface="Times New Roman" pitchFamily="18" charset="0"/>
                <a:cs typeface="Times New Roman" pitchFamily="18" charset="0"/>
              </a:rPr>
              <a:t>How to write the logic function of LED a?</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8421BCD Codes are inputs (B8 B4 B2 B1). </a:t>
            </a:r>
          </a:p>
          <a:p>
            <a:r>
              <a:rPr lang="en-US" altLang="zh-CN" dirty="0" smtClean="0">
                <a:latin typeface="Times New Roman" pitchFamily="18" charset="0"/>
                <a:cs typeface="Times New Roman" pitchFamily="18" charset="0"/>
              </a:rPr>
              <a:t>LED </a:t>
            </a:r>
            <a:r>
              <a:rPr lang="en-US" altLang="zh-CN" dirty="0" smtClean="0">
                <a:solidFill>
                  <a:srgbClr val="FFFF00"/>
                </a:solidFill>
                <a:latin typeface="Times New Roman" pitchFamily="18" charset="0"/>
                <a:cs typeface="Times New Roman" pitchFamily="18" charset="0"/>
              </a:rPr>
              <a:t>a</a:t>
            </a:r>
            <a:r>
              <a:rPr lang="en-US" altLang="zh-CN" dirty="0" smtClean="0">
                <a:latin typeface="Times New Roman" pitchFamily="18" charset="0"/>
                <a:cs typeface="Times New Roman" pitchFamily="18" charset="0"/>
              </a:rPr>
              <a:t> is the output.</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Draw the K-map of function </a:t>
            </a:r>
            <a:r>
              <a:rPr lang="en-US" altLang="zh-CN" dirty="0" smtClean="0">
                <a:solidFill>
                  <a:srgbClr val="FFFF00"/>
                </a:solidFill>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p>
          <a:p>
            <a:r>
              <a:rPr lang="en-US" altLang="zh-CN" dirty="0" smtClean="0">
                <a:latin typeface="Times New Roman" pitchFamily="18" charset="0"/>
                <a:cs typeface="Times New Roman" pitchFamily="18" charset="0"/>
              </a:rPr>
              <a:t>Draw K-circles on “1” blocks.</a:t>
            </a:r>
          </a:p>
          <a:p>
            <a:r>
              <a:rPr lang="en-US" altLang="zh-CN" dirty="0" smtClean="0">
                <a:latin typeface="Times New Roman" pitchFamily="18" charset="0"/>
                <a:cs typeface="Times New Roman" pitchFamily="18" charset="0"/>
              </a:rPr>
              <a:t>Use NAND gate to implement function </a:t>
            </a:r>
            <a:r>
              <a:rPr lang="en-US" altLang="zh-CN" dirty="0" smtClean="0">
                <a:solidFill>
                  <a:srgbClr val="FFFF00"/>
                </a:solidFill>
                <a:latin typeface="Times New Roman" pitchFamily="18" charset="0"/>
                <a:cs typeface="Times New Roman" pitchFamily="18" charset="0"/>
              </a:rPr>
              <a:t>a</a:t>
            </a:r>
            <a:r>
              <a:rPr lang="en-US" altLang="zh-CN" dirty="0" smtClean="0">
                <a:latin typeface="Times New Roman" pitchFamily="18" charset="0"/>
                <a:cs typeface="Times New Roman" pitchFamily="18" charset="0"/>
              </a:rPr>
              <a:t>.</a:t>
            </a:r>
            <a:endParaRPr lang="zh-CN" altLang="en-US"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24" name="Line 4"/>
          <p:cNvSpPr>
            <a:spLocks noChangeShapeType="1"/>
          </p:cNvSpPr>
          <p:nvPr/>
        </p:nvSpPr>
        <p:spPr bwMode="auto">
          <a:xfrm flipV="1">
            <a:off x="2514600" y="980728"/>
            <a:ext cx="76138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2" name="Line 12"/>
          <p:cNvSpPr>
            <a:spLocks noChangeShapeType="1"/>
          </p:cNvSpPr>
          <p:nvPr/>
        </p:nvSpPr>
        <p:spPr bwMode="auto">
          <a:xfrm>
            <a:off x="85344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0 1 1 0 1 1    5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0  1  0  0    0 1 1 0 0 1 1    4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1 0 1 1 0 1    2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0  0  0  0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1 1 1 1 1 0    0</a:t>
            </a:r>
          </a:p>
        </p:txBody>
      </p:sp>
      <p:sp>
        <p:nvSpPr>
          <p:cNvPr id="28" name="Rectangle 12"/>
          <p:cNvSpPr>
            <a:spLocks noChangeArrowheads="1"/>
          </p:cNvSpPr>
          <p:nvPr/>
        </p:nvSpPr>
        <p:spPr bwMode="auto">
          <a:xfrm>
            <a:off x="2666976" y="5992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1 1 0 0 1 1    9</a:t>
            </a:r>
          </a:p>
        </p:txBody>
      </p:sp>
      <p:sp>
        <p:nvSpPr>
          <p:cNvPr id="29" name="Rectangle 14"/>
          <p:cNvSpPr>
            <a:spLocks noChangeArrowheads="1"/>
          </p:cNvSpPr>
          <p:nvPr/>
        </p:nvSpPr>
        <p:spPr bwMode="auto">
          <a:xfrm>
            <a:off x="2666976" y="5383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1 1 1 1 1 1    8</a:t>
            </a:r>
          </a:p>
        </p:txBody>
      </p:sp>
      <p:sp>
        <p:nvSpPr>
          <p:cNvPr id="30" name="Rectangle 15"/>
          <p:cNvSpPr>
            <a:spLocks noChangeArrowheads="1"/>
          </p:cNvSpPr>
          <p:nvPr/>
        </p:nvSpPr>
        <p:spPr bwMode="auto">
          <a:xfrm>
            <a:off x="2666976" y="4849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1 1 0 0 0 0    7</a:t>
            </a:r>
          </a:p>
        </p:txBody>
      </p:sp>
      <p:sp>
        <p:nvSpPr>
          <p:cNvPr id="31" name="Rectangle 16"/>
          <p:cNvSpPr>
            <a:spLocks noChangeArrowheads="1"/>
          </p:cNvSpPr>
          <p:nvPr/>
        </p:nvSpPr>
        <p:spPr bwMode="auto">
          <a:xfrm>
            <a:off x="2666976" y="4240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0  1  1  0    0 0 1 1 1 1 1    6</a:t>
            </a:r>
          </a:p>
        </p:txBody>
      </p:sp>
      <p:sp>
        <p:nvSpPr>
          <p:cNvPr id="17" name="椭圆 16"/>
          <p:cNvSpPr/>
          <p:nvPr/>
        </p:nvSpPr>
        <p:spPr bwMode="auto">
          <a:xfrm>
            <a:off x="5310182" y="214290"/>
            <a:ext cx="642942"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sndAc>
      <p:stSnd>
        <p:snd r:embed="rId3" name="hammer.wav"/>
      </p:stSnd>
    </p:sndAc>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306953" y="1500784"/>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
          <p:cNvSpPr>
            <a:spLocks noChangeShapeType="1"/>
          </p:cNvSpPr>
          <p:nvPr/>
        </p:nvSpPr>
        <p:spPr bwMode="auto">
          <a:xfrm flipV="1">
            <a:off x="4306953" y="21865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4"/>
          <p:cNvSpPr>
            <a:spLocks noChangeShapeType="1"/>
          </p:cNvSpPr>
          <p:nvPr/>
        </p:nvSpPr>
        <p:spPr bwMode="auto">
          <a:xfrm>
            <a:off x="4306953" y="3634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
          <p:cNvSpPr>
            <a:spLocks noChangeShapeType="1"/>
          </p:cNvSpPr>
          <p:nvPr/>
        </p:nvSpPr>
        <p:spPr bwMode="auto">
          <a:xfrm>
            <a:off x="4306953" y="2872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6"/>
          <p:cNvSpPr>
            <a:spLocks noChangeShapeType="1"/>
          </p:cNvSpPr>
          <p:nvPr/>
        </p:nvSpPr>
        <p:spPr bwMode="auto">
          <a:xfrm>
            <a:off x="51451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7"/>
          <p:cNvSpPr>
            <a:spLocks noChangeShapeType="1"/>
          </p:cNvSpPr>
          <p:nvPr/>
        </p:nvSpPr>
        <p:spPr bwMode="auto">
          <a:xfrm>
            <a:off x="68215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59833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flipV="1">
            <a:off x="3697353" y="891184"/>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Rectangle 10"/>
          <p:cNvSpPr>
            <a:spLocks noChangeArrowheads="1"/>
          </p:cNvSpPr>
          <p:nvPr/>
        </p:nvSpPr>
        <p:spPr bwMode="auto">
          <a:xfrm>
            <a:off x="3163945" y="214901"/>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 name="Rectangle 11"/>
          <p:cNvSpPr>
            <a:spLocks noChangeArrowheads="1"/>
          </p:cNvSpPr>
          <p:nvPr/>
        </p:nvSpPr>
        <p:spPr bwMode="auto">
          <a:xfrm>
            <a:off x="2663880" y="1000719"/>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5" name="Rectangle 12"/>
          <p:cNvSpPr>
            <a:spLocks noChangeArrowheads="1"/>
          </p:cNvSpPr>
          <p:nvPr/>
        </p:nvSpPr>
        <p:spPr bwMode="auto">
          <a:xfrm>
            <a:off x="4021201" y="286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6" name="Rectangle 13"/>
          <p:cNvSpPr>
            <a:spLocks noChangeArrowheads="1"/>
          </p:cNvSpPr>
          <p:nvPr/>
        </p:nvSpPr>
        <p:spPr bwMode="auto">
          <a:xfrm>
            <a:off x="43831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 name="Rectangle 14"/>
          <p:cNvSpPr>
            <a:spLocks noChangeArrowheads="1"/>
          </p:cNvSpPr>
          <p:nvPr/>
        </p:nvSpPr>
        <p:spPr bwMode="auto">
          <a:xfrm>
            <a:off x="3697353" y="14912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 name="Rectangle 15"/>
          <p:cNvSpPr>
            <a:spLocks noChangeArrowheads="1"/>
          </p:cNvSpPr>
          <p:nvPr/>
        </p:nvSpPr>
        <p:spPr bwMode="auto">
          <a:xfrm>
            <a:off x="52213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9" name="Rectangle 16"/>
          <p:cNvSpPr>
            <a:spLocks noChangeArrowheads="1"/>
          </p:cNvSpPr>
          <p:nvPr/>
        </p:nvSpPr>
        <p:spPr bwMode="auto">
          <a:xfrm>
            <a:off x="3697353" y="21770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 name="Rectangle 17"/>
          <p:cNvSpPr>
            <a:spLocks noChangeArrowheads="1"/>
          </p:cNvSpPr>
          <p:nvPr/>
        </p:nvSpPr>
        <p:spPr bwMode="auto">
          <a:xfrm>
            <a:off x="60595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1" name="Rectangle 18"/>
          <p:cNvSpPr>
            <a:spLocks noChangeArrowheads="1"/>
          </p:cNvSpPr>
          <p:nvPr/>
        </p:nvSpPr>
        <p:spPr bwMode="auto">
          <a:xfrm>
            <a:off x="3697353" y="2862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2" name="Rectangle 19"/>
          <p:cNvSpPr>
            <a:spLocks noChangeArrowheads="1"/>
          </p:cNvSpPr>
          <p:nvPr/>
        </p:nvSpPr>
        <p:spPr bwMode="auto">
          <a:xfrm>
            <a:off x="3697353" y="3624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3" name="Rectangle 20"/>
          <p:cNvSpPr>
            <a:spLocks noChangeArrowheads="1"/>
          </p:cNvSpPr>
          <p:nvPr/>
        </p:nvSpPr>
        <p:spPr bwMode="auto">
          <a:xfrm>
            <a:off x="69739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4" name="Rectangle 21"/>
          <p:cNvSpPr>
            <a:spLocks noChangeArrowheads="1"/>
          </p:cNvSpPr>
          <p:nvPr/>
        </p:nvSpPr>
        <p:spPr bwMode="auto">
          <a:xfrm>
            <a:off x="44593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5" name="Rectangle 22"/>
          <p:cNvSpPr>
            <a:spLocks noChangeArrowheads="1"/>
          </p:cNvSpPr>
          <p:nvPr/>
        </p:nvSpPr>
        <p:spPr bwMode="auto">
          <a:xfrm>
            <a:off x="52975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6" name="Rectangle 23"/>
          <p:cNvSpPr>
            <a:spLocks noChangeArrowheads="1"/>
          </p:cNvSpPr>
          <p:nvPr/>
        </p:nvSpPr>
        <p:spPr bwMode="auto">
          <a:xfrm>
            <a:off x="61357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 name="Rectangle 24"/>
          <p:cNvSpPr>
            <a:spLocks noChangeArrowheads="1"/>
          </p:cNvSpPr>
          <p:nvPr/>
        </p:nvSpPr>
        <p:spPr bwMode="auto">
          <a:xfrm>
            <a:off x="70501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 name="Rectangle 25"/>
          <p:cNvSpPr>
            <a:spLocks noChangeArrowheads="1"/>
          </p:cNvSpPr>
          <p:nvPr/>
        </p:nvSpPr>
        <p:spPr bwMode="auto">
          <a:xfrm>
            <a:off x="70501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9" name="Rectangle 26"/>
          <p:cNvSpPr>
            <a:spLocks noChangeArrowheads="1"/>
          </p:cNvSpPr>
          <p:nvPr/>
        </p:nvSpPr>
        <p:spPr bwMode="auto">
          <a:xfrm>
            <a:off x="61357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 name="Rectangle 27"/>
          <p:cNvSpPr>
            <a:spLocks noChangeArrowheads="1"/>
          </p:cNvSpPr>
          <p:nvPr/>
        </p:nvSpPr>
        <p:spPr bwMode="auto">
          <a:xfrm>
            <a:off x="53737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1" name="Rectangle 28"/>
          <p:cNvSpPr>
            <a:spLocks noChangeArrowheads="1"/>
          </p:cNvSpPr>
          <p:nvPr/>
        </p:nvSpPr>
        <p:spPr bwMode="auto">
          <a:xfrm>
            <a:off x="62119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2" name="Rectangle 29"/>
          <p:cNvSpPr>
            <a:spLocks noChangeArrowheads="1"/>
          </p:cNvSpPr>
          <p:nvPr/>
        </p:nvSpPr>
        <p:spPr bwMode="auto">
          <a:xfrm>
            <a:off x="44593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3" name="Rectangle 30"/>
          <p:cNvSpPr>
            <a:spLocks noChangeArrowheads="1"/>
          </p:cNvSpPr>
          <p:nvPr/>
        </p:nvSpPr>
        <p:spPr bwMode="auto">
          <a:xfrm>
            <a:off x="44593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4" name="Rectangle 31"/>
          <p:cNvSpPr>
            <a:spLocks noChangeArrowheads="1"/>
          </p:cNvSpPr>
          <p:nvPr/>
        </p:nvSpPr>
        <p:spPr bwMode="auto">
          <a:xfrm>
            <a:off x="52975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5" name="Rectangle 32"/>
          <p:cNvSpPr>
            <a:spLocks noChangeArrowheads="1"/>
          </p:cNvSpPr>
          <p:nvPr/>
        </p:nvSpPr>
        <p:spPr bwMode="auto">
          <a:xfrm>
            <a:off x="71263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6" name="Rectangle 33"/>
          <p:cNvSpPr>
            <a:spLocks noChangeArrowheads="1"/>
          </p:cNvSpPr>
          <p:nvPr/>
        </p:nvSpPr>
        <p:spPr bwMode="auto">
          <a:xfrm>
            <a:off x="61357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7" name="Rectangle 34"/>
          <p:cNvSpPr>
            <a:spLocks noChangeArrowheads="1"/>
          </p:cNvSpPr>
          <p:nvPr/>
        </p:nvSpPr>
        <p:spPr bwMode="auto">
          <a:xfrm>
            <a:off x="5297553" y="2177060"/>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8" name="Rectangle 35"/>
          <p:cNvSpPr>
            <a:spLocks noChangeArrowheads="1"/>
          </p:cNvSpPr>
          <p:nvPr/>
        </p:nvSpPr>
        <p:spPr bwMode="auto">
          <a:xfrm>
            <a:off x="70501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9" name="Rectangle 36"/>
          <p:cNvSpPr>
            <a:spLocks noChangeArrowheads="1"/>
          </p:cNvSpPr>
          <p:nvPr/>
        </p:nvSpPr>
        <p:spPr bwMode="auto">
          <a:xfrm>
            <a:off x="4535553" y="153888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graphicFrame>
        <p:nvGraphicFramePr>
          <p:cNvPr id="766977" name="Object 1"/>
          <p:cNvGraphicFramePr>
            <a:graphicFrameLocks noChangeAspect="1"/>
          </p:cNvGraphicFramePr>
          <p:nvPr/>
        </p:nvGraphicFramePr>
        <p:xfrm>
          <a:off x="3309918" y="4817909"/>
          <a:ext cx="5500726" cy="682793"/>
        </p:xfrm>
        <a:graphic>
          <a:graphicData uri="http://schemas.openxmlformats.org/presentationml/2006/ole">
            <mc:AlternateContent xmlns:mc="http://schemas.openxmlformats.org/markup-compatibility/2006">
              <mc:Choice xmlns:v="urn:schemas-microsoft-com:vml" Requires="v">
                <p:oleObj spid="_x0000_s1085534" name="Equation" r:id="rId5" imgW="2044440" imgH="253800" progId="Equation.DSMT4">
                  <p:embed/>
                </p:oleObj>
              </mc:Choice>
              <mc:Fallback>
                <p:oleObj name="Equation" r:id="rId5" imgW="2044440" imgH="25380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9918" y="4817909"/>
                        <a:ext cx="5500726" cy="6827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 name="组合 65"/>
          <p:cNvGrpSpPr/>
          <p:nvPr/>
        </p:nvGrpSpPr>
        <p:grpSpPr>
          <a:xfrm>
            <a:off x="4306954" y="786405"/>
            <a:ext cx="5075195" cy="3857041"/>
            <a:chOff x="2782953" y="786404"/>
            <a:chExt cx="5075195" cy="3857041"/>
          </a:xfrm>
        </p:grpSpPr>
        <p:sp>
          <p:nvSpPr>
            <p:cNvPr id="43" name="Arc 40"/>
            <p:cNvSpPr>
              <a:spLocks/>
            </p:cNvSpPr>
            <p:nvPr/>
          </p:nvSpPr>
          <p:spPr bwMode="auto">
            <a:xfrm>
              <a:off x="2782953" y="1286470"/>
              <a:ext cx="785818" cy="858265"/>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40"/>
            <p:cNvSpPr>
              <a:spLocks/>
            </p:cNvSpPr>
            <p:nvPr/>
          </p:nvSpPr>
          <p:spPr bwMode="auto">
            <a:xfrm>
              <a:off x="5354721" y="1286470"/>
              <a:ext cx="857256"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rc 40"/>
            <p:cNvSpPr>
              <a:spLocks/>
            </p:cNvSpPr>
            <p:nvPr/>
          </p:nvSpPr>
          <p:spPr bwMode="auto">
            <a:xfrm rot="10800000">
              <a:off x="2848019" y="3702560"/>
              <a:ext cx="785818" cy="858265"/>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40"/>
            <p:cNvSpPr>
              <a:spLocks/>
            </p:cNvSpPr>
            <p:nvPr/>
          </p:nvSpPr>
          <p:spPr bwMode="auto">
            <a:xfrm rot="10800000">
              <a:off x="5354206" y="3713706"/>
              <a:ext cx="786850" cy="929739"/>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66978" name="Object 2"/>
            <p:cNvGraphicFramePr>
              <a:graphicFrameLocks noChangeAspect="1"/>
            </p:cNvGraphicFramePr>
            <p:nvPr/>
          </p:nvGraphicFramePr>
          <p:xfrm>
            <a:off x="6854919" y="786404"/>
            <a:ext cx="1003229" cy="614380"/>
          </p:xfrm>
          <a:graphic>
            <a:graphicData uri="http://schemas.openxmlformats.org/presentationml/2006/ole">
              <mc:AlternateContent xmlns:mc="http://schemas.openxmlformats.org/markup-compatibility/2006">
                <mc:Choice xmlns:v="urn:schemas-microsoft-com:vml" Requires="v">
                  <p:oleObj spid="_x0000_s1085535" name="Equation" r:id="rId7" imgW="393480" imgH="241200" progId="Equation.DSMT4">
                    <p:embed/>
                  </p:oleObj>
                </mc:Choice>
                <mc:Fallback>
                  <p:oleObj name="Equation" r:id="rId7" imgW="393480" imgH="24120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4919" y="786404"/>
                          <a:ext cx="1003229" cy="6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 name="直接箭头连接符 50"/>
            <p:cNvCxnSpPr/>
            <p:nvPr/>
          </p:nvCxnSpPr>
          <p:spPr bwMode="auto">
            <a:xfrm flipV="1">
              <a:off x="5997663" y="1286470"/>
              <a:ext cx="785818" cy="500066"/>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 name="组合 68"/>
          <p:cNvGrpSpPr/>
          <p:nvPr/>
        </p:nvGrpSpPr>
        <p:grpSpPr>
          <a:xfrm>
            <a:off x="4306953" y="2786668"/>
            <a:ext cx="4572032" cy="1643074"/>
            <a:chOff x="2782953" y="2786668"/>
            <a:chExt cx="4572032" cy="1643074"/>
          </a:xfrm>
        </p:grpSpPr>
        <p:sp>
          <p:nvSpPr>
            <p:cNvPr id="41" name="Oval 38"/>
            <p:cNvSpPr>
              <a:spLocks noChangeArrowheads="1"/>
            </p:cNvSpPr>
            <p:nvPr/>
          </p:nvSpPr>
          <p:spPr bwMode="auto">
            <a:xfrm>
              <a:off x="2782953" y="2786668"/>
              <a:ext cx="3357586" cy="1643074"/>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66980" name="Object 4"/>
            <p:cNvGraphicFramePr>
              <a:graphicFrameLocks noChangeAspect="1"/>
            </p:cNvGraphicFramePr>
            <p:nvPr/>
          </p:nvGraphicFramePr>
          <p:xfrm>
            <a:off x="6783481" y="3143858"/>
            <a:ext cx="571504" cy="605795"/>
          </p:xfrm>
          <a:graphic>
            <a:graphicData uri="http://schemas.openxmlformats.org/presentationml/2006/ole">
              <mc:AlternateContent xmlns:mc="http://schemas.openxmlformats.org/markup-compatibility/2006">
                <mc:Choice xmlns:v="urn:schemas-microsoft-com:vml" Requires="v">
                  <p:oleObj spid="_x0000_s1085536" name="Equation" r:id="rId9" imgW="203040" imgH="215640" progId="Equation.DSMT4">
                    <p:embed/>
                  </p:oleObj>
                </mc:Choice>
                <mc:Fallback>
                  <p:oleObj name="Equation" r:id="rId9" imgW="203040" imgH="21564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3481" y="3143858"/>
                          <a:ext cx="571504" cy="605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4" name="直接箭头连接符 53"/>
            <p:cNvCxnSpPr/>
            <p:nvPr/>
          </p:nvCxnSpPr>
          <p:spPr bwMode="auto">
            <a:xfrm>
              <a:off x="5854787" y="3501048"/>
              <a:ext cx="857256"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组合 66"/>
          <p:cNvGrpSpPr/>
          <p:nvPr/>
        </p:nvGrpSpPr>
        <p:grpSpPr>
          <a:xfrm>
            <a:off x="6092903" y="1429346"/>
            <a:ext cx="3237382" cy="2857520"/>
            <a:chOff x="4568903" y="1429346"/>
            <a:chExt cx="3237382" cy="2857520"/>
          </a:xfrm>
        </p:grpSpPr>
        <p:sp>
          <p:nvSpPr>
            <p:cNvPr id="42" name="Oval 39"/>
            <p:cNvSpPr>
              <a:spLocks noChangeArrowheads="1"/>
            </p:cNvSpPr>
            <p:nvPr/>
          </p:nvSpPr>
          <p:spPr bwMode="auto">
            <a:xfrm rot="5400000">
              <a:off x="3471134" y="2527115"/>
              <a:ext cx="2857520" cy="661982"/>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66981" name="Object 5"/>
            <p:cNvGraphicFramePr>
              <a:graphicFrameLocks noChangeAspect="1"/>
            </p:cNvGraphicFramePr>
            <p:nvPr/>
          </p:nvGraphicFramePr>
          <p:xfrm>
            <a:off x="6854919" y="2000850"/>
            <a:ext cx="951366" cy="598485"/>
          </p:xfrm>
          <a:graphic>
            <a:graphicData uri="http://schemas.openxmlformats.org/presentationml/2006/ole">
              <mc:AlternateContent xmlns:mc="http://schemas.openxmlformats.org/markup-compatibility/2006">
                <mc:Choice xmlns:v="urn:schemas-microsoft-com:vml" Requires="v">
                  <p:oleObj spid="_x0000_s1085537" name="Equation" r:id="rId11" imgW="342720" imgH="215640" progId="Equation.DSMT4">
                    <p:embed/>
                  </p:oleObj>
                </mc:Choice>
                <mc:Fallback>
                  <p:oleObj name="Equation" r:id="rId11" imgW="342720" imgH="215640" progId="Equation.DSMT4">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4919" y="2000850"/>
                          <a:ext cx="951366" cy="598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7" name="直接箭头连接符 56"/>
            <p:cNvCxnSpPr/>
            <p:nvPr/>
          </p:nvCxnSpPr>
          <p:spPr bwMode="auto">
            <a:xfrm>
              <a:off x="5068969" y="2286602"/>
              <a:ext cx="178595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8" name="组合 67"/>
          <p:cNvGrpSpPr/>
          <p:nvPr/>
        </p:nvGrpSpPr>
        <p:grpSpPr>
          <a:xfrm>
            <a:off x="2521003" y="2215164"/>
            <a:ext cx="4143404" cy="1357322"/>
            <a:chOff x="997003" y="2215164"/>
            <a:chExt cx="4143404" cy="1357322"/>
          </a:xfrm>
        </p:grpSpPr>
        <p:sp>
          <p:nvSpPr>
            <p:cNvPr id="49" name="Oval 39"/>
            <p:cNvSpPr>
              <a:spLocks noChangeArrowheads="1"/>
            </p:cNvSpPr>
            <p:nvPr/>
          </p:nvSpPr>
          <p:spPr bwMode="auto">
            <a:xfrm rot="5400000">
              <a:off x="3711647" y="2143726"/>
              <a:ext cx="1357322" cy="1500198"/>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66982" name="Object 6"/>
            <p:cNvGraphicFramePr>
              <a:graphicFrameLocks noChangeAspect="1"/>
            </p:cNvGraphicFramePr>
            <p:nvPr/>
          </p:nvGraphicFramePr>
          <p:xfrm>
            <a:off x="997003" y="2429478"/>
            <a:ext cx="879445" cy="531698"/>
          </p:xfrm>
          <a:graphic>
            <a:graphicData uri="http://schemas.openxmlformats.org/presentationml/2006/ole">
              <mc:AlternateContent xmlns:mc="http://schemas.openxmlformats.org/markup-compatibility/2006">
                <mc:Choice xmlns:v="urn:schemas-microsoft-com:vml" Requires="v">
                  <p:oleObj spid="_x0000_s1085538" name="Equation" r:id="rId13" imgW="355320" imgH="215640" progId="Equation.DSMT4">
                    <p:embed/>
                  </p:oleObj>
                </mc:Choice>
                <mc:Fallback>
                  <p:oleObj name="Equation" r:id="rId13" imgW="355320" imgH="215640" progId="Equation.DSMT4">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7003" y="2429478"/>
                          <a:ext cx="879445" cy="531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0" name="直接箭头连接符 59"/>
            <p:cNvCxnSpPr/>
            <p:nvPr/>
          </p:nvCxnSpPr>
          <p:spPr bwMode="auto">
            <a:xfrm rot="10800000">
              <a:off x="1854259" y="2715230"/>
              <a:ext cx="2000296"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766983" name="Object 7"/>
          <p:cNvGraphicFramePr>
            <a:graphicFrameLocks noChangeAspect="1"/>
          </p:cNvGraphicFramePr>
          <p:nvPr/>
        </p:nvGraphicFramePr>
        <p:xfrm>
          <a:off x="3729051" y="5715000"/>
          <a:ext cx="4438650" cy="806450"/>
        </p:xfrm>
        <a:graphic>
          <a:graphicData uri="http://schemas.openxmlformats.org/presentationml/2006/ole">
            <mc:AlternateContent xmlns:mc="http://schemas.openxmlformats.org/markup-compatibility/2006">
              <mc:Choice xmlns:v="urn:schemas-microsoft-com:vml" Requires="v">
                <p:oleObj spid="_x0000_s1085539" name="Equation" r:id="rId15" imgW="1676160" imgH="304560" progId="Equation.DSMT4">
                  <p:embed/>
                </p:oleObj>
              </mc:Choice>
              <mc:Fallback>
                <p:oleObj name="Equation" r:id="rId15" imgW="1676160" imgH="304560" progId="Equation.DSMT4">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29051" y="5715000"/>
                        <a:ext cx="443865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椭圆 63"/>
          <p:cNvSpPr/>
          <p:nvPr/>
        </p:nvSpPr>
        <p:spPr bwMode="auto">
          <a:xfrm>
            <a:off x="3024166" y="214290"/>
            <a:ext cx="642942"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additive="base">
                                        <p:cTn id="13" dur="500" fill="hold"/>
                                        <p:tgtEl>
                                          <p:spTgt spid="67"/>
                                        </p:tgtEl>
                                        <p:attrNameLst>
                                          <p:attrName>ppt_x</p:attrName>
                                        </p:attrNameLst>
                                      </p:cBhvr>
                                      <p:tavLst>
                                        <p:tav tm="0">
                                          <p:val>
                                            <p:strVal val="#ppt_x"/>
                                          </p:val>
                                        </p:tav>
                                        <p:tav tm="100000">
                                          <p:val>
                                            <p:strVal val="#ppt_x"/>
                                          </p:val>
                                        </p:tav>
                                      </p:tavLst>
                                    </p:anim>
                                    <p:anim calcmode="lin" valueType="num">
                                      <p:cBhvr additive="base">
                                        <p:cTn id="1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66977"/>
                                        </p:tgtEl>
                                        <p:attrNameLst>
                                          <p:attrName>style.visibility</p:attrName>
                                        </p:attrNameLst>
                                      </p:cBhvr>
                                      <p:to>
                                        <p:strVal val="visible"/>
                                      </p:to>
                                    </p:set>
                                    <p:animEffect transition="in" filter="blinds(horizontal)">
                                      <p:cBhvr>
                                        <p:cTn id="31" dur="500"/>
                                        <p:tgtEl>
                                          <p:spTgt spid="766977"/>
                                        </p:tgtEl>
                                      </p:cBhvr>
                                    </p:animEffect>
                                  </p:childTnLst>
                                </p:cTn>
                              </p:par>
                              <p:par>
                                <p:cTn id="32" presetID="2" presetClass="entr" presetSubtype="4" fill="hold" nodeType="withEffect">
                                  <p:stCondLst>
                                    <p:cond delay="0"/>
                                  </p:stCondLst>
                                  <p:childTnLst>
                                    <p:set>
                                      <p:cBhvr>
                                        <p:cTn id="33" dur="1" fill="hold">
                                          <p:stCondLst>
                                            <p:cond delay="0"/>
                                          </p:stCondLst>
                                        </p:cTn>
                                        <p:tgtEl>
                                          <p:spTgt spid="766983"/>
                                        </p:tgtEl>
                                        <p:attrNameLst>
                                          <p:attrName>style.visibility</p:attrName>
                                        </p:attrNameLst>
                                      </p:cBhvr>
                                      <p:to>
                                        <p:strVal val="visible"/>
                                      </p:to>
                                    </p:set>
                                    <p:anim calcmode="lin" valueType="num">
                                      <p:cBhvr additive="base">
                                        <p:cTn id="34" dur="500" fill="hold"/>
                                        <p:tgtEl>
                                          <p:spTgt spid="766983"/>
                                        </p:tgtEl>
                                        <p:attrNameLst>
                                          <p:attrName>ppt_x</p:attrName>
                                        </p:attrNameLst>
                                      </p:cBhvr>
                                      <p:tavLst>
                                        <p:tav tm="0">
                                          <p:val>
                                            <p:strVal val="#ppt_x"/>
                                          </p:val>
                                        </p:tav>
                                        <p:tav tm="100000">
                                          <p:val>
                                            <p:strVal val="#ppt_x"/>
                                          </p:val>
                                        </p:tav>
                                      </p:tavLst>
                                    </p:anim>
                                    <p:anim calcmode="lin" valueType="num">
                                      <p:cBhvr additive="base">
                                        <p:cTn id="35" dur="500" fill="hold"/>
                                        <p:tgtEl>
                                          <p:spTgt spid="76698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24" name="Line 4"/>
          <p:cNvSpPr>
            <a:spLocks noChangeShapeType="1"/>
          </p:cNvSpPr>
          <p:nvPr/>
        </p:nvSpPr>
        <p:spPr bwMode="auto">
          <a:xfrm flipV="1">
            <a:off x="2514600" y="980728"/>
            <a:ext cx="76138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2" name="Line 12"/>
          <p:cNvSpPr>
            <a:spLocks noChangeShapeType="1"/>
          </p:cNvSpPr>
          <p:nvPr/>
        </p:nvSpPr>
        <p:spPr bwMode="auto">
          <a:xfrm>
            <a:off x="85344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0  1  0  1    1 0 1 1 0 1 1    5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0  1  0  0    </a:t>
            </a:r>
            <a:r>
              <a:rPr lang="zh-CN" altLang="en-US" sz="3200" b="0" dirty="0">
                <a:effectLst>
                  <a:outerShdw blurRad="38100" dist="38100" dir="2700000" algn="tl">
                    <a:srgbClr val="000000"/>
                  </a:outerShdw>
                </a:effectLst>
                <a:latin typeface="黑体" pitchFamily="49" charset="-122"/>
                <a:ea typeface="黑体" pitchFamily="49" charset="-122"/>
              </a:rPr>
              <a:t>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0  0  1  1    </a:t>
            </a:r>
            <a:r>
              <a:rPr lang="zh-CN" altLang="en-US" sz="3200" b="0" dirty="0">
                <a:effectLst>
                  <a:outerShdw blurRad="38100" dist="38100" dir="2700000" algn="tl">
                    <a:srgbClr val="000000"/>
                  </a:outerShdw>
                </a:effectLst>
                <a:latin typeface="黑体" pitchFamily="49" charset="-122"/>
                <a:ea typeface="黑体" pitchFamily="49" charset="-122"/>
              </a:rPr>
              <a:t>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0  0  1  0    </a:t>
            </a:r>
            <a:r>
              <a:rPr lang="zh-CN" altLang="en-US" sz="3200" b="0" dirty="0">
                <a:effectLst>
                  <a:outerShdw blurRad="38100" dist="38100" dir="2700000" algn="tl">
                    <a:srgbClr val="000000"/>
                  </a:outerShdw>
                </a:effectLst>
                <a:latin typeface="黑体" pitchFamily="49" charset="-122"/>
                <a:ea typeface="黑体" pitchFamily="49" charset="-122"/>
              </a:rPr>
              <a:t>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0 1 1 0 1    2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0  0  0  1    </a:t>
            </a:r>
            <a:r>
              <a:rPr lang="zh-CN" altLang="en-US" sz="3200" b="0" dirty="0">
                <a:effectLst>
                  <a:outerShdw blurRad="38100" dist="38100" dir="2700000" algn="tl">
                    <a:srgbClr val="000000"/>
                  </a:outerShdw>
                </a:effectLst>
                <a:latin typeface="黑体" pitchFamily="49" charset="-122"/>
                <a:ea typeface="黑体" pitchFamily="49" charset="-122"/>
              </a:rPr>
              <a:t>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0  0  0  0    </a:t>
            </a:r>
            <a:r>
              <a:rPr lang="zh-CN" altLang="en-US" sz="3200" b="0" dirty="0">
                <a:effectLst>
                  <a:outerShdw blurRad="38100" dist="38100" dir="2700000" algn="tl">
                    <a:srgbClr val="000000"/>
                  </a:outerShdw>
                </a:effectLst>
                <a:latin typeface="黑体" pitchFamily="49" charset="-122"/>
                <a:ea typeface="黑体" pitchFamily="49" charset="-122"/>
              </a:rPr>
              <a:t>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1 1 1 1 0    0</a:t>
            </a:r>
          </a:p>
        </p:txBody>
      </p:sp>
      <p:sp>
        <p:nvSpPr>
          <p:cNvPr id="28" name="Rectangle 12"/>
          <p:cNvSpPr>
            <a:spLocks noChangeArrowheads="1"/>
          </p:cNvSpPr>
          <p:nvPr/>
        </p:nvSpPr>
        <p:spPr bwMode="auto">
          <a:xfrm>
            <a:off x="2666976" y="5992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1  0  0  1    </a:t>
            </a:r>
            <a:r>
              <a:rPr lang="zh-CN" altLang="en-US" sz="3200" b="0" dirty="0">
                <a:effectLst>
                  <a:outerShdw blurRad="38100" dist="38100" dir="2700000" algn="tl">
                    <a:srgbClr val="000000"/>
                  </a:outerShdw>
                </a:effectLst>
                <a:latin typeface="黑体" pitchFamily="49" charset="-122"/>
                <a:ea typeface="黑体" pitchFamily="49" charset="-122"/>
              </a:rPr>
              <a:t>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1 0 0 1 1    9</a:t>
            </a:r>
          </a:p>
        </p:txBody>
      </p:sp>
      <p:sp>
        <p:nvSpPr>
          <p:cNvPr id="29" name="Rectangle 14"/>
          <p:cNvSpPr>
            <a:spLocks noChangeArrowheads="1"/>
          </p:cNvSpPr>
          <p:nvPr/>
        </p:nvSpPr>
        <p:spPr bwMode="auto">
          <a:xfrm>
            <a:off x="2666976" y="5383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1  0  0  0    </a:t>
            </a:r>
            <a:r>
              <a:rPr lang="zh-CN" altLang="en-US" sz="3200" b="0" dirty="0">
                <a:effectLst>
                  <a:outerShdw blurRad="38100" dist="38100" dir="2700000" algn="tl">
                    <a:srgbClr val="000000"/>
                  </a:outerShdw>
                </a:effectLst>
                <a:latin typeface="黑体" pitchFamily="49" charset="-122"/>
                <a:ea typeface="黑体" pitchFamily="49" charset="-122"/>
              </a:rPr>
              <a:t>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1 1 1 1 1    8</a:t>
            </a:r>
          </a:p>
        </p:txBody>
      </p:sp>
      <p:sp>
        <p:nvSpPr>
          <p:cNvPr id="30" name="Rectangle 15"/>
          <p:cNvSpPr>
            <a:spLocks noChangeArrowheads="1"/>
          </p:cNvSpPr>
          <p:nvPr/>
        </p:nvSpPr>
        <p:spPr bwMode="auto">
          <a:xfrm>
            <a:off x="2666976" y="4849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0  1  1  1    </a:t>
            </a:r>
            <a:r>
              <a:rPr lang="zh-CN" altLang="en-US" sz="3200" b="0" dirty="0">
                <a:effectLst>
                  <a:outerShdw blurRad="38100" dist="38100" dir="2700000" algn="tl">
                    <a:srgbClr val="000000"/>
                  </a:outerShdw>
                </a:effectLst>
                <a:latin typeface="黑体" pitchFamily="49" charset="-122"/>
                <a:ea typeface="黑体" pitchFamily="49" charset="-122"/>
              </a:rPr>
              <a:t>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1 0 0 0 0    7</a:t>
            </a:r>
          </a:p>
        </p:txBody>
      </p:sp>
      <p:sp>
        <p:nvSpPr>
          <p:cNvPr id="31" name="Rectangle 16"/>
          <p:cNvSpPr>
            <a:spLocks noChangeArrowheads="1"/>
          </p:cNvSpPr>
          <p:nvPr/>
        </p:nvSpPr>
        <p:spPr bwMode="auto">
          <a:xfrm>
            <a:off x="2666976" y="4240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0  1  1  0    0 0 1 1 1 1 1    6</a:t>
            </a:r>
          </a:p>
        </p:txBody>
      </p:sp>
      <p:sp>
        <p:nvSpPr>
          <p:cNvPr id="17" name="椭圆 16"/>
          <p:cNvSpPr/>
          <p:nvPr/>
        </p:nvSpPr>
        <p:spPr bwMode="auto">
          <a:xfrm>
            <a:off x="5810248" y="214290"/>
            <a:ext cx="571504"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sndAc>
      <p:stSnd>
        <p:snd r:embed="rId2" name="hammer.wav"/>
      </p:stSnd>
    </p:sndAc>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306953" y="1500784"/>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
          <p:cNvSpPr>
            <a:spLocks noChangeShapeType="1"/>
          </p:cNvSpPr>
          <p:nvPr/>
        </p:nvSpPr>
        <p:spPr bwMode="auto">
          <a:xfrm flipV="1">
            <a:off x="4306953" y="21865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4"/>
          <p:cNvSpPr>
            <a:spLocks noChangeShapeType="1"/>
          </p:cNvSpPr>
          <p:nvPr/>
        </p:nvSpPr>
        <p:spPr bwMode="auto">
          <a:xfrm>
            <a:off x="4306953" y="3634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
          <p:cNvSpPr>
            <a:spLocks noChangeShapeType="1"/>
          </p:cNvSpPr>
          <p:nvPr/>
        </p:nvSpPr>
        <p:spPr bwMode="auto">
          <a:xfrm>
            <a:off x="4306953" y="2872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6"/>
          <p:cNvSpPr>
            <a:spLocks noChangeShapeType="1"/>
          </p:cNvSpPr>
          <p:nvPr/>
        </p:nvSpPr>
        <p:spPr bwMode="auto">
          <a:xfrm>
            <a:off x="51451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7"/>
          <p:cNvSpPr>
            <a:spLocks noChangeShapeType="1"/>
          </p:cNvSpPr>
          <p:nvPr/>
        </p:nvSpPr>
        <p:spPr bwMode="auto">
          <a:xfrm>
            <a:off x="68215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59833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flipV="1">
            <a:off x="3697353" y="891184"/>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Rectangle 10"/>
          <p:cNvSpPr>
            <a:spLocks noChangeArrowheads="1"/>
          </p:cNvSpPr>
          <p:nvPr/>
        </p:nvSpPr>
        <p:spPr bwMode="auto">
          <a:xfrm>
            <a:off x="3163945" y="214901"/>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 name="Rectangle 11"/>
          <p:cNvSpPr>
            <a:spLocks noChangeArrowheads="1"/>
          </p:cNvSpPr>
          <p:nvPr/>
        </p:nvSpPr>
        <p:spPr bwMode="auto">
          <a:xfrm>
            <a:off x="2663880" y="1000719"/>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5" name="Rectangle 12"/>
          <p:cNvSpPr>
            <a:spLocks noChangeArrowheads="1"/>
          </p:cNvSpPr>
          <p:nvPr/>
        </p:nvSpPr>
        <p:spPr bwMode="auto">
          <a:xfrm>
            <a:off x="4021201" y="286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6" name="Rectangle 13"/>
          <p:cNvSpPr>
            <a:spLocks noChangeArrowheads="1"/>
          </p:cNvSpPr>
          <p:nvPr/>
        </p:nvSpPr>
        <p:spPr bwMode="auto">
          <a:xfrm>
            <a:off x="43831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 name="Rectangle 14"/>
          <p:cNvSpPr>
            <a:spLocks noChangeArrowheads="1"/>
          </p:cNvSpPr>
          <p:nvPr/>
        </p:nvSpPr>
        <p:spPr bwMode="auto">
          <a:xfrm>
            <a:off x="3697353" y="14912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 name="Rectangle 15"/>
          <p:cNvSpPr>
            <a:spLocks noChangeArrowheads="1"/>
          </p:cNvSpPr>
          <p:nvPr/>
        </p:nvSpPr>
        <p:spPr bwMode="auto">
          <a:xfrm>
            <a:off x="52213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9" name="Rectangle 16"/>
          <p:cNvSpPr>
            <a:spLocks noChangeArrowheads="1"/>
          </p:cNvSpPr>
          <p:nvPr/>
        </p:nvSpPr>
        <p:spPr bwMode="auto">
          <a:xfrm>
            <a:off x="3697353" y="21770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 name="Rectangle 17"/>
          <p:cNvSpPr>
            <a:spLocks noChangeArrowheads="1"/>
          </p:cNvSpPr>
          <p:nvPr/>
        </p:nvSpPr>
        <p:spPr bwMode="auto">
          <a:xfrm>
            <a:off x="60595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1" name="Rectangle 18"/>
          <p:cNvSpPr>
            <a:spLocks noChangeArrowheads="1"/>
          </p:cNvSpPr>
          <p:nvPr/>
        </p:nvSpPr>
        <p:spPr bwMode="auto">
          <a:xfrm>
            <a:off x="3697353" y="2862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2" name="Rectangle 19"/>
          <p:cNvSpPr>
            <a:spLocks noChangeArrowheads="1"/>
          </p:cNvSpPr>
          <p:nvPr/>
        </p:nvSpPr>
        <p:spPr bwMode="auto">
          <a:xfrm>
            <a:off x="3697353" y="3624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3" name="Rectangle 20"/>
          <p:cNvSpPr>
            <a:spLocks noChangeArrowheads="1"/>
          </p:cNvSpPr>
          <p:nvPr/>
        </p:nvSpPr>
        <p:spPr bwMode="auto">
          <a:xfrm>
            <a:off x="69739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4" name="Rectangle 21"/>
          <p:cNvSpPr>
            <a:spLocks noChangeArrowheads="1"/>
          </p:cNvSpPr>
          <p:nvPr/>
        </p:nvSpPr>
        <p:spPr bwMode="auto">
          <a:xfrm>
            <a:off x="44593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5" name="Rectangle 22"/>
          <p:cNvSpPr>
            <a:spLocks noChangeArrowheads="1"/>
          </p:cNvSpPr>
          <p:nvPr/>
        </p:nvSpPr>
        <p:spPr bwMode="auto">
          <a:xfrm>
            <a:off x="52975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6" name="Rectangle 23"/>
          <p:cNvSpPr>
            <a:spLocks noChangeArrowheads="1"/>
          </p:cNvSpPr>
          <p:nvPr/>
        </p:nvSpPr>
        <p:spPr bwMode="auto">
          <a:xfrm>
            <a:off x="61357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 name="Rectangle 24"/>
          <p:cNvSpPr>
            <a:spLocks noChangeArrowheads="1"/>
          </p:cNvSpPr>
          <p:nvPr/>
        </p:nvSpPr>
        <p:spPr bwMode="auto">
          <a:xfrm>
            <a:off x="70501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 name="Rectangle 25"/>
          <p:cNvSpPr>
            <a:spLocks noChangeArrowheads="1"/>
          </p:cNvSpPr>
          <p:nvPr/>
        </p:nvSpPr>
        <p:spPr bwMode="auto">
          <a:xfrm>
            <a:off x="70501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9" name="Rectangle 26"/>
          <p:cNvSpPr>
            <a:spLocks noChangeArrowheads="1"/>
          </p:cNvSpPr>
          <p:nvPr/>
        </p:nvSpPr>
        <p:spPr bwMode="auto">
          <a:xfrm>
            <a:off x="61357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 name="Rectangle 27"/>
          <p:cNvSpPr>
            <a:spLocks noChangeArrowheads="1"/>
          </p:cNvSpPr>
          <p:nvPr/>
        </p:nvSpPr>
        <p:spPr bwMode="auto">
          <a:xfrm>
            <a:off x="53737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1" name="Rectangle 28"/>
          <p:cNvSpPr>
            <a:spLocks noChangeArrowheads="1"/>
          </p:cNvSpPr>
          <p:nvPr/>
        </p:nvSpPr>
        <p:spPr bwMode="auto">
          <a:xfrm>
            <a:off x="62119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2" name="Rectangle 29"/>
          <p:cNvSpPr>
            <a:spLocks noChangeArrowheads="1"/>
          </p:cNvSpPr>
          <p:nvPr/>
        </p:nvSpPr>
        <p:spPr bwMode="auto">
          <a:xfrm>
            <a:off x="4494204"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3" name="Rectangle 30"/>
          <p:cNvSpPr>
            <a:spLocks noChangeArrowheads="1"/>
          </p:cNvSpPr>
          <p:nvPr/>
        </p:nvSpPr>
        <p:spPr bwMode="auto">
          <a:xfrm>
            <a:off x="44593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4" name="Rectangle 31"/>
          <p:cNvSpPr>
            <a:spLocks noChangeArrowheads="1"/>
          </p:cNvSpPr>
          <p:nvPr/>
        </p:nvSpPr>
        <p:spPr bwMode="auto">
          <a:xfrm>
            <a:off x="52975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5" name="Rectangle 32"/>
          <p:cNvSpPr>
            <a:spLocks noChangeArrowheads="1"/>
          </p:cNvSpPr>
          <p:nvPr/>
        </p:nvSpPr>
        <p:spPr bwMode="auto">
          <a:xfrm>
            <a:off x="71263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6" name="Rectangle 33"/>
          <p:cNvSpPr>
            <a:spLocks noChangeArrowheads="1"/>
          </p:cNvSpPr>
          <p:nvPr/>
        </p:nvSpPr>
        <p:spPr bwMode="auto">
          <a:xfrm>
            <a:off x="61357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7" name="Rectangle 34"/>
          <p:cNvSpPr>
            <a:spLocks noChangeArrowheads="1"/>
          </p:cNvSpPr>
          <p:nvPr/>
        </p:nvSpPr>
        <p:spPr bwMode="auto">
          <a:xfrm>
            <a:off x="5297553" y="2177060"/>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8" name="Rectangle 35"/>
          <p:cNvSpPr>
            <a:spLocks noChangeArrowheads="1"/>
          </p:cNvSpPr>
          <p:nvPr/>
        </p:nvSpPr>
        <p:spPr bwMode="auto">
          <a:xfrm>
            <a:off x="70501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9" name="Rectangle 36"/>
          <p:cNvSpPr>
            <a:spLocks noChangeArrowheads="1"/>
          </p:cNvSpPr>
          <p:nvPr/>
        </p:nvSpPr>
        <p:spPr bwMode="auto">
          <a:xfrm>
            <a:off x="4535553" y="153888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55" name="椭圆 54"/>
          <p:cNvSpPr/>
          <p:nvPr/>
        </p:nvSpPr>
        <p:spPr bwMode="auto">
          <a:xfrm>
            <a:off x="3024166" y="142852"/>
            <a:ext cx="642942"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803848" name="Object 8"/>
          <p:cNvGraphicFramePr>
            <a:graphicFrameLocks noChangeAspect="1"/>
          </p:cNvGraphicFramePr>
          <p:nvPr/>
        </p:nvGraphicFramePr>
        <p:xfrm>
          <a:off x="4410072" y="4929198"/>
          <a:ext cx="4257697" cy="705350"/>
        </p:xfrm>
        <a:graphic>
          <a:graphicData uri="http://schemas.openxmlformats.org/presentationml/2006/ole">
            <mc:AlternateContent xmlns:mc="http://schemas.openxmlformats.org/markup-compatibility/2006">
              <mc:Choice xmlns:v="urn:schemas-microsoft-com:vml" Requires="v">
                <p:oleObj spid="_x0000_s804778" name="Equation" r:id="rId3" imgW="1523880" imgH="253800" progId="Equation.DSMT4">
                  <p:embed/>
                </p:oleObj>
              </mc:Choice>
              <mc:Fallback>
                <p:oleObj name="Equation" r:id="rId3" imgW="1523880" imgH="25380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072" y="4929198"/>
                        <a:ext cx="4257697" cy="70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3" name="组合 72"/>
          <p:cNvGrpSpPr/>
          <p:nvPr/>
        </p:nvGrpSpPr>
        <p:grpSpPr>
          <a:xfrm>
            <a:off x="2095473" y="1571612"/>
            <a:ext cx="3071833" cy="2714644"/>
            <a:chOff x="571472" y="1571612"/>
            <a:chExt cx="3071833" cy="2714644"/>
          </a:xfrm>
        </p:grpSpPr>
        <p:sp>
          <p:nvSpPr>
            <p:cNvPr id="49" name="Oval 39"/>
            <p:cNvSpPr>
              <a:spLocks noChangeArrowheads="1"/>
            </p:cNvSpPr>
            <p:nvPr/>
          </p:nvSpPr>
          <p:spPr bwMode="auto">
            <a:xfrm rot="5400000">
              <a:off x="1893074" y="2536025"/>
              <a:ext cx="2714644" cy="785818"/>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1" name="直接箭头连接符 50"/>
            <p:cNvCxnSpPr/>
            <p:nvPr/>
          </p:nvCxnSpPr>
          <p:spPr bwMode="auto">
            <a:xfrm rot="10800000">
              <a:off x="1714480" y="2714620"/>
              <a:ext cx="1357322"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03849" name="Object 9"/>
            <p:cNvGraphicFramePr>
              <a:graphicFrameLocks noChangeAspect="1"/>
            </p:cNvGraphicFramePr>
            <p:nvPr/>
          </p:nvGraphicFramePr>
          <p:xfrm>
            <a:off x="571472" y="2357430"/>
            <a:ext cx="1000132" cy="633032"/>
          </p:xfrm>
          <a:graphic>
            <a:graphicData uri="http://schemas.openxmlformats.org/presentationml/2006/ole">
              <mc:AlternateContent xmlns:mc="http://schemas.openxmlformats.org/markup-compatibility/2006">
                <mc:Choice xmlns:v="urn:schemas-microsoft-com:vml" Requires="v">
                  <p:oleObj spid="_x0000_s804779" name="Equation" r:id="rId5" imgW="380880" imgH="241200" progId="Equation.DSMT4">
                    <p:embed/>
                  </p:oleObj>
                </mc:Choice>
                <mc:Fallback>
                  <p:oleObj name="Equation" r:id="rId5" imgW="380880" imgH="2412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72" y="2357430"/>
                          <a:ext cx="1000132" cy="633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1" name="组合 70"/>
          <p:cNvGrpSpPr/>
          <p:nvPr/>
        </p:nvGrpSpPr>
        <p:grpSpPr>
          <a:xfrm>
            <a:off x="4238612" y="1285860"/>
            <a:ext cx="4857784" cy="3286148"/>
            <a:chOff x="2714612" y="1285860"/>
            <a:chExt cx="4857784" cy="3286148"/>
          </a:xfrm>
        </p:grpSpPr>
        <p:sp>
          <p:nvSpPr>
            <p:cNvPr id="44" name="Arc 40"/>
            <p:cNvSpPr>
              <a:spLocks/>
            </p:cNvSpPr>
            <p:nvPr/>
          </p:nvSpPr>
          <p:spPr bwMode="auto">
            <a:xfrm>
              <a:off x="2786050" y="1285860"/>
              <a:ext cx="3500462" cy="1000132"/>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Arc 40"/>
            <p:cNvSpPr>
              <a:spLocks/>
            </p:cNvSpPr>
            <p:nvPr/>
          </p:nvSpPr>
          <p:spPr bwMode="auto">
            <a:xfrm rot="10800000">
              <a:off x="2714612" y="3571876"/>
              <a:ext cx="3500462" cy="1000132"/>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3851" name="Object 11"/>
            <p:cNvGraphicFramePr>
              <a:graphicFrameLocks noChangeAspect="1"/>
            </p:cNvGraphicFramePr>
            <p:nvPr/>
          </p:nvGraphicFramePr>
          <p:xfrm>
            <a:off x="7000892" y="3786190"/>
            <a:ext cx="571504" cy="672101"/>
          </p:xfrm>
          <a:graphic>
            <a:graphicData uri="http://schemas.openxmlformats.org/presentationml/2006/ole">
              <mc:AlternateContent xmlns:mc="http://schemas.openxmlformats.org/markup-compatibility/2006">
                <mc:Choice xmlns:v="urn:schemas-microsoft-com:vml" Requires="v">
                  <p:oleObj spid="_x0000_s804780" name="Equation" r:id="rId7" imgW="215640" imgH="253800" progId="Equation.DSMT4">
                    <p:embed/>
                  </p:oleObj>
                </mc:Choice>
                <mc:Fallback>
                  <p:oleObj name="Equation" r:id="rId7" imgW="215640" imgH="253800" progId="Equation.DSMT4">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0892" y="3786190"/>
                          <a:ext cx="571504" cy="672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2" name="直接箭头连接符 61"/>
            <p:cNvCxnSpPr/>
            <p:nvPr/>
          </p:nvCxnSpPr>
          <p:spPr bwMode="auto">
            <a:xfrm>
              <a:off x="5857884" y="4214818"/>
              <a:ext cx="928694"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2" name="组合 71"/>
          <p:cNvGrpSpPr/>
          <p:nvPr/>
        </p:nvGrpSpPr>
        <p:grpSpPr>
          <a:xfrm>
            <a:off x="6024563" y="1571612"/>
            <a:ext cx="3162607" cy="2857520"/>
            <a:chOff x="4500562" y="1571612"/>
            <a:chExt cx="3162607" cy="2857520"/>
          </a:xfrm>
        </p:grpSpPr>
        <p:sp>
          <p:nvSpPr>
            <p:cNvPr id="59" name="Oval 39"/>
            <p:cNvSpPr>
              <a:spLocks noChangeArrowheads="1"/>
            </p:cNvSpPr>
            <p:nvPr/>
          </p:nvSpPr>
          <p:spPr bwMode="auto">
            <a:xfrm rot="5400000">
              <a:off x="3464711" y="2607463"/>
              <a:ext cx="2857520" cy="785818"/>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3850" name="Object 10"/>
            <p:cNvGraphicFramePr>
              <a:graphicFrameLocks noChangeAspect="1"/>
            </p:cNvGraphicFramePr>
            <p:nvPr/>
          </p:nvGraphicFramePr>
          <p:xfrm>
            <a:off x="6786578" y="2428868"/>
            <a:ext cx="876591" cy="549274"/>
          </p:xfrm>
          <a:graphic>
            <a:graphicData uri="http://schemas.openxmlformats.org/presentationml/2006/ole">
              <mc:AlternateContent xmlns:mc="http://schemas.openxmlformats.org/markup-compatibility/2006">
                <mc:Choice xmlns:v="urn:schemas-microsoft-com:vml" Requires="v">
                  <p:oleObj spid="_x0000_s804781" name="Equation" r:id="rId9" imgW="342720" imgH="215640" progId="Equation.DSMT4">
                    <p:embed/>
                  </p:oleObj>
                </mc:Choice>
                <mc:Fallback>
                  <p:oleObj name="Equation" r:id="rId9" imgW="342720" imgH="2156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6578" y="2428868"/>
                          <a:ext cx="876591" cy="549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4" name="直接箭头连接符 63"/>
            <p:cNvCxnSpPr/>
            <p:nvPr/>
          </p:nvCxnSpPr>
          <p:spPr bwMode="auto">
            <a:xfrm>
              <a:off x="4929190" y="2714620"/>
              <a:ext cx="178595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803852" name="Object 12"/>
          <p:cNvGraphicFramePr>
            <a:graphicFrameLocks noChangeAspect="1"/>
          </p:cNvGraphicFramePr>
          <p:nvPr/>
        </p:nvGraphicFramePr>
        <p:xfrm>
          <a:off x="4726266" y="5715016"/>
          <a:ext cx="3298560" cy="806434"/>
        </p:xfrm>
        <a:graphic>
          <a:graphicData uri="http://schemas.openxmlformats.org/presentationml/2006/ole">
            <mc:AlternateContent xmlns:mc="http://schemas.openxmlformats.org/markup-compatibility/2006">
              <mc:Choice xmlns:v="urn:schemas-microsoft-com:vml" Requires="v">
                <p:oleObj spid="_x0000_s804782" name="Equation" r:id="rId11" imgW="1244520" imgH="304560" progId="Equation.DSMT4">
                  <p:embed/>
                </p:oleObj>
              </mc:Choice>
              <mc:Fallback>
                <p:oleObj name="Equation" r:id="rId11" imgW="1244520" imgH="304560" progId="Equation.DSMT4">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6266" y="5715016"/>
                        <a:ext cx="3298560" cy="806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ppt_x"/>
                                          </p:val>
                                        </p:tav>
                                        <p:tav tm="100000">
                                          <p:val>
                                            <p:strVal val="#ppt_x"/>
                                          </p:val>
                                        </p:tav>
                                      </p:tavLst>
                                    </p:anim>
                                    <p:anim calcmode="lin" valueType="num">
                                      <p:cBhvr additive="base">
                                        <p:cTn id="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03848"/>
                                        </p:tgtEl>
                                        <p:attrNameLst>
                                          <p:attrName>style.visibility</p:attrName>
                                        </p:attrNameLst>
                                      </p:cBhvr>
                                      <p:to>
                                        <p:strVal val="visible"/>
                                      </p:to>
                                    </p:set>
                                    <p:animEffect transition="in" filter="blinds(horizontal)">
                                      <p:cBhvr>
                                        <p:cTn id="25" dur="500"/>
                                        <p:tgtEl>
                                          <p:spTgt spid="803848"/>
                                        </p:tgtEl>
                                      </p:cBhvr>
                                    </p:animEffect>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803852"/>
                                        </p:tgtEl>
                                        <p:attrNameLst>
                                          <p:attrName>style.visibility</p:attrName>
                                        </p:attrNameLst>
                                      </p:cBhvr>
                                      <p:to>
                                        <p:strVal val="visible"/>
                                      </p:to>
                                    </p:set>
                                    <p:anim calcmode="lin" valueType="num">
                                      <p:cBhvr additive="base">
                                        <p:cTn id="29" dur="500" fill="hold"/>
                                        <p:tgtEl>
                                          <p:spTgt spid="803852"/>
                                        </p:tgtEl>
                                        <p:attrNameLst>
                                          <p:attrName>ppt_x</p:attrName>
                                        </p:attrNameLst>
                                      </p:cBhvr>
                                      <p:tavLst>
                                        <p:tav tm="0">
                                          <p:val>
                                            <p:strVal val="#ppt_x"/>
                                          </p:val>
                                        </p:tav>
                                        <p:tav tm="100000">
                                          <p:val>
                                            <p:strVal val="#ppt_x"/>
                                          </p:val>
                                        </p:tav>
                                      </p:tavLst>
                                    </p:anim>
                                    <p:anim calcmode="lin" valueType="num">
                                      <p:cBhvr additive="base">
                                        <p:cTn id="30" dur="500" fill="hold"/>
                                        <p:tgtEl>
                                          <p:spTgt spid="803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24" name="Line 4"/>
          <p:cNvSpPr>
            <a:spLocks noChangeShapeType="1"/>
          </p:cNvSpPr>
          <p:nvPr/>
        </p:nvSpPr>
        <p:spPr bwMode="auto">
          <a:xfrm flipV="1">
            <a:off x="2514600" y="980728"/>
            <a:ext cx="76138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2" name="Line 12"/>
          <p:cNvSpPr>
            <a:spLocks noChangeShapeType="1"/>
          </p:cNvSpPr>
          <p:nvPr/>
        </p:nvSpPr>
        <p:spPr bwMode="auto">
          <a:xfrm>
            <a:off x="85344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0  1  0  1    </a:t>
            </a:r>
            <a:r>
              <a:rPr lang="zh-CN" altLang="en-US" sz="3200" b="0" dirty="0">
                <a:effectLst>
                  <a:outerShdw blurRad="38100" dist="38100" dir="2700000" algn="tl">
                    <a:srgbClr val="000000"/>
                  </a:outerShdw>
                </a:effectLst>
                <a:latin typeface="黑体" pitchFamily="49" charset="-122"/>
                <a:ea typeface="黑体" pitchFamily="49" charset="-122"/>
              </a:rPr>
              <a:t>1 0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0  1  0  0    </a:t>
            </a:r>
            <a:r>
              <a:rPr lang="zh-CN" altLang="en-US" sz="3200" b="0" dirty="0">
                <a:effectLst>
                  <a:outerShdw blurRad="38100" dist="38100" dir="2700000" algn="tl">
                    <a:srgbClr val="000000"/>
                  </a:outerShdw>
                </a:effectLst>
                <a:latin typeface="黑体" pitchFamily="49" charset="-122"/>
                <a:ea typeface="黑体" pitchFamily="49" charset="-122"/>
              </a:rPr>
              <a:t>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0  0  1  1    </a:t>
            </a:r>
            <a:r>
              <a:rPr lang="zh-CN" altLang="en-US" sz="3200" b="0" dirty="0">
                <a:effectLst>
                  <a:outerShdw blurRad="38100" dist="38100" dir="2700000" algn="tl">
                    <a:srgbClr val="000000"/>
                  </a:outerShdw>
                </a:effectLst>
                <a:latin typeface="黑体" pitchFamily="49" charset="-122"/>
                <a:ea typeface="黑体" pitchFamily="49" charset="-122"/>
              </a:rPr>
              <a:t>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0  0  1  0    1 1 0 1 1 0 1    2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0  0  0  1    </a:t>
            </a:r>
            <a:r>
              <a:rPr lang="zh-CN" altLang="en-US" sz="3200" b="0" dirty="0">
                <a:effectLst>
                  <a:outerShdw blurRad="38100" dist="38100" dir="2700000" algn="tl">
                    <a:srgbClr val="000000"/>
                  </a:outerShdw>
                </a:effectLst>
                <a:latin typeface="黑体" pitchFamily="49" charset="-122"/>
                <a:ea typeface="黑体" pitchFamily="49" charset="-122"/>
              </a:rPr>
              <a:t>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0  0  0  0    </a:t>
            </a:r>
            <a:r>
              <a:rPr lang="zh-CN" altLang="en-US" sz="3200" b="0" dirty="0">
                <a:effectLst>
                  <a:outerShdw blurRad="38100" dist="38100" dir="2700000" algn="tl">
                    <a:srgbClr val="000000"/>
                  </a:outerShdw>
                </a:effectLst>
                <a:latin typeface="黑体" pitchFamily="49" charset="-122"/>
                <a:ea typeface="黑体" pitchFamily="49" charset="-122"/>
              </a:rPr>
              <a:t>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1 1 1 0    0</a:t>
            </a:r>
          </a:p>
        </p:txBody>
      </p:sp>
      <p:sp>
        <p:nvSpPr>
          <p:cNvPr id="28" name="Rectangle 12"/>
          <p:cNvSpPr>
            <a:spLocks noChangeArrowheads="1"/>
          </p:cNvSpPr>
          <p:nvPr/>
        </p:nvSpPr>
        <p:spPr bwMode="auto">
          <a:xfrm>
            <a:off x="2666976" y="5992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1  0  0  1    </a:t>
            </a:r>
            <a:r>
              <a:rPr lang="zh-CN" altLang="en-US" sz="3200" b="0" dirty="0">
                <a:effectLst>
                  <a:outerShdw blurRad="38100" dist="38100" dir="2700000" algn="tl">
                    <a:srgbClr val="000000"/>
                  </a:outerShdw>
                </a:effectLst>
                <a:latin typeface="黑体" pitchFamily="49" charset="-122"/>
                <a:ea typeface="黑体" pitchFamily="49" charset="-122"/>
              </a:rPr>
              <a:t>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0 0 1 1    9</a:t>
            </a:r>
          </a:p>
        </p:txBody>
      </p:sp>
      <p:sp>
        <p:nvSpPr>
          <p:cNvPr id="29" name="Rectangle 14"/>
          <p:cNvSpPr>
            <a:spLocks noChangeArrowheads="1"/>
          </p:cNvSpPr>
          <p:nvPr/>
        </p:nvSpPr>
        <p:spPr bwMode="auto">
          <a:xfrm>
            <a:off x="2666976" y="5383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1  0  0  0    </a:t>
            </a:r>
            <a:r>
              <a:rPr lang="zh-CN" altLang="en-US" sz="3200" b="0" dirty="0">
                <a:effectLst>
                  <a:outerShdw blurRad="38100" dist="38100" dir="2700000" algn="tl">
                    <a:srgbClr val="000000"/>
                  </a:outerShdw>
                </a:effectLst>
                <a:latin typeface="黑体" pitchFamily="49" charset="-122"/>
                <a:ea typeface="黑体" pitchFamily="49" charset="-122"/>
              </a:rPr>
              <a:t>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1 1 1 1    8</a:t>
            </a:r>
          </a:p>
        </p:txBody>
      </p:sp>
      <p:sp>
        <p:nvSpPr>
          <p:cNvPr id="30" name="Rectangle 15"/>
          <p:cNvSpPr>
            <a:spLocks noChangeArrowheads="1"/>
          </p:cNvSpPr>
          <p:nvPr/>
        </p:nvSpPr>
        <p:spPr bwMode="auto">
          <a:xfrm>
            <a:off x="2666976" y="4849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0  1  1  1    </a:t>
            </a:r>
            <a:r>
              <a:rPr lang="zh-CN" altLang="en-US" sz="3200" b="0" dirty="0">
                <a:effectLst>
                  <a:outerShdw blurRad="38100" dist="38100" dir="2700000" algn="tl">
                    <a:srgbClr val="000000"/>
                  </a:outerShdw>
                </a:effectLst>
                <a:latin typeface="黑体" pitchFamily="49" charset="-122"/>
                <a:ea typeface="黑体" pitchFamily="49" charset="-122"/>
              </a:rPr>
              <a:t>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0 0 0 0    7</a:t>
            </a:r>
          </a:p>
        </p:txBody>
      </p:sp>
      <p:sp>
        <p:nvSpPr>
          <p:cNvPr id="31" name="Rectangle 16"/>
          <p:cNvSpPr>
            <a:spLocks noChangeArrowheads="1"/>
          </p:cNvSpPr>
          <p:nvPr/>
        </p:nvSpPr>
        <p:spPr bwMode="auto">
          <a:xfrm>
            <a:off x="2666976" y="4240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0  1  1  0    </a:t>
            </a:r>
            <a:r>
              <a:rPr lang="zh-CN" altLang="en-US" sz="3200" b="0" dirty="0">
                <a:effectLst>
                  <a:outerShdw blurRad="38100" dist="38100" dir="2700000" algn="tl">
                    <a:srgbClr val="000000"/>
                  </a:outerShdw>
                </a:effectLst>
                <a:latin typeface="黑体" pitchFamily="49" charset="-122"/>
                <a:ea typeface="黑体" pitchFamily="49" charset="-122"/>
              </a:rPr>
              <a:t>0 0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1 1 1 1    6</a:t>
            </a:r>
          </a:p>
        </p:txBody>
      </p:sp>
      <p:sp>
        <p:nvSpPr>
          <p:cNvPr id="17" name="椭圆 16"/>
          <p:cNvSpPr/>
          <p:nvPr/>
        </p:nvSpPr>
        <p:spPr bwMode="auto">
          <a:xfrm>
            <a:off x="6238876" y="214290"/>
            <a:ext cx="571504"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sndAc>
      <p:stSnd>
        <p:snd r:embed="rId2" name="hammer.wav"/>
      </p:stSnd>
    </p:sndAc>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306953" y="1500784"/>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
          <p:cNvSpPr>
            <a:spLocks noChangeShapeType="1"/>
          </p:cNvSpPr>
          <p:nvPr/>
        </p:nvSpPr>
        <p:spPr bwMode="auto">
          <a:xfrm flipV="1">
            <a:off x="4306953" y="21865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4"/>
          <p:cNvSpPr>
            <a:spLocks noChangeShapeType="1"/>
          </p:cNvSpPr>
          <p:nvPr/>
        </p:nvSpPr>
        <p:spPr bwMode="auto">
          <a:xfrm>
            <a:off x="4306953" y="3634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
          <p:cNvSpPr>
            <a:spLocks noChangeShapeType="1"/>
          </p:cNvSpPr>
          <p:nvPr/>
        </p:nvSpPr>
        <p:spPr bwMode="auto">
          <a:xfrm>
            <a:off x="4306953" y="2872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6"/>
          <p:cNvSpPr>
            <a:spLocks noChangeShapeType="1"/>
          </p:cNvSpPr>
          <p:nvPr/>
        </p:nvSpPr>
        <p:spPr bwMode="auto">
          <a:xfrm>
            <a:off x="51451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7"/>
          <p:cNvSpPr>
            <a:spLocks noChangeShapeType="1"/>
          </p:cNvSpPr>
          <p:nvPr/>
        </p:nvSpPr>
        <p:spPr bwMode="auto">
          <a:xfrm>
            <a:off x="68215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59833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flipV="1">
            <a:off x="3697353" y="891184"/>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Rectangle 10"/>
          <p:cNvSpPr>
            <a:spLocks noChangeArrowheads="1"/>
          </p:cNvSpPr>
          <p:nvPr/>
        </p:nvSpPr>
        <p:spPr bwMode="auto">
          <a:xfrm>
            <a:off x="3163945" y="214901"/>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c</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 name="Rectangle 11"/>
          <p:cNvSpPr>
            <a:spLocks noChangeArrowheads="1"/>
          </p:cNvSpPr>
          <p:nvPr/>
        </p:nvSpPr>
        <p:spPr bwMode="auto">
          <a:xfrm>
            <a:off x="2663880" y="1000719"/>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5" name="Rectangle 12"/>
          <p:cNvSpPr>
            <a:spLocks noChangeArrowheads="1"/>
          </p:cNvSpPr>
          <p:nvPr/>
        </p:nvSpPr>
        <p:spPr bwMode="auto">
          <a:xfrm>
            <a:off x="4021201" y="286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6" name="Rectangle 13"/>
          <p:cNvSpPr>
            <a:spLocks noChangeArrowheads="1"/>
          </p:cNvSpPr>
          <p:nvPr/>
        </p:nvSpPr>
        <p:spPr bwMode="auto">
          <a:xfrm>
            <a:off x="43831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 name="Rectangle 14"/>
          <p:cNvSpPr>
            <a:spLocks noChangeArrowheads="1"/>
          </p:cNvSpPr>
          <p:nvPr/>
        </p:nvSpPr>
        <p:spPr bwMode="auto">
          <a:xfrm>
            <a:off x="3697353" y="14912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 name="Rectangle 15"/>
          <p:cNvSpPr>
            <a:spLocks noChangeArrowheads="1"/>
          </p:cNvSpPr>
          <p:nvPr/>
        </p:nvSpPr>
        <p:spPr bwMode="auto">
          <a:xfrm>
            <a:off x="52213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9" name="Rectangle 16"/>
          <p:cNvSpPr>
            <a:spLocks noChangeArrowheads="1"/>
          </p:cNvSpPr>
          <p:nvPr/>
        </p:nvSpPr>
        <p:spPr bwMode="auto">
          <a:xfrm>
            <a:off x="3697353" y="21770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 name="Rectangle 17"/>
          <p:cNvSpPr>
            <a:spLocks noChangeArrowheads="1"/>
          </p:cNvSpPr>
          <p:nvPr/>
        </p:nvSpPr>
        <p:spPr bwMode="auto">
          <a:xfrm>
            <a:off x="60595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1" name="Rectangle 18"/>
          <p:cNvSpPr>
            <a:spLocks noChangeArrowheads="1"/>
          </p:cNvSpPr>
          <p:nvPr/>
        </p:nvSpPr>
        <p:spPr bwMode="auto">
          <a:xfrm>
            <a:off x="3697353" y="2862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2" name="Rectangle 19"/>
          <p:cNvSpPr>
            <a:spLocks noChangeArrowheads="1"/>
          </p:cNvSpPr>
          <p:nvPr/>
        </p:nvSpPr>
        <p:spPr bwMode="auto">
          <a:xfrm>
            <a:off x="3697353" y="3624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3" name="Rectangle 20"/>
          <p:cNvSpPr>
            <a:spLocks noChangeArrowheads="1"/>
          </p:cNvSpPr>
          <p:nvPr/>
        </p:nvSpPr>
        <p:spPr bwMode="auto">
          <a:xfrm>
            <a:off x="69739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4" name="Rectangle 21"/>
          <p:cNvSpPr>
            <a:spLocks noChangeArrowheads="1"/>
          </p:cNvSpPr>
          <p:nvPr/>
        </p:nvSpPr>
        <p:spPr bwMode="auto">
          <a:xfrm>
            <a:off x="44593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5" name="Rectangle 22"/>
          <p:cNvSpPr>
            <a:spLocks noChangeArrowheads="1"/>
          </p:cNvSpPr>
          <p:nvPr/>
        </p:nvSpPr>
        <p:spPr bwMode="auto">
          <a:xfrm>
            <a:off x="52975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6" name="Rectangle 23"/>
          <p:cNvSpPr>
            <a:spLocks noChangeArrowheads="1"/>
          </p:cNvSpPr>
          <p:nvPr/>
        </p:nvSpPr>
        <p:spPr bwMode="auto">
          <a:xfrm>
            <a:off x="61357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 name="Rectangle 24"/>
          <p:cNvSpPr>
            <a:spLocks noChangeArrowheads="1"/>
          </p:cNvSpPr>
          <p:nvPr/>
        </p:nvSpPr>
        <p:spPr bwMode="auto">
          <a:xfrm>
            <a:off x="70501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 name="Rectangle 25"/>
          <p:cNvSpPr>
            <a:spLocks noChangeArrowheads="1"/>
          </p:cNvSpPr>
          <p:nvPr/>
        </p:nvSpPr>
        <p:spPr bwMode="auto">
          <a:xfrm>
            <a:off x="70501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9" name="Rectangle 26"/>
          <p:cNvSpPr>
            <a:spLocks noChangeArrowheads="1"/>
          </p:cNvSpPr>
          <p:nvPr/>
        </p:nvSpPr>
        <p:spPr bwMode="auto">
          <a:xfrm>
            <a:off x="61357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 name="Rectangle 27"/>
          <p:cNvSpPr>
            <a:spLocks noChangeArrowheads="1"/>
          </p:cNvSpPr>
          <p:nvPr/>
        </p:nvSpPr>
        <p:spPr bwMode="auto">
          <a:xfrm>
            <a:off x="53737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1" name="Rectangle 28"/>
          <p:cNvSpPr>
            <a:spLocks noChangeArrowheads="1"/>
          </p:cNvSpPr>
          <p:nvPr/>
        </p:nvSpPr>
        <p:spPr bwMode="auto">
          <a:xfrm>
            <a:off x="62119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2" name="Rectangle 29"/>
          <p:cNvSpPr>
            <a:spLocks noChangeArrowheads="1"/>
          </p:cNvSpPr>
          <p:nvPr/>
        </p:nvSpPr>
        <p:spPr bwMode="auto">
          <a:xfrm>
            <a:off x="4494204"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3" name="Rectangle 30"/>
          <p:cNvSpPr>
            <a:spLocks noChangeArrowheads="1"/>
          </p:cNvSpPr>
          <p:nvPr/>
        </p:nvSpPr>
        <p:spPr bwMode="auto">
          <a:xfrm>
            <a:off x="44593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4" name="Rectangle 31"/>
          <p:cNvSpPr>
            <a:spLocks noChangeArrowheads="1"/>
          </p:cNvSpPr>
          <p:nvPr/>
        </p:nvSpPr>
        <p:spPr bwMode="auto">
          <a:xfrm>
            <a:off x="52975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5" name="Rectangle 32"/>
          <p:cNvSpPr>
            <a:spLocks noChangeArrowheads="1"/>
          </p:cNvSpPr>
          <p:nvPr/>
        </p:nvSpPr>
        <p:spPr bwMode="auto">
          <a:xfrm>
            <a:off x="71263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6" name="Rectangle 33"/>
          <p:cNvSpPr>
            <a:spLocks noChangeArrowheads="1"/>
          </p:cNvSpPr>
          <p:nvPr/>
        </p:nvSpPr>
        <p:spPr bwMode="auto">
          <a:xfrm>
            <a:off x="61357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7" name="Rectangle 34"/>
          <p:cNvSpPr>
            <a:spLocks noChangeArrowheads="1"/>
          </p:cNvSpPr>
          <p:nvPr/>
        </p:nvSpPr>
        <p:spPr bwMode="auto">
          <a:xfrm>
            <a:off x="5297553" y="2177060"/>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8" name="Rectangle 35"/>
          <p:cNvSpPr>
            <a:spLocks noChangeArrowheads="1"/>
          </p:cNvSpPr>
          <p:nvPr/>
        </p:nvSpPr>
        <p:spPr bwMode="auto">
          <a:xfrm>
            <a:off x="70501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9" name="Rectangle 36"/>
          <p:cNvSpPr>
            <a:spLocks noChangeArrowheads="1"/>
          </p:cNvSpPr>
          <p:nvPr/>
        </p:nvSpPr>
        <p:spPr bwMode="auto">
          <a:xfrm>
            <a:off x="4535553" y="153888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55" name="椭圆 54"/>
          <p:cNvSpPr/>
          <p:nvPr/>
        </p:nvSpPr>
        <p:spPr bwMode="auto">
          <a:xfrm>
            <a:off x="3024166" y="142852"/>
            <a:ext cx="642942"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804871" name="Object 7"/>
          <p:cNvGraphicFramePr>
            <a:graphicFrameLocks noChangeAspect="1"/>
          </p:cNvGraphicFramePr>
          <p:nvPr/>
        </p:nvGraphicFramePr>
        <p:xfrm>
          <a:off x="4749801" y="5829300"/>
          <a:ext cx="2397125" cy="711200"/>
        </p:xfrm>
        <a:graphic>
          <a:graphicData uri="http://schemas.openxmlformats.org/presentationml/2006/ole">
            <mc:AlternateContent xmlns:mc="http://schemas.openxmlformats.org/markup-compatibility/2006">
              <mc:Choice xmlns:v="urn:schemas-microsoft-com:vml" Requires="v">
                <p:oleObj spid="_x0000_s805801" name="Equation" r:id="rId4" imgW="927000" imgH="279360" progId="Equation.DSMT4">
                  <p:embed/>
                </p:oleObj>
              </mc:Choice>
              <mc:Fallback>
                <p:oleObj name="Equation" r:id="rId4" imgW="927000" imgH="27936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9801" y="5829300"/>
                        <a:ext cx="239712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4872" name="Object 8"/>
          <p:cNvGraphicFramePr>
            <a:graphicFrameLocks noChangeAspect="1"/>
          </p:cNvGraphicFramePr>
          <p:nvPr/>
        </p:nvGraphicFramePr>
        <p:xfrm>
          <a:off x="4524364" y="4929199"/>
          <a:ext cx="3154608" cy="663565"/>
        </p:xfrm>
        <a:graphic>
          <a:graphicData uri="http://schemas.openxmlformats.org/presentationml/2006/ole">
            <mc:AlternateContent xmlns:mc="http://schemas.openxmlformats.org/markup-compatibility/2006">
              <mc:Choice xmlns:v="urn:schemas-microsoft-com:vml" Requires="v">
                <p:oleObj spid="_x0000_s805802" name="Equation" r:id="rId6" imgW="1193760" imgH="253800" progId="Equation.DSMT4">
                  <p:embed/>
                </p:oleObj>
              </mc:Choice>
              <mc:Fallback>
                <p:oleObj name="Equation" r:id="rId6" imgW="1193760" imgH="2538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4364" y="4929199"/>
                        <a:ext cx="3154608" cy="663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9" name="组合 68"/>
          <p:cNvGrpSpPr/>
          <p:nvPr/>
        </p:nvGrpSpPr>
        <p:grpSpPr>
          <a:xfrm>
            <a:off x="4224965" y="2071678"/>
            <a:ext cx="4907941" cy="1643074"/>
            <a:chOff x="2700964" y="2071678"/>
            <a:chExt cx="4907941" cy="1643074"/>
          </a:xfrm>
        </p:grpSpPr>
        <p:cxnSp>
          <p:nvCxnSpPr>
            <p:cNvPr id="62" name="直接箭头连接符 61"/>
            <p:cNvCxnSpPr/>
            <p:nvPr/>
          </p:nvCxnSpPr>
          <p:spPr bwMode="auto">
            <a:xfrm>
              <a:off x="5500694" y="2714620"/>
              <a:ext cx="142876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39"/>
            <p:cNvSpPr>
              <a:spLocks noChangeArrowheads="1"/>
            </p:cNvSpPr>
            <p:nvPr/>
          </p:nvSpPr>
          <p:spPr bwMode="auto">
            <a:xfrm rot="5400000">
              <a:off x="3665377" y="1107265"/>
              <a:ext cx="1643074" cy="35719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4873" name="Object 9"/>
            <p:cNvGraphicFramePr>
              <a:graphicFrameLocks noChangeAspect="1"/>
            </p:cNvGraphicFramePr>
            <p:nvPr/>
          </p:nvGraphicFramePr>
          <p:xfrm>
            <a:off x="7072330" y="2428868"/>
            <a:ext cx="536575" cy="563562"/>
          </p:xfrm>
          <a:graphic>
            <a:graphicData uri="http://schemas.openxmlformats.org/presentationml/2006/ole">
              <mc:AlternateContent xmlns:mc="http://schemas.openxmlformats.org/markup-compatibility/2006">
                <mc:Choice xmlns:v="urn:schemas-microsoft-com:vml" Requires="v">
                  <p:oleObj spid="_x0000_s805803" name="Equation" r:id="rId8" imgW="203040" imgH="215640" progId="Equation.DSMT4">
                    <p:embed/>
                  </p:oleObj>
                </mc:Choice>
                <mc:Fallback>
                  <p:oleObj name="Equation" r:id="rId8" imgW="203040" imgH="21564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2330" y="2428868"/>
                          <a:ext cx="53657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2" name="组合 71"/>
          <p:cNvGrpSpPr/>
          <p:nvPr/>
        </p:nvGrpSpPr>
        <p:grpSpPr>
          <a:xfrm>
            <a:off x="5238745" y="1500174"/>
            <a:ext cx="3717947" cy="2922604"/>
            <a:chOff x="3714744" y="1500174"/>
            <a:chExt cx="3717947" cy="2922604"/>
          </a:xfrm>
        </p:grpSpPr>
        <p:sp>
          <p:nvSpPr>
            <p:cNvPr id="56" name="Oval 39"/>
            <p:cNvSpPr>
              <a:spLocks noChangeArrowheads="1"/>
            </p:cNvSpPr>
            <p:nvPr/>
          </p:nvSpPr>
          <p:spPr bwMode="auto">
            <a:xfrm rot="5400000">
              <a:off x="3071802" y="2143116"/>
              <a:ext cx="2857520" cy="1571636"/>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4875" name="Object 11"/>
            <p:cNvGraphicFramePr>
              <a:graphicFrameLocks noChangeAspect="1"/>
            </p:cNvGraphicFramePr>
            <p:nvPr/>
          </p:nvGraphicFramePr>
          <p:xfrm>
            <a:off x="6929454" y="3857628"/>
            <a:ext cx="503237" cy="565150"/>
          </p:xfrm>
          <a:graphic>
            <a:graphicData uri="http://schemas.openxmlformats.org/presentationml/2006/ole">
              <mc:AlternateContent xmlns:mc="http://schemas.openxmlformats.org/markup-compatibility/2006">
                <mc:Choice xmlns:v="urn:schemas-microsoft-com:vml" Requires="v">
                  <p:oleObj spid="_x0000_s805804" name="Equation" r:id="rId10" imgW="190440" imgH="215640" progId="Equation.DSMT4">
                    <p:embed/>
                  </p:oleObj>
                </mc:Choice>
                <mc:Fallback>
                  <p:oleObj name="Equation" r:id="rId10" imgW="190440" imgH="215640" progId="Equation.DSMT4">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29454" y="3857628"/>
                          <a:ext cx="503237"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1" name="直接箭头连接符 60"/>
            <p:cNvCxnSpPr/>
            <p:nvPr/>
          </p:nvCxnSpPr>
          <p:spPr bwMode="auto">
            <a:xfrm>
              <a:off x="4643438" y="4214818"/>
              <a:ext cx="214314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 name="组合 70"/>
          <p:cNvGrpSpPr/>
          <p:nvPr/>
        </p:nvGrpSpPr>
        <p:grpSpPr>
          <a:xfrm>
            <a:off x="2524100" y="1500174"/>
            <a:ext cx="3429024" cy="3059130"/>
            <a:chOff x="1000100" y="1500174"/>
            <a:chExt cx="3429024" cy="3059130"/>
          </a:xfrm>
        </p:grpSpPr>
        <p:sp>
          <p:nvSpPr>
            <p:cNvPr id="54" name="Oval 39"/>
            <p:cNvSpPr>
              <a:spLocks noChangeArrowheads="1"/>
            </p:cNvSpPr>
            <p:nvPr/>
          </p:nvSpPr>
          <p:spPr bwMode="auto">
            <a:xfrm rot="5400000">
              <a:off x="2143108" y="2071678"/>
              <a:ext cx="2857520" cy="1714512"/>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4874" name="Object 10"/>
            <p:cNvGraphicFramePr>
              <a:graphicFrameLocks noChangeAspect="1"/>
            </p:cNvGraphicFramePr>
            <p:nvPr/>
          </p:nvGraphicFramePr>
          <p:xfrm>
            <a:off x="1000100" y="3929066"/>
            <a:ext cx="571500" cy="630238"/>
          </p:xfrm>
          <a:graphic>
            <a:graphicData uri="http://schemas.openxmlformats.org/presentationml/2006/ole">
              <mc:AlternateContent xmlns:mc="http://schemas.openxmlformats.org/markup-compatibility/2006">
                <mc:Choice xmlns:v="urn:schemas-microsoft-com:vml" Requires="v">
                  <p:oleObj spid="_x0000_s805805" name="Equation" r:id="rId12" imgW="215640" imgH="241200" progId="Equation.DSMT4">
                    <p:embed/>
                  </p:oleObj>
                </mc:Choice>
                <mc:Fallback>
                  <p:oleObj name="Equation" r:id="rId12" imgW="215640" imgH="2412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0100" y="3929066"/>
                          <a:ext cx="57150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5" name="直接箭头连接符 64"/>
            <p:cNvCxnSpPr/>
            <p:nvPr/>
          </p:nvCxnSpPr>
          <p:spPr bwMode="auto">
            <a:xfrm rot="10800000">
              <a:off x="1714480" y="4213229"/>
              <a:ext cx="1714512"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ppt_x"/>
                                          </p:val>
                                        </p:tav>
                                        <p:tav tm="100000">
                                          <p:val>
                                            <p:strVal val="#ppt_x"/>
                                          </p:val>
                                        </p:tav>
                                      </p:tavLst>
                                    </p:anim>
                                    <p:anim calcmode="lin" valueType="num">
                                      <p:cBhvr additive="base">
                                        <p:cTn id="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04872"/>
                                        </p:tgtEl>
                                        <p:attrNameLst>
                                          <p:attrName>style.visibility</p:attrName>
                                        </p:attrNameLst>
                                      </p:cBhvr>
                                      <p:to>
                                        <p:strVal val="visible"/>
                                      </p:to>
                                    </p:set>
                                    <p:animEffect transition="in" filter="blinds(horizontal)">
                                      <p:cBhvr>
                                        <p:cTn id="25" dur="500"/>
                                        <p:tgtEl>
                                          <p:spTgt spid="804872"/>
                                        </p:tgtEl>
                                      </p:cBhvr>
                                    </p:animEffect>
                                  </p:childTnLst>
                                </p:cTn>
                              </p:par>
                              <p:par>
                                <p:cTn id="26" presetID="2" presetClass="entr" presetSubtype="4" fill="hold" nodeType="withEffect">
                                  <p:stCondLst>
                                    <p:cond delay="0"/>
                                  </p:stCondLst>
                                  <p:childTnLst>
                                    <p:set>
                                      <p:cBhvr>
                                        <p:cTn id="27" dur="1" fill="hold">
                                          <p:stCondLst>
                                            <p:cond delay="0"/>
                                          </p:stCondLst>
                                        </p:cTn>
                                        <p:tgtEl>
                                          <p:spTgt spid="804871"/>
                                        </p:tgtEl>
                                        <p:attrNameLst>
                                          <p:attrName>style.visibility</p:attrName>
                                        </p:attrNameLst>
                                      </p:cBhvr>
                                      <p:to>
                                        <p:strVal val="visible"/>
                                      </p:to>
                                    </p:set>
                                    <p:anim calcmode="lin" valueType="num">
                                      <p:cBhvr additive="base">
                                        <p:cTn id="28" dur="500" fill="hold"/>
                                        <p:tgtEl>
                                          <p:spTgt spid="804871"/>
                                        </p:tgtEl>
                                        <p:attrNameLst>
                                          <p:attrName>ppt_x</p:attrName>
                                        </p:attrNameLst>
                                      </p:cBhvr>
                                      <p:tavLst>
                                        <p:tav tm="0">
                                          <p:val>
                                            <p:strVal val="#ppt_x"/>
                                          </p:val>
                                        </p:tav>
                                        <p:tav tm="100000">
                                          <p:val>
                                            <p:strVal val="#ppt_x"/>
                                          </p:val>
                                        </p:tav>
                                      </p:tavLst>
                                    </p:anim>
                                    <p:anim calcmode="lin" valueType="num">
                                      <p:cBhvr additive="base">
                                        <p:cTn id="29" dur="500" fill="hold"/>
                                        <p:tgtEl>
                                          <p:spTgt spid="80487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1524000" y="228600"/>
            <a:ext cx="8915400" cy="5867400"/>
          </a:xfrm>
        </p:spPr>
        <p:txBody>
          <a:bodyPr/>
          <a:lstStyle/>
          <a:p>
            <a:pPr>
              <a:buFontTx/>
              <a:buNone/>
            </a:pPr>
            <a:r>
              <a:rPr lang="en-US" altLang="zh-CN" dirty="0"/>
              <a:t>   </a:t>
            </a:r>
          </a:p>
          <a:p>
            <a:pPr>
              <a:buFontTx/>
              <a:buNone/>
            </a:pPr>
            <a:endParaRPr lang="en-US" altLang="zh-CN" dirty="0"/>
          </a:p>
          <a:p>
            <a:pPr>
              <a:buFontTx/>
              <a:buNone/>
            </a:pPr>
            <a:r>
              <a:rPr lang="en-US" altLang="zh-CN" dirty="0"/>
              <a:t>    </a:t>
            </a:r>
          </a:p>
          <a:p>
            <a:pPr>
              <a:buFontTx/>
              <a:buNone/>
            </a:pPr>
            <a:endParaRPr lang="en-US" altLang="zh-CN" dirty="0"/>
          </a:p>
          <a:p>
            <a:pPr>
              <a:buFontTx/>
              <a:buNone/>
            </a:pPr>
            <a:r>
              <a:rPr lang="en-US" altLang="zh-CN" dirty="0"/>
              <a:t>    </a:t>
            </a:r>
          </a:p>
          <a:p>
            <a:pPr>
              <a:buFontTx/>
              <a:buNone/>
            </a:pPr>
            <a:endParaRPr lang="zh-CN" altLang="en-US" dirty="0"/>
          </a:p>
        </p:txBody>
      </p:sp>
      <p:graphicFrame>
        <p:nvGraphicFramePr>
          <p:cNvPr id="135213" name="Object 45"/>
          <p:cNvGraphicFramePr>
            <a:graphicFrameLocks noChangeAspect="1"/>
          </p:cNvGraphicFramePr>
          <p:nvPr/>
        </p:nvGraphicFramePr>
        <p:xfrm>
          <a:off x="2279650" y="1052514"/>
          <a:ext cx="5334000" cy="2439987"/>
        </p:xfrm>
        <a:graphic>
          <a:graphicData uri="http://schemas.openxmlformats.org/presentationml/2006/ole">
            <mc:AlternateContent xmlns:mc="http://schemas.openxmlformats.org/markup-compatibility/2006">
              <mc:Choice xmlns:v="urn:schemas-microsoft-com:vml" Requires="v">
                <p:oleObj spid="_x0000_s318652" name="Equation" r:id="rId4" imgW="3442320" imgH="1575360" progId="Equation.3">
                  <p:embed/>
                </p:oleObj>
              </mc:Choice>
              <mc:Fallback>
                <p:oleObj name="Equation" r:id="rId4" imgW="3442320" imgH="15753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0" y="1052514"/>
                        <a:ext cx="5334000" cy="243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220" name="Rectangle 52"/>
          <p:cNvSpPr>
            <a:spLocks noChangeArrowheads="1"/>
          </p:cNvSpPr>
          <p:nvPr/>
        </p:nvSpPr>
        <p:spPr bwMode="auto">
          <a:xfrm>
            <a:off x="1524001" y="333376"/>
            <a:ext cx="53020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4</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Function Transformation</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
        <p:nvSpPr>
          <p:cNvPr id="135221" name="Rectangle 53"/>
          <p:cNvSpPr>
            <a:spLocks noChangeArrowheads="1"/>
          </p:cNvSpPr>
          <p:nvPr/>
        </p:nvSpPr>
        <p:spPr bwMode="auto">
          <a:xfrm>
            <a:off x="1558925" y="3940176"/>
            <a:ext cx="38892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5</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alpha val="43137"/>
                    </a:srgbClr>
                  </a:outerShdw>
                </a:effectLst>
              </a:rPr>
              <a:t>Circuit Diagram</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27" name="组合 26"/>
          <p:cNvGrpSpPr/>
          <p:nvPr/>
        </p:nvGrpSpPr>
        <p:grpSpPr>
          <a:xfrm>
            <a:off x="3452794" y="4797425"/>
            <a:ext cx="4857784" cy="1646238"/>
            <a:chOff x="1928794" y="4797425"/>
            <a:chExt cx="4857784" cy="1646238"/>
          </a:xfrm>
        </p:grpSpPr>
        <p:sp>
          <p:nvSpPr>
            <p:cNvPr id="135198" name="Line 30"/>
            <p:cNvSpPr>
              <a:spLocks noChangeShapeType="1"/>
            </p:cNvSpPr>
            <p:nvPr/>
          </p:nvSpPr>
          <p:spPr bwMode="auto">
            <a:xfrm flipH="1">
              <a:off x="2538394" y="5673725"/>
              <a:ext cx="6096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9" name="Rectangle 31"/>
            <p:cNvSpPr>
              <a:spLocks noChangeArrowheads="1"/>
            </p:cNvSpPr>
            <p:nvPr/>
          </p:nvSpPr>
          <p:spPr bwMode="auto">
            <a:xfrm>
              <a:off x="1928794" y="586422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5200" name="Rectangle 32"/>
            <p:cNvSpPr>
              <a:spLocks noChangeArrowheads="1"/>
            </p:cNvSpPr>
            <p:nvPr/>
          </p:nvSpPr>
          <p:spPr bwMode="auto">
            <a:xfrm>
              <a:off x="2081194" y="533082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5201" name="Rectangle 33"/>
            <p:cNvSpPr>
              <a:spLocks noChangeArrowheads="1"/>
            </p:cNvSpPr>
            <p:nvPr/>
          </p:nvSpPr>
          <p:spPr bwMode="auto">
            <a:xfrm>
              <a:off x="2081194" y="479742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5206" name="Line 38"/>
            <p:cNvSpPr>
              <a:spLocks noChangeShapeType="1"/>
            </p:cNvSpPr>
            <p:nvPr/>
          </p:nvSpPr>
          <p:spPr bwMode="auto">
            <a:xfrm flipH="1">
              <a:off x="4392613" y="5826125"/>
              <a:ext cx="6096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9" name="Line 41"/>
            <p:cNvSpPr>
              <a:spLocks noChangeShapeType="1"/>
            </p:cNvSpPr>
            <p:nvPr/>
          </p:nvSpPr>
          <p:spPr bwMode="auto">
            <a:xfrm>
              <a:off x="4392613" y="5826125"/>
              <a:ext cx="1588"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0" name="Line 42"/>
            <p:cNvSpPr>
              <a:spLocks noChangeShapeType="1"/>
            </p:cNvSpPr>
            <p:nvPr/>
          </p:nvSpPr>
          <p:spPr bwMode="auto">
            <a:xfrm flipH="1">
              <a:off x="2585384" y="6130925"/>
              <a:ext cx="18000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1" name="Rectangle 43"/>
            <p:cNvSpPr>
              <a:spLocks noChangeArrowheads="1"/>
            </p:cNvSpPr>
            <p:nvPr/>
          </p:nvSpPr>
          <p:spPr bwMode="auto">
            <a:xfrm>
              <a:off x="6399228" y="5283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5215" name="Line 47"/>
            <p:cNvSpPr>
              <a:spLocks noChangeShapeType="1"/>
            </p:cNvSpPr>
            <p:nvPr/>
          </p:nvSpPr>
          <p:spPr bwMode="auto">
            <a:xfrm flipH="1">
              <a:off x="2538394" y="5292725"/>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6" name="Line 48"/>
            <p:cNvSpPr>
              <a:spLocks noChangeShapeType="1"/>
            </p:cNvSpPr>
            <p:nvPr/>
          </p:nvSpPr>
          <p:spPr bwMode="auto">
            <a:xfrm>
              <a:off x="4087813" y="5445125"/>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7" name="Line 49"/>
            <p:cNvSpPr>
              <a:spLocks noChangeShapeType="1"/>
            </p:cNvSpPr>
            <p:nvPr/>
          </p:nvSpPr>
          <p:spPr bwMode="auto">
            <a:xfrm>
              <a:off x="5942028" y="5597525"/>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4" name="组合 33"/>
            <p:cNvGrpSpPr/>
            <p:nvPr/>
          </p:nvGrpSpPr>
          <p:grpSpPr>
            <a:xfrm>
              <a:off x="3071802" y="5072074"/>
              <a:ext cx="1019175" cy="762000"/>
              <a:chOff x="7086600" y="2908300"/>
              <a:chExt cx="1019175" cy="762000"/>
            </a:xfrm>
          </p:grpSpPr>
          <p:sp>
            <p:nvSpPr>
              <p:cNvPr id="31"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2"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3"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35" name="组合 34"/>
            <p:cNvGrpSpPr/>
            <p:nvPr/>
          </p:nvGrpSpPr>
          <p:grpSpPr>
            <a:xfrm>
              <a:off x="4929190" y="5214950"/>
              <a:ext cx="1019175" cy="762000"/>
              <a:chOff x="7086600" y="2908300"/>
              <a:chExt cx="1019175" cy="762000"/>
            </a:xfrm>
          </p:grpSpPr>
          <p:sp>
            <p:nvSpPr>
              <p:cNvPr id="36"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7"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28" name="矩形 27"/>
          <p:cNvSpPr/>
          <p:nvPr/>
        </p:nvSpPr>
        <p:spPr>
          <a:xfrm>
            <a:off x="7392144" y="332657"/>
            <a:ext cx="3131840" cy="584775"/>
          </a:xfrm>
          <a:prstGeom prst="rect">
            <a:avLst/>
          </a:prstGeom>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Fewer logic gates!</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
        <p:nvSpPr>
          <p:cNvPr id="29" name="矩形 28"/>
          <p:cNvSpPr/>
          <p:nvPr/>
        </p:nvSpPr>
        <p:spPr>
          <a:xfrm>
            <a:off x="7104113" y="6021289"/>
            <a:ext cx="1838965"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XOR gate</a:t>
            </a:r>
            <a:endParaRPr lang="zh-CN" altLang="en-US" sz="3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5213"/>
                                        </p:tgtEl>
                                        <p:attrNameLst>
                                          <p:attrName>style.visibility</p:attrName>
                                        </p:attrNameLst>
                                      </p:cBhvr>
                                      <p:to>
                                        <p:strVal val="visible"/>
                                      </p:to>
                                    </p:set>
                                    <p:animEffect transition="in" filter="box(in)">
                                      <p:cBhvr>
                                        <p:cTn id="7" dur="500"/>
                                        <p:tgtEl>
                                          <p:spTgt spid="1352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221"/>
                                        </p:tgtEl>
                                        <p:attrNameLst>
                                          <p:attrName>style.visibility</p:attrName>
                                        </p:attrNameLst>
                                      </p:cBhvr>
                                      <p:to>
                                        <p:strVal val="visible"/>
                                      </p:to>
                                    </p:set>
                                    <p:animEffect transition="in" filter="blinds(horizontal)">
                                      <p:cBhvr>
                                        <p:cTn id="12" dur="500"/>
                                        <p:tgtEl>
                                          <p:spTgt spid="1352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linds(horizontal)">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21" grpId="0"/>
      <p:bldP spid="28" grpId="0"/>
      <p:bldP spid="29" grpId="0"/>
    </p:bld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24" name="Line 4"/>
          <p:cNvSpPr>
            <a:spLocks noChangeShapeType="1"/>
          </p:cNvSpPr>
          <p:nvPr/>
        </p:nvSpPr>
        <p:spPr bwMode="auto">
          <a:xfrm flipV="1">
            <a:off x="2514600" y="980728"/>
            <a:ext cx="76858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2" name="Line 12"/>
          <p:cNvSpPr>
            <a:spLocks noChangeShapeType="1"/>
          </p:cNvSpPr>
          <p:nvPr/>
        </p:nvSpPr>
        <p:spPr bwMode="auto">
          <a:xfrm>
            <a:off x="85344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0  1  0  1    </a:t>
            </a:r>
            <a:r>
              <a:rPr lang="zh-CN" altLang="en-US" sz="3200" b="0" dirty="0">
                <a:effectLst>
                  <a:outerShdw blurRad="38100" dist="38100" dir="2700000" algn="tl">
                    <a:srgbClr val="000000"/>
                  </a:outerShdw>
                </a:effectLst>
                <a:latin typeface="黑体" pitchFamily="49" charset="-122"/>
                <a:ea typeface="黑体" pitchFamily="49" charset="-122"/>
              </a:rPr>
              <a:t>1 0 1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0  1  0  0    0 1 1 0 0 1 1    4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0  0  1  1    </a:t>
            </a:r>
            <a:r>
              <a:rPr lang="zh-CN" altLang="en-US" sz="3200" b="0" dirty="0">
                <a:effectLst>
                  <a:outerShdw blurRad="38100" dist="38100" dir="2700000" algn="tl">
                    <a:srgbClr val="000000"/>
                  </a:outerShdw>
                </a:effectLst>
                <a:latin typeface="黑体" pitchFamily="49" charset="-122"/>
                <a:ea typeface="黑体" pitchFamily="49" charset="-122"/>
              </a:rPr>
              <a:t>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0  0  1  0    </a:t>
            </a:r>
            <a:r>
              <a:rPr lang="zh-CN" altLang="en-US" sz="3200" b="0" dirty="0">
                <a:effectLst>
                  <a:outerShdw blurRad="38100" dist="38100" dir="2700000" algn="tl">
                    <a:srgbClr val="000000"/>
                  </a:outerShdw>
                </a:effectLst>
                <a:latin typeface="黑体" pitchFamily="49" charset="-122"/>
                <a:ea typeface="黑体" pitchFamily="49" charset="-122"/>
              </a:rPr>
              <a:t>1 1 0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0  0  0  0    </a:t>
            </a:r>
            <a:r>
              <a:rPr lang="zh-CN" altLang="en-US" sz="3200" b="0" dirty="0">
                <a:effectLst>
                  <a:outerShdw blurRad="38100" dist="38100" dir="2700000" algn="tl">
                    <a:srgbClr val="000000"/>
                  </a:outerShdw>
                </a:effectLst>
                <a:latin typeface="黑体" pitchFamily="49" charset="-122"/>
                <a:ea typeface="黑体" pitchFamily="49" charset="-122"/>
              </a:rPr>
              <a:t>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1 1 0    0</a:t>
            </a:r>
          </a:p>
        </p:txBody>
      </p:sp>
      <p:sp>
        <p:nvSpPr>
          <p:cNvPr id="28" name="Rectangle 12"/>
          <p:cNvSpPr>
            <a:spLocks noChangeArrowheads="1"/>
          </p:cNvSpPr>
          <p:nvPr/>
        </p:nvSpPr>
        <p:spPr bwMode="auto">
          <a:xfrm>
            <a:off x="2666976" y="5992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1  0  0  1    1 1 1 0 0 1 1    9</a:t>
            </a:r>
          </a:p>
        </p:txBody>
      </p:sp>
      <p:sp>
        <p:nvSpPr>
          <p:cNvPr id="29" name="Rectangle 14"/>
          <p:cNvSpPr>
            <a:spLocks noChangeArrowheads="1"/>
          </p:cNvSpPr>
          <p:nvPr/>
        </p:nvSpPr>
        <p:spPr bwMode="auto">
          <a:xfrm>
            <a:off x="2666976" y="5383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1  0  0  0    </a:t>
            </a:r>
            <a:r>
              <a:rPr lang="zh-CN" altLang="en-US" sz="3200" b="0" dirty="0">
                <a:effectLst>
                  <a:outerShdw blurRad="38100" dist="38100" dir="2700000" algn="tl">
                    <a:srgbClr val="000000"/>
                  </a:outerShdw>
                </a:effectLst>
                <a:latin typeface="黑体" pitchFamily="49" charset="-122"/>
                <a:ea typeface="黑体" pitchFamily="49" charset="-122"/>
              </a:rPr>
              <a:t>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1 1 1    8</a:t>
            </a:r>
          </a:p>
        </p:txBody>
      </p:sp>
      <p:sp>
        <p:nvSpPr>
          <p:cNvPr id="30" name="Rectangle 15"/>
          <p:cNvSpPr>
            <a:spLocks noChangeArrowheads="1"/>
          </p:cNvSpPr>
          <p:nvPr/>
        </p:nvSpPr>
        <p:spPr bwMode="auto">
          <a:xfrm>
            <a:off x="2666976" y="4849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0  1  1  1    1 1 1 0 0 0 0    7</a:t>
            </a:r>
          </a:p>
        </p:txBody>
      </p:sp>
      <p:sp>
        <p:nvSpPr>
          <p:cNvPr id="31" name="Rectangle 16"/>
          <p:cNvSpPr>
            <a:spLocks noChangeArrowheads="1"/>
          </p:cNvSpPr>
          <p:nvPr/>
        </p:nvSpPr>
        <p:spPr bwMode="auto">
          <a:xfrm>
            <a:off x="2666976" y="4240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0  1  1  0    </a:t>
            </a:r>
            <a:r>
              <a:rPr lang="zh-CN" altLang="en-US" sz="3200" b="0" dirty="0">
                <a:effectLst>
                  <a:outerShdw blurRad="38100" dist="38100" dir="2700000" algn="tl">
                    <a:srgbClr val="000000"/>
                  </a:outerShdw>
                </a:effectLst>
                <a:latin typeface="黑体" pitchFamily="49" charset="-122"/>
                <a:ea typeface="黑体" pitchFamily="49" charset="-122"/>
              </a:rPr>
              <a:t>0 0 1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 </a:t>
            </a:r>
            <a:r>
              <a:rPr lang="zh-CN" altLang="en-US" sz="3200" b="0" dirty="0">
                <a:effectLst>
                  <a:outerShdw blurRad="38100" dist="38100" dir="2700000" algn="tl">
                    <a:srgbClr val="000000"/>
                  </a:outerShdw>
                </a:effectLst>
                <a:latin typeface="黑体" pitchFamily="49" charset="-122"/>
                <a:ea typeface="黑体" pitchFamily="49" charset="-122"/>
              </a:rPr>
              <a:t>1 1 1    6</a:t>
            </a:r>
          </a:p>
        </p:txBody>
      </p:sp>
      <p:sp>
        <p:nvSpPr>
          <p:cNvPr id="17" name="椭圆 16"/>
          <p:cNvSpPr/>
          <p:nvPr/>
        </p:nvSpPr>
        <p:spPr bwMode="auto">
          <a:xfrm>
            <a:off x="6596066" y="214290"/>
            <a:ext cx="571504"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sndAc>
      <p:stSnd>
        <p:snd r:embed="rId2" name="hammer.wav"/>
      </p:stSnd>
    </p:sndAc>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306953" y="1500784"/>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
          <p:cNvSpPr>
            <a:spLocks noChangeShapeType="1"/>
          </p:cNvSpPr>
          <p:nvPr/>
        </p:nvSpPr>
        <p:spPr bwMode="auto">
          <a:xfrm flipV="1">
            <a:off x="4306953" y="21865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4"/>
          <p:cNvSpPr>
            <a:spLocks noChangeShapeType="1"/>
          </p:cNvSpPr>
          <p:nvPr/>
        </p:nvSpPr>
        <p:spPr bwMode="auto">
          <a:xfrm>
            <a:off x="4306953" y="3634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
          <p:cNvSpPr>
            <a:spLocks noChangeShapeType="1"/>
          </p:cNvSpPr>
          <p:nvPr/>
        </p:nvSpPr>
        <p:spPr bwMode="auto">
          <a:xfrm>
            <a:off x="4306953" y="2872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6"/>
          <p:cNvSpPr>
            <a:spLocks noChangeShapeType="1"/>
          </p:cNvSpPr>
          <p:nvPr/>
        </p:nvSpPr>
        <p:spPr bwMode="auto">
          <a:xfrm>
            <a:off x="51451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7"/>
          <p:cNvSpPr>
            <a:spLocks noChangeShapeType="1"/>
          </p:cNvSpPr>
          <p:nvPr/>
        </p:nvSpPr>
        <p:spPr bwMode="auto">
          <a:xfrm>
            <a:off x="68215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59833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flipV="1">
            <a:off x="3697353" y="891184"/>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Rectangle 10"/>
          <p:cNvSpPr>
            <a:spLocks noChangeArrowheads="1"/>
          </p:cNvSpPr>
          <p:nvPr/>
        </p:nvSpPr>
        <p:spPr bwMode="auto">
          <a:xfrm>
            <a:off x="3163945" y="214901"/>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 name="Rectangle 11"/>
          <p:cNvSpPr>
            <a:spLocks noChangeArrowheads="1"/>
          </p:cNvSpPr>
          <p:nvPr/>
        </p:nvSpPr>
        <p:spPr bwMode="auto">
          <a:xfrm>
            <a:off x="2663880" y="1000719"/>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5" name="Rectangle 12"/>
          <p:cNvSpPr>
            <a:spLocks noChangeArrowheads="1"/>
          </p:cNvSpPr>
          <p:nvPr/>
        </p:nvSpPr>
        <p:spPr bwMode="auto">
          <a:xfrm>
            <a:off x="4021201" y="286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6" name="Rectangle 13"/>
          <p:cNvSpPr>
            <a:spLocks noChangeArrowheads="1"/>
          </p:cNvSpPr>
          <p:nvPr/>
        </p:nvSpPr>
        <p:spPr bwMode="auto">
          <a:xfrm>
            <a:off x="43831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 name="Rectangle 14"/>
          <p:cNvSpPr>
            <a:spLocks noChangeArrowheads="1"/>
          </p:cNvSpPr>
          <p:nvPr/>
        </p:nvSpPr>
        <p:spPr bwMode="auto">
          <a:xfrm>
            <a:off x="3697353" y="14912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 name="Rectangle 15"/>
          <p:cNvSpPr>
            <a:spLocks noChangeArrowheads="1"/>
          </p:cNvSpPr>
          <p:nvPr/>
        </p:nvSpPr>
        <p:spPr bwMode="auto">
          <a:xfrm>
            <a:off x="52213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9" name="Rectangle 16"/>
          <p:cNvSpPr>
            <a:spLocks noChangeArrowheads="1"/>
          </p:cNvSpPr>
          <p:nvPr/>
        </p:nvSpPr>
        <p:spPr bwMode="auto">
          <a:xfrm>
            <a:off x="3697353" y="21770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 name="Rectangle 17"/>
          <p:cNvSpPr>
            <a:spLocks noChangeArrowheads="1"/>
          </p:cNvSpPr>
          <p:nvPr/>
        </p:nvSpPr>
        <p:spPr bwMode="auto">
          <a:xfrm>
            <a:off x="60595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1" name="Rectangle 18"/>
          <p:cNvSpPr>
            <a:spLocks noChangeArrowheads="1"/>
          </p:cNvSpPr>
          <p:nvPr/>
        </p:nvSpPr>
        <p:spPr bwMode="auto">
          <a:xfrm>
            <a:off x="3697353" y="2862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2" name="Rectangle 19"/>
          <p:cNvSpPr>
            <a:spLocks noChangeArrowheads="1"/>
          </p:cNvSpPr>
          <p:nvPr/>
        </p:nvSpPr>
        <p:spPr bwMode="auto">
          <a:xfrm>
            <a:off x="3697353" y="3624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3" name="Rectangle 20"/>
          <p:cNvSpPr>
            <a:spLocks noChangeArrowheads="1"/>
          </p:cNvSpPr>
          <p:nvPr/>
        </p:nvSpPr>
        <p:spPr bwMode="auto">
          <a:xfrm>
            <a:off x="69739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4" name="Rectangle 21"/>
          <p:cNvSpPr>
            <a:spLocks noChangeArrowheads="1"/>
          </p:cNvSpPr>
          <p:nvPr/>
        </p:nvSpPr>
        <p:spPr bwMode="auto">
          <a:xfrm>
            <a:off x="44593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5" name="Rectangle 22"/>
          <p:cNvSpPr>
            <a:spLocks noChangeArrowheads="1"/>
          </p:cNvSpPr>
          <p:nvPr/>
        </p:nvSpPr>
        <p:spPr bwMode="auto">
          <a:xfrm>
            <a:off x="52975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6" name="Rectangle 23"/>
          <p:cNvSpPr>
            <a:spLocks noChangeArrowheads="1"/>
          </p:cNvSpPr>
          <p:nvPr/>
        </p:nvSpPr>
        <p:spPr bwMode="auto">
          <a:xfrm>
            <a:off x="61357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 name="Rectangle 24"/>
          <p:cNvSpPr>
            <a:spLocks noChangeArrowheads="1"/>
          </p:cNvSpPr>
          <p:nvPr/>
        </p:nvSpPr>
        <p:spPr bwMode="auto">
          <a:xfrm>
            <a:off x="70501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 name="Rectangle 25"/>
          <p:cNvSpPr>
            <a:spLocks noChangeArrowheads="1"/>
          </p:cNvSpPr>
          <p:nvPr/>
        </p:nvSpPr>
        <p:spPr bwMode="auto">
          <a:xfrm>
            <a:off x="70501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9" name="Rectangle 26"/>
          <p:cNvSpPr>
            <a:spLocks noChangeArrowheads="1"/>
          </p:cNvSpPr>
          <p:nvPr/>
        </p:nvSpPr>
        <p:spPr bwMode="auto">
          <a:xfrm>
            <a:off x="61357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 name="Rectangle 27"/>
          <p:cNvSpPr>
            <a:spLocks noChangeArrowheads="1"/>
          </p:cNvSpPr>
          <p:nvPr/>
        </p:nvSpPr>
        <p:spPr bwMode="auto">
          <a:xfrm>
            <a:off x="53737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1" name="Rectangle 28"/>
          <p:cNvSpPr>
            <a:spLocks noChangeArrowheads="1"/>
          </p:cNvSpPr>
          <p:nvPr/>
        </p:nvSpPr>
        <p:spPr bwMode="auto">
          <a:xfrm>
            <a:off x="62119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2" name="Rectangle 29"/>
          <p:cNvSpPr>
            <a:spLocks noChangeArrowheads="1"/>
          </p:cNvSpPr>
          <p:nvPr/>
        </p:nvSpPr>
        <p:spPr bwMode="auto">
          <a:xfrm>
            <a:off x="4494204"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3" name="Rectangle 30"/>
          <p:cNvSpPr>
            <a:spLocks noChangeArrowheads="1"/>
          </p:cNvSpPr>
          <p:nvPr/>
        </p:nvSpPr>
        <p:spPr bwMode="auto">
          <a:xfrm>
            <a:off x="44593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4" name="Rectangle 31"/>
          <p:cNvSpPr>
            <a:spLocks noChangeArrowheads="1"/>
          </p:cNvSpPr>
          <p:nvPr/>
        </p:nvSpPr>
        <p:spPr bwMode="auto">
          <a:xfrm>
            <a:off x="52975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5" name="Rectangle 32"/>
          <p:cNvSpPr>
            <a:spLocks noChangeArrowheads="1"/>
          </p:cNvSpPr>
          <p:nvPr/>
        </p:nvSpPr>
        <p:spPr bwMode="auto">
          <a:xfrm>
            <a:off x="71263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6" name="Rectangle 33"/>
          <p:cNvSpPr>
            <a:spLocks noChangeArrowheads="1"/>
          </p:cNvSpPr>
          <p:nvPr/>
        </p:nvSpPr>
        <p:spPr bwMode="auto">
          <a:xfrm>
            <a:off x="61357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7" name="Rectangle 34"/>
          <p:cNvSpPr>
            <a:spLocks noChangeArrowheads="1"/>
          </p:cNvSpPr>
          <p:nvPr/>
        </p:nvSpPr>
        <p:spPr bwMode="auto">
          <a:xfrm>
            <a:off x="5297553" y="2177060"/>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8" name="Rectangle 35"/>
          <p:cNvSpPr>
            <a:spLocks noChangeArrowheads="1"/>
          </p:cNvSpPr>
          <p:nvPr/>
        </p:nvSpPr>
        <p:spPr bwMode="auto">
          <a:xfrm>
            <a:off x="70501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9" name="Rectangle 36"/>
          <p:cNvSpPr>
            <a:spLocks noChangeArrowheads="1"/>
          </p:cNvSpPr>
          <p:nvPr/>
        </p:nvSpPr>
        <p:spPr bwMode="auto">
          <a:xfrm>
            <a:off x="4535553" y="153888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55" name="椭圆 54"/>
          <p:cNvSpPr/>
          <p:nvPr/>
        </p:nvSpPr>
        <p:spPr bwMode="auto">
          <a:xfrm>
            <a:off x="3024166" y="142852"/>
            <a:ext cx="642942"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805895" name="Object 7"/>
          <p:cNvGraphicFramePr>
            <a:graphicFrameLocks noChangeAspect="1"/>
          </p:cNvGraphicFramePr>
          <p:nvPr/>
        </p:nvGraphicFramePr>
        <p:xfrm>
          <a:off x="4238612" y="5786455"/>
          <a:ext cx="5418146" cy="809609"/>
        </p:xfrm>
        <a:graphic>
          <a:graphicData uri="http://schemas.openxmlformats.org/presentationml/2006/ole">
            <mc:AlternateContent xmlns:mc="http://schemas.openxmlformats.org/markup-compatibility/2006">
              <mc:Choice xmlns:v="urn:schemas-microsoft-com:vml" Requires="v">
                <p:oleObj spid="_x0000_s1082467" name="Equation" r:id="rId4" imgW="2044440" imgH="304560" progId="Equation.DSMT4">
                  <p:embed/>
                </p:oleObj>
              </mc:Choice>
              <mc:Fallback>
                <p:oleObj name="Equation" r:id="rId4" imgW="2044440" imgH="30456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612" y="5786455"/>
                        <a:ext cx="5418146" cy="809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5896" name="Object 8"/>
          <p:cNvGraphicFramePr>
            <a:graphicFrameLocks noChangeAspect="1"/>
          </p:cNvGraphicFramePr>
          <p:nvPr/>
        </p:nvGraphicFramePr>
        <p:xfrm>
          <a:off x="3881423" y="5072075"/>
          <a:ext cx="5951969" cy="627051"/>
        </p:xfrm>
        <a:graphic>
          <a:graphicData uri="http://schemas.openxmlformats.org/presentationml/2006/ole">
            <mc:AlternateContent xmlns:mc="http://schemas.openxmlformats.org/markup-compatibility/2006">
              <mc:Choice xmlns:v="urn:schemas-microsoft-com:vml" Requires="v">
                <p:oleObj spid="_x0000_s1082468" name="Equation" r:id="rId6" imgW="2425680" imgH="253800" progId="Equation.DSMT4">
                  <p:embed/>
                </p:oleObj>
              </mc:Choice>
              <mc:Fallback>
                <p:oleObj name="Equation" r:id="rId6" imgW="2425680" imgH="2538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1423" y="5072075"/>
                        <a:ext cx="5951969" cy="627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组合 77"/>
          <p:cNvGrpSpPr/>
          <p:nvPr/>
        </p:nvGrpSpPr>
        <p:grpSpPr>
          <a:xfrm>
            <a:off x="1952596" y="2214554"/>
            <a:ext cx="3929090" cy="1357322"/>
            <a:chOff x="428596" y="2214554"/>
            <a:chExt cx="3929090" cy="1357322"/>
          </a:xfrm>
        </p:grpSpPr>
        <p:cxnSp>
          <p:nvCxnSpPr>
            <p:cNvPr id="62" name="直接箭头连接符 61"/>
            <p:cNvCxnSpPr/>
            <p:nvPr/>
          </p:nvCxnSpPr>
          <p:spPr bwMode="auto">
            <a:xfrm rot="10800000">
              <a:off x="1785918" y="2786058"/>
              <a:ext cx="214314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Oval 39"/>
            <p:cNvSpPr>
              <a:spLocks noChangeArrowheads="1"/>
            </p:cNvSpPr>
            <p:nvPr/>
          </p:nvSpPr>
          <p:spPr bwMode="auto">
            <a:xfrm rot="5400000">
              <a:off x="3321835" y="2536025"/>
              <a:ext cx="1357322" cy="71438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5897" name="Object 9"/>
            <p:cNvGraphicFramePr>
              <a:graphicFrameLocks noChangeAspect="1"/>
            </p:cNvGraphicFramePr>
            <p:nvPr/>
          </p:nvGraphicFramePr>
          <p:xfrm>
            <a:off x="428596" y="2357430"/>
            <a:ext cx="1308100" cy="627063"/>
          </p:xfrm>
          <a:graphic>
            <a:graphicData uri="http://schemas.openxmlformats.org/presentationml/2006/ole">
              <mc:AlternateContent xmlns:mc="http://schemas.openxmlformats.org/markup-compatibility/2006">
                <mc:Choice xmlns:v="urn:schemas-microsoft-com:vml" Requires="v">
                  <p:oleObj spid="_x0000_s1082469" name="Equation" r:id="rId8" imgW="533160" imgH="253800" progId="Equation.DSMT4">
                    <p:embed/>
                  </p:oleObj>
                </mc:Choice>
                <mc:Fallback>
                  <p:oleObj name="Equation" r:id="rId8" imgW="533160" imgH="2538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596" y="2357430"/>
                          <a:ext cx="130810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5" name="组合 74"/>
          <p:cNvGrpSpPr/>
          <p:nvPr/>
        </p:nvGrpSpPr>
        <p:grpSpPr>
          <a:xfrm>
            <a:off x="2238349" y="1285861"/>
            <a:ext cx="5429289" cy="3238519"/>
            <a:chOff x="714348" y="1285860"/>
            <a:chExt cx="5429289" cy="3238519"/>
          </a:xfrm>
        </p:grpSpPr>
        <p:sp>
          <p:nvSpPr>
            <p:cNvPr id="63" name="Arc 40"/>
            <p:cNvSpPr>
              <a:spLocks/>
            </p:cNvSpPr>
            <p:nvPr/>
          </p:nvSpPr>
          <p:spPr bwMode="auto">
            <a:xfrm rot="10800000">
              <a:off x="2786050" y="3643314"/>
              <a:ext cx="785818"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Arc 40"/>
            <p:cNvSpPr>
              <a:spLocks/>
            </p:cNvSpPr>
            <p:nvPr/>
          </p:nvSpPr>
          <p:spPr bwMode="auto">
            <a:xfrm rot="10800000">
              <a:off x="5357819" y="3643314"/>
              <a:ext cx="785818"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40"/>
            <p:cNvSpPr>
              <a:spLocks/>
            </p:cNvSpPr>
            <p:nvPr/>
          </p:nvSpPr>
          <p:spPr bwMode="auto">
            <a:xfrm>
              <a:off x="5357818" y="1285860"/>
              <a:ext cx="785818"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Arc 40"/>
            <p:cNvSpPr>
              <a:spLocks/>
            </p:cNvSpPr>
            <p:nvPr/>
          </p:nvSpPr>
          <p:spPr bwMode="auto">
            <a:xfrm>
              <a:off x="2786050" y="1285860"/>
              <a:ext cx="785818"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5900" name="Object 12"/>
            <p:cNvGraphicFramePr>
              <a:graphicFrameLocks noChangeAspect="1"/>
            </p:cNvGraphicFramePr>
            <p:nvPr/>
          </p:nvGraphicFramePr>
          <p:xfrm>
            <a:off x="714348" y="3929066"/>
            <a:ext cx="965200" cy="595313"/>
          </p:xfrm>
          <a:graphic>
            <a:graphicData uri="http://schemas.openxmlformats.org/presentationml/2006/ole">
              <mc:AlternateContent xmlns:mc="http://schemas.openxmlformats.org/markup-compatibility/2006">
                <mc:Choice xmlns:v="urn:schemas-microsoft-com:vml" Requires="v">
                  <p:oleObj spid="_x0000_s1082470" name="Equation" r:id="rId10" imgW="393480" imgH="241200" progId="Equation.DSMT4">
                    <p:embed/>
                  </p:oleObj>
                </mc:Choice>
                <mc:Fallback>
                  <p:oleObj name="Equation" r:id="rId10" imgW="393480" imgH="241200" progId="Equation.DSMT4">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348" y="3929066"/>
                          <a:ext cx="96520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8" name="直接箭头连接符 67"/>
            <p:cNvCxnSpPr/>
            <p:nvPr/>
          </p:nvCxnSpPr>
          <p:spPr bwMode="auto">
            <a:xfrm rot="10800000">
              <a:off x="1785918" y="4214818"/>
              <a:ext cx="1285884"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组合 76"/>
          <p:cNvGrpSpPr/>
          <p:nvPr/>
        </p:nvGrpSpPr>
        <p:grpSpPr>
          <a:xfrm>
            <a:off x="6810380" y="1428736"/>
            <a:ext cx="3046428" cy="2857520"/>
            <a:chOff x="5286380" y="1428736"/>
            <a:chExt cx="3046428" cy="2857520"/>
          </a:xfrm>
        </p:grpSpPr>
        <p:sp>
          <p:nvSpPr>
            <p:cNvPr id="53" name="Oval 39"/>
            <p:cNvSpPr>
              <a:spLocks noChangeArrowheads="1"/>
            </p:cNvSpPr>
            <p:nvPr/>
          </p:nvSpPr>
          <p:spPr bwMode="auto">
            <a:xfrm rot="5400000">
              <a:off x="4286248" y="2428868"/>
              <a:ext cx="2857520" cy="857256"/>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5898" name="Object 10"/>
            <p:cNvGraphicFramePr>
              <a:graphicFrameLocks noChangeAspect="1"/>
            </p:cNvGraphicFramePr>
            <p:nvPr/>
          </p:nvGraphicFramePr>
          <p:xfrm>
            <a:off x="7429520" y="2714620"/>
            <a:ext cx="903288" cy="627063"/>
          </p:xfrm>
          <a:graphic>
            <a:graphicData uri="http://schemas.openxmlformats.org/presentationml/2006/ole">
              <mc:AlternateContent xmlns:mc="http://schemas.openxmlformats.org/markup-compatibility/2006">
                <mc:Choice xmlns:v="urn:schemas-microsoft-com:vml" Requires="v">
                  <p:oleObj spid="_x0000_s1082471" name="Equation" r:id="rId12" imgW="368280" imgH="253800" progId="Equation.DSMT4">
                    <p:embed/>
                  </p:oleObj>
                </mc:Choice>
                <mc:Fallback>
                  <p:oleObj name="Equation" r:id="rId12" imgW="368280" imgH="2538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9520" y="2714620"/>
                          <a:ext cx="903288"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1" name="直接箭头连接符 70"/>
            <p:cNvCxnSpPr/>
            <p:nvPr/>
          </p:nvCxnSpPr>
          <p:spPr bwMode="auto">
            <a:xfrm>
              <a:off x="5929322" y="3143248"/>
              <a:ext cx="142876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6" name="组合 75"/>
          <p:cNvGrpSpPr/>
          <p:nvPr/>
        </p:nvGrpSpPr>
        <p:grpSpPr>
          <a:xfrm>
            <a:off x="5953124" y="1357298"/>
            <a:ext cx="4221186" cy="3143272"/>
            <a:chOff x="4429124" y="1357298"/>
            <a:chExt cx="4221186" cy="3143272"/>
          </a:xfrm>
        </p:grpSpPr>
        <p:sp>
          <p:nvSpPr>
            <p:cNvPr id="58" name="Arc 40"/>
            <p:cNvSpPr>
              <a:spLocks/>
            </p:cNvSpPr>
            <p:nvPr/>
          </p:nvSpPr>
          <p:spPr bwMode="auto">
            <a:xfrm>
              <a:off x="4429124" y="1357298"/>
              <a:ext cx="2000264"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40"/>
            <p:cNvSpPr>
              <a:spLocks/>
            </p:cNvSpPr>
            <p:nvPr/>
          </p:nvSpPr>
          <p:spPr bwMode="auto">
            <a:xfrm rot="10800000">
              <a:off x="4429124" y="3643314"/>
              <a:ext cx="2000264"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5899" name="Object 11"/>
            <p:cNvGraphicFramePr>
              <a:graphicFrameLocks noChangeAspect="1"/>
            </p:cNvGraphicFramePr>
            <p:nvPr/>
          </p:nvGraphicFramePr>
          <p:xfrm>
            <a:off x="7715272" y="3786190"/>
            <a:ext cx="935038" cy="627062"/>
          </p:xfrm>
          <a:graphic>
            <a:graphicData uri="http://schemas.openxmlformats.org/presentationml/2006/ole">
              <mc:AlternateContent xmlns:mc="http://schemas.openxmlformats.org/markup-compatibility/2006">
                <mc:Choice xmlns:v="urn:schemas-microsoft-com:vml" Requires="v">
                  <p:oleObj spid="_x0000_s1082472" name="Equation" r:id="rId14" imgW="380880" imgH="253800" progId="Equation.DSMT4">
                    <p:embed/>
                  </p:oleObj>
                </mc:Choice>
                <mc:Fallback>
                  <p:oleObj name="Equation" r:id="rId14" imgW="380880" imgH="253800" progId="Equation.DSMT4">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15272" y="3786190"/>
                          <a:ext cx="935038"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2" name="直接箭头连接符 71"/>
            <p:cNvCxnSpPr/>
            <p:nvPr/>
          </p:nvCxnSpPr>
          <p:spPr bwMode="auto">
            <a:xfrm>
              <a:off x="6215074" y="4143380"/>
              <a:ext cx="142876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additive="base">
                                        <p:cTn id="13" dur="500" fill="hold"/>
                                        <p:tgtEl>
                                          <p:spTgt spid="76"/>
                                        </p:tgtEl>
                                        <p:attrNameLst>
                                          <p:attrName>ppt_x</p:attrName>
                                        </p:attrNameLst>
                                      </p:cBhvr>
                                      <p:tavLst>
                                        <p:tav tm="0">
                                          <p:val>
                                            <p:strVal val="#ppt_x"/>
                                          </p:val>
                                        </p:tav>
                                        <p:tav tm="100000">
                                          <p:val>
                                            <p:strVal val="#ppt_x"/>
                                          </p:val>
                                        </p:tav>
                                      </p:tavLst>
                                    </p:anim>
                                    <p:anim calcmode="lin" valueType="num">
                                      <p:cBhvr additive="base">
                                        <p:cTn id="1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additive="base">
                                        <p:cTn id="19" dur="500" fill="hold"/>
                                        <p:tgtEl>
                                          <p:spTgt spid="77"/>
                                        </p:tgtEl>
                                        <p:attrNameLst>
                                          <p:attrName>ppt_x</p:attrName>
                                        </p:attrNameLst>
                                      </p:cBhvr>
                                      <p:tavLst>
                                        <p:tav tm="0">
                                          <p:val>
                                            <p:strVal val="#ppt_x"/>
                                          </p:val>
                                        </p:tav>
                                        <p:tav tm="100000">
                                          <p:val>
                                            <p:strVal val="#ppt_x"/>
                                          </p:val>
                                        </p:tav>
                                      </p:tavLst>
                                    </p:anim>
                                    <p:anim calcmode="lin" valueType="num">
                                      <p:cBhvr additive="base">
                                        <p:cTn id="20"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5896"/>
                                        </p:tgtEl>
                                        <p:attrNameLst>
                                          <p:attrName>style.visibility</p:attrName>
                                        </p:attrNameLst>
                                      </p:cBhvr>
                                      <p:to>
                                        <p:strVal val="visible"/>
                                      </p:to>
                                    </p:set>
                                    <p:animEffect transition="in" filter="blinds(horizontal)">
                                      <p:cBhvr>
                                        <p:cTn id="31" dur="500"/>
                                        <p:tgtEl>
                                          <p:spTgt spid="805896"/>
                                        </p:tgtEl>
                                      </p:cBhvr>
                                    </p:animEffect>
                                  </p:childTnLst>
                                </p:cTn>
                              </p:par>
                              <p:par>
                                <p:cTn id="32" presetID="2" presetClass="entr" presetSubtype="4" fill="hold" nodeType="withEffect">
                                  <p:stCondLst>
                                    <p:cond delay="0"/>
                                  </p:stCondLst>
                                  <p:childTnLst>
                                    <p:set>
                                      <p:cBhvr>
                                        <p:cTn id="33" dur="1" fill="hold">
                                          <p:stCondLst>
                                            <p:cond delay="0"/>
                                          </p:stCondLst>
                                        </p:cTn>
                                        <p:tgtEl>
                                          <p:spTgt spid="805895"/>
                                        </p:tgtEl>
                                        <p:attrNameLst>
                                          <p:attrName>style.visibility</p:attrName>
                                        </p:attrNameLst>
                                      </p:cBhvr>
                                      <p:to>
                                        <p:strVal val="visible"/>
                                      </p:to>
                                    </p:set>
                                    <p:anim calcmode="lin" valueType="num">
                                      <p:cBhvr additive="base">
                                        <p:cTn id="34" dur="500" fill="hold"/>
                                        <p:tgtEl>
                                          <p:spTgt spid="805895"/>
                                        </p:tgtEl>
                                        <p:attrNameLst>
                                          <p:attrName>ppt_x</p:attrName>
                                        </p:attrNameLst>
                                      </p:cBhvr>
                                      <p:tavLst>
                                        <p:tav tm="0">
                                          <p:val>
                                            <p:strVal val="#ppt_x"/>
                                          </p:val>
                                        </p:tav>
                                        <p:tav tm="100000">
                                          <p:val>
                                            <p:strVal val="#ppt_x"/>
                                          </p:val>
                                        </p:tav>
                                      </p:tavLst>
                                    </p:anim>
                                    <p:anim calcmode="lin" valueType="num">
                                      <p:cBhvr additive="base">
                                        <p:cTn id="35" dur="500" fill="hold"/>
                                        <p:tgtEl>
                                          <p:spTgt spid="80589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31" name="Rectangle 11"/>
          <p:cNvSpPr>
            <a:spLocks noChangeArrowheads="1"/>
          </p:cNvSpPr>
          <p:nvPr/>
        </p:nvSpPr>
        <p:spPr bwMode="auto">
          <a:xfrm>
            <a:off x="2667001" y="266701"/>
            <a:ext cx="75184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107524" name="Line 4"/>
          <p:cNvSpPr>
            <a:spLocks noChangeShapeType="1"/>
          </p:cNvSpPr>
          <p:nvPr/>
        </p:nvSpPr>
        <p:spPr bwMode="auto">
          <a:xfrm flipV="1">
            <a:off x="2514600" y="980728"/>
            <a:ext cx="77578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2" name="Line 12"/>
          <p:cNvSpPr>
            <a:spLocks noChangeShapeType="1"/>
          </p:cNvSpPr>
          <p:nvPr/>
        </p:nvSpPr>
        <p:spPr bwMode="auto">
          <a:xfrm>
            <a:off x="85344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0  1  0  1    1 0 1 1 0 1 1    5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0  1  0  0    0 1 1 0 0 1 1    4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0  0  1  1    1 1 1 1 0 0 1    3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0  0  1  0    </a:t>
            </a:r>
            <a:r>
              <a:rPr lang="zh-CN" altLang="en-US" sz="3200" b="0" dirty="0">
                <a:effectLst>
                  <a:outerShdw blurRad="38100" dist="38100" dir="2700000" algn="tl">
                    <a:srgbClr val="000000"/>
                  </a:outerShdw>
                </a:effectLst>
                <a:latin typeface="黑体" pitchFamily="49" charset="-122"/>
                <a:ea typeface="黑体" pitchFamily="49" charset="-122"/>
              </a:rPr>
              <a:t>1 1 0 1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0  0  0  0    </a:t>
            </a:r>
            <a:r>
              <a:rPr lang="zh-CN" altLang="en-US" sz="3200" b="0" dirty="0">
                <a:effectLst>
                  <a:outerShdw blurRad="38100" dist="38100" dir="2700000" algn="tl">
                    <a:srgbClr val="000000"/>
                  </a:outerShdw>
                </a:effectLst>
                <a:latin typeface="黑体" pitchFamily="49" charset="-122"/>
                <a:ea typeface="黑体" pitchFamily="49" charset="-122"/>
              </a:rPr>
              <a:t>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1 0    0</a:t>
            </a:r>
          </a:p>
        </p:txBody>
      </p:sp>
      <p:sp>
        <p:nvSpPr>
          <p:cNvPr id="28" name="Rectangle 12"/>
          <p:cNvSpPr>
            <a:spLocks noChangeArrowheads="1"/>
          </p:cNvSpPr>
          <p:nvPr/>
        </p:nvSpPr>
        <p:spPr bwMode="auto">
          <a:xfrm>
            <a:off x="2666976" y="5992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1  0  0  1    1 1 1 0 0 1 1    9</a:t>
            </a:r>
          </a:p>
        </p:txBody>
      </p:sp>
      <p:sp>
        <p:nvSpPr>
          <p:cNvPr id="29" name="Rectangle 14"/>
          <p:cNvSpPr>
            <a:spLocks noChangeArrowheads="1"/>
          </p:cNvSpPr>
          <p:nvPr/>
        </p:nvSpPr>
        <p:spPr bwMode="auto">
          <a:xfrm>
            <a:off x="2666976" y="5383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1  0  0  0    </a:t>
            </a:r>
            <a:r>
              <a:rPr lang="zh-CN" altLang="en-US" sz="3200" b="0" dirty="0">
                <a:effectLst>
                  <a:outerShdw blurRad="38100" dist="38100" dir="2700000" algn="tl">
                    <a:srgbClr val="000000"/>
                  </a:outerShdw>
                </a:effectLst>
                <a:latin typeface="黑体" pitchFamily="49" charset="-122"/>
                <a:ea typeface="黑体" pitchFamily="49" charset="-122"/>
              </a:rPr>
              <a:t>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1 1    8</a:t>
            </a:r>
          </a:p>
        </p:txBody>
      </p:sp>
      <p:sp>
        <p:nvSpPr>
          <p:cNvPr id="30" name="Rectangle 15"/>
          <p:cNvSpPr>
            <a:spLocks noChangeArrowheads="1"/>
          </p:cNvSpPr>
          <p:nvPr/>
        </p:nvSpPr>
        <p:spPr bwMode="auto">
          <a:xfrm>
            <a:off x="2666976" y="4849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0  1  1  1    1 1 1 0 0 0 0    7</a:t>
            </a:r>
          </a:p>
        </p:txBody>
      </p:sp>
      <p:sp>
        <p:nvSpPr>
          <p:cNvPr id="31" name="Rectangle 16"/>
          <p:cNvSpPr>
            <a:spLocks noChangeArrowheads="1"/>
          </p:cNvSpPr>
          <p:nvPr/>
        </p:nvSpPr>
        <p:spPr bwMode="auto">
          <a:xfrm>
            <a:off x="2666976" y="4240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0  1  1  0    </a:t>
            </a:r>
            <a:r>
              <a:rPr lang="zh-CN" altLang="en-US" sz="3200" b="0" dirty="0">
                <a:effectLst>
                  <a:outerShdw blurRad="38100" dist="38100" dir="2700000" algn="tl">
                    <a:srgbClr val="000000"/>
                  </a:outerShdw>
                </a:effectLst>
                <a:latin typeface="黑体" pitchFamily="49" charset="-122"/>
                <a:ea typeface="黑体" pitchFamily="49" charset="-122"/>
              </a:rPr>
              <a:t>0 0 1 1</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 1</a:t>
            </a:r>
            <a:r>
              <a:rPr lang="zh-CN" altLang="en-US" sz="3200" b="0" dirty="0">
                <a:effectLst>
                  <a:outerShdw blurRad="38100" dist="38100" dir="2700000" algn="tl">
                    <a:srgbClr val="000000"/>
                  </a:outerShdw>
                </a:effectLst>
                <a:latin typeface="黑体" pitchFamily="49" charset="-122"/>
                <a:ea typeface="黑体" pitchFamily="49" charset="-122"/>
              </a:rPr>
              <a:t> 1 1    6</a:t>
            </a:r>
          </a:p>
        </p:txBody>
      </p:sp>
      <p:sp>
        <p:nvSpPr>
          <p:cNvPr id="17" name="椭圆 16"/>
          <p:cNvSpPr/>
          <p:nvPr/>
        </p:nvSpPr>
        <p:spPr bwMode="auto">
          <a:xfrm>
            <a:off x="7024694" y="214290"/>
            <a:ext cx="571504"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sndAc>
      <p:stSnd>
        <p:snd r:embed="rId2" name="hammer.wav"/>
      </p:stSnd>
    </p:sndAc>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306953" y="1500784"/>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
          <p:cNvSpPr>
            <a:spLocks noChangeShapeType="1"/>
          </p:cNvSpPr>
          <p:nvPr/>
        </p:nvSpPr>
        <p:spPr bwMode="auto">
          <a:xfrm flipV="1">
            <a:off x="4306953" y="21865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4"/>
          <p:cNvSpPr>
            <a:spLocks noChangeShapeType="1"/>
          </p:cNvSpPr>
          <p:nvPr/>
        </p:nvSpPr>
        <p:spPr bwMode="auto">
          <a:xfrm>
            <a:off x="4306953" y="3634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
          <p:cNvSpPr>
            <a:spLocks noChangeShapeType="1"/>
          </p:cNvSpPr>
          <p:nvPr/>
        </p:nvSpPr>
        <p:spPr bwMode="auto">
          <a:xfrm>
            <a:off x="4306953" y="2872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6"/>
          <p:cNvSpPr>
            <a:spLocks noChangeShapeType="1"/>
          </p:cNvSpPr>
          <p:nvPr/>
        </p:nvSpPr>
        <p:spPr bwMode="auto">
          <a:xfrm>
            <a:off x="51451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7"/>
          <p:cNvSpPr>
            <a:spLocks noChangeShapeType="1"/>
          </p:cNvSpPr>
          <p:nvPr/>
        </p:nvSpPr>
        <p:spPr bwMode="auto">
          <a:xfrm>
            <a:off x="68215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59833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flipV="1">
            <a:off x="3697353" y="891184"/>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Rectangle 10"/>
          <p:cNvSpPr>
            <a:spLocks noChangeArrowheads="1"/>
          </p:cNvSpPr>
          <p:nvPr/>
        </p:nvSpPr>
        <p:spPr bwMode="auto">
          <a:xfrm>
            <a:off x="3163945" y="214901"/>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e</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 name="Rectangle 11"/>
          <p:cNvSpPr>
            <a:spLocks noChangeArrowheads="1"/>
          </p:cNvSpPr>
          <p:nvPr/>
        </p:nvSpPr>
        <p:spPr bwMode="auto">
          <a:xfrm>
            <a:off x="2663880" y="1000719"/>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5" name="Rectangle 12"/>
          <p:cNvSpPr>
            <a:spLocks noChangeArrowheads="1"/>
          </p:cNvSpPr>
          <p:nvPr/>
        </p:nvSpPr>
        <p:spPr bwMode="auto">
          <a:xfrm>
            <a:off x="4021201" y="286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6" name="Rectangle 13"/>
          <p:cNvSpPr>
            <a:spLocks noChangeArrowheads="1"/>
          </p:cNvSpPr>
          <p:nvPr/>
        </p:nvSpPr>
        <p:spPr bwMode="auto">
          <a:xfrm>
            <a:off x="43831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 name="Rectangle 14"/>
          <p:cNvSpPr>
            <a:spLocks noChangeArrowheads="1"/>
          </p:cNvSpPr>
          <p:nvPr/>
        </p:nvSpPr>
        <p:spPr bwMode="auto">
          <a:xfrm>
            <a:off x="3697353" y="14912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 name="Rectangle 15"/>
          <p:cNvSpPr>
            <a:spLocks noChangeArrowheads="1"/>
          </p:cNvSpPr>
          <p:nvPr/>
        </p:nvSpPr>
        <p:spPr bwMode="auto">
          <a:xfrm>
            <a:off x="52213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9" name="Rectangle 16"/>
          <p:cNvSpPr>
            <a:spLocks noChangeArrowheads="1"/>
          </p:cNvSpPr>
          <p:nvPr/>
        </p:nvSpPr>
        <p:spPr bwMode="auto">
          <a:xfrm>
            <a:off x="3697353" y="21770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 name="Rectangle 17"/>
          <p:cNvSpPr>
            <a:spLocks noChangeArrowheads="1"/>
          </p:cNvSpPr>
          <p:nvPr/>
        </p:nvSpPr>
        <p:spPr bwMode="auto">
          <a:xfrm>
            <a:off x="60595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1" name="Rectangle 18"/>
          <p:cNvSpPr>
            <a:spLocks noChangeArrowheads="1"/>
          </p:cNvSpPr>
          <p:nvPr/>
        </p:nvSpPr>
        <p:spPr bwMode="auto">
          <a:xfrm>
            <a:off x="3697353" y="2862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2" name="Rectangle 19"/>
          <p:cNvSpPr>
            <a:spLocks noChangeArrowheads="1"/>
          </p:cNvSpPr>
          <p:nvPr/>
        </p:nvSpPr>
        <p:spPr bwMode="auto">
          <a:xfrm>
            <a:off x="3697353" y="3624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3" name="Rectangle 20"/>
          <p:cNvSpPr>
            <a:spLocks noChangeArrowheads="1"/>
          </p:cNvSpPr>
          <p:nvPr/>
        </p:nvSpPr>
        <p:spPr bwMode="auto">
          <a:xfrm>
            <a:off x="69739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4" name="Rectangle 21"/>
          <p:cNvSpPr>
            <a:spLocks noChangeArrowheads="1"/>
          </p:cNvSpPr>
          <p:nvPr/>
        </p:nvSpPr>
        <p:spPr bwMode="auto">
          <a:xfrm>
            <a:off x="44593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5" name="Rectangle 22"/>
          <p:cNvSpPr>
            <a:spLocks noChangeArrowheads="1"/>
          </p:cNvSpPr>
          <p:nvPr/>
        </p:nvSpPr>
        <p:spPr bwMode="auto">
          <a:xfrm>
            <a:off x="52975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6" name="Rectangle 23"/>
          <p:cNvSpPr>
            <a:spLocks noChangeArrowheads="1"/>
          </p:cNvSpPr>
          <p:nvPr/>
        </p:nvSpPr>
        <p:spPr bwMode="auto">
          <a:xfrm>
            <a:off x="61357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 name="Rectangle 24"/>
          <p:cNvSpPr>
            <a:spLocks noChangeArrowheads="1"/>
          </p:cNvSpPr>
          <p:nvPr/>
        </p:nvSpPr>
        <p:spPr bwMode="auto">
          <a:xfrm>
            <a:off x="70501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 name="Rectangle 25"/>
          <p:cNvSpPr>
            <a:spLocks noChangeArrowheads="1"/>
          </p:cNvSpPr>
          <p:nvPr/>
        </p:nvSpPr>
        <p:spPr bwMode="auto">
          <a:xfrm>
            <a:off x="70501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9" name="Rectangle 26"/>
          <p:cNvSpPr>
            <a:spLocks noChangeArrowheads="1"/>
          </p:cNvSpPr>
          <p:nvPr/>
        </p:nvSpPr>
        <p:spPr bwMode="auto">
          <a:xfrm>
            <a:off x="61357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 name="Rectangle 27"/>
          <p:cNvSpPr>
            <a:spLocks noChangeArrowheads="1"/>
          </p:cNvSpPr>
          <p:nvPr/>
        </p:nvSpPr>
        <p:spPr bwMode="auto">
          <a:xfrm>
            <a:off x="53737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1" name="Rectangle 28"/>
          <p:cNvSpPr>
            <a:spLocks noChangeArrowheads="1"/>
          </p:cNvSpPr>
          <p:nvPr/>
        </p:nvSpPr>
        <p:spPr bwMode="auto">
          <a:xfrm>
            <a:off x="62119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2" name="Rectangle 29"/>
          <p:cNvSpPr>
            <a:spLocks noChangeArrowheads="1"/>
          </p:cNvSpPr>
          <p:nvPr/>
        </p:nvSpPr>
        <p:spPr bwMode="auto">
          <a:xfrm>
            <a:off x="4494204"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3" name="Rectangle 30"/>
          <p:cNvSpPr>
            <a:spLocks noChangeArrowheads="1"/>
          </p:cNvSpPr>
          <p:nvPr/>
        </p:nvSpPr>
        <p:spPr bwMode="auto">
          <a:xfrm>
            <a:off x="44593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4" name="Rectangle 31"/>
          <p:cNvSpPr>
            <a:spLocks noChangeArrowheads="1"/>
          </p:cNvSpPr>
          <p:nvPr/>
        </p:nvSpPr>
        <p:spPr bwMode="auto">
          <a:xfrm>
            <a:off x="52975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5" name="Rectangle 32"/>
          <p:cNvSpPr>
            <a:spLocks noChangeArrowheads="1"/>
          </p:cNvSpPr>
          <p:nvPr/>
        </p:nvSpPr>
        <p:spPr bwMode="auto">
          <a:xfrm>
            <a:off x="71263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6" name="Rectangle 33"/>
          <p:cNvSpPr>
            <a:spLocks noChangeArrowheads="1"/>
          </p:cNvSpPr>
          <p:nvPr/>
        </p:nvSpPr>
        <p:spPr bwMode="auto">
          <a:xfrm>
            <a:off x="61357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7" name="Rectangle 34"/>
          <p:cNvSpPr>
            <a:spLocks noChangeArrowheads="1"/>
          </p:cNvSpPr>
          <p:nvPr/>
        </p:nvSpPr>
        <p:spPr bwMode="auto">
          <a:xfrm>
            <a:off x="5297553" y="2177060"/>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8" name="Rectangle 35"/>
          <p:cNvSpPr>
            <a:spLocks noChangeArrowheads="1"/>
          </p:cNvSpPr>
          <p:nvPr/>
        </p:nvSpPr>
        <p:spPr bwMode="auto">
          <a:xfrm>
            <a:off x="70501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9" name="Rectangle 36"/>
          <p:cNvSpPr>
            <a:spLocks noChangeArrowheads="1"/>
          </p:cNvSpPr>
          <p:nvPr/>
        </p:nvSpPr>
        <p:spPr bwMode="auto">
          <a:xfrm>
            <a:off x="4535553" y="153888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55" name="椭圆 54"/>
          <p:cNvSpPr/>
          <p:nvPr/>
        </p:nvSpPr>
        <p:spPr bwMode="auto">
          <a:xfrm>
            <a:off x="3024166" y="142852"/>
            <a:ext cx="642942"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806920" name="Object 8"/>
          <p:cNvGraphicFramePr>
            <a:graphicFrameLocks noChangeAspect="1"/>
          </p:cNvGraphicFramePr>
          <p:nvPr/>
        </p:nvGraphicFramePr>
        <p:xfrm>
          <a:off x="4738679" y="5929330"/>
          <a:ext cx="2662045" cy="806434"/>
        </p:xfrm>
        <a:graphic>
          <a:graphicData uri="http://schemas.openxmlformats.org/presentationml/2006/ole">
            <mc:AlternateContent xmlns:mc="http://schemas.openxmlformats.org/markup-compatibility/2006">
              <mc:Choice xmlns:v="urn:schemas-microsoft-com:vml" Requires="v">
                <p:oleObj spid="_x0000_s807664" name="Equation" r:id="rId4" imgW="1002960" imgH="304560" progId="Equation.DSMT4">
                  <p:embed/>
                </p:oleObj>
              </mc:Choice>
              <mc:Fallback>
                <p:oleObj name="Equation" r:id="rId4" imgW="1002960" imgH="30456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79" y="5929330"/>
                        <a:ext cx="2662045" cy="806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6921" name="Object 9"/>
          <p:cNvGraphicFramePr>
            <a:graphicFrameLocks noChangeAspect="1"/>
          </p:cNvGraphicFramePr>
          <p:nvPr/>
        </p:nvGraphicFramePr>
        <p:xfrm>
          <a:off x="4381488" y="5092726"/>
          <a:ext cx="3237406" cy="693729"/>
        </p:xfrm>
        <a:graphic>
          <a:graphicData uri="http://schemas.openxmlformats.org/presentationml/2006/ole">
            <mc:AlternateContent xmlns:mc="http://schemas.openxmlformats.org/markup-compatibility/2006">
              <mc:Choice xmlns:v="urn:schemas-microsoft-com:vml" Requires="v">
                <p:oleObj spid="_x0000_s807665" name="Equation" r:id="rId6" imgW="1180800" imgH="253800" progId="Equation.DSMT4">
                  <p:embed/>
                </p:oleObj>
              </mc:Choice>
              <mc:Fallback>
                <p:oleObj name="Equation" r:id="rId6" imgW="1180800" imgH="25380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488" y="5092726"/>
                        <a:ext cx="3237406" cy="693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4" name="组合 73"/>
          <p:cNvGrpSpPr/>
          <p:nvPr/>
        </p:nvGrpSpPr>
        <p:grpSpPr>
          <a:xfrm>
            <a:off x="6881818" y="1500174"/>
            <a:ext cx="3009914" cy="2786082"/>
            <a:chOff x="5357818" y="1500174"/>
            <a:chExt cx="3009914" cy="2786082"/>
          </a:xfrm>
        </p:grpSpPr>
        <p:sp>
          <p:nvSpPr>
            <p:cNvPr id="60" name="Oval 39"/>
            <p:cNvSpPr>
              <a:spLocks noChangeArrowheads="1"/>
            </p:cNvSpPr>
            <p:nvPr/>
          </p:nvSpPr>
          <p:spPr bwMode="auto">
            <a:xfrm rot="5400000">
              <a:off x="4321967" y="2536025"/>
              <a:ext cx="2786082" cy="71438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72" name="直接箭头连接符 71"/>
            <p:cNvCxnSpPr/>
            <p:nvPr/>
          </p:nvCxnSpPr>
          <p:spPr bwMode="auto">
            <a:xfrm>
              <a:off x="5857884" y="3000372"/>
              <a:ext cx="142876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06922" name="Object 10"/>
            <p:cNvGraphicFramePr>
              <a:graphicFrameLocks noChangeAspect="1"/>
            </p:cNvGraphicFramePr>
            <p:nvPr/>
          </p:nvGraphicFramePr>
          <p:xfrm>
            <a:off x="7358082" y="2643182"/>
            <a:ext cx="1009650" cy="693738"/>
          </p:xfrm>
          <a:graphic>
            <a:graphicData uri="http://schemas.openxmlformats.org/presentationml/2006/ole">
              <mc:AlternateContent xmlns:mc="http://schemas.openxmlformats.org/markup-compatibility/2006">
                <mc:Choice xmlns:v="urn:schemas-microsoft-com:vml" Requires="v">
                  <p:oleObj spid="_x0000_s807666" name="Equation" r:id="rId8" imgW="368280" imgH="253800" progId="Equation.DSMT4">
                    <p:embed/>
                  </p:oleObj>
                </mc:Choice>
                <mc:Fallback>
                  <p:oleObj name="Equation" r:id="rId8" imgW="368280" imgH="253800" progId="Equation.DSMT4">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58082" y="2643182"/>
                          <a:ext cx="100965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3" name="组合 72"/>
          <p:cNvGrpSpPr/>
          <p:nvPr/>
        </p:nvGrpSpPr>
        <p:grpSpPr>
          <a:xfrm>
            <a:off x="2095472" y="1376746"/>
            <a:ext cx="5572164" cy="3123824"/>
            <a:chOff x="571472" y="1376746"/>
            <a:chExt cx="5572164" cy="3123824"/>
          </a:xfrm>
        </p:grpSpPr>
        <p:sp>
          <p:nvSpPr>
            <p:cNvPr id="63" name="Arc 40"/>
            <p:cNvSpPr>
              <a:spLocks/>
            </p:cNvSpPr>
            <p:nvPr/>
          </p:nvSpPr>
          <p:spPr bwMode="auto">
            <a:xfrm rot="10800000">
              <a:off x="2786050" y="3643314"/>
              <a:ext cx="785818"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8" name="直接箭头连接符 67"/>
            <p:cNvCxnSpPr/>
            <p:nvPr/>
          </p:nvCxnSpPr>
          <p:spPr bwMode="auto">
            <a:xfrm rot="10800000">
              <a:off x="1785918" y="4214818"/>
              <a:ext cx="1285884"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Arc 40"/>
            <p:cNvSpPr>
              <a:spLocks/>
            </p:cNvSpPr>
            <p:nvPr/>
          </p:nvSpPr>
          <p:spPr bwMode="auto">
            <a:xfrm rot="10800000">
              <a:off x="5357818" y="3643314"/>
              <a:ext cx="785818"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rc 40"/>
            <p:cNvSpPr>
              <a:spLocks/>
            </p:cNvSpPr>
            <p:nvPr/>
          </p:nvSpPr>
          <p:spPr bwMode="auto">
            <a:xfrm rot="21424908">
              <a:off x="5357818" y="1376746"/>
              <a:ext cx="785818"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rc 40"/>
            <p:cNvSpPr>
              <a:spLocks/>
            </p:cNvSpPr>
            <p:nvPr/>
          </p:nvSpPr>
          <p:spPr bwMode="auto">
            <a:xfrm rot="21424908">
              <a:off x="2807363" y="1376746"/>
              <a:ext cx="785818" cy="857256"/>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6923" name="Object 11"/>
            <p:cNvGraphicFramePr>
              <a:graphicFrameLocks noChangeAspect="1"/>
            </p:cNvGraphicFramePr>
            <p:nvPr/>
          </p:nvGraphicFramePr>
          <p:xfrm>
            <a:off x="571472" y="3786190"/>
            <a:ext cx="1079500" cy="658812"/>
          </p:xfrm>
          <a:graphic>
            <a:graphicData uri="http://schemas.openxmlformats.org/presentationml/2006/ole">
              <mc:AlternateContent xmlns:mc="http://schemas.openxmlformats.org/markup-compatibility/2006">
                <mc:Choice xmlns:v="urn:schemas-microsoft-com:vml" Requires="v">
                  <p:oleObj spid="_x0000_s807667" name="Equation" r:id="rId10" imgW="393480" imgH="241200" progId="Equation.DSMT4">
                    <p:embed/>
                  </p:oleObj>
                </mc:Choice>
                <mc:Fallback>
                  <p:oleObj name="Equation" r:id="rId10" imgW="393480" imgH="241200" progId="Equation.DSMT4">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472" y="3786190"/>
                          <a:ext cx="107950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806921"/>
                                        </p:tgtEl>
                                        <p:attrNameLst>
                                          <p:attrName>style.visibility</p:attrName>
                                        </p:attrNameLst>
                                      </p:cBhvr>
                                      <p:to>
                                        <p:strVal val="visible"/>
                                      </p:to>
                                    </p:set>
                                    <p:animEffect transition="in" filter="blinds(horizontal)">
                                      <p:cBhvr>
                                        <p:cTn id="19" dur="500"/>
                                        <p:tgtEl>
                                          <p:spTgt spid="806921"/>
                                        </p:tgtEl>
                                      </p:cBhvr>
                                    </p:animEffect>
                                  </p:childTnLst>
                                </p:cTn>
                              </p:par>
                              <p:par>
                                <p:cTn id="20" presetID="2" presetClass="entr" presetSubtype="4" fill="hold" nodeType="withEffect">
                                  <p:stCondLst>
                                    <p:cond delay="0"/>
                                  </p:stCondLst>
                                  <p:childTnLst>
                                    <p:set>
                                      <p:cBhvr>
                                        <p:cTn id="21" dur="1" fill="hold">
                                          <p:stCondLst>
                                            <p:cond delay="0"/>
                                          </p:stCondLst>
                                        </p:cTn>
                                        <p:tgtEl>
                                          <p:spTgt spid="806920"/>
                                        </p:tgtEl>
                                        <p:attrNameLst>
                                          <p:attrName>style.visibility</p:attrName>
                                        </p:attrNameLst>
                                      </p:cBhvr>
                                      <p:to>
                                        <p:strVal val="visible"/>
                                      </p:to>
                                    </p:set>
                                    <p:anim calcmode="lin" valueType="num">
                                      <p:cBhvr additive="base">
                                        <p:cTn id="22" dur="500" fill="hold"/>
                                        <p:tgtEl>
                                          <p:spTgt spid="806920"/>
                                        </p:tgtEl>
                                        <p:attrNameLst>
                                          <p:attrName>ppt_x</p:attrName>
                                        </p:attrNameLst>
                                      </p:cBhvr>
                                      <p:tavLst>
                                        <p:tav tm="0">
                                          <p:val>
                                            <p:strVal val="#ppt_x"/>
                                          </p:val>
                                        </p:tav>
                                        <p:tav tm="100000">
                                          <p:val>
                                            <p:strVal val="#ppt_x"/>
                                          </p:val>
                                        </p:tav>
                                      </p:tavLst>
                                    </p:anim>
                                    <p:anim calcmode="lin" valueType="num">
                                      <p:cBhvr additive="base">
                                        <p:cTn id="23" dur="500" fill="hold"/>
                                        <p:tgtEl>
                                          <p:spTgt spid="80692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24" name="Line 4"/>
          <p:cNvSpPr>
            <a:spLocks noChangeShapeType="1"/>
          </p:cNvSpPr>
          <p:nvPr/>
        </p:nvSpPr>
        <p:spPr bwMode="auto">
          <a:xfrm flipV="1">
            <a:off x="2514600" y="980728"/>
            <a:ext cx="76138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2" name="Line 12"/>
          <p:cNvSpPr>
            <a:spLocks noChangeShapeType="1"/>
          </p:cNvSpPr>
          <p:nvPr/>
        </p:nvSpPr>
        <p:spPr bwMode="auto">
          <a:xfrm>
            <a:off x="85344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0  1  0  1    </a:t>
            </a:r>
            <a:r>
              <a:rPr lang="zh-CN" altLang="en-US" sz="3200" b="0" dirty="0">
                <a:effectLst>
                  <a:outerShdw blurRad="38100" dist="38100" dir="2700000" algn="tl">
                    <a:srgbClr val="000000"/>
                  </a:outerShdw>
                </a:effectLst>
                <a:latin typeface="黑体" pitchFamily="49" charset="-122"/>
                <a:ea typeface="黑体" pitchFamily="49" charset="-122"/>
              </a:rPr>
              <a:t>1 0 1 1 0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0  1  0  0    </a:t>
            </a:r>
            <a:r>
              <a:rPr lang="zh-CN" altLang="en-US" sz="3200" b="0" dirty="0">
                <a:effectLst>
                  <a:outerShdw blurRad="38100" dist="38100" dir="2700000" algn="tl">
                    <a:srgbClr val="000000"/>
                  </a:outerShdw>
                </a:effectLst>
                <a:latin typeface="黑体" pitchFamily="49" charset="-122"/>
                <a:ea typeface="黑体" pitchFamily="49" charset="-122"/>
              </a:rPr>
              <a:t>0 1 1 0 0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0  0  1  1    1 1 1 1 0 0 1    3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0  0  1  0    1 1 0 1 1 0 1    2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0  0  0  0    </a:t>
            </a:r>
            <a:r>
              <a:rPr lang="zh-CN" altLang="en-US" sz="3200" b="0" dirty="0">
                <a:effectLst>
                  <a:outerShdw blurRad="38100" dist="38100" dir="2700000" algn="tl">
                    <a:srgbClr val="000000"/>
                  </a:outerShdw>
                </a:effectLst>
                <a:latin typeface="黑体" pitchFamily="49" charset="-122"/>
                <a:ea typeface="黑体" pitchFamily="49" charset="-122"/>
              </a:rPr>
              <a:t>1 1 1 1 1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0    0</a:t>
            </a:r>
          </a:p>
        </p:txBody>
      </p:sp>
      <p:sp>
        <p:nvSpPr>
          <p:cNvPr id="28" name="Rectangle 12"/>
          <p:cNvSpPr>
            <a:spLocks noChangeArrowheads="1"/>
          </p:cNvSpPr>
          <p:nvPr/>
        </p:nvSpPr>
        <p:spPr bwMode="auto">
          <a:xfrm>
            <a:off x="2666976" y="5992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1  0  0  1    </a:t>
            </a:r>
            <a:r>
              <a:rPr lang="zh-CN" altLang="en-US" sz="3200" b="0" dirty="0">
                <a:effectLst>
                  <a:outerShdw blurRad="38100" dist="38100" dir="2700000" algn="tl">
                    <a:srgbClr val="000000"/>
                  </a:outerShdw>
                </a:effectLst>
                <a:latin typeface="黑体" pitchFamily="49" charset="-122"/>
                <a:ea typeface="黑体" pitchFamily="49" charset="-122"/>
              </a:rPr>
              <a:t>1 1 1 0 0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1    9</a:t>
            </a:r>
          </a:p>
        </p:txBody>
      </p:sp>
      <p:sp>
        <p:nvSpPr>
          <p:cNvPr id="29" name="Rectangle 14"/>
          <p:cNvSpPr>
            <a:spLocks noChangeArrowheads="1"/>
          </p:cNvSpPr>
          <p:nvPr/>
        </p:nvSpPr>
        <p:spPr bwMode="auto">
          <a:xfrm>
            <a:off x="2666976" y="5383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1  0  0  0    </a:t>
            </a:r>
            <a:r>
              <a:rPr lang="zh-CN" altLang="en-US" sz="3200" b="0" dirty="0">
                <a:effectLst>
                  <a:outerShdw blurRad="38100" dist="38100" dir="2700000" algn="tl">
                    <a:srgbClr val="000000"/>
                  </a:outerShdw>
                </a:effectLst>
                <a:latin typeface="黑体" pitchFamily="49" charset="-122"/>
                <a:ea typeface="黑体" pitchFamily="49" charset="-122"/>
              </a:rPr>
              <a:t>1 1 1 1 1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1    8</a:t>
            </a:r>
          </a:p>
        </p:txBody>
      </p:sp>
      <p:sp>
        <p:nvSpPr>
          <p:cNvPr id="30" name="Rectangle 15"/>
          <p:cNvSpPr>
            <a:spLocks noChangeArrowheads="1"/>
          </p:cNvSpPr>
          <p:nvPr/>
        </p:nvSpPr>
        <p:spPr bwMode="auto">
          <a:xfrm>
            <a:off x="2666976" y="4849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0  1  1  1    1 1 1 0 0 0 0    7</a:t>
            </a:r>
          </a:p>
        </p:txBody>
      </p:sp>
      <p:sp>
        <p:nvSpPr>
          <p:cNvPr id="31" name="Rectangle 16"/>
          <p:cNvSpPr>
            <a:spLocks noChangeArrowheads="1"/>
          </p:cNvSpPr>
          <p:nvPr/>
        </p:nvSpPr>
        <p:spPr bwMode="auto">
          <a:xfrm>
            <a:off x="2666976" y="4240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0  1  1  0    </a:t>
            </a:r>
            <a:r>
              <a:rPr lang="zh-CN" altLang="en-US" sz="3200" b="0" dirty="0">
                <a:effectLst>
                  <a:outerShdw blurRad="38100" dist="38100" dir="2700000" algn="tl">
                    <a:srgbClr val="000000"/>
                  </a:outerShdw>
                </a:effectLst>
                <a:latin typeface="黑体" pitchFamily="49" charset="-122"/>
                <a:ea typeface="黑体" pitchFamily="49" charset="-122"/>
              </a:rPr>
              <a:t>0 0 1 1</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 </a:t>
            </a:r>
            <a:r>
              <a:rPr lang="zh-CN" altLang="en-US" sz="3200" b="0" dirty="0">
                <a:effectLst>
                  <a:outerShdw blurRad="38100" dist="38100" dir="2700000" algn="tl">
                    <a:srgbClr val="000000"/>
                  </a:outerShdw>
                </a:effectLst>
                <a:latin typeface="黑体" pitchFamily="49" charset="-122"/>
                <a:ea typeface="黑体" pitchFamily="49" charset="-122"/>
              </a:rPr>
              <a:t>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1    6</a:t>
            </a:r>
          </a:p>
        </p:txBody>
      </p:sp>
      <p:sp>
        <p:nvSpPr>
          <p:cNvPr id="17" name="椭圆 16"/>
          <p:cNvSpPr/>
          <p:nvPr/>
        </p:nvSpPr>
        <p:spPr bwMode="auto">
          <a:xfrm>
            <a:off x="7453322" y="214290"/>
            <a:ext cx="571504"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sndAc>
      <p:stSnd>
        <p:snd r:embed="rId2" name="hammer.wav"/>
      </p:stSnd>
    </p:sndAc>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306953" y="1500784"/>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
          <p:cNvSpPr>
            <a:spLocks noChangeShapeType="1"/>
          </p:cNvSpPr>
          <p:nvPr/>
        </p:nvSpPr>
        <p:spPr bwMode="auto">
          <a:xfrm flipV="1">
            <a:off x="4306953" y="21865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4"/>
          <p:cNvSpPr>
            <a:spLocks noChangeShapeType="1"/>
          </p:cNvSpPr>
          <p:nvPr/>
        </p:nvSpPr>
        <p:spPr bwMode="auto">
          <a:xfrm>
            <a:off x="4306953" y="3634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
          <p:cNvSpPr>
            <a:spLocks noChangeShapeType="1"/>
          </p:cNvSpPr>
          <p:nvPr/>
        </p:nvSpPr>
        <p:spPr bwMode="auto">
          <a:xfrm>
            <a:off x="4306953" y="2872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6"/>
          <p:cNvSpPr>
            <a:spLocks noChangeShapeType="1"/>
          </p:cNvSpPr>
          <p:nvPr/>
        </p:nvSpPr>
        <p:spPr bwMode="auto">
          <a:xfrm>
            <a:off x="51451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7"/>
          <p:cNvSpPr>
            <a:spLocks noChangeShapeType="1"/>
          </p:cNvSpPr>
          <p:nvPr/>
        </p:nvSpPr>
        <p:spPr bwMode="auto">
          <a:xfrm>
            <a:off x="68215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59833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flipV="1">
            <a:off x="3697353" y="891184"/>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Rectangle 10"/>
          <p:cNvSpPr>
            <a:spLocks noChangeArrowheads="1"/>
          </p:cNvSpPr>
          <p:nvPr/>
        </p:nvSpPr>
        <p:spPr bwMode="auto">
          <a:xfrm>
            <a:off x="3163945" y="214901"/>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 name="Rectangle 11"/>
          <p:cNvSpPr>
            <a:spLocks noChangeArrowheads="1"/>
          </p:cNvSpPr>
          <p:nvPr/>
        </p:nvSpPr>
        <p:spPr bwMode="auto">
          <a:xfrm>
            <a:off x="2663880" y="1000719"/>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5" name="Rectangle 12"/>
          <p:cNvSpPr>
            <a:spLocks noChangeArrowheads="1"/>
          </p:cNvSpPr>
          <p:nvPr/>
        </p:nvSpPr>
        <p:spPr bwMode="auto">
          <a:xfrm>
            <a:off x="4021201" y="286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6" name="Rectangle 13"/>
          <p:cNvSpPr>
            <a:spLocks noChangeArrowheads="1"/>
          </p:cNvSpPr>
          <p:nvPr/>
        </p:nvSpPr>
        <p:spPr bwMode="auto">
          <a:xfrm>
            <a:off x="43831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 name="Rectangle 14"/>
          <p:cNvSpPr>
            <a:spLocks noChangeArrowheads="1"/>
          </p:cNvSpPr>
          <p:nvPr/>
        </p:nvSpPr>
        <p:spPr bwMode="auto">
          <a:xfrm>
            <a:off x="3697353" y="14912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 name="Rectangle 15"/>
          <p:cNvSpPr>
            <a:spLocks noChangeArrowheads="1"/>
          </p:cNvSpPr>
          <p:nvPr/>
        </p:nvSpPr>
        <p:spPr bwMode="auto">
          <a:xfrm>
            <a:off x="52213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9" name="Rectangle 16"/>
          <p:cNvSpPr>
            <a:spLocks noChangeArrowheads="1"/>
          </p:cNvSpPr>
          <p:nvPr/>
        </p:nvSpPr>
        <p:spPr bwMode="auto">
          <a:xfrm>
            <a:off x="3697353" y="21770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 name="Rectangle 17"/>
          <p:cNvSpPr>
            <a:spLocks noChangeArrowheads="1"/>
          </p:cNvSpPr>
          <p:nvPr/>
        </p:nvSpPr>
        <p:spPr bwMode="auto">
          <a:xfrm>
            <a:off x="60595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1" name="Rectangle 18"/>
          <p:cNvSpPr>
            <a:spLocks noChangeArrowheads="1"/>
          </p:cNvSpPr>
          <p:nvPr/>
        </p:nvSpPr>
        <p:spPr bwMode="auto">
          <a:xfrm>
            <a:off x="3697353" y="2862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2" name="Rectangle 19"/>
          <p:cNvSpPr>
            <a:spLocks noChangeArrowheads="1"/>
          </p:cNvSpPr>
          <p:nvPr/>
        </p:nvSpPr>
        <p:spPr bwMode="auto">
          <a:xfrm>
            <a:off x="3697353" y="3624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3" name="Rectangle 20"/>
          <p:cNvSpPr>
            <a:spLocks noChangeArrowheads="1"/>
          </p:cNvSpPr>
          <p:nvPr/>
        </p:nvSpPr>
        <p:spPr bwMode="auto">
          <a:xfrm>
            <a:off x="69739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4" name="Rectangle 21"/>
          <p:cNvSpPr>
            <a:spLocks noChangeArrowheads="1"/>
          </p:cNvSpPr>
          <p:nvPr/>
        </p:nvSpPr>
        <p:spPr bwMode="auto">
          <a:xfrm>
            <a:off x="44593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5" name="Rectangle 22"/>
          <p:cNvSpPr>
            <a:spLocks noChangeArrowheads="1"/>
          </p:cNvSpPr>
          <p:nvPr/>
        </p:nvSpPr>
        <p:spPr bwMode="auto">
          <a:xfrm>
            <a:off x="52975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6" name="Rectangle 23"/>
          <p:cNvSpPr>
            <a:spLocks noChangeArrowheads="1"/>
          </p:cNvSpPr>
          <p:nvPr/>
        </p:nvSpPr>
        <p:spPr bwMode="auto">
          <a:xfrm>
            <a:off x="61357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 name="Rectangle 24"/>
          <p:cNvSpPr>
            <a:spLocks noChangeArrowheads="1"/>
          </p:cNvSpPr>
          <p:nvPr/>
        </p:nvSpPr>
        <p:spPr bwMode="auto">
          <a:xfrm>
            <a:off x="70501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 name="Rectangle 25"/>
          <p:cNvSpPr>
            <a:spLocks noChangeArrowheads="1"/>
          </p:cNvSpPr>
          <p:nvPr/>
        </p:nvSpPr>
        <p:spPr bwMode="auto">
          <a:xfrm>
            <a:off x="70501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9" name="Rectangle 26"/>
          <p:cNvSpPr>
            <a:spLocks noChangeArrowheads="1"/>
          </p:cNvSpPr>
          <p:nvPr/>
        </p:nvSpPr>
        <p:spPr bwMode="auto">
          <a:xfrm>
            <a:off x="61357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 name="Rectangle 27"/>
          <p:cNvSpPr>
            <a:spLocks noChangeArrowheads="1"/>
          </p:cNvSpPr>
          <p:nvPr/>
        </p:nvSpPr>
        <p:spPr bwMode="auto">
          <a:xfrm>
            <a:off x="53737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1" name="Rectangle 28"/>
          <p:cNvSpPr>
            <a:spLocks noChangeArrowheads="1"/>
          </p:cNvSpPr>
          <p:nvPr/>
        </p:nvSpPr>
        <p:spPr bwMode="auto">
          <a:xfrm>
            <a:off x="62119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2" name="Rectangle 29"/>
          <p:cNvSpPr>
            <a:spLocks noChangeArrowheads="1"/>
          </p:cNvSpPr>
          <p:nvPr/>
        </p:nvSpPr>
        <p:spPr bwMode="auto">
          <a:xfrm>
            <a:off x="4494204"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3" name="Rectangle 30"/>
          <p:cNvSpPr>
            <a:spLocks noChangeArrowheads="1"/>
          </p:cNvSpPr>
          <p:nvPr/>
        </p:nvSpPr>
        <p:spPr bwMode="auto">
          <a:xfrm>
            <a:off x="44593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4" name="Rectangle 31"/>
          <p:cNvSpPr>
            <a:spLocks noChangeArrowheads="1"/>
          </p:cNvSpPr>
          <p:nvPr/>
        </p:nvSpPr>
        <p:spPr bwMode="auto">
          <a:xfrm>
            <a:off x="52975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5" name="Rectangle 32"/>
          <p:cNvSpPr>
            <a:spLocks noChangeArrowheads="1"/>
          </p:cNvSpPr>
          <p:nvPr/>
        </p:nvSpPr>
        <p:spPr bwMode="auto">
          <a:xfrm>
            <a:off x="71263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6" name="Rectangle 33"/>
          <p:cNvSpPr>
            <a:spLocks noChangeArrowheads="1"/>
          </p:cNvSpPr>
          <p:nvPr/>
        </p:nvSpPr>
        <p:spPr bwMode="auto">
          <a:xfrm>
            <a:off x="61357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7" name="Rectangle 34"/>
          <p:cNvSpPr>
            <a:spLocks noChangeArrowheads="1"/>
          </p:cNvSpPr>
          <p:nvPr/>
        </p:nvSpPr>
        <p:spPr bwMode="auto">
          <a:xfrm>
            <a:off x="5297553" y="2177060"/>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8" name="Rectangle 35"/>
          <p:cNvSpPr>
            <a:spLocks noChangeArrowheads="1"/>
          </p:cNvSpPr>
          <p:nvPr/>
        </p:nvSpPr>
        <p:spPr bwMode="auto">
          <a:xfrm>
            <a:off x="70501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9" name="Rectangle 36"/>
          <p:cNvSpPr>
            <a:spLocks noChangeArrowheads="1"/>
          </p:cNvSpPr>
          <p:nvPr/>
        </p:nvSpPr>
        <p:spPr bwMode="auto">
          <a:xfrm>
            <a:off x="4535553" y="153888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55" name="椭圆 54"/>
          <p:cNvSpPr/>
          <p:nvPr/>
        </p:nvSpPr>
        <p:spPr bwMode="auto">
          <a:xfrm>
            <a:off x="3024166" y="142852"/>
            <a:ext cx="642942"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807942" name="Object 6"/>
          <p:cNvGraphicFramePr>
            <a:graphicFrameLocks noChangeAspect="1"/>
          </p:cNvGraphicFramePr>
          <p:nvPr/>
        </p:nvGraphicFramePr>
        <p:xfrm>
          <a:off x="3676651" y="5913439"/>
          <a:ext cx="4594225" cy="801687"/>
        </p:xfrm>
        <a:graphic>
          <a:graphicData uri="http://schemas.openxmlformats.org/presentationml/2006/ole">
            <mc:AlternateContent xmlns:mc="http://schemas.openxmlformats.org/markup-compatibility/2006">
              <mc:Choice xmlns:v="urn:schemas-microsoft-com:vml" Requires="v">
                <p:oleObj spid="_x0000_s1083490" name="Equation" r:id="rId4" imgW="1739880" imgH="304560" progId="Equation.DSMT4">
                  <p:embed/>
                </p:oleObj>
              </mc:Choice>
              <mc:Fallback>
                <p:oleObj name="Equation" r:id="rId4" imgW="1739880" imgH="30456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651" y="5913439"/>
                        <a:ext cx="4594225" cy="80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7943" name="Object 7"/>
          <p:cNvGraphicFramePr>
            <a:graphicFrameLocks noChangeAspect="1"/>
          </p:cNvGraphicFramePr>
          <p:nvPr/>
        </p:nvGraphicFramePr>
        <p:xfrm>
          <a:off x="3438525" y="5064125"/>
          <a:ext cx="5448300" cy="685800"/>
        </p:xfrm>
        <a:graphic>
          <a:graphicData uri="http://schemas.openxmlformats.org/presentationml/2006/ole">
            <mc:AlternateContent xmlns:mc="http://schemas.openxmlformats.org/markup-compatibility/2006">
              <mc:Choice xmlns:v="urn:schemas-microsoft-com:vml" Requires="v">
                <p:oleObj spid="_x0000_s1083491" name="Equation" r:id="rId6" imgW="2108160" imgH="266400" progId="Equation.DSMT4">
                  <p:embed/>
                </p:oleObj>
              </mc:Choice>
              <mc:Fallback>
                <p:oleObj name="Equation" r:id="rId6" imgW="2108160" imgH="2664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8525" y="5064125"/>
                        <a:ext cx="54483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 name="组合 70"/>
          <p:cNvGrpSpPr/>
          <p:nvPr/>
        </p:nvGrpSpPr>
        <p:grpSpPr>
          <a:xfrm>
            <a:off x="4310050" y="2857496"/>
            <a:ext cx="5097494" cy="1428760"/>
            <a:chOff x="2786050" y="2857496"/>
            <a:chExt cx="5097494" cy="1428760"/>
          </a:xfrm>
        </p:grpSpPr>
        <p:sp>
          <p:nvSpPr>
            <p:cNvPr id="54" name="Oval 39"/>
            <p:cNvSpPr>
              <a:spLocks noChangeArrowheads="1"/>
            </p:cNvSpPr>
            <p:nvPr/>
          </p:nvSpPr>
          <p:spPr bwMode="auto">
            <a:xfrm rot="5400000">
              <a:off x="3786182" y="1857364"/>
              <a:ext cx="1428760" cy="3429024"/>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7" name="直接箭头连接符 56"/>
            <p:cNvCxnSpPr/>
            <p:nvPr/>
          </p:nvCxnSpPr>
          <p:spPr bwMode="auto">
            <a:xfrm>
              <a:off x="5857884" y="3786190"/>
              <a:ext cx="142876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07944" name="Object 8"/>
            <p:cNvGraphicFramePr>
              <a:graphicFrameLocks noChangeAspect="1"/>
            </p:cNvGraphicFramePr>
            <p:nvPr/>
          </p:nvGraphicFramePr>
          <p:xfrm>
            <a:off x="7358082" y="3500438"/>
            <a:ext cx="525462" cy="555625"/>
          </p:xfrm>
          <a:graphic>
            <a:graphicData uri="http://schemas.openxmlformats.org/presentationml/2006/ole">
              <mc:AlternateContent xmlns:mc="http://schemas.openxmlformats.org/markup-compatibility/2006">
                <mc:Choice xmlns:v="urn:schemas-microsoft-com:vml" Requires="v">
                  <p:oleObj spid="_x0000_s1083492" name="Equation" r:id="rId8" imgW="203040" imgH="215640" progId="Equation.DSMT4">
                    <p:embed/>
                  </p:oleObj>
                </mc:Choice>
                <mc:Fallback>
                  <p:oleObj name="Equation" r:id="rId8" imgW="203040" imgH="21564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58082" y="3500438"/>
                          <a:ext cx="5254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7" name="组合 66"/>
          <p:cNvGrpSpPr/>
          <p:nvPr/>
        </p:nvGrpSpPr>
        <p:grpSpPr>
          <a:xfrm>
            <a:off x="2166910" y="1500174"/>
            <a:ext cx="2857520" cy="2786082"/>
            <a:chOff x="642910" y="1500174"/>
            <a:chExt cx="2857520" cy="2786082"/>
          </a:xfrm>
        </p:grpSpPr>
        <p:sp>
          <p:nvSpPr>
            <p:cNvPr id="60" name="Oval 39"/>
            <p:cNvSpPr>
              <a:spLocks noChangeArrowheads="1"/>
            </p:cNvSpPr>
            <p:nvPr/>
          </p:nvSpPr>
          <p:spPr bwMode="auto">
            <a:xfrm rot="5400000">
              <a:off x="1750199" y="2536025"/>
              <a:ext cx="2786082" cy="71438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8" name="直接箭头连接符 57"/>
            <p:cNvCxnSpPr/>
            <p:nvPr/>
          </p:nvCxnSpPr>
          <p:spPr bwMode="auto">
            <a:xfrm rot="10800000">
              <a:off x="1714480" y="2071678"/>
              <a:ext cx="1285884"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07945" name="Object 9"/>
            <p:cNvGraphicFramePr>
              <a:graphicFrameLocks noChangeAspect="1"/>
            </p:cNvGraphicFramePr>
            <p:nvPr/>
          </p:nvGraphicFramePr>
          <p:xfrm>
            <a:off x="642910" y="1714488"/>
            <a:ext cx="984250" cy="619125"/>
          </p:xfrm>
          <a:graphic>
            <a:graphicData uri="http://schemas.openxmlformats.org/presentationml/2006/ole">
              <mc:AlternateContent xmlns:mc="http://schemas.openxmlformats.org/markup-compatibility/2006">
                <mc:Choice xmlns:v="urn:schemas-microsoft-com:vml" Requires="v">
                  <p:oleObj spid="_x0000_s1083493" name="Equation" r:id="rId10" imgW="380880" imgH="241200" progId="Equation.DSMT4">
                    <p:embed/>
                  </p:oleObj>
                </mc:Choice>
                <mc:Fallback>
                  <p:oleObj name="Equation" r:id="rId10" imgW="380880" imgH="2412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910" y="1714488"/>
                          <a:ext cx="98425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4" name="组合 63"/>
          <p:cNvGrpSpPr/>
          <p:nvPr/>
        </p:nvGrpSpPr>
        <p:grpSpPr>
          <a:xfrm>
            <a:off x="4132614" y="2285993"/>
            <a:ext cx="5733719" cy="1314387"/>
            <a:chOff x="2608613" y="2285992"/>
            <a:chExt cx="5733719" cy="1314387"/>
          </a:xfrm>
        </p:grpSpPr>
        <p:cxnSp>
          <p:nvCxnSpPr>
            <p:cNvPr id="72" name="直接箭头连接符 71"/>
            <p:cNvCxnSpPr/>
            <p:nvPr/>
          </p:nvCxnSpPr>
          <p:spPr bwMode="auto">
            <a:xfrm>
              <a:off x="5857884" y="2643182"/>
              <a:ext cx="142876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Arc 40"/>
            <p:cNvSpPr>
              <a:spLocks/>
            </p:cNvSpPr>
            <p:nvPr/>
          </p:nvSpPr>
          <p:spPr bwMode="auto">
            <a:xfrm rot="5400000">
              <a:off x="5250661" y="2393149"/>
              <a:ext cx="1285884" cy="1071570"/>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Arc 40"/>
            <p:cNvSpPr>
              <a:spLocks/>
            </p:cNvSpPr>
            <p:nvPr/>
          </p:nvSpPr>
          <p:spPr bwMode="auto">
            <a:xfrm rot="16389226">
              <a:off x="2501456" y="2421652"/>
              <a:ext cx="1285884" cy="1071570"/>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7946" name="Object 10"/>
            <p:cNvGraphicFramePr>
              <a:graphicFrameLocks noChangeAspect="1"/>
            </p:cNvGraphicFramePr>
            <p:nvPr/>
          </p:nvGraphicFramePr>
          <p:xfrm>
            <a:off x="7358082" y="2285992"/>
            <a:ext cx="984250" cy="652462"/>
          </p:xfrm>
          <a:graphic>
            <a:graphicData uri="http://schemas.openxmlformats.org/presentationml/2006/ole">
              <mc:AlternateContent xmlns:mc="http://schemas.openxmlformats.org/markup-compatibility/2006">
                <mc:Choice xmlns:v="urn:schemas-microsoft-com:vml" Requires="v">
                  <p:oleObj spid="_x0000_s1083494" name="Equation" r:id="rId12" imgW="380880" imgH="253800" progId="Equation.DSMT4">
                    <p:embed/>
                  </p:oleObj>
                </mc:Choice>
                <mc:Fallback>
                  <p:oleObj name="Equation" r:id="rId12" imgW="380880" imgH="2538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58082" y="2285992"/>
                          <a:ext cx="984250"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6" name="组合 65"/>
          <p:cNvGrpSpPr/>
          <p:nvPr/>
        </p:nvGrpSpPr>
        <p:grpSpPr>
          <a:xfrm>
            <a:off x="2166910" y="2214554"/>
            <a:ext cx="3643338" cy="1428760"/>
            <a:chOff x="642910" y="2214554"/>
            <a:chExt cx="3643338" cy="1428760"/>
          </a:xfrm>
        </p:grpSpPr>
        <p:cxnSp>
          <p:nvCxnSpPr>
            <p:cNvPr id="68" name="直接箭头连接符 67"/>
            <p:cNvCxnSpPr/>
            <p:nvPr/>
          </p:nvCxnSpPr>
          <p:spPr bwMode="auto">
            <a:xfrm rot="10800000">
              <a:off x="1714480" y="2714620"/>
              <a:ext cx="2286016"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Oval 39"/>
            <p:cNvSpPr>
              <a:spLocks noChangeArrowheads="1"/>
            </p:cNvSpPr>
            <p:nvPr/>
          </p:nvSpPr>
          <p:spPr bwMode="auto">
            <a:xfrm rot="5400000">
              <a:off x="2857488" y="2214554"/>
              <a:ext cx="1428760" cy="142876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7947" name="Object 11"/>
            <p:cNvGraphicFramePr>
              <a:graphicFrameLocks noChangeAspect="1"/>
            </p:cNvGraphicFramePr>
            <p:nvPr/>
          </p:nvGraphicFramePr>
          <p:xfrm>
            <a:off x="642910" y="2500306"/>
            <a:ext cx="984250" cy="652462"/>
          </p:xfrm>
          <a:graphic>
            <a:graphicData uri="http://schemas.openxmlformats.org/presentationml/2006/ole">
              <mc:AlternateContent xmlns:mc="http://schemas.openxmlformats.org/markup-compatibility/2006">
                <mc:Choice xmlns:v="urn:schemas-microsoft-com:vml" Requires="v">
                  <p:oleObj spid="_x0000_s1083495" name="Equation" r:id="rId14" imgW="380880" imgH="253800" progId="Equation.DSMT4">
                    <p:embed/>
                  </p:oleObj>
                </mc:Choice>
                <mc:Fallback>
                  <p:oleObj name="Equation" r:id="rId14" imgW="380880" imgH="253800" progId="Equation.DSMT4">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2910" y="2500306"/>
                          <a:ext cx="984250"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ppt_x"/>
                                          </p:val>
                                        </p:tav>
                                        <p:tav tm="100000">
                                          <p:val>
                                            <p:strVal val="#ppt_x"/>
                                          </p:val>
                                        </p:tav>
                                      </p:tavLst>
                                    </p:anim>
                                    <p:anim calcmode="lin" valueType="num">
                                      <p:cBhvr additive="base">
                                        <p:cTn id="1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ppt_x"/>
                                          </p:val>
                                        </p:tav>
                                        <p:tav tm="100000">
                                          <p:val>
                                            <p:strVal val="#ppt_x"/>
                                          </p:val>
                                        </p:tav>
                                      </p:tavLst>
                                    </p:anim>
                                    <p:anim calcmode="lin" valueType="num">
                                      <p:cBhvr additive="base">
                                        <p:cTn id="2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7943"/>
                                        </p:tgtEl>
                                        <p:attrNameLst>
                                          <p:attrName>style.visibility</p:attrName>
                                        </p:attrNameLst>
                                      </p:cBhvr>
                                      <p:to>
                                        <p:strVal val="visible"/>
                                      </p:to>
                                    </p:set>
                                    <p:animEffect transition="in" filter="blinds(horizontal)">
                                      <p:cBhvr>
                                        <p:cTn id="31" dur="500"/>
                                        <p:tgtEl>
                                          <p:spTgt spid="807943"/>
                                        </p:tgtEl>
                                      </p:cBhvr>
                                    </p:animEffect>
                                  </p:childTnLst>
                                </p:cTn>
                              </p:par>
                              <p:par>
                                <p:cTn id="32" presetID="2" presetClass="entr" presetSubtype="4" fill="hold" nodeType="withEffect">
                                  <p:stCondLst>
                                    <p:cond delay="0"/>
                                  </p:stCondLst>
                                  <p:childTnLst>
                                    <p:set>
                                      <p:cBhvr>
                                        <p:cTn id="33" dur="1" fill="hold">
                                          <p:stCondLst>
                                            <p:cond delay="0"/>
                                          </p:stCondLst>
                                        </p:cTn>
                                        <p:tgtEl>
                                          <p:spTgt spid="807942"/>
                                        </p:tgtEl>
                                        <p:attrNameLst>
                                          <p:attrName>style.visibility</p:attrName>
                                        </p:attrNameLst>
                                      </p:cBhvr>
                                      <p:to>
                                        <p:strVal val="visible"/>
                                      </p:to>
                                    </p:set>
                                    <p:anim calcmode="lin" valueType="num">
                                      <p:cBhvr additive="base">
                                        <p:cTn id="34" dur="500" fill="hold"/>
                                        <p:tgtEl>
                                          <p:spTgt spid="807942"/>
                                        </p:tgtEl>
                                        <p:attrNameLst>
                                          <p:attrName>ppt_x</p:attrName>
                                        </p:attrNameLst>
                                      </p:cBhvr>
                                      <p:tavLst>
                                        <p:tav tm="0">
                                          <p:val>
                                            <p:strVal val="#ppt_x"/>
                                          </p:val>
                                        </p:tav>
                                        <p:tav tm="100000">
                                          <p:val>
                                            <p:strVal val="#ppt_x"/>
                                          </p:val>
                                        </p:tav>
                                      </p:tavLst>
                                    </p:anim>
                                    <p:anim calcmode="lin" valueType="num">
                                      <p:cBhvr additive="base">
                                        <p:cTn id="35" dur="500" fill="hold"/>
                                        <p:tgtEl>
                                          <p:spTgt spid="8079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31" name="Rectangle 11"/>
          <p:cNvSpPr>
            <a:spLocks noChangeArrowheads="1"/>
          </p:cNvSpPr>
          <p:nvPr/>
        </p:nvSpPr>
        <p:spPr bwMode="auto">
          <a:xfrm>
            <a:off x="2667001" y="266700"/>
            <a:ext cx="751840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 b c d e f g  </a:t>
            </a:r>
            <a:r>
              <a:rPr lang="en-US" altLang="zh-CN" sz="3200" b="0" dirty="0">
                <a:effectLst>
                  <a:outerShdw blurRad="38100" dist="38100" dir="2700000" algn="tl">
                    <a:srgbClr val="000000"/>
                  </a:outerShdw>
                </a:effectLst>
                <a:ea typeface="黑体" pitchFamily="49" charset="-122"/>
                <a:cs typeface="Times New Roman" pitchFamily="18" charset="0"/>
              </a:rPr>
              <a:t>Decimal</a:t>
            </a:r>
            <a:endParaRPr lang="zh-CN" altLang="en-US" sz="32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07524" name="Line 4"/>
          <p:cNvSpPr>
            <a:spLocks noChangeShapeType="1"/>
          </p:cNvSpPr>
          <p:nvPr/>
        </p:nvSpPr>
        <p:spPr bwMode="auto">
          <a:xfrm flipV="1">
            <a:off x="2514600" y="980728"/>
            <a:ext cx="76858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28" name="Line 8"/>
          <p:cNvSpPr>
            <a:spLocks noChangeShapeType="1"/>
          </p:cNvSpPr>
          <p:nvPr/>
        </p:nvSpPr>
        <p:spPr bwMode="auto">
          <a:xfrm>
            <a:off x="52578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2" name="Line 12"/>
          <p:cNvSpPr>
            <a:spLocks noChangeShapeType="1"/>
          </p:cNvSpPr>
          <p:nvPr/>
        </p:nvSpPr>
        <p:spPr bwMode="auto">
          <a:xfrm>
            <a:off x="8534400" y="381000"/>
            <a:ext cx="0" cy="6120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Rectangle 13"/>
          <p:cNvSpPr>
            <a:spLocks noChangeArrowheads="1"/>
          </p:cNvSpPr>
          <p:nvPr/>
        </p:nvSpPr>
        <p:spPr bwMode="auto">
          <a:xfrm>
            <a:off x="2667000" y="3619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0  1  0  1    </a:t>
            </a:r>
            <a:r>
              <a:rPr lang="zh-CN" altLang="en-US" sz="3200" b="0" dirty="0">
                <a:effectLst>
                  <a:outerShdw blurRad="38100" dist="38100" dir="2700000" algn="tl">
                    <a:srgbClr val="000000"/>
                  </a:outerShdw>
                </a:effectLst>
                <a:latin typeface="黑体" pitchFamily="49" charset="-122"/>
                <a:ea typeface="黑体" pitchFamily="49" charset="-122"/>
              </a:rPr>
              <a:t>1 0 1 1 0 1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5</a:t>
            </a:r>
          </a:p>
        </p:txBody>
      </p:sp>
      <p:sp>
        <p:nvSpPr>
          <p:cNvPr id="107534" name="Rectangle 14"/>
          <p:cNvSpPr>
            <a:spLocks noChangeArrowheads="1"/>
          </p:cNvSpPr>
          <p:nvPr/>
        </p:nvSpPr>
        <p:spPr bwMode="auto">
          <a:xfrm>
            <a:off x="2667000" y="3086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0  1  0  0    </a:t>
            </a:r>
            <a:r>
              <a:rPr lang="zh-CN" altLang="en-US" sz="3200" b="0" dirty="0">
                <a:effectLst>
                  <a:outerShdw blurRad="38100" dist="38100" dir="2700000" algn="tl">
                    <a:srgbClr val="000000"/>
                  </a:outerShdw>
                </a:effectLst>
                <a:latin typeface="黑体" pitchFamily="49" charset="-122"/>
                <a:ea typeface="黑体" pitchFamily="49" charset="-122"/>
              </a:rPr>
              <a:t>0 1 1 0 0 1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4</a:t>
            </a:r>
          </a:p>
        </p:txBody>
      </p:sp>
      <p:sp>
        <p:nvSpPr>
          <p:cNvPr id="107535" name="Rectangle 15"/>
          <p:cNvSpPr>
            <a:spLocks noChangeArrowheads="1"/>
          </p:cNvSpPr>
          <p:nvPr/>
        </p:nvSpPr>
        <p:spPr bwMode="auto">
          <a:xfrm>
            <a:off x="2667000" y="2476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0  0  1  1    </a:t>
            </a:r>
            <a:r>
              <a:rPr lang="zh-CN" altLang="en-US" sz="3200" b="0" dirty="0">
                <a:effectLst>
                  <a:outerShdw blurRad="38100" dist="38100" dir="2700000" algn="tl">
                    <a:srgbClr val="000000"/>
                  </a:outerShdw>
                </a:effectLst>
                <a:latin typeface="黑体" pitchFamily="49" charset="-122"/>
                <a:ea typeface="黑体" pitchFamily="49" charset="-122"/>
              </a:rPr>
              <a:t>1 1 1 1 0 0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3</a:t>
            </a:r>
          </a:p>
        </p:txBody>
      </p:sp>
      <p:sp>
        <p:nvSpPr>
          <p:cNvPr id="107536" name="Rectangle 16"/>
          <p:cNvSpPr>
            <a:spLocks noChangeArrowheads="1"/>
          </p:cNvSpPr>
          <p:nvPr/>
        </p:nvSpPr>
        <p:spPr bwMode="auto">
          <a:xfrm>
            <a:off x="2667000" y="19431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0  0  1  0    </a:t>
            </a:r>
            <a:r>
              <a:rPr lang="zh-CN" altLang="en-US" sz="3200" b="0" dirty="0">
                <a:effectLst>
                  <a:outerShdw blurRad="38100" dist="38100" dir="2700000" algn="tl">
                    <a:srgbClr val="000000"/>
                  </a:outerShdw>
                </a:effectLst>
                <a:latin typeface="黑体" pitchFamily="49" charset="-122"/>
                <a:ea typeface="黑体" pitchFamily="49" charset="-122"/>
              </a:rPr>
              <a:t>1 1 0 1 1 0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2</a:t>
            </a:r>
          </a:p>
        </p:txBody>
      </p:sp>
      <p:sp>
        <p:nvSpPr>
          <p:cNvPr id="107537" name="Rectangle 17"/>
          <p:cNvSpPr>
            <a:spLocks noChangeArrowheads="1"/>
          </p:cNvSpPr>
          <p:nvPr/>
        </p:nvSpPr>
        <p:spPr bwMode="auto">
          <a:xfrm>
            <a:off x="2667000" y="1485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0  0  0  1    0 1 1 0 0 0 0    1</a:t>
            </a:r>
          </a:p>
        </p:txBody>
      </p:sp>
      <p:sp>
        <p:nvSpPr>
          <p:cNvPr id="107538" name="Rectangle 18"/>
          <p:cNvSpPr>
            <a:spLocks noChangeArrowheads="1"/>
          </p:cNvSpPr>
          <p:nvPr/>
        </p:nvSpPr>
        <p:spPr bwMode="auto">
          <a:xfrm>
            <a:off x="2667000" y="9525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0  0  0  0    1 1 1 1 1 1 0    0</a:t>
            </a:r>
          </a:p>
        </p:txBody>
      </p:sp>
      <p:sp>
        <p:nvSpPr>
          <p:cNvPr id="28" name="Rectangle 12"/>
          <p:cNvSpPr>
            <a:spLocks noChangeArrowheads="1"/>
          </p:cNvSpPr>
          <p:nvPr/>
        </p:nvSpPr>
        <p:spPr bwMode="auto">
          <a:xfrm>
            <a:off x="2666976" y="5992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1  0  0  1    </a:t>
            </a:r>
            <a:r>
              <a:rPr lang="zh-CN" altLang="en-US" sz="3200" b="0" dirty="0">
                <a:effectLst>
                  <a:outerShdw blurRad="38100" dist="38100" dir="2700000" algn="tl">
                    <a:srgbClr val="000000"/>
                  </a:outerShdw>
                </a:effectLst>
                <a:latin typeface="黑体" pitchFamily="49" charset="-122"/>
                <a:ea typeface="黑体" pitchFamily="49" charset="-122"/>
              </a:rPr>
              <a:t>1 1 1 0 0 1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9</a:t>
            </a:r>
          </a:p>
        </p:txBody>
      </p:sp>
      <p:sp>
        <p:nvSpPr>
          <p:cNvPr id="29" name="Rectangle 14"/>
          <p:cNvSpPr>
            <a:spLocks noChangeArrowheads="1"/>
          </p:cNvSpPr>
          <p:nvPr/>
        </p:nvSpPr>
        <p:spPr bwMode="auto">
          <a:xfrm>
            <a:off x="2666976" y="5383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1  0  0  0    </a:t>
            </a:r>
            <a:r>
              <a:rPr lang="zh-CN" altLang="en-US" sz="3200" b="0" dirty="0">
                <a:effectLst>
                  <a:outerShdw blurRad="38100" dist="38100" dir="2700000" algn="tl">
                    <a:srgbClr val="000000"/>
                  </a:outerShdw>
                </a:effectLst>
                <a:latin typeface="黑体" pitchFamily="49" charset="-122"/>
                <a:ea typeface="黑体" pitchFamily="49" charset="-122"/>
              </a:rPr>
              <a:t>1 1 1 1 1 1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8</a:t>
            </a:r>
          </a:p>
        </p:txBody>
      </p:sp>
      <p:sp>
        <p:nvSpPr>
          <p:cNvPr id="30" name="Rectangle 15"/>
          <p:cNvSpPr>
            <a:spLocks noChangeArrowheads="1"/>
          </p:cNvSpPr>
          <p:nvPr/>
        </p:nvSpPr>
        <p:spPr bwMode="auto">
          <a:xfrm>
            <a:off x="2666976" y="48498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0  1  1  1    1 1 1 0 0 0 0    7</a:t>
            </a:r>
          </a:p>
        </p:txBody>
      </p:sp>
      <p:sp>
        <p:nvSpPr>
          <p:cNvPr id="31" name="Rectangle 16"/>
          <p:cNvSpPr>
            <a:spLocks noChangeArrowheads="1"/>
          </p:cNvSpPr>
          <p:nvPr/>
        </p:nvSpPr>
        <p:spPr bwMode="auto">
          <a:xfrm>
            <a:off x="2666976" y="4240234"/>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rPr>
              <a:t>0  1  1  0    </a:t>
            </a:r>
            <a:r>
              <a:rPr lang="zh-CN" altLang="en-US" sz="3200" b="0" dirty="0">
                <a:effectLst>
                  <a:outerShdw blurRad="38100" dist="38100" dir="2700000" algn="tl">
                    <a:srgbClr val="000000"/>
                  </a:outerShdw>
                </a:effectLst>
                <a:latin typeface="黑体" pitchFamily="49" charset="-122"/>
                <a:ea typeface="黑体" pitchFamily="49" charset="-122"/>
              </a:rPr>
              <a:t>0 0 1 1</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 </a:t>
            </a:r>
            <a:r>
              <a:rPr lang="zh-CN" altLang="en-US" sz="3200" b="0" dirty="0">
                <a:effectLst>
                  <a:outerShdw blurRad="38100" dist="38100" dir="2700000" algn="tl">
                    <a:srgbClr val="000000"/>
                  </a:outerShdw>
                </a:effectLst>
                <a:latin typeface="黑体" pitchFamily="49" charset="-122"/>
                <a:ea typeface="黑体" pitchFamily="49" charset="-122"/>
              </a:rPr>
              <a:t>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    6</a:t>
            </a:r>
          </a:p>
        </p:txBody>
      </p:sp>
      <p:sp>
        <p:nvSpPr>
          <p:cNvPr id="17" name="椭圆 16"/>
          <p:cNvSpPr/>
          <p:nvPr/>
        </p:nvSpPr>
        <p:spPr bwMode="auto">
          <a:xfrm>
            <a:off x="7881950" y="214290"/>
            <a:ext cx="571504"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sndAc>
      <p:stSnd>
        <p:snd r:embed="rId2" name="hammer.wav"/>
      </p:stSnd>
    </p:sndAc>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306953" y="1500784"/>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
          <p:cNvSpPr>
            <a:spLocks noChangeShapeType="1"/>
          </p:cNvSpPr>
          <p:nvPr/>
        </p:nvSpPr>
        <p:spPr bwMode="auto">
          <a:xfrm flipV="1">
            <a:off x="4306953" y="21865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4"/>
          <p:cNvSpPr>
            <a:spLocks noChangeShapeType="1"/>
          </p:cNvSpPr>
          <p:nvPr/>
        </p:nvSpPr>
        <p:spPr bwMode="auto">
          <a:xfrm>
            <a:off x="4306953" y="3634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5"/>
          <p:cNvSpPr>
            <a:spLocks noChangeShapeType="1"/>
          </p:cNvSpPr>
          <p:nvPr/>
        </p:nvSpPr>
        <p:spPr bwMode="auto">
          <a:xfrm>
            <a:off x="4306953" y="2872384"/>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6"/>
          <p:cNvSpPr>
            <a:spLocks noChangeShapeType="1"/>
          </p:cNvSpPr>
          <p:nvPr/>
        </p:nvSpPr>
        <p:spPr bwMode="auto">
          <a:xfrm>
            <a:off x="51451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7"/>
          <p:cNvSpPr>
            <a:spLocks noChangeShapeType="1"/>
          </p:cNvSpPr>
          <p:nvPr/>
        </p:nvSpPr>
        <p:spPr bwMode="auto">
          <a:xfrm>
            <a:off x="68215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5983353" y="1500784"/>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flipV="1">
            <a:off x="3697353" y="891184"/>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Rectangle 10"/>
          <p:cNvSpPr>
            <a:spLocks noChangeArrowheads="1"/>
          </p:cNvSpPr>
          <p:nvPr/>
        </p:nvSpPr>
        <p:spPr bwMode="auto">
          <a:xfrm>
            <a:off x="3163945" y="214901"/>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g</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4" name="Rectangle 11"/>
          <p:cNvSpPr>
            <a:spLocks noChangeArrowheads="1"/>
          </p:cNvSpPr>
          <p:nvPr/>
        </p:nvSpPr>
        <p:spPr bwMode="auto">
          <a:xfrm>
            <a:off x="2663880" y="1000719"/>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8</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5" name="Rectangle 12"/>
          <p:cNvSpPr>
            <a:spLocks noChangeArrowheads="1"/>
          </p:cNvSpPr>
          <p:nvPr/>
        </p:nvSpPr>
        <p:spPr bwMode="auto">
          <a:xfrm>
            <a:off x="4021201" y="286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6" name="Rectangle 13"/>
          <p:cNvSpPr>
            <a:spLocks noChangeArrowheads="1"/>
          </p:cNvSpPr>
          <p:nvPr/>
        </p:nvSpPr>
        <p:spPr bwMode="auto">
          <a:xfrm>
            <a:off x="43831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 name="Rectangle 14"/>
          <p:cNvSpPr>
            <a:spLocks noChangeArrowheads="1"/>
          </p:cNvSpPr>
          <p:nvPr/>
        </p:nvSpPr>
        <p:spPr bwMode="auto">
          <a:xfrm>
            <a:off x="3697353" y="14912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 name="Rectangle 15"/>
          <p:cNvSpPr>
            <a:spLocks noChangeArrowheads="1"/>
          </p:cNvSpPr>
          <p:nvPr/>
        </p:nvSpPr>
        <p:spPr bwMode="auto">
          <a:xfrm>
            <a:off x="52213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9" name="Rectangle 16"/>
          <p:cNvSpPr>
            <a:spLocks noChangeArrowheads="1"/>
          </p:cNvSpPr>
          <p:nvPr/>
        </p:nvSpPr>
        <p:spPr bwMode="auto">
          <a:xfrm>
            <a:off x="3697353" y="21770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0" name="Rectangle 17"/>
          <p:cNvSpPr>
            <a:spLocks noChangeArrowheads="1"/>
          </p:cNvSpPr>
          <p:nvPr/>
        </p:nvSpPr>
        <p:spPr bwMode="auto">
          <a:xfrm>
            <a:off x="60595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1" name="Rectangle 18"/>
          <p:cNvSpPr>
            <a:spLocks noChangeArrowheads="1"/>
          </p:cNvSpPr>
          <p:nvPr/>
        </p:nvSpPr>
        <p:spPr bwMode="auto">
          <a:xfrm>
            <a:off x="3697353" y="2862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2" name="Rectangle 19"/>
          <p:cNvSpPr>
            <a:spLocks noChangeArrowheads="1"/>
          </p:cNvSpPr>
          <p:nvPr/>
        </p:nvSpPr>
        <p:spPr bwMode="auto">
          <a:xfrm>
            <a:off x="3697353" y="3624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3" name="Rectangle 20"/>
          <p:cNvSpPr>
            <a:spLocks noChangeArrowheads="1"/>
          </p:cNvSpPr>
          <p:nvPr/>
        </p:nvSpPr>
        <p:spPr bwMode="auto">
          <a:xfrm>
            <a:off x="6973953" y="957860"/>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4" name="Rectangle 21"/>
          <p:cNvSpPr>
            <a:spLocks noChangeArrowheads="1"/>
          </p:cNvSpPr>
          <p:nvPr/>
        </p:nvSpPr>
        <p:spPr bwMode="auto">
          <a:xfrm>
            <a:off x="44593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5" name="Rectangle 22"/>
          <p:cNvSpPr>
            <a:spLocks noChangeArrowheads="1"/>
          </p:cNvSpPr>
          <p:nvPr/>
        </p:nvSpPr>
        <p:spPr bwMode="auto">
          <a:xfrm>
            <a:off x="52975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6" name="Rectangle 23"/>
          <p:cNvSpPr>
            <a:spLocks noChangeArrowheads="1"/>
          </p:cNvSpPr>
          <p:nvPr/>
        </p:nvSpPr>
        <p:spPr bwMode="auto">
          <a:xfrm>
            <a:off x="61357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 name="Rectangle 24"/>
          <p:cNvSpPr>
            <a:spLocks noChangeArrowheads="1"/>
          </p:cNvSpPr>
          <p:nvPr/>
        </p:nvSpPr>
        <p:spPr bwMode="auto">
          <a:xfrm>
            <a:off x="7050153" y="2939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8" name="Rectangle 25"/>
          <p:cNvSpPr>
            <a:spLocks noChangeArrowheads="1"/>
          </p:cNvSpPr>
          <p:nvPr/>
        </p:nvSpPr>
        <p:spPr bwMode="auto">
          <a:xfrm>
            <a:off x="70501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9" name="Rectangle 26"/>
          <p:cNvSpPr>
            <a:spLocks noChangeArrowheads="1"/>
          </p:cNvSpPr>
          <p:nvPr/>
        </p:nvSpPr>
        <p:spPr bwMode="auto">
          <a:xfrm>
            <a:off x="61357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 name="Rectangle 27"/>
          <p:cNvSpPr>
            <a:spLocks noChangeArrowheads="1"/>
          </p:cNvSpPr>
          <p:nvPr/>
        </p:nvSpPr>
        <p:spPr bwMode="auto">
          <a:xfrm>
            <a:off x="53737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1" name="Rectangle 28"/>
          <p:cNvSpPr>
            <a:spLocks noChangeArrowheads="1"/>
          </p:cNvSpPr>
          <p:nvPr/>
        </p:nvSpPr>
        <p:spPr bwMode="auto">
          <a:xfrm>
            <a:off x="62119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2" name="Rectangle 29"/>
          <p:cNvSpPr>
            <a:spLocks noChangeArrowheads="1"/>
          </p:cNvSpPr>
          <p:nvPr/>
        </p:nvSpPr>
        <p:spPr bwMode="auto">
          <a:xfrm>
            <a:off x="4494204"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3" name="Rectangle 30"/>
          <p:cNvSpPr>
            <a:spLocks noChangeArrowheads="1"/>
          </p:cNvSpPr>
          <p:nvPr/>
        </p:nvSpPr>
        <p:spPr bwMode="auto">
          <a:xfrm>
            <a:off x="44593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4" name="Rectangle 31"/>
          <p:cNvSpPr>
            <a:spLocks noChangeArrowheads="1"/>
          </p:cNvSpPr>
          <p:nvPr/>
        </p:nvSpPr>
        <p:spPr bwMode="auto">
          <a:xfrm>
            <a:off x="5297553" y="36248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5" name="Rectangle 32"/>
          <p:cNvSpPr>
            <a:spLocks noChangeArrowheads="1"/>
          </p:cNvSpPr>
          <p:nvPr/>
        </p:nvSpPr>
        <p:spPr bwMode="auto">
          <a:xfrm>
            <a:off x="7126353" y="14912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6" name="Rectangle 33"/>
          <p:cNvSpPr>
            <a:spLocks noChangeArrowheads="1"/>
          </p:cNvSpPr>
          <p:nvPr/>
        </p:nvSpPr>
        <p:spPr bwMode="auto">
          <a:xfrm>
            <a:off x="61357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7" name="Rectangle 34"/>
          <p:cNvSpPr>
            <a:spLocks noChangeArrowheads="1"/>
          </p:cNvSpPr>
          <p:nvPr/>
        </p:nvSpPr>
        <p:spPr bwMode="auto">
          <a:xfrm>
            <a:off x="5297553" y="2177060"/>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8" name="Rectangle 35"/>
          <p:cNvSpPr>
            <a:spLocks noChangeArrowheads="1"/>
          </p:cNvSpPr>
          <p:nvPr/>
        </p:nvSpPr>
        <p:spPr bwMode="auto">
          <a:xfrm>
            <a:off x="7050153" y="217706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39" name="Rectangle 36"/>
          <p:cNvSpPr>
            <a:spLocks noChangeArrowheads="1"/>
          </p:cNvSpPr>
          <p:nvPr/>
        </p:nvSpPr>
        <p:spPr bwMode="auto">
          <a:xfrm>
            <a:off x="4535553" y="153888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5" name="椭圆 54"/>
          <p:cNvSpPr/>
          <p:nvPr/>
        </p:nvSpPr>
        <p:spPr bwMode="auto">
          <a:xfrm>
            <a:off x="3024166" y="142852"/>
            <a:ext cx="642942" cy="714380"/>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aphicFrame>
        <p:nvGraphicFramePr>
          <p:cNvPr id="808968" name="Object 8"/>
          <p:cNvGraphicFramePr>
            <a:graphicFrameLocks noChangeAspect="1"/>
          </p:cNvGraphicFramePr>
          <p:nvPr/>
        </p:nvGraphicFramePr>
        <p:xfrm>
          <a:off x="4195763" y="5929313"/>
          <a:ext cx="4437062" cy="785812"/>
        </p:xfrm>
        <a:graphic>
          <a:graphicData uri="http://schemas.openxmlformats.org/presentationml/2006/ole">
            <mc:AlternateContent xmlns:mc="http://schemas.openxmlformats.org/markup-compatibility/2006">
              <mc:Choice xmlns:v="urn:schemas-microsoft-com:vml" Requires="v">
                <p:oleObj spid="_x0000_s1084516" name="Equation" r:id="rId4" imgW="1714320" imgH="304560" progId="Equation.DSMT4">
                  <p:embed/>
                </p:oleObj>
              </mc:Choice>
              <mc:Fallback>
                <p:oleObj name="Equation" r:id="rId4" imgW="1714320" imgH="30456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763" y="5929313"/>
                        <a:ext cx="4437062"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8969" name="Object 9"/>
          <p:cNvGraphicFramePr>
            <a:graphicFrameLocks noChangeAspect="1"/>
          </p:cNvGraphicFramePr>
          <p:nvPr/>
        </p:nvGraphicFramePr>
        <p:xfrm>
          <a:off x="3954802" y="5051459"/>
          <a:ext cx="5498784" cy="700090"/>
        </p:xfrm>
        <a:graphic>
          <a:graphicData uri="http://schemas.openxmlformats.org/presentationml/2006/ole">
            <mc:AlternateContent xmlns:mc="http://schemas.openxmlformats.org/markup-compatibility/2006">
              <mc:Choice xmlns:v="urn:schemas-microsoft-com:vml" Requires="v">
                <p:oleObj spid="_x0000_s1084517" name="Equation" r:id="rId6" imgW="2082600" imgH="266400" progId="Equation.DSMT4">
                  <p:embed/>
                </p:oleObj>
              </mc:Choice>
              <mc:Fallback>
                <p:oleObj name="Equation" r:id="rId6" imgW="2082600" imgH="26640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802" y="5051459"/>
                        <a:ext cx="5498784" cy="700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3" name="组合 72"/>
          <p:cNvGrpSpPr/>
          <p:nvPr/>
        </p:nvGrpSpPr>
        <p:grpSpPr>
          <a:xfrm>
            <a:off x="2595538" y="2857496"/>
            <a:ext cx="5143536" cy="1571636"/>
            <a:chOff x="1071538" y="2857496"/>
            <a:chExt cx="5143536" cy="1571636"/>
          </a:xfrm>
        </p:grpSpPr>
        <p:cxnSp>
          <p:nvCxnSpPr>
            <p:cNvPr id="58" name="直接箭头连接符 57"/>
            <p:cNvCxnSpPr/>
            <p:nvPr/>
          </p:nvCxnSpPr>
          <p:spPr bwMode="auto">
            <a:xfrm rot="10800000">
              <a:off x="1785918" y="4143380"/>
              <a:ext cx="1643074"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Oval 39"/>
            <p:cNvSpPr>
              <a:spLocks noChangeArrowheads="1"/>
            </p:cNvSpPr>
            <p:nvPr/>
          </p:nvSpPr>
          <p:spPr bwMode="auto">
            <a:xfrm rot="5400000">
              <a:off x="3679025" y="1893083"/>
              <a:ext cx="1571636" cy="3500462"/>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8970" name="Object 10"/>
            <p:cNvGraphicFramePr>
              <a:graphicFrameLocks noChangeAspect="1"/>
            </p:cNvGraphicFramePr>
            <p:nvPr/>
          </p:nvGraphicFramePr>
          <p:xfrm>
            <a:off x="1071538" y="3857628"/>
            <a:ext cx="536575" cy="566737"/>
          </p:xfrm>
          <a:graphic>
            <a:graphicData uri="http://schemas.openxmlformats.org/presentationml/2006/ole">
              <mc:AlternateContent xmlns:mc="http://schemas.openxmlformats.org/markup-compatibility/2006">
                <mc:Choice xmlns:v="urn:schemas-microsoft-com:vml" Requires="v">
                  <p:oleObj spid="_x0000_s1084518" name="Equation" r:id="rId8" imgW="203040" imgH="215640" progId="Equation.DSMT4">
                    <p:embed/>
                  </p:oleObj>
                </mc:Choice>
                <mc:Fallback>
                  <p:oleObj name="Equation" r:id="rId8" imgW="203040" imgH="215640" progId="Equation.DSMT4">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538" y="3857628"/>
                          <a:ext cx="536575"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 name="组合 68"/>
          <p:cNvGrpSpPr/>
          <p:nvPr/>
        </p:nvGrpSpPr>
        <p:grpSpPr>
          <a:xfrm>
            <a:off x="6953256" y="1500174"/>
            <a:ext cx="2901964" cy="2786082"/>
            <a:chOff x="5429256" y="1500174"/>
            <a:chExt cx="2901964" cy="2786082"/>
          </a:xfrm>
        </p:grpSpPr>
        <p:sp>
          <p:nvSpPr>
            <p:cNvPr id="60" name="Oval 39"/>
            <p:cNvSpPr>
              <a:spLocks noChangeArrowheads="1"/>
            </p:cNvSpPr>
            <p:nvPr/>
          </p:nvSpPr>
          <p:spPr bwMode="auto">
            <a:xfrm rot="5400000">
              <a:off x="4393405" y="2536025"/>
              <a:ext cx="2786082" cy="71438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7" name="直接箭头连接符 56"/>
            <p:cNvCxnSpPr/>
            <p:nvPr/>
          </p:nvCxnSpPr>
          <p:spPr bwMode="auto">
            <a:xfrm>
              <a:off x="5857884" y="2714620"/>
              <a:ext cx="1428760"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08971" name="Object 11"/>
            <p:cNvGraphicFramePr>
              <a:graphicFrameLocks noChangeAspect="1"/>
            </p:cNvGraphicFramePr>
            <p:nvPr/>
          </p:nvGraphicFramePr>
          <p:xfrm>
            <a:off x="7358082" y="2357430"/>
            <a:ext cx="973138" cy="666750"/>
          </p:xfrm>
          <a:graphic>
            <a:graphicData uri="http://schemas.openxmlformats.org/presentationml/2006/ole">
              <mc:AlternateContent xmlns:mc="http://schemas.openxmlformats.org/markup-compatibility/2006">
                <mc:Choice xmlns:v="urn:schemas-microsoft-com:vml" Requires="v">
                  <p:oleObj spid="_x0000_s1084519" name="Equation" r:id="rId10" imgW="368280" imgH="253800" progId="Equation.DSMT4">
                    <p:embed/>
                  </p:oleObj>
                </mc:Choice>
                <mc:Fallback>
                  <p:oleObj name="Equation" r:id="rId10" imgW="368280" imgH="253800" progId="Equation.DSMT4">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8082" y="2357430"/>
                          <a:ext cx="973138"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7" name="组合 66"/>
          <p:cNvGrpSpPr/>
          <p:nvPr/>
        </p:nvGrpSpPr>
        <p:grpSpPr>
          <a:xfrm>
            <a:off x="6024562" y="1281262"/>
            <a:ext cx="3719532" cy="3290746"/>
            <a:chOff x="4500562" y="1281262"/>
            <a:chExt cx="3719532" cy="3290746"/>
          </a:xfrm>
        </p:grpSpPr>
        <p:cxnSp>
          <p:nvCxnSpPr>
            <p:cNvPr id="72" name="直接箭头连接符 71"/>
            <p:cNvCxnSpPr/>
            <p:nvPr/>
          </p:nvCxnSpPr>
          <p:spPr bwMode="auto">
            <a:xfrm>
              <a:off x="5000628" y="1857364"/>
              <a:ext cx="2071702"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Arc 40"/>
            <p:cNvSpPr>
              <a:spLocks/>
            </p:cNvSpPr>
            <p:nvPr/>
          </p:nvSpPr>
          <p:spPr bwMode="auto">
            <a:xfrm rot="10800000">
              <a:off x="4500562" y="3643314"/>
              <a:ext cx="1714512" cy="928694"/>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Arc 40"/>
            <p:cNvSpPr>
              <a:spLocks/>
            </p:cNvSpPr>
            <p:nvPr/>
          </p:nvSpPr>
          <p:spPr bwMode="auto">
            <a:xfrm rot="21329620">
              <a:off x="4582291" y="1281262"/>
              <a:ext cx="1561164" cy="923294"/>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8972" name="Object 12"/>
            <p:cNvGraphicFramePr>
              <a:graphicFrameLocks noChangeAspect="1"/>
            </p:cNvGraphicFramePr>
            <p:nvPr/>
          </p:nvGraphicFramePr>
          <p:xfrm>
            <a:off x="7215206" y="1500174"/>
            <a:ext cx="1004888" cy="666750"/>
          </p:xfrm>
          <a:graphic>
            <a:graphicData uri="http://schemas.openxmlformats.org/presentationml/2006/ole">
              <mc:AlternateContent xmlns:mc="http://schemas.openxmlformats.org/markup-compatibility/2006">
                <mc:Choice xmlns:v="urn:schemas-microsoft-com:vml" Requires="v">
                  <p:oleObj spid="_x0000_s1084520" name="Equation" r:id="rId12" imgW="380880" imgH="253800" progId="Equation.DSMT4">
                    <p:embed/>
                  </p:oleObj>
                </mc:Choice>
                <mc:Fallback>
                  <p:oleObj name="Equation" r:id="rId12" imgW="380880" imgH="253800" progId="Equation.DSMT4">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15206" y="1500174"/>
                          <a:ext cx="1004888"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1" name="组合 70"/>
          <p:cNvGrpSpPr/>
          <p:nvPr/>
        </p:nvGrpSpPr>
        <p:grpSpPr>
          <a:xfrm>
            <a:off x="2166910" y="2214554"/>
            <a:ext cx="3643338" cy="1428760"/>
            <a:chOff x="642910" y="2214554"/>
            <a:chExt cx="3643338" cy="1428760"/>
          </a:xfrm>
        </p:grpSpPr>
        <p:cxnSp>
          <p:nvCxnSpPr>
            <p:cNvPr id="68" name="直接箭头连接符 67"/>
            <p:cNvCxnSpPr/>
            <p:nvPr/>
          </p:nvCxnSpPr>
          <p:spPr bwMode="auto">
            <a:xfrm rot="10800000">
              <a:off x="1714480" y="2714620"/>
              <a:ext cx="1643074" cy="1588"/>
            </a:xfrm>
            <a:prstGeom prst="straightConnector1">
              <a:avLst/>
            </a:prstGeom>
            <a:solidFill>
              <a:schemeClr val="accent1"/>
            </a:solidFill>
            <a:ln w="9525"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Oval 39"/>
            <p:cNvSpPr>
              <a:spLocks noChangeArrowheads="1"/>
            </p:cNvSpPr>
            <p:nvPr/>
          </p:nvSpPr>
          <p:spPr bwMode="auto">
            <a:xfrm rot="5400000">
              <a:off x="2821769" y="2178835"/>
              <a:ext cx="1428760" cy="1500198"/>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8973" name="Object 13"/>
            <p:cNvGraphicFramePr>
              <a:graphicFrameLocks noChangeAspect="1"/>
            </p:cNvGraphicFramePr>
            <p:nvPr/>
          </p:nvGraphicFramePr>
          <p:xfrm>
            <a:off x="642910" y="2285992"/>
            <a:ext cx="1006475" cy="666750"/>
          </p:xfrm>
          <a:graphic>
            <a:graphicData uri="http://schemas.openxmlformats.org/presentationml/2006/ole">
              <mc:AlternateContent xmlns:mc="http://schemas.openxmlformats.org/markup-compatibility/2006">
                <mc:Choice xmlns:v="urn:schemas-microsoft-com:vml" Requires="v">
                  <p:oleObj spid="_x0000_s1084521" name="Equation" r:id="rId14" imgW="380880" imgH="253800" progId="Equation.DSMT4">
                    <p:embed/>
                  </p:oleObj>
                </mc:Choice>
                <mc:Fallback>
                  <p:oleObj name="Equation" r:id="rId14" imgW="380880" imgH="253800" progId="Equation.DSMT4">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2910" y="2285992"/>
                          <a:ext cx="10064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ppt_x"/>
                                          </p:val>
                                        </p:tav>
                                        <p:tav tm="100000">
                                          <p:val>
                                            <p:strVal val="#ppt_x"/>
                                          </p:val>
                                        </p:tav>
                                      </p:tavLst>
                                    </p:anim>
                                    <p:anim calcmode="lin" valueType="num">
                                      <p:cBhvr additive="base">
                                        <p:cTn id="1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additive="base">
                                        <p:cTn id="25" dur="500" fill="hold"/>
                                        <p:tgtEl>
                                          <p:spTgt spid="73"/>
                                        </p:tgtEl>
                                        <p:attrNameLst>
                                          <p:attrName>ppt_x</p:attrName>
                                        </p:attrNameLst>
                                      </p:cBhvr>
                                      <p:tavLst>
                                        <p:tav tm="0">
                                          <p:val>
                                            <p:strVal val="#ppt_x"/>
                                          </p:val>
                                        </p:tav>
                                        <p:tav tm="100000">
                                          <p:val>
                                            <p:strVal val="#ppt_x"/>
                                          </p:val>
                                        </p:tav>
                                      </p:tavLst>
                                    </p:anim>
                                    <p:anim calcmode="lin" valueType="num">
                                      <p:cBhvr additive="base">
                                        <p:cTn id="2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8969"/>
                                        </p:tgtEl>
                                        <p:attrNameLst>
                                          <p:attrName>style.visibility</p:attrName>
                                        </p:attrNameLst>
                                      </p:cBhvr>
                                      <p:to>
                                        <p:strVal val="visible"/>
                                      </p:to>
                                    </p:set>
                                    <p:animEffect transition="in" filter="blinds(horizontal)">
                                      <p:cBhvr>
                                        <p:cTn id="31" dur="500"/>
                                        <p:tgtEl>
                                          <p:spTgt spid="808969"/>
                                        </p:tgtEl>
                                      </p:cBhvr>
                                    </p:animEffect>
                                  </p:childTnLst>
                                </p:cTn>
                              </p:par>
                              <p:par>
                                <p:cTn id="32" presetID="2" presetClass="entr" presetSubtype="4" fill="hold" nodeType="withEffect">
                                  <p:stCondLst>
                                    <p:cond delay="0"/>
                                  </p:stCondLst>
                                  <p:childTnLst>
                                    <p:set>
                                      <p:cBhvr>
                                        <p:cTn id="33" dur="1" fill="hold">
                                          <p:stCondLst>
                                            <p:cond delay="0"/>
                                          </p:stCondLst>
                                        </p:cTn>
                                        <p:tgtEl>
                                          <p:spTgt spid="808968"/>
                                        </p:tgtEl>
                                        <p:attrNameLst>
                                          <p:attrName>style.visibility</p:attrName>
                                        </p:attrNameLst>
                                      </p:cBhvr>
                                      <p:to>
                                        <p:strVal val="visible"/>
                                      </p:to>
                                    </p:set>
                                    <p:anim calcmode="lin" valueType="num">
                                      <p:cBhvr additive="base">
                                        <p:cTn id="34" dur="500" fill="hold"/>
                                        <p:tgtEl>
                                          <p:spTgt spid="808968"/>
                                        </p:tgtEl>
                                        <p:attrNameLst>
                                          <p:attrName>ppt_x</p:attrName>
                                        </p:attrNameLst>
                                      </p:cBhvr>
                                      <p:tavLst>
                                        <p:tav tm="0">
                                          <p:val>
                                            <p:strVal val="#ppt_x"/>
                                          </p:val>
                                        </p:tav>
                                        <p:tav tm="100000">
                                          <p:val>
                                            <p:strVal val="#ppt_x"/>
                                          </p:val>
                                        </p:tav>
                                      </p:tavLst>
                                    </p:anim>
                                    <p:anim calcmode="lin" valueType="num">
                                      <p:cBhvr additive="base">
                                        <p:cTn id="35" dur="500" fill="hold"/>
                                        <p:tgtEl>
                                          <p:spTgt spid="80896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9629" name="Group 61"/>
          <p:cNvGrpSpPr>
            <a:grpSpLocks/>
          </p:cNvGrpSpPr>
          <p:nvPr/>
        </p:nvGrpSpPr>
        <p:grpSpPr bwMode="auto">
          <a:xfrm>
            <a:off x="1905000" y="1143001"/>
            <a:ext cx="8610600" cy="5064125"/>
            <a:chOff x="240" y="720"/>
            <a:chExt cx="5424" cy="3190"/>
          </a:xfrm>
        </p:grpSpPr>
        <p:graphicFrame>
          <p:nvGraphicFramePr>
            <p:cNvPr id="109622" name="Object 54"/>
            <p:cNvGraphicFramePr>
              <a:graphicFrameLocks noChangeAspect="1"/>
            </p:cNvGraphicFramePr>
            <p:nvPr/>
          </p:nvGraphicFramePr>
          <p:xfrm>
            <a:off x="288" y="768"/>
            <a:ext cx="2481" cy="454"/>
          </p:xfrm>
          <a:graphic>
            <a:graphicData uri="http://schemas.openxmlformats.org/presentationml/2006/ole">
              <mc:AlternateContent xmlns:mc="http://schemas.openxmlformats.org/markup-compatibility/2006">
                <mc:Choice xmlns:v="urn:schemas-microsoft-com:vml" Requires="v">
                  <p:oleObj spid="_x0000_s1039092" name="Equation" r:id="rId4" imgW="2527920" imgH="457200" progId="Equation.3">
                    <p:embed/>
                  </p:oleObj>
                </mc:Choice>
                <mc:Fallback>
                  <p:oleObj name="Equation" r:id="rId4" imgW="2527920" imgH="457200" progId="Equation.3">
                    <p:embed/>
                    <p:pic>
                      <p:nvPicPr>
                        <p:cNvPr id="0" name="Picture 4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768"/>
                          <a:ext cx="2481"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623" name="Object 55"/>
            <p:cNvGraphicFramePr>
              <a:graphicFrameLocks noChangeAspect="1"/>
            </p:cNvGraphicFramePr>
            <p:nvPr/>
          </p:nvGraphicFramePr>
          <p:xfrm>
            <a:off x="288" y="1440"/>
            <a:ext cx="1985" cy="454"/>
          </p:xfrm>
          <a:graphic>
            <a:graphicData uri="http://schemas.openxmlformats.org/presentationml/2006/ole">
              <mc:AlternateContent xmlns:mc="http://schemas.openxmlformats.org/markup-compatibility/2006">
                <mc:Choice xmlns:v="urn:schemas-microsoft-com:vml" Requires="v">
                  <p:oleObj spid="_x0000_s1039093" name="Equation" r:id="rId6" imgW="2019600" imgH="457200" progId="Equation.3">
                    <p:embed/>
                  </p:oleObj>
                </mc:Choice>
                <mc:Fallback>
                  <p:oleObj name="Equation" r:id="rId6" imgW="2019600" imgH="457200" progId="Equation.3">
                    <p:embed/>
                    <p:pic>
                      <p:nvPicPr>
                        <p:cNvPr id="0" name="Picture 4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1440"/>
                          <a:ext cx="1985"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624" name="Object 56"/>
            <p:cNvGraphicFramePr>
              <a:graphicFrameLocks noChangeAspect="1"/>
            </p:cNvGraphicFramePr>
            <p:nvPr/>
          </p:nvGraphicFramePr>
          <p:xfrm>
            <a:off x="288" y="3456"/>
            <a:ext cx="1627" cy="454"/>
          </p:xfrm>
          <a:graphic>
            <a:graphicData uri="http://schemas.openxmlformats.org/presentationml/2006/ole">
              <mc:AlternateContent xmlns:mc="http://schemas.openxmlformats.org/markup-compatibility/2006">
                <mc:Choice xmlns:v="urn:schemas-microsoft-com:vml" Requires="v">
                  <p:oleObj spid="_x0000_s1039094" name="Equation" r:id="rId8" imgW="1651320" imgH="457200" progId="Equation.3">
                    <p:embed/>
                  </p:oleObj>
                </mc:Choice>
                <mc:Fallback>
                  <p:oleObj name="Equation" r:id="rId8" imgW="1651320" imgH="457200" progId="Equation.3">
                    <p:embed/>
                    <p:pic>
                      <p:nvPicPr>
                        <p:cNvPr id="0" name="Picture 4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 y="3456"/>
                          <a:ext cx="1627"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625" name="Object 57"/>
            <p:cNvGraphicFramePr>
              <a:graphicFrameLocks noChangeAspect="1"/>
            </p:cNvGraphicFramePr>
            <p:nvPr/>
          </p:nvGraphicFramePr>
          <p:xfrm>
            <a:off x="288" y="2016"/>
            <a:ext cx="1369" cy="415"/>
          </p:xfrm>
          <a:graphic>
            <a:graphicData uri="http://schemas.openxmlformats.org/presentationml/2006/ole">
              <mc:AlternateContent xmlns:mc="http://schemas.openxmlformats.org/markup-compatibility/2006">
                <mc:Choice xmlns:v="urn:schemas-microsoft-com:vml" Requires="v">
                  <p:oleObj spid="_x0000_s1039095" name="Equation" r:id="rId10" imgW="1384560" imgH="419040" progId="Equation.3">
                    <p:embed/>
                  </p:oleObj>
                </mc:Choice>
                <mc:Fallback>
                  <p:oleObj name="Equation" r:id="rId10" imgW="1384560" imgH="419040" progId="Equation.3">
                    <p:embed/>
                    <p:pic>
                      <p:nvPicPr>
                        <p:cNvPr id="0" name="Picture 4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 y="2016"/>
                          <a:ext cx="1369" cy="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626" name="Object 58"/>
            <p:cNvGraphicFramePr>
              <a:graphicFrameLocks noChangeAspect="1"/>
            </p:cNvGraphicFramePr>
            <p:nvPr/>
          </p:nvGraphicFramePr>
          <p:xfrm>
            <a:off x="240" y="2640"/>
            <a:ext cx="3214" cy="454"/>
          </p:xfrm>
          <a:graphic>
            <a:graphicData uri="http://schemas.openxmlformats.org/presentationml/2006/ole">
              <mc:AlternateContent xmlns:mc="http://schemas.openxmlformats.org/markup-compatibility/2006">
                <mc:Choice xmlns:v="urn:schemas-microsoft-com:vml" Requires="v">
                  <p:oleObj spid="_x0000_s1039096" name="Equation" r:id="rId12" imgW="3277440" imgH="457200" progId="Equation.3">
                    <p:embed/>
                  </p:oleObj>
                </mc:Choice>
                <mc:Fallback>
                  <p:oleObj name="Equation" r:id="rId12" imgW="3277440" imgH="457200" progId="Equation.3">
                    <p:embed/>
                    <p:pic>
                      <p:nvPicPr>
                        <p:cNvPr id="0" name="Picture 4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0" y="2640"/>
                          <a:ext cx="3214"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627" name="Object 59"/>
            <p:cNvGraphicFramePr>
              <a:graphicFrameLocks noChangeAspect="1"/>
            </p:cNvGraphicFramePr>
            <p:nvPr/>
          </p:nvGraphicFramePr>
          <p:xfrm>
            <a:off x="3024" y="720"/>
            <a:ext cx="2640" cy="454"/>
          </p:xfrm>
          <a:graphic>
            <a:graphicData uri="http://schemas.openxmlformats.org/presentationml/2006/ole">
              <mc:AlternateContent xmlns:mc="http://schemas.openxmlformats.org/markup-compatibility/2006">
                <mc:Choice xmlns:v="urn:schemas-microsoft-com:vml" Requires="v">
                  <p:oleObj spid="_x0000_s1039097" name="Equation" r:id="rId14" imgW="2680200" imgH="457200" progId="Equation.3">
                    <p:embed/>
                  </p:oleObj>
                </mc:Choice>
                <mc:Fallback>
                  <p:oleObj name="Equation" r:id="rId14" imgW="2680200" imgH="457200" progId="Equation.3">
                    <p:embed/>
                    <p:pic>
                      <p:nvPicPr>
                        <p:cNvPr id="0" name="Picture 4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4" y="720"/>
                          <a:ext cx="2640"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628" name="Object 60"/>
            <p:cNvGraphicFramePr>
              <a:graphicFrameLocks noChangeAspect="1"/>
            </p:cNvGraphicFramePr>
            <p:nvPr/>
          </p:nvGraphicFramePr>
          <p:xfrm>
            <a:off x="3024" y="1440"/>
            <a:ext cx="2600" cy="454"/>
          </p:xfrm>
          <a:graphic>
            <a:graphicData uri="http://schemas.openxmlformats.org/presentationml/2006/ole">
              <mc:AlternateContent xmlns:mc="http://schemas.openxmlformats.org/markup-compatibility/2006">
                <mc:Choice xmlns:v="urn:schemas-microsoft-com:vml" Requires="v">
                  <p:oleObj spid="_x0000_s1039098" name="Equation" r:id="rId16" imgW="2642040" imgH="457200" progId="Equation.3">
                    <p:embed/>
                  </p:oleObj>
                </mc:Choice>
                <mc:Fallback>
                  <p:oleObj name="Equation" r:id="rId16" imgW="2642040" imgH="457200" progId="Equation.3">
                    <p:embed/>
                    <p:pic>
                      <p:nvPicPr>
                        <p:cNvPr id="0" name="Picture 4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24" y="1440"/>
                          <a:ext cx="2600"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矩形 10"/>
          <p:cNvSpPr/>
          <p:nvPr/>
        </p:nvSpPr>
        <p:spPr>
          <a:xfrm>
            <a:off x="1847529" y="260649"/>
            <a:ext cx="4549643"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Output Functions of LEDs</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09629"/>
                                        </p:tgtEl>
                                        <p:attrNameLst>
                                          <p:attrName>style.visibility</p:attrName>
                                        </p:attrNameLst>
                                      </p:cBhvr>
                                      <p:to>
                                        <p:strVal val="visible"/>
                                      </p:to>
                                    </p:set>
                                    <p:animEffect transition="in" filter="box(out)">
                                      <p:cBhvr>
                                        <p:cTn id="7" dur="500"/>
                                        <p:tgtEl>
                                          <p:spTgt spid="10962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045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7186" name="Object 2"/>
          <p:cNvGraphicFramePr>
            <a:graphicFrameLocks noChangeAspect="1"/>
          </p:cNvGraphicFramePr>
          <p:nvPr/>
        </p:nvGraphicFramePr>
        <p:xfrm>
          <a:off x="2095472" y="500042"/>
          <a:ext cx="6514455" cy="642942"/>
        </p:xfrm>
        <a:graphic>
          <a:graphicData uri="http://schemas.openxmlformats.org/presentationml/2006/ole">
            <mc:AlternateContent xmlns:mc="http://schemas.openxmlformats.org/markup-compatibility/2006">
              <mc:Choice xmlns:v="urn:schemas-microsoft-com:vml" Requires="v">
                <p:oleObj spid="_x0000_s478116" name="Equation" r:id="rId3" imgW="2438280" imgH="241200" progId="Equation.DSMT4">
                  <p:embed/>
                </p:oleObj>
              </mc:Choice>
              <mc:Fallback>
                <p:oleObj name="Equation" r:id="rId3" imgW="243828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472" y="500042"/>
                        <a:ext cx="6514455"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7187" name="Object 3"/>
          <p:cNvGraphicFramePr>
            <a:graphicFrameLocks noChangeAspect="1"/>
          </p:cNvGraphicFramePr>
          <p:nvPr/>
        </p:nvGraphicFramePr>
        <p:xfrm>
          <a:off x="2338389" y="1714501"/>
          <a:ext cx="6364287" cy="785813"/>
        </p:xfrm>
        <a:graphic>
          <a:graphicData uri="http://schemas.openxmlformats.org/presentationml/2006/ole">
            <mc:AlternateContent xmlns:mc="http://schemas.openxmlformats.org/markup-compatibility/2006">
              <mc:Choice xmlns:v="urn:schemas-microsoft-com:vml" Requires="v">
                <p:oleObj spid="_x0000_s478117" name="Equation" r:id="rId5" imgW="2158920" imgH="266400" progId="Equation.DSMT4">
                  <p:embed/>
                </p:oleObj>
              </mc:Choice>
              <mc:Fallback>
                <p:oleObj name="Equation" r:id="rId5" imgW="2158920" imgH="266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389" y="1714501"/>
                        <a:ext cx="6364287"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7188" name="Object 4"/>
          <p:cNvGraphicFramePr>
            <a:graphicFrameLocks noChangeAspect="1"/>
          </p:cNvGraphicFramePr>
          <p:nvPr/>
        </p:nvGraphicFramePr>
        <p:xfrm>
          <a:off x="2360614" y="2857500"/>
          <a:ext cx="5184775" cy="857250"/>
        </p:xfrm>
        <a:graphic>
          <a:graphicData uri="http://schemas.openxmlformats.org/presentationml/2006/ole">
            <mc:AlternateContent xmlns:mc="http://schemas.openxmlformats.org/markup-compatibility/2006">
              <mc:Choice xmlns:v="urn:schemas-microsoft-com:vml" Requires="v">
                <p:oleObj spid="_x0000_s478118" name="Equation" r:id="rId7" imgW="1612800" imgH="266400" progId="Equation.DSMT4">
                  <p:embed/>
                </p:oleObj>
              </mc:Choice>
              <mc:Fallback>
                <p:oleObj name="Equation" r:id="rId7" imgW="1612800" imgH="2664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0614" y="2857500"/>
                        <a:ext cx="51847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7189" name="Object 5"/>
          <p:cNvGraphicFramePr>
            <a:graphicFrameLocks noChangeAspect="1"/>
          </p:cNvGraphicFramePr>
          <p:nvPr/>
        </p:nvGraphicFramePr>
        <p:xfrm>
          <a:off x="2409826" y="4451945"/>
          <a:ext cx="4754563" cy="785812"/>
        </p:xfrm>
        <a:graphic>
          <a:graphicData uri="http://schemas.openxmlformats.org/presentationml/2006/ole">
            <mc:AlternateContent xmlns:mc="http://schemas.openxmlformats.org/markup-compatibility/2006">
              <mc:Choice xmlns:v="urn:schemas-microsoft-com:vml" Requires="v">
                <p:oleObj spid="_x0000_s478119" name="Equation" r:id="rId9" imgW="1612800" imgH="266400" progId="Equation.DSMT4">
                  <p:embed/>
                </p:oleObj>
              </mc:Choice>
              <mc:Fallback>
                <p:oleObj name="Equation" r:id="rId9" imgW="1612800" imgH="2664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9826" y="4451945"/>
                        <a:ext cx="4754563"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7190" name="Object 6"/>
          <p:cNvGraphicFramePr>
            <a:graphicFrameLocks noChangeAspect="1"/>
          </p:cNvGraphicFramePr>
          <p:nvPr/>
        </p:nvGraphicFramePr>
        <p:xfrm>
          <a:off x="2432050" y="5737820"/>
          <a:ext cx="2903538" cy="571500"/>
        </p:xfrm>
        <a:graphic>
          <a:graphicData uri="http://schemas.openxmlformats.org/presentationml/2006/ole">
            <mc:AlternateContent xmlns:mc="http://schemas.openxmlformats.org/markup-compatibility/2006">
              <mc:Choice xmlns:v="urn:schemas-microsoft-com:vml" Requires="v">
                <p:oleObj spid="_x0000_s478120" name="Equation" r:id="rId11" imgW="901440" imgH="177480" progId="Equation.DSMT4">
                  <p:embed/>
                </p:oleObj>
              </mc:Choice>
              <mc:Fallback>
                <p:oleObj name="Equation" r:id="rId11" imgW="901440" imgH="1774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2050" y="5737820"/>
                        <a:ext cx="290353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7896201" y="2492897"/>
            <a:ext cx="2717411" cy="430887"/>
          </a:xfrm>
          <a:prstGeom prst="rect">
            <a:avLst/>
          </a:prstGeom>
        </p:spPr>
        <p:txBody>
          <a:bodyPr wrap="none">
            <a:spAutoFit/>
          </a:bodyPr>
          <a:lstStyle/>
          <a:p>
            <a:r>
              <a:rPr lang="en-US" altLang="zh-CN" sz="2200" b="0" dirty="0">
                <a:solidFill>
                  <a:srgbClr val="FFFF00"/>
                </a:solidFill>
                <a:effectLst>
                  <a:outerShdw blurRad="38100" dist="38100" dir="2700000" algn="tl">
                    <a:srgbClr val="000000">
                      <a:alpha val="43137"/>
                    </a:srgbClr>
                  </a:outerShdw>
                </a:effectLst>
              </a:rPr>
              <a:t>Extract common term.</a:t>
            </a:r>
            <a:endParaRPr lang="zh-CN" altLang="en-US" sz="2200" b="0" dirty="0">
              <a:solidFill>
                <a:srgbClr val="FFFF00"/>
              </a:solidFill>
              <a:effectLst>
                <a:outerShdw blurRad="38100" dist="38100" dir="2700000" algn="tl">
                  <a:srgbClr val="000000">
                    <a:alpha val="43137"/>
                  </a:srgbClr>
                </a:outerShdw>
              </a:effectLst>
            </a:endParaRPr>
          </a:p>
        </p:txBody>
      </p:sp>
      <p:sp>
        <p:nvSpPr>
          <p:cNvPr id="9" name="矩形 8"/>
          <p:cNvSpPr/>
          <p:nvPr/>
        </p:nvSpPr>
        <p:spPr>
          <a:xfrm>
            <a:off x="6672065" y="3718194"/>
            <a:ext cx="4083105" cy="430887"/>
          </a:xfrm>
          <a:prstGeom prst="rect">
            <a:avLst/>
          </a:prstGeom>
        </p:spPr>
        <p:txBody>
          <a:bodyPr wrap="none">
            <a:spAutoFit/>
          </a:bodyPr>
          <a:lstStyle/>
          <a:p>
            <a:r>
              <a:rPr lang="en-US" altLang="zh-CN" sz="2200" b="0" dirty="0">
                <a:solidFill>
                  <a:srgbClr val="FFFF00"/>
                </a:solidFill>
                <a:effectLst>
                  <a:outerShdw blurRad="38100" dist="38100" dir="2700000" algn="tl">
                    <a:srgbClr val="000000">
                      <a:alpha val="43137"/>
                    </a:srgbClr>
                  </a:outerShdw>
                </a:effectLst>
              </a:rPr>
              <a:t>Write XOR, XNOR by definition.</a:t>
            </a:r>
            <a:endParaRPr lang="zh-CN" altLang="en-US" sz="2200" b="0" dirty="0">
              <a:solidFill>
                <a:srgbClr val="FFFF00"/>
              </a:solidFill>
              <a:effectLst>
                <a:outerShdw blurRad="38100" dist="38100" dir="2700000" algn="tl">
                  <a:srgbClr val="000000">
                    <a:alpha val="43137"/>
                  </a:srgbClr>
                </a:outerShdw>
              </a:effectLst>
            </a:endParaRPr>
          </a:p>
        </p:txBody>
      </p:sp>
      <p:sp>
        <p:nvSpPr>
          <p:cNvPr id="10" name="矩形 9"/>
          <p:cNvSpPr/>
          <p:nvPr/>
        </p:nvSpPr>
        <p:spPr>
          <a:xfrm>
            <a:off x="7111988" y="5248027"/>
            <a:ext cx="3520516" cy="430887"/>
          </a:xfrm>
          <a:prstGeom prst="rect">
            <a:avLst/>
          </a:prstGeom>
        </p:spPr>
        <p:txBody>
          <a:bodyPr wrap="none">
            <a:spAutoFit/>
          </a:bodyPr>
          <a:lstStyle/>
          <a:p>
            <a:r>
              <a:rPr lang="en-US" altLang="zh-CN" sz="2200" b="0" dirty="0">
                <a:solidFill>
                  <a:srgbClr val="FFFF00"/>
                </a:solidFill>
                <a:effectLst>
                  <a:outerShdw blurRad="38100" dist="38100" dir="2700000" algn="tl">
                    <a:srgbClr val="000000">
                      <a:alpha val="43137"/>
                    </a:srgbClr>
                  </a:outerShdw>
                </a:effectLst>
              </a:rPr>
              <a:t>Inverted XOR equals XNOR.</a:t>
            </a:r>
            <a:endParaRPr lang="zh-CN" altLang="en-US" sz="2200" b="0" dirty="0">
              <a:solidFill>
                <a:srgbClr val="FFFF00"/>
              </a:solidFill>
              <a:effectLst>
                <a:outerShdw blurRad="38100" dist="38100" dir="2700000" algn="tl">
                  <a:srgbClr val="000000">
                    <a:alpha val="43137"/>
                  </a:srgbClr>
                </a:outerShdw>
              </a:effectLst>
            </a:endParaRPr>
          </a:p>
        </p:txBody>
      </p:sp>
      <p:sp>
        <p:nvSpPr>
          <p:cNvPr id="11" name="矩形 10"/>
          <p:cNvSpPr/>
          <p:nvPr/>
        </p:nvSpPr>
        <p:spPr>
          <a:xfrm>
            <a:off x="7176120" y="6165305"/>
            <a:ext cx="3073214" cy="430887"/>
          </a:xfrm>
          <a:prstGeom prst="rect">
            <a:avLst/>
          </a:prstGeom>
        </p:spPr>
        <p:txBody>
          <a:bodyPr wrap="none">
            <a:spAutoFit/>
          </a:bodyPr>
          <a:lstStyle/>
          <a:p>
            <a:r>
              <a:rPr lang="en-US" altLang="zh-CN" sz="2200" b="0" dirty="0">
                <a:solidFill>
                  <a:srgbClr val="FFFF00"/>
                </a:solidFill>
                <a:effectLst>
                  <a:outerShdw blurRad="38100" dist="38100" dir="2700000" algn="tl">
                    <a:srgbClr val="000000">
                      <a:alpha val="43137"/>
                    </a:srgbClr>
                  </a:outerShdw>
                </a:effectLst>
              </a:rPr>
              <a:t>Write XOR by definition.</a:t>
            </a:r>
            <a:endParaRPr lang="zh-CN" altLang="en-US" sz="2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77186"/>
                                        </p:tgtEl>
                                        <p:attrNameLst>
                                          <p:attrName>style.visibility</p:attrName>
                                        </p:attrNameLst>
                                      </p:cBhvr>
                                      <p:to>
                                        <p:strVal val="visible"/>
                                      </p:to>
                                    </p:set>
                                    <p:animEffect transition="in" filter="box(in)">
                                      <p:cBhvr>
                                        <p:cTn id="7" dur="500"/>
                                        <p:tgtEl>
                                          <p:spTgt spid="4771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7187"/>
                                        </p:tgtEl>
                                        <p:attrNameLst>
                                          <p:attrName>style.visibility</p:attrName>
                                        </p:attrNameLst>
                                      </p:cBhvr>
                                      <p:to>
                                        <p:strVal val="visible"/>
                                      </p:to>
                                    </p:set>
                                    <p:animEffect transition="in" filter="box(in)">
                                      <p:cBhvr>
                                        <p:cTn id="12" dur="500"/>
                                        <p:tgtEl>
                                          <p:spTgt spid="47718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7188"/>
                                        </p:tgtEl>
                                        <p:attrNameLst>
                                          <p:attrName>style.visibility</p:attrName>
                                        </p:attrNameLst>
                                      </p:cBhvr>
                                      <p:to>
                                        <p:strVal val="visible"/>
                                      </p:to>
                                    </p:set>
                                    <p:animEffect transition="in" filter="box(in)">
                                      <p:cBhvr>
                                        <p:cTn id="20" dur="500"/>
                                        <p:tgtEl>
                                          <p:spTgt spid="47718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77189"/>
                                        </p:tgtEl>
                                        <p:attrNameLst>
                                          <p:attrName>style.visibility</p:attrName>
                                        </p:attrNameLst>
                                      </p:cBhvr>
                                      <p:to>
                                        <p:strVal val="visible"/>
                                      </p:to>
                                    </p:set>
                                    <p:animEffect transition="in" filter="box(in)">
                                      <p:cBhvr>
                                        <p:cTn id="28" dur="500"/>
                                        <p:tgtEl>
                                          <p:spTgt spid="47718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477190"/>
                                        </p:tgtEl>
                                        <p:attrNameLst>
                                          <p:attrName>style.visibility</p:attrName>
                                        </p:attrNameLst>
                                      </p:cBhvr>
                                      <p:to>
                                        <p:strVal val="visible"/>
                                      </p:to>
                                    </p:set>
                                    <p:animEffect transition="in" filter="box(in)">
                                      <p:cBhvr>
                                        <p:cTn id="36" dur="500"/>
                                        <p:tgtEl>
                                          <p:spTgt spid="47719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39603" y="839615"/>
            <a:ext cx="90010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1: Write </a:t>
            </a:r>
            <a:r>
              <a:rPr lang="en-US" altLang="zh-CN" sz="3200" b="0" dirty="0">
                <a:effectLst>
                  <a:outerShdw blurRad="38100" dist="38100" dir="2700000" algn="tl">
                    <a:srgbClr val="000000">
                      <a:alpha val="43137"/>
                    </a:srgbClr>
                  </a:outerShdw>
                </a:effectLst>
              </a:rPr>
              <a:t>the</a:t>
            </a:r>
            <a:r>
              <a:rPr lang="en-US" altLang="zh-CN" sz="3200" b="0" dirty="0"/>
              <a:t> truth table of the 7-segment decoder, which converts the 8421 BCD to LEDs.</a:t>
            </a:r>
          </a:p>
          <a:p>
            <a:endParaRPr lang="en-US" altLang="zh-CN" sz="3200" b="0" dirty="0"/>
          </a:p>
          <a:p>
            <a:endParaRPr lang="en-US" altLang="zh-CN" sz="3200" b="0" dirty="0"/>
          </a:p>
          <a:p>
            <a:endParaRPr lang="en-US" altLang="zh-CN" sz="3200" b="0" dirty="0"/>
          </a:p>
          <a:p>
            <a:endParaRPr lang="en-US" altLang="zh-CN" sz="3200" b="0" dirty="0"/>
          </a:p>
          <a:p>
            <a:r>
              <a:rPr lang="en-US" altLang="zh-CN" sz="3200" b="0" dirty="0"/>
              <a:t>2: </a:t>
            </a:r>
            <a:r>
              <a:rPr lang="en-US" altLang="zh-CN" sz="3200" b="0" dirty="0">
                <a:effectLst>
                  <a:outerShdw blurRad="38100" dist="38100" dir="2700000" algn="tl">
                    <a:srgbClr val="000000">
                      <a:alpha val="43137"/>
                    </a:srgbClr>
                  </a:outerShdw>
                </a:effectLst>
              </a:rPr>
              <a:t>Write</a:t>
            </a:r>
            <a:r>
              <a:rPr lang="en-US" altLang="zh-CN" sz="3200" b="0" dirty="0"/>
              <a:t> the K-maps of the 7-segment decoder. </a:t>
            </a:r>
          </a:p>
          <a:p>
            <a:r>
              <a:rPr lang="en-US" altLang="zh-CN" sz="3200" b="0" dirty="0"/>
              <a:t>Write the simplest functions from the K-maps.</a:t>
            </a:r>
          </a:p>
        </p:txBody>
      </p:sp>
    </p:spTree>
    <p:extLst>
      <p:ext uri="{BB962C8B-B14F-4D97-AF65-F5344CB8AC3E}">
        <p14:creationId xmlns:p14="http://schemas.microsoft.com/office/powerpoint/2010/main" val="325707432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40" name="Rectangle 4"/>
          <p:cNvSpPr>
            <a:spLocks noChangeArrowheads="1"/>
          </p:cNvSpPr>
          <p:nvPr/>
        </p:nvSpPr>
        <p:spPr bwMode="auto">
          <a:xfrm>
            <a:off x="1774825" y="260351"/>
            <a:ext cx="4448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4. Application of Decoder</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
        <p:nvSpPr>
          <p:cNvPr id="168085" name="Rectangle 149"/>
          <p:cNvSpPr>
            <a:spLocks noChangeArrowheads="1"/>
          </p:cNvSpPr>
          <p:nvPr/>
        </p:nvSpPr>
        <p:spPr bwMode="auto">
          <a:xfrm>
            <a:off x="6637628" y="1098449"/>
            <a:ext cx="39228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(Chip Serial </a:t>
            </a:r>
            <a:r>
              <a:rPr lang="zh-CN" altLang="en-US" sz="3200" b="0" dirty="0">
                <a:effectLst>
                  <a:outerShdw blurRad="38100" dist="38100" dir="2700000" algn="tl">
                    <a:srgbClr val="000000"/>
                  </a:outerShdw>
                </a:effectLst>
                <a:latin typeface="黑体" pitchFamily="49" charset="-122"/>
                <a:ea typeface="黑体" pitchFamily="49" charset="-122"/>
              </a:rPr>
              <a:t>74</a:t>
            </a:r>
            <a:r>
              <a:rPr lang="en-US" altLang="zh-CN" sz="3200" b="0" dirty="0">
                <a:effectLst>
                  <a:outerShdw blurRad="38100" dist="38100" dir="2700000" algn="tl">
                    <a:srgbClr val="000000"/>
                  </a:outerShdw>
                </a:effectLst>
                <a:latin typeface="黑体" pitchFamily="49" charset="-122"/>
                <a:ea typeface="黑体" pitchFamily="49" charset="-122"/>
              </a:rPr>
              <a:t>LS138)</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61" name="组合 60"/>
          <p:cNvGrpSpPr/>
          <p:nvPr/>
        </p:nvGrpSpPr>
        <p:grpSpPr>
          <a:xfrm>
            <a:off x="5810248" y="5929331"/>
            <a:ext cx="1747172" cy="584775"/>
            <a:chOff x="4286248" y="5929330"/>
            <a:chExt cx="1747172" cy="584775"/>
          </a:xfrm>
        </p:grpSpPr>
        <p:sp>
          <p:nvSpPr>
            <p:cNvPr id="58" name="矩形 57"/>
            <p:cNvSpPr/>
            <p:nvPr/>
          </p:nvSpPr>
          <p:spPr>
            <a:xfrm>
              <a:off x="4286248" y="5929330"/>
              <a:ext cx="38985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endParaRPr lang="zh-CN" altLang="en-US" sz="3200" dirty="0">
                <a:solidFill>
                  <a:srgbClr val="FFFF00"/>
                </a:solidFill>
              </a:endParaRPr>
            </a:p>
          </p:txBody>
        </p:sp>
        <p:sp>
          <p:nvSpPr>
            <p:cNvPr id="59" name="矩形 58"/>
            <p:cNvSpPr/>
            <p:nvPr/>
          </p:nvSpPr>
          <p:spPr>
            <a:xfrm>
              <a:off x="5000628" y="5929330"/>
              <a:ext cx="38985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a:t>
              </a:r>
              <a:endParaRPr lang="zh-CN" altLang="en-US" sz="3200" dirty="0">
                <a:solidFill>
                  <a:srgbClr val="FFFF00"/>
                </a:solidFill>
              </a:endParaRPr>
            </a:p>
          </p:txBody>
        </p:sp>
        <p:sp>
          <p:nvSpPr>
            <p:cNvPr id="60" name="矩形 59"/>
            <p:cNvSpPr/>
            <p:nvPr/>
          </p:nvSpPr>
          <p:spPr>
            <a:xfrm>
              <a:off x="5643570" y="5929330"/>
              <a:ext cx="389850"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dirty="0">
                <a:solidFill>
                  <a:srgbClr val="FFFF00"/>
                </a:solidFill>
              </a:endParaRPr>
            </a:p>
          </p:txBody>
        </p:sp>
      </p:grpSp>
      <p:grpSp>
        <p:nvGrpSpPr>
          <p:cNvPr id="64" name="组合 63"/>
          <p:cNvGrpSpPr/>
          <p:nvPr/>
        </p:nvGrpSpPr>
        <p:grpSpPr>
          <a:xfrm>
            <a:off x="3863976" y="2060576"/>
            <a:ext cx="5835651" cy="3927477"/>
            <a:chOff x="2339975" y="2060575"/>
            <a:chExt cx="5835651" cy="3927477"/>
          </a:xfrm>
        </p:grpSpPr>
        <p:grpSp>
          <p:nvGrpSpPr>
            <p:cNvPr id="168032" name="Group 96"/>
            <p:cNvGrpSpPr>
              <a:grpSpLocks/>
            </p:cNvGrpSpPr>
            <p:nvPr/>
          </p:nvGrpSpPr>
          <p:grpSpPr bwMode="auto">
            <a:xfrm>
              <a:off x="2339975" y="2060575"/>
              <a:ext cx="5835651" cy="3927477"/>
              <a:chOff x="1344" y="1146"/>
              <a:chExt cx="3676" cy="2474"/>
            </a:xfrm>
          </p:grpSpPr>
          <p:sp>
            <p:nvSpPr>
              <p:cNvPr id="168033" name="Rectangle 97"/>
              <p:cNvSpPr>
                <a:spLocks noChangeArrowheads="1"/>
              </p:cNvSpPr>
              <p:nvPr/>
            </p:nvSpPr>
            <p:spPr bwMode="auto">
              <a:xfrm>
                <a:off x="1392" y="1728"/>
                <a:ext cx="3120" cy="12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034" name="Line 98"/>
              <p:cNvSpPr>
                <a:spLocks noChangeShapeType="1"/>
              </p:cNvSpPr>
              <p:nvPr/>
            </p:nvSpPr>
            <p:spPr bwMode="auto">
              <a:xfrm>
                <a:off x="1536" y="3024"/>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35" name="Line 99"/>
              <p:cNvSpPr>
                <a:spLocks noChangeShapeType="1"/>
              </p:cNvSpPr>
              <p:nvPr/>
            </p:nvSpPr>
            <p:spPr bwMode="auto">
              <a:xfrm>
                <a:off x="1920" y="3024"/>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36" name="Line 100"/>
              <p:cNvSpPr>
                <a:spLocks noChangeShapeType="1"/>
              </p:cNvSpPr>
              <p:nvPr/>
            </p:nvSpPr>
            <p:spPr bwMode="auto">
              <a:xfrm>
                <a:off x="2304" y="3024"/>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37" name="Line 101"/>
              <p:cNvSpPr>
                <a:spLocks noChangeShapeType="1"/>
              </p:cNvSpPr>
              <p:nvPr/>
            </p:nvSpPr>
            <p:spPr bwMode="auto">
              <a:xfrm>
                <a:off x="2736" y="3024"/>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38" name="Line 102"/>
              <p:cNvSpPr>
                <a:spLocks noChangeShapeType="1"/>
              </p:cNvSpPr>
              <p:nvPr/>
            </p:nvSpPr>
            <p:spPr bwMode="auto">
              <a:xfrm>
                <a:off x="3120" y="3024"/>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39" name="Line 103"/>
              <p:cNvSpPr>
                <a:spLocks noChangeShapeType="1"/>
              </p:cNvSpPr>
              <p:nvPr/>
            </p:nvSpPr>
            <p:spPr bwMode="auto">
              <a:xfrm>
                <a:off x="3504" y="3024"/>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0" name="Line 104"/>
              <p:cNvSpPr>
                <a:spLocks noChangeShapeType="1"/>
              </p:cNvSpPr>
              <p:nvPr/>
            </p:nvSpPr>
            <p:spPr bwMode="auto">
              <a:xfrm>
                <a:off x="3888" y="3024"/>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1" name="Line 105"/>
              <p:cNvSpPr>
                <a:spLocks noChangeShapeType="1"/>
              </p:cNvSpPr>
              <p:nvPr/>
            </p:nvSpPr>
            <p:spPr bwMode="auto">
              <a:xfrm>
                <a:off x="4272" y="3024"/>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2" name="Line 106"/>
              <p:cNvSpPr>
                <a:spLocks noChangeShapeType="1"/>
              </p:cNvSpPr>
              <p:nvPr/>
            </p:nvSpPr>
            <p:spPr bwMode="auto">
              <a:xfrm>
                <a:off x="4320" y="1488"/>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3" name="Line 107"/>
              <p:cNvSpPr>
                <a:spLocks noChangeShapeType="1"/>
              </p:cNvSpPr>
              <p:nvPr/>
            </p:nvSpPr>
            <p:spPr bwMode="auto">
              <a:xfrm>
                <a:off x="3936" y="1488"/>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4" name="Line 108"/>
              <p:cNvSpPr>
                <a:spLocks noChangeShapeType="1"/>
              </p:cNvSpPr>
              <p:nvPr/>
            </p:nvSpPr>
            <p:spPr bwMode="auto">
              <a:xfrm>
                <a:off x="3552" y="1488"/>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5" name="Line 109"/>
              <p:cNvSpPr>
                <a:spLocks noChangeShapeType="1"/>
              </p:cNvSpPr>
              <p:nvPr/>
            </p:nvSpPr>
            <p:spPr bwMode="auto">
              <a:xfrm>
                <a:off x="3168" y="1488"/>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6" name="Line 110"/>
              <p:cNvSpPr>
                <a:spLocks noChangeShapeType="1"/>
              </p:cNvSpPr>
              <p:nvPr/>
            </p:nvSpPr>
            <p:spPr bwMode="auto">
              <a:xfrm>
                <a:off x="2784" y="1488"/>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7" name="Line 111"/>
              <p:cNvSpPr>
                <a:spLocks noChangeShapeType="1"/>
              </p:cNvSpPr>
              <p:nvPr/>
            </p:nvSpPr>
            <p:spPr bwMode="auto">
              <a:xfrm>
                <a:off x="2400" y="1488"/>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8" name="Line 112"/>
              <p:cNvSpPr>
                <a:spLocks noChangeShapeType="1"/>
              </p:cNvSpPr>
              <p:nvPr/>
            </p:nvSpPr>
            <p:spPr bwMode="auto">
              <a:xfrm>
                <a:off x="2016" y="1488"/>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49" name="Line 113"/>
              <p:cNvSpPr>
                <a:spLocks noChangeShapeType="1"/>
              </p:cNvSpPr>
              <p:nvPr/>
            </p:nvSpPr>
            <p:spPr bwMode="auto">
              <a:xfrm>
                <a:off x="1632" y="1488"/>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50" name="Line 114"/>
              <p:cNvSpPr>
                <a:spLocks noChangeShapeType="1"/>
              </p:cNvSpPr>
              <p:nvPr/>
            </p:nvSpPr>
            <p:spPr bwMode="auto">
              <a:xfrm>
                <a:off x="1392" y="230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51" name="Line 115"/>
              <p:cNvSpPr>
                <a:spLocks noChangeShapeType="1"/>
              </p:cNvSpPr>
              <p:nvPr/>
            </p:nvSpPr>
            <p:spPr bwMode="auto">
              <a:xfrm>
                <a:off x="1584" y="2304"/>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52" name="Line 116"/>
              <p:cNvSpPr>
                <a:spLocks noChangeShapeType="1"/>
              </p:cNvSpPr>
              <p:nvPr/>
            </p:nvSpPr>
            <p:spPr bwMode="auto">
              <a:xfrm flipH="1">
                <a:off x="1392" y="240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53" name="Rectangle 117"/>
              <p:cNvSpPr>
                <a:spLocks noChangeArrowheads="1"/>
              </p:cNvSpPr>
              <p:nvPr/>
            </p:nvSpPr>
            <p:spPr bwMode="auto">
              <a:xfrm>
                <a:off x="1392" y="3210"/>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en-US" altLang="zh-CN" sz="3200" b="0">
                  <a:effectLst>
                    <a:outerShdw blurRad="38100" dist="38100" dir="2700000" algn="tl">
                      <a:srgbClr val="000000"/>
                    </a:outerShdw>
                  </a:effectLst>
                  <a:latin typeface="黑体" pitchFamily="49" charset="-122"/>
                  <a:ea typeface="黑体" pitchFamily="49" charset="-122"/>
                </a:endParaRPr>
              </a:p>
            </p:txBody>
          </p:sp>
          <p:sp>
            <p:nvSpPr>
              <p:cNvPr id="168054" name="Rectangle 118"/>
              <p:cNvSpPr>
                <a:spLocks noChangeArrowheads="1"/>
              </p:cNvSpPr>
              <p:nvPr/>
            </p:nvSpPr>
            <p:spPr bwMode="auto">
              <a:xfrm>
                <a:off x="1776" y="3210"/>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55" name="Rectangle 119"/>
              <p:cNvSpPr>
                <a:spLocks noChangeArrowheads="1"/>
              </p:cNvSpPr>
              <p:nvPr/>
            </p:nvSpPr>
            <p:spPr bwMode="auto">
              <a:xfrm>
                <a:off x="2160" y="3210"/>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56" name="Rectangle 120"/>
              <p:cNvSpPr>
                <a:spLocks noChangeArrowheads="1"/>
              </p:cNvSpPr>
              <p:nvPr/>
            </p:nvSpPr>
            <p:spPr bwMode="auto">
              <a:xfrm>
                <a:off x="2592" y="3252"/>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a:t>
                </a:r>
                <a:r>
                  <a:rPr lang="en-US" altLang="zh-CN" sz="3200" b="0" baseline="-25000" dirty="0">
                    <a:effectLst>
                      <a:outerShdw blurRad="38100" dist="38100" dir="2700000" algn="tl">
                        <a:srgbClr val="000000"/>
                      </a:outerShdw>
                    </a:effectLst>
                    <a:latin typeface="黑体" pitchFamily="49" charset="-122"/>
                    <a:ea typeface="黑体" pitchFamily="49" charset="-122"/>
                  </a:rPr>
                  <a:t>3</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68057" name="Rectangle 121"/>
              <p:cNvSpPr>
                <a:spLocks noChangeArrowheads="1"/>
              </p:cNvSpPr>
              <p:nvPr/>
            </p:nvSpPr>
            <p:spPr bwMode="auto">
              <a:xfrm>
                <a:off x="2976" y="3252"/>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58" name="Rectangle 122"/>
              <p:cNvSpPr>
                <a:spLocks noChangeArrowheads="1"/>
              </p:cNvSpPr>
              <p:nvPr/>
            </p:nvSpPr>
            <p:spPr bwMode="auto">
              <a:xfrm>
                <a:off x="3360" y="3210"/>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59" name="Rectangle 123"/>
              <p:cNvSpPr>
                <a:spLocks noChangeArrowheads="1"/>
              </p:cNvSpPr>
              <p:nvPr/>
            </p:nvSpPr>
            <p:spPr bwMode="auto">
              <a:xfrm>
                <a:off x="3744" y="3252"/>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7</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0" name="Rectangle 124"/>
              <p:cNvSpPr>
                <a:spLocks noChangeArrowheads="1"/>
              </p:cNvSpPr>
              <p:nvPr/>
            </p:nvSpPr>
            <p:spPr bwMode="auto">
              <a:xfrm>
                <a:off x="4128" y="11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6</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1" name="Rectangle 125"/>
              <p:cNvSpPr>
                <a:spLocks noChangeArrowheads="1"/>
              </p:cNvSpPr>
              <p:nvPr/>
            </p:nvSpPr>
            <p:spPr bwMode="auto">
              <a:xfrm>
                <a:off x="3744" y="11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5</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2" name="Rectangle 126"/>
              <p:cNvSpPr>
                <a:spLocks noChangeArrowheads="1"/>
              </p:cNvSpPr>
              <p:nvPr/>
            </p:nvSpPr>
            <p:spPr bwMode="auto">
              <a:xfrm>
                <a:off x="3360" y="11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4</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3" name="Rectangle 127"/>
              <p:cNvSpPr>
                <a:spLocks noChangeArrowheads="1"/>
              </p:cNvSpPr>
              <p:nvPr/>
            </p:nvSpPr>
            <p:spPr bwMode="auto">
              <a:xfrm>
                <a:off x="2976" y="11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4" name="Rectangle 128"/>
              <p:cNvSpPr>
                <a:spLocks noChangeArrowheads="1"/>
              </p:cNvSpPr>
              <p:nvPr/>
            </p:nvSpPr>
            <p:spPr bwMode="auto">
              <a:xfrm>
                <a:off x="2592" y="11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5" name="Rectangle 129"/>
              <p:cNvSpPr>
                <a:spLocks noChangeArrowheads="1"/>
              </p:cNvSpPr>
              <p:nvPr/>
            </p:nvSpPr>
            <p:spPr bwMode="auto">
              <a:xfrm>
                <a:off x="2208" y="11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6" name="Rectangle 130"/>
              <p:cNvSpPr>
                <a:spLocks noChangeArrowheads="1"/>
              </p:cNvSpPr>
              <p:nvPr/>
            </p:nvSpPr>
            <p:spPr bwMode="auto">
              <a:xfrm>
                <a:off x="1824" y="11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7" name="Rectangle 131"/>
              <p:cNvSpPr>
                <a:spLocks noChangeArrowheads="1"/>
              </p:cNvSpPr>
              <p:nvPr/>
            </p:nvSpPr>
            <p:spPr bwMode="auto">
              <a:xfrm>
                <a:off x="1344" y="1146"/>
                <a:ext cx="4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V</a:t>
                </a:r>
                <a:r>
                  <a:rPr lang="en-US" altLang="zh-CN" sz="3200" b="0" baseline="-25000">
                    <a:effectLst>
                      <a:outerShdw blurRad="38100" dist="38100" dir="2700000" algn="tl">
                        <a:srgbClr val="000000"/>
                      </a:outerShdw>
                    </a:effectLst>
                    <a:latin typeface="黑体" pitchFamily="49" charset="-122"/>
                    <a:ea typeface="黑体" pitchFamily="49" charset="-122"/>
                  </a:rPr>
                  <a:t>CC</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68068" name="Rectangle 132"/>
              <p:cNvSpPr>
                <a:spLocks noChangeArrowheads="1"/>
              </p:cNvSpPr>
              <p:nvPr/>
            </p:nvSpPr>
            <p:spPr bwMode="auto">
              <a:xfrm>
                <a:off x="1392" y="263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68069" name="Line 133"/>
              <p:cNvSpPr>
                <a:spLocks noChangeShapeType="1"/>
              </p:cNvSpPr>
              <p:nvPr/>
            </p:nvSpPr>
            <p:spPr bwMode="auto">
              <a:xfrm>
                <a:off x="4080" y="3264"/>
                <a:ext cx="3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70" name="Rectangle 134"/>
              <p:cNvSpPr>
                <a:spLocks noChangeArrowheads="1"/>
              </p:cNvSpPr>
              <p:nvPr/>
            </p:nvSpPr>
            <p:spPr bwMode="auto">
              <a:xfrm>
                <a:off x="4176" y="268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8</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68071" name="Rectangle 135"/>
              <p:cNvSpPr>
                <a:spLocks noChangeArrowheads="1"/>
              </p:cNvSpPr>
              <p:nvPr/>
            </p:nvSpPr>
            <p:spPr bwMode="auto">
              <a:xfrm>
                <a:off x="4176" y="167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9</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68072" name="Rectangle 136"/>
              <p:cNvSpPr>
                <a:spLocks noChangeArrowheads="1"/>
              </p:cNvSpPr>
              <p:nvPr/>
            </p:nvSpPr>
            <p:spPr bwMode="auto">
              <a:xfrm>
                <a:off x="1392" y="167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16</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68073" name="Rectangle 137"/>
              <p:cNvSpPr>
                <a:spLocks noChangeArrowheads="1"/>
              </p:cNvSpPr>
              <p:nvPr/>
            </p:nvSpPr>
            <p:spPr bwMode="auto">
              <a:xfrm>
                <a:off x="4128" y="3216"/>
                <a:ext cx="8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Ground</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68074" name="Rectangle 138"/>
              <p:cNvSpPr>
                <a:spLocks noChangeArrowheads="1"/>
              </p:cNvSpPr>
              <p:nvPr/>
            </p:nvSpPr>
            <p:spPr bwMode="auto">
              <a:xfrm>
                <a:off x="2352" y="2106"/>
                <a:ext cx="10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74</a:t>
                </a:r>
                <a:r>
                  <a:rPr lang="en-US" altLang="zh-CN" sz="3200" b="0" dirty="0">
                    <a:effectLst>
                      <a:outerShdw blurRad="38100" dist="38100" dir="2700000" algn="tl">
                        <a:srgbClr val="000000"/>
                      </a:outerShdw>
                    </a:effectLst>
                    <a:latin typeface="黑体" pitchFamily="49" charset="-122"/>
                    <a:ea typeface="黑体" pitchFamily="49" charset="-122"/>
                  </a:rPr>
                  <a:t>LS138</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68075" name="Line 139"/>
              <p:cNvSpPr>
                <a:spLocks noChangeShapeType="1"/>
              </p:cNvSpPr>
              <p:nvPr/>
            </p:nvSpPr>
            <p:spPr bwMode="auto">
              <a:xfrm>
                <a:off x="2592" y="3319"/>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76" name="Line 140"/>
              <p:cNvSpPr>
                <a:spLocks noChangeShapeType="1"/>
              </p:cNvSpPr>
              <p:nvPr/>
            </p:nvSpPr>
            <p:spPr bwMode="auto">
              <a:xfrm>
                <a:off x="2976" y="3317"/>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77" name="Line 141"/>
              <p:cNvSpPr>
                <a:spLocks noChangeShapeType="1"/>
              </p:cNvSpPr>
              <p:nvPr/>
            </p:nvSpPr>
            <p:spPr bwMode="auto">
              <a:xfrm>
                <a:off x="3792" y="3323"/>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78" name="Line 142"/>
              <p:cNvSpPr>
                <a:spLocks noChangeShapeType="1"/>
              </p:cNvSpPr>
              <p:nvPr/>
            </p:nvSpPr>
            <p:spPr bwMode="auto">
              <a:xfrm>
                <a:off x="4176"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79" name="Line 143"/>
              <p:cNvSpPr>
                <a:spLocks noChangeShapeType="1"/>
              </p:cNvSpPr>
              <p:nvPr/>
            </p:nvSpPr>
            <p:spPr bwMode="auto">
              <a:xfrm>
                <a:off x="3792" y="12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80" name="Line 144"/>
              <p:cNvSpPr>
                <a:spLocks noChangeShapeType="1"/>
              </p:cNvSpPr>
              <p:nvPr/>
            </p:nvSpPr>
            <p:spPr bwMode="auto">
              <a:xfrm>
                <a:off x="3408" y="120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81" name="Line 145"/>
              <p:cNvSpPr>
                <a:spLocks noChangeShapeType="1"/>
              </p:cNvSpPr>
              <p:nvPr/>
            </p:nvSpPr>
            <p:spPr bwMode="auto">
              <a:xfrm>
                <a:off x="3024" y="120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82" name="Line 146"/>
              <p:cNvSpPr>
                <a:spLocks noChangeShapeType="1"/>
              </p:cNvSpPr>
              <p:nvPr/>
            </p:nvSpPr>
            <p:spPr bwMode="auto">
              <a:xfrm>
                <a:off x="2640" y="120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83" name="Line 147"/>
              <p:cNvSpPr>
                <a:spLocks noChangeShapeType="1"/>
              </p:cNvSpPr>
              <p:nvPr/>
            </p:nvSpPr>
            <p:spPr bwMode="auto">
              <a:xfrm>
                <a:off x="2256" y="120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084" name="Line 148"/>
              <p:cNvSpPr>
                <a:spLocks noChangeShapeType="1"/>
              </p:cNvSpPr>
              <p:nvPr/>
            </p:nvSpPr>
            <p:spPr bwMode="auto">
              <a:xfrm>
                <a:off x="1872" y="1200"/>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3" name="矩形 62"/>
            <p:cNvSpPr/>
            <p:nvPr/>
          </p:nvSpPr>
          <p:spPr>
            <a:xfrm>
              <a:off x="3428992" y="4143380"/>
              <a:ext cx="2441694" cy="584775"/>
            </a:xfrm>
            <a:prstGeom prst="rect">
              <a:avLst/>
            </a:prstGeom>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3-8 </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Decoder</a:t>
              </a:r>
              <a:endParaRPr lang="zh-CN" altLang="en-US" sz="3200" dirty="0">
                <a:solidFill>
                  <a:srgbClr val="FFFF00"/>
                </a:solidFill>
                <a:cs typeface="Times New Roman" pitchFamily="18" charset="0"/>
              </a:endParaRPr>
            </a:p>
          </p:txBody>
        </p:sp>
      </p:grpSp>
      <p:sp>
        <p:nvSpPr>
          <p:cNvPr id="65" name="矩形 64"/>
          <p:cNvSpPr/>
          <p:nvPr/>
        </p:nvSpPr>
        <p:spPr>
          <a:xfrm>
            <a:off x="1975808" y="1131770"/>
            <a:ext cx="4868640"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Pin diagram of 3-8 Decoder </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ppt_x"/>
                                          </p:val>
                                        </p:tav>
                                        <p:tav tm="100000">
                                          <p:val>
                                            <p:strVal val="#ppt_x"/>
                                          </p:val>
                                        </p:tav>
                                      </p:tavLst>
                                    </p:anim>
                                    <p:anim calcmode="lin" valueType="num">
                                      <p:cBhvr additive="base">
                                        <p:cTn id="13" dur="500" fill="hold"/>
                                        <p:tgtEl>
                                          <p:spTgt spid="6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5560" y="1981200"/>
            <a:ext cx="8303840" cy="4114800"/>
          </a:xfrm>
        </p:spPr>
        <p:txBody>
          <a:bodyPr/>
          <a:lstStyle/>
          <a:p>
            <a:r>
              <a:rPr lang="en-US" altLang="zh-CN" dirty="0" smtClean="0">
                <a:latin typeface="Times New Roman" pitchFamily="18" charset="0"/>
                <a:cs typeface="Times New Roman" pitchFamily="18" charset="0"/>
              </a:rPr>
              <a:t>For the 3 to 8 decoder, the binary number with 3 bits are decoded into decimal numbers from 0 to 7.</a:t>
            </a:r>
          </a:p>
          <a:p>
            <a:r>
              <a:rPr lang="en-US" altLang="zh-CN" dirty="0" smtClean="0">
                <a:latin typeface="Times New Roman" pitchFamily="18" charset="0"/>
                <a:cs typeface="Times New Roman" pitchFamily="18" charset="0"/>
              </a:rPr>
              <a:t>For the control pins, the S3_NOT is 0, S2_NOT is 0, and S1 is 1.</a:t>
            </a: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5" name="Rectangle 7"/>
          <p:cNvSpPr>
            <a:spLocks noChangeArrowheads="1"/>
          </p:cNvSpPr>
          <p:nvPr/>
        </p:nvSpPr>
        <p:spPr bwMode="auto">
          <a:xfrm>
            <a:off x="1487489" y="1124745"/>
            <a:ext cx="7074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baseline="-2500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1016" name="Rectangle 8"/>
          <p:cNvSpPr>
            <a:spLocks noChangeArrowheads="1"/>
          </p:cNvSpPr>
          <p:nvPr/>
        </p:nvSpPr>
        <p:spPr bwMode="auto">
          <a:xfrm>
            <a:off x="1563689" y="17248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0 0 0   0</a:t>
            </a:r>
            <a:r>
              <a:rPr lang="zh-CN" altLang="en-US" sz="3200" b="0" dirty="0">
                <a:effectLst>
                  <a:outerShdw blurRad="38100" dist="38100" dir="2700000" algn="tl">
                    <a:srgbClr val="000000"/>
                  </a:outerShdw>
                </a:effectLst>
                <a:latin typeface="黑体" pitchFamily="49" charset="-122"/>
                <a:ea typeface="黑体" pitchFamily="49" charset="-122"/>
              </a:rPr>
              <a:t> 1 1  1 1 1 1 1</a:t>
            </a:r>
          </a:p>
        </p:txBody>
      </p:sp>
      <p:sp>
        <p:nvSpPr>
          <p:cNvPr id="171023" name="Rectangle 15"/>
          <p:cNvSpPr>
            <a:spLocks noChangeArrowheads="1"/>
          </p:cNvSpPr>
          <p:nvPr/>
        </p:nvSpPr>
        <p:spPr bwMode="auto">
          <a:xfrm>
            <a:off x="1563688" y="46966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1 1 1   1 1 1  1 1 1 1 0</a:t>
            </a:r>
          </a:p>
        </p:txBody>
      </p:sp>
      <p:sp>
        <p:nvSpPr>
          <p:cNvPr id="171012" name="Line 4"/>
          <p:cNvSpPr>
            <a:spLocks noChangeShapeType="1"/>
          </p:cNvSpPr>
          <p:nvPr/>
        </p:nvSpPr>
        <p:spPr bwMode="auto">
          <a:xfrm flipV="1">
            <a:off x="3220244" y="1734344"/>
            <a:ext cx="5277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6"/>
          <p:cNvSpPr>
            <a:spLocks noChangeShapeType="1"/>
          </p:cNvSpPr>
          <p:nvPr/>
        </p:nvSpPr>
        <p:spPr bwMode="auto">
          <a:xfrm>
            <a:off x="4816843" y="1200945"/>
            <a:ext cx="0" cy="41002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Rectangle 9"/>
          <p:cNvSpPr>
            <a:spLocks noChangeArrowheads="1"/>
          </p:cNvSpPr>
          <p:nvPr/>
        </p:nvSpPr>
        <p:spPr bwMode="auto">
          <a:xfrm>
            <a:off x="1563689" y="2182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0 0 1   1 0 1  1 1 1 1 1</a:t>
            </a:r>
          </a:p>
        </p:txBody>
      </p:sp>
      <p:sp>
        <p:nvSpPr>
          <p:cNvPr id="171018" name="Rectangle 10"/>
          <p:cNvSpPr>
            <a:spLocks noChangeArrowheads="1"/>
          </p:cNvSpPr>
          <p:nvPr/>
        </p:nvSpPr>
        <p:spPr bwMode="auto">
          <a:xfrm>
            <a:off x="1563688" y="2563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0 1 0   1 1 0  1 1 1 1 1</a:t>
            </a:r>
          </a:p>
        </p:txBody>
      </p:sp>
      <p:sp>
        <p:nvSpPr>
          <p:cNvPr id="171019" name="Rectangle 11"/>
          <p:cNvSpPr>
            <a:spLocks noChangeArrowheads="1"/>
          </p:cNvSpPr>
          <p:nvPr/>
        </p:nvSpPr>
        <p:spPr bwMode="auto">
          <a:xfrm>
            <a:off x="1563689" y="2944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0 1 1   1 1 1  0 1 1 1 1</a:t>
            </a:r>
          </a:p>
        </p:txBody>
      </p:sp>
      <p:sp>
        <p:nvSpPr>
          <p:cNvPr id="171020" name="Rectangle 12"/>
          <p:cNvSpPr>
            <a:spLocks noChangeArrowheads="1"/>
          </p:cNvSpPr>
          <p:nvPr/>
        </p:nvSpPr>
        <p:spPr bwMode="auto">
          <a:xfrm>
            <a:off x="1563688" y="3325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1 0 0   1 1 1  1 0 1 1 1</a:t>
            </a:r>
          </a:p>
        </p:txBody>
      </p:sp>
      <p:sp>
        <p:nvSpPr>
          <p:cNvPr id="171021" name="Rectangle 13"/>
          <p:cNvSpPr>
            <a:spLocks noChangeArrowheads="1"/>
          </p:cNvSpPr>
          <p:nvPr/>
        </p:nvSpPr>
        <p:spPr bwMode="auto">
          <a:xfrm>
            <a:off x="1563689" y="37822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1 0 1   1 1 1  1 1 0 1 1</a:t>
            </a:r>
          </a:p>
        </p:txBody>
      </p:sp>
      <p:sp>
        <p:nvSpPr>
          <p:cNvPr id="171022" name="Rectangle 14"/>
          <p:cNvSpPr>
            <a:spLocks noChangeArrowheads="1"/>
          </p:cNvSpPr>
          <p:nvPr/>
        </p:nvSpPr>
        <p:spPr bwMode="auto">
          <a:xfrm>
            <a:off x="1563689" y="42394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1 1 0   1 1 1  1 1 1 0 1</a:t>
            </a:r>
          </a:p>
        </p:txBody>
      </p:sp>
      <p:sp>
        <p:nvSpPr>
          <p:cNvPr id="171031" name="Line 23"/>
          <p:cNvSpPr>
            <a:spLocks noChangeShapeType="1"/>
          </p:cNvSpPr>
          <p:nvPr/>
        </p:nvSpPr>
        <p:spPr bwMode="auto">
          <a:xfrm>
            <a:off x="494823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2" name="Line 24"/>
          <p:cNvSpPr>
            <a:spLocks noChangeShapeType="1"/>
          </p:cNvSpPr>
          <p:nvPr/>
        </p:nvSpPr>
        <p:spPr bwMode="auto">
          <a:xfrm>
            <a:off x="5453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3" name="Line 25"/>
          <p:cNvSpPr>
            <a:spLocks noChangeShapeType="1"/>
          </p:cNvSpPr>
          <p:nvPr/>
        </p:nvSpPr>
        <p:spPr bwMode="auto">
          <a:xfrm>
            <a:off x="58848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4" name="Line 26"/>
          <p:cNvSpPr>
            <a:spLocks noChangeShapeType="1"/>
          </p:cNvSpPr>
          <p:nvPr/>
        </p:nvSpPr>
        <p:spPr bwMode="auto">
          <a:xfrm>
            <a:off x="63881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5" name="Line 27"/>
          <p:cNvSpPr>
            <a:spLocks noChangeShapeType="1"/>
          </p:cNvSpPr>
          <p:nvPr/>
        </p:nvSpPr>
        <p:spPr bwMode="auto">
          <a:xfrm>
            <a:off x="68199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6" name="Line 28"/>
          <p:cNvSpPr>
            <a:spLocks noChangeShapeType="1"/>
          </p:cNvSpPr>
          <p:nvPr/>
        </p:nvSpPr>
        <p:spPr bwMode="auto">
          <a:xfrm>
            <a:off x="725328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29"/>
          <p:cNvSpPr>
            <a:spLocks noChangeShapeType="1"/>
          </p:cNvSpPr>
          <p:nvPr/>
        </p:nvSpPr>
        <p:spPr bwMode="auto">
          <a:xfrm>
            <a:off x="7612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0"/>
          <p:cNvSpPr>
            <a:spLocks noChangeShapeType="1"/>
          </p:cNvSpPr>
          <p:nvPr/>
        </p:nvSpPr>
        <p:spPr bwMode="auto">
          <a:xfrm>
            <a:off x="7972425"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71246" name="Object 238"/>
          <p:cNvGraphicFramePr>
            <a:graphicFrameLocks noChangeAspect="1"/>
          </p:cNvGraphicFramePr>
          <p:nvPr/>
        </p:nvGraphicFramePr>
        <p:xfrm>
          <a:off x="8596335" y="1667652"/>
          <a:ext cx="1428760" cy="595331"/>
        </p:xfrm>
        <a:graphic>
          <a:graphicData uri="http://schemas.openxmlformats.org/presentationml/2006/ole">
            <mc:AlternateContent xmlns:mc="http://schemas.openxmlformats.org/markup-compatibility/2006">
              <mc:Choice xmlns:v="urn:schemas-microsoft-com:vml" Requires="v">
                <p:oleObj spid="_x0000_s171618" name="Equation" r:id="rId5" imgW="545760" imgH="241200" progId="Equation.DSMT4">
                  <p:embed/>
                </p:oleObj>
              </mc:Choice>
              <mc:Fallback>
                <p:oleObj name="Equation" r:id="rId5" imgW="545760" imgH="241200" progId="Equation.DSMT4">
                  <p:embed/>
                  <p:pic>
                    <p:nvPicPr>
                      <p:cNvPr id="0" name="Picture 2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6335" y="1667652"/>
                        <a:ext cx="1428760" cy="595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247" name="Object 239"/>
          <p:cNvGraphicFramePr>
            <a:graphicFrameLocks noChangeAspect="1"/>
          </p:cNvGraphicFramePr>
          <p:nvPr/>
        </p:nvGraphicFramePr>
        <p:xfrm>
          <a:off x="4952993" y="5904184"/>
          <a:ext cx="2736555" cy="765176"/>
        </p:xfrm>
        <a:graphic>
          <a:graphicData uri="http://schemas.openxmlformats.org/presentationml/2006/ole">
            <mc:AlternateContent xmlns:mc="http://schemas.openxmlformats.org/markup-compatibility/2006">
              <mc:Choice xmlns:v="urn:schemas-microsoft-com:vml" Requires="v">
                <p:oleObj spid="_x0000_s171619" name="公式" r:id="rId7" imgW="1371960" imgH="368280" progId="Equation.3">
                  <p:embed/>
                </p:oleObj>
              </mc:Choice>
              <mc:Fallback>
                <p:oleObj name="公式" r:id="rId7" imgW="1371960" imgH="368280" progId="Equation.3">
                  <p:embed/>
                  <p:pic>
                    <p:nvPicPr>
                      <p:cNvPr id="0" name="Picture 2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2993" y="5904184"/>
                        <a:ext cx="2736555" cy="765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矩形 27"/>
          <p:cNvSpPr/>
          <p:nvPr/>
        </p:nvSpPr>
        <p:spPr>
          <a:xfrm>
            <a:off x="1919537" y="260649"/>
            <a:ext cx="47716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of 3-8 Decoder </a:t>
            </a:r>
            <a:endParaRPr lang="zh-CN" altLang="en-US" sz="3200" dirty="0">
              <a:solidFill>
                <a:srgbClr val="FFFF00"/>
              </a:solidFill>
            </a:endParaRPr>
          </a:p>
        </p:txBody>
      </p:sp>
    </p:spTree>
  </p:cSld>
  <p:clrMapOvr>
    <a:masterClrMapping/>
  </p:clrMapOvr>
  <p:transition>
    <p:sndAc>
      <p:stSnd>
        <p:snd r:embed="rId4" name="hammer.wav"/>
      </p:stSnd>
    </p:sndAc>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3552" y="1981200"/>
            <a:ext cx="8375848" cy="4114800"/>
          </a:xfrm>
        </p:spPr>
        <p:txBody>
          <a:bodyPr/>
          <a:lstStyle/>
          <a:p>
            <a:pPr marL="0" indent="0" fontAlgn="auto">
              <a:spcBef>
                <a:spcPts val="0"/>
              </a:spcBef>
              <a:spcAft>
                <a:spcPts val="0"/>
              </a:spcAft>
              <a:buNone/>
              <a:defRPr/>
            </a:pPr>
            <a:r>
              <a:rPr lang="en-US" altLang="zh-CN" dirty="0" smtClean="0">
                <a:latin typeface="Times New Roman" pitchFamily="18" charset="0"/>
                <a:cs typeface="Times New Roman" pitchFamily="18" charset="0"/>
              </a:rPr>
              <a:t>The outputs are low-level voltage effective.</a:t>
            </a:r>
          </a:p>
          <a:p>
            <a:r>
              <a:rPr lang="en-US" altLang="zh-CN" dirty="0" smtClean="0">
                <a:latin typeface="Times New Roman" pitchFamily="18" charset="0"/>
                <a:cs typeface="Times New Roman" pitchFamily="18" charset="0"/>
              </a:rPr>
              <a:t>The binary number 000 is decoded into the decimal number 0 (Z0_NOT is 0).</a:t>
            </a:r>
          </a:p>
          <a:p>
            <a:r>
              <a:rPr lang="en-US" altLang="zh-CN" dirty="0" smtClean="0">
                <a:latin typeface="Times New Roman" pitchFamily="18" charset="0"/>
                <a:cs typeface="Times New Roman" pitchFamily="18" charset="0"/>
              </a:rPr>
              <a:t>The binary number 111 is decoded into the decimal number 7 (Z7_NOT is 0).</a:t>
            </a:r>
            <a:endParaRPr lang="zh-CN" altLang="en-US" dirty="0" smtClean="0">
              <a:latin typeface="Times New Roman" pitchFamily="18" charset="0"/>
              <a:cs typeface="Times New Roman" pitchFamily="18" charset="0"/>
            </a:endParaRPr>
          </a:p>
          <a:p>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Rectangle 7"/>
          <p:cNvSpPr>
            <a:spLocks noChangeArrowheads="1"/>
          </p:cNvSpPr>
          <p:nvPr/>
        </p:nvSpPr>
        <p:spPr bwMode="auto">
          <a:xfrm>
            <a:off x="1487489" y="1124745"/>
            <a:ext cx="7074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baseline="-2500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1016" name="Rectangle 8"/>
          <p:cNvSpPr>
            <a:spLocks noChangeArrowheads="1"/>
          </p:cNvSpPr>
          <p:nvPr/>
        </p:nvSpPr>
        <p:spPr bwMode="auto">
          <a:xfrm>
            <a:off x="1563689" y="17248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0 0 0   0 1 1  1 1 1 1 1</a:t>
            </a:r>
          </a:p>
        </p:txBody>
      </p:sp>
      <p:sp>
        <p:nvSpPr>
          <p:cNvPr id="171023" name="Rectangle 15"/>
          <p:cNvSpPr>
            <a:spLocks noChangeArrowheads="1"/>
          </p:cNvSpPr>
          <p:nvPr/>
        </p:nvSpPr>
        <p:spPr bwMode="auto">
          <a:xfrm>
            <a:off x="1563688" y="46966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1 1 1   1 1 1  1 1 1 1 0</a:t>
            </a:r>
          </a:p>
        </p:txBody>
      </p:sp>
      <p:sp>
        <p:nvSpPr>
          <p:cNvPr id="171012" name="Line 4"/>
          <p:cNvSpPr>
            <a:spLocks noChangeShapeType="1"/>
          </p:cNvSpPr>
          <p:nvPr/>
        </p:nvSpPr>
        <p:spPr bwMode="auto">
          <a:xfrm flipV="1">
            <a:off x="3220244" y="1734344"/>
            <a:ext cx="5277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6"/>
          <p:cNvSpPr>
            <a:spLocks noChangeShapeType="1"/>
          </p:cNvSpPr>
          <p:nvPr/>
        </p:nvSpPr>
        <p:spPr bwMode="auto">
          <a:xfrm>
            <a:off x="4816843" y="1200945"/>
            <a:ext cx="0" cy="41002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Rectangle 9"/>
          <p:cNvSpPr>
            <a:spLocks noChangeArrowheads="1"/>
          </p:cNvSpPr>
          <p:nvPr/>
        </p:nvSpPr>
        <p:spPr bwMode="auto">
          <a:xfrm>
            <a:off x="1563689" y="2182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0 0 1   </a:t>
            </a:r>
            <a:r>
              <a:rPr lang="zh-CN" altLang="en-US" sz="3200" b="0" dirty="0">
                <a:effectLst>
                  <a:outerShdw blurRad="38100" dist="38100" dir="2700000" algn="tl">
                    <a:srgbClr val="000000"/>
                  </a:outerShdw>
                </a:effectLst>
                <a:latin typeface="黑体" pitchFamily="49" charset="-122"/>
                <a:ea typeface="黑体" pitchFamily="49" charset="-122"/>
              </a:rPr>
              <a:t>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zh-CN" altLang="en-US" sz="3200" b="0" dirty="0">
                <a:effectLst>
                  <a:outerShdw blurRad="38100" dist="38100" dir="2700000" algn="tl">
                    <a:srgbClr val="000000"/>
                  </a:outerShdw>
                </a:effectLst>
                <a:latin typeface="黑体" pitchFamily="49" charset="-122"/>
                <a:ea typeface="黑体" pitchFamily="49" charset="-122"/>
              </a:rPr>
              <a:t> 1  1 1 1 1 1</a:t>
            </a:r>
          </a:p>
        </p:txBody>
      </p:sp>
      <p:sp>
        <p:nvSpPr>
          <p:cNvPr id="171018" name="Rectangle 10"/>
          <p:cNvSpPr>
            <a:spLocks noChangeArrowheads="1"/>
          </p:cNvSpPr>
          <p:nvPr/>
        </p:nvSpPr>
        <p:spPr bwMode="auto">
          <a:xfrm>
            <a:off x="1563688" y="2563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0 1 0   1 1 0  1 1 1 1 1</a:t>
            </a:r>
          </a:p>
        </p:txBody>
      </p:sp>
      <p:sp>
        <p:nvSpPr>
          <p:cNvPr id="171019" name="Rectangle 11"/>
          <p:cNvSpPr>
            <a:spLocks noChangeArrowheads="1"/>
          </p:cNvSpPr>
          <p:nvPr/>
        </p:nvSpPr>
        <p:spPr bwMode="auto">
          <a:xfrm>
            <a:off x="1563689" y="2944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0 1 1   1 1 1  0 1 1 1 1</a:t>
            </a:r>
          </a:p>
        </p:txBody>
      </p:sp>
      <p:sp>
        <p:nvSpPr>
          <p:cNvPr id="171020" name="Rectangle 12"/>
          <p:cNvSpPr>
            <a:spLocks noChangeArrowheads="1"/>
          </p:cNvSpPr>
          <p:nvPr/>
        </p:nvSpPr>
        <p:spPr bwMode="auto">
          <a:xfrm>
            <a:off x="1563688" y="3325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1 0 0   1 1 1  1 0 1 1 1</a:t>
            </a:r>
          </a:p>
        </p:txBody>
      </p:sp>
      <p:sp>
        <p:nvSpPr>
          <p:cNvPr id="171021" name="Rectangle 13"/>
          <p:cNvSpPr>
            <a:spLocks noChangeArrowheads="1"/>
          </p:cNvSpPr>
          <p:nvPr/>
        </p:nvSpPr>
        <p:spPr bwMode="auto">
          <a:xfrm>
            <a:off x="1563689" y="37822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1 0 1   1 1 1  1 1 0 1 1</a:t>
            </a:r>
          </a:p>
        </p:txBody>
      </p:sp>
      <p:sp>
        <p:nvSpPr>
          <p:cNvPr id="171022" name="Rectangle 14"/>
          <p:cNvSpPr>
            <a:spLocks noChangeArrowheads="1"/>
          </p:cNvSpPr>
          <p:nvPr/>
        </p:nvSpPr>
        <p:spPr bwMode="auto">
          <a:xfrm>
            <a:off x="1563689" y="42394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1 1 0   1 1 1  1 1 1 0 1</a:t>
            </a:r>
          </a:p>
        </p:txBody>
      </p:sp>
      <p:sp>
        <p:nvSpPr>
          <p:cNvPr id="171031" name="Line 23"/>
          <p:cNvSpPr>
            <a:spLocks noChangeShapeType="1"/>
          </p:cNvSpPr>
          <p:nvPr/>
        </p:nvSpPr>
        <p:spPr bwMode="auto">
          <a:xfrm>
            <a:off x="494823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2" name="Line 24"/>
          <p:cNvSpPr>
            <a:spLocks noChangeShapeType="1"/>
          </p:cNvSpPr>
          <p:nvPr/>
        </p:nvSpPr>
        <p:spPr bwMode="auto">
          <a:xfrm>
            <a:off x="5453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3" name="Line 25"/>
          <p:cNvSpPr>
            <a:spLocks noChangeShapeType="1"/>
          </p:cNvSpPr>
          <p:nvPr/>
        </p:nvSpPr>
        <p:spPr bwMode="auto">
          <a:xfrm>
            <a:off x="58848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4" name="Line 26"/>
          <p:cNvSpPr>
            <a:spLocks noChangeShapeType="1"/>
          </p:cNvSpPr>
          <p:nvPr/>
        </p:nvSpPr>
        <p:spPr bwMode="auto">
          <a:xfrm>
            <a:off x="63881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5" name="Line 27"/>
          <p:cNvSpPr>
            <a:spLocks noChangeShapeType="1"/>
          </p:cNvSpPr>
          <p:nvPr/>
        </p:nvSpPr>
        <p:spPr bwMode="auto">
          <a:xfrm>
            <a:off x="68199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6" name="Line 28"/>
          <p:cNvSpPr>
            <a:spLocks noChangeShapeType="1"/>
          </p:cNvSpPr>
          <p:nvPr/>
        </p:nvSpPr>
        <p:spPr bwMode="auto">
          <a:xfrm>
            <a:off x="725328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29"/>
          <p:cNvSpPr>
            <a:spLocks noChangeShapeType="1"/>
          </p:cNvSpPr>
          <p:nvPr/>
        </p:nvSpPr>
        <p:spPr bwMode="auto">
          <a:xfrm>
            <a:off x="7612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0"/>
          <p:cNvSpPr>
            <a:spLocks noChangeShapeType="1"/>
          </p:cNvSpPr>
          <p:nvPr/>
        </p:nvSpPr>
        <p:spPr bwMode="auto">
          <a:xfrm>
            <a:off x="7972425"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矩形 27"/>
          <p:cNvSpPr/>
          <p:nvPr/>
        </p:nvSpPr>
        <p:spPr>
          <a:xfrm>
            <a:off x="1919537" y="260649"/>
            <a:ext cx="47716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of 3-8 Decoder </a:t>
            </a:r>
            <a:endParaRPr lang="zh-CN" altLang="en-US" sz="3200" dirty="0">
              <a:solidFill>
                <a:srgbClr val="FFFF00"/>
              </a:solidFill>
            </a:endParaRPr>
          </a:p>
        </p:txBody>
      </p:sp>
      <p:graphicFrame>
        <p:nvGraphicFramePr>
          <p:cNvPr id="1027076" name="Object 4"/>
          <p:cNvGraphicFramePr>
            <a:graphicFrameLocks noChangeAspect="1"/>
          </p:cNvGraphicFramePr>
          <p:nvPr/>
        </p:nvGraphicFramePr>
        <p:xfrm>
          <a:off x="8760297" y="2154436"/>
          <a:ext cx="1571625" cy="698500"/>
        </p:xfrm>
        <a:graphic>
          <a:graphicData uri="http://schemas.openxmlformats.org/presentationml/2006/ole">
            <mc:AlternateContent xmlns:mc="http://schemas.openxmlformats.org/markup-compatibility/2006">
              <mc:Choice xmlns:v="urn:schemas-microsoft-com:vml" Requires="v">
                <p:oleObj spid="_x0000_s1027448" name="Equation" r:id="rId5" imgW="520560" imgH="253800" progId="Equation.DSMT4">
                  <p:embed/>
                </p:oleObj>
              </mc:Choice>
              <mc:Fallback>
                <p:oleObj name="Equation" r:id="rId5" imgW="520560" imgH="2538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97" y="2154436"/>
                        <a:ext cx="157162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077" name="Object 5"/>
          <p:cNvGraphicFramePr>
            <a:graphicFrameLocks noChangeAspect="1"/>
          </p:cNvGraphicFramePr>
          <p:nvPr/>
        </p:nvGraphicFramePr>
        <p:xfrm>
          <a:off x="4583833" y="5661249"/>
          <a:ext cx="2600325" cy="879475"/>
        </p:xfrm>
        <a:graphic>
          <a:graphicData uri="http://schemas.openxmlformats.org/presentationml/2006/ole">
            <mc:AlternateContent xmlns:mc="http://schemas.openxmlformats.org/markup-compatibility/2006">
              <mc:Choice xmlns:v="urn:schemas-microsoft-com:vml" Requires="v">
                <p:oleObj spid="_x0000_s1027449" name="公式" r:id="rId7" imgW="1308240" imgH="432000" progId="Equation.3">
                  <p:embed/>
                </p:oleObj>
              </mc:Choice>
              <mc:Fallback>
                <p:oleObj name="公式" r:id="rId7" imgW="1308240" imgH="4320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833" y="5661249"/>
                        <a:ext cx="2600325"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hammer.wav"/>
      </p:stSnd>
    </p:sndAc>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Rectangle 7"/>
          <p:cNvSpPr>
            <a:spLocks noChangeArrowheads="1"/>
          </p:cNvSpPr>
          <p:nvPr/>
        </p:nvSpPr>
        <p:spPr bwMode="auto">
          <a:xfrm>
            <a:off x="1487489" y="1124745"/>
            <a:ext cx="7074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baseline="-2500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1016" name="Rectangle 8"/>
          <p:cNvSpPr>
            <a:spLocks noChangeArrowheads="1"/>
          </p:cNvSpPr>
          <p:nvPr/>
        </p:nvSpPr>
        <p:spPr bwMode="auto">
          <a:xfrm>
            <a:off x="1563689" y="17248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0 0 0   0 1 1  1 1 1 1 1</a:t>
            </a:r>
          </a:p>
        </p:txBody>
      </p:sp>
      <p:sp>
        <p:nvSpPr>
          <p:cNvPr id="171023" name="Rectangle 15"/>
          <p:cNvSpPr>
            <a:spLocks noChangeArrowheads="1"/>
          </p:cNvSpPr>
          <p:nvPr/>
        </p:nvSpPr>
        <p:spPr bwMode="auto">
          <a:xfrm>
            <a:off x="1563688" y="46966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1 1 1   1 1 1  1 1 1 1 0</a:t>
            </a:r>
          </a:p>
        </p:txBody>
      </p:sp>
      <p:sp>
        <p:nvSpPr>
          <p:cNvPr id="171012" name="Line 4"/>
          <p:cNvSpPr>
            <a:spLocks noChangeShapeType="1"/>
          </p:cNvSpPr>
          <p:nvPr/>
        </p:nvSpPr>
        <p:spPr bwMode="auto">
          <a:xfrm flipV="1">
            <a:off x="3220244" y="1734344"/>
            <a:ext cx="5277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6"/>
          <p:cNvSpPr>
            <a:spLocks noChangeShapeType="1"/>
          </p:cNvSpPr>
          <p:nvPr/>
        </p:nvSpPr>
        <p:spPr bwMode="auto">
          <a:xfrm>
            <a:off x="4816843" y="1200945"/>
            <a:ext cx="0" cy="41002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Rectangle 9"/>
          <p:cNvSpPr>
            <a:spLocks noChangeArrowheads="1"/>
          </p:cNvSpPr>
          <p:nvPr/>
        </p:nvSpPr>
        <p:spPr bwMode="auto">
          <a:xfrm>
            <a:off x="1563689" y="2182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0 0 1   1 0 1  1 1 1 1 1</a:t>
            </a:r>
          </a:p>
        </p:txBody>
      </p:sp>
      <p:sp>
        <p:nvSpPr>
          <p:cNvPr id="171018" name="Rectangle 10"/>
          <p:cNvSpPr>
            <a:spLocks noChangeArrowheads="1"/>
          </p:cNvSpPr>
          <p:nvPr/>
        </p:nvSpPr>
        <p:spPr bwMode="auto">
          <a:xfrm>
            <a:off x="1563688" y="2563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0 1 0</a:t>
            </a:r>
            <a:r>
              <a:rPr lang="zh-CN" altLang="en-US" sz="3200" b="0" dirty="0">
                <a:effectLst>
                  <a:outerShdw blurRad="38100" dist="38100" dir="2700000" algn="tl">
                    <a:srgbClr val="000000"/>
                  </a:outerShdw>
                </a:effectLst>
                <a:latin typeface="黑体" pitchFamily="49" charset="-122"/>
                <a:ea typeface="黑体" pitchFamily="49" charset="-122"/>
              </a:rPr>
              <a:t>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zh-CN" altLang="en-US" sz="3200" b="0" dirty="0">
                <a:effectLst>
                  <a:outerShdw blurRad="38100" dist="38100" dir="2700000" algn="tl">
                    <a:srgbClr val="000000"/>
                  </a:outerShdw>
                </a:effectLst>
                <a:latin typeface="黑体" pitchFamily="49" charset="-122"/>
                <a:ea typeface="黑体" pitchFamily="49" charset="-122"/>
              </a:rPr>
              <a:t>  1 1 1 1 1</a:t>
            </a:r>
          </a:p>
        </p:txBody>
      </p:sp>
      <p:sp>
        <p:nvSpPr>
          <p:cNvPr id="171019" name="Rectangle 11"/>
          <p:cNvSpPr>
            <a:spLocks noChangeArrowheads="1"/>
          </p:cNvSpPr>
          <p:nvPr/>
        </p:nvSpPr>
        <p:spPr bwMode="auto">
          <a:xfrm>
            <a:off x="1563689" y="2944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0 1 1   1 1 1  0 1 1 1 1</a:t>
            </a:r>
          </a:p>
        </p:txBody>
      </p:sp>
      <p:sp>
        <p:nvSpPr>
          <p:cNvPr id="171020" name="Rectangle 12"/>
          <p:cNvSpPr>
            <a:spLocks noChangeArrowheads="1"/>
          </p:cNvSpPr>
          <p:nvPr/>
        </p:nvSpPr>
        <p:spPr bwMode="auto">
          <a:xfrm>
            <a:off x="1563688" y="3325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1 0 0   1 1 1  1 0 1 1 1</a:t>
            </a:r>
          </a:p>
        </p:txBody>
      </p:sp>
      <p:sp>
        <p:nvSpPr>
          <p:cNvPr id="171021" name="Rectangle 13"/>
          <p:cNvSpPr>
            <a:spLocks noChangeArrowheads="1"/>
          </p:cNvSpPr>
          <p:nvPr/>
        </p:nvSpPr>
        <p:spPr bwMode="auto">
          <a:xfrm>
            <a:off x="1563689" y="37822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1 0 1   1 1 1  1 1 0 1 1</a:t>
            </a:r>
          </a:p>
        </p:txBody>
      </p:sp>
      <p:sp>
        <p:nvSpPr>
          <p:cNvPr id="171022" name="Rectangle 14"/>
          <p:cNvSpPr>
            <a:spLocks noChangeArrowheads="1"/>
          </p:cNvSpPr>
          <p:nvPr/>
        </p:nvSpPr>
        <p:spPr bwMode="auto">
          <a:xfrm>
            <a:off x="1563689" y="42394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1 1 0   1 1 1  1 1 1 0 1</a:t>
            </a:r>
          </a:p>
        </p:txBody>
      </p:sp>
      <p:sp>
        <p:nvSpPr>
          <p:cNvPr id="171031" name="Line 23"/>
          <p:cNvSpPr>
            <a:spLocks noChangeShapeType="1"/>
          </p:cNvSpPr>
          <p:nvPr/>
        </p:nvSpPr>
        <p:spPr bwMode="auto">
          <a:xfrm>
            <a:off x="494823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2" name="Line 24"/>
          <p:cNvSpPr>
            <a:spLocks noChangeShapeType="1"/>
          </p:cNvSpPr>
          <p:nvPr/>
        </p:nvSpPr>
        <p:spPr bwMode="auto">
          <a:xfrm>
            <a:off x="5453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3" name="Line 25"/>
          <p:cNvSpPr>
            <a:spLocks noChangeShapeType="1"/>
          </p:cNvSpPr>
          <p:nvPr/>
        </p:nvSpPr>
        <p:spPr bwMode="auto">
          <a:xfrm>
            <a:off x="58848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4" name="Line 26"/>
          <p:cNvSpPr>
            <a:spLocks noChangeShapeType="1"/>
          </p:cNvSpPr>
          <p:nvPr/>
        </p:nvSpPr>
        <p:spPr bwMode="auto">
          <a:xfrm>
            <a:off x="63881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5" name="Line 27"/>
          <p:cNvSpPr>
            <a:spLocks noChangeShapeType="1"/>
          </p:cNvSpPr>
          <p:nvPr/>
        </p:nvSpPr>
        <p:spPr bwMode="auto">
          <a:xfrm>
            <a:off x="68199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6" name="Line 28"/>
          <p:cNvSpPr>
            <a:spLocks noChangeShapeType="1"/>
          </p:cNvSpPr>
          <p:nvPr/>
        </p:nvSpPr>
        <p:spPr bwMode="auto">
          <a:xfrm>
            <a:off x="725328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29"/>
          <p:cNvSpPr>
            <a:spLocks noChangeShapeType="1"/>
          </p:cNvSpPr>
          <p:nvPr/>
        </p:nvSpPr>
        <p:spPr bwMode="auto">
          <a:xfrm>
            <a:off x="7612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0"/>
          <p:cNvSpPr>
            <a:spLocks noChangeShapeType="1"/>
          </p:cNvSpPr>
          <p:nvPr/>
        </p:nvSpPr>
        <p:spPr bwMode="auto">
          <a:xfrm>
            <a:off x="7972425"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矩形 27"/>
          <p:cNvSpPr/>
          <p:nvPr/>
        </p:nvSpPr>
        <p:spPr>
          <a:xfrm>
            <a:off x="1919537" y="260649"/>
            <a:ext cx="47716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of 3-8 Decoder </a:t>
            </a:r>
            <a:endParaRPr lang="zh-CN" altLang="en-US" sz="3200" dirty="0">
              <a:solidFill>
                <a:srgbClr val="FFFF00"/>
              </a:solidFill>
            </a:endParaRPr>
          </a:p>
        </p:txBody>
      </p:sp>
      <p:graphicFrame>
        <p:nvGraphicFramePr>
          <p:cNvPr id="1028100" name="Object 4"/>
          <p:cNvGraphicFramePr>
            <a:graphicFrameLocks noChangeAspect="1"/>
          </p:cNvGraphicFramePr>
          <p:nvPr/>
        </p:nvGraphicFramePr>
        <p:xfrm>
          <a:off x="4511824" y="5643564"/>
          <a:ext cx="2641600" cy="841375"/>
        </p:xfrm>
        <a:graphic>
          <a:graphicData uri="http://schemas.openxmlformats.org/presentationml/2006/ole">
            <mc:AlternateContent xmlns:mc="http://schemas.openxmlformats.org/markup-compatibility/2006">
              <mc:Choice xmlns:v="urn:schemas-microsoft-com:vml" Requires="v">
                <p:oleObj spid="_x0000_s1028472" name="公式" r:id="rId5" imgW="1321200" imgH="419040" progId="Equation.3">
                  <p:embed/>
                </p:oleObj>
              </mc:Choice>
              <mc:Fallback>
                <p:oleObj name="公式" r:id="rId5" imgW="1321200" imgH="4190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824" y="5643564"/>
                        <a:ext cx="264160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101" name="Object 5"/>
          <p:cNvGraphicFramePr>
            <a:graphicFrameLocks noChangeAspect="1"/>
          </p:cNvGraphicFramePr>
          <p:nvPr/>
        </p:nvGraphicFramePr>
        <p:xfrm>
          <a:off x="8904312" y="2489076"/>
          <a:ext cx="1479550" cy="723900"/>
        </p:xfrm>
        <a:graphic>
          <a:graphicData uri="http://schemas.openxmlformats.org/presentationml/2006/ole">
            <mc:AlternateContent xmlns:mc="http://schemas.openxmlformats.org/markup-compatibility/2006">
              <mc:Choice xmlns:v="urn:schemas-microsoft-com:vml" Requires="v">
                <p:oleObj spid="_x0000_s1028473" name="Equation" r:id="rId7" imgW="520560" imgH="253800" progId="Equation.DSMT4">
                  <p:embed/>
                </p:oleObj>
              </mc:Choice>
              <mc:Fallback>
                <p:oleObj name="Equation" r:id="rId7" imgW="520560" imgH="2538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4312" y="2489076"/>
                        <a:ext cx="14795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hammer.wav"/>
      </p:stSnd>
    </p:sndAc>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Rectangle 7"/>
          <p:cNvSpPr>
            <a:spLocks noChangeArrowheads="1"/>
          </p:cNvSpPr>
          <p:nvPr/>
        </p:nvSpPr>
        <p:spPr bwMode="auto">
          <a:xfrm>
            <a:off x="1487489" y="1124745"/>
            <a:ext cx="7074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baseline="-2500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1016" name="Rectangle 8"/>
          <p:cNvSpPr>
            <a:spLocks noChangeArrowheads="1"/>
          </p:cNvSpPr>
          <p:nvPr/>
        </p:nvSpPr>
        <p:spPr bwMode="auto">
          <a:xfrm>
            <a:off x="1563689" y="17248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0 0 0   0 1 1  1 1 1 1 1</a:t>
            </a:r>
          </a:p>
        </p:txBody>
      </p:sp>
      <p:sp>
        <p:nvSpPr>
          <p:cNvPr id="171023" name="Rectangle 15"/>
          <p:cNvSpPr>
            <a:spLocks noChangeArrowheads="1"/>
          </p:cNvSpPr>
          <p:nvPr/>
        </p:nvSpPr>
        <p:spPr bwMode="auto">
          <a:xfrm>
            <a:off x="1563688" y="46966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1 1 1   1 1 1  1 1 1 1 0</a:t>
            </a:r>
          </a:p>
        </p:txBody>
      </p:sp>
      <p:sp>
        <p:nvSpPr>
          <p:cNvPr id="171012" name="Line 4"/>
          <p:cNvSpPr>
            <a:spLocks noChangeShapeType="1"/>
          </p:cNvSpPr>
          <p:nvPr/>
        </p:nvSpPr>
        <p:spPr bwMode="auto">
          <a:xfrm flipV="1">
            <a:off x="3220244" y="1734344"/>
            <a:ext cx="5277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6"/>
          <p:cNvSpPr>
            <a:spLocks noChangeShapeType="1"/>
          </p:cNvSpPr>
          <p:nvPr/>
        </p:nvSpPr>
        <p:spPr bwMode="auto">
          <a:xfrm>
            <a:off x="4816843" y="1200945"/>
            <a:ext cx="0" cy="41002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Rectangle 9"/>
          <p:cNvSpPr>
            <a:spLocks noChangeArrowheads="1"/>
          </p:cNvSpPr>
          <p:nvPr/>
        </p:nvSpPr>
        <p:spPr bwMode="auto">
          <a:xfrm>
            <a:off x="1563689" y="2182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0 0 1   1 0 1  1 1 1 1 1</a:t>
            </a:r>
          </a:p>
        </p:txBody>
      </p:sp>
      <p:sp>
        <p:nvSpPr>
          <p:cNvPr id="171018" name="Rectangle 10"/>
          <p:cNvSpPr>
            <a:spLocks noChangeArrowheads="1"/>
          </p:cNvSpPr>
          <p:nvPr/>
        </p:nvSpPr>
        <p:spPr bwMode="auto">
          <a:xfrm>
            <a:off x="1563688" y="2563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0 1 0   1 1 0  1 1 1 1 1</a:t>
            </a:r>
          </a:p>
        </p:txBody>
      </p:sp>
      <p:sp>
        <p:nvSpPr>
          <p:cNvPr id="171019" name="Rectangle 11"/>
          <p:cNvSpPr>
            <a:spLocks noChangeArrowheads="1"/>
          </p:cNvSpPr>
          <p:nvPr/>
        </p:nvSpPr>
        <p:spPr bwMode="auto">
          <a:xfrm>
            <a:off x="1563689" y="2944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0 1 1</a:t>
            </a:r>
            <a:r>
              <a:rPr lang="zh-CN" altLang="en-US" sz="3200" b="0" dirty="0">
                <a:effectLst>
                  <a:outerShdw blurRad="38100" dist="38100" dir="2700000" algn="tl">
                    <a:srgbClr val="000000"/>
                  </a:outerShdw>
                </a:effectLst>
                <a:latin typeface="黑体" pitchFamily="49" charset="-122"/>
                <a:ea typeface="黑体" pitchFamily="49" charset="-122"/>
              </a:rPr>
              <a:t>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zh-CN" altLang="en-US" sz="3200" b="0" dirty="0">
                <a:effectLst>
                  <a:outerShdw blurRad="38100" dist="38100" dir="2700000" algn="tl">
                    <a:srgbClr val="000000"/>
                  </a:outerShdw>
                </a:effectLst>
                <a:latin typeface="黑体" pitchFamily="49" charset="-122"/>
                <a:ea typeface="黑体" pitchFamily="49" charset="-122"/>
              </a:rPr>
              <a:t> 1 1 1 1</a:t>
            </a:r>
          </a:p>
        </p:txBody>
      </p:sp>
      <p:sp>
        <p:nvSpPr>
          <p:cNvPr id="171020" name="Rectangle 12"/>
          <p:cNvSpPr>
            <a:spLocks noChangeArrowheads="1"/>
          </p:cNvSpPr>
          <p:nvPr/>
        </p:nvSpPr>
        <p:spPr bwMode="auto">
          <a:xfrm>
            <a:off x="1563688" y="3325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1 0 0   1 1 1  1 0 1 1 1</a:t>
            </a:r>
          </a:p>
        </p:txBody>
      </p:sp>
      <p:sp>
        <p:nvSpPr>
          <p:cNvPr id="171021" name="Rectangle 13"/>
          <p:cNvSpPr>
            <a:spLocks noChangeArrowheads="1"/>
          </p:cNvSpPr>
          <p:nvPr/>
        </p:nvSpPr>
        <p:spPr bwMode="auto">
          <a:xfrm>
            <a:off x="1563689" y="37822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1 0 1   1 1 1  1 1 0 1 1</a:t>
            </a:r>
          </a:p>
        </p:txBody>
      </p:sp>
      <p:sp>
        <p:nvSpPr>
          <p:cNvPr id="171022" name="Rectangle 14"/>
          <p:cNvSpPr>
            <a:spLocks noChangeArrowheads="1"/>
          </p:cNvSpPr>
          <p:nvPr/>
        </p:nvSpPr>
        <p:spPr bwMode="auto">
          <a:xfrm>
            <a:off x="1563689" y="42394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1 1 0   1 1 1  1 1 1 0 1</a:t>
            </a:r>
          </a:p>
        </p:txBody>
      </p:sp>
      <p:sp>
        <p:nvSpPr>
          <p:cNvPr id="171031" name="Line 23"/>
          <p:cNvSpPr>
            <a:spLocks noChangeShapeType="1"/>
          </p:cNvSpPr>
          <p:nvPr/>
        </p:nvSpPr>
        <p:spPr bwMode="auto">
          <a:xfrm>
            <a:off x="494823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2" name="Line 24"/>
          <p:cNvSpPr>
            <a:spLocks noChangeShapeType="1"/>
          </p:cNvSpPr>
          <p:nvPr/>
        </p:nvSpPr>
        <p:spPr bwMode="auto">
          <a:xfrm>
            <a:off x="5453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3" name="Line 25"/>
          <p:cNvSpPr>
            <a:spLocks noChangeShapeType="1"/>
          </p:cNvSpPr>
          <p:nvPr/>
        </p:nvSpPr>
        <p:spPr bwMode="auto">
          <a:xfrm>
            <a:off x="58848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4" name="Line 26"/>
          <p:cNvSpPr>
            <a:spLocks noChangeShapeType="1"/>
          </p:cNvSpPr>
          <p:nvPr/>
        </p:nvSpPr>
        <p:spPr bwMode="auto">
          <a:xfrm>
            <a:off x="63881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5" name="Line 27"/>
          <p:cNvSpPr>
            <a:spLocks noChangeShapeType="1"/>
          </p:cNvSpPr>
          <p:nvPr/>
        </p:nvSpPr>
        <p:spPr bwMode="auto">
          <a:xfrm>
            <a:off x="68199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6" name="Line 28"/>
          <p:cNvSpPr>
            <a:spLocks noChangeShapeType="1"/>
          </p:cNvSpPr>
          <p:nvPr/>
        </p:nvSpPr>
        <p:spPr bwMode="auto">
          <a:xfrm>
            <a:off x="725328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29"/>
          <p:cNvSpPr>
            <a:spLocks noChangeShapeType="1"/>
          </p:cNvSpPr>
          <p:nvPr/>
        </p:nvSpPr>
        <p:spPr bwMode="auto">
          <a:xfrm>
            <a:off x="7612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0"/>
          <p:cNvSpPr>
            <a:spLocks noChangeShapeType="1"/>
          </p:cNvSpPr>
          <p:nvPr/>
        </p:nvSpPr>
        <p:spPr bwMode="auto">
          <a:xfrm>
            <a:off x="7972425"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矩形 27"/>
          <p:cNvSpPr/>
          <p:nvPr/>
        </p:nvSpPr>
        <p:spPr>
          <a:xfrm>
            <a:off x="1919537" y="260649"/>
            <a:ext cx="47716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of 3-8 Decoder </a:t>
            </a:r>
            <a:endParaRPr lang="zh-CN" altLang="en-US" sz="3200" dirty="0">
              <a:solidFill>
                <a:srgbClr val="FFFF00"/>
              </a:solidFill>
            </a:endParaRPr>
          </a:p>
        </p:txBody>
      </p:sp>
      <p:graphicFrame>
        <p:nvGraphicFramePr>
          <p:cNvPr id="1029122" name="Object 2"/>
          <p:cNvGraphicFramePr>
            <a:graphicFrameLocks noChangeAspect="1"/>
          </p:cNvGraphicFramePr>
          <p:nvPr/>
        </p:nvGraphicFramePr>
        <p:xfrm>
          <a:off x="4511825" y="5643564"/>
          <a:ext cx="2786063" cy="839787"/>
        </p:xfrm>
        <a:graphic>
          <a:graphicData uri="http://schemas.openxmlformats.org/presentationml/2006/ole">
            <mc:AlternateContent xmlns:mc="http://schemas.openxmlformats.org/markup-compatibility/2006">
              <mc:Choice xmlns:v="urn:schemas-microsoft-com:vml" Requires="v">
                <p:oleObj spid="_x0000_s1029494" name="公式" r:id="rId5" imgW="1283040" imgH="432000" progId="Equation.3">
                  <p:embed/>
                </p:oleObj>
              </mc:Choice>
              <mc:Fallback>
                <p:oleObj name="公式" r:id="rId5" imgW="1283040" imgH="4320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825" y="5643564"/>
                        <a:ext cx="2786063"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123" name="Object 3"/>
          <p:cNvGraphicFramePr>
            <a:graphicFrameLocks noChangeAspect="1"/>
          </p:cNvGraphicFramePr>
          <p:nvPr/>
        </p:nvGraphicFramePr>
        <p:xfrm>
          <a:off x="8655199" y="2852937"/>
          <a:ext cx="1530350" cy="636587"/>
        </p:xfrm>
        <a:graphic>
          <a:graphicData uri="http://schemas.openxmlformats.org/presentationml/2006/ole">
            <mc:AlternateContent xmlns:mc="http://schemas.openxmlformats.org/markup-compatibility/2006">
              <mc:Choice xmlns:v="urn:schemas-microsoft-com:vml" Requires="v">
                <p:oleObj spid="_x0000_s1029495" name="Equation" r:id="rId7" imgW="495000" imgH="253800" progId="Equation.DSMT4">
                  <p:embed/>
                </p:oleObj>
              </mc:Choice>
              <mc:Fallback>
                <p:oleObj name="Equation" r:id="rId7" imgW="495000" imgH="2538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5199" y="2852937"/>
                        <a:ext cx="153035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hammer.wav"/>
      </p:stSnd>
    </p:sndAc>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Rectangle 7"/>
          <p:cNvSpPr>
            <a:spLocks noChangeArrowheads="1"/>
          </p:cNvSpPr>
          <p:nvPr/>
        </p:nvSpPr>
        <p:spPr bwMode="auto">
          <a:xfrm>
            <a:off x="1487489" y="1124745"/>
            <a:ext cx="7074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baseline="-2500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1016" name="Rectangle 8"/>
          <p:cNvSpPr>
            <a:spLocks noChangeArrowheads="1"/>
          </p:cNvSpPr>
          <p:nvPr/>
        </p:nvSpPr>
        <p:spPr bwMode="auto">
          <a:xfrm>
            <a:off x="1563689" y="17248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0 0 0   0 1 1  1 1 1 1 1</a:t>
            </a:r>
          </a:p>
        </p:txBody>
      </p:sp>
      <p:sp>
        <p:nvSpPr>
          <p:cNvPr id="171023" name="Rectangle 15"/>
          <p:cNvSpPr>
            <a:spLocks noChangeArrowheads="1"/>
          </p:cNvSpPr>
          <p:nvPr/>
        </p:nvSpPr>
        <p:spPr bwMode="auto">
          <a:xfrm>
            <a:off x="1563688" y="46966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1 1 1   1 1 1  1 1 1 1 0</a:t>
            </a:r>
          </a:p>
        </p:txBody>
      </p:sp>
      <p:sp>
        <p:nvSpPr>
          <p:cNvPr id="171012" name="Line 4"/>
          <p:cNvSpPr>
            <a:spLocks noChangeShapeType="1"/>
          </p:cNvSpPr>
          <p:nvPr/>
        </p:nvSpPr>
        <p:spPr bwMode="auto">
          <a:xfrm flipV="1">
            <a:off x="3220244" y="1734344"/>
            <a:ext cx="5277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6"/>
          <p:cNvSpPr>
            <a:spLocks noChangeShapeType="1"/>
          </p:cNvSpPr>
          <p:nvPr/>
        </p:nvSpPr>
        <p:spPr bwMode="auto">
          <a:xfrm>
            <a:off x="4816843" y="1200945"/>
            <a:ext cx="0" cy="41002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Rectangle 9"/>
          <p:cNvSpPr>
            <a:spLocks noChangeArrowheads="1"/>
          </p:cNvSpPr>
          <p:nvPr/>
        </p:nvSpPr>
        <p:spPr bwMode="auto">
          <a:xfrm>
            <a:off x="1563689" y="2182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0 0 1   1 0 1  1 1 1 1 1</a:t>
            </a:r>
          </a:p>
        </p:txBody>
      </p:sp>
      <p:sp>
        <p:nvSpPr>
          <p:cNvPr id="171018" name="Rectangle 10"/>
          <p:cNvSpPr>
            <a:spLocks noChangeArrowheads="1"/>
          </p:cNvSpPr>
          <p:nvPr/>
        </p:nvSpPr>
        <p:spPr bwMode="auto">
          <a:xfrm>
            <a:off x="1563688" y="2563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0 1 0   1 1 0  1 1 1 1 1</a:t>
            </a:r>
          </a:p>
        </p:txBody>
      </p:sp>
      <p:sp>
        <p:nvSpPr>
          <p:cNvPr id="171019" name="Rectangle 11"/>
          <p:cNvSpPr>
            <a:spLocks noChangeArrowheads="1"/>
          </p:cNvSpPr>
          <p:nvPr/>
        </p:nvSpPr>
        <p:spPr bwMode="auto">
          <a:xfrm>
            <a:off x="1563689" y="2944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0 1 1   1 1 1  0 1 1 1 1</a:t>
            </a:r>
          </a:p>
        </p:txBody>
      </p:sp>
      <p:sp>
        <p:nvSpPr>
          <p:cNvPr id="171020" name="Rectangle 12"/>
          <p:cNvSpPr>
            <a:spLocks noChangeArrowheads="1"/>
          </p:cNvSpPr>
          <p:nvPr/>
        </p:nvSpPr>
        <p:spPr bwMode="auto">
          <a:xfrm>
            <a:off x="1563688" y="3325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1 0 0</a:t>
            </a:r>
            <a:r>
              <a:rPr lang="zh-CN" altLang="en-US" sz="3200" b="0" dirty="0">
                <a:effectLst>
                  <a:outerShdw blurRad="38100" dist="38100" dir="2700000" algn="tl">
                    <a:srgbClr val="000000"/>
                  </a:outerShdw>
                </a:effectLst>
                <a:latin typeface="黑体" pitchFamily="49" charset="-122"/>
                <a:ea typeface="黑体" pitchFamily="49" charset="-122"/>
              </a:rPr>
              <a:t>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zh-CN" altLang="en-US" sz="3200" b="0" dirty="0">
                <a:effectLst>
                  <a:outerShdw blurRad="38100" dist="38100" dir="2700000" algn="tl">
                    <a:srgbClr val="000000"/>
                  </a:outerShdw>
                </a:effectLst>
                <a:latin typeface="黑体" pitchFamily="49" charset="-122"/>
                <a:ea typeface="黑体" pitchFamily="49" charset="-122"/>
              </a:rPr>
              <a:t> 1 1 1</a:t>
            </a:r>
          </a:p>
        </p:txBody>
      </p:sp>
      <p:sp>
        <p:nvSpPr>
          <p:cNvPr id="171021" name="Rectangle 13"/>
          <p:cNvSpPr>
            <a:spLocks noChangeArrowheads="1"/>
          </p:cNvSpPr>
          <p:nvPr/>
        </p:nvSpPr>
        <p:spPr bwMode="auto">
          <a:xfrm>
            <a:off x="1563689" y="37822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1 0 1   1 1 1  1 1 0 1 1</a:t>
            </a:r>
          </a:p>
        </p:txBody>
      </p:sp>
      <p:sp>
        <p:nvSpPr>
          <p:cNvPr id="171022" name="Rectangle 14"/>
          <p:cNvSpPr>
            <a:spLocks noChangeArrowheads="1"/>
          </p:cNvSpPr>
          <p:nvPr/>
        </p:nvSpPr>
        <p:spPr bwMode="auto">
          <a:xfrm>
            <a:off x="1563689" y="42394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1 1 0   1 1 1  1 1 1 0 1</a:t>
            </a:r>
          </a:p>
        </p:txBody>
      </p:sp>
      <p:sp>
        <p:nvSpPr>
          <p:cNvPr id="171031" name="Line 23"/>
          <p:cNvSpPr>
            <a:spLocks noChangeShapeType="1"/>
          </p:cNvSpPr>
          <p:nvPr/>
        </p:nvSpPr>
        <p:spPr bwMode="auto">
          <a:xfrm>
            <a:off x="494823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2" name="Line 24"/>
          <p:cNvSpPr>
            <a:spLocks noChangeShapeType="1"/>
          </p:cNvSpPr>
          <p:nvPr/>
        </p:nvSpPr>
        <p:spPr bwMode="auto">
          <a:xfrm>
            <a:off x="5453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3" name="Line 25"/>
          <p:cNvSpPr>
            <a:spLocks noChangeShapeType="1"/>
          </p:cNvSpPr>
          <p:nvPr/>
        </p:nvSpPr>
        <p:spPr bwMode="auto">
          <a:xfrm>
            <a:off x="58848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4" name="Line 26"/>
          <p:cNvSpPr>
            <a:spLocks noChangeShapeType="1"/>
          </p:cNvSpPr>
          <p:nvPr/>
        </p:nvSpPr>
        <p:spPr bwMode="auto">
          <a:xfrm>
            <a:off x="63881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5" name="Line 27"/>
          <p:cNvSpPr>
            <a:spLocks noChangeShapeType="1"/>
          </p:cNvSpPr>
          <p:nvPr/>
        </p:nvSpPr>
        <p:spPr bwMode="auto">
          <a:xfrm>
            <a:off x="68199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6" name="Line 28"/>
          <p:cNvSpPr>
            <a:spLocks noChangeShapeType="1"/>
          </p:cNvSpPr>
          <p:nvPr/>
        </p:nvSpPr>
        <p:spPr bwMode="auto">
          <a:xfrm>
            <a:off x="725328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29"/>
          <p:cNvSpPr>
            <a:spLocks noChangeShapeType="1"/>
          </p:cNvSpPr>
          <p:nvPr/>
        </p:nvSpPr>
        <p:spPr bwMode="auto">
          <a:xfrm>
            <a:off x="7612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0"/>
          <p:cNvSpPr>
            <a:spLocks noChangeShapeType="1"/>
          </p:cNvSpPr>
          <p:nvPr/>
        </p:nvSpPr>
        <p:spPr bwMode="auto">
          <a:xfrm>
            <a:off x="7972425"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矩形 27"/>
          <p:cNvSpPr/>
          <p:nvPr/>
        </p:nvSpPr>
        <p:spPr>
          <a:xfrm>
            <a:off x="1919537" y="260649"/>
            <a:ext cx="47716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of 3-8 Decoder </a:t>
            </a:r>
            <a:endParaRPr lang="zh-CN" altLang="en-US" sz="3200" dirty="0">
              <a:solidFill>
                <a:srgbClr val="FFFF00"/>
              </a:solidFill>
            </a:endParaRPr>
          </a:p>
        </p:txBody>
      </p:sp>
      <p:graphicFrame>
        <p:nvGraphicFramePr>
          <p:cNvPr id="1030146" name="Object 2"/>
          <p:cNvGraphicFramePr>
            <a:graphicFrameLocks noChangeAspect="1"/>
          </p:cNvGraphicFramePr>
          <p:nvPr/>
        </p:nvGraphicFramePr>
        <p:xfrm>
          <a:off x="4439817" y="5572126"/>
          <a:ext cx="2727325" cy="854075"/>
        </p:xfrm>
        <a:graphic>
          <a:graphicData uri="http://schemas.openxmlformats.org/presentationml/2006/ole">
            <mc:AlternateContent xmlns:mc="http://schemas.openxmlformats.org/markup-compatibility/2006">
              <mc:Choice xmlns:v="urn:schemas-microsoft-com:vml" Requires="v">
                <p:oleObj spid="_x0000_s1030518" name="公式" r:id="rId5" imgW="1346400" imgH="419040" progId="Equation.3">
                  <p:embed/>
                </p:oleObj>
              </mc:Choice>
              <mc:Fallback>
                <p:oleObj name="公式" r:id="rId5" imgW="1346400" imgH="4190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817" y="5572126"/>
                        <a:ext cx="2727325"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147" name="Object 3"/>
          <p:cNvGraphicFramePr>
            <a:graphicFrameLocks noChangeAspect="1"/>
          </p:cNvGraphicFramePr>
          <p:nvPr/>
        </p:nvGraphicFramePr>
        <p:xfrm>
          <a:off x="8678044" y="3272656"/>
          <a:ext cx="1522412" cy="660400"/>
        </p:xfrm>
        <a:graphic>
          <a:graphicData uri="http://schemas.openxmlformats.org/presentationml/2006/ole">
            <mc:AlternateContent xmlns:mc="http://schemas.openxmlformats.org/markup-compatibility/2006">
              <mc:Choice xmlns:v="urn:schemas-microsoft-com:vml" Requires="v">
                <p:oleObj spid="_x0000_s1030519" name="Equation" r:id="rId7" imgW="533160" imgH="253800" progId="Equation.DSMT4">
                  <p:embed/>
                </p:oleObj>
              </mc:Choice>
              <mc:Fallback>
                <p:oleObj name="Equation" r:id="rId7" imgW="533160" imgH="2538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78044" y="3272656"/>
                        <a:ext cx="1522412"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hammer.wav"/>
      </p:stSnd>
    </p:sndAc>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Rectangle 7"/>
          <p:cNvSpPr>
            <a:spLocks noChangeArrowheads="1"/>
          </p:cNvSpPr>
          <p:nvPr/>
        </p:nvSpPr>
        <p:spPr bwMode="auto">
          <a:xfrm>
            <a:off x="1487489" y="1124745"/>
            <a:ext cx="7074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baseline="-2500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1016" name="Rectangle 8"/>
          <p:cNvSpPr>
            <a:spLocks noChangeArrowheads="1"/>
          </p:cNvSpPr>
          <p:nvPr/>
        </p:nvSpPr>
        <p:spPr bwMode="auto">
          <a:xfrm>
            <a:off x="1563689" y="17248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0 0 0   0 1 1  1 1 1 1 1</a:t>
            </a:r>
          </a:p>
        </p:txBody>
      </p:sp>
      <p:sp>
        <p:nvSpPr>
          <p:cNvPr id="171023" name="Rectangle 15"/>
          <p:cNvSpPr>
            <a:spLocks noChangeArrowheads="1"/>
          </p:cNvSpPr>
          <p:nvPr/>
        </p:nvSpPr>
        <p:spPr bwMode="auto">
          <a:xfrm>
            <a:off x="1563688" y="46966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1 1 1   1 1 1  1 1 1 1 0</a:t>
            </a:r>
          </a:p>
        </p:txBody>
      </p:sp>
      <p:sp>
        <p:nvSpPr>
          <p:cNvPr id="171012" name="Line 4"/>
          <p:cNvSpPr>
            <a:spLocks noChangeShapeType="1"/>
          </p:cNvSpPr>
          <p:nvPr/>
        </p:nvSpPr>
        <p:spPr bwMode="auto">
          <a:xfrm flipV="1">
            <a:off x="3220244" y="1734344"/>
            <a:ext cx="5277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6"/>
          <p:cNvSpPr>
            <a:spLocks noChangeShapeType="1"/>
          </p:cNvSpPr>
          <p:nvPr/>
        </p:nvSpPr>
        <p:spPr bwMode="auto">
          <a:xfrm>
            <a:off x="4816843" y="1200945"/>
            <a:ext cx="0" cy="41002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Rectangle 9"/>
          <p:cNvSpPr>
            <a:spLocks noChangeArrowheads="1"/>
          </p:cNvSpPr>
          <p:nvPr/>
        </p:nvSpPr>
        <p:spPr bwMode="auto">
          <a:xfrm>
            <a:off x="1563689" y="2182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0 0 1   1 0 1  1 1 1 1 1</a:t>
            </a:r>
          </a:p>
        </p:txBody>
      </p:sp>
      <p:sp>
        <p:nvSpPr>
          <p:cNvPr id="171018" name="Rectangle 10"/>
          <p:cNvSpPr>
            <a:spLocks noChangeArrowheads="1"/>
          </p:cNvSpPr>
          <p:nvPr/>
        </p:nvSpPr>
        <p:spPr bwMode="auto">
          <a:xfrm>
            <a:off x="1563688" y="2563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0 1 0   1 1 0  1 1 1 1 1</a:t>
            </a:r>
          </a:p>
        </p:txBody>
      </p:sp>
      <p:sp>
        <p:nvSpPr>
          <p:cNvPr id="171019" name="Rectangle 11"/>
          <p:cNvSpPr>
            <a:spLocks noChangeArrowheads="1"/>
          </p:cNvSpPr>
          <p:nvPr/>
        </p:nvSpPr>
        <p:spPr bwMode="auto">
          <a:xfrm>
            <a:off x="1563689" y="2944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0 1 1   1 1 1  0 1 1 1 1</a:t>
            </a:r>
          </a:p>
        </p:txBody>
      </p:sp>
      <p:sp>
        <p:nvSpPr>
          <p:cNvPr id="171020" name="Rectangle 12"/>
          <p:cNvSpPr>
            <a:spLocks noChangeArrowheads="1"/>
          </p:cNvSpPr>
          <p:nvPr/>
        </p:nvSpPr>
        <p:spPr bwMode="auto">
          <a:xfrm>
            <a:off x="1563688" y="3325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1 0 0   1 1 1  1 0 1 1 1</a:t>
            </a:r>
          </a:p>
        </p:txBody>
      </p:sp>
      <p:sp>
        <p:nvSpPr>
          <p:cNvPr id="171021" name="Rectangle 13"/>
          <p:cNvSpPr>
            <a:spLocks noChangeArrowheads="1"/>
          </p:cNvSpPr>
          <p:nvPr/>
        </p:nvSpPr>
        <p:spPr bwMode="auto">
          <a:xfrm>
            <a:off x="1563689" y="37822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1 0 1</a:t>
            </a:r>
            <a:r>
              <a:rPr lang="zh-CN" altLang="en-US" sz="3200" b="0" dirty="0">
                <a:effectLst>
                  <a:outerShdw blurRad="38100" dist="38100" dir="2700000" algn="tl">
                    <a:srgbClr val="000000"/>
                  </a:outerShdw>
                </a:effectLst>
                <a:latin typeface="黑体" pitchFamily="49" charset="-122"/>
                <a:ea typeface="黑体" pitchFamily="49" charset="-122"/>
              </a:rPr>
              <a:t>   1 1 1  1 1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zh-CN" altLang="en-US" sz="3200" b="0" dirty="0">
                <a:effectLst>
                  <a:outerShdw blurRad="38100" dist="38100" dir="2700000" algn="tl">
                    <a:srgbClr val="000000"/>
                  </a:outerShdw>
                </a:effectLst>
                <a:latin typeface="黑体" pitchFamily="49" charset="-122"/>
                <a:ea typeface="黑体" pitchFamily="49" charset="-122"/>
              </a:rPr>
              <a:t> 1 1</a:t>
            </a:r>
          </a:p>
        </p:txBody>
      </p:sp>
      <p:sp>
        <p:nvSpPr>
          <p:cNvPr id="171022" name="Rectangle 14"/>
          <p:cNvSpPr>
            <a:spLocks noChangeArrowheads="1"/>
          </p:cNvSpPr>
          <p:nvPr/>
        </p:nvSpPr>
        <p:spPr bwMode="auto">
          <a:xfrm>
            <a:off x="1563689" y="42394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1 1 0   1 1 1  1 1 1 0 1</a:t>
            </a:r>
          </a:p>
        </p:txBody>
      </p:sp>
      <p:sp>
        <p:nvSpPr>
          <p:cNvPr id="171031" name="Line 23"/>
          <p:cNvSpPr>
            <a:spLocks noChangeShapeType="1"/>
          </p:cNvSpPr>
          <p:nvPr/>
        </p:nvSpPr>
        <p:spPr bwMode="auto">
          <a:xfrm>
            <a:off x="494823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2" name="Line 24"/>
          <p:cNvSpPr>
            <a:spLocks noChangeShapeType="1"/>
          </p:cNvSpPr>
          <p:nvPr/>
        </p:nvSpPr>
        <p:spPr bwMode="auto">
          <a:xfrm>
            <a:off x="5453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3" name="Line 25"/>
          <p:cNvSpPr>
            <a:spLocks noChangeShapeType="1"/>
          </p:cNvSpPr>
          <p:nvPr/>
        </p:nvSpPr>
        <p:spPr bwMode="auto">
          <a:xfrm>
            <a:off x="58848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4" name="Line 26"/>
          <p:cNvSpPr>
            <a:spLocks noChangeShapeType="1"/>
          </p:cNvSpPr>
          <p:nvPr/>
        </p:nvSpPr>
        <p:spPr bwMode="auto">
          <a:xfrm>
            <a:off x="63881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5" name="Line 27"/>
          <p:cNvSpPr>
            <a:spLocks noChangeShapeType="1"/>
          </p:cNvSpPr>
          <p:nvPr/>
        </p:nvSpPr>
        <p:spPr bwMode="auto">
          <a:xfrm>
            <a:off x="68199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6" name="Line 28"/>
          <p:cNvSpPr>
            <a:spLocks noChangeShapeType="1"/>
          </p:cNvSpPr>
          <p:nvPr/>
        </p:nvSpPr>
        <p:spPr bwMode="auto">
          <a:xfrm>
            <a:off x="725328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29"/>
          <p:cNvSpPr>
            <a:spLocks noChangeShapeType="1"/>
          </p:cNvSpPr>
          <p:nvPr/>
        </p:nvSpPr>
        <p:spPr bwMode="auto">
          <a:xfrm>
            <a:off x="7612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0"/>
          <p:cNvSpPr>
            <a:spLocks noChangeShapeType="1"/>
          </p:cNvSpPr>
          <p:nvPr/>
        </p:nvSpPr>
        <p:spPr bwMode="auto">
          <a:xfrm>
            <a:off x="7972425"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矩形 27"/>
          <p:cNvSpPr/>
          <p:nvPr/>
        </p:nvSpPr>
        <p:spPr>
          <a:xfrm>
            <a:off x="1919537" y="260649"/>
            <a:ext cx="47716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of 3-8 Decoder </a:t>
            </a:r>
            <a:endParaRPr lang="zh-CN" altLang="en-US" sz="3200" dirty="0">
              <a:solidFill>
                <a:srgbClr val="FFFF00"/>
              </a:solidFill>
            </a:endParaRPr>
          </a:p>
        </p:txBody>
      </p:sp>
      <p:graphicFrame>
        <p:nvGraphicFramePr>
          <p:cNvPr id="1031170" name="Object 2"/>
          <p:cNvGraphicFramePr>
            <a:graphicFrameLocks noChangeAspect="1"/>
          </p:cNvGraphicFramePr>
          <p:nvPr/>
        </p:nvGraphicFramePr>
        <p:xfrm>
          <a:off x="4439817" y="5572126"/>
          <a:ext cx="2454275" cy="830263"/>
        </p:xfrm>
        <a:graphic>
          <a:graphicData uri="http://schemas.openxmlformats.org/presentationml/2006/ole">
            <mc:AlternateContent xmlns:mc="http://schemas.openxmlformats.org/markup-compatibility/2006">
              <mc:Choice xmlns:v="urn:schemas-microsoft-com:vml" Requires="v">
                <p:oleObj spid="_x0000_s1031542" name="公式" r:id="rId5" imgW="1308240" imgH="432000" progId="Equation.3">
                  <p:embed/>
                </p:oleObj>
              </mc:Choice>
              <mc:Fallback>
                <p:oleObj name="公式" r:id="rId5" imgW="1308240" imgH="4320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817" y="5572126"/>
                        <a:ext cx="2454275"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171" name="Object 3"/>
          <p:cNvGraphicFramePr>
            <a:graphicFrameLocks noChangeAspect="1"/>
          </p:cNvGraphicFramePr>
          <p:nvPr/>
        </p:nvGraphicFramePr>
        <p:xfrm>
          <a:off x="8628832" y="3735438"/>
          <a:ext cx="1571625" cy="701675"/>
        </p:xfrm>
        <a:graphic>
          <a:graphicData uri="http://schemas.openxmlformats.org/presentationml/2006/ole">
            <mc:AlternateContent xmlns:mc="http://schemas.openxmlformats.org/markup-compatibility/2006">
              <mc:Choice xmlns:v="urn:schemas-microsoft-com:vml" Requires="v">
                <p:oleObj spid="_x0000_s1031543" name="Equation" r:id="rId7" imgW="507960" imgH="253800" progId="Equation.DSMT4">
                  <p:embed/>
                </p:oleObj>
              </mc:Choice>
              <mc:Fallback>
                <p:oleObj name="Equation" r:id="rId7" imgW="507960" imgH="2538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8832" y="3735438"/>
                        <a:ext cx="157162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hamme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89112" y="228600"/>
            <a:ext cx="8915400" cy="762000"/>
          </a:xfrm>
        </p:spPr>
        <p:txBody>
          <a:bodyPr/>
          <a:lstStyle/>
          <a:p>
            <a:r>
              <a:rPr lang="en-US" altLang="zh-CN" dirty="0" smtClean="0">
                <a:latin typeface="Times New Roman" pitchFamily="18" charset="0"/>
                <a:ea typeface="黑体" pitchFamily="49" charset="-122"/>
                <a:cs typeface="Times New Roman" pitchFamily="18" charset="0"/>
              </a:rPr>
              <a:t>Classification of Logic Circuits</a:t>
            </a:r>
            <a:endParaRPr lang="zh-CN" altLang="en-US" dirty="0">
              <a:ea typeface="黑体" pitchFamily="49" charset="-122"/>
            </a:endParaRPr>
          </a:p>
        </p:txBody>
      </p:sp>
      <p:sp>
        <p:nvSpPr>
          <p:cNvPr id="13" name="矩形 12"/>
          <p:cNvSpPr/>
          <p:nvPr/>
        </p:nvSpPr>
        <p:spPr>
          <a:xfrm>
            <a:off x="1847528" y="1332058"/>
            <a:ext cx="8329153"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Logic circuits are divided into two classes.</a:t>
            </a:r>
            <a:endParaRPr lang="zh-CN" altLang="en-US" sz="3200" b="0" dirty="0">
              <a:effectLst>
                <a:outerShdw blurRad="38100" dist="38100" dir="2700000" algn="tl">
                  <a:srgbClr val="000000">
                    <a:alpha val="43137"/>
                  </a:srgbClr>
                </a:outerShdw>
              </a:effectLst>
            </a:endParaRPr>
          </a:p>
        </p:txBody>
      </p:sp>
      <p:sp>
        <p:nvSpPr>
          <p:cNvPr id="14" name="矩形 13"/>
          <p:cNvSpPr/>
          <p:nvPr/>
        </p:nvSpPr>
        <p:spPr>
          <a:xfrm>
            <a:off x="1703512" y="2435405"/>
            <a:ext cx="8964488" cy="2062103"/>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1. Combinational Logic Circuit:</a:t>
            </a:r>
          </a:p>
          <a:p>
            <a:r>
              <a:rPr lang="en-US" altLang="zh-CN" sz="3200" b="0" dirty="0">
                <a:effectLst>
                  <a:outerShdw blurRad="38100" dist="38100" dir="2700000" algn="tl">
                    <a:srgbClr val="000000">
                      <a:alpha val="43137"/>
                    </a:srgbClr>
                  </a:outerShdw>
                </a:effectLst>
              </a:rPr>
              <a:t>A combinational circuit uses logic gates only, not related to time.</a:t>
            </a:r>
          </a:p>
          <a:p>
            <a:r>
              <a:rPr lang="en-US" altLang="zh-CN" sz="3200" b="0" dirty="0">
                <a:effectLst>
                  <a:outerShdw blurRad="38100" dist="38100" dir="2700000" algn="tl">
                    <a:srgbClr val="000000">
                      <a:alpha val="43137"/>
                    </a:srgbClr>
                  </a:outerShdw>
                </a:effectLst>
              </a:rPr>
              <a:t>(i.e., AND gate, OR gate, NOT gate)</a:t>
            </a:r>
            <a:endParaRPr lang="zh-CN" altLang="en-US" sz="3200" b="0" dirty="0">
              <a:effectLst>
                <a:outerShdw blurRad="38100" dist="38100" dir="2700000" algn="tl">
                  <a:srgbClr val="000000">
                    <a:alpha val="43137"/>
                  </a:srgbClr>
                </a:outerShdw>
              </a:effectLst>
            </a:endParaRPr>
          </a:p>
        </p:txBody>
      </p:sp>
      <p:sp>
        <p:nvSpPr>
          <p:cNvPr id="16" name="矩形 15"/>
          <p:cNvSpPr/>
          <p:nvPr/>
        </p:nvSpPr>
        <p:spPr>
          <a:xfrm>
            <a:off x="1703512" y="4883676"/>
            <a:ext cx="8892480" cy="1569660"/>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2. Sequential Logic Circuit:</a:t>
            </a:r>
          </a:p>
          <a:p>
            <a:r>
              <a:rPr lang="en-US" altLang="zh-CN" sz="3200" b="0" dirty="0"/>
              <a:t>A sequential circuit uses flip-flops and logic gates, related to time.</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1560512" y="116633"/>
            <a:ext cx="9107488" cy="2062103"/>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Example 2: Design a circuit to detect 8421BCD code. If the input satisfies the condition </a:t>
            </a:r>
            <a:r>
              <a:rPr lang="zh-CN" altLang="en-US" sz="3200" b="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X≤6</a:t>
            </a:r>
            <a:r>
              <a:rPr lang="en-US" altLang="zh-CN" sz="3200" b="0" dirty="0">
                <a:effectLst>
                  <a:outerShdw blurRad="38100" dist="38100" dir="2700000" algn="tl">
                    <a:srgbClr val="000000">
                      <a:alpha val="43137"/>
                    </a:srgbClr>
                  </a:outerShdw>
                </a:effectLst>
              </a:rPr>
              <a:t>, then output </a:t>
            </a:r>
            <a:r>
              <a:rPr lang="en-US" altLang="zh-CN" sz="3200" b="0" dirty="0">
                <a:effectLst>
                  <a:outerShdw blurRad="38100" dist="38100" dir="2700000" algn="tl">
                    <a:srgbClr val="000000"/>
                  </a:outerShdw>
                </a:effectLst>
                <a:latin typeface="黑体" pitchFamily="49" charset="-122"/>
                <a:ea typeface="黑体" pitchFamily="49" charset="-122"/>
              </a:rPr>
              <a:t>F=1</a:t>
            </a:r>
            <a:r>
              <a:rPr lang="en-US" altLang="zh-CN" sz="3200" b="0" dirty="0">
                <a:effectLst>
                  <a:outerShdw blurRad="38100" dist="38100" dir="2700000" algn="tl">
                    <a:srgbClr val="000000">
                      <a:alpha val="43137"/>
                    </a:srgbClr>
                  </a:outerShdw>
                </a:effectLst>
              </a:rPr>
              <a:t>. Otherwise, output </a:t>
            </a:r>
            <a:r>
              <a:rPr lang="en-US" altLang="zh-CN" sz="3200" b="0" dirty="0">
                <a:effectLst>
                  <a:outerShdw blurRad="38100" dist="38100" dir="2700000" algn="tl">
                    <a:srgbClr val="000000"/>
                  </a:outerShdw>
                </a:effectLst>
                <a:latin typeface="黑体" pitchFamily="49" charset="-122"/>
                <a:ea typeface="黑体" pitchFamily="49" charset="-122"/>
              </a:rPr>
              <a:t>F=0</a:t>
            </a:r>
            <a:r>
              <a:rPr lang="en-US" altLang="zh-CN" sz="3200" b="0" dirty="0">
                <a:effectLst>
                  <a:outerShdw blurRad="38100" dist="38100" dir="2700000" algn="tl">
                    <a:srgbClr val="000000">
                      <a:alpha val="43137"/>
                    </a:srgbClr>
                  </a:outerShdw>
                </a:effectLst>
              </a:rPr>
              <a:t>. Implement the circuit by “</a:t>
            </a:r>
            <a:r>
              <a:rPr lang="en-US" altLang="zh-CN" sz="3200" b="0" dirty="0">
                <a:solidFill>
                  <a:srgbClr val="FFFF00"/>
                </a:solidFill>
                <a:effectLst>
                  <a:outerShdw blurRad="38100" dist="38100" dir="2700000" algn="tl">
                    <a:srgbClr val="000000">
                      <a:alpha val="43137"/>
                    </a:srgbClr>
                  </a:outerShdw>
                </a:effectLst>
              </a:rPr>
              <a:t>NAND</a:t>
            </a:r>
            <a:r>
              <a:rPr lang="en-US" altLang="zh-CN" sz="3200" b="0" dirty="0">
                <a:effectLst>
                  <a:outerShdw blurRad="38100" dist="38100" dir="2700000" algn="tl">
                    <a:srgbClr val="000000">
                      <a:alpha val="43137"/>
                    </a:srgbClr>
                  </a:outerShdw>
                </a:effectLst>
              </a:rPr>
              <a:t>” gates only.</a:t>
            </a:r>
            <a:endParaRPr lang="zh-CN" altLang="en-US" sz="3200" b="0" dirty="0">
              <a:effectLst>
                <a:outerShdw blurRad="38100" dist="38100" dir="2700000" algn="tl">
                  <a:srgbClr val="000000">
                    <a:alpha val="43137"/>
                  </a:srgbClr>
                </a:outerShdw>
              </a:effectLst>
            </a:endParaRPr>
          </a:p>
        </p:txBody>
      </p:sp>
      <p:sp>
        <p:nvSpPr>
          <p:cNvPr id="9" name="矩形 8"/>
          <p:cNvSpPr/>
          <p:nvPr/>
        </p:nvSpPr>
        <p:spPr>
          <a:xfrm>
            <a:off x="1740024" y="2556774"/>
            <a:ext cx="8892480"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(1) Define variables and states</a:t>
            </a:r>
            <a:endParaRPr lang="zh-CN" altLang="en-US" sz="3200" b="0" dirty="0">
              <a:effectLst>
                <a:outerShdw blurRad="38100" dist="38100" dir="2700000" algn="tl">
                  <a:srgbClr val="000000">
                    <a:alpha val="43137"/>
                  </a:srgbClr>
                </a:outerShdw>
              </a:effectLst>
            </a:endParaRPr>
          </a:p>
        </p:txBody>
      </p:sp>
      <p:sp>
        <p:nvSpPr>
          <p:cNvPr id="10" name="矩形 9"/>
          <p:cNvSpPr/>
          <p:nvPr/>
        </p:nvSpPr>
        <p:spPr>
          <a:xfrm>
            <a:off x="1847528" y="3283238"/>
            <a:ext cx="8820472" cy="3170099"/>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Inputs :     A, B, C, D</a:t>
            </a:r>
          </a:p>
          <a:p>
            <a:pPr>
              <a:spcAft>
                <a:spcPts val="2400"/>
              </a:spcAft>
            </a:pPr>
            <a:r>
              <a:rPr lang="en-US" altLang="zh-CN" sz="3200" b="0" dirty="0">
                <a:effectLst>
                  <a:outerShdw blurRad="38100" dist="38100" dir="2700000" algn="tl">
                    <a:srgbClr val="000000">
                      <a:alpha val="43137"/>
                    </a:srgbClr>
                  </a:outerShdw>
                </a:effectLst>
              </a:rPr>
              <a:t>Output :    F</a:t>
            </a:r>
          </a:p>
          <a:p>
            <a:pPr>
              <a:spcAft>
                <a:spcPts val="2400"/>
              </a:spcAft>
            </a:pPr>
            <a:endParaRPr lang="en-US" altLang="zh-CN" sz="3200" b="0" dirty="0">
              <a:effectLst>
                <a:outerShdw blurRad="38100" dist="38100" dir="2700000" algn="tl">
                  <a:srgbClr val="000000">
                    <a:alpha val="43137"/>
                  </a:srgbClr>
                </a:outerShdw>
              </a:effectLst>
            </a:endParaRPr>
          </a:p>
          <a:p>
            <a:r>
              <a:rPr lang="en-US" altLang="zh-CN" sz="3200" b="0" dirty="0">
                <a:effectLst>
                  <a:outerShdw blurRad="38100" dist="38100" dir="2700000" algn="tl">
                    <a:srgbClr val="000000">
                      <a:alpha val="43137"/>
                    </a:srgbClr>
                  </a:outerShdw>
                </a:effectLst>
              </a:rPr>
              <a:t>F=1:    means the input satisfies condition </a:t>
            </a:r>
            <a:r>
              <a:rPr lang="zh-CN" altLang="en-US" sz="3200" b="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X≤6</a:t>
            </a:r>
            <a:r>
              <a:rPr lang="en-US" altLang="zh-CN" sz="3200" b="0" dirty="0">
                <a:effectLst>
                  <a:outerShdw blurRad="38100" dist="38100" dir="2700000" algn="tl">
                    <a:srgbClr val="000000">
                      <a:alpha val="43137"/>
                    </a:srgbClr>
                  </a:outerShdw>
                </a:effectLst>
              </a:rPr>
              <a:t>.</a:t>
            </a:r>
          </a:p>
          <a:p>
            <a:r>
              <a:rPr lang="en-US" altLang="zh-CN" sz="3200" b="0" dirty="0">
                <a:effectLst>
                  <a:outerShdw blurRad="38100" dist="38100" dir="2700000" algn="tl">
                    <a:srgbClr val="000000">
                      <a:alpha val="43137"/>
                    </a:srgbClr>
                  </a:outerShdw>
                </a:effectLst>
              </a:rPr>
              <a:t>F=0:    means the other cases.</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Rectangle 7"/>
          <p:cNvSpPr>
            <a:spLocks noChangeArrowheads="1"/>
          </p:cNvSpPr>
          <p:nvPr/>
        </p:nvSpPr>
        <p:spPr bwMode="auto">
          <a:xfrm>
            <a:off x="1487489" y="1124745"/>
            <a:ext cx="7074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baseline="-2500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1016" name="Rectangle 8"/>
          <p:cNvSpPr>
            <a:spLocks noChangeArrowheads="1"/>
          </p:cNvSpPr>
          <p:nvPr/>
        </p:nvSpPr>
        <p:spPr bwMode="auto">
          <a:xfrm>
            <a:off x="1563689" y="17248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0 0 0   0 1 1  1 1 1 1 1</a:t>
            </a:r>
          </a:p>
        </p:txBody>
      </p:sp>
      <p:sp>
        <p:nvSpPr>
          <p:cNvPr id="171023" name="Rectangle 15"/>
          <p:cNvSpPr>
            <a:spLocks noChangeArrowheads="1"/>
          </p:cNvSpPr>
          <p:nvPr/>
        </p:nvSpPr>
        <p:spPr bwMode="auto">
          <a:xfrm>
            <a:off x="1563688" y="46966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1 1 1   1 1 1  1 1 1 1 0</a:t>
            </a:r>
          </a:p>
        </p:txBody>
      </p:sp>
      <p:sp>
        <p:nvSpPr>
          <p:cNvPr id="171012" name="Line 4"/>
          <p:cNvSpPr>
            <a:spLocks noChangeShapeType="1"/>
          </p:cNvSpPr>
          <p:nvPr/>
        </p:nvSpPr>
        <p:spPr bwMode="auto">
          <a:xfrm flipV="1">
            <a:off x="3220244" y="1734344"/>
            <a:ext cx="5277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6"/>
          <p:cNvSpPr>
            <a:spLocks noChangeShapeType="1"/>
          </p:cNvSpPr>
          <p:nvPr/>
        </p:nvSpPr>
        <p:spPr bwMode="auto">
          <a:xfrm>
            <a:off x="4816843" y="1200945"/>
            <a:ext cx="0" cy="41002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Rectangle 9"/>
          <p:cNvSpPr>
            <a:spLocks noChangeArrowheads="1"/>
          </p:cNvSpPr>
          <p:nvPr/>
        </p:nvSpPr>
        <p:spPr bwMode="auto">
          <a:xfrm>
            <a:off x="1563689" y="2182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0 0 1   1 0 1  1 1 1 1 1</a:t>
            </a:r>
          </a:p>
        </p:txBody>
      </p:sp>
      <p:sp>
        <p:nvSpPr>
          <p:cNvPr id="171018" name="Rectangle 10"/>
          <p:cNvSpPr>
            <a:spLocks noChangeArrowheads="1"/>
          </p:cNvSpPr>
          <p:nvPr/>
        </p:nvSpPr>
        <p:spPr bwMode="auto">
          <a:xfrm>
            <a:off x="1563688" y="2563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0 1 0   1 1 0  1 1 1 1 1</a:t>
            </a:r>
          </a:p>
        </p:txBody>
      </p:sp>
      <p:sp>
        <p:nvSpPr>
          <p:cNvPr id="171019" name="Rectangle 11"/>
          <p:cNvSpPr>
            <a:spLocks noChangeArrowheads="1"/>
          </p:cNvSpPr>
          <p:nvPr/>
        </p:nvSpPr>
        <p:spPr bwMode="auto">
          <a:xfrm>
            <a:off x="1563689" y="2944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0 1 1   1 1 1  0 1 1 1 1</a:t>
            </a:r>
          </a:p>
        </p:txBody>
      </p:sp>
      <p:sp>
        <p:nvSpPr>
          <p:cNvPr id="171020" name="Rectangle 12"/>
          <p:cNvSpPr>
            <a:spLocks noChangeArrowheads="1"/>
          </p:cNvSpPr>
          <p:nvPr/>
        </p:nvSpPr>
        <p:spPr bwMode="auto">
          <a:xfrm>
            <a:off x="1563688" y="3325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1 0 0   1 1 1  1 0 1 1 1</a:t>
            </a:r>
          </a:p>
        </p:txBody>
      </p:sp>
      <p:sp>
        <p:nvSpPr>
          <p:cNvPr id="171021" name="Rectangle 13"/>
          <p:cNvSpPr>
            <a:spLocks noChangeArrowheads="1"/>
          </p:cNvSpPr>
          <p:nvPr/>
        </p:nvSpPr>
        <p:spPr bwMode="auto">
          <a:xfrm>
            <a:off x="1563689" y="37822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1 0 1   1 1 1  1 1 0 1 1</a:t>
            </a:r>
          </a:p>
        </p:txBody>
      </p:sp>
      <p:sp>
        <p:nvSpPr>
          <p:cNvPr id="171022" name="Rectangle 14"/>
          <p:cNvSpPr>
            <a:spLocks noChangeArrowheads="1"/>
          </p:cNvSpPr>
          <p:nvPr/>
        </p:nvSpPr>
        <p:spPr bwMode="auto">
          <a:xfrm>
            <a:off x="1563689" y="42394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1 1 0</a:t>
            </a:r>
            <a:r>
              <a:rPr lang="zh-CN" altLang="en-US" sz="3200" b="0" dirty="0">
                <a:effectLst>
                  <a:outerShdw blurRad="38100" dist="38100" dir="2700000" algn="tl">
                    <a:srgbClr val="000000"/>
                  </a:outerShdw>
                </a:effectLst>
                <a:latin typeface="黑体" pitchFamily="49" charset="-122"/>
                <a:ea typeface="黑体" pitchFamily="49" charset="-122"/>
              </a:rPr>
              <a:t>   1 1 1  1 1 1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a:t>
            </a:r>
            <a:r>
              <a:rPr lang="zh-CN" altLang="en-US" sz="3200" b="0" dirty="0">
                <a:effectLst>
                  <a:outerShdw blurRad="38100" dist="38100" dir="2700000" algn="tl">
                    <a:srgbClr val="000000"/>
                  </a:outerShdw>
                </a:effectLst>
                <a:latin typeface="黑体" pitchFamily="49" charset="-122"/>
                <a:ea typeface="黑体" pitchFamily="49" charset="-122"/>
              </a:rPr>
              <a:t> 1</a:t>
            </a:r>
          </a:p>
        </p:txBody>
      </p:sp>
      <p:sp>
        <p:nvSpPr>
          <p:cNvPr id="171031" name="Line 23"/>
          <p:cNvSpPr>
            <a:spLocks noChangeShapeType="1"/>
          </p:cNvSpPr>
          <p:nvPr/>
        </p:nvSpPr>
        <p:spPr bwMode="auto">
          <a:xfrm>
            <a:off x="494823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2" name="Line 24"/>
          <p:cNvSpPr>
            <a:spLocks noChangeShapeType="1"/>
          </p:cNvSpPr>
          <p:nvPr/>
        </p:nvSpPr>
        <p:spPr bwMode="auto">
          <a:xfrm>
            <a:off x="5453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3" name="Line 25"/>
          <p:cNvSpPr>
            <a:spLocks noChangeShapeType="1"/>
          </p:cNvSpPr>
          <p:nvPr/>
        </p:nvSpPr>
        <p:spPr bwMode="auto">
          <a:xfrm>
            <a:off x="58848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4" name="Line 26"/>
          <p:cNvSpPr>
            <a:spLocks noChangeShapeType="1"/>
          </p:cNvSpPr>
          <p:nvPr/>
        </p:nvSpPr>
        <p:spPr bwMode="auto">
          <a:xfrm>
            <a:off x="63881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5" name="Line 27"/>
          <p:cNvSpPr>
            <a:spLocks noChangeShapeType="1"/>
          </p:cNvSpPr>
          <p:nvPr/>
        </p:nvSpPr>
        <p:spPr bwMode="auto">
          <a:xfrm>
            <a:off x="68199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6" name="Line 28"/>
          <p:cNvSpPr>
            <a:spLocks noChangeShapeType="1"/>
          </p:cNvSpPr>
          <p:nvPr/>
        </p:nvSpPr>
        <p:spPr bwMode="auto">
          <a:xfrm>
            <a:off x="725328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29"/>
          <p:cNvSpPr>
            <a:spLocks noChangeShapeType="1"/>
          </p:cNvSpPr>
          <p:nvPr/>
        </p:nvSpPr>
        <p:spPr bwMode="auto">
          <a:xfrm>
            <a:off x="7612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0"/>
          <p:cNvSpPr>
            <a:spLocks noChangeShapeType="1"/>
          </p:cNvSpPr>
          <p:nvPr/>
        </p:nvSpPr>
        <p:spPr bwMode="auto">
          <a:xfrm>
            <a:off x="7972425"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矩形 27"/>
          <p:cNvSpPr/>
          <p:nvPr/>
        </p:nvSpPr>
        <p:spPr>
          <a:xfrm>
            <a:off x="1919537" y="260649"/>
            <a:ext cx="47716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of 3-8 Decoder </a:t>
            </a:r>
            <a:endParaRPr lang="zh-CN" altLang="en-US" sz="3200" dirty="0">
              <a:solidFill>
                <a:srgbClr val="FFFF00"/>
              </a:solidFill>
            </a:endParaRPr>
          </a:p>
        </p:txBody>
      </p:sp>
      <p:graphicFrame>
        <p:nvGraphicFramePr>
          <p:cNvPr id="1032194" name="Object 2"/>
          <p:cNvGraphicFramePr>
            <a:graphicFrameLocks noChangeAspect="1"/>
          </p:cNvGraphicFramePr>
          <p:nvPr/>
        </p:nvGraphicFramePr>
        <p:xfrm>
          <a:off x="4439816" y="5643564"/>
          <a:ext cx="2482850" cy="803275"/>
        </p:xfrm>
        <a:graphic>
          <a:graphicData uri="http://schemas.openxmlformats.org/presentationml/2006/ole">
            <mc:AlternateContent xmlns:mc="http://schemas.openxmlformats.org/markup-compatibility/2006">
              <mc:Choice xmlns:v="urn:schemas-microsoft-com:vml" Requires="v">
                <p:oleObj spid="_x0000_s1032566" name="公式" r:id="rId5" imgW="1308240" imgH="419040" progId="Equation.3">
                  <p:embed/>
                </p:oleObj>
              </mc:Choice>
              <mc:Fallback>
                <p:oleObj name="公式" r:id="rId5" imgW="1308240" imgH="4190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9816" y="5643564"/>
                        <a:ext cx="248285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195" name="Object 3"/>
          <p:cNvGraphicFramePr>
            <a:graphicFrameLocks noChangeAspect="1"/>
          </p:cNvGraphicFramePr>
          <p:nvPr/>
        </p:nvGraphicFramePr>
        <p:xfrm>
          <a:off x="8700270" y="4186536"/>
          <a:ext cx="1500187" cy="682625"/>
        </p:xfrm>
        <a:graphic>
          <a:graphicData uri="http://schemas.openxmlformats.org/presentationml/2006/ole">
            <mc:AlternateContent xmlns:mc="http://schemas.openxmlformats.org/markup-compatibility/2006">
              <mc:Choice xmlns:v="urn:schemas-microsoft-com:vml" Requires="v">
                <p:oleObj spid="_x0000_s1032567" name="Equation" r:id="rId7" imgW="507960" imgH="253800" progId="Equation.DSMT4">
                  <p:embed/>
                </p:oleObj>
              </mc:Choice>
              <mc:Fallback>
                <p:oleObj name="Equation" r:id="rId7" imgW="507960" imgH="2538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00270" y="4186536"/>
                        <a:ext cx="1500187"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hammer.wav"/>
      </p:stSnd>
    </p:sndAc>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Rectangle 7"/>
          <p:cNvSpPr>
            <a:spLocks noChangeArrowheads="1"/>
          </p:cNvSpPr>
          <p:nvPr/>
        </p:nvSpPr>
        <p:spPr bwMode="auto">
          <a:xfrm>
            <a:off x="1487489" y="1124745"/>
            <a:ext cx="70743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baseline="-2500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5</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6</a:t>
            </a:r>
            <a:r>
              <a:rPr lang="en-US" altLang="zh-CN" sz="3200" b="0" dirty="0">
                <a:effectLst>
                  <a:outerShdw blurRad="38100" dist="38100" dir="2700000" algn="tl">
                    <a:srgbClr val="000000"/>
                  </a:outerShdw>
                </a:effectLst>
                <a:latin typeface="黑体" pitchFamily="49" charset="-122"/>
                <a:ea typeface="黑体" pitchFamily="49" charset="-122"/>
              </a:rPr>
              <a:t>Z</a:t>
            </a:r>
            <a:r>
              <a:rPr lang="en-US" altLang="zh-CN" sz="3200" b="0" baseline="-25000" dirty="0">
                <a:effectLst>
                  <a:outerShdw blurRad="38100" dist="38100" dir="2700000" algn="tl">
                    <a:srgbClr val="000000"/>
                  </a:outerShdw>
                </a:effectLst>
                <a:latin typeface="黑体" pitchFamily="49" charset="-122"/>
                <a:ea typeface="黑体" pitchFamily="49" charset="-122"/>
              </a:rPr>
              <a:t>7</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1016" name="Rectangle 8"/>
          <p:cNvSpPr>
            <a:spLocks noChangeArrowheads="1"/>
          </p:cNvSpPr>
          <p:nvPr/>
        </p:nvSpPr>
        <p:spPr bwMode="auto">
          <a:xfrm>
            <a:off x="1563689" y="17248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effectLst>
                  <a:outerShdw blurRad="38100" dist="38100" dir="2700000" algn="tl">
                    <a:srgbClr val="000000"/>
                  </a:outerShdw>
                </a:effectLst>
                <a:latin typeface="黑体" pitchFamily="49" charset="-122"/>
                <a:ea typeface="黑体" pitchFamily="49" charset="-122"/>
              </a:rPr>
              <a:t>         0 0 0   0 1 1  1 1 1 1 1</a:t>
            </a:r>
          </a:p>
        </p:txBody>
      </p:sp>
      <p:sp>
        <p:nvSpPr>
          <p:cNvPr id="171023" name="Rectangle 15"/>
          <p:cNvSpPr>
            <a:spLocks noChangeArrowheads="1"/>
          </p:cNvSpPr>
          <p:nvPr/>
        </p:nvSpPr>
        <p:spPr bwMode="auto">
          <a:xfrm>
            <a:off x="1563688" y="46966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         1 1 1   </a:t>
            </a:r>
            <a:r>
              <a:rPr lang="zh-CN" altLang="en-US" sz="3200" b="0" dirty="0">
                <a:effectLst>
                  <a:outerShdw blurRad="38100" dist="38100" dir="2700000" algn="tl">
                    <a:srgbClr val="000000"/>
                  </a:outerShdw>
                </a:effectLst>
                <a:latin typeface="黑体" pitchFamily="49" charset="-122"/>
                <a:ea typeface="黑体" pitchFamily="49" charset="-122"/>
              </a:rPr>
              <a:t>1 1 1  1 1 1 1 </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a:t>
            </a:r>
          </a:p>
        </p:txBody>
      </p:sp>
      <p:sp>
        <p:nvSpPr>
          <p:cNvPr id="171012" name="Line 4"/>
          <p:cNvSpPr>
            <a:spLocks noChangeShapeType="1"/>
          </p:cNvSpPr>
          <p:nvPr/>
        </p:nvSpPr>
        <p:spPr bwMode="auto">
          <a:xfrm flipV="1">
            <a:off x="3220244" y="1734344"/>
            <a:ext cx="52776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6"/>
          <p:cNvSpPr>
            <a:spLocks noChangeShapeType="1"/>
          </p:cNvSpPr>
          <p:nvPr/>
        </p:nvSpPr>
        <p:spPr bwMode="auto">
          <a:xfrm>
            <a:off x="4816843" y="1200945"/>
            <a:ext cx="0" cy="41002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Rectangle 9"/>
          <p:cNvSpPr>
            <a:spLocks noChangeArrowheads="1"/>
          </p:cNvSpPr>
          <p:nvPr/>
        </p:nvSpPr>
        <p:spPr bwMode="auto">
          <a:xfrm>
            <a:off x="1563689" y="2182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0 0 1   1 0 1  1 1 1 1 1</a:t>
            </a:r>
          </a:p>
        </p:txBody>
      </p:sp>
      <p:sp>
        <p:nvSpPr>
          <p:cNvPr id="171018" name="Rectangle 10"/>
          <p:cNvSpPr>
            <a:spLocks noChangeArrowheads="1"/>
          </p:cNvSpPr>
          <p:nvPr/>
        </p:nvSpPr>
        <p:spPr bwMode="auto">
          <a:xfrm>
            <a:off x="1563688" y="2563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0 1 0   1 1 0  1 1 1 1 1</a:t>
            </a:r>
          </a:p>
        </p:txBody>
      </p:sp>
      <p:sp>
        <p:nvSpPr>
          <p:cNvPr id="171019" name="Rectangle 11"/>
          <p:cNvSpPr>
            <a:spLocks noChangeArrowheads="1"/>
          </p:cNvSpPr>
          <p:nvPr/>
        </p:nvSpPr>
        <p:spPr bwMode="auto">
          <a:xfrm>
            <a:off x="1563689" y="29440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0 1 1   1 1 1  0 1 1 1 1</a:t>
            </a:r>
          </a:p>
        </p:txBody>
      </p:sp>
      <p:sp>
        <p:nvSpPr>
          <p:cNvPr id="171020" name="Rectangle 12"/>
          <p:cNvSpPr>
            <a:spLocks noChangeArrowheads="1"/>
          </p:cNvSpPr>
          <p:nvPr/>
        </p:nvSpPr>
        <p:spPr bwMode="auto">
          <a:xfrm>
            <a:off x="1563688" y="3325020"/>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1 0 0   1 1 1  1 0 1 1 1</a:t>
            </a:r>
          </a:p>
        </p:txBody>
      </p:sp>
      <p:sp>
        <p:nvSpPr>
          <p:cNvPr id="171021" name="Rectangle 13"/>
          <p:cNvSpPr>
            <a:spLocks noChangeArrowheads="1"/>
          </p:cNvSpPr>
          <p:nvPr/>
        </p:nvSpPr>
        <p:spPr bwMode="auto">
          <a:xfrm>
            <a:off x="1563689" y="37822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1 0 1   1 1 1  1 1 0 1 1</a:t>
            </a:r>
          </a:p>
        </p:txBody>
      </p:sp>
      <p:sp>
        <p:nvSpPr>
          <p:cNvPr id="171022" name="Rectangle 14"/>
          <p:cNvSpPr>
            <a:spLocks noChangeArrowheads="1"/>
          </p:cNvSpPr>
          <p:nvPr/>
        </p:nvSpPr>
        <p:spPr bwMode="auto">
          <a:xfrm>
            <a:off x="1563689" y="4239420"/>
            <a:ext cx="7160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1 1 0   1 1 1  1 1 1 0 1</a:t>
            </a:r>
          </a:p>
        </p:txBody>
      </p:sp>
      <p:sp>
        <p:nvSpPr>
          <p:cNvPr id="171031" name="Line 23"/>
          <p:cNvSpPr>
            <a:spLocks noChangeShapeType="1"/>
          </p:cNvSpPr>
          <p:nvPr/>
        </p:nvSpPr>
        <p:spPr bwMode="auto">
          <a:xfrm>
            <a:off x="494823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2" name="Line 24"/>
          <p:cNvSpPr>
            <a:spLocks noChangeShapeType="1"/>
          </p:cNvSpPr>
          <p:nvPr/>
        </p:nvSpPr>
        <p:spPr bwMode="auto">
          <a:xfrm>
            <a:off x="5453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3" name="Line 25"/>
          <p:cNvSpPr>
            <a:spLocks noChangeShapeType="1"/>
          </p:cNvSpPr>
          <p:nvPr/>
        </p:nvSpPr>
        <p:spPr bwMode="auto">
          <a:xfrm>
            <a:off x="58848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4" name="Line 26"/>
          <p:cNvSpPr>
            <a:spLocks noChangeShapeType="1"/>
          </p:cNvSpPr>
          <p:nvPr/>
        </p:nvSpPr>
        <p:spPr bwMode="auto">
          <a:xfrm>
            <a:off x="63881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5" name="Line 27"/>
          <p:cNvSpPr>
            <a:spLocks noChangeShapeType="1"/>
          </p:cNvSpPr>
          <p:nvPr/>
        </p:nvSpPr>
        <p:spPr bwMode="auto">
          <a:xfrm>
            <a:off x="6819900"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6" name="Line 28"/>
          <p:cNvSpPr>
            <a:spLocks noChangeShapeType="1"/>
          </p:cNvSpPr>
          <p:nvPr/>
        </p:nvSpPr>
        <p:spPr bwMode="auto">
          <a:xfrm>
            <a:off x="7253289"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29"/>
          <p:cNvSpPr>
            <a:spLocks noChangeShapeType="1"/>
          </p:cNvSpPr>
          <p:nvPr/>
        </p:nvSpPr>
        <p:spPr bwMode="auto">
          <a:xfrm>
            <a:off x="7612064" y="1215232"/>
            <a:ext cx="2873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0"/>
          <p:cNvSpPr>
            <a:spLocks noChangeShapeType="1"/>
          </p:cNvSpPr>
          <p:nvPr/>
        </p:nvSpPr>
        <p:spPr bwMode="auto">
          <a:xfrm>
            <a:off x="7972425" y="1215232"/>
            <a:ext cx="2873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矩形 27"/>
          <p:cNvSpPr/>
          <p:nvPr/>
        </p:nvSpPr>
        <p:spPr>
          <a:xfrm>
            <a:off x="1919537" y="260649"/>
            <a:ext cx="47716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Truth Table of 3-8 Decoder </a:t>
            </a:r>
            <a:endParaRPr lang="zh-CN" altLang="en-US" sz="3200" dirty="0">
              <a:solidFill>
                <a:srgbClr val="FFFF00"/>
              </a:solidFill>
            </a:endParaRPr>
          </a:p>
        </p:txBody>
      </p:sp>
      <p:graphicFrame>
        <p:nvGraphicFramePr>
          <p:cNvPr id="1033218" name="Object 2"/>
          <p:cNvGraphicFramePr>
            <a:graphicFrameLocks noChangeAspect="1"/>
          </p:cNvGraphicFramePr>
          <p:nvPr/>
        </p:nvGraphicFramePr>
        <p:xfrm>
          <a:off x="4295801" y="5572126"/>
          <a:ext cx="2492375" cy="792163"/>
        </p:xfrm>
        <a:graphic>
          <a:graphicData uri="http://schemas.openxmlformats.org/presentationml/2006/ole">
            <mc:AlternateContent xmlns:mc="http://schemas.openxmlformats.org/markup-compatibility/2006">
              <mc:Choice xmlns:v="urn:schemas-microsoft-com:vml" Requires="v">
                <p:oleObj spid="_x0000_s1033590" name="公式" r:id="rId5" imgW="1270440" imgH="393840" progId="Equation.3">
                  <p:embed/>
                </p:oleObj>
              </mc:Choice>
              <mc:Fallback>
                <p:oleObj name="公式" r:id="rId5" imgW="1270440" imgH="3938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801" y="5572126"/>
                        <a:ext cx="249237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3219" name="Object 3"/>
          <p:cNvGraphicFramePr>
            <a:graphicFrameLocks noChangeAspect="1"/>
          </p:cNvGraphicFramePr>
          <p:nvPr/>
        </p:nvGraphicFramePr>
        <p:xfrm>
          <a:off x="8771706" y="4723358"/>
          <a:ext cx="1428750" cy="577850"/>
        </p:xfrm>
        <a:graphic>
          <a:graphicData uri="http://schemas.openxmlformats.org/presentationml/2006/ole">
            <mc:AlternateContent xmlns:mc="http://schemas.openxmlformats.org/markup-compatibility/2006">
              <mc:Choice xmlns:v="urn:schemas-microsoft-com:vml" Requires="v">
                <p:oleObj spid="_x0000_s1033591" name="Equation" r:id="rId7" imgW="482400" imgH="215640" progId="Equation.DSMT4">
                  <p:embed/>
                </p:oleObj>
              </mc:Choice>
              <mc:Fallback>
                <p:oleObj name="Equation" r:id="rId7" imgW="482400" imgH="2156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1706" y="4723358"/>
                        <a:ext cx="14287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ndAc>
      <p:stSnd>
        <p:snd r:embed="rId4" name="hammer.wav"/>
      </p:stSnd>
    </p:sndAc>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2036" name="Object 4"/>
          <p:cNvGraphicFramePr>
            <a:graphicFrameLocks noChangeAspect="1"/>
          </p:cNvGraphicFramePr>
          <p:nvPr>
            <p:extLst>
              <p:ext uri="{D42A27DB-BD31-4B8C-83A1-F6EECF244321}">
                <p14:modId xmlns:p14="http://schemas.microsoft.com/office/powerpoint/2010/main" val="258225656"/>
              </p:ext>
            </p:extLst>
          </p:nvPr>
        </p:nvGraphicFramePr>
        <p:xfrm>
          <a:off x="2327276" y="2328885"/>
          <a:ext cx="1819275" cy="625475"/>
        </p:xfrm>
        <a:graphic>
          <a:graphicData uri="http://schemas.openxmlformats.org/presentationml/2006/ole">
            <mc:AlternateContent xmlns:mc="http://schemas.openxmlformats.org/markup-compatibility/2006">
              <mc:Choice xmlns:v="urn:schemas-microsoft-com:vml" Requires="v">
                <p:oleObj spid="_x0000_s1053479" name="公式" r:id="rId4" imgW="1283040" imgH="432000" progId="Equation.3">
                  <p:embed/>
                </p:oleObj>
              </mc:Choice>
              <mc:Fallback>
                <p:oleObj name="公式" r:id="rId4" imgW="1283040" imgH="432000" progId="Equation.3">
                  <p:embed/>
                  <p:pic>
                    <p:nvPicPr>
                      <p:cNvPr id="0" name="Picture 9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276" y="2328885"/>
                        <a:ext cx="18192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7" name="Object 5"/>
          <p:cNvGraphicFramePr>
            <a:graphicFrameLocks noChangeAspect="1"/>
          </p:cNvGraphicFramePr>
          <p:nvPr>
            <p:extLst>
              <p:ext uri="{D42A27DB-BD31-4B8C-83A1-F6EECF244321}">
                <p14:modId xmlns:p14="http://schemas.microsoft.com/office/powerpoint/2010/main" val="3568726048"/>
              </p:ext>
            </p:extLst>
          </p:nvPr>
        </p:nvGraphicFramePr>
        <p:xfrm>
          <a:off x="5072063" y="2405085"/>
          <a:ext cx="2043112" cy="639763"/>
        </p:xfrm>
        <a:graphic>
          <a:graphicData uri="http://schemas.openxmlformats.org/presentationml/2006/ole">
            <mc:AlternateContent xmlns:mc="http://schemas.openxmlformats.org/markup-compatibility/2006">
              <mc:Choice xmlns:v="urn:schemas-microsoft-com:vml" Requires="v">
                <p:oleObj spid="_x0000_s1053480" name="公式" r:id="rId6" imgW="1346400" imgH="419040" progId="Equation.3">
                  <p:embed/>
                </p:oleObj>
              </mc:Choice>
              <mc:Fallback>
                <p:oleObj name="公式" r:id="rId6" imgW="1346400" imgH="419040" progId="Equation.3">
                  <p:embed/>
                  <p:pic>
                    <p:nvPicPr>
                      <p:cNvPr id="0" name="Picture 9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063" y="2405085"/>
                        <a:ext cx="2043112"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8" name="Object 6"/>
          <p:cNvGraphicFramePr>
            <a:graphicFrameLocks noChangeAspect="1"/>
          </p:cNvGraphicFramePr>
          <p:nvPr>
            <p:extLst>
              <p:ext uri="{D42A27DB-BD31-4B8C-83A1-F6EECF244321}">
                <p14:modId xmlns:p14="http://schemas.microsoft.com/office/powerpoint/2010/main" val="3937235393"/>
              </p:ext>
            </p:extLst>
          </p:nvPr>
        </p:nvGraphicFramePr>
        <p:xfrm>
          <a:off x="7888288" y="2328884"/>
          <a:ext cx="1820862" cy="615950"/>
        </p:xfrm>
        <a:graphic>
          <a:graphicData uri="http://schemas.openxmlformats.org/presentationml/2006/ole">
            <mc:AlternateContent xmlns:mc="http://schemas.openxmlformats.org/markup-compatibility/2006">
              <mc:Choice xmlns:v="urn:schemas-microsoft-com:vml" Requires="v">
                <p:oleObj spid="_x0000_s1053481" name="公式" r:id="rId8" imgW="1308240" imgH="432000" progId="Equation.3">
                  <p:embed/>
                </p:oleObj>
              </mc:Choice>
              <mc:Fallback>
                <p:oleObj name="公式" r:id="rId8" imgW="1308240" imgH="432000" progId="Equation.3">
                  <p:embed/>
                  <p:pic>
                    <p:nvPicPr>
                      <p:cNvPr id="0" name="Picture 9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8288" y="2328884"/>
                        <a:ext cx="1820862"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9" name="Object 7"/>
          <p:cNvGraphicFramePr>
            <a:graphicFrameLocks noChangeAspect="1"/>
          </p:cNvGraphicFramePr>
          <p:nvPr>
            <p:extLst>
              <p:ext uri="{D42A27DB-BD31-4B8C-83A1-F6EECF244321}">
                <p14:modId xmlns:p14="http://schemas.microsoft.com/office/powerpoint/2010/main" val="2060148851"/>
              </p:ext>
            </p:extLst>
          </p:nvPr>
        </p:nvGraphicFramePr>
        <p:xfrm>
          <a:off x="2325688" y="3319485"/>
          <a:ext cx="1820862" cy="588963"/>
        </p:xfrm>
        <a:graphic>
          <a:graphicData uri="http://schemas.openxmlformats.org/presentationml/2006/ole">
            <mc:AlternateContent xmlns:mc="http://schemas.openxmlformats.org/markup-compatibility/2006">
              <mc:Choice xmlns:v="urn:schemas-microsoft-com:vml" Requires="v">
                <p:oleObj spid="_x0000_s1053482" name="公式" r:id="rId10" imgW="1308240" imgH="419040" progId="Equation.3">
                  <p:embed/>
                </p:oleObj>
              </mc:Choice>
              <mc:Fallback>
                <p:oleObj name="公式" r:id="rId10" imgW="1308240" imgH="419040" progId="Equation.3">
                  <p:embed/>
                  <p:pic>
                    <p:nvPicPr>
                      <p:cNvPr id="0" name="Picture 9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5688" y="3319485"/>
                        <a:ext cx="1820862"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0" name="Object 8"/>
          <p:cNvGraphicFramePr>
            <a:graphicFrameLocks noChangeAspect="1"/>
          </p:cNvGraphicFramePr>
          <p:nvPr>
            <p:extLst>
              <p:ext uri="{D42A27DB-BD31-4B8C-83A1-F6EECF244321}">
                <p14:modId xmlns:p14="http://schemas.microsoft.com/office/powerpoint/2010/main" val="2707945200"/>
              </p:ext>
            </p:extLst>
          </p:nvPr>
        </p:nvGraphicFramePr>
        <p:xfrm>
          <a:off x="5070475" y="3319484"/>
          <a:ext cx="1817688" cy="577850"/>
        </p:xfrm>
        <a:graphic>
          <a:graphicData uri="http://schemas.openxmlformats.org/presentationml/2006/ole">
            <mc:AlternateContent xmlns:mc="http://schemas.openxmlformats.org/markup-compatibility/2006">
              <mc:Choice xmlns:v="urn:schemas-microsoft-com:vml" Requires="v">
                <p:oleObj spid="_x0000_s1053483" name="公式" r:id="rId12" imgW="1270440" imgH="393840" progId="Equation.3">
                  <p:embed/>
                </p:oleObj>
              </mc:Choice>
              <mc:Fallback>
                <p:oleObj name="公式" r:id="rId12" imgW="1270440" imgH="393840" progId="Equation.3">
                  <p:embed/>
                  <p:pic>
                    <p:nvPicPr>
                      <p:cNvPr id="0" name="Picture 90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70475" y="3319484"/>
                        <a:ext cx="1817688"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2041" name="Group 9"/>
          <p:cNvGrpSpPr>
            <a:grpSpLocks/>
          </p:cNvGrpSpPr>
          <p:nvPr/>
        </p:nvGrpSpPr>
        <p:grpSpPr bwMode="auto">
          <a:xfrm>
            <a:off x="2300288" y="4995884"/>
            <a:ext cx="6750050" cy="1504950"/>
            <a:chOff x="490" y="2880"/>
            <a:chExt cx="4252" cy="948"/>
          </a:xfrm>
        </p:grpSpPr>
        <p:graphicFrame>
          <p:nvGraphicFramePr>
            <p:cNvPr id="172042" name="Object 10"/>
            <p:cNvGraphicFramePr>
              <a:graphicFrameLocks noChangeAspect="1"/>
            </p:cNvGraphicFramePr>
            <p:nvPr/>
          </p:nvGraphicFramePr>
          <p:xfrm>
            <a:off x="498" y="2880"/>
            <a:ext cx="779" cy="370"/>
          </p:xfrm>
          <a:graphic>
            <a:graphicData uri="http://schemas.openxmlformats.org/presentationml/2006/ole">
              <mc:AlternateContent xmlns:mc="http://schemas.openxmlformats.org/markup-compatibility/2006">
                <mc:Choice xmlns:v="urn:schemas-microsoft-com:vml" Requires="v">
                  <p:oleObj spid="_x0000_s1053484" name="公式" r:id="rId14" imgW="838440" imgH="393840" progId="Equation.3">
                    <p:embed/>
                  </p:oleObj>
                </mc:Choice>
                <mc:Fallback>
                  <p:oleObj name="公式" r:id="rId14" imgW="838440" imgH="393840" progId="Equation.3">
                    <p:embed/>
                    <p:pic>
                      <p:nvPicPr>
                        <p:cNvPr id="0" name="Picture 9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8" y="2880"/>
                          <a:ext cx="779"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3" name="Object 11"/>
            <p:cNvGraphicFramePr>
              <a:graphicFrameLocks noChangeAspect="1"/>
            </p:cNvGraphicFramePr>
            <p:nvPr/>
          </p:nvGraphicFramePr>
          <p:xfrm>
            <a:off x="1650" y="2880"/>
            <a:ext cx="732" cy="346"/>
          </p:xfrm>
          <a:graphic>
            <a:graphicData uri="http://schemas.openxmlformats.org/presentationml/2006/ole">
              <mc:AlternateContent xmlns:mc="http://schemas.openxmlformats.org/markup-compatibility/2006">
                <mc:Choice xmlns:v="urn:schemas-microsoft-com:vml" Requires="v">
                  <p:oleObj spid="_x0000_s1053485" name="公式" r:id="rId16" imgW="800280" imgH="368280" progId="Equation.3">
                    <p:embed/>
                  </p:oleObj>
                </mc:Choice>
                <mc:Fallback>
                  <p:oleObj name="公式" r:id="rId16" imgW="800280" imgH="368280" progId="Equation.3">
                    <p:embed/>
                    <p:pic>
                      <p:nvPicPr>
                        <p:cNvPr id="0" name="Picture 90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50" y="2880"/>
                          <a:ext cx="732"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4" name="Object 12"/>
            <p:cNvGraphicFramePr>
              <a:graphicFrameLocks noChangeAspect="1"/>
            </p:cNvGraphicFramePr>
            <p:nvPr/>
          </p:nvGraphicFramePr>
          <p:xfrm>
            <a:off x="2793" y="2880"/>
            <a:ext cx="797" cy="351"/>
          </p:xfrm>
          <a:graphic>
            <a:graphicData uri="http://schemas.openxmlformats.org/presentationml/2006/ole">
              <mc:AlternateContent xmlns:mc="http://schemas.openxmlformats.org/markup-compatibility/2006">
                <mc:Choice xmlns:v="urn:schemas-microsoft-com:vml" Requires="v">
                  <p:oleObj spid="_x0000_s1053486" name="公式" r:id="rId18" imgW="863640" imgH="368280" progId="Equation.3">
                    <p:embed/>
                  </p:oleObj>
                </mc:Choice>
                <mc:Fallback>
                  <p:oleObj name="公式" r:id="rId18" imgW="863640" imgH="368280" progId="Equation.3">
                    <p:embed/>
                    <p:pic>
                      <p:nvPicPr>
                        <p:cNvPr id="0" name="Picture 9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93" y="2880"/>
                          <a:ext cx="797"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5" name="Object 13"/>
            <p:cNvGraphicFramePr>
              <a:graphicFrameLocks noChangeAspect="1"/>
            </p:cNvGraphicFramePr>
            <p:nvPr/>
          </p:nvGraphicFramePr>
          <p:xfrm>
            <a:off x="3944" y="2880"/>
            <a:ext cx="751" cy="356"/>
          </p:xfrm>
          <a:graphic>
            <a:graphicData uri="http://schemas.openxmlformats.org/presentationml/2006/ole">
              <mc:AlternateContent xmlns:mc="http://schemas.openxmlformats.org/markup-compatibility/2006">
                <mc:Choice xmlns:v="urn:schemas-microsoft-com:vml" Requires="v">
                  <p:oleObj spid="_x0000_s1053487" name="公式" r:id="rId20" imgW="838440" imgH="393840" progId="Equation.3">
                    <p:embed/>
                  </p:oleObj>
                </mc:Choice>
                <mc:Fallback>
                  <p:oleObj name="公式" r:id="rId20" imgW="838440" imgH="393840" progId="Equation.3">
                    <p:embed/>
                    <p:pic>
                      <p:nvPicPr>
                        <p:cNvPr id="0" name="Picture 9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44" y="2880"/>
                          <a:ext cx="751"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6" name="Object 14"/>
            <p:cNvGraphicFramePr>
              <a:graphicFrameLocks noChangeAspect="1"/>
            </p:cNvGraphicFramePr>
            <p:nvPr/>
          </p:nvGraphicFramePr>
          <p:xfrm>
            <a:off x="490" y="3456"/>
            <a:ext cx="844" cy="372"/>
          </p:xfrm>
          <a:graphic>
            <a:graphicData uri="http://schemas.openxmlformats.org/presentationml/2006/ole">
              <mc:AlternateContent xmlns:mc="http://schemas.openxmlformats.org/markup-compatibility/2006">
                <mc:Choice xmlns:v="urn:schemas-microsoft-com:vml" Requires="v">
                  <p:oleObj spid="_x0000_s1053488" name="公式" r:id="rId22" imgW="863640" imgH="368280" progId="Equation.3">
                    <p:embed/>
                  </p:oleObj>
                </mc:Choice>
                <mc:Fallback>
                  <p:oleObj name="公式" r:id="rId22" imgW="863640" imgH="368280" progId="Equation.3">
                    <p:embed/>
                    <p:pic>
                      <p:nvPicPr>
                        <p:cNvPr id="0" name="Picture 9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 y="3456"/>
                          <a:ext cx="844" cy="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7" name="Object 15"/>
            <p:cNvGraphicFramePr>
              <a:graphicFrameLocks noChangeAspect="1"/>
            </p:cNvGraphicFramePr>
            <p:nvPr/>
          </p:nvGraphicFramePr>
          <p:xfrm>
            <a:off x="1650" y="3456"/>
            <a:ext cx="779" cy="369"/>
          </p:xfrm>
          <a:graphic>
            <a:graphicData uri="http://schemas.openxmlformats.org/presentationml/2006/ole">
              <mc:AlternateContent xmlns:mc="http://schemas.openxmlformats.org/markup-compatibility/2006">
                <mc:Choice xmlns:v="urn:schemas-microsoft-com:vml" Requires="v">
                  <p:oleObj spid="_x0000_s1053489" name="公式" r:id="rId24" imgW="838440" imgH="393840" progId="Equation.3">
                    <p:embed/>
                  </p:oleObj>
                </mc:Choice>
                <mc:Fallback>
                  <p:oleObj name="公式" r:id="rId24" imgW="838440" imgH="393840" progId="Equation.3">
                    <p:embed/>
                    <p:pic>
                      <p:nvPicPr>
                        <p:cNvPr id="0" name="Picture 9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50" y="3456"/>
                          <a:ext cx="779"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8" name="Object 16"/>
            <p:cNvGraphicFramePr>
              <a:graphicFrameLocks noChangeAspect="1"/>
            </p:cNvGraphicFramePr>
            <p:nvPr/>
          </p:nvGraphicFramePr>
          <p:xfrm>
            <a:off x="2803" y="3456"/>
            <a:ext cx="778" cy="369"/>
          </p:xfrm>
          <a:graphic>
            <a:graphicData uri="http://schemas.openxmlformats.org/presentationml/2006/ole">
              <mc:AlternateContent xmlns:mc="http://schemas.openxmlformats.org/markup-compatibility/2006">
                <mc:Choice xmlns:v="urn:schemas-microsoft-com:vml" Requires="v">
                  <p:oleObj spid="_x0000_s1053490" name="公式" r:id="rId26" imgW="838440" imgH="393840" progId="Equation.3">
                    <p:embed/>
                  </p:oleObj>
                </mc:Choice>
                <mc:Fallback>
                  <p:oleObj name="公式" r:id="rId26" imgW="838440" imgH="393840" progId="Equation.3">
                    <p:embed/>
                    <p:pic>
                      <p:nvPicPr>
                        <p:cNvPr id="0" name="Picture 9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03" y="3456"/>
                          <a:ext cx="778"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49" name="Object 17"/>
            <p:cNvGraphicFramePr>
              <a:graphicFrameLocks noChangeAspect="1"/>
            </p:cNvGraphicFramePr>
            <p:nvPr/>
          </p:nvGraphicFramePr>
          <p:xfrm>
            <a:off x="3945" y="3456"/>
            <a:ext cx="797" cy="369"/>
          </p:xfrm>
          <a:graphic>
            <a:graphicData uri="http://schemas.openxmlformats.org/presentationml/2006/ole">
              <mc:AlternateContent xmlns:mc="http://schemas.openxmlformats.org/markup-compatibility/2006">
                <mc:Choice xmlns:v="urn:schemas-microsoft-com:vml" Requires="v">
                  <p:oleObj spid="_x0000_s1053491" name="公式" r:id="rId28" imgW="863640" imgH="393840" progId="Equation.3">
                    <p:embed/>
                  </p:oleObj>
                </mc:Choice>
                <mc:Fallback>
                  <p:oleObj name="公式" r:id="rId28" imgW="863640" imgH="393840" progId="Equation.3">
                    <p:embed/>
                    <p:pic>
                      <p:nvPicPr>
                        <p:cNvPr id="0" name="Picture 9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45" y="3456"/>
                          <a:ext cx="797"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2050" name="Rectangle 18"/>
          <p:cNvSpPr>
            <a:spLocks noChangeArrowheads="1"/>
          </p:cNvSpPr>
          <p:nvPr/>
        </p:nvSpPr>
        <p:spPr bwMode="auto">
          <a:xfrm>
            <a:off x="1728005" y="4081485"/>
            <a:ext cx="849745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Write the inputs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2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A</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 by numbered </a:t>
            </a:r>
            <a:r>
              <a:rPr lang="en-US" altLang="zh-CN" sz="3200" b="0" dirty="0" err="1">
                <a:solidFill>
                  <a:srgbClr val="FFFF00"/>
                </a:solidFill>
                <a:effectLst>
                  <a:outerShdw blurRad="38100" dist="38100" dir="2700000" algn="tl">
                    <a:srgbClr val="000000"/>
                  </a:outerShdw>
                </a:effectLst>
                <a:ea typeface="黑体" pitchFamily="49" charset="-122"/>
                <a:cs typeface="Times New Roman" pitchFamily="18" charset="0"/>
              </a:rPr>
              <a:t>minterms</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graphicFrame>
        <p:nvGraphicFramePr>
          <p:cNvPr id="19" name="Object 20"/>
          <p:cNvGraphicFramePr>
            <a:graphicFrameLocks noChangeAspect="1"/>
          </p:cNvGraphicFramePr>
          <p:nvPr/>
        </p:nvGraphicFramePr>
        <p:xfrm>
          <a:off x="2219296" y="1262042"/>
          <a:ext cx="1970088" cy="550862"/>
        </p:xfrm>
        <a:graphic>
          <a:graphicData uri="http://schemas.openxmlformats.org/presentationml/2006/ole">
            <mc:AlternateContent xmlns:mc="http://schemas.openxmlformats.org/markup-compatibility/2006">
              <mc:Choice xmlns:v="urn:schemas-microsoft-com:vml" Requires="v">
                <p:oleObj spid="_x0000_s1053492" name="公式" r:id="rId30" imgW="1371960" imgH="368280" progId="Equation.3">
                  <p:embed/>
                </p:oleObj>
              </mc:Choice>
              <mc:Fallback>
                <p:oleObj name="公式" r:id="rId30" imgW="1371960" imgH="368280" progId="Equation.3">
                  <p:embed/>
                  <p:pic>
                    <p:nvPicPr>
                      <p:cNvPr id="0" name="Picture 9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19296" y="1262042"/>
                        <a:ext cx="1970088"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1"/>
          <p:cNvGraphicFramePr>
            <a:graphicFrameLocks noChangeAspect="1"/>
          </p:cNvGraphicFramePr>
          <p:nvPr/>
        </p:nvGraphicFramePr>
        <p:xfrm>
          <a:off x="5040284" y="1185842"/>
          <a:ext cx="1966912" cy="665162"/>
        </p:xfrm>
        <a:graphic>
          <a:graphicData uri="http://schemas.openxmlformats.org/presentationml/2006/ole">
            <mc:AlternateContent xmlns:mc="http://schemas.openxmlformats.org/markup-compatibility/2006">
              <mc:Choice xmlns:v="urn:schemas-microsoft-com:vml" Requires="v">
                <p:oleObj spid="_x0000_s1053493" name="公式" r:id="rId32" imgW="1308240" imgH="432000" progId="Equation.3">
                  <p:embed/>
                </p:oleObj>
              </mc:Choice>
              <mc:Fallback>
                <p:oleObj name="公式" r:id="rId32" imgW="1308240" imgH="432000" progId="Equation.3">
                  <p:embed/>
                  <p:pic>
                    <p:nvPicPr>
                      <p:cNvPr id="0" name="Picture 91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040284" y="1185842"/>
                        <a:ext cx="19669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nvGraphicFramePr>
        <p:xfrm>
          <a:off x="7783484" y="1185842"/>
          <a:ext cx="1968500" cy="627062"/>
        </p:xfrm>
        <a:graphic>
          <a:graphicData uri="http://schemas.openxmlformats.org/presentationml/2006/ole">
            <mc:AlternateContent xmlns:mc="http://schemas.openxmlformats.org/markup-compatibility/2006">
              <mc:Choice xmlns:v="urn:schemas-microsoft-com:vml" Requires="v">
                <p:oleObj spid="_x0000_s1053494" name="公式" r:id="rId34" imgW="1321200" imgH="419040" progId="Equation.3">
                  <p:embed/>
                </p:oleObj>
              </mc:Choice>
              <mc:Fallback>
                <p:oleObj name="公式" r:id="rId34" imgW="1321200" imgH="419040" progId="Equation.3">
                  <p:embed/>
                  <p:pic>
                    <p:nvPicPr>
                      <p:cNvPr id="0" name="Picture 91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783484" y="1185842"/>
                        <a:ext cx="1968500"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1847529" y="260649"/>
            <a:ext cx="5633273"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Output Functions of 3-8 Decoder</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50"/>
                                        </p:tgtEl>
                                        <p:attrNameLst>
                                          <p:attrName>style.visibility</p:attrName>
                                        </p:attrNameLst>
                                      </p:cBhvr>
                                      <p:to>
                                        <p:strVal val="visible"/>
                                      </p:to>
                                    </p:set>
                                    <p:animEffect transition="in" filter="blinds(horizontal)">
                                      <p:cBhvr>
                                        <p:cTn id="7" dur="500"/>
                                        <p:tgtEl>
                                          <p:spTgt spid="17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2041"/>
                                        </p:tgtEl>
                                        <p:attrNameLst>
                                          <p:attrName>style.visibility</p:attrName>
                                        </p:attrNameLst>
                                      </p:cBhvr>
                                      <p:to>
                                        <p:strVal val="visible"/>
                                      </p:to>
                                    </p:set>
                                    <p:anim calcmode="lin" valueType="num">
                                      <p:cBhvr additive="base">
                                        <p:cTn id="12" dur="500" fill="hold"/>
                                        <p:tgtEl>
                                          <p:spTgt spid="172041"/>
                                        </p:tgtEl>
                                        <p:attrNameLst>
                                          <p:attrName>ppt_x</p:attrName>
                                        </p:attrNameLst>
                                      </p:cBhvr>
                                      <p:tavLst>
                                        <p:tav tm="0">
                                          <p:val>
                                            <p:strVal val="#ppt_x"/>
                                          </p:val>
                                        </p:tav>
                                        <p:tav tm="100000">
                                          <p:val>
                                            <p:strVal val="#ppt_x"/>
                                          </p:val>
                                        </p:tav>
                                      </p:tavLst>
                                    </p:anim>
                                    <p:anim calcmode="lin" valueType="num">
                                      <p:cBhvr additive="base">
                                        <p:cTn id="13" dur="500" fill="hold"/>
                                        <p:tgtEl>
                                          <p:spTgt spid="1720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0"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26704" y="1981200"/>
            <a:ext cx="8761784" cy="4114800"/>
          </a:xfrm>
        </p:spPr>
        <p:txBody>
          <a:bodyPr/>
          <a:lstStyle/>
          <a:p>
            <a:r>
              <a:rPr lang="en-US" altLang="zh-CN" dirty="0" smtClean="0">
                <a:latin typeface="Times New Roman" pitchFamily="18" charset="0"/>
                <a:cs typeface="Times New Roman" pitchFamily="18" charset="0"/>
              </a:rPr>
              <a:t>We can rewrite the input variables in the form of </a:t>
            </a:r>
            <a:r>
              <a:rPr lang="en-US" altLang="zh-CN" dirty="0" smtClean="0">
                <a:solidFill>
                  <a:srgbClr val="FFFF00"/>
                </a:solidFill>
                <a:latin typeface="Times New Roman" pitchFamily="18" charset="0"/>
                <a:cs typeface="Times New Roman" pitchFamily="18" charset="0"/>
              </a:rPr>
              <a:t>numbered </a:t>
            </a:r>
            <a:r>
              <a:rPr lang="en-US" altLang="zh-CN" dirty="0" err="1" smtClean="0">
                <a:solidFill>
                  <a:srgbClr val="FFFF00"/>
                </a:solidFill>
                <a:latin typeface="Times New Roman" pitchFamily="18" charset="0"/>
                <a:cs typeface="Times New Roman" pitchFamily="18" charset="0"/>
              </a:rPr>
              <a:t>minterms</a:t>
            </a:r>
            <a:r>
              <a:rPr lang="en-US" altLang="zh-CN"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So we can apply the </a:t>
            </a:r>
            <a:r>
              <a:rPr lang="en-US" altLang="zh-CN" dirty="0" smtClean="0">
                <a:solidFill>
                  <a:srgbClr val="FFFF00"/>
                </a:solidFill>
                <a:latin typeface="Times New Roman" pitchFamily="18" charset="0"/>
                <a:cs typeface="Times New Roman" pitchFamily="18" charset="0"/>
              </a:rPr>
              <a:t>3-8 Decoder </a:t>
            </a:r>
            <a:r>
              <a:rPr lang="en-US" altLang="zh-CN" dirty="0" smtClean="0">
                <a:latin typeface="Times New Roman" pitchFamily="18" charset="0"/>
                <a:cs typeface="Times New Roman" pitchFamily="18" charset="0"/>
              </a:rPr>
              <a:t>to </a:t>
            </a:r>
            <a:r>
              <a:rPr lang="en-US" altLang="zh-CN" dirty="0" smtClean="0">
                <a:solidFill>
                  <a:srgbClr val="FFFF00"/>
                </a:solidFill>
                <a:latin typeface="Times New Roman" pitchFamily="18" charset="0"/>
                <a:cs typeface="Times New Roman" pitchFamily="18" charset="0"/>
              </a:rPr>
              <a:t>implement</a:t>
            </a:r>
            <a:r>
              <a:rPr lang="en-US" altLang="zh-CN" dirty="0" smtClean="0">
                <a:latin typeface="Times New Roman" pitchFamily="18" charset="0"/>
                <a:cs typeface="Times New Roman" pitchFamily="18" charset="0"/>
              </a:rPr>
              <a:t> </a:t>
            </a:r>
            <a:r>
              <a:rPr lang="en-US" altLang="zh-CN" dirty="0" smtClean="0">
                <a:solidFill>
                  <a:srgbClr val="FFFF00"/>
                </a:solidFill>
                <a:latin typeface="Times New Roman" pitchFamily="18" charset="0"/>
                <a:cs typeface="Times New Roman" pitchFamily="18" charset="0"/>
              </a:rPr>
              <a:t>any logic functions</a:t>
            </a: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7283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39603" y="1030084"/>
            <a:ext cx="900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1: Write the truth table of the 3-8 decoder. </a:t>
            </a:r>
          </a:p>
          <a:p>
            <a:endParaRPr lang="en-US" altLang="zh-CN" sz="3200" b="0" dirty="0"/>
          </a:p>
          <a:p>
            <a:endParaRPr lang="en-US" altLang="zh-CN" sz="3200" b="0" dirty="0"/>
          </a:p>
          <a:p>
            <a:endParaRPr lang="en-US" altLang="zh-CN" sz="3200" b="0" dirty="0"/>
          </a:p>
          <a:p>
            <a:endParaRPr lang="en-US" altLang="zh-CN" sz="3200" b="0" dirty="0"/>
          </a:p>
          <a:p>
            <a:r>
              <a:rPr lang="en-US" altLang="zh-CN" sz="3200" b="0" dirty="0"/>
              <a:t>2: </a:t>
            </a:r>
            <a:r>
              <a:rPr lang="en-US" altLang="zh-CN" sz="3200" b="0" dirty="0">
                <a:effectLst>
                  <a:outerShdw blurRad="38100" dist="38100" dir="2700000" algn="tl">
                    <a:srgbClr val="000000">
                      <a:alpha val="43137"/>
                    </a:srgbClr>
                  </a:outerShdw>
                </a:effectLst>
              </a:rPr>
              <a:t>Write</a:t>
            </a:r>
            <a:r>
              <a:rPr lang="en-US" altLang="zh-CN" sz="3200" b="0" dirty="0"/>
              <a:t> the functions of the 3-8 decoder.</a:t>
            </a:r>
          </a:p>
        </p:txBody>
      </p:sp>
    </p:spTree>
    <p:extLst>
      <p:ext uri="{BB962C8B-B14F-4D97-AF65-F5344CB8AC3E}">
        <p14:creationId xmlns:p14="http://schemas.microsoft.com/office/powerpoint/2010/main" val="172433530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60" name="Rectangle 4"/>
          <p:cNvSpPr>
            <a:spLocks noChangeArrowheads="1"/>
          </p:cNvSpPr>
          <p:nvPr/>
        </p:nvSpPr>
        <p:spPr bwMode="auto">
          <a:xfrm>
            <a:off x="1559496" y="152400"/>
            <a:ext cx="928903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Example: Apply </a:t>
            </a:r>
            <a:r>
              <a:rPr lang="zh-CN" altLang="en-US" sz="3200" b="0" dirty="0">
                <a:effectLst>
                  <a:outerShdw blurRad="38100" dist="38100" dir="2700000" algn="tl">
                    <a:srgbClr val="000000"/>
                  </a:outerShdw>
                </a:effectLst>
                <a:ea typeface="黑体" pitchFamily="49" charset="-122"/>
                <a:cs typeface="Times New Roman" pitchFamily="18" charset="0"/>
              </a:rPr>
              <a:t>3-8 </a:t>
            </a:r>
            <a:r>
              <a:rPr lang="en-US" altLang="zh-CN" sz="3200" b="0" dirty="0">
                <a:effectLst>
                  <a:outerShdw blurRad="38100" dist="38100" dir="2700000" algn="tl">
                    <a:srgbClr val="000000"/>
                  </a:outerShdw>
                </a:effectLst>
                <a:ea typeface="黑体" pitchFamily="49" charset="-122"/>
                <a:cs typeface="Times New Roman" pitchFamily="18" charset="0"/>
              </a:rPr>
              <a:t>Decoder</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74LS138</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ea typeface="黑体" pitchFamily="49" charset="-122"/>
                <a:cs typeface="Times New Roman" pitchFamily="18" charset="0"/>
              </a:rPr>
              <a:t>to implement logic functions.</a:t>
            </a:r>
          </a:p>
        </p:txBody>
      </p:sp>
      <p:grpSp>
        <p:nvGrpSpPr>
          <p:cNvPr id="173061" name="Group 5"/>
          <p:cNvGrpSpPr>
            <a:grpSpLocks/>
          </p:cNvGrpSpPr>
          <p:nvPr/>
        </p:nvGrpSpPr>
        <p:grpSpPr bwMode="auto">
          <a:xfrm>
            <a:off x="2135188" y="1907580"/>
            <a:ext cx="3810000" cy="3249612"/>
            <a:chOff x="432" y="720"/>
            <a:chExt cx="2400" cy="2047"/>
          </a:xfrm>
        </p:grpSpPr>
        <p:graphicFrame>
          <p:nvGraphicFramePr>
            <p:cNvPr id="173062" name="Object 6"/>
            <p:cNvGraphicFramePr>
              <a:graphicFrameLocks noChangeAspect="1"/>
            </p:cNvGraphicFramePr>
            <p:nvPr/>
          </p:nvGraphicFramePr>
          <p:xfrm>
            <a:off x="432" y="720"/>
            <a:ext cx="2208" cy="361"/>
          </p:xfrm>
          <a:graphic>
            <a:graphicData uri="http://schemas.openxmlformats.org/presentationml/2006/ole">
              <mc:AlternateContent xmlns:mc="http://schemas.openxmlformats.org/markup-compatibility/2006">
                <mc:Choice xmlns:v="urn:schemas-microsoft-com:vml" Requires="v">
                  <p:oleObj spid="_x0000_s1079368" name="Equation" r:id="rId5" imgW="2337480" imgH="368280" progId="Equation.3">
                    <p:embed/>
                  </p:oleObj>
                </mc:Choice>
                <mc:Fallback>
                  <p:oleObj name="Equation" r:id="rId5" imgW="2337480" imgH="368280" progId="Equation.3">
                    <p:embed/>
                    <p:pic>
                      <p:nvPicPr>
                        <p:cNvPr id="0" name="Picture 3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720"/>
                          <a:ext cx="2208"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3" name="Object 7"/>
            <p:cNvGraphicFramePr>
              <a:graphicFrameLocks noChangeAspect="1"/>
            </p:cNvGraphicFramePr>
            <p:nvPr/>
          </p:nvGraphicFramePr>
          <p:xfrm>
            <a:off x="432" y="1344"/>
            <a:ext cx="1680" cy="362"/>
          </p:xfrm>
          <a:graphic>
            <a:graphicData uri="http://schemas.openxmlformats.org/presentationml/2006/ole">
              <mc:AlternateContent xmlns:mc="http://schemas.openxmlformats.org/markup-compatibility/2006">
                <mc:Choice xmlns:v="urn:schemas-microsoft-com:vml" Requires="v">
                  <p:oleObj spid="_x0000_s1079369" name="Equation" r:id="rId7" imgW="1778400" imgH="368280" progId="Equation.3">
                    <p:embed/>
                  </p:oleObj>
                </mc:Choice>
                <mc:Fallback>
                  <p:oleObj name="Equation" r:id="rId7" imgW="1778400" imgH="368280" progId="Equation.3">
                    <p:embed/>
                    <p:pic>
                      <p:nvPicPr>
                        <p:cNvPr id="0" name="Picture 3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1344"/>
                          <a:ext cx="168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4" name="Object 8"/>
            <p:cNvGraphicFramePr>
              <a:graphicFrameLocks noChangeAspect="1"/>
            </p:cNvGraphicFramePr>
            <p:nvPr/>
          </p:nvGraphicFramePr>
          <p:xfrm>
            <a:off x="432" y="1872"/>
            <a:ext cx="1440" cy="394"/>
          </p:xfrm>
          <a:graphic>
            <a:graphicData uri="http://schemas.openxmlformats.org/presentationml/2006/ole">
              <mc:AlternateContent xmlns:mc="http://schemas.openxmlformats.org/markup-compatibility/2006">
                <mc:Choice xmlns:v="urn:schemas-microsoft-com:vml" Requires="v">
                  <p:oleObj spid="_x0000_s1079370" name="Equation" r:id="rId9" imgW="1473480" imgH="393840" progId="Equation.3">
                    <p:embed/>
                  </p:oleObj>
                </mc:Choice>
                <mc:Fallback>
                  <p:oleObj name="Equation" r:id="rId9" imgW="1473480" imgH="393840" progId="Equation.3">
                    <p:embed/>
                    <p:pic>
                      <p:nvPicPr>
                        <p:cNvPr id="0" name="Picture 3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1872"/>
                          <a:ext cx="1440" cy="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5" name="Object 9"/>
            <p:cNvGraphicFramePr>
              <a:graphicFrameLocks noChangeAspect="1"/>
            </p:cNvGraphicFramePr>
            <p:nvPr/>
          </p:nvGraphicFramePr>
          <p:xfrm>
            <a:off x="432" y="2400"/>
            <a:ext cx="2400" cy="367"/>
          </p:xfrm>
          <a:graphic>
            <a:graphicData uri="http://schemas.openxmlformats.org/presentationml/2006/ole">
              <mc:AlternateContent xmlns:mc="http://schemas.openxmlformats.org/markup-compatibility/2006">
                <mc:Choice xmlns:v="urn:schemas-microsoft-com:vml" Requires="v">
                  <p:oleObj spid="_x0000_s1079371" name="Equation" r:id="rId11" imgW="2502360" imgH="368280" progId="Equation.3">
                    <p:embed/>
                  </p:oleObj>
                </mc:Choice>
                <mc:Fallback>
                  <p:oleObj name="Equation" r:id="rId11" imgW="2502360" imgH="368280" progId="Equation.3">
                    <p:embed/>
                    <p:pic>
                      <p:nvPicPr>
                        <p:cNvPr id="0" name="Picture 3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 y="2400"/>
                          <a:ext cx="2400"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box(out)">
                                      <p:cBhvr>
                                        <p:cTn id="7" dur="500"/>
                                        <p:tgtEl>
                                          <p:spTgt spid="173061"/>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3512" y="1981200"/>
            <a:ext cx="9121824" cy="4114800"/>
          </a:xfrm>
        </p:spPr>
        <p:txBody>
          <a:bodyPr/>
          <a:lstStyle/>
          <a:p>
            <a:r>
              <a:rPr lang="en-US" altLang="zh-CN" dirty="0" smtClean="0">
                <a:latin typeface="Times New Roman" pitchFamily="18" charset="0"/>
                <a:cs typeface="Times New Roman" pitchFamily="18" charset="0"/>
              </a:rPr>
              <a:t>First, we recover all the </a:t>
            </a:r>
            <a:r>
              <a:rPr lang="en-US" altLang="zh-CN" dirty="0" err="1" smtClean="0">
                <a:latin typeface="Times New Roman" pitchFamily="18" charset="0"/>
                <a:cs typeface="Times New Roman" pitchFamily="18" charset="0"/>
              </a:rPr>
              <a:t>minterms</a:t>
            </a:r>
            <a:r>
              <a:rPr lang="en-US" altLang="zh-CN" dirty="0" smtClean="0">
                <a:latin typeface="Times New Roman" pitchFamily="18" charset="0"/>
                <a:cs typeface="Times New Roman" pitchFamily="18" charset="0"/>
              </a:rPr>
              <a:t> of each function.</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66" name="Object 10"/>
          <p:cNvGraphicFramePr>
            <a:graphicFrameLocks noChangeAspect="1"/>
          </p:cNvGraphicFramePr>
          <p:nvPr/>
        </p:nvGraphicFramePr>
        <p:xfrm>
          <a:off x="1881158" y="268271"/>
          <a:ext cx="7467600" cy="561975"/>
        </p:xfrm>
        <a:graphic>
          <a:graphicData uri="http://schemas.openxmlformats.org/presentationml/2006/ole">
            <mc:AlternateContent xmlns:mc="http://schemas.openxmlformats.org/markup-compatibility/2006">
              <mc:Choice xmlns:v="urn:schemas-microsoft-com:vml" Requires="v">
                <p:oleObj spid="_x0000_s1052118" name="Equation" r:id="rId5" imgW="5106600" imgH="368280" progId="Equation.3">
                  <p:embed/>
                </p:oleObj>
              </mc:Choice>
              <mc:Fallback>
                <p:oleObj name="Equation" r:id="rId5" imgW="5106600" imgH="3682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1158" y="268271"/>
                        <a:ext cx="74676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7159" name="Object 7"/>
          <p:cNvGraphicFramePr>
            <a:graphicFrameLocks noChangeAspect="1"/>
          </p:cNvGraphicFramePr>
          <p:nvPr/>
        </p:nvGraphicFramePr>
        <p:xfrm>
          <a:off x="2238348" y="911212"/>
          <a:ext cx="5867400" cy="660400"/>
        </p:xfrm>
        <a:graphic>
          <a:graphicData uri="http://schemas.openxmlformats.org/presentationml/2006/ole">
            <mc:AlternateContent xmlns:mc="http://schemas.openxmlformats.org/markup-compatibility/2006">
              <mc:Choice xmlns:v="urn:schemas-microsoft-com:vml" Requires="v">
                <p:oleObj spid="_x0000_s1052119" name="Equation" r:id="rId7" imgW="3886920" imgH="432000" progId="Equation.DSMT4">
                  <p:embed/>
                </p:oleObj>
              </mc:Choice>
              <mc:Fallback>
                <p:oleObj name="Equation" r:id="rId7" imgW="3886920" imgH="4320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8348" y="911212"/>
                        <a:ext cx="58674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7160" name="Object 8"/>
          <p:cNvGraphicFramePr>
            <a:graphicFrameLocks noChangeAspect="1"/>
          </p:cNvGraphicFramePr>
          <p:nvPr/>
        </p:nvGraphicFramePr>
        <p:xfrm>
          <a:off x="2412168" y="2630186"/>
          <a:ext cx="4969717" cy="706444"/>
        </p:xfrm>
        <a:graphic>
          <a:graphicData uri="http://schemas.openxmlformats.org/presentationml/2006/ole">
            <mc:AlternateContent xmlns:mc="http://schemas.openxmlformats.org/markup-compatibility/2006">
              <mc:Choice xmlns:v="urn:schemas-microsoft-com:vml" Requires="v">
                <p:oleObj spid="_x0000_s1052120" name="Equation" r:id="rId9" imgW="2095200" imgH="291960" progId="Equation.DSMT4">
                  <p:embed/>
                </p:oleObj>
              </mc:Choice>
              <mc:Fallback>
                <p:oleObj name="Equation" r:id="rId9" imgW="2095200" imgH="29196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2168" y="2630186"/>
                        <a:ext cx="4969717" cy="706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7161" name="Object 9"/>
          <p:cNvGraphicFramePr>
            <a:graphicFrameLocks noChangeAspect="1"/>
          </p:cNvGraphicFramePr>
          <p:nvPr/>
        </p:nvGraphicFramePr>
        <p:xfrm>
          <a:off x="1881159" y="1988841"/>
          <a:ext cx="6811963" cy="633413"/>
        </p:xfrm>
        <a:graphic>
          <a:graphicData uri="http://schemas.openxmlformats.org/presentationml/2006/ole">
            <mc:AlternateContent xmlns:mc="http://schemas.openxmlformats.org/markup-compatibility/2006">
              <mc:Choice xmlns:v="urn:schemas-microsoft-com:vml" Requires="v">
                <p:oleObj spid="_x0000_s1052121" name="Equation" r:id="rId11" imgW="2730240" imgH="253800" progId="Equation.DSMT4">
                  <p:embed/>
                </p:oleObj>
              </mc:Choice>
              <mc:Fallback>
                <p:oleObj name="Equation" r:id="rId11" imgW="2730240" imgH="253800" progId="Equation.DSMT4">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1159" y="1988841"/>
                        <a:ext cx="6811963"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7162" name="Object 10"/>
          <p:cNvGraphicFramePr>
            <a:graphicFrameLocks noChangeAspect="1"/>
          </p:cNvGraphicFramePr>
          <p:nvPr/>
        </p:nvGraphicFramePr>
        <p:xfrm>
          <a:off x="2452663" y="4343250"/>
          <a:ext cx="7719329" cy="669926"/>
        </p:xfrm>
        <a:graphic>
          <a:graphicData uri="http://schemas.openxmlformats.org/presentationml/2006/ole">
            <mc:AlternateContent xmlns:mc="http://schemas.openxmlformats.org/markup-compatibility/2006">
              <mc:Choice xmlns:v="urn:schemas-microsoft-com:vml" Requires="v">
                <p:oleObj spid="_x0000_s1052122" name="Equation" r:id="rId13" imgW="3441600" imgH="291960" progId="Equation.DSMT4">
                  <p:embed/>
                </p:oleObj>
              </mc:Choice>
              <mc:Fallback>
                <p:oleObj name="Equation" r:id="rId13" imgW="3441600" imgH="291960" progId="Equation.DSMT4">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2663" y="4343250"/>
                        <a:ext cx="7719329" cy="669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7163" name="Object 11"/>
          <p:cNvGraphicFramePr>
            <a:graphicFrameLocks noChangeAspect="1"/>
          </p:cNvGraphicFramePr>
          <p:nvPr/>
        </p:nvGraphicFramePr>
        <p:xfrm>
          <a:off x="1952597" y="3727293"/>
          <a:ext cx="8691741" cy="617539"/>
        </p:xfrm>
        <a:graphic>
          <a:graphicData uri="http://schemas.openxmlformats.org/presentationml/2006/ole">
            <mc:AlternateContent xmlns:mc="http://schemas.openxmlformats.org/markup-compatibility/2006">
              <mc:Choice xmlns:v="urn:schemas-microsoft-com:vml" Requires="v">
                <p:oleObj spid="_x0000_s1052123" name="Equation" r:id="rId15" imgW="3657600" imgH="253800" progId="Equation.DSMT4">
                  <p:embed/>
                </p:oleObj>
              </mc:Choice>
              <mc:Fallback>
                <p:oleObj name="Equation" r:id="rId15" imgW="3657600" imgH="253800" progId="Equation.DSMT4">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52597" y="3727293"/>
                        <a:ext cx="8691741" cy="617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7164" name="Object 12"/>
          <p:cNvGraphicFramePr>
            <a:graphicFrameLocks noChangeAspect="1"/>
          </p:cNvGraphicFramePr>
          <p:nvPr/>
        </p:nvGraphicFramePr>
        <p:xfrm>
          <a:off x="2024034" y="5429250"/>
          <a:ext cx="7950200" cy="554038"/>
        </p:xfrm>
        <a:graphic>
          <a:graphicData uri="http://schemas.openxmlformats.org/presentationml/2006/ole">
            <mc:AlternateContent xmlns:mc="http://schemas.openxmlformats.org/markup-compatibility/2006">
              <mc:Choice xmlns:v="urn:schemas-microsoft-com:vml" Requires="v">
                <p:oleObj spid="_x0000_s1052124" name="Equation" r:id="rId17" imgW="3784320" imgH="253800" progId="Equation.DSMT4">
                  <p:embed/>
                </p:oleObj>
              </mc:Choice>
              <mc:Fallback>
                <p:oleObj name="Equation" r:id="rId17" imgW="3784320" imgH="253800" progId="Equation.DSMT4">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24034" y="5429250"/>
                        <a:ext cx="79502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7165" name="Object 13"/>
          <p:cNvGraphicFramePr>
            <a:graphicFrameLocks noChangeAspect="1"/>
          </p:cNvGraphicFramePr>
          <p:nvPr/>
        </p:nvGraphicFramePr>
        <p:xfrm>
          <a:off x="2524100" y="5991276"/>
          <a:ext cx="6746892" cy="723873"/>
        </p:xfrm>
        <a:graphic>
          <a:graphicData uri="http://schemas.openxmlformats.org/presentationml/2006/ole">
            <mc:AlternateContent xmlns:mc="http://schemas.openxmlformats.org/markup-compatibility/2006">
              <mc:Choice xmlns:v="urn:schemas-microsoft-com:vml" Requires="v">
                <p:oleObj spid="_x0000_s1052125" name="Equation" r:id="rId19" imgW="2781000" imgH="291960" progId="Equation.DSMT4">
                  <p:embed/>
                </p:oleObj>
              </mc:Choice>
              <mc:Fallback>
                <p:oleObj name="Equation" r:id="rId19" imgW="2781000" imgH="291960" progId="Equation.DSMT4">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24100" y="5991276"/>
                        <a:ext cx="6746892" cy="723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3066"/>
                                        </p:tgtEl>
                                        <p:attrNameLst>
                                          <p:attrName>style.visibility</p:attrName>
                                        </p:attrNameLst>
                                      </p:cBhvr>
                                      <p:to>
                                        <p:strVal val="visible"/>
                                      </p:to>
                                    </p:set>
                                    <p:anim calcmode="lin" valueType="num">
                                      <p:cBhvr additive="base">
                                        <p:cTn id="7" dur="500" fill="hold"/>
                                        <p:tgtEl>
                                          <p:spTgt spid="173066"/>
                                        </p:tgtEl>
                                        <p:attrNameLst>
                                          <p:attrName>ppt_x</p:attrName>
                                        </p:attrNameLst>
                                      </p:cBhvr>
                                      <p:tavLst>
                                        <p:tav tm="0">
                                          <p:val>
                                            <p:strVal val="#ppt_x"/>
                                          </p:val>
                                        </p:tav>
                                        <p:tav tm="100000">
                                          <p:val>
                                            <p:strVal val="#ppt_x"/>
                                          </p:val>
                                        </p:tav>
                                      </p:tavLst>
                                    </p:anim>
                                    <p:anim calcmode="lin" valueType="num">
                                      <p:cBhvr additive="base">
                                        <p:cTn id="8" dur="500" fill="hold"/>
                                        <p:tgtEl>
                                          <p:spTgt spid="1730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7159"/>
                                        </p:tgtEl>
                                        <p:attrNameLst>
                                          <p:attrName>style.visibility</p:attrName>
                                        </p:attrNameLst>
                                      </p:cBhvr>
                                      <p:to>
                                        <p:strVal val="visible"/>
                                      </p:to>
                                    </p:set>
                                    <p:anim calcmode="lin" valueType="num">
                                      <p:cBhvr additive="base">
                                        <p:cTn id="13" dur="500" fill="hold"/>
                                        <p:tgtEl>
                                          <p:spTgt spid="817159"/>
                                        </p:tgtEl>
                                        <p:attrNameLst>
                                          <p:attrName>ppt_x</p:attrName>
                                        </p:attrNameLst>
                                      </p:cBhvr>
                                      <p:tavLst>
                                        <p:tav tm="0">
                                          <p:val>
                                            <p:strVal val="#ppt_x"/>
                                          </p:val>
                                        </p:tav>
                                        <p:tav tm="100000">
                                          <p:val>
                                            <p:strVal val="#ppt_x"/>
                                          </p:val>
                                        </p:tav>
                                      </p:tavLst>
                                    </p:anim>
                                    <p:anim calcmode="lin" valueType="num">
                                      <p:cBhvr additive="base">
                                        <p:cTn id="14" dur="500" fill="hold"/>
                                        <p:tgtEl>
                                          <p:spTgt spid="8171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7161"/>
                                        </p:tgtEl>
                                        <p:attrNameLst>
                                          <p:attrName>style.visibility</p:attrName>
                                        </p:attrNameLst>
                                      </p:cBhvr>
                                      <p:to>
                                        <p:strVal val="visible"/>
                                      </p:to>
                                    </p:set>
                                    <p:anim calcmode="lin" valueType="num">
                                      <p:cBhvr additive="base">
                                        <p:cTn id="19" dur="500" fill="hold"/>
                                        <p:tgtEl>
                                          <p:spTgt spid="817161"/>
                                        </p:tgtEl>
                                        <p:attrNameLst>
                                          <p:attrName>ppt_x</p:attrName>
                                        </p:attrNameLst>
                                      </p:cBhvr>
                                      <p:tavLst>
                                        <p:tav tm="0">
                                          <p:val>
                                            <p:strVal val="#ppt_x"/>
                                          </p:val>
                                        </p:tav>
                                        <p:tav tm="100000">
                                          <p:val>
                                            <p:strVal val="#ppt_x"/>
                                          </p:val>
                                        </p:tav>
                                      </p:tavLst>
                                    </p:anim>
                                    <p:anim calcmode="lin" valueType="num">
                                      <p:cBhvr additive="base">
                                        <p:cTn id="20" dur="500" fill="hold"/>
                                        <p:tgtEl>
                                          <p:spTgt spid="817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7160"/>
                                        </p:tgtEl>
                                        <p:attrNameLst>
                                          <p:attrName>style.visibility</p:attrName>
                                        </p:attrNameLst>
                                      </p:cBhvr>
                                      <p:to>
                                        <p:strVal val="visible"/>
                                      </p:to>
                                    </p:set>
                                    <p:anim calcmode="lin" valueType="num">
                                      <p:cBhvr additive="base">
                                        <p:cTn id="25" dur="500" fill="hold"/>
                                        <p:tgtEl>
                                          <p:spTgt spid="817160"/>
                                        </p:tgtEl>
                                        <p:attrNameLst>
                                          <p:attrName>ppt_x</p:attrName>
                                        </p:attrNameLst>
                                      </p:cBhvr>
                                      <p:tavLst>
                                        <p:tav tm="0">
                                          <p:val>
                                            <p:strVal val="#ppt_x"/>
                                          </p:val>
                                        </p:tav>
                                        <p:tav tm="100000">
                                          <p:val>
                                            <p:strVal val="#ppt_x"/>
                                          </p:val>
                                        </p:tav>
                                      </p:tavLst>
                                    </p:anim>
                                    <p:anim calcmode="lin" valueType="num">
                                      <p:cBhvr additive="base">
                                        <p:cTn id="26" dur="500" fill="hold"/>
                                        <p:tgtEl>
                                          <p:spTgt spid="8171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7163"/>
                                        </p:tgtEl>
                                        <p:attrNameLst>
                                          <p:attrName>style.visibility</p:attrName>
                                        </p:attrNameLst>
                                      </p:cBhvr>
                                      <p:to>
                                        <p:strVal val="visible"/>
                                      </p:to>
                                    </p:set>
                                    <p:anim calcmode="lin" valueType="num">
                                      <p:cBhvr additive="base">
                                        <p:cTn id="31" dur="500" fill="hold"/>
                                        <p:tgtEl>
                                          <p:spTgt spid="817163"/>
                                        </p:tgtEl>
                                        <p:attrNameLst>
                                          <p:attrName>ppt_x</p:attrName>
                                        </p:attrNameLst>
                                      </p:cBhvr>
                                      <p:tavLst>
                                        <p:tav tm="0">
                                          <p:val>
                                            <p:strVal val="#ppt_x"/>
                                          </p:val>
                                        </p:tav>
                                        <p:tav tm="100000">
                                          <p:val>
                                            <p:strVal val="#ppt_x"/>
                                          </p:val>
                                        </p:tav>
                                      </p:tavLst>
                                    </p:anim>
                                    <p:anim calcmode="lin" valueType="num">
                                      <p:cBhvr additive="base">
                                        <p:cTn id="32" dur="500" fill="hold"/>
                                        <p:tgtEl>
                                          <p:spTgt spid="81716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7162"/>
                                        </p:tgtEl>
                                        <p:attrNameLst>
                                          <p:attrName>style.visibility</p:attrName>
                                        </p:attrNameLst>
                                      </p:cBhvr>
                                      <p:to>
                                        <p:strVal val="visible"/>
                                      </p:to>
                                    </p:set>
                                    <p:anim calcmode="lin" valueType="num">
                                      <p:cBhvr additive="base">
                                        <p:cTn id="37" dur="500" fill="hold"/>
                                        <p:tgtEl>
                                          <p:spTgt spid="817162"/>
                                        </p:tgtEl>
                                        <p:attrNameLst>
                                          <p:attrName>ppt_x</p:attrName>
                                        </p:attrNameLst>
                                      </p:cBhvr>
                                      <p:tavLst>
                                        <p:tav tm="0">
                                          <p:val>
                                            <p:strVal val="#ppt_x"/>
                                          </p:val>
                                        </p:tav>
                                        <p:tav tm="100000">
                                          <p:val>
                                            <p:strVal val="#ppt_x"/>
                                          </p:val>
                                        </p:tav>
                                      </p:tavLst>
                                    </p:anim>
                                    <p:anim calcmode="lin" valueType="num">
                                      <p:cBhvr additive="base">
                                        <p:cTn id="38" dur="500" fill="hold"/>
                                        <p:tgtEl>
                                          <p:spTgt spid="81716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7164"/>
                                        </p:tgtEl>
                                        <p:attrNameLst>
                                          <p:attrName>style.visibility</p:attrName>
                                        </p:attrNameLst>
                                      </p:cBhvr>
                                      <p:to>
                                        <p:strVal val="visible"/>
                                      </p:to>
                                    </p:set>
                                    <p:anim calcmode="lin" valueType="num">
                                      <p:cBhvr additive="base">
                                        <p:cTn id="43" dur="500" fill="hold"/>
                                        <p:tgtEl>
                                          <p:spTgt spid="817164"/>
                                        </p:tgtEl>
                                        <p:attrNameLst>
                                          <p:attrName>ppt_x</p:attrName>
                                        </p:attrNameLst>
                                      </p:cBhvr>
                                      <p:tavLst>
                                        <p:tav tm="0">
                                          <p:val>
                                            <p:strVal val="#ppt_x"/>
                                          </p:val>
                                        </p:tav>
                                        <p:tav tm="100000">
                                          <p:val>
                                            <p:strVal val="#ppt_x"/>
                                          </p:val>
                                        </p:tav>
                                      </p:tavLst>
                                    </p:anim>
                                    <p:anim calcmode="lin" valueType="num">
                                      <p:cBhvr additive="base">
                                        <p:cTn id="44" dur="500" fill="hold"/>
                                        <p:tgtEl>
                                          <p:spTgt spid="81716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7165"/>
                                        </p:tgtEl>
                                        <p:attrNameLst>
                                          <p:attrName>style.visibility</p:attrName>
                                        </p:attrNameLst>
                                      </p:cBhvr>
                                      <p:to>
                                        <p:strVal val="visible"/>
                                      </p:to>
                                    </p:set>
                                    <p:anim calcmode="lin" valueType="num">
                                      <p:cBhvr additive="base">
                                        <p:cTn id="49" dur="500" fill="hold"/>
                                        <p:tgtEl>
                                          <p:spTgt spid="817165"/>
                                        </p:tgtEl>
                                        <p:attrNameLst>
                                          <p:attrName>ppt_x</p:attrName>
                                        </p:attrNameLst>
                                      </p:cBhvr>
                                      <p:tavLst>
                                        <p:tav tm="0">
                                          <p:val>
                                            <p:strVal val="#ppt_x"/>
                                          </p:val>
                                        </p:tav>
                                        <p:tav tm="100000">
                                          <p:val>
                                            <p:strVal val="#ppt_x"/>
                                          </p:val>
                                        </p:tav>
                                      </p:tavLst>
                                    </p:anim>
                                    <p:anim calcmode="lin" valueType="num">
                                      <p:cBhvr additive="base">
                                        <p:cTn id="50" dur="500" fill="hold"/>
                                        <p:tgtEl>
                                          <p:spTgt spid="81716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4373" name="Object 293"/>
          <p:cNvGraphicFramePr>
            <a:graphicFrameLocks noChangeAspect="1"/>
          </p:cNvGraphicFramePr>
          <p:nvPr/>
        </p:nvGraphicFramePr>
        <p:xfrm>
          <a:off x="3750742" y="1722090"/>
          <a:ext cx="3281363" cy="641350"/>
        </p:xfrm>
        <a:graphic>
          <a:graphicData uri="http://schemas.openxmlformats.org/presentationml/2006/ole">
            <mc:AlternateContent xmlns:mc="http://schemas.openxmlformats.org/markup-compatibility/2006">
              <mc:Choice xmlns:v="urn:schemas-microsoft-com:vml" Requires="v">
                <p:oleObj spid="_x0000_s1090576" name="Equation" r:id="rId4" imgW="1447560" imgH="279360" progId="Equation.DSMT4">
                  <p:embed/>
                </p:oleObj>
              </mc:Choice>
              <mc:Fallback>
                <p:oleObj name="Equation" r:id="rId4" imgW="1447560" imgH="279360" progId="Equation.DSMT4">
                  <p:embed/>
                  <p:pic>
                    <p:nvPicPr>
                      <p:cNvPr id="0" name="Picture 2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0742" y="1722090"/>
                        <a:ext cx="32813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74" name="Object 294"/>
          <p:cNvGraphicFramePr>
            <a:graphicFrameLocks noChangeAspect="1"/>
          </p:cNvGraphicFramePr>
          <p:nvPr/>
        </p:nvGraphicFramePr>
        <p:xfrm>
          <a:off x="3685852" y="2790230"/>
          <a:ext cx="2770188" cy="708025"/>
        </p:xfrm>
        <a:graphic>
          <a:graphicData uri="http://schemas.openxmlformats.org/presentationml/2006/ole">
            <mc:AlternateContent xmlns:mc="http://schemas.openxmlformats.org/markup-compatibility/2006">
              <mc:Choice xmlns:v="urn:schemas-microsoft-com:vml" Requires="v">
                <p:oleObj spid="_x0000_s1090577" name="Equation" r:id="rId6" imgW="1168200" imgH="291960" progId="Equation.DSMT4">
                  <p:embed/>
                </p:oleObj>
              </mc:Choice>
              <mc:Fallback>
                <p:oleObj name="Equation" r:id="rId6" imgW="1168200" imgH="291960" progId="Equation.DSMT4">
                  <p:embed/>
                  <p:pic>
                    <p:nvPicPr>
                      <p:cNvPr id="0" name="Picture 2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852" y="2790230"/>
                        <a:ext cx="2770188"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76" name="Object 296"/>
          <p:cNvGraphicFramePr>
            <a:graphicFrameLocks noChangeAspect="1"/>
          </p:cNvGraphicFramePr>
          <p:nvPr/>
        </p:nvGraphicFramePr>
        <p:xfrm>
          <a:off x="3719736" y="3836640"/>
          <a:ext cx="3930650" cy="671512"/>
        </p:xfrm>
        <a:graphic>
          <a:graphicData uri="http://schemas.openxmlformats.org/presentationml/2006/ole">
            <mc:AlternateContent xmlns:mc="http://schemas.openxmlformats.org/markup-compatibility/2006">
              <mc:Choice xmlns:v="urn:schemas-microsoft-com:vml" Requires="v">
                <p:oleObj spid="_x0000_s1090578" name="Equation" r:id="rId8" imgW="1752480" imgH="291960" progId="Equation.DSMT4">
                  <p:embed/>
                </p:oleObj>
              </mc:Choice>
              <mc:Fallback>
                <p:oleObj name="Equation" r:id="rId8" imgW="1752480" imgH="291960" progId="Equation.DSMT4">
                  <p:embed/>
                  <p:pic>
                    <p:nvPicPr>
                      <p:cNvPr id="0" name="Picture 2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9736" y="3836640"/>
                        <a:ext cx="3930650" cy="67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79" name="Object 299"/>
          <p:cNvGraphicFramePr>
            <a:graphicFrameLocks noChangeAspect="1"/>
          </p:cNvGraphicFramePr>
          <p:nvPr/>
        </p:nvGraphicFramePr>
        <p:xfrm>
          <a:off x="3727450" y="4865340"/>
          <a:ext cx="3543300" cy="723900"/>
        </p:xfrm>
        <a:graphic>
          <a:graphicData uri="http://schemas.openxmlformats.org/presentationml/2006/ole">
            <mc:AlternateContent xmlns:mc="http://schemas.openxmlformats.org/markup-compatibility/2006">
              <mc:Choice xmlns:v="urn:schemas-microsoft-com:vml" Requires="v">
                <p:oleObj spid="_x0000_s1090579" name="Equation" r:id="rId10" imgW="1460160" imgH="291960" progId="Equation.DSMT4">
                  <p:embed/>
                </p:oleObj>
              </mc:Choice>
              <mc:Fallback>
                <p:oleObj name="Equation" r:id="rId10" imgW="1460160" imgH="291960" progId="Equation.DSMT4">
                  <p:embed/>
                  <p:pic>
                    <p:nvPicPr>
                      <p:cNvPr id="0" name="Picture 2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7450" y="4865340"/>
                        <a:ext cx="35433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546174" y="251938"/>
            <a:ext cx="9302355"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 All the functions are in the form of inverted </a:t>
            </a:r>
            <a:r>
              <a:rPr lang="en-US" altLang="zh-CN" sz="3200" b="0" dirty="0" err="1">
                <a:solidFill>
                  <a:srgbClr val="FFFF00"/>
                </a:solidFill>
                <a:effectLst>
                  <a:outerShdw blurRad="38100" dist="38100" dir="2700000" algn="tl">
                    <a:srgbClr val="000000">
                      <a:alpha val="43137"/>
                    </a:srgbClr>
                  </a:outerShdw>
                </a:effectLst>
              </a:rPr>
              <a:t>minterms</a:t>
            </a:r>
            <a:r>
              <a:rPr lang="en-US" altLang="zh-CN" sz="3200" b="0" dirty="0">
                <a:solidFill>
                  <a:srgbClr val="FFFF00"/>
                </a:solidFill>
                <a:effectLst>
                  <a:outerShdw blurRad="38100" dist="38100" dir="2700000" algn="tl">
                    <a:srgbClr val="000000">
                      <a:alpha val="43137"/>
                    </a:srgbClr>
                  </a:outerShdw>
                </a:effectLst>
              </a:rPr>
              <a:t>. </a:t>
            </a:r>
            <a:endParaRPr lang="zh-CN" altLang="en-US" sz="3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4373"/>
                                        </p:tgtEl>
                                        <p:attrNameLst>
                                          <p:attrName>style.visibility</p:attrName>
                                        </p:attrNameLst>
                                      </p:cBhvr>
                                      <p:to>
                                        <p:strVal val="visible"/>
                                      </p:to>
                                    </p:set>
                                    <p:anim calcmode="lin" valueType="num">
                                      <p:cBhvr additive="base">
                                        <p:cTn id="7" dur="500" fill="hold"/>
                                        <p:tgtEl>
                                          <p:spTgt spid="174373"/>
                                        </p:tgtEl>
                                        <p:attrNameLst>
                                          <p:attrName>ppt_x</p:attrName>
                                        </p:attrNameLst>
                                      </p:cBhvr>
                                      <p:tavLst>
                                        <p:tav tm="0">
                                          <p:val>
                                            <p:strVal val="#ppt_x"/>
                                          </p:val>
                                        </p:tav>
                                        <p:tav tm="100000">
                                          <p:val>
                                            <p:strVal val="#ppt_x"/>
                                          </p:val>
                                        </p:tav>
                                      </p:tavLst>
                                    </p:anim>
                                    <p:anim calcmode="lin" valueType="num">
                                      <p:cBhvr additive="base">
                                        <p:cTn id="8" dur="500" fill="hold"/>
                                        <p:tgtEl>
                                          <p:spTgt spid="1743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4374"/>
                                        </p:tgtEl>
                                        <p:attrNameLst>
                                          <p:attrName>style.visibility</p:attrName>
                                        </p:attrNameLst>
                                      </p:cBhvr>
                                      <p:to>
                                        <p:strVal val="visible"/>
                                      </p:to>
                                    </p:set>
                                    <p:anim calcmode="lin" valueType="num">
                                      <p:cBhvr additive="base">
                                        <p:cTn id="12" dur="500" fill="hold"/>
                                        <p:tgtEl>
                                          <p:spTgt spid="174374"/>
                                        </p:tgtEl>
                                        <p:attrNameLst>
                                          <p:attrName>ppt_x</p:attrName>
                                        </p:attrNameLst>
                                      </p:cBhvr>
                                      <p:tavLst>
                                        <p:tav tm="0">
                                          <p:val>
                                            <p:strVal val="#ppt_x"/>
                                          </p:val>
                                        </p:tav>
                                        <p:tav tm="100000">
                                          <p:val>
                                            <p:strVal val="#ppt_x"/>
                                          </p:val>
                                        </p:tav>
                                      </p:tavLst>
                                    </p:anim>
                                    <p:anim calcmode="lin" valueType="num">
                                      <p:cBhvr additive="base">
                                        <p:cTn id="13" dur="500" fill="hold"/>
                                        <p:tgtEl>
                                          <p:spTgt spid="17437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74376"/>
                                        </p:tgtEl>
                                        <p:attrNameLst>
                                          <p:attrName>style.visibility</p:attrName>
                                        </p:attrNameLst>
                                      </p:cBhvr>
                                      <p:to>
                                        <p:strVal val="visible"/>
                                      </p:to>
                                    </p:set>
                                    <p:anim calcmode="lin" valueType="num">
                                      <p:cBhvr additive="base">
                                        <p:cTn id="17" dur="500" fill="hold"/>
                                        <p:tgtEl>
                                          <p:spTgt spid="174376"/>
                                        </p:tgtEl>
                                        <p:attrNameLst>
                                          <p:attrName>ppt_x</p:attrName>
                                        </p:attrNameLst>
                                      </p:cBhvr>
                                      <p:tavLst>
                                        <p:tav tm="0">
                                          <p:val>
                                            <p:strVal val="#ppt_x"/>
                                          </p:val>
                                        </p:tav>
                                        <p:tav tm="100000">
                                          <p:val>
                                            <p:strVal val="#ppt_x"/>
                                          </p:val>
                                        </p:tav>
                                      </p:tavLst>
                                    </p:anim>
                                    <p:anim calcmode="lin" valueType="num">
                                      <p:cBhvr additive="base">
                                        <p:cTn id="18" dur="500" fill="hold"/>
                                        <p:tgtEl>
                                          <p:spTgt spid="17437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74379"/>
                                        </p:tgtEl>
                                        <p:attrNameLst>
                                          <p:attrName>style.visibility</p:attrName>
                                        </p:attrNameLst>
                                      </p:cBhvr>
                                      <p:to>
                                        <p:strVal val="visible"/>
                                      </p:to>
                                    </p:set>
                                    <p:anim calcmode="lin" valueType="num">
                                      <p:cBhvr additive="base">
                                        <p:cTn id="22" dur="500" fill="hold"/>
                                        <p:tgtEl>
                                          <p:spTgt spid="174379"/>
                                        </p:tgtEl>
                                        <p:attrNameLst>
                                          <p:attrName>ppt_x</p:attrName>
                                        </p:attrNameLst>
                                      </p:cBhvr>
                                      <p:tavLst>
                                        <p:tav tm="0">
                                          <p:val>
                                            <p:strVal val="#ppt_x"/>
                                          </p:val>
                                        </p:tav>
                                        <p:tav tm="100000">
                                          <p:val>
                                            <p:strVal val="#ppt_x"/>
                                          </p:val>
                                        </p:tav>
                                      </p:tavLst>
                                    </p:anim>
                                    <p:anim calcmode="lin" valueType="num">
                                      <p:cBhvr additive="base">
                                        <p:cTn id="23" dur="500" fill="hold"/>
                                        <p:tgtEl>
                                          <p:spTgt spid="174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7" name="Line 5"/>
          <p:cNvSpPr>
            <a:spLocks noChangeShapeType="1"/>
          </p:cNvSpPr>
          <p:nvPr/>
        </p:nvSpPr>
        <p:spPr bwMode="auto">
          <a:xfrm>
            <a:off x="2057400" y="1126530"/>
            <a:ext cx="33528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19" name="Line 7"/>
          <p:cNvSpPr>
            <a:spLocks noChangeShapeType="1"/>
          </p:cNvSpPr>
          <p:nvPr/>
        </p:nvSpPr>
        <p:spPr bwMode="auto">
          <a:xfrm>
            <a:off x="4800600" y="593130"/>
            <a:ext cx="1588" cy="6172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2" name="Rectangle 10"/>
          <p:cNvSpPr>
            <a:spLocks noChangeArrowheads="1"/>
          </p:cNvSpPr>
          <p:nvPr/>
        </p:nvSpPr>
        <p:spPr bwMode="auto">
          <a:xfrm>
            <a:off x="2057400" y="5550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  B  C  D    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20" name="Line 8"/>
          <p:cNvSpPr>
            <a:spLocks noChangeShapeType="1"/>
          </p:cNvSpPr>
          <p:nvPr/>
        </p:nvSpPr>
        <p:spPr bwMode="auto">
          <a:xfrm>
            <a:off x="6324600" y="116463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1" name="Line 9"/>
          <p:cNvSpPr>
            <a:spLocks noChangeShapeType="1"/>
          </p:cNvSpPr>
          <p:nvPr/>
        </p:nvSpPr>
        <p:spPr bwMode="auto">
          <a:xfrm>
            <a:off x="9144000" y="631230"/>
            <a:ext cx="0" cy="6172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5" name="Rectangle 13"/>
          <p:cNvSpPr>
            <a:spLocks noChangeArrowheads="1"/>
          </p:cNvSpPr>
          <p:nvPr/>
        </p:nvSpPr>
        <p:spPr bwMode="auto">
          <a:xfrm>
            <a:off x="2057400" y="12408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27" name="Rectangle 15"/>
          <p:cNvSpPr>
            <a:spLocks noChangeArrowheads="1"/>
          </p:cNvSpPr>
          <p:nvPr/>
        </p:nvSpPr>
        <p:spPr bwMode="auto">
          <a:xfrm>
            <a:off x="2057400" y="18504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29" name="Rectangle 17"/>
          <p:cNvSpPr>
            <a:spLocks noChangeArrowheads="1"/>
          </p:cNvSpPr>
          <p:nvPr/>
        </p:nvSpPr>
        <p:spPr bwMode="auto">
          <a:xfrm>
            <a:off x="2057400" y="25362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31" name="Rectangle 19"/>
          <p:cNvSpPr>
            <a:spLocks noChangeArrowheads="1"/>
          </p:cNvSpPr>
          <p:nvPr/>
        </p:nvSpPr>
        <p:spPr bwMode="auto">
          <a:xfrm>
            <a:off x="2057400" y="32220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33" name="Rectangle 21"/>
          <p:cNvSpPr>
            <a:spLocks noChangeArrowheads="1"/>
          </p:cNvSpPr>
          <p:nvPr/>
        </p:nvSpPr>
        <p:spPr bwMode="auto">
          <a:xfrm>
            <a:off x="2057400" y="39840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35" name="Rectangle 23"/>
          <p:cNvSpPr>
            <a:spLocks noChangeArrowheads="1"/>
          </p:cNvSpPr>
          <p:nvPr/>
        </p:nvSpPr>
        <p:spPr bwMode="auto">
          <a:xfrm>
            <a:off x="2057400" y="47460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0  1  0  1    1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37" name="Rectangle 25"/>
          <p:cNvSpPr>
            <a:spLocks noChangeArrowheads="1"/>
          </p:cNvSpPr>
          <p:nvPr/>
        </p:nvSpPr>
        <p:spPr bwMode="auto">
          <a:xfrm>
            <a:off x="2047750" y="5508031"/>
            <a:ext cx="3262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0  1  1  0    1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8939" name="Rectangle 27"/>
          <p:cNvSpPr>
            <a:spLocks noChangeArrowheads="1"/>
          </p:cNvSpPr>
          <p:nvPr/>
        </p:nvSpPr>
        <p:spPr bwMode="auto">
          <a:xfrm>
            <a:off x="1828800" y="6193830"/>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0  1  1  1    0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43" name="Rectangle 31"/>
          <p:cNvSpPr>
            <a:spLocks noChangeArrowheads="1"/>
          </p:cNvSpPr>
          <p:nvPr/>
        </p:nvSpPr>
        <p:spPr bwMode="auto">
          <a:xfrm>
            <a:off x="6629400" y="11646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1  0  0  0    0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44" name="Rectangle 32"/>
          <p:cNvSpPr>
            <a:spLocks noChangeArrowheads="1"/>
          </p:cNvSpPr>
          <p:nvPr/>
        </p:nvSpPr>
        <p:spPr bwMode="auto">
          <a:xfrm>
            <a:off x="6629400" y="18504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1  0  0  1    0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8945" name="Rectangle 33"/>
          <p:cNvSpPr>
            <a:spLocks noChangeArrowheads="1"/>
          </p:cNvSpPr>
          <p:nvPr/>
        </p:nvSpPr>
        <p:spPr bwMode="auto">
          <a:xfrm>
            <a:off x="6629400" y="25362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  0  1  0    d</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8946" name="Rectangle 34"/>
          <p:cNvSpPr>
            <a:spLocks noChangeArrowheads="1"/>
          </p:cNvSpPr>
          <p:nvPr/>
        </p:nvSpPr>
        <p:spPr bwMode="auto">
          <a:xfrm>
            <a:off x="6629400" y="32220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1  0  1  1    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8947" name="Rectangle 35"/>
          <p:cNvSpPr>
            <a:spLocks noChangeArrowheads="1"/>
          </p:cNvSpPr>
          <p:nvPr/>
        </p:nvSpPr>
        <p:spPr bwMode="auto">
          <a:xfrm>
            <a:off x="6629400" y="39078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1  1  0  0    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8948" name="Rectangle 36"/>
          <p:cNvSpPr>
            <a:spLocks noChangeArrowheads="1"/>
          </p:cNvSpPr>
          <p:nvPr/>
        </p:nvSpPr>
        <p:spPr bwMode="auto">
          <a:xfrm>
            <a:off x="6629400" y="46698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1  1  0  1    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8949" name="Rectangle 37"/>
          <p:cNvSpPr>
            <a:spLocks noChangeArrowheads="1"/>
          </p:cNvSpPr>
          <p:nvPr/>
        </p:nvSpPr>
        <p:spPr bwMode="auto">
          <a:xfrm>
            <a:off x="6629400" y="54318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1  1  1  0    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8950" name="Rectangle 38"/>
          <p:cNvSpPr>
            <a:spLocks noChangeArrowheads="1"/>
          </p:cNvSpPr>
          <p:nvPr/>
        </p:nvSpPr>
        <p:spPr bwMode="auto">
          <a:xfrm>
            <a:off x="6629400" y="619383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1  1  1  1    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8953" name="Rectangle 41"/>
          <p:cNvSpPr>
            <a:spLocks noChangeArrowheads="1"/>
          </p:cNvSpPr>
          <p:nvPr/>
        </p:nvSpPr>
        <p:spPr bwMode="auto">
          <a:xfrm>
            <a:off x="6680200" y="548680"/>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  B  C  D    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4" name="Rectangle 71"/>
          <p:cNvSpPr>
            <a:spLocks noChangeArrowheads="1"/>
          </p:cNvSpPr>
          <p:nvPr/>
        </p:nvSpPr>
        <p:spPr bwMode="auto">
          <a:xfrm>
            <a:off x="1343472" y="44625"/>
            <a:ext cx="33843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0" dirty="0">
                <a:effectLst>
                  <a:outerShdw blurRad="38100" dist="38100" dir="2700000" algn="tl">
                    <a:srgbClr val="000000"/>
                  </a:outerShdw>
                </a:effectLst>
                <a:ea typeface="黑体" pitchFamily="49" charset="-122"/>
                <a:cs typeface="Times New Roman" pitchFamily="18" charset="0"/>
              </a:rPr>
              <a:t>（</a:t>
            </a:r>
            <a:r>
              <a:rPr lang="en-US" altLang="zh-CN" sz="3200" b="0" dirty="0">
                <a:effectLst>
                  <a:outerShdw blurRad="38100" dist="38100" dir="2700000" algn="tl">
                    <a:srgbClr val="000000"/>
                  </a:outerShdw>
                </a:effectLst>
                <a:ea typeface="黑体" pitchFamily="49" charset="-122"/>
                <a:cs typeface="Times New Roman" pitchFamily="18" charset="0"/>
              </a:rPr>
              <a:t>2</a:t>
            </a:r>
            <a:r>
              <a:rPr lang="zh-CN" altLang="en-US" sz="3200" b="0" dirty="0">
                <a:effectLst>
                  <a:outerShdw blurRad="38100" dist="38100" dir="2700000" algn="tl">
                    <a:srgbClr val="000000"/>
                  </a:outerShdw>
                </a:effectLst>
                <a:ea typeface="黑体" pitchFamily="49" charset="-122"/>
                <a:cs typeface="Times New Roman" pitchFamily="18" charset="0"/>
              </a:rPr>
              <a:t>）</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Truth Table</a:t>
            </a:r>
          </a:p>
        </p:txBody>
      </p:sp>
      <p:sp>
        <p:nvSpPr>
          <p:cNvPr id="26" name="矩形 25"/>
          <p:cNvSpPr/>
          <p:nvPr/>
        </p:nvSpPr>
        <p:spPr>
          <a:xfrm>
            <a:off x="4331028" y="72009"/>
            <a:ext cx="1620957" cy="584775"/>
          </a:xfrm>
          <a:prstGeom prst="rect">
            <a:avLst/>
          </a:prstGeom>
        </p:spPr>
        <p:txBody>
          <a:bodyPr wrap="none">
            <a:spAutoFit/>
          </a:bodyPr>
          <a:lstStyle/>
          <a:p>
            <a:r>
              <a:rPr lang="zh-CN" altLang="en-US" sz="3200" b="0" dirty="0">
                <a:solidFill>
                  <a:schemeClr val="accent1"/>
                </a:solidFill>
                <a:effectLst>
                  <a:outerShdw blurRad="38100" dist="38100" dir="2700000" algn="tl">
                    <a:srgbClr val="000000"/>
                  </a:outerShdw>
                </a:effectLst>
                <a:latin typeface="黑体" pitchFamily="49" charset="-122"/>
                <a:ea typeface="黑体" pitchFamily="49" charset="-122"/>
              </a:rPr>
              <a:t>3≤</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X≤6</a:t>
            </a:r>
            <a:endParaRPr lang="zh-CN" altLang="en-US" sz="32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8925">
                                            <p:txEl>
                                              <p:pRg st="0" end="0"/>
                                            </p:txEl>
                                          </p:spTgt>
                                        </p:tgtEl>
                                        <p:attrNameLst>
                                          <p:attrName>style.visibility</p:attrName>
                                        </p:attrNameLst>
                                      </p:cBhvr>
                                      <p:to>
                                        <p:strVal val="visible"/>
                                      </p:to>
                                    </p:set>
                                    <p:anim calcmode="lin" valueType="num">
                                      <p:cBhvr additive="base">
                                        <p:cTn id="12" dur="500" fill="hold"/>
                                        <p:tgtEl>
                                          <p:spTgt spid="3892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892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par>
                          <p:cTn id="14" fill="hold" nodeType="with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38927">
                                            <p:txEl>
                                              <p:pRg st="0" end="0"/>
                                            </p:txEl>
                                          </p:spTgt>
                                        </p:tgtEl>
                                        <p:attrNameLst>
                                          <p:attrName>style.visibility</p:attrName>
                                        </p:attrNameLst>
                                      </p:cBhvr>
                                      <p:to>
                                        <p:strVal val="visible"/>
                                      </p:to>
                                    </p:set>
                                    <p:anim calcmode="lin" valueType="num">
                                      <p:cBhvr additive="base">
                                        <p:cTn id="17" dur="500" fill="hold"/>
                                        <p:tgtEl>
                                          <p:spTgt spid="3892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89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par>
                          <p:cTn id="19" fill="hold" nodeType="withGroup">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38929">
                                            <p:txEl>
                                              <p:pRg st="0" end="0"/>
                                            </p:txEl>
                                          </p:spTgt>
                                        </p:tgtEl>
                                        <p:attrNameLst>
                                          <p:attrName>style.visibility</p:attrName>
                                        </p:attrNameLst>
                                      </p:cBhvr>
                                      <p:to>
                                        <p:strVal val="visible"/>
                                      </p:to>
                                    </p:set>
                                    <p:anim calcmode="lin" valueType="num">
                                      <p:cBhvr additive="base">
                                        <p:cTn id="22" dur="500" fill="hold"/>
                                        <p:tgtEl>
                                          <p:spTgt spid="38929">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892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4" fill="hold">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8931">
                                            <p:txEl>
                                              <p:pRg st="0" end="0"/>
                                            </p:txEl>
                                          </p:spTgt>
                                        </p:tgtEl>
                                        <p:attrNameLst>
                                          <p:attrName>style.visibility</p:attrName>
                                        </p:attrNameLst>
                                      </p:cBhvr>
                                      <p:to>
                                        <p:strVal val="visible"/>
                                      </p:to>
                                    </p:set>
                                    <p:anim calcmode="lin" valueType="num">
                                      <p:cBhvr additive="base">
                                        <p:cTn id="28" dur="500" fill="hold"/>
                                        <p:tgtEl>
                                          <p:spTgt spid="38931">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9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par>
                          <p:cTn id="30" fill="hold" nodeType="withGroup">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38933">
                                            <p:txEl>
                                              <p:pRg st="0" end="0"/>
                                            </p:txEl>
                                          </p:spTgt>
                                        </p:tgtEl>
                                        <p:attrNameLst>
                                          <p:attrName>style.visibility</p:attrName>
                                        </p:attrNameLst>
                                      </p:cBhvr>
                                      <p:to>
                                        <p:strVal val="visible"/>
                                      </p:to>
                                    </p:set>
                                    <p:anim calcmode="lin" valueType="num">
                                      <p:cBhvr additive="base">
                                        <p:cTn id="33" dur="500" fill="hold"/>
                                        <p:tgtEl>
                                          <p:spTgt spid="38933">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893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par>
                          <p:cTn id="35" fill="hold" nodeType="withGroup">
                            <p:stCondLst>
                              <p:cond delay="1000"/>
                            </p:stCondLst>
                            <p:childTnLst>
                              <p:par>
                                <p:cTn id="36" presetID="2" presetClass="entr" presetSubtype="8" fill="hold" grpId="0" nodeType="afterEffect">
                                  <p:stCondLst>
                                    <p:cond delay="0"/>
                                  </p:stCondLst>
                                  <p:childTnLst>
                                    <p:set>
                                      <p:cBhvr>
                                        <p:cTn id="37" dur="1" fill="hold">
                                          <p:stCondLst>
                                            <p:cond delay="0"/>
                                          </p:stCondLst>
                                        </p:cTn>
                                        <p:tgtEl>
                                          <p:spTgt spid="38935">
                                            <p:txEl>
                                              <p:pRg st="0" end="0"/>
                                            </p:txEl>
                                          </p:spTgt>
                                        </p:tgtEl>
                                        <p:attrNameLst>
                                          <p:attrName>style.visibility</p:attrName>
                                        </p:attrNameLst>
                                      </p:cBhvr>
                                      <p:to>
                                        <p:strVal val="visible"/>
                                      </p:to>
                                    </p:set>
                                    <p:anim calcmode="lin" valueType="num">
                                      <p:cBhvr additive="base">
                                        <p:cTn id="38" dur="500" fill="hold"/>
                                        <p:tgtEl>
                                          <p:spTgt spid="38935">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89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wav"/>
                                        </p:tgtEl>
                                      </p:cMediaNode>
                                    </p:audio>
                                  </p:subTnLst>
                                </p:cTn>
                              </p:par>
                            </p:childTnLst>
                          </p:cTn>
                        </p:par>
                        <p:par>
                          <p:cTn id="40" fill="hold" nodeType="withGroup">
                            <p:stCondLst>
                              <p:cond delay="1500"/>
                            </p:stCondLst>
                            <p:childTnLst>
                              <p:par>
                                <p:cTn id="41" presetID="2" presetClass="entr" presetSubtype="8" fill="hold" grpId="0" nodeType="afterEffect">
                                  <p:stCondLst>
                                    <p:cond delay="0"/>
                                  </p:stCondLst>
                                  <p:childTnLst>
                                    <p:set>
                                      <p:cBhvr>
                                        <p:cTn id="42" dur="1" fill="hold">
                                          <p:stCondLst>
                                            <p:cond delay="0"/>
                                          </p:stCondLst>
                                        </p:cTn>
                                        <p:tgtEl>
                                          <p:spTgt spid="38937">
                                            <p:txEl>
                                              <p:pRg st="0" end="0"/>
                                            </p:txEl>
                                          </p:spTgt>
                                        </p:tgtEl>
                                        <p:attrNameLst>
                                          <p:attrName>style.visibility</p:attrName>
                                        </p:attrNameLst>
                                      </p:cBhvr>
                                      <p:to>
                                        <p:strVal val="visible"/>
                                      </p:to>
                                    </p:set>
                                    <p:anim calcmode="lin" valueType="num">
                                      <p:cBhvr additive="base">
                                        <p:cTn id="43" dur="500" fill="hold"/>
                                        <p:tgtEl>
                                          <p:spTgt spid="38937">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893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8939">
                                            <p:txEl>
                                              <p:pRg st="0" end="0"/>
                                            </p:txEl>
                                          </p:spTgt>
                                        </p:tgtEl>
                                        <p:attrNameLst>
                                          <p:attrName>style.visibility</p:attrName>
                                        </p:attrNameLst>
                                      </p:cBhvr>
                                      <p:to>
                                        <p:strVal val="visible"/>
                                      </p:to>
                                    </p:set>
                                    <p:anim calcmode="lin" valueType="num">
                                      <p:cBhvr additive="base">
                                        <p:cTn id="49" dur="500" fill="hold"/>
                                        <p:tgtEl>
                                          <p:spTgt spid="3893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89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par>
                          <p:cTn id="51" fill="hold" nodeType="withGroup">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38943">
                                            <p:txEl>
                                              <p:pRg st="0" end="0"/>
                                            </p:txEl>
                                          </p:spTgt>
                                        </p:tgtEl>
                                        <p:attrNameLst>
                                          <p:attrName>style.visibility</p:attrName>
                                        </p:attrNameLst>
                                      </p:cBhvr>
                                      <p:to>
                                        <p:strVal val="visible"/>
                                      </p:to>
                                    </p:set>
                                    <p:anim calcmode="lin" valueType="num">
                                      <p:cBhvr additive="base">
                                        <p:cTn id="54" dur="500" fill="hold"/>
                                        <p:tgtEl>
                                          <p:spTgt spid="38943">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89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whoosh.wav"/>
                                        </p:tgtEl>
                                      </p:cMediaNode>
                                    </p:audio>
                                  </p:subTnLst>
                                </p:cTn>
                              </p:par>
                            </p:childTnLst>
                          </p:cTn>
                        </p:par>
                        <p:par>
                          <p:cTn id="56" fill="hold" nodeType="withGroup">
                            <p:stCondLst>
                              <p:cond delay="1000"/>
                            </p:stCondLst>
                            <p:childTnLst>
                              <p:par>
                                <p:cTn id="57" presetID="2" presetClass="entr" presetSubtype="8" fill="hold" grpId="0" nodeType="afterEffect">
                                  <p:stCondLst>
                                    <p:cond delay="0"/>
                                  </p:stCondLst>
                                  <p:childTnLst>
                                    <p:set>
                                      <p:cBhvr>
                                        <p:cTn id="58" dur="1" fill="hold">
                                          <p:stCondLst>
                                            <p:cond delay="0"/>
                                          </p:stCondLst>
                                        </p:cTn>
                                        <p:tgtEl>
                                          <p:spTgt spid="38944">
                                            <p:txEl>
                                              <p:pRg st="0" end="0"/>
                                            </p:txEl>
                                          </p:spTgt>
                                        </p:tgtEl>
                                        <p:attrNameLst>
                                          <p:attrName>style.visibility</p:attrName>
                                        </p:attrNameLst>
                                      </p:cBhvr>
                                      <p:to>
                                        <p:strVal val="visible"/>
                                      </p:to>
                                    </p:set>
                                    <p:anim calcmode="lin" valueType="num">
                                      <p:cBhvr additive="base">
                                        <p:cTn id="59" dur="500" fill="hold"/>
                                        <p:tgtEl>
                                          <p:spTgt spid="38944">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89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whoosh.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8945">
                                            <p:txEl>
                                              <p:pRg st="0" end="0"/>
                                            </p:txEl>
                                          </p:spTgt>
                                        </p:tgtEl>
                                        <p:attrNameLst>
                                          <p:attrName>style.visibility</p:attrName>
                                        </p:attrNameLst>
                                      </p:cBhvr>
                                      <p:to>
                                        <p:strVal val="visible"/>
                                      </p:to>
                                    </p:set>
                                    <p:anim calcmode="lin" valueType="num">
                                      <p:cBhvr additive="base">
                                        <p:cTn id="65" dur="500" fill="hold"/>
                                        <p:tgtEl>
                                          <p:spTgt spid="38945">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894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whoosh.wav"/>
                                        </p:tgtEl>
                                      </p:cMediaNode>
                                    </p:audio>
                                  </p:subTnLst>
                                </p:cTn>
                              </p:par>
                            </p:childTnLst>
                          </p:cTn>
                        </p:par>
                        <p:par>
                          <p:cTn id="67" fill="hold" nodeType="withGroup">
                            <p:stCondLst>
                              <p:cond delay="500"/>
                            </p:stCondLst>
                            <p:childTnLst>
                              <p:par>
                                <p:cTn id="68" presetID="2" presetClass="entr" presetSubtype="8" fill="hold" grpId="0" nodeType="afterEffect">
                                  <p:stCondLst>
                                    <p:cond delay="0"/>
                                  </p:stCondLst>
                                  <p:childTnLst>
                                    <p:set>
                                      <p:cBhvr>
                                        <p:cTn id="69" dur="1" fill="hold">
                                          <p:stCondLst>
                                            <p:cond delay="0"/>
                                          </p:stCondLst>
                                        </p:cTn>
                                        <p:tgtEl>
                                          <p:spTgt spid="38946">
                                            <p:txEl>
                                              <p:pRg st="0" end="0"/>
                                            </p:txEl>
                                          </p:spTgt>
                                        </p:tgtEl>
                                        <p:attrNameLst>
                                          <p:attrName>style.visibility</p:attrName>
                                        </p:attrNameLst>
                                      </p:cBhvr>
                                      <p:to>
                                        <p:strVal val="visible"/>
                                      </p:to>
                                    </p:set>
                                    <p:anim calcmode="lin" valueType="num">
                                      <p:cBhvr additive="base">
                                        <p:cTn id="70" dur="500" fill="hold"/>
                                        <p:tgtEl>
                                          <p:spTgt spid="38946">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3894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whoosh.wav"/>
                                        </p:tgtEl>
                                      </p:cMediaNode>
                                    </p:audio>
                                  </p:subTnLst>
                                </p:cTn>
                              </p:par>
                            </p:childTnLst>
                          </p:cTn>
                        </p:par>
                        <p:par>
                          <p:cTn id="72" fill="hold" nodeType="withGroup">
                            <p:stCondLst>
                              <p:cond delay="1000"/>
                            </p:stCondLst>
                            <p:childTnLst>
                              <p:par>
                                <p:cTn id="73" presetID="2" presetClass="entr" presetSubtype="8" fill="hold" grpId="0" nodeType="afterEffect">
                                  <p:stCondLst>
                                    <p:cond delay="0"/>
                                  </p:stCondLst>
                                  <p:childTnLst>
                                    <p:set>
                                      <p:cBhvr>
                                        <p:cTn id="74" dur="1" fill="hold">
                                          <p:stCondLst>
                                            <p:cond delay="0"/>
                                          </p:stCondLst>
                                        </p:cTn>
                                        <p:tgtEl>
                                          <p:spTgt spid="38947">
                                            <p:txEl>
                                              <p:pRg st="0" end="0"/>
                                            </p:txEl>
                                          </p:spTgt>
                                        </p:tgtEl>
                                        <p:attrNameLst>
                                          <p:attrName>style.visibility</p:attrName>
                                        </p:attrNameLst>
                                      </p:cBhvr>
                                      <p:to>
                                        <p:strVal val="visible"/>
                                      </p:to>
                                    </p:set>
                                    <p:anim calcmode="lin" valueType="num">
                                      <p:cBhvr additive="base">
                                        <p:cTn id="75" dur="500" fill="hold"/>
                                        <p:tgtEl>
                                          <p:spTgt spid="38947">
                                            <p:txEl>
                                              <p:pRg st="0" end="0"/>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389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3" name="whoosh.wav"/>
                                        </p:tgtEl>
                                      </p:cMediaNode>
                                    </p:audio>
                                  </p:subTnLst>
                                </p:cTn>
                              </p:par>
                            </p:childTnLst>
                          </p:cTn>
                        </p:par>
                        <p:par>
                          <p:cTn id="77" fill="hold" nodeType="withGroup">
                            <p:stCondLst>
                              <p:cond delay="1500"/>
                            </p:stCondLst>
                            <p:childTnLst>
                              <p:par>
                                <p:cTn id="78" presetID="2" presetClass="entr" presetSubtype="8" fill="hold" grpId="0" nodeType="afterEffect">
                                  <p:stCondLst>
                                    <p:cond delay="0"/>
                                  </p:stCondLst>
                                  <p:childTnLst>
                                    <p:set>
                                      <p:cBhvr>
                                        <p:cTn id="79" dur="1" fill="hold">
                                          <p:stCondLst>
                                            <p:cond delay="0"/>
                                          </p:stCondLst>
                                        </p:cTn>
                                        <p:tgtEl>
                                          <p:spTgt spid="38948">
                                            <p:txEl>
                                              <p:pRg st="0" end="0"/>
                                            </p:txEl>
                                          </p:spTgt>
                                        </p:tgtEl>
                                        <p:attrNameLst>
                                          <p:attrName>style.visibility</p:attrName>
                                        </p:attrNameLst>
                                      </p:cBhvr>
                                      <p:to>
                                        <p:strVal val="visible"/>
                                      </p:to>
                                    </p:set>
                                    <p:anim calcmode="lin" valueType="num">
                                      <p:cBhvr additive="base">
                                        <p:cTn id="80" dur="500" fill="hold"/>
                                        <p:tgtEl>
                                          <p:spTgt spid="38948">
                                            <p:txEl>
                                              <p:pRg st="0" end="0"/>
                                            </p:tx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3894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whoosh.wav"/>
                                        </p:tgtEl>
                                      </p:cMediaNode>
                                    </p:audio>
                                  </p:subTnLst>
                                </p:cTn>
                              </p:par>
                            </p:childTnLst>
                          </p:cTn>
                        </p:par>
                        <p:par>
                          <p:cTn id="82" fill="hold" nodeType="withGroup">
                            <p:stCondLst>
                              <p:cond delay="2000"/>
                            </p:stCondLst>
                            <p:childTnLst>
                              <p:par>
                                <p:cTn id="83" presetID="2" presetClass="entr" presetSubtype="8" fill="hold" grpId="0" nodeType="afterEffect">
                                  <p:stCondLst>
                                    <p:cond delay="0"/>
                                  </p:stCondLst>
                                  <p:childTnLst>
                                    <p:set>
                                      <p:cBhvr>
                                        <p:cTn id="84" dur="1" fill="hold">
                                          <p:stCondLst>
                                            <p:cond delay="0"/>
                                          </p:stCondLst>
                                        </p:cTn>
                                        <p:tgtEl>
                                          <p:spTgt spid="38949">
                                            <p:txEl>
                                              <p:pRg st="0" end="0"/>
                                            </p:txEl>
                                          </p:spTgt>
                                        </p:tgtEl>
                                        <p:attrNameLst>
                                          <p:attrName>style.visibility</p:attrName>
                                        </p:attrNameLst>
                                      </p:cBhvr>
                                      <p:to>
                                        <p:strVal val="visible"/>
                                      </p:to>
                                    </p:set>
                                    <p:anim calcmode="lin" valueType="num">
                                      <p:cBhvr additive="base">
                                        <p:cTn id="85" dur="500" fill="hold"/>
                                        <p:tgtEl>
                                          <p:spTgt spid="38949">
                                            <p:txEl>
                                              <p:pRg st="0" end="0"/>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894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whoosh.wav"/>
                                        </p:tgtEl>
                                      </p:cMediaNode>
                                    </p:audio>
                                  </p:subTnLst>
                                </p:cTn>
                              </p:par>
                            </p:childTnLst>
                          </p:cTn>
                        </p:par>
                        <p:par>
                          <p:cTn id="87" fill="hold" nodeType="withGroup">
                            <p:stCondLst>
                              <p:cond delay="2500"/>
                            </p:stCondLst>
                            <p:childTnLst>
                              <p:par>
                                <p:cTn id="88" presetID="2" presetClass="entr" presetSubtype="8" fill="hold" grpId="0" nodeType="afterEffect">
                                  <p:stCondLst>
                                    <p:cond delay="0"/>
                                  </p:stCondLst>
                                  <p:childTnLst>
                                    <p:set>
                                      <p:cBhvr>
                                        <p:cTn id="89" dur="1" fill="hold">
                                          <p:stCondLst>
                                            <p:cond delay="0"/>
                                          </p:stCondLst>
                                        </p:cTn>
                                        <p:tgtEl>
                                          <p:spTgt spid="38950">
                                            <p:txEl>
                                              <p:pRg st="0" end="0"/>
                                            </p:txEl>
                                          </p:spTgt>
                                        </p:tgtEl>
                                        <p:attrNameLst>
                                          <p:attrName>style.visibility</p:attrName>
                                        </p:attrNameLst>
                                      </p:cBhvr>
                                      <p:to>
                                        <p:strVal val="visible"/>
                                      </p:to>
                                    </p:set>
                                    <p:anim calcmode="lin" valueType="num">
                                      <p:cBhvr additive="base">
                                        <p:cTn id="90" dur="500" fill="hold"/>
                                        <p:tgtEl>
                                          <p:spTgt spid="38950">
                                            <p:txEl>
                                              <p:pRg st="0" end="0"/>
                                            </p:tx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389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5" grpId="0" build="p" autoUpdateAnimBg="0"/>
      <p:bldP spid="38927" grpId="0" build="p" autoUpdateAnimBg="0"/>
      <p:bldP spid="38929" grpId="0" build="p" autoUpdateAnimBg="0"/>
      <p:bldP spid="38931" grpId="0" build="p" autoUpdateAnimBg="0"/>
      <p:bldP spid="38933" grpId="0" build="p" autoUpdateAnimBg="0"/>
      <p:bldP spid="38935" grpId="0" build="p" autoUpdateAnimBg="0"/>
      <p:bldP spid="38937" grpId="0" build="p" autoUpdateAnimBg="0"/>
      <p:bldP spid="38939" grpId="0" build="p" autoUpdateAnimBg="0"/>
      <p:bldP spid="38943" grpId="0" build="p" autoUpdateAnimBg="0"/>
      <p:bldP spid="38944" grpId="0" build="p" autoUpdateAnimBg="0"/>
      <p:bldP spid="38945" grpId="0" build="p" autoUpdateAnimBg="0"/>
      <p:bldP spid="38946" grpId="0" build="p" autoUpdateAnimBg="0"/>
      <p:bldP spid="38947" grpId="0" build="p" autoUpdateAnimBg="0"/>
      <p:bldP spid="38948" grpId="0" build="p" autoUpdateAnimBg="0"/>
      <p:bldP spid="38949" grpId="0" build="p" autoUpdateAnimBg="0"/>
      <p:bldP spid="38950" grpId="0" build="p" autoUpdateAnimBg="0"/>
      <p:bldP spid="26"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Oval 5"/>
          <p:cNvSpPr>
            <a:spLocks noChangeArrowheads="1"/>
          </p:cNvSpPr>
          <p:nvPr/>
        </p:nvSpPr>
        <p:spPr bwMode="auto">
          <a:xfrm>
            <a:off x="2952728" y="1477986"/>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1" name="Oval 7"/>
          <p:cNvSpPr>
            <a:spLocks noChangeArrowheads="1"/>
          </p:cNvSpPr>
          <p:nvPr/>
        </p:nvSpPr>
        <p:spPr bwMode="auto">
          <a:xfrm>
            <a:off x="4953000" y="1477986"/>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3" name="Oval 9"/>
          <p:cNvSpPr>
            <a:spLocks noChangeArrowheads="1"/>
          </p:cNvSpPr>
          <p:nvPr/>
        </p:nvSpPr>
        <p:spPr bwMode="auto">
          <a:xfrm>
            <a:off x="6781800" y="1477986"/>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5" name="Oval 11"/>
          <p:cNvSpPr>
            <a:spLocks noChangeArrowheads="1"/>
          </p:cNvSpPr>
          <p:nvPr/>
        </p:nvSpPr>
        <p:spPr bwMode="auto">
          <a:xfrm>
            <a:off x="8686800" y="1477986"/>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6" name="Rectangle 12"/>
          <p:cNvSpPr>
            <a:spLocks noChangeArrowheads="1"/>
          </p:cNvSpPr>
          <p:nvPr/>
        </p:nvSpPr>
        <p:spPr bwMode="auto">
          <a:xfrm>
            <a:off x="2209800" y="4297386"/>
            <a:ext cx="7620000" cy="1752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7" name="Line 13"/>
          <p:cNvSpPr>
            <a:spLocks noChangeShapeType="1"/>
          </p:cNvSpPr>
          <p:nvPr/>
        </p:nvSpPr>
        <p:spPr bwMode="auto">
          <a:xfrm flipV="1">
            <a:off x="3105128" y="1096986"/>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18" name="Line 14"/>
          <p:cNvSpPr>
            <a:spLocks noChangeShapeType="1"/>
          </p:cNvSpPr>
          <p:nvPr/>
        </p:nvSpPr>
        <p:spPr bwMode="auto">
          <a:xfrm flipV="1">
            <a:off x="5105400" y="11731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19" name="Line 15"/>
          <p:cNvSpPr>
            <a:spLocks noChangeShapeType="1"/>
          </p:cNvSpPr>
          <p:nvPr/>
        </p:nvSpPr>
        <p:spPr bwMode="auto">
          <a:xfrm flipV="1">
            <a:off x="6934200" y="11731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20" name="Line 16"/>
          <p:cNvSpPr>
            <a:spLocks noChangeShapeType="1"/>
          </p:cNvSpPr>
          <p:nvPr/>
        </p:nvSpPr>
        <p:spPr bwMode="auto">
          <a:xfrm flipV="1">
            <a:off x="8839200" y="1096986"/>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21" name="Rectangle 17"/>
          <p:cNvSpPr>
            <a:spLocks noChangeArrowheads="1"/>
          </p:cNvSpPr>
          <p:nvPr/>
        </p:nvSpPr>
        <p:spPr bwMode="auto">
          <a:xfrm>
            <a:off x="2438400" y="44402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22" name="Rectangle 18"/>
          <p:cNvSpPr>
            <a:spLocks noChangeArrowheads="1"/>
          </p:cNvSpPr>
          <p:nvPr/>
        </p:nvSpPr>
        <p:spPr bwMode="auto">
          <a:xfrm>
            <a:off x="3352800" y="44402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23" name="Rectangle 19"/>
          <p:cNvSpPr>
            <a:spLocks noChangeArrowheads="1"/>
          </p:cNvSpPr>
          <p:nvPr/>
        </p:nvSpPr>
        <p:spPr bwMode="auto">
          <a:xfrm>
            <a:off x="4267200" y="444978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24" name="Rectangle 20"/>
          <p:cNvSpPr>
            <a:spLocks noChangeArrowheads="1"/>
          </p:cNvSpPr>
          <p:nvPr/>
        </p:nvSpPr>
        <p:spPr bwMode="auto">
          <a:xfrm>
            <a:off x="5257800" y="444978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25" name="Rectangle 21"/>
          <p:cNvSpPr>
            <a:spLocks noChangeArrowheads="1"/>
          </p:cNvSpPr>
          <p:nvPr/>
        </p:nvSpPr>
        <p:spPr bwMode="auto">
          <a:xfrm>
            <a:off x="6248400" y="444978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4</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26" name="Rectangle 22"/>
          <p:cNvSpPr>
            <a:spLocks noChangeArrowheads="1"/>
          </p:cNvSpPr>
          <p:nvPr/>
        </p:nvSpPr>
        <p:spPr bwMode="auto">
          <a:xfrm>
            <a:off x="7239000" y="444978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5</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27" name="Rectangle 23"/>
          <p:cNvSpPr>
            <a:spLocks noChangeArrowheads="1"/>
          </p:cNvSpPr>
          <p:nvPr/>
        </p:nvSpPr>
        <p:spPr bwMode="auto">
          <a:xfrm>
            <a:off x="8077200" y="444978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6</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28" name="Rectangle 24"/>
          <p:cNvSpPr>
            <a:spLocks noChangeArrowheads="1"/>
          </p:cNvSpPr>
          <p:nvPr/>
        </p:nvSpPr>
        <p:spPr bwMode="auto">
          <a:xfrm>
            <a:off x="8915400" y="444978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7</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29" name="Line 25"/>
          <p:cNvSpPr>
            <a:spLocks noChangeShapeType="1"/>
          </p:cNvSpPr>
          <p:nvPr/>
        </p:nvSpPr>
        <p:spPr bwMode="auto">
          <a:xfrm>
            <a:off x="2514600" y="452598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30" name="Line 26"/>
          <p:cNvSpPr>
            <a:spLocks noChangeShapeType="1"/>
          </p:cNvSpPr>
          <p:nvPr/>
        </p:nvSpPr>
        <p:spPr bwMode="auto">
          <a:xfrm>
            <a:off x="3429000" y="452598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31" name="Line 27"/>
          <p:cNvSpPr>
            <a:spLocks noChangeShapeType="1"/>
          </p:cNvSpPr>
          <p:nvPr/>
        </p:nvSpPr>
        <p:spPr bwMode="auto">
          <a:xfrm>
            <a:off x="4343400" y="452598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32" name="Line 28"/>
          <p:cNvSpPr>
            <a:spLocks noChangeShapeType="1"/>
          </p:cNvSpPr>
          <p:nvPr/>
        </p:nvSpPr>
        <p:spPr bwMode="auto">
          <a:xfrm>
            <a:off x="5334000" y="452598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33" name="Line 29"/>
          <p:cNvSpPr>
            <a:spLocks noChangeShapeType="1"/>
          </p:cNvSpPr>
          <p:nvPr/>
        </p:nvSpPr>
        <p:spPr bwMode="auto">
          <a:xfrm>
            <a:off x="6324600" y="452598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34" name="Line 30"/>
          <p:cNvSpPr>
            <a:spLocks noChangeShapeType="1"/>
          </p:cNvSpPr>
          <p:nvPr/>
        </p:nvSpPr>
        <p:spPr bwMode="auto">
          <a:xfrm>
            <a:off x="7315200" y="4525986"/>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35" name="Line 31"/>
          <p:cNvSpPr>
            <a:spLocks noChangeShapeType="1"/>
          </p:cNvSpPr>
          <p:nvPr/>
        </p:nvSpPr>
        <p:spPr bwMode="auto">
          <a:xfrm>
            <a:off x="8153400" y="452598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36" name="Line 32"/>
          <p:cNvSpPr>
            <a:spLocks noChangeShapeType="1"/>
          </p:cNvSpPr>
          <p:nvPr/>
        </p:nvSpPr>
        <p:spPr bwMode="auto">
          <a:xfrm>
            <a:off x="8991600" y="4525986"/>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37" name="Rectangle 33"/>
          <p:cNvSpPr>
            <a:spLocks noChangeArrowheads="1"/>
          </p:cNvSpPr>
          <p:nvPr/>
        </p:nvSpPr>
        <p:spPr bwMode="auto">
          <a:xfrm>
            <a:off x="4648200" y="54308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38" name="Rectangle 34"/>
          <p:cNvSpPr>
            <a:spLocks noChangeArrowheads="1"/>
          </p:cNvSpPr>
          <p:nvPr/>
        </p:nvSpPr>
        <p:spPr bwMode="auto">
          <a:xfrm>
            <a:off x="3429000" y="54308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39" name="Rectangle 35"/>
          <p:cNvSpPr>
            <a:spLocks noChangeArrowheads="1"/>
          </p:cNvSpPr>
          <p:nvPr/>
        </p:nvSpPr>
        <p:spPr bwMode="auto">
          <a:xfrm>
            <a:off x="2362200" y="54308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40" name="Line 36"/>
          <p:cNvSpPr>
            <a:spLocks noChangeShapeType="1"/>
          </p:cNvSpPr>
          <p:nvPr/>
        </p:nvSpPr>
        <p:spPr bwMode="auto">
          <a:xfrm>
            <a:off x="2590800" y="60499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41" name="Line 37"/>
          <p:cNvSpPr>
            <a:spLocks noChangeShapeType="1"/>
          </p:cNvSpPr>
          <p:nvPr/>
        </p:nvSpPr>
        <p:spPr bwMode="auto">
          <a:xfrm>
            <a:off x="3657600" y="60499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42" name="Line 38"/>
          <p:cNvSpPr>
            <a:spLocks noChangeShapeType="1"/>
          </p:cNvSpPr>
          <p:nvPr/>
        </p:nvSpPr>
        <p:spPr bwMode="auto">
          <a:xfrm>
            <a:off x="4953000" y="60499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43" name="Rectangle 39"/>
          <p:cNvSpPr>
            <a:spLocks noChangeArrowheads="1"/>
          </p:cNvSpPr>
          <p:nvPr/>
        </p:nvSpPr>
        <p:spPr bwMode="auto">
          <a:xfrm>
            <a:off x="8382000" y="54308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44" name="Rectangle 40"/>
          <p:cNvSpPr>
            <a:spLocks noChangeArrowheads="1"/>
          </p:cNvSpPr>
          <p:nvPr/>
        </p:nvSpPr>
        <p:spPr bwMode="auto">
          <a:xfrm>
            <a:off x="7315200" y="54308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45" name="Rectangle 41"/>
          <p:cNvSpPr>
            <a:spLocks noChangeArrowheads="1"/>
          </p:cNvSpPr>
          <p:nvPr/>
        </p:nvSpPr>
        <p:spPr bwMode="auto">
          <a:xfrm>
            <a:off x="6400800" y="54308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46" name="Line 42"/>
          <p:cNvSpPr>
            <a:spLocks noChangeShapeType="1"/>
          </p:cNvSpPr>
          <p:nvPr/>
        </p:nvSpPr>
        <p:spPr bwMode="auto">
          <a:xfrm>
            <a:off x="6705600" y="60499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47" name="Line 43"/>
          <p:cNvSpPr>
            <a:spLocks noChangeShapeType="1"/>
          </p:cNvSpPr>
          <p:nvPr/>
        </p:nvSpPr>
        <p:spPr bwMode="auto">
          <a:xfrm>
            <a:off x="6705600" y="6354786"/>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48" name="Line 44"/>
          <p:cNvSpPr>
            <a:spLocks noChangeShapeType="1"/>
          </p:cNvSpPr>
          <p:nvPr/>
        </p:nvSpPr>
        <p:spPr bwMode="auto">
          <a:xfrm flipV="1">
            <a:off x="7620000" y="60499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49" name="Line 45"/>
          <p:cNvSpPr>
            <a:spLocks noChangeShapeType="1"/>
          </p:cNvSpPr>
          <p:nvPr/>
        </p:nvSpPr>
        <p:spPr bwMode="auto">
          <a:xfrm>
            <a:off x="7162800" y="6354786"/>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50" name="Line 46"/>
          <p:cNvSpPr>
            <a:spLocks noChangeShapeType="1"/>
          </p:cNvSpPr>
          <p:nvPr/>
        </p:nvSpPr>
        <p:spPr bwMode="auto">
          <a:xfrm>
            <a:off x="6705600" y="6735786"/>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51" name="Line 47"/>
          <p:cNvSpPr>
            <a:spLocks noChangeShapeType="1"/>
          </p:cNvSpPr>
          <p:nvPr/>
        </p:nvSpPr>
        <p:spPr bwMode="auto">
          <a:xfrm>
            <a:off x="8686800" y="60499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52" name="Rectangle 48"/>
          <p:cNvSpPr>
            <a:spLocks noChangeArrowheads="1"/>
          </p:cNvSpPr>
          <p:nvPr/>
        </p:nvSpPr>
        <p:spPr bwMode="auto">
          <a:xfrm>
            <a:off x="8382000" y="6219850"/>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2" charset="-122"/>
                <a:ea typeface="黑体" pitchFamily="2" charset="-122"/>
              </a:rPr>
              <a:t>“1”</a:t>
            </a:r>
            <a:endParaRPr lang="zh-CN" altLang="en-US" sz="3200" b="0" baseline="-25000" dirty="0">
              <a:effectLst>
                <a:outerShdw blurRad="38100" dist="38100" dir="2700000" algn="tl">
                  <a:srgbClr val="000000"/>
                </a:outerShdw>
              </a:effectLst>
              <a:latin typeface="黑体" pitchFamily="2" charset="-122"/>
              <a:ea typeface="黑体" pitchFamily="2" charset="-122"/>
            </a:endParaRPr>
          </a:p>
        </p:txBody>
      </p:sp>
      <p:sp>
        <p:nvSpPr>
          <p:cNvPr id="175153" name="Rectangle 49"/>
          <p:cNvSpPr>
            <a:spLocks noChangeArrowheads="1"/>
          </p:cNvSpPr>
          <p:nvPr/>
        </p:nvSpPr>
        <p:spPr bwMode="auto">
          <a:xfrm>
            <a:off x="2362200" y="6269061"/>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54" name="Rectangle 50"/>
          <p:cNvSpPr>
            <a:spLocks noChangeArrowheads="1"/>
          </p:cNvSpPr>
          <p:nvPr/>
        </p:nvSpPr>
        <p:spPr bwMode="auto">
          <a:xfrm>
            <a:off x="3429000" y="6269061"/>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55" name="Rectangle 51"/>
          <p:cNvSpPr>
            <a:spLocks noChangeArrowheads="1"/>
          </p:cNvSpPr>
          <p:nvPr/>
        </p:nvSpPr>
        <p:spPr bwMode="auto">
          <a:xfrm>
            <a:off x="4724400" y="627858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56" name="Rectangle 52"/>
          <p:cNvSpPr>
            <a:spLocks noChangeArrowheads="1"/>
          </p:cNvSpPr>
          <p:nvPr/>
        </p:nvSpPr>
        <p:spPr bwMode="auto">
          <a:xfrm>
            <a:off x="8904288" y="9731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57" name="Rectangle 53"/>
          <p:cNvSpPr>
            <a:spLocks noChangeArrowheads="1"/>
          </p:cNvSpPr>
          <p:nvPr/>
        </p:nvSpPr>
        <p:spPr bwMode="auto">
          <a:xfrm>
            <a:off x="6934200" y="9350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58" name="Rectangle 54"/>
          <p:cNvSpPr>
            <a:spLocks noChangeArrowheads="1"/>
          </p:cNvSpPr>
          <p:nvPr/>
        </p:nvSpPr>
        <p:spPr bwMode="auto">
          <a:xfrm>
            <a:off x="5105400" y="9350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59" name="Rectangle 55"/>
          <p:cNvSpPr>
            <a:spLocks noChangeArrowheads="1"/>
          </p:cNvSpPr>
          <p:nvPr/>
        </p:nvSpPr>
        <p:spPr bwMode="auto">
          <a:xfrm>
            <a:off x="3181328" y="935062"/>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4</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5160" name="Line 56"/>
          <p:cNvSpPr>
            <a:spLocks noChangeShapeType="1"/>
          </p:cNvSpPr>
          <p:nvPr/>
        </p:nvSpPr>
        <p:spPr bwMode="auto">
          <a:xfrm flipV="1">
            <a:off x="5410200" y="2392386"/>
            <a:ext cx="0" cy="190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1" name="Line 57"/>
          <p:cNvSpPr>
            <a:spLocks noChangeShapeType="1"/>
          </p:cNvSpPr>
          <p:nvPr/>
        </p:nvSpPr>
        <p:spPr bwMode="auto">
          <a:xfrm>
            <a:off x="5410200" y="3078186"/>
            <a:ext cx="2895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2" name="Line 58"/>
          <p:cNvSpPr>
            <a:spLocks noChangeShapeType="1"/>
          </p:cNvSpPr>
          <p:nvPr/>
        </p:nvSpPr>
        <p:spPr bwMode="auto">
          <a:xfrm flipV="1">
            <a:off x="8305800" y="2392386"/>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3" name="Line 59"/>
          <p:cNvSpPr>
            <a:spLocks noChangeShapeType="1"/>
          </p:cNvSpPr>
          <p:nvPr/>
        </p:nvSpPr>
        <p:spPr bwMode="auto">
          <a:xfrm flipV="1">
            <a:off x="6553200" y="3306786"/>
            <a:ext cx="0" cy="990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4" name="Line 60"/>
          <p:cNvSpPr>
            <a:spLocks noChangeShapeType="1"/>
          </p:cNvSpPr>
          <p:nvPr/>
        </p:nvSpPr>
        <p:spPr bwMode="auto">
          <a:xfrm>
            <a:off x="3200400" y="3306786"/>
            <a:ext cx="5410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5" name="Line 61"/>
          <p:cNvSpPr>
            <a:spLocks noChangeShapeType="1"/>
          </p:cNvSpPr>
          <p:nvPr/>
        </p:nvSpPr>
        <p:spPr bwMode="auto">
          <a:xfrm flipV="1">
            <a:off x="8610600" y="2392386"/>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6" name="Line 62"/>
          <p:cNvSpPr>
            <a:spLocks noChangeShapeType="1"/>
          </p:cNvSpPr>
          <p:nvPr/>
        </p:nvSpPr>
        <p:spPr bwMode="auto">
          <a:xfrm flipV="1">
            <a:off x="7467600" y="3535386"/>
            <a:ext cx="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7" name="Line 63"/>
          <p:cNvSpPr>
            <a:spLocks noChangeShapeType="1"/>
          </p:cNvSpPr>
          <p:nvPr/>
        </p:nvSpPr>
        <p:spPr bwMode="auto">
          <a:xfrm>
            <a:off x="4724400" y="3535386"/>
            <a:ext cx="426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8" name="Line 64"/>
          <p:cNvSpPr>
            <a:spLocks noChangeShapeType="1"/>
          </p:cNvSpPr>
          <p:nvPr/>
        </p:nvSpPr>
        <p:spPr bwMode="auto">
          <a:xfrm flipV="1">
            <a:off x="8991600" y="2392386"/>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69" name="Line 65"/>
          <p:cNvSpPr>
            <a:spLocks noChangeShapeType="1"/>
          </p:cNvSpPr>
          <p:nvPr/>
        </p:nvSpPr>
        <p:spPr bwMode="auto">
          <a:xfrm flipV="1">
            <a:off x="8305800" y="3763986"/>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0" name="Line 66"/>
          <p:cNvSpPr>
            <a:spLocks noChangeShapeType="1"/>
          </p:cNvSpPr>
          <p:nvPr/>
        </p:nvSpPr>
        <p:spPr bwMode="auto">
          <a:xfrm>
            <a:off x="4495800" y="3763986"/>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1" name="Line 67"/>
          <p:cNvSpPr>
            <a:spLocks noChangeShapeType="1"/>
          </p:cNvSpPr>
          <p:nvPr/>
        </p:nvSpPr>
        <p:spPr bwMode="auto">
          <a:xfrm flipV="1">
            <a:off x="9372600" y="2392386"/>
            <a:ext cx="0" cy="1371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2" name="Line 68"/>
          <p:cNvSpPr>
            <a:spLocks noChangeShapeType="1"/>
          </p:cNvSpPr>
          <p:nvPr/>
        </p:nvSpPr>
        <p:spPr bwMode="auto">
          <a:xfrm flipV="1">
            <a:off x="3657600" y="2697186"/>
            <a:ext cx="0" cy="160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3" name="Line 69"/>
          <p:cNvSpPr>
            <a:spLocks noChangeShapeType="1"/>
          </p:cNvSpPr>
          <p:nvPr/>
        </p:nvSpPr>
        <p:spPr bwMode="auto">
          <a:xfrm>
            <a:off x="3657600" y="2697186"/>
            <a:ext cx="2895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4" name="Line 70"/>
          <p:cNvSpPr>
            <a:spLocks noChangeShapeType="1"/>
          </p:cNvSpPr>
          <p:nvPr/>
        </p:nvSpPr>
        <p:spPr bwMode="auto">
          <a:xfrm flipV="1">
            <a:off x="6553200" y="23923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5" name="Line 71"/>
          <p:cNvSpPr>
            <a:spLocks noChangeShapeType="1"/>
          </p:cNvSpPr>
          <p:nvPr/>
        </p:nvSpPr>
        <p:spPr bwMode="auto">
          <a:xfrm flipV="1">
            <a:off x="6934200" y="2392386"/>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6" name="Line 72"/>
          <p:cNvSpPr>
            <a:spLocks noChangeShapeType="1"/>
          </p:cNvSpPr>
          <p:nvPr/>
        </p:nvSpPr>
        <p:spPr bwMode="auto">
          <a:xfrm flipV="1">
            <a:off x="9144000" y="399258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7" name="Line 73"/>
          <p:cNvSpPr>
            <a:spLocks noChangeShapeType="1"/>
          </p:cNvSpPr>
          <p:nvPr/>
        </p:nvSpPr>
        <p:spPr bwMode="auto">
          <a:xfrm flipH="1">
            <a:off x="2971800" y="3992586"/>
            <a:ext cx="6172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8" name="Line 74"/>
          <p:cNvSpPr>
            <a:spLocks noChangeShapeType="1"/>
          </p:cNvSpPr>
          <p:nvPr/>
        </p:nvSpPr>
        <p:spPr bwMode="auto">
          <a:xfrm flipV="1">
            <a:off x="7239000" y="2392386"/>
            <a:ext cx="0" cy="160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79" name="Line 75"/>
          <p:cNvSpPr>
            <a:spLocks noChangeShapeType="1"/>
          </p:cNvSpPr>
          <p:nvPr/>
        </p:nvSpPr>
        <p:spPr bwMode="auto">
          <a:xfrm flipV="1">
            <a:off x="4953000" y="2392386"/>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0" name="Line 76"/>
          <p:cNvSpPr>
            <a:spLocks noChangeShapeType="1"/>
          </p:cNvSpPr>
          <p:nvPr/>
        </p:nvSpPr>
        <p:spPr bwMode="auto">
          <a:xfrm flipV="1">
            <a:off x="4724400" y="2392386"/>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1" name="Line 77"/>
          <p:cNvSpPr>
            <a:spLocks noChangeShapeType="1"/>
          </p:cNvSpPr>
          <p:nvPr/>
        </p:nvSpPr>
        <p:spPr bwMode="auto">
          <a:xfrm flipV="1">
            <a:off x="4495800" y="2392386"/>
            <a:ext cx="0" cy="1371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2" name="Line 78"/>
          <p:cNvSpPr>
            <a:spLocks noChangeShapeType="1"/>
          </p:cNvSpPr>
          <p:nvPr/>
        </p:nvSpPr>
        <p:spPr bwMode="auto">
          <a:xfrm flipV="1">
            <a:off x="5562600" y="2392386"/>
            <a:ext cx="0" cy="160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3" name="Line 79"/>
          <p:cNvSpPr>
            <a:spLocks noChangeShapeType="1"/>
          </p:cNvSpPr>
          <p:nvPr/>
        </p:nvSpPr>
        <p:spPr bwMode="auto">
          <a:xfrm flipV="1">
            <a:off x="2667000" y="2392386"/>
            <a:ext cx="0" cy="190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4" name="Line 80"/>
          <p:cNvSpPr>
            <a:spLocks noChangeShapeType="1"/>
          </p:cNvSpPr>
          <p:nvPr/>
        </p:nvSpPr>
        <p:spPr bwMode="auto">
          <a:xfrm flipV="1">
            <a:off x="2971800" y="2392386"/>
            <a:ext cx="0" cy="160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5" name="Line 81"/>
          <p:cNvSpPr>
            <a:spLocks noChangeShapeType="1"/>
          </p:cNvSpPr>
          <p:nvPr/>
        </p:nvSpPr>
        <p:spPr bwMode="auto">
          <a:xfrm flipV="1">
            <a:off x="3200400" y="2392386"/>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6" name="Line 82"/>
          <p:cNvSpPr>
            <a:spLocks noChangeShapeType="1"/>
          </p:cNvSpPr>
          <p:nvPr/>
        </p:nvSpPr>
        <p:spPr bwMode="auto">
          <a:xfrm flipV="1">
            <a:off x="4495800" y="4068786"/>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7" name="Line 83"/>
          <p:cNvSpPr>
            <a:spLocks noChangeShapeType="1"/>
          </p:cNvSpPr>
          <p:nvPr/>
        </p:nvSpPr>
        <p:spPr bwMode="auto">
          <a:xfrm flipH="1">
            <a:off x="3429000" y="4068786"/>
            <a:ext cx="106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8" name="Line 84"/>
          <p:cNvSpPr>
            <a:spLocks noChangeShapeType="1"/>
          </p:cNvSpPr>
          <p:nvPr/>
        </p:nvSpPr>
        <p:spPr bwMode="auto">
          <a:xfrm flipV="1">
            <a:off x="3429000" y="2392386"/>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189" name="Oval 85"/>
          <p:cNvSpPr>
            <a:spLocks noChangeArrowheads="1"/>
          </p:cNvSpPr>
          <p:nvPr/>
        </p:nvSpPr>
        <p:spPr bwMode="auto">
          <a:xfrm>
            <a:off x="4876800" y="323058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0" name="Oval 86"/>
          <p:cNvSpPr>
            <a:spLocks noChangeArrowheads="1"/>
          </p:cNvSpPr>
          <p:nvPr/>
        </p:nvSpPr>
        <p:spPr bwMode="auto">
          <a:xfrm>
            <a:off x="5334000" y="300198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1" name="Oval 87"/>
          <p:cNvSpPr>
            <a:spLocks noChangeArrowheads="1"/>
          </p:cNvSpPr>
          <p:nvPr/>
        </p:nvSpPr>
        <p:spPr bwMode="auto">
          <a:xfrm>
            <a:off x="5486400" y="391638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2" name="Oval 88"/>
          <p:cNvSpPr>
            <a:spLocks noChangeArrowheads="1"/>
          </p:cNvSpPr>
          <p:nvPr/>
        </p:nvSpPr>
        <p:spPr bwMode="auto">
          <a:xfrm>
            <a:off x="6477000" y="323058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3" name="Oval 89"/>
          <p:cNvSpPr>
            <a:spLocks noChangeArrowheads="1"/>
          </p:cNvSpPr>
          <p:nvPr/>
        </p:nvSpPr>
        <p:spPr bwMode="auto">
          <a:xfrm>
            <a:off x="6858000" y="300198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4" name="Oval 90"/>
          <p:cNvSpPr>
            <a:spLocks noChangeArrowheads="1"/>
          </p:cNvSpPr>
          <p:nvPr/>
        </p:nvSpPr>
        <p:spPr bwMode="auto">
          <a:xfrm>
            <a:off x="7162800" y="391638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5" name="Oval 91"/>
          <p:cNvSpPr>
            <a:spLocks noChangeArrowheads="1"/>
          </p:cNvSpPr>
          <p:nvPr/>
        </p:nvSpPr>
        <p:spPr bwMode="auto">
          <a:xfrm>
            <a:off x="7391400" y="345918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6" name="Oval 92"/>
          <p:cNvSpPr>
            <a:spLocks noChangeArrowheads="1"/>
          </p:cNvSpPr>
          <p:nvPr/>
        </p:nvSpPr>
        <p:spPr bwMode="auto">
          <a:xfrm>
            <a:off x="8229600" y="368778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97" name="Rectangle 93"/>
          <p:cNvSpPr>
            <a:spLocks noChangeArrowheads="1"/>
          </p:cNvSpPr>
          <p:nvPr/>
        </p:nvSpPr>
        <p:spPr bwMode="auto">
          <a:xfrm>
            <a:off x="4876800" y="5049861"/>
            <a:ext cx="160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74</a:t>
            </a:r>
            <a:r>
              <a:rPr lang="en-US" altLang="zh-CN" sz="3200" b="0">
                <a:effectLst>
                  <a:outerShdw blurRad="38100" dist="38100" dir="2700000" algn="tl">
                    <a:srgbClr val="000000"/>
                  </a:outerShdw>
                </a:effectLst>
                <a:latin typeface="黑体" pitchFamily="49" charset="-122"/>
                <a:ea typeface="黑体" pitchFamily="49" charset="-122"/>
              </a:rPr>
              <a:t>LS138</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5202" name="Line 98"/>
          <p:cNvSpPr>
            <a:spLocks noChangeShapeType="1"/>
          </p:cNvSpPr>
          <p:nvPr/>
        </p:nvSpPr>
        <p:spPr bwMode="auto">
          <a:xfrm>
            <a:off x="6477000" y="5516586"/>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203" name="Line 99"/>
          <p:cNvSpPr>
            <a:spLocks noChangeShapeType="1"/>
          </p:cNvSpPr>
          <p:nvPr/>
        </p:nvSpPr>
        <p:spPr bwMode="auto">
          <a:xfrm>
            <a:off x="7391400" y="5516586"/>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8" name="组合 40"/>
          <p:cNvGrpSpPr/>
          <p:nvPr/>
        </p:nvGrpSpPr>
        <p:grpSpPr>
          <a:xfrm rot="16200000">
            <a:off x="4683206" y="1426460"/>
            <a:ext cx="699295" cy="1214446"/>
            <a:chOff x="7177088" y="3041650"/>
            <a:chExt cx="768350" cy="637384"/>
          </a:xfrm>
        </p:grpSpPr>
        <p:sp>
          <p:nvSpPr>
            <p:cNvPr id="109"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0"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11" name="Line 95"/>
            <p:cNvSpPr>
              <a:spLocks noChangeShapeType="1"/>
            </p:cNvSpPr>
            <p:nvPr/>
          </p:nvSpPr>
          <p:spPr bwMode="auto">
            <a:xfrm flipH="1">
              <a:off x="7177088" y="3677446"/>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12"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13" name="组合 40"/>
          <p:cNvGrpSpPr/>
          <p:nvPr/>
        </p:nvGrpSpPr>
        <p:grpSpPr>
          <a:xfrm rot="16200000">
            <a:off x="6567891" y="1426461"/>
            <a:ext cx="699295" cy="1214446"/>
            <a:chOff x="7177088" y="3041650"/>
            <a:chExt cx="768350" cy="637384"/>
          </a:xfrm>
        </p:grpSpPr>
        <p:sp>
          <p:nvSpPr>
            <p:cNvPr id="114"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5"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16" name="Line 95"/>
            <p:cNvSpPr>
              <a:spLocks noChangeShapeType="1"/>
            </p:cNvSpPr>
            <p:nvPr/>
          </p:nvSpPr>
          <p:spPr bwMode="auto">
            <a:xfrm flipH="1">
              <a:off x="7177088" y="3677446"/>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17"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18" name="组合 40"/>
          <p:cNvGrpSpPr/>
          <p:nvPr/>
        </p:nvGrpSpPr>
        <p:grpSpPr>
          <a:xfrm rot="16200000">
            <a:off x="8496717" y="1436911"/>
            <a:ext cx="699295" cy="1214446"/>
            <a:chOff x="7177088" y="3041650"/>
            <a:chExt cx="768350" cy="637384"/>
          </a:xfrm>
        </p:grpSpPr>
        <p:sp>
          <p:nvSpPr>
            <p:cNvPr id="119"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0"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21" name="Line 95"/>
            <p:cNvSpPr>
              <a:spLocks noChangeShapeType="1"/>
            </p:cNvSpPr>
            <p:nvPr/>
          </p:nvSpPr>
          <p:spPr bwMode="auto">
            <a:xfrm flipH="1">
              <a:off x="7177088" y="3677446"/>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22"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23" name="组合 40"/>
          <p:cNvGrpSpPr/>
          <p:nvPr/>
        </p:nvGrpSpPr>
        <p:grpSpPr>
          <a:xfrm rot="16200000">
            <a:off x="2710239" y="1451995"/>
            <a:ext cx="699295" cy="1214446"/>
            <a:chOff x="7177088" y="3041650"/>
            <a:chExt cx="768350" cy="637384"/>
          </a:xfrm>
        </p:grpSpPr>
        <p:sp>
          <p:nvSpPr>
            <p:cNvPr id="124"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5"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26" name="Line 95"/>
            <p:cNvSpPr>
              <a:spLocks noChangeShapeType="1"/>
            </p:cNvSpPr>
            <p:nvPr/>
          </p:nvSpPr>
          <p:spPr bwMode="auto">
            <a:xfrm flipH="1">
              <a:off x="7177088" y="3677446"/>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27"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aphicFrame>
        <p:nvGraphicFramePr>
          <p:cNvPr id="783365" name="Object 5"/>
          <p:cNvGraphicFramePr>
            <a:graphicFrameLocks noChangeAspect="1"/>
          </p:cNvGraphicFramePr>
          <p:nvPr/>
        </p:nvGraphicFramePr>
        <p:xfrm>
          <a:off x="1594340" y="-27383"/>
          <a:ext cx="2953226" cy="577215"/>
        </p:xfrm>
        <a:graphic>
          <a:graphicData uri="http://schemas.openxmlformats.org/presentationml/2006/ole">
            <mc:AlternateContent xmlns:mc="http://schemas.openxmlformats.org/markup-compatibility/2006">
              <mc:Choice xmlns:v="urn:schemas-microsoft-com:vml" Requires="v">
                <p:oleObj spid="_x0000_s784109" name="Equation" r:id="rId5" imgW="1447560" imgH="279360" progId="Equation.DSMT4">
                  <p:embed/>
                </p:oleObj>
              </mc:Choice>
              <mc:Fallback>
                <p:oleObj name="Equation" r:id="rId5" imgW="1447560" imgH="27936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4340" y="-27383"/>
                        <a:ext cx="2953226" cy="577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6" name="Object 6"/>
          <p:cNvGraphicFramePr>
            <a:graphicFrameLocks noChangeAspect="1"/>
          </p:cNvGraphicFramePr>
          <p:nvPr/>
        </p:nvGraphicFramePr>
        <p:xfrm>
          <a:off x="1611927" y="548681"/>
          <a:ext cx="2493169" cy="637223"/>
        </p:xfrm>
        <a:graphic>
          <a:graphicData uri="http://schemas.openxmlformats.org/presentationml/2006/ole">
            <mc:AlternateContent xmlns:mc="http://schemas.openxmlformats.org/markup-compatibility/2006">
              <mc:Choice xmlns:v="urn:schemas-microsoft-com:vml" Requires="v">
                <p:oleObj spid="_x0000_s784110" name="Equation" r:id="rId7" imgW="1168200" imgH="291960" progId="Equation.DSMT4">
                  <p:embed/>
                </p:oleObj>
              </mc:Choice>
              <mc:Fallback>
                <p:oleObj name="Equation" r:id="rId7" imgW="1168200" imgH="29196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1927" y="548681"/>
                        <a:ext cx="2493169" cy="637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7" name="Object 7"/>
          <p:cNvGraphicFramePr>
            <a:graphicFrameLocks noChangeAspect="1"/>
          </p:cNvGraphicFramePr>
          <p:nvPr/>
        </p:nvGraphicFramePr>
        <p:xfrm>
          <a:off x="6737352" y="2"/>
          <a:ext cx="3537585" cy="604361"/>
        </p:xfrm>
        <a:graphic>
          <a:graphicData uri="http://schemas.openxmlformats.org/presentationml/2006/ole">
            <mc:AlternateContent xmlns:mc="http://schemas.openxmlformats.org/markup-compatibility/2006">
              <mc:Choice xmlns:v="urn:schemas-microsoft-com:vml" Requires="v">
                <p:oleObj spid="_x0000_s784111" name="Equation" r:id="rId9" imgW="1752480" imgH="291960" progId="Equation.DSMT4">
                  <p:embed/>
                </p:oleObj>
              </mc:Choice>
              <mc:Fallback>
                <p:oleObj name="Equation" r:id="rId9" imgW="1752480" imgH="29196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7352" y="2"/>
                        <a:ext cx="3537585" cy="604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8" name="Object 8"/>
          <p:cNvGraphicFramePr>
            <a:graphicFrameLocks noChangeAspect="1"/>
          </p:cNvGraphicFramePr>
          <p:nvPr/>
        </p:nvGraphicFramePr>
        <p:xfrm>
          <a:off x="7124700" y="548680"/>
          <a:ext cx="3188970" cy="651510"/>
        </p:xfrm>
        <a:graphic>
          <a:graphicData uri="http://schemas.openxmlformats.org/presentationml/2006/ole">
            <mc:AlternateContent xmlns:mc="http://schemas.openxmlformats.org/markup-compatibility/2006">
              <mc:Choice xmlns:v="urn:schemas-microsoft-com:vml" Requires="v">
                <p:oleObj spid="_x0000_s784112" name="Equation" r:id="rId11" imgW="1460160" imgH="291960" progId="Equation.DSMT4">
                  <p:embed/>
                </p:oleObj>
              </mc:Choice>
              <mc:Fallback>
                <p:oleObj name="Equation" r:id="rId11" imgW="1460160" imgH="29196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24700" y="548680"/>
                        <a:ext cx="3188970" cy="651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Oval 92"/>
          <p:cNvSpPr>
            <a:spLocks noChangeArrowheads="1"/>
          </p:cNvSpPr>
          <p:nvPr/>
        </p:nvSpPr>
        <p:spPr bwMode="auto">
          <a:xfrm>
            <a:off x="7095728" y="6277056"/>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ndAc>
      <p:stSnd>
        <p:snd r:embed="rId4" name="hamme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83365"/>
                                        </p:tgtEl>
                                        <p:attrNameLst>
                                          <p:attrName>style.visibility</p:attrName>
                                        </p:attrNameLst>
                                      </p:cBhvr>
                                      <p:to>
                                        <p:strVal val="visible"/>
                                      </p:to>
                                    </p:set>
                                    <p:anim calcmode="lin" valueType="num">
                                      <p:cBhvr additive="base">
                                        <p:cTn id="7" dur="500" fill="hold"/>
                                        <p:tgtEl>
                                          <p:spTgt spid="783365"/>
                                        </p:tgtEl>
                                        <p:attrNameLst>
                                          <p:attrName>ppt_x</p:attrName>
                                        </p:attrNameLst>
                                      </p:cBhvr>
                                      <p:tavLst>
                                        <p:tav tm="0">
                                          <p:val>
                                            <p:strVal val="#ppt_x"/>
                                          </p:val>
                                        </p:tav>
                                        <p:tav tm="100000">
                                          <p:val>
                                            <p:strVal val="#ppt_x"/>
                                          </p:val>
                                        </p:tav>
                                      </p:tavLst>
                                    </p:anim>
                                    <p:anim calcmode="lin" valueType="num">
                                      <p:cBhvr additive="base">
                                        <p:cTn id="8" dur="500" fill="hold"/>
                                        <p:tgtEl>
                                          <p:spTgt spid="78336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83366"/>
                                        </p:tgtEl>
                                        <p:attrNameLst>
                                          <p:attrName>style.visibility</p:attrName>
                                        </p:attrNameLst>
                                      </p:cBhvr>
                                      <p:to>
                                        <p:strVal val="visible"/>
                                      </p:to>
                                    </p:set>
                                    <p:anim calcmode="lin" valueType="num">
                                      <p:cBhvr additive="base">
                                        <p:cTn id="12" dur="500" fill="hold"/>
                                        <p:tgtEl>
                                          <p:spTgt spid="783366"/>
                                        </p:tgtEl>
                                        <p:attrNameLst>
                                          <p:attrName>ppt_x</p:attrName>
                                        </p:attrNameLst>
                                      </p:cBhvr>
                                      <p:tavLst>
                                        <p:tav tm="0">
                                          <p:val>
                                            <p:strVal val="#ppt_x"/>
                                          </p:val>
                                        </p:tav>
                                        <p:tav tm="100000">
                                          <p:val>
                                            <p:strVal val="#ppt_x"/>
                                          </p:val>
                                        </p:tav>
                                      </p:tavLst>
                                    </p:anim>
                                    <p:anim calcmode="lin" valueType="num">
                                      <p:cBhvr additive="base">
                                        <p:cTn id="13" dur="500" fill="hold"/>
                                        <p:tgtEl>
                                          <p:spTgt spid="78336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83367"/>
                                        </p:tgtEl>
                                        <p:attrNameLst>
                                          <p:attrName>style.visibility</p:attrName>
                                        </p:attrNameLst>
                                      </p:cBhvr>
                                      <p:to>
                                        <p:strVal val="visible"/>
                                      </p:to>
                                    </p:set>
                                    <p:anim calcmode="lin" valueType="num">
                                      <p:cBhvr additive="base">
                                        <p:cTn id="17" dur="500" fill="hold"/>
                                        <p:tgtEl>
                                          <p:spTgt spid="783367"/>
                                        </p:tgtEl>
                                        <p:attrNameLst>
                                          <p:attrName>ppt_x</p:attrName>
                                        </p:attrNameLst>
                                      </p:cBhvr>
                                      <p:tavLst>
                                        <p:tav tm="0">
                                          <p:val>
                                            <p:strVal val="#ppt_x"/>
                                          </p:val>
                                        </p:tav>
                                        <p:tav tm="100000">
                                          <p:val>
                                            <p:strVal val="#ppt_x"/>
                                          </p:val>
                                        </p:tav>
                                      </p:tavLst>
                                    </p:anim>
                                    <p:anim calcmode="lin" valueType="num">
                                      <p:cBhvr additive="base">
                                        <p:cTn id="18" dur="500" fill="hold"/>
                                        <p:tgtEl>
                                          <p:spTgt spid="78336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83368"/>
                                        </p:tgtEl>
                                        <p:attrNameLst>
                                          <p:attrName>style.visibility</p:attrName>
                                        </p:attrNameLst>
                                      </p:cBhvr>
                                      <p:to>
                                        <p:strVal val="visible"/>
                                      </p:to>
                                    </p:set>
                                    <p:anim calcmode="lin" valueType="num">
                                      <p:cBhvr additive="base">
                                        <p:cTn id="22" dur="500" fill="hold"/>
                                        <p:tgtEl>
                                          <p:spTgt spid="783368"/>
                                        </p:tgtEl>
                                        <p:attrNameLst>
                                          <p:attrName>ppt_x</p:attrName>
                                        </p:attrNameLst>
                                      </p:cBhvr>
                                      <p:tavLst>
                                        <p:tav tm="0">
                                          <p:val>
                                            <p:strVal val="#ppt_x"/>
                                          </p:val>
                                        </p:tav>
                                        <p:tav tm="100000">
                                          <p:val>
                                            <p:strVal val="#ppt_x"/>
                                          </p:val>
                                        </p:tav>
                                      </p:tavLst>
                                    </p:anim>
                                    <p:anim calcmode="lin" valueType="num">
                                      <p:cBhvr additive="base">
                                        <p:cTn id="23" dur="500" fill="hold"/>
                                        <p:tgtEl>
                                          <p:spTgt spid="783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981200"/>
            <a:ext cx="8447856" cy="4114800"/>
          </a:xfrm>
        </p:spPr>
        <p:txBody>
          <a:bodyPr/>
          <a:lstStyle/>
          <a:p>
            <a:r>
              <a:rPr lang="en-US" altLang="zh-CN" dirty="0" smtClean="0">
                <a:latin typeface="Times New Roman" pitchFamily="18" charset="0"/>
                <a:cs typeface="Times New Roman" pitchFamily="18" charset="0"/>
              </a:rPr>
              <a:t>We can draw the pin diagram of the 3 to 8 decoder.</a:t>
            </a:r>
          </a:p>
          <a:p>
            <a:r>
              <a:rPr lang="en-US" altLang="zh-CN" dirty="0" smtClean="0">
                <a:latin typeface="Times New Roman" pitchFamily="18" charset="0"/>
                <a:cs typeface="Times New Roman" pitchFamily="18" charset="0"/>
              </a:rPr>
              <a:t>The inputs of the function are A, B, C, which are connected to A2, A1, A0.</a:t>
            </a:r>
          </a:p>
          <a:p>
            <a:r>
              <a:rPr lang="en-US" altLang="zh-CN" dirty="0" smtClean="0">
                <a:latin typeface="Times New Roman" pitchFamily="18" charset="0"/>
                <a:cs typeface="Times New Roman" pitchFamily="18" charset="0"/>
              </a:rPr>
              <a:t>Set the control inputs. S3_NOT is 0, S2_NOT is 0, and S1 is 1.</a:t>
            </a:r>
          </a:p>
          <a:p>
            <a:r>
              <a:rPr lang="en-US" altLang="zh-CN" dirty="0" smtClean="0">
                <a:latin typeface="Times New Roman" pitchFamily="18" charset="0"/>
                <a:cs typeface="Times New Roman" pitchFamily="18" charset="0"/>
              </a:rPr>
              <a:t>For each function, we use the NAND gate to connect all the inverted </a:t>
            </a:r>
            <a:r>
              <a:rPr lang="en-US" altLang="zh-CN" dirty="0" err="1" smtClean="0">
                <a:latin typeface="Times New Roman" pitchFamily="18" charset="0"/>
                <a:cs typeface="Times New Roman" pitchFamily="18" charset="0"/>
              </a:rPr>
              <a:t>minterms</a:t>
            </a:r>
            <a:r>
              <a:rPr lang="en-US" altLang="zh-CN" dirty="0" smtClean="0">
                <a:latin typeface="Times New Roman" pitchFamily="18" charset="0"/>
                <a:cs typeface="Times New Roman" pitchFamily="18" charset="0"/>
              </a:rPr>
              <a:t>. </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26905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703512" y="273968"/>
            <a:ext cx="900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Apply </a:t>
            </a:r>
            <a:r>
              <a:rPr lang="zh-CN" altLang="en-US" sz="3200" b="0" dirty="0">
                <a:effectLst>
                  <a:outerShdw blurRad="38100" dist="38100" dir="2700000" algn="tl">
                    <a:srgbClr val="000000"/>
                  </a:outerShdw>
                </a:effectLst>
                <a:ea typeface="黑体" pitchFamily="49" charset="-122"/>
                <a:cs typeface="Times New Roman" pitchFamily="18" charset="0"/>
              </a:rPr>
              <a:t>3-8 </a:t>
            </a:r>
            <a:r>
              <a:rPr lang="en-US" altLang="zh-CN" sz="3200" b="0" dirty="0">
                <a:effectLst>
                  <a:outerShdw blurRad="38100" dist="38100" dir="2700000" algn="tl">
                    <a:srgbClr val="000000"/>
                  </a:outerShdw>
                </a:effectLst>
                <a:ea typeface="黑体" pitchFamily="49" charset="-122"/>
                <a:cs typeface="Times New Roman" pitchFamily="18" charset="0"/>
              </a:rPr>
              <a:t>Decoder</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74LS138</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ea typeface="黑体" pitchFamily="49" charset="-122"/>
                <a:cs typeface="Times New Roman" pitchFamily="18" charset="0"/>
              </a:rPr>
              <a:t>to implement logic functions. Draw the circuit diagram.</a:t>
            </a:r>
          </a:p>
        </p:txBody>
      </p:sp>
      <p:grpSp>
        <p:nvGrpSpPr>
          <p:cNvPr id="6" name="Group 5"/>
          <p:cNvGrpSpPr>
            <a:grpSpLocks/>
          </p:cNvGrpSpPr>
          <p:nvPr/>
        </p:nvGrpSpPr>
        <p:grpSpPr bwMode="auto">
          <a:xfrm>
            <a:off x="3719736" y="2636912"/>
            <a:ext cx="3810000" cy="3249612"/>
            <a:chOff x="432" y="720"/>
            <a:chExt cx="2400" cy="2047"/>
          </a:xfrm>
        </p:grpSpPr>
        <p:graphicFrame>
          <p:nvGraphicFramePr>
            <p:cNvPr id="7" name="Object 6"/>
            <p:cNvGraphicFramePr>
              <a:graphicFrameLocks noChangeAspect="1"/>
            </p:cNvGraphicFramePr>
            <p:nvPr/>
          </p:nvGraphicFramePr>
          <p:xfrm>
            <a:off x="432" y="720"/>
            <a:ext cx="2208" cy="361"/>
          </p:xfrm>
          <a:graphic>
            <a:graphicData uri="http://schemas.openxmlformats.org/presentationml/2006/ole">
              <mc:AlternateContent xmlns:mc="http://schemas.openxmlformats.org/markup-compatibility/2006">
                <mc:Choice xmlns:v="urn:schemas-microsoft-com:vml" Requires="v">
                  <p:oleObj spid="_x0000_s1039774" name="Equation" r:id="rId3" imgW="2337480" imgH="368280" progId="Equation.3">
                    <p:embed/>
                  </p:oleObj>
                </mc:Choice>
                <mc:Fallback>
                  <p:oleObj name="Equation" r:id="rId3" imgW="2337480" imgH="368280" progId="Equation.3">
                    <p:embed/>
                    <p:pic>
                      <p:nvPicPr>
                        <p:cNvPr id="17306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720"/>
                          <a:ext cx="2208"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32" y="1344"/>
            <a:ext cx="1680" cy="362"/>
          </p:xfrm>
          <a:graphic>
            <a:graphicData uri="http://schemas.openxmlformats.org/presentationml/2006/ole">
              <mc:AlternateContent xmlns:mc="http://schemas.openxmlformats.org/markup-compatibility/2006">
                <mc:Choice xmlns:v="urn:schemas-microsoft-com:vml" Requires="v">
                  <p:oleObj spid="_x0000_s1039775" name="Equation" r:id="rId5" imgW="1778400" imgH="368280" progId="Equation.3">
                    <p:embed/>
                  </p:oleObj>
                </mc:Choice>
                <mc:Fallback>
                  <p:oleObj name="Equation" r:id="rId5" imgW="1778400" imgH="368280" progId="Equation.3">
                    <p:embed/>
                    <p:pic>
                      <p:nvPicPr>
                        <p:cNvPr id="17306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1344"/>
                          <a:ext cx="168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432" y="1872"/>
            <a:ext cx="1440" cy="394"/>
          </p:xfrm>
          <a:graphic>
            <a:graphicData uri="http://schemas.openxmlformats.org/presentationml/2006/ole">
              <mc:AlternateContent xmlns:mc="http://schemas.openxmlformats.org/markup-compatibility/2006">
                <mc:Choice xmlns:v="urn:schemas-microsoft-com:vml" Requires="v">
                  <p:oleObj spid="_x0000_s1039776" name="Equation" r:id="rId7" imgW="1473480" imgH="393840" progId="Equation.3">
                    <p:embed/>
                  </p:oleObj>
                </mc:Choice>
                <mc:Fallback>
                  <p:oleObj name="Equation" r:id="rId7" imgW="1473480" imgH="393840" progId="Equation.3">
                    <p:embed/>
                    <p:pic>
                      <p:nvPicPr>
                        <p:cNvPr id="17306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1872"/>
                          <a:ext cx="1440" cy="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432" y="2400"/>
            <a:ext cx="2400" cy="367"/>
          </p:xfrm>
          <a:graphic>
            <a:graphicData uri="http://schemas.openxmlformats.org/presentationml/2006/ole">
              <mc:AlternateContent xmlns:mc="http://schemas.openxmlformats.org/markup-compatibility/2006">
                <mc:Choice xmlns:v="urn:schemas-microsoft-com:vml" Requires="v">
                  <p:oleObj spid="_x0000_s1039777" name="Equation" r:id="rId9" imgW="2502360" imgH="368280" progId="Equation.3">
                    <p:embed/>
                  </p:oleObj>
                </mc:Choice>
                <mc:Fallback>
                  <p:oleObj name="Equation" r:id="rId9" imgW="2502360" imgH="368280" progId="Equation.3">
                    <p:embed/>
                    <p:pic>
                      <p:nvPicPr>
                        <p:cNvPr id="17306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2400"/>
                          <a:ext cx="2400" cy="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07738901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157" name="Group 5"/>
          <p:cNvGrpSpPr>
            <a:grpSpLocks/>
          </p:cNvGrpSpPr>
          <p:nvPr/>
        </p:nvGrpSpPr>
        <p:grpSpPr bwMode="auto">
          <a:xfrm>
            <a:off x="3810000" y="1238523"/>
            <a:ext cx="3543300" cy="4475163"/>
            <a:chOff x="1440" y="618"/>
            <a:chExt cx="2232" cy="2819"/>
          </a:xfrm>
        </p:grpSpPr>
        <p:sp>
          <p:nvSpPr>
            <p:cNvPr id="177158" name="Line 6"/>
            <p:cNvSpPr>
              <a:spLocks noChangeShapeType="1"/>
            </p:cNvSpPr>
            <p:nvPr/>
          </p:nvSpPr>
          <p:spPr bwMode="auto">
            <a:xfrm>
              <a:off x="1440" y="1008"/>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59" name="Line 7"/>
            <p:cNvSpPr>
              <a:spLocks noChangeShapeType="1"/>
            </p:cNvSpPr>
            <p:nvPr/>
          </p:nvSpPr>
          <p:spPr bwMode="auto">
            <a:xfrm>
              <a:off x="2832" y="720"/>
              <a:ext cx="0" cy="26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0" name="Rectangle 8"/>
            <p:cNvSpPr>
              <a:spLocks noChangeArrowheads="1"/>
            </p:cNvSpPr>
            <p:nvPr/>
          </p:nvSpPr>
          <p:spPr bwMode="auto">
            <a:xfrm>
              <a:off x="1536" y="618"/>
              <a:ext cx="213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a:effectLst>
                    <a:outerShdw blurRad="38100" dist="38100" dir="2700000" algn="tl">
                      <a:srgbClr val="000000"/>
                    </a:outerShdw>
                  </a:effectLst>
                  <a:latin typeface="黑体" pitchFamily="49" charset="-122"/>
                  <a:ea typeface="黑体" pitchFamily="49" charset="-122"/>
                </a:rPr>
                <a:t>G</a:t>
              </a:r>
              <a:r>
                <a:rPr lang="en-US" altLang="zh-CN" sz="3200" b="0" baseline="-25000" dirty="0">
                  <a:effectLst>
                    <a:outerShdw blurRad="38100" dist="38100" dir="2700000" algn="tl">
                      <a:srgbClr val="000000"/>
                    </a:outerShdw>
                  </a:effectLst>
                  <a:latin typeface="黑体" pitchFamily="49" charset="-122"/>
                  <a:ea typeface="黑体" pitchFamily="49" charset="-122"/>
                </a:rPr>
                <a:t>i-1  </a:t>
              </a:r>
              <a:r>
                <a:rPr lang="en-US" altLang="zh-CN" sz="3200" b="0" dirty="0">
                  <a:effectLst>
                    <a:outerShdw blurRad="38100" dist="38100" dir="2700000" algn="tl">
                      <a:srgbClr val="000000"/>
                    </a:outerShdw>
                  </a:effectLst>
                  <a:latin typeface="黑体" pitchFamily="49" charset="-122"/>
                  <a:ea typeface="黑体" pitchFamily="49" charset="-122"/>
                </a:rPr>
                <a:t>D</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err="1">
                  <a:effectLst>
                    <a:outerShdw blurRad="38100" dist="38100" dir="2700000" algn="tl">
                      <a:srgbClr val="000000"/>
                    </a:outerShdw>
                  </a:effectLst>
                  <a:latin typeface="黑体" pitchFamily="49" charset="-122"/>
                  <a:ea typeface="黑体" pitchFamily="49" charset="-122"/>
                </a:rPr>
                <a:t>G</a:t>
              </a:r>
              <a:r>
                <a:rPr lang="en-US" altLang="zh-CN" sz="3200" b="0" baseline="-25000" dirty="0" err="1">
                  <a:effectLst>
                    <a:outerShdw blurRad="38100" dist="38100" dir="2700000" algn="tl">
                      <a:srgbClr val="000000"/>
                    </a:outerShdw>
                  </a:effectLst>
                  <a:latin typeface="黑体" pitchFamily="49" charset="-122"/>
                  <a:ea typeface="黑体" pitchFamily="49" charset="-122"/>
                </a:rPr>
                <a:t>i</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7161" name="Rectangle 9"/>
            <p:cNvSpPr>
              <a:spLocks noChangeArrowheads="1"/>
            </p:cNvSpPr>
            <p:nvPr/>
          </p:nvSpPr>
          <p:spPr bwMode="auto">
            <a:xfrm>
              <a:off x="1536" y="960"/>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7162" name="Rectangle 10"/>
            <p:cNvSpPr>
              <a:spLocks noChangeArrowheads="1"/>
            </p:cNvSpPr>
            <p:nvPr/>
          </p:nvSpPr>
          <p:spPr bwMode="auto">
            <a:xfrm>
              <a:off x="1536" y="1248"/>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7163" name="Rectangle 11"/>
            <p:cNvSpPr>
              <a:spLocks noChangeArrowheads="1"/>
            </p:cNvSpPr>
            <p:nvPr/>
          </p:nvSpPr>
          <p:spPr bwMode="auto">
            <a:xfrm>
              <a:off x="1536" y="1536"/>
              <a:ext cx="2055"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a:t>
              </a:r>
            </a:p>
          </p:txBody>
        </p:sp>
        <p:sp>
          <p:nvSpPr>
            <p:cNvPr id="177164" name="Rectangle 12"/>
            <p:cNvSpPr>
              <a:spLocks noChangeArrowheads="1"/>
            </p:cNvSpPr>
            <p:nvPr/>
          </p:nvSpPr>
          <p:spPr bwMode="auto">
            <a:xfrm>
              <a:off x="1536" y="1776"/>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7165" name="Rectangle 13"/>
            <p:cNvSpPr>
              <a:spLocks noChangeArrowheads="1"/>
            </p:cNvSpPr>
            <p:nvPr/>
          </p:nvSpPr>
          <p:spPr bwMode="auto">
            <a:xfrm>
              <a:off x="1536" y="2112"/>
              <a:ext cx="2055"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p>
          </p:txBody>
        </p:sp>
        <p:sp>
          <p:nvSpPr>
            <p:cNvPr id="177166" name="Rectangle 14"/>
            <p:cNvSpPr>
              <a:spLocks noChangeArrowheads="1"/>
            </p:cNvSpPr>
            <p:nvPr/>
          </p:nvSpPr>
          <p:spPr bwMode="auto">
            <a:xfrm>
              <a:off x="1536" y="2400"/>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1  0  1    0  0</a:t>
              </a:r>
            </a:p>
          </p:txBody>
        </p:sp>
        <p:sp>
          <p:nvSpPr>
            <p:cNvPr id="177167" name="Rectangle 15"/>
            <p:cNvSpPr>
              <a:spLocks noChangeArrowheads="1"/>
            </p:cNvSpPr>
            <p:nvPr/>
          </p:nvSpPr>
          <p:spPr bwMode="auto">
            <a:xfrm>
              <a:off x="1536" y="2736"/>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1  1  0    0  0</a:t>
              </a:r>
            </a:p>
          </p:txBody>
        </p:sp>
        <p:sp>
          <p:nvSpPr>
            <p:cNvPr id="177168" name="Rectangle 16"/>
            <p:cNvSpPr>
              <a:spLocks noChangeArrowheads="1"/>
            </p:cNvSpPr>
            <p:nvPr/>
          </p:nvSpPr>
          <p:spPr bwMode="auto">
            <a:xfrm>
              <a:off x="1536" y="3072"/>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graphicFrame>
        <p:nvGraphicFramePr>
          <p:cNvPr id="177169" name="Object 17"/>
          <p:cNvGraphicFramePr>
            <a:graphicFrameLocks noChangeAspect="1"/>
          </p:cNvGraphicFramePr>
          <p:nvPr>
            <p:extLst>
              <p:ext uri="{D42A27DB-BD31-4B8C-83A1-F6EECF244321}">
                <p14:modId xmlns:p14="http://schemas.microsoft.com/office/powerpoint/2010/main" val="3511431477"/>
              </p:ext>
            </p:extLst>
          </p:nvPr>
        </p:nvGraphicFramePr>
        <p:xfrm>
          <a:off x="2024035" y="5829588"/>
          <a:ext cx="7896539" cy="839773"/>
        </p:xfrm>
        <a:graphic>
          <a:graphicData uri="http://schemas.openxmlformats.org/presentationml/2006/ole">
            <mc:AlternateContent xmlns:mc="http://schemas.openxmlformats.org/markup-compatibility/2006">
              <mc:Choice xmlns:v="urn:schemas-microsoft-com:vml" Requires="v">
                <p:oleObj spid="_x0000_s1087505" name="Equation" r:id="rId4" imgW="4191840" imgH="432000" progId="Equation.3">
                  <p:embed/>
                </p:oleObj>
              </mc:Choice>
              <mc:Fallback>
                <p:oleObj name="Equation" r:id="rId4" imgW="4191840" imgH="432000" progId="Equation.3">
                  <p:embed/>
                  <p:pic>
                    <p:nvPicPr>
                      <p:cNvPr id="177169"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035" y="5829588"/>
                        <a:ext cx="7896539" cy="8397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4"/>
          <p:cNvSpPr>
            <a:spLocks noChangeArrowheads="1"/>
          </p:cNvSpPr>
          <p:nvPr/>
        </p:nvSpPr>
        <p:spPr bwMode="auto">
          <a:xfrm>
            <a:off x="1631504" y="116632"/>
            <a:ext cx="900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Apply </a:t>
            </a:r>
            <a:r>
              <a:rPr lang="zh-CN" altLang="en-US" sz="3200" b="0" dirty="0">
                <a:effectLst>
                  <a:outerShdw blurRad="38100" dist="38100" dir="2700000" algn="tl">
                    <a:srgbClr val="000000"/>
                  </a:outerShdw>
                </a:effectLst>
                <a:ea typeface="黑体" pitchFamily="49" charset="-122"/>
                <a:cs typeface="Times New Roman" pitchFamily="18" charset="0"/>
              </a:rPr>
              <a:t>3-8 </a:t>
            </a:r>
            <a:r>
              <a:rPr lang="en-US" altLang="zh-CN" sz="3200" b="0" dirty="0">
                <a:effectLst>
                  <a:outerShdw blurRad="38100" dist="38100" dir="2700000" algn="tl">
                    <a:srgbClr val="000000"/>
                  </a:outerShdw>
                </a:effectLst>
                <a:ea typeface="黑体" pitchFamily="49" charset="-122"/>
                <a:cs typeface="Times New Roman" pitchFamily="18" charset="0"/>
              </a:rPr>
              <a:t>Decoder</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74LS138</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ea typeface="黑体" pitchFamily="49" charset="-122"/>
                <a:cs typeface="Times New Roman" pitchFamily="18" charset="0"/>
              </a:rPr>
              <a:t>to implement the full </a:t>
            </a:r>
            <a:r>
              <a:rPr lang="en-US" altLang="zh-CN" sz="3200" b="0" dirty="0" err="1">
                <a:effectLst>
                  <a:outerShdw blurRad="38100" dist="38100" dir="2700000" algn="tl">
                    <a:srgbClr val="000000"/>
                  </a:outerShdw>
                </a:effectLst>
                <a:ea typeface="黑体" pitchFamily="49" charset="-122"/>
                <a:cs typeface="Times New Roman" pitchFamily="18" charset="0"/>
              </a:rPr>
              <a:t>subtractor</a:t>
            </a:r>
            <a:r>
              <a:rPr lang="en-US" altLang="zh-CN" sz="3200" b="0" dirty="0">
                <a:effectLst>
                  <a:outerShdw blurRad="38100" dist="38100" dir="2700000" algn="tl">
                    <a:srgbClr val="000000"/>
                  </a:outerShdw>
                </a:effectLst>
                <a:ea typeface="黑体" pitchFamily="49" charset="-122"/>
                <a:cs typeface="Times New Roman" pitchFamily="18" charset="0"/>
              </a:rPr>
              <a:t>. Draw the circuit diagram.</a:t>
            </a:r>
          </a:p>
        </p:txBody>
      </p:sp>
    </p:spTree>
    <p:extLst>
      <p:ext uri="{BB962C8B-B14F-4D97-AF65-F5344CB8AC3E}">
        <p14:creationId xmlns:p14="http://schemas.microsoft.com/office/powerpoint/2010/main" val="4119612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7157"/>
                                        </p:tgtEl>
                                        <p:attrNameLst>
                                          <p:attrName>style.visibility</p:attrName>
                                        </p:attrNameLst>
                                      </p:cBhvr>
                                      <p:to>
                                        <p:strVal val="visible"/>
                                      </p:to>
                                    </p:set>
                                    <p:animEffect transition="in" filter="box(out)">
                                      <p:cBhvr>
                                        <p:cTn id="7" dur="500"/>
                                        <p:tgtEl>
                                          <p:spTgt spid="17715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77169"/>
                                        </p:tgtEl>
                                        <p:attrNameLst>
                                          <p:attrName>style.visibility</p:attrName>
                                        </p:attrNameLst>
                                      </p:cBhvr>
                                      <p:to>
                                        <p:strVal val="visible"/>
                                      </p:to>
                                    </p:set>
                                    <p:animEffect transition="in" filter="box(out)">
                                      <p:cBhvr>
                                        <p:cTn id="11" dur="500"/>
                                        <p:tgtEl>
                                          <p:spTgt spid="177169"/>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933216" y="620689"/>
            <a:ext cx="3543300" cy="4475163"/>
            <a:chOff x="1440" y="618"/>
            <a:chExt cx="2232" cy="2819"/>
          </a:xfrm>
        </p:grpSpPr>
        <p:sp>
          <p:nvSpPr>
            <p:cNvPr id="177158" name="Line 6"/>
            <p:cNvSpPr>
              <a:spLocks noChangeShapeType="1"/>
            </p:cNvSpPr>
            <p:nvPr/>
          </p:nvSpPr>
          <p:spPr bwMode="auto">
            <a:xfrm>
              <a:off x="1440" y="1008"/>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59" name="Line 7"/>
            <p:cNvSpPr>
              <a:spLocks noChangeShapeType="1"/>
            </p:cNvSpPr>
            <p:nvPr/>
          </p:nvSpPr>
          <p:spPr bwMode="auto">
            <a:xfrm>
              <a:off x="2832" y="720"/>
              <a:ext cx="0" cy="26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0" name="Rectangle 8"/>
            <p:cNvSpPr>
              <a:spLocks noChangeArrowheads="1"/>
            </p:cNvSpPr>
            <p:nvPr/>
          </p:nvSpPr>
          <p:spPr bwMode="auto">
            <a:xfrm>
              <a:off x="1536" y="618"/>
              <a:ext cx="213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  </a:t>
              </a:r>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i-1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i  </a:t>
              </a:r>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7161" name="Rectangle 9"/>
            <p:cNvSpPr>
              <a:spLocks noChangeArrowheads="1"/>
            </p:cNvSpPr>
            <p:nvPr/>
          </p:nvSpPr>
          <p:spPr bwMode="auto">
            <a:xfrm>
              <a:off x="1536" y="960"/>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7162" name="Rectangle 10"/>
            <p:cNvSpPr>
              <a:spLocks noChangeArrowheads="1"/>
            </p:cNvSpPr>
            <p:nvPr/>
          </p:nvSpPr>
          <p:spPr bwMode="auto">
            <a:xfrm>
              <a:off x="1536" y="1248"/>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0  0  1    </a:t>
              </a:r>
              <a:r>
                <a:rPr lang="en-US" altLang="zh-CN" sz="3200" b="0" dirty="0">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77163" name="Rectangle 11"/>
            <p:cNvSpPr>
              <a:spLocks noChangeArrowheads="1"/>
            </p:cNvSpPr>
            <p:nvPr/>
          </p:nvSpPr>
          <p:spPr bwMode="auto">
            <a:xfrm>
              <a:off x="1536" y="1536"/>
              <a:ext cx="2055"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0  1  0    </a:t>
              </a:r>
              <a:r>
                <a:rPr lang="en-US" altLang="zh-CN" sz="3200" b="0" dirty="0">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p>
          </p:txBody>
        </p:sp>
        <p:sp>
          <p:nvSpPr>
            <p:cNvPr id="177164" name="Rectangle 12"/>
            <p:cNvSpPr>
              <a:spLocks noChangeArrowheads="1"/>
            </p:cNvSpPr>
            <p:nvPr/>
          </p:nvSpPr>
          <p:spPr bwMode="auto">
            <a:xfrm>
              <a:off x="1536" y="1776"/>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0  1  1    </a:t>
              </a:r>
              <a:r>
                <a:rPr lang="en-US" altLang="zh-CN" sz="3200" b="0" dirty="0">
                  <a:effectLst>
                    <a:outerShdw blurRad="38100" dist="38100" dir="2700000" algn="tl">
                      <a:srgbClr val="000000"/>
                    </a:outerShdw>
                  </a:effectLst>
                  <a:latin typeface="黑体" pitchFamily="49" charset="-122"/>
                  <a:ea typeface="黑体" pitchFamily="49" charset="-122"/>
                </a:rPr>
                <a:t>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77165" name="Rectangle 13"/>
            <p:cNvSpPr>
              <a:spLocks noChangeArrowheads="1"/>
            </p:cNvSpPr>
            <p:nvPr/>
          </p:nvSpPr>
          <p:spPr bwMode="auto">
            <a:xfrm>
              <a:off x="1536" y="2112"/>
              <a:ext cx="2055"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1  0  0    1  0</a:t>
              </a:r>
            </a:p>
          </p:txBody>
        </p:sp>
        <p:sp>
          <p:nvSpPr>
            <p:cNvPr id="177166" name="Rectangle 14"/>
            <p:cNvSpPr>
              <a:spLocks noChangeArrowheads="1"/>
            </p:cNvSpPr>
            <p:nvPr/>
          </p:nvSpPr>
          <p:spPr bwMode="auto">
            <a:xfrm>
              <a:off x="1536" y="2400"/>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1  0  1    0  0</a:t>
              </a:r>
            </a:p>
          </p:txBody>
        </p:sp>
        <p:sp>
          <p:nvSpPr>
            <p:cNvPr id="177167" name="Rectangle 15"/>
            <p:cNvSpPr>
              <a:spLocks noChangeArrowheads="1"/>
            </p:cNvSpPr>
            <p:nvPr/>
          </p:nvSpPr>
          <p:spPr bwMode="auto">
            <a:xfrm>
              <a:off x="1536" y="2736"/>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1  1  0    0  0</a:t>
              </a:r>
            </a:p>
          </p:txBody>
        </p:sp>
        <p:sp>
          <p:nvSpPr>
            <p:cNvPr id="177168" name="Rectangle 16"/>
            <p:cNvSpPr>
              <a:spLocks noChangeArrowheads="1"/>
            </p:cNvSpPr>
            <p:nvPr/>
          </p:nvSpPr>
          <p:spPr bwMode="auto">
            <a:xfrm>
              <a:off x="1536" y="3072"/>
              <a:ext cx="20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1  1  1    </a:t>
              </a:r>
              <a:r>
                <a:rPr lang="en-US" altLang="zh-CN" sz="3200" b="0" dirty="0">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graphicFrame>
        <p:nvGraphicFramePr>
          <p:cNvPr id="822275" name="Object 3"/>
          <p:cNvGraphicFramePr>
            <a:graphicFrameLocks noChangeAspect="1"/>
          </p:cNvGraphicFramePr>
          <p:nvPr>
            <p:extLst>
              <p:ext uri="{D42A27DB-BD31-4B8C-83A1-F6EECF244321}">
                <p14:modId xmlns:p14="http://schemas.microsoft.com/office/powerpoint/2010/main" val="4243901591"/>
              </p:ext>
            </p:extLst>
          </p:nvPr>
        </p:nvGraphicFramePr>
        <p:xfrm>
          <a:off x="1932936" y="5283191"/>
          <a:ext cx="8051496" cy="849314"/>
        </p:xfrm>
        <a:graphic>
          <a:graphicData uri="http://schemas.openxmlformats.org/presentationml/2006/ole">
            <mc:AlternateContent xmlns:mc="http://schemas.openxmlformats.org/markup-compatibility/2006">
              <mc:Choice xmlns:v="urn:schemas-microsoft-com:vml" Requires="v">
                <p:oleObj spid="_x0000_s1088529" name="Equation" r:id="rId4" imgW="4166640" imgH="432000" progId="Equation.3">
                  <p:embed/>
                </p:oleObj>
              </mc:Choice>
              <mc:Fallback>
                <p:oleObj name="Equation" r:id="rId4" imgW="4166640" imgH="432000" progId="Equation.3">
                  <p:embed/>
                  <p:pic>
                    <p:nvPicPr>
                      <p:cNvPr id="8222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2936" y="5283191"/>
                        <a:ext cx="8051496" cy="849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74668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22275"/>
                                        </p:tgtEl>
                                        <p:attrNameLst>
                                          <p:attrName>style.visibility</p:attrName>
                                        </p:attrNameLst>
                                      </p:cBhvr>
                                      <p:to>
                                        <p:strVal val="visible"/>
                                      </p:to>
                                    </p:set>
                                    <p:animEffect transition="in" filter="blinds(horizontal)">
                                      <p:cBhvr>
                                        <p:cTn id="11" dur="500"/>
                                        <p:tgtEl>
                                          <p:spTgt spid="822275"/>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Rectangle 6"/>
          <p:cNvSpPr>
            <a:spLocks noChangeArrowheads="1"/>
          </p:cNvSpPr>
          <p:nvPr/>
        </p:nvSpPr>
        <p:spPr bwMode="auto">
          <a:xfrm>
            <a:off x="2362200" y="3959369"/>
            <a:ext cx="7620000" cy="1752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3" name="Rectangle 7"/>
          <p:cNvSpPr>
            <a:spLocks noChangeArrowheads="1"/>
          </p:cNvSpPr>
          <p:nvPr/>
        </p:nvSpPr>
        <p:spPr bwMode="auto">
          <a:xfrm>
            <a:off x="2590800" y="41022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84" name="Rectangle 8"/>
          <p:cNvSpPr>
            <a:spLocks noChangeArrowheads="1"/>
          </p:cNvSpPr>
          <p:nvPr/>
        </p:nvSpPr>
        <p:spPr bwMode="auto">
          <a:xfrm>
            <a:off x="3505200" y="41022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85" name="Rectangle 9"/>
          <p:cNvSpPr>
            <a:spLocks noChangeArrowheads="1"/>
          </p:cNvSpPr>
          <p:nvPr/>
        </p:nvSpPr>
        <p:spPr bwMode="auto">
          <a:xfrm>
            <a:off x="4419600" y="411177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86" name="Rectangle 10"/>
          <p:cNvSpPr>
            <a:spLocks noChangeArrowheads="1"/>
          </p:cNvSpPr>
          <p:nvPr/>
        </p:nvSpPr>
        <p:spPr bwMode="auto">
          <a:xfrm>
            <a:off x="5410200" y="411177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87" name="Rectangle 11"/>
          <p:cNvSpPr>
            <a:spLocks noChangeArrowheads="1"/>
          </p:cNvSpPr>
          <p:nvPr/>
        </p:nvSpPr>
        <p:spPr bwMode="auto">
          <a:xfrm>
            <a:off x="6477000" y="411177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4</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88" name="Rectangle 12"/>
          <p:cNvSpPr>
            <a:spLocks noChangeArrowheads="1"/>
          </p:cNvSpPr>
          <p:nvPr/>
        </p:nvSpPr>
        <p:spPr bwMode="auto">
          <a:xfrm>
            <a:off x="7391400" y="411177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5</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89" name="Rectangle 13"/>
          <p:cNvSpPr>
            <a:spLocks noChangeArrowheads="1"/>
          </p:cNvSpPr>
          <p:nvPr/>
        </p:nvSpPr>
        <p:spPr bwMode="auto">
          <a:xfrm>
            <a:off x="8229600" y="411177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6</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90" name="Rectangle 14"/>
          <p:cNvSpPr>
            <a:spLocks noChangeArrowheads="1"/>
          </p:cNvSpPr>
          <p:nvPr/>
        </p:nvSpPr>
        <p:spPr bwMode="auto">
          <a:xfrm>
            <a:off x="9144000" y="411177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r>
              <a:rPr lang="en-US" altLang="zh-CN" sz="3200" b="0" baseline="-25000">
                <a:effectLst>
                  <a:outerShdw blurRad="38100" dist="38100" dir="2700000" algn="tl">
                    <a:srgbClr val="000000"/>
                  </a:outerShdw>
                </a:effectLst>
                <a:latin typeface="黑体" pitchFamily="49" charset="-122"/>
                <a:ea typeface="黑体" pitchFamily="49" charset="-122"/>
              </a:rPr>
              <a:t>7</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91" name="Line 15"/>
          <p:cNvSpPr>
            <a:spLocks noChangeShapeType="1"/>
          </p:cNvSpPr>
          <p:nvPr/>
        </p:nvSpPr>
        <p:spPr bwMode="auto">
          <a:xfrm>
            <a:off x="2667000" y="4187969"/>
            <a:ext cx="3048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2" name="Line 16"/>
          <p:cNvSpPr>
            <a:spLocks noChangeShapeType="1"/>
          </p:cNvSpPr>
          <p:nvPr/>
        </p:nvSpPr>
        <p:spPr bwMode="auto">
          <a:xfrm>
            <a:off x="3581400" y="4187969"/>
            <a:ext cx="3048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3" name="Rectangle 17"/>
          <p:cNvSpPr>
            <a:spLocks noChangeArrowheads="1"/>
          </p:cNvSpPr>
          <p:nvPr/>
        </p:nvSpPr>
        <p:spPr bwMode="auto">
          <a:xfrm>
            <a:off x="4800600" y="50928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94" name="Rectangle 18"/>
          <p:cNvSpPr>
            <a:spLocks noChangeArrowheads="1"/>
          </p:cNvSpPr>
          <p:nvPr/>
        </p:nvSpPr>
        <p:spPr bwMode="auto">
          <a:xfrm>
            <a:off x="3581400" y="50928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95" name="Rectangle 19"/>
          <p:cNvSpPr>
            <a:spLocks noChangeArrowheads="1"/>
          </p:cNvSpPr>
          <p:nvPr/>
        </p:nvSpPr>
        <p:spPr bwMode="auto">
          <a:xfrm>
            <a:off x="2514600" y="50928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96" name="Line 20"/>
          <p:cNvSpPr>
            <a:spLocks noChangeShapeType="1"/>
          </p:cNvSpPr>
          <p:nvPr/>
        </p:nvSpPr>
        <p:spPr bwMode="auto">
          <a:xfrm>
            <a:off x="2743200" y="5711969"/>
            <a:ext cx="1588"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7" name="Line 21"/>
          <p:cNvSpPr>
            <a:spLocks noChangeShapeType="1"/>
          </p:cNvSpPr>
          <p:nvPr/>
        </p:nvSpPr>
        <p:spPr bwMode="auto">
          <a:xfrm>
            <a:off x="3810000" y="5711969"/>
            <a:ext cx="1588"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98" name="Rectangle 22"/>
          <p:cNvSpPr>
            <a:spLocks noChangeArrowheads="1"/>
          </p:cNvSpPr>
          <p:nvPr/>
        </p:nvSpPr>
        <p:spPr bwMode="auto">
          <a:xfrm>
            <a:off x="8534400" y="50928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199" name="Rectangle 23"/>
          <p:cNvSpPr>
            <a:spLocks noChangeArrowheads="1"/>
          </p:cNvSpPr>
          <p:nvPr/>
        </p:nvSpPr>
        <p:spPr bwMode="auto">
          <a:xfrm>
            <a:off x="7467600" y="50928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200" name="Rectangle 24"/>
          <p:cNvSpPr>
            <a:spLocks noChangeArrowheads="1"/>
          </p:cNvSpPr>
          <p:nvPr/>
        </p:nvSpPr>
        <p:spPr bwMode="auto">
          <a:xfrm>
            <a:off x="6553200" y="50928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201" name="Line 25"/>
          <p:cNvSpPr>
            <a:spLocks noChangeShapeType="1"/>
          </p:cNvSpPr>
          <p:nvPr/>
        </p:nvSpPr>
        <p:spPr bwMode="auto">
          <a:xfrm>
            <a:off x="6858000" y="5711969"/>
            <a:ext cx="1588"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2" name="Line 26"/>
          <p:cNvSpPr>
            <a:spLocks noChangeShapeType="1"/>
          </p:cNvSpPr>
          <p:nvPr/>
        </p:nvSpPr>
        <p:spPr bwMode="auto">
          <a:xfrm>
            <a:off x="6858000" y="6016769"/>
            <a:ext cx="9144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3" name="Line 27"/>
          <p:cNvSpPr>
            <a:spLocks noChangeShapeType="1"/>
          </p:cNvSpPr>
          <p:nvPr/>
        </p:nvSpPr>
        <p:spPr bwMode="auto">
          <a:xfrm flipV="1">
            <a:off x="7772400" y="5711969"/>
            <a:ext cx="1588"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4" name="Line 28"/>
          <p:cNvSpPr>
            <a:spLocks noChangeShapeType="1"/>
          </p:cNvSpPr>
          <p:nvPr/>
        </p:nvSpPr>
        <p:spPr bwMode="auto">
          <a:xfrm>
            <a:off x="7315200" y="6016769"/>
            <a:ext cx="1588"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5" name="Line 29"/>
          <p:cNvSpPr>
            <a:spLocks noChangeShapeType="1"/>
          </p:cNvSpPr>
          <p:nvPr/>
        </p:nvSpPr>
        <p:spPr bwMode="auto">
          <a:xfrm>
            <a:off x="6858000" y="6397769"/>
            <a:ext cx="9144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6" name="Line 30"/>
          <p:cNvSpPr>
            <a:spLocks noChangeShapeType="1"/>
          </p:cNvSpPr>
          <p:nvPr/>
        </p:nvSpPr>
        <p:spPr bwMode="auto">
          <a:xfrm>
            <a:off x="8839200" y="5711969"/>
            <a:ext cx="1588"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07" name="Rectangle 31"/>
          <p:cNvSpPr>
            <a:spLocks noChangeArrowheads="1"/>
          </p:cNvSpPr>
          <p:nvPr/>
        </p:nvSpPr>
        <p:spPr bwMode="auto">
          <a:xfrm>
            <a:off x="8534400" y="5881833"/>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2" charset="-122"/>
                <a:ea typeface="黑体" pitchFamily="2" charset="-122"/>
              </a:rPr>
              <a:t>“1”</a:t>
            </a:r>
            <a:endParaRPr lang="zh-CN" altLang="en-US" sz="3200" b="0" baseline="-25000" dirty="0">
              <a:effectLst>
                <a:outerShdw blurRad="38100" dist="38100" dir="2700000" algn="tl">
                  <a:srgbClr val="000000"/>
                </a:outerShdw>
              </a:effectLst>
              <a:latin typeface="黑体" pitchFamily="2" charset="-122"/>
              <a:ea typeface="黑体" pitchFamily="2" charset="-122"/>
            </a:endParaRPr>
          </a:p>
        </p:txBody>
      </p:sp>
      <p:sp>
        <p:nvSpPr>
          <p:cNvPr id="178208" name="Rectangle 32"/>
          <p:cNvSpPr>
            <a:spLocks noChangeArrowheads="1"/>
          </p:cNvSpPr>
          <p:nvPr/>
        </p:nvSpPr>
        <p:spPr bwMode="auto">
          <a:xfrm>
            <a:off x="2514600" y="59310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i</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8209" name="Rectangle 33"/>
          <p:cNvSpPr>
            <a:spLocks noChangeArrowheads="1"/>
          </p:cNvSpPr>
          <p:nvPr/>
        </p:nvSpPr>
        <p:spPr bwMode="auto">
          <a:xfrm>
            <a:off x="3581400" y="593104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i</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8210" name="Rectangle 34"/>
          <p:cNvSpPr>
            <a:spLocks noChangeArrowheads="1"/>
          </p:cNvSpPr>
          <p:nvPr/>
        </p:nvSpPr>
        <p:spPr bwMode="auto">
          <a:xfrm>
            <a:off x="4876801" y="5940570"/>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G</a:t>
            </a:r>
            <a:r>
              <a:rPr lang="en-US" altLang="zh-CN" sz="3200" b="0" baseline="-25000" dirty="0">
                <a:effectLst>
                  <a:outerShdw blurRad="38100" dist="38100" dir="2700000" algn="tl">
                    <a:srgbClr val="000000"/>
                  </a:outerShdw>
                </a:effectLst>
                <a:latin typeface="黑体" pitchFamily="49" charset="-122"/>
                <a:ea typeface="黑体" pitchFamily="49" charset="-122"/>
              </a:rPr>
              <a:t>i-1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8211" name="Rectangle 35"/>
          <p:cNvSpPr>
            <a:spLocks noChangeArrowheads="1"/>
          </p:cNvSpPr>
          <p:nvPr/>
        </p:nvSpPr>
        <p:spPr bwMode="auto">
          <a:xfrm>
            <a:off x="5029200" y="4711844"/>
            <a:ext cx="160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74</a:t>
            </a:r>
            <a:r>
              <a:rPr lang="en-US" altLang="zh-CN" sz="3200" b="0">
                <a:effectLst>
                  <a:outerShdw blurRad="38100" dist="38100" dir="2700000" algn="tl">
                    <a:srgbClr val="000000"/>
                  </a:outerShdw>
                </a:effectLst>
                <a:latin typeface="黑体" pitchFamily="49" charset="-122"/>
                <a:ea typeface="黑体" pitchFamily="49" charset="-122"/>
              </a:rPr>
              <a:t>LS138</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8213" name="Oval 37"/>
          <p:cNvSpPr>
            <a:spLocks noChangeArrowheads="1"/>
          </p:cNvSpPr>
          <p:nvPr/>
        </p:nvSpPr>
        <p:spPr bwMode="auto">
          <a:xfrm>
            <a:off x="4506290" y="1730233"/>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14" name="Line 38"/>
          <p:cNvSpPr>
            <a:spLocks noChangeShapeType="1"/>
          </p:cNvSpPr>
          <p:nvPr/>
        </p:nvSpPr>
        <p:spPr bwMode="auto">
          <a:xfrm flipV="1">
            <a:off x="4658690" y="1349233"/>
            <a:ext cx="1588"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15" name="Rectangle 39"/>
          <p:cNvSpPr>
            <a:spLocks noChangeArrowheads="1"/>
          </p:cNvSpPr>
          <p:nvPr/>
        </p:nvSpPr>
        <p:spPr bwMode="auto">
          <a:xfrm>
            <a:off x="4734890" y="1120634"/>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218" name="Oval 42"/>
          <p:cNvSpPr>
            <a:spLocks noChangeArrowheads="1"/>
          </p:cNvSpPr>
          <p:nvPr/>
        </p:nvSpPr>
        <p:spPr bwMode="auto">
          <a:xfrm>
            <a:off x="7061212" y="1730233"/>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19" name="Rectangle 43"/>
          <p:cNvSpPr>
            <a:spLocks noChangeArrowheads="1"/>
          </p:cNvSpPr>
          <p:nvPr/>
        </p:nvSpPr>
        <p:spPr bwMode="auto">
          <a:xfrm>
            <a:off x="7289812" y="1120634"/>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8221" name="Line 45"/>
          <p:cNvSpPr>
            <a:spLocks noChangeShapeType="1"/>
          </p:cNvSpPr>
          <p:nvPr/>
        </p:nvSpPr>
        <p:spPr bwMode="auto">
          <a:xfrm>
            <a:off x="3733800" y="2968769"/>
            <a:ext cx="29718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22" name="Line 46"/>
          <p:cNvSpPr>
            <a:spLocks noChangeShapeType="1"/>
          </p:cNvSpPr>
          <p:nvPr/>
        </p:nvSpPr>
        <p:spPr bwMode="auto">
          <a:xfrm flipV="1">
            <a:off x="4114800" y="2740169"/>
            <a:ext cx="1588"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23" name="Line 47"/>
          <p:cNvSpPr>
            <a:spLocks noChangeShapeType="1"/>
          </p:cNvSpPr>
          <p:nvPr/>
        </p:nvSpPr>
        <p:spPr bwMode="auto">
          <a:xfrm flipV="1">
            <a:off x="4724400" y="3197369"/>
            <a:ext cx="1588"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24" name="Line 48"/>
          <p:cNvSpPr>
            <a:spLocks noChangeShapeType="1"/>
          </p:cNvSpPr>
          <p:nvPr/>
        </p:nvSpPr>
        <p:spPr bwMode="auto">
          <a:xfrm flipH="1">
            <a:off x="4876800" y="3425969"/>
            <a:ext cx="17526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25" name="Line 49"/>
          <p:cNvSpPr>
            <a:spLocks noChangeShapeType="1"/>
          </p:cNvSpPr>
          <p:nvPr/>
        </p:nvSpPr>
        <p:spPr bwMode="auto">
          <a:xfrm flipV="1">
            <a:off x="4876800" y="2740169"/>
            <a:ext cx="1588"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26" name="Line 50"/>
          <p:cNvSpPr>
            <a:spLocks noChangeShapeType="1"/>
          </p:cNvSpPr>
          <p:nvPr/>
        </p:nvSpPr>
        <p:spPr bwMode="auto">
          <a:xfrm flipH="1">
            <a:off x="5105400" y="2892569"/>
            <a:ext cx="42672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27" name="Line 51"/>
          <p:cNvSpPr>
            <a:spLocks noChangeShapeType="1"/>
          </p:cNvSpPr>
          <p:nvPr/>
        </p:nvSpPr>
        <p:spPr bwMode="auto">
          <a:xfrm flipV="1">
            <a:off x="6705600" y="2740169"/>
            <a:ext cx="1588"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28" name="Line 52"/>
          <p:cNvSpPr>
            <a:spLocks noChangeShapeType="1"/>
          </p:cNvSpPr>
          <p:nvPr/>
        </p:nvSpPr>
        <p:spPr bwMode="auto">
          <a:xfrm flipV="1">
            <a:off x="5638800" y="3578369"/>
            <a:ext cx="1588"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29" name="Line 53"/>
          <p:cNvSpPr>
            <a:spLocks noChangeShapeType="1"/>
          </p:cNvSpPr>
          <p:nvPr/>
        </p:nvSpPr>
        <p:spPr bwMode="auto">
          <a:xfrm>
            <a:off x="5638800" y="3578369"/>
            <a:ext cx="16002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30" name="Line 54"/>
          <p:cNvSpPr>
            <a:spLocks noChangeShapeType="1"/>
          </p:cNvSpPr>
          <p:nvPr/>
        </p:nvSpPr>
        <p:spPr bwMode="auto">
          <a:xfrm flipV="1">
            <a:off x="7620000" y="2740169"/>
            <a:ext cx="1588"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31" name="Oval 55"/>
          <p:cNvSpPr>
            <a:spLocks noChangeArrowheads="1"/>
          </p:cNvSpPr>
          <p:nvPr/>
        </p:nvSpPr>
        <p:spPr bwMode="auto">
          <a:xfrm>
            <a:off x="7543800" y="2816369"/>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32" name="Oval 56"/>
          <p:cNvSpPr>
            <a:spLocks noChangeArrowheads="1"/>
          </p:cNvSpPr>
          <p:nvPr/>
        </p:nvSpPr>
        <p:spPr bwMode="auto">
          <a:xfrm>
            <a:off x="4648200" y="3121169"/>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33" name="Oval 57"/>
          <p:cNvSpPr>
            <a:spLocks noChangeArrowheads="1"/>
          </p:cNvSpPr>
          <p:nvPr/>
        </p:nvSpPr>
        <p:spPr bwMode="auto">
          <a:xfrm>
            <a:off x="4038600" y="2892569"/>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34" name="Line 58"/>
          <p:cNvSpPr>
            <a:spLocks noChangeShapeType="1"/>
          </p:cNvSpPr>
          <p:nvPr/>
        </p:nvSpPr>
        <p:spPr bwMode="auto">
          <a:xfrm>
            <a:off x="6629400" y="517856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35" name="Line 59"/>
          <p:cNvSpPr>
            <a:spLocks noChangeShapeType="1"/>
          </p:cNvSpPr>
          <p:nvPr/>
        </p:nvSpPr>
        <p:spPr bwMode="auto">
          <a:xfrm>
            <a:off x="7543800" y="517856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36" name="Line 60"/>
          <p:cNvSpPr>
            <a:spLocks noChangeShapeType="1"/>
          </p:cNvSpPr>
          <p:nvPr/>
        </p:nvSpPr>
        <p:spPr bwMode="auto">
          <a:xfrm flipV="1">
            <a:off x="3733800" y="2968769"/>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37" name="Line 61"/>
          <p:cNvSpPr>
            <a:spLocks noChangeShapeType="1"/>
          </p:cNvSpPr>
          <p:nvPr/>
        </p:nvSpPr>
        <p:spPr bwMode="auto">
          <a:xfrm flipV="1">
            <a:off x="5105400" y="274016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38" name="Line 62"/>
          <p:cNvSpPr>
            <a:spLocks noChangeShapeType="1"/>
          </p:cNvSpPr>
          <p:nvPr/>
        </p:nvSpPr>
        <p:spPr bwMode="auto">
          <a:xfrm>
            <a:off x="4343400" y="3197369"/>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39" name="Line 63"/>
          <p:cNvSpPr>
            <a:spLocks noChangeShapeType="1"/>
          </p:cNvSpPr>
          <p:nvPr/>
        </p:nvSpPr>
        <p:spPr bwMode="auto">
          <a:xfrm flipV="1">
            <a:off x="4343400" y="274016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0" name="Line 64"/>
          <p:cNvSpPr>
            <a:spLocks noChangeShapeType="1"/>
          </p:cNvSpPr>
          <p:nvPr/>
        </p:nvSpPr>
        <p:spPr bwMode="auto">
          <a:xfrm flipV="1">
            <a:off x="6934200" y="274016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1" name="Line 65"/>
          <p:cNvSpPr>
            <a:spLocks noChangeShapeType="1"/>
          </p:cNvSpPr>
          <p:nvPr/>
        </p:nvSpPr>
        <p:spPr bwMode="auto">
          <a:xfrm flipV="1">
            <a:off x="7239000" y="2740169"/>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2" name="Line 66"/>
          <p:cNvSpPr>
            <a:spLocks noChangeShapeType="1"/>
          </p:cNvSpPr>
          <p:nvPr/>
        </p:nvSpPr>
        <p:spPr bwMode="auto">
          <a:xfrm>
            <a:off x="6629400" y="3425969"/>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3" name="Line 67"/>
          <p:cNvSpPr>
            <a:spLocks noChangeShapeType="1"/>
          </p:cNvSpPr>
          <p:nvPr/>
        </p:nvSpPr>
        <p:spPr bwMode="auto">
          <a:xfrm>
            <a:off x="9372600" y="2892569"/>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4" name="Line 68"/>
          <p:cNvSpPr>
            <a:spLocks noChangeShapeType="1"/>
          </p:cNvSpPr>
          <p:nvPr/>
        </p:nvSpPr>
        <p:spPr bwMode="auto">
          <a:xfrm>
            <a:off x="5029200" y="5711969"/>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5" name="Line 69"/>
          <p:cNvSpPr>
            <a:spLocks noChangeShapeType="1"/>
          </p:cNvSpPr>
          <p:nvPr/>
        </p:nvSpPr>
        <p:spPr bwMode="auto">
          <a:xfrm flipV="1">
            <a:off x="7186316" y="1273033"/>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6" name="Line 70"/>
          <p:cNvSpPr>
            <a:spLocks noChangeShapeType="1"/>
          </p:cNvSpPr>
          <p:nvPr/>
        </p:nvSpPr>
        <p:spPr bwMode="auto">
          <a:xfrm>
            <a:off x="4495800" y="418796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7" name="Line 71"/>
          <p:cNvSpPr>
            <a:spLocks noChangeShapeType="1"/>
          </p:cNvSpPr>
          <p:nvPr/>
        </p:nvSpPr>
        <p:spPr bwMode="auto">
          <a:xfrm>
            <a:off x="5486400" y="418796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8" name="Line 72"/>
          <p:cNvSpPr>
            <a:spLocks noChangeShapeType="1"/>
          </p:cNvSpPr>
          <p:nvPr/>
        </p:nvSpPr>
        <p:spPr bwMode="auto">
          <a:xfrm>
            <a:off x="6553200" y="418796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49" name="Line 73"/>
          <p:cNvSpPr>
            <a:spLocks noChangeShapeType="1"/>
          </p:cNvSpPr>
          <p:nvPr/>
        </p:nvSpPr>
        <p:spPr bwMode="auto">
          <a:xfrm>
            <a:off x="7391400" y="4187969"/>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50" name="Line 74"/>
          <p:cNvSpPr>
            <a:spLocks noChangeShapeType="1"/>
          </p:cNvSpPr>
          <p:nvPr/>
        </p:nvSpPr>
        <p:spPr bwMode="auto">
          <a:xfrm>
            <a:off x="8305800" y="418796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251" name="Line 75"/>
          <p:cNvSpPr>
            <a:spLocks noChangeShapeType="1"/>
          </p:cNvSpPr>
          <p:nvPr/>
        </p:nvSpPr>
        <p:spPr bwMode="auto">
          <a:xfrm>
            <a:off x="9220200" y="418796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 name="组合 40"/>
          <p:cNvGrpSpPr/>
          <p:nvPr/>
        </p:nvGrpSpPr>
        <p:grpSpPr>
          <a:xfrm rot="16200000">
            <a:off x="4236747" y="1791795"/>
            <a:ext cx="768350" cy="1082433"/>
            <a:chOff x="7177088" y="3041650"/>
            <a:chExt cx="768350" cy="635215"/>
          </a:xfrm>
        </p:grpSpPr>
        <p:sp>
          <p:nvSpPr>
            <p:cNvPr id="76"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7"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8" name="Line 95"/>
            <p:cNvSpPr>
              <a:spLocks noChangeShapeType="1"/>
            </p:cNvSpPr>
            <p:nvPr/>
          </p:nvSpPr>
          <p:spPr bwMode="auto">
            <a:xfrm flipH="1">
              <a:off x="7177089" y="3675277"/>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9"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84" name="组合 40"/>
          <p:cNvGrpSpPr/>
          <p:nvPr/>
        </p:nvGrpSpPr>
        <p:grpSpPr>
          <a:xfrm rot="16200000">
            <a:off x="6753108" y="1783017"/>
            <a:ext cx="768350" cy="1082433"/>
            <a:chOff x="7177088" y="3041650"/>
            <a:chExt cx="768350" cy="635215"/>
          </a:xfrm>
        </p:grpSpPr>
        <p:sp>
          <p:nvSpPr>
            <p:cNvPr id="85"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6"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87" name="Line 95"/>
            <p:cNvSpPr>
              <a:spLocks noChangeShapeType="1"/>
            </p:cNvSpPr>
            <p:nvPr/>
          </p:nvSpPr>
          <p:spPr bwMode="auto">
            <a:xfrm flipH="1">
              <a:off x="7177089" y="3675277"/>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88"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aphicFrame>
        <p:nvGraphicFramePr>
          <p:cNvPr id="326659" name="Object 3"/>
          <p:cNvGraphicFramePr>
            <a:graphicFrameLocks noChangeAspect="1"/>
          </p:cNvGraphicFramePr>
          <p:nvPr>
            <p:extLst>
              <p:ext uri="{D42A27DB-BD31-4B8C-83A1-F6EECF244321}">
                <p14:modId xmlns:p14="http://schemas.microsoft.com/office/powerpoint/2010/main" val="659286814"/>
              </p:ext>
            </p:extLst>
          </p:nvPr>
        </p:nvGraphicFramePr>
        <p:xfrm>
          <a:off x="2238349" y="304902"/>
          <a:ext cx="3284549" cy="673045"/>
        </p:xfrm>
        <a:graphic>
          <a:graphicData uri="http://schemas.openxmlformats.org/presentationml/2006/ole">
            <mc:AlternateContent xmlns:mc="http://schemas.openxmlformats.org/markup-compatibility/2006">
              <mc:Choice xmlns:v="urn:schemas-microsoft-com:vml" Requires="v">
                <p:oleObj spid="_x0000_s1089568" name="Equation" r:id="rId4" imgW="1447560" imgH="291960" progId="Equation.DSMT4">
                  <p:embed/>
                </p:oleObj>
              </mc:Choice>
              <mc:Fallback>
                <p:oleObj name="Equation" r:id="rId4" imgW="1447560" imgH="291960" progId="Equation.DSMT4">
                  <p:embed/>
                  <p:pic>
                    <p:nvPicPr>
                      <p:cNvPr id="3266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49" y="304902"/>
                        <a:ext cx="3284549" cy="673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0" name="Object 4"/>
          <p:cNvGraphicFramePr>
            <a:graphicFrameLocks noChangeAspect="1"/>
          </p:cNvGraphicFramePr>
          <p:nvPr>
            <p:extLst>
              <p:ext uri="{D42A27DB-BD31-4B8C-83A1-F6EECF244321}">
                <p14:modId xmlns:p14="http://schemas.microsoft.com/office/powerpoint/2010/main" val="1871697969"/>
              </p:ext>
            </p:extLst>
          </p:nvPr>
        </p:nvGraphicFramePr>
        <p:xfrm>
          <a:off x="6096000" y="233464"/>
          <a:ext cx="3595816" cy="746147"/>
        </p:xfrm>
        <a:graphic>
          <a:graphicData uri="http://schemas.openxmlformats.org/presentationml/2006/ole">
            <mc:AlternateContent xmlns:mc="http://schemas.openxmlformats.org/markup-compatibility/2006">
              <mc:Choice xmlns:v="urn:schemas-microsoft-com:vml" Requires="v">
                <p:oleObj spid="_x0000_s1089569" name="Equation" r:id="rId6" imgW="1434960" imgH="291960" progId="Equation.DSMT4">
                  <p:embed/>
                </p:oleObj>
              </mc:Choice>
              <mc:Fallback>
                <p:oleObj name="Equation" r:id="rId6" imgW="1434960" imgH="291960" progId="Equation.DSMT4">
                  <p:embed/>
                  <p:pic>
                    <p:nvPicPr>
                      <p:cNvPr id="32666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33464"/>
                        <a:ext cx="3595816" cy="746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Oval 55"/>
          <p:cNvSpPr>
            <a:spLocks noChangeArrowheads="1"/>
          </p:cNvSpPr>
          <p:nvPr/>
        </p:nvSpPr>
        <p:spPr bwMode="auto">
          <a:xfrm>
            <a:off x="7248128" y="5959499"/>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58493381"/>
      </p:ext>
    </p:extLst>
  </p:cSld>
  <p:clrMapOvr>
    <a:masterClrMapping/>
  </p:clrMapOvr>
  <p:transition>
    <p:sndAc>
      <p:stSnd>
        <p:snd r:embed="rId3" name="hammer.wav"/>
      </p:stSnd>
    </p:sndAc>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524000" y="0"/>
            <a:ext cx="8915400" cy="762000"/>
          </a:xfrm>
        </p:spPr>
        <p:txBody>
          <a:bodyPr/>
          <a:lstStyle/>
          <a:p>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3.6 </a:t>
            </a:r>
            <a:r>
              <a:rPr lang="en-US" altLang="zh-CN" dirty="0" smtClean="0">
                <a:latin typeface="Times New Roman" pitchFamily="18" charset="0"/>
                <a:ea typeface="黑体" pitchFamily="49" charset="-122"/>
                <a:cs typeface="Times New Roman" pitchFamily="18" charset="0"/>
              </a:rPr>
              <a:t>Data selector</a:t>
            </a:r>
            <a:endParaRPr lang="zh-CN" altLang="en-US" dirty="0">
              <a:latin typeface="Times New Roman" pitchFamily="18" charset="0"/>
              <a:ea typeface="黑体" pitchFamily="49" charset="-122"/>
              <a:cs typeface="Times New Roman" pitchFamily="18" charset="0"/>
            </a:endParaRPr>
          </a:p>
        </p:txBody>
      </p:sp>
      <p:grpSp>
        <p:nvGrpSpPr>
          <p:cNvPr id="110648" name="Group 56"/>
          <p:cNvGrpSpPr>
            <a:grpSpLocks/>
          </p:cNvGrpSpPr>
          <p:nvPr/>
        </p:nvGrpSpPr>
        <p:grpSpPr bwMode="auto">
          <a:xfrm>
            <a:off x="1838324" y="1143001"/>
            <a:ext cx="4198938" cy="4800601"/>
            <a:chOff x="288" y="720"/>
            <a:chExt cx="2645" cy="3024"/>
          </a:xfrm>
        </p:grpSpPr>
        <p:sp>
          <p:nvSpPr>
            <p:cNvPr id="110597" name="Rectangle 5"/>
            <p:cNvSpPr>
              <a:spLocks noChangeArrowheads="1"/>
            </p:cNvSpPr>
            <p:nvPr/>
          </p:nvSpPr>
          <p:spPr bwMode="auto">
            <a:xfrm>
              <a:off x="1093" y="1297"/>
              <a:ext cx="1326" cy="189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Line 7"/>
            <p:cNvSpPr>
              <a:spLocks noChangeShapeType="1"/>
            </p:cNvSpPr>
            <p:nvPr/>
          </p:nvSpPr>
          <p:spPr bwMode="auto">
            <a:xfrm>
              <a:off x="1898" y="3192"/>
              <a:ext cx="1" cy="2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2" name="Line 10"/>
            <p:cNvSpPr>
              <a:spLocks noChangeShapeType="1"/>
            </p:cNvSpPr>
            <p:nvPr/>
          </p:nvSpPr>
          <p:spPr bwMode="auto">
            <a:xfrm flipH="1">
              <a:off x="816" y="1569"/>
              <a:ext cx="277"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3" name="Line 11"/>
            <p:cNvSpPr>
              <a:spLocks noChangeShapeType="1"/>
            </p:cNvSpPr>
            <p:nvPr/>
          </p:nvSpPr>
          <p:spPr bwMode="auto">
            <a:xfrm flipH="1">
              <a:off x="809" y="1953"/>
              <a:ext cx="28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4" name="Line 12"/>
            <p:cNvSpPr>
              <a:spLocks noChangeShapeType="1"/>
            </p:cNvSpPr>
            <p:nvPr/>
          </p:nvSpPr>
          <p:spPr bwMode="auto">
            <a:xfrm flipH="1">
              <a:off x="809" y="2527"/>
              <a:ext cx="28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5" name="Line 13"/>
            <p:cNvSpPr>
              <a:spLocks noChangeShapeType="1"/>
            </p:cNvSpPr>
            <p:nvPr/>
          </p:nvSpPr>
          <p:spPr bwMode="auto">
            <a:xfrm flipH="1">
              <a:off x="809" y="2909"/>
              <a:ext cx="28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3" name="Oval 21"/>
            <p:cNvSpPr>
              <a:spLocks noChangeArrowheads="1"/>
            </p:cNvSpPr>
            <p:nvPr/>
          </p:nvSpPr>
          <p:spPr bwMode="auto">
            <a:xfrm>
              <a:off x="1709" y="1203"/>
              <a:ext cx="94" cy="9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0" name="Rectangle 28"/>
            <p:cNvSpPr>
              <a:spLocks noChangeArrowheads="1"/>
            </p:cNvSpPr>
            <p:nvPr/>
          </p:nvSpPr>
          <p:spPr bwMode="auto">
            <a:xfrm>
              <a:off x="1114" y="1701"/>
              <a:ext cx="12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4-to-1 Line</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110621" name="Rectangle 29"/>
            <p:cNvSpPr>
              <a:spLocks noChangeArrowheads="1"/>
            </p:cNvSpPr>
            <p:nvPr/>
          </p:nvSpPr>
          <p:spPr bwMode="auto">
            <a:xfrm>
              <a:off x="1278" y="2071"/>
              <a:ext cx="921"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0" dirty="0">
                  <a:effectLst>
                    <a:outerShdw blurRad="38100" dist="38100" dir="2700000" algn="tl">
                      <a:srgbClr val="000000">
                        <a:alpha val="43137"/>
                      </a:srgbClr>
                    </a:outerShdw>
                  </a:effectLst>
                  <a:ea typeface="黑体" pitchFamily="49" charset="-122"/>
                  <a:cs typeface="Times New Roman" pitchFamily="18" charset="0"/>
                </a:rPr>
                <a:t>Data </a:t>
              </a:r>
            </a:p>
            <a:p>
              <a:pPr algn="ctr"/>
              <a:r>
                <a:rPr lang="en-US" altLang="zh-CN" sz="3200" b="0" dirty="0">
                  <a:effectLst>
                    <a:outerShdw blurRad="38100" dist="38100" dir="2700000" algn="tl">
                      <a:srgbClr val="000000">
                        <a:alpha val="43137"/>
                      </a:srgbClr>
                    </a:outerShdw>
                  </a:effectLst>
                  <a:ea typeface="黑体" pitchFamily="49" charset="-122"/>
                  <a:cs typeface="Times New Roman" pitchFamily="18" charset="0"/>
                </a:rPr>
                <a:t>selector</a:t>
              </a:r>
              <a:endParaRPr lang="zh-CN" altLang="en-US" sz="3200" b="0" dirty="0">
                <a:effectLst>
                  <a:outerShdw blurRad="38100" dist="38100" dir="2700000" algn="tl">
                    <a:srgbClr val="000000">
                      <a:alpha val="43137"/>
                    </a:srgbClr>
                  </a:outerShdw>
                </a:effectLst>
                <a:latin typeface="黑体" pitchFamily="49" charset="-122"/>
                <a:ea typeface="黑体" pitchFamily="49" charset="-122"/>
              </a:endParaRPr>
            </a:p>
          </p:txBody>
        </p:sp>
        <p:sp>
          <p:nvSpPr>
            <p:cNvPr id="110622" name="Rectangle 30"/>
            <p:cNvSpPr>
              <a:spLocks noChangeArrowheads="1"/>
            </p:cNvSpPr>
            <p:nvPr/>
          </p:nvSpPr>
          <p:spPr bwMode="auto">
            <a:xfrm>
              <a:off x="288" y="1300"/>
              <a:ext cx="46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24" name="Rectangle 32"/>
            <p:cNvSpPr>
              <a:spLocks noChangeArrowheads="1"/>
            </p:cNvSpPr>
            <p:nvPr/>
          </p:nvSpPr>
          <p:spPr bwMode="auto">
            <a:xfrm>
              <a:off x="288" y="1735"/>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26" name="Rectangle 34"/>
            <p:cNvSpPr>
              <a:spLocks noChangeArrowheads="1"/>
            </p:cNvSpPr>
            <p:nvPr/>
          </p:nvSpPr>
          <p:spPr bwMode="auto">
            <a:xfrm>
              <a:off x="288" y="2224"/>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28" name="Rectangle 36"/>
            <p:cNvSpPr>
              <a:spLocks noChangeArrowheads="1"/>
            </p:cNvSpPr>
            <p:nvPr/>
          </p:nvSpPr>
          <p:spPr bwMode="auto">
            <a:xfrm>
              <a:off x="288" y="2655"/>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30" name="Rectangle 38"/>
            <p:cNvSpPr>
              <a:spLocks noChangeArrowheads="1"/>
            </p:cNvSpPr>
            <p:nvPr/>
          </p:nvSpPr>
          <p:spPr bwMode="auto">
            <a:xfrm>
              <a:off x="1235" y="3376"/>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31" name="Rectangle 39"/>
            <p:cNvSpPr>
              <a:spLocks noChangeArrowheads="1"/>
            </p:cNvSpPr>
            <p:nvPr/>
          </p:nvSpPr>
          <p:spPr bwMode="auto">
            <a:xfrm>
              <a:off x="1709" y="3376"/>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34" name="Rectangle 42"/>
            <p:cNvSpPr>
              <a:spLocks noChangeArrowheads="1"/>
            </p:cNvSpPr>
            <p:nvPr/>
          </p:nvSpPr>
          <p:spPr bwMode="auto">
            <a:xfrm>
              <a:off x="1661" y="72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0636" name="Rectangle 44"/>
            <p:cNvSpPr>
              <a:spLocks noChangeArrowheads="1"/>
            </p:cNvSpPr>
            <p:nvPr/>
          </p:nvSpPr>
          <p:spPr bwMode="auto">
            <a:xfrm>
              <a:off x="2561" y="1793"/>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Y</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0637" name="Line 45"/>
            <p:cNvSpPr>
              <a:spLocks noChangeShapeType="1"/>
            </p:cNvSpPr>
            <p:nvPr/>
          </p:nvSpPr>
          <p:spPr bwMode="auto">
            <a:xfrm>
              <a:off x="1661" y="779"/>
              <a:ext cx="19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41" name="Line 49"/>
            <p:cNvSpPr>
              <a:spLocks noChangeShapeType="1"/>
            </p:cNvSpPr>
            <p:nvPr/>
          </p:nvSpPr>
          <p:spPr bwMode="auto">
            <a:xfrm>
              <a:off x="2419" y="2218"/>
              <a:ext cx="37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42" name="Line 50"/>
            <p:cNvSpPr>
              <a:spLocks noChangeShapeType="1"/>
            </p:cNvSpPr>
            <p:nvPr/>
          </p:nvSpPr>
          <p:spPr bwMode="auto">
            <a:xfrm flipV="1">
              <a:off x="1756" y="1058"/>
              <a:ext cx="0" cy="1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43" name="Line 51"/>
            <p:cNvSpPr>
              <a:spLocks noChangeShapeType="1"/>
            </p:cNvSpPr>
            <p:nvPr/>
          </p:nvSpPr>
          <p:spPr bwMode="auto">
            <a:xfrm>
              <a:off x="1472" y="3185"/>
              <a:ext cx="0" cy="2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0647" name="Group 55"/>
          <p:cNvGrpSpPr>
            <a:grpSpLocks/>
          </p:cNvGrpSpPr>
          <p:nvPr/>
        </p:nvGrpSpPr>
        <p:grpSpPr bwMode="auto">
          <a:xfrm>
            <a:off x="7029482" y="2124075"/>
            <a:ext cx="3638550" cy="3794126"/>
            <a:chOff x="3264" y="1338"/>
            <a:chExt cx="2292" cy="2390"/>
          </a:xfrm>
        </p:grpSpPr>
        <p:sp>
          <p:nvSpPr>
            <p:cNvPr id="110596" name="Rectangle 4"/>
            <p:cNvSpPr>
              <a:spLocks noChangeArrowheads="1"/>
            </p:cNvSpPr>
            <p:nvPr/>
          </p:nvSpPr>
          <p:spPr bwMode="auto">
            <a:xfrm>
              <a:off x="4032" y="1344"/>
              <a:ext cx="960" cy="185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7" name="Line 15"/>
            <p:cNvSpPr>
              <a:spLocks noChangeShapeType="1"/>
            </p:cNvSpPr>
            <p:nvPr/>
          </p:nvSpPr>
          <p:spPr bwMode="auto">
            <a:xfrm>
              <a:off x="3696" y="1582"/>
              <a:ext cx="52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8" name="Line 16"/>
            <p:cNvSpPr>
              <a:spLocks noChangeShapeType="1"/>
            </p:cNvSpPr>
            <p:nvPr/>
          </p:nvSpPr>
          <p:spPr bwMode="auto">
            <a:xfrm>
              <a:off x="3696" y="2104"/>
              <a:ext cx="52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9" name="Line 17"/>
            <p:cNvSpPr>
              <a:spLocks noChangeShapeType="1"/>
            </p:cNvSpPr>
            <p:nvPr/>
          </p:nvSpPr>
          <p:spPr bwMode="auto">
            <a:xfrm>
              <a:off x="3744" y="2580"/>
              <a:ext cx="48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0" name="Line 18"/>
            <p:cNvSpPr>
              <a:spLocks noChangeShapeType="1"/>
            </p:cNvSpPr>
            <p:nvPr/>
          </p:nvSpPr>
          <p:spPr bwMode="auto">
            <a:xfrm>
              <a:off x="3744" y="3007"/>
              <a:ext cx="48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1" name="Line 19"/>
            <p:cNvSpPr>
              <a:spLocks noChangeShapeType="1"/>
            </p:cNvSpPr>
            <p:nvPr/>
          </p:nvSpPr>
          <p:spPr bwMode="auto">
            <a:xfrm>
              <a:off x="4656" y="2294"/>
              <a:ext cx="76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2" name="Line 20"/>
            <p:cNvSpPr>
              <a:spLocks noChangeShapeType="1"/>
            </p:cNvSpPr>
            <p:nvPr/>
          </p:nvSpPr>
          <p:spPr bwMode="auto">
            <a:xfrm flipH="1" flipV="1">
              <a:off x="4224" y="1391"/>
              <a:ext cx="432" cy="90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4" name="Oval 22"/>
            <p:cNvSpPr>
              <a:spLocks noChangeArrowheads="1"/>
            </p:cNvSpPr>
            <p:nvPr/>
          </p:nvSpPr>
          <p:spPr bwMode="auto">
            <a:xfrm>
              <a:off x="4176" y="2960"/>
              <a:ext cx="96" cy="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5" name="Oval 23"/>
            <p:cNvSpPr>
              <a:spLocks noChangeArrowheads="1"/>
            </p:cNvSpPr>
            <p:nvPr/>
          </p:nvSpPr>
          <p:spPr bwMode="auto">
            <a:xfrm>
              <a:off x="4176" y="2532"/>
              <a:ext cx="96" cy="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Oval 24"/>
            <p:cNvSpPr>
              <a:spLocks noChangeArrowheads="1"/>
            </p:cNvSpPr>
            <p:nvPr/>
          </p:nvSpPr>
          <p:spPr bwMode="auto">
            <a:xfrm>
              <a:off x="4176" y="2057"/>
              <a:ext cx="96" cy="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7" name="Oval 25"/>
            <p:cNvSpPr>
              <a:spLocks noChangeArrowheads="1"/>
            </p:cNvSpPr>
            <p:nvPr/>
          </p:nvSpPr>
          <p:spPr bwMode="auto">
            <a:xfrm>
              <a:off x="4176" y="1534"/>
              <a:ext cx="96" cy="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Rectangle 31"/>
            <p:cNvSpPr>
              <a:spLocks noChangeArrowheads="1"/>
            </p:cNvSpPr>
            <p:nvPr/>
          </p:nvSpPr>
          <p:spPr bwMode="auto">
            <a:xfrm>
              <a:off x="3264" y="1338"/>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25" name="Rectangle 33"/>
            <p:cNvSpPr>
              <a:spLocks noChangeArrowheads="1"/>
            </p:cNvSpPr>
            <p:nvPr/>
          </p:nvSpPr>
          <p:spPr bwMode="auto">
            <a:xfrm>
              <a:off x="3264" y="1861"/>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27" name="Rectangle 35"/>
            <p:cNvSpPr>
              <a:spLocks noChangeArrowheads="1"/>
            </p:cNvSpPr>
            <p:nvPr/>
          </p:nvSpPr>
          <p:spPr bwMode="auto">
            <a:xfrm>
              <a:off x="3264" y="2304"/>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29" name="Rectangle 37"/>
            <p:cNvSpPr>
              <a:spLocks noChangeArrowheads="1"/>
            </p:cNvSpPr>
            <p:nvPr/>
          </p:nvSpPr>
          <p:spPr bwMode="auto">
            <a:xfrm>
              <a:off x="3264" y="2784"/>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32" name="Rectangle 40"/>
            <p:cNvSpPr>
              <a:spLocks noChangeArrowheads="1"/>
            </p:cNvSpPr>
            <p:nvPr/>
          </p:nvSpPr>
          <p:spPr bwMode="auto">
            <a:xfrm>
              <a:off x="4128" y="3360"/>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33" name="Rectangle 41"/>
            <p:cNvSpPr>
              <a:spLocks noChangeArrowheads="1"/>
            </p:cNvSpPr>
            <p:nvPr/>
          </p:nvSpPr>
          <p:spPr bwMode="auto">
            <a:xfrm>
              <a:off x="4512" y="3360"/>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0635" name="Rectangle 43"/>
            <p:cNvSpPr>
              <a:spLocks noChangeArrowheads="1"/>
            </p:cNvSpPr>
            <p:nvPr/>
          </p:nvSpPr>
          <p:spPr bwMode="auto">
            <a:xfrm>
              <a:off x="5184" y="195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Y</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0644" name="Line 52"/>
            <p:cNvSpPr>
              <a:spLocks noChangeShapeType="1"/>
            </p:cNvSpPr>
            <p:nvPr/>
          </p:nvSpPr>
          <p:spPr bwMode="auto">
            <a:xfrm>
              <a:off x="4368" y="321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45" name="Line 53"/>
            <p:cNvSpPr>
              <a:spLocks noChangeShapeType="1"/>
            </p:cNvSpPr>
            <p:nvPr/>
          </p:nvSpPr>
          <p:spPr bwMode="auto">
            <a:xfrm>
              <a:off x="4752" y="321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矩形 1"/>
          <p:cNvSpPr/>
          <p:nvPr/>
        </p:nvSpPr>
        <p:spPr>
          <a:xfrm>
            <a:off x="8629683" y="6015020"/>
            <a:ext cx="1005403"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0    0</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0648"/>
                                        </p:tgtEl>
                                        <p:attrNameLst>
                                          <p:attrName>style.visibility</p:attrName>
                                        </p:attrNameLst>
                                      </p:cBhvr>
                                      <p:to>
                                        <p:strVal val="visible"/>
                                      </p:to>
                                    </p:set>
                                    <p:anim calcmode="lin" valueType="num">
                                      <p:cBhvr additive="base">
                                        <p:cTn id="7" dur="500" fill="hold"/>
                                        <p:tgtEl>
                                          <p:spTgt spid="110648"/>
                                        </p:tgtEl>
                                        <p:attrNameLst>
                                          <p:attrName>ppt_x</p:attrName>
                                        </p:attrNameLst>
                                      </p:cBhvr>
                                      <p:tavLst>
                                        <p:tav tm="0">
                                          <p:val>
                                            <p:strVal val="0-#ppt_w/2"/>
                                          </p:val>
                                        </p:tav>
                                        <p:tav tm="100000">
                                          <p:val>
                                            <p:strVal val="#ppt_x"/>
                                          </p:val>
                                        </p:tav>
                                      </p:tavLst>
                                    </p:anim>
                                    <p:anim calcmode="lin" valueType="num">
                                      <p:cBhvr additive="base">
                                        <p:cTn id="8" dur="500" fill="hold"/>
                                        <p:tgtEl>
                                          <p:spTgt spid="1106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0647"/>
                                        </p:tgtEl>
                                        <p:attrNameLst>
                                          <p:attrName>style.visibility</p:attrName>
                                        </p:attrNameLst>
                                      </p:cBhvr>
                                      <p:to>
                                        <p:strVal val="visible"/>
                                      </p:to>
                                    </p:set>
                                    <p:anim calcmode="lin" valueType="num">
                                      <p:cBhvr additive="base">
                                        <p:cTn id="13" dur="500" fill="hold"/>
                                        <p:tgtEl>
                                          <p:spTgt spid="110647"/>
                                        </p:tgtEl>
                                        <p:attrNameLst>
                                          <p:attrName>ppt_x</p:attrName>
                                        </p:attrNameLst>
                                      </p:cBhvr>
                                      <p:tavLst>
                                        <p:tav tm="0">
                                          <p:val>
                                            <p:strVal val="0-#ppt_w/2"/>
                                          </p:val>
                                        </p:tav>
                                        <p:tav tm="100000">
                                          <p:val>
                                            <p:strVal val="#ppt_x"/>
                                          </p:val>
                                        </p:tav>
                                      </p:tavLst>
                                    </p:anim>
                                    <p:anim calcmode="lin" valueType="num">
                                      <p:cBhvr additive="base">
                                        <p:cTn id="14" dur="500" fill="hold"/>
                                        <p:tgtEl>
                                          <p:spTgt spid="1106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3" presetClass="entr" presetSubtype="1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484784"/>
            <a:ext cx="8663880" cy="4114800"/>
          </a:xfrm>
        </p:spPr>
        <p:txBody>
          <a:bodyPr/>
          <a:lstStyle/>
          <a:p>
            <a:r>
              <a:rPr lang="en-US" altLang="zh-CN" dirty="0" smtClean="0">
                <a:latin typeface="Times New Roman" pitchFamily="18" charset="0"/>
                <a:cs typeface="Times New Roman" pitchFamily="18" charset="0"/>
              </a:rPr>
              <a:t>This is </a:t>
            </a:r>
            <a:r>
              <a:rPr lang="en-US" altLang="zh-CN" dirty="0">
                <a:latin typeface="Times New Roman" pitchFamily="18" charset="0"/>
                <a:cs typeface="Times New Roman" pitchFamily="18" charset="0"/>
              </a:rPr>
              <a:t>4-to-1 </a:t>
            </a:r>
            <a:r>
              <a:rPr lang="en-US" altLang="zh-CN" dirty="0" smtClean="0">
                <a:latin typeface="Times New Roman" pitchFamily="18" charset="0"/>
                <a:cs typeface="Times New Roman" pitchFamily="18" charset="0"/>
              </a:rPr>
              <a:t>line data selector.</a:t>
            </a:r>
          </a:p>
          <a:p>
            <a:r>
              <a:rPr lang="en-US" altLang="zh-CN" dirty="0" smtClean="0">
                <a:latin typeface="Times New Roman" pitchFamily="18" charset="0"/>
                <a:cs typeface="Times New Roman" pitchFamily="18" charset="0"/>
              </a:rPr>
              <a:t>S_NOT is the enabling pin.</a:t>
            </a:r>
          </a:p>
          <a:p>
            <a:r>
              <a:rPr lang="en-US" altLang="zh-CN" dirty="0" smtClean="0">
                <a:latin typeface="Times New Roman" pitchFamily="18" charset="0"/>
                <a:cs typeface="Times New Roman" pitchFamily="18" charset="0"/>
              </a:rPr>
              <a:t>A1 A0 are the address pins, ranging from 00 to 11.</a:t>
            </a:r>
          </a:p>
          <a:p>
            <a:r>
              <a:rPr lang="en-US" altLang="zh-CN" dirty="0" smtClean="0">
                <a:latin typeface="Times New Roman" pitchFamily="18" charset="0"/>
                <a:cs typeface="Times New Roman" pitchFamily="18" charset="0"/>
              </a:rPr>
              <a:t>Y is the output.</a:t>
            </a:r>
          </a:p>
          <a:p>
            <a:r>
              <a:rPr lang="en-US" altLang="zh-CN" dirty="0" smtClean="0">
                <a:latin typeface="Times New Roman" pitchFamily="18" charset="0"/>
                <a:cs typeface="Times New Roman" pitchFamily="18" charset="0"/>
              </a:rPr>
              <a:t>D0, D1, D2, D3 are the data, which will be selected by the address and sent to the output.</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20" name="Line 4"/>
          <p:cNvSpPr>
            <a:spLocks noChangeShapeType="1"/>
          </p:cNvSpPr>
          <p:nvPr/>
        </p:nvSpPr>
        <p:spPr bwMode="auto">
          <a:xfrm flipV="1">
            <a:off x="3675658" y="2055168"/>
            <a:ext cx="253871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37" name="Rectangle 21"/>
          <p:cNvSpPr>
            <a:spLocks noChangeArrowheads="1"/>
          </p:cNvSpPr>
          <p:nvPr/>
        </p:nvSpPr>
        <p:spPr bwMode="auto">
          <a:xfrm>
            <a:off x="3058419" y="1443981"/>
            <a:ext cx="3052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    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 Y</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11644" name="Line 28"/>
          <p:cNvSpPr>
            <a:spLocks noChangeShapeType="1"/>
          </p:cNvSpPr>
          <p:nvPr/>
        </p:nvSpPr>
        <p:spPr bwMode="auto">
          <a:xfrm flipH="1">
            <a:off x="5331842" y="1596380"/>
            <a:ext cx="0" cy="23366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3" name="组合 22"/>
          <p:cNvGrpSpPr/>
          <p:nvPr/>
        </p:nvGrpSpPr>
        <p:grpSpPr>
          <a:xfrm>
            <a:off x="3058419" y="3387081"/>
            <a:ext cx="5391845" cy="762645"/>
            <a:chOff x="2514600" y="2667000"/>
            <a:chExt cx="5391845" cy="762645"/>
          </a:xfrm>
        </p:grpSpPr>
        <p:sp>
          <p:nvSpPr>
            <p:cNvPr id="111633" name="Rectangle 17"/>
            <p:cNvSpPr>
              <a:spLocks noChangeArrowheads="1"/>
            </p:cNvSpPr>
            <p:nvPr/>
          </p:nvSpPr>
          <p:spPr bwMode="auto">
            <a:xfrm>
              <a:off x="2514600" y="2667000"/>
              <a:ext cx="31935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1   1    </a:t>
              </a:r>
              <a:r>
                <a:rPr lang="en-US" altLang="zh-CN" sz="3200" b="0" dirty="0">
                  <a:effectLst>
                    <a:outerShdw blurRad="38100" dist="38100" dir="2700000" algn="tl">
                      <a:srgbClr val="000000"/>
                    </a:outerShdw>
                  </a:effectLst>
                  <a:latin typeface="黑体" pitchFamily="49" charset="-122"/>
                  <a:ea typeface="黑体" pitchFamily="49" charset="-122"/>
                </a:rPr>
                <a:t>D</a:t>
              </a:r>
              <a:r>
                <a:rPr lang="en-US" altLang="zh-CN" sz="3200" b="0" baseline="-25000" dirty="0">
                  <a:effectLst>
                    <a:outerShdw blurRad="38100" dist="38100" dir="2700000" algn="tl">
                      <a:srgbClr val="000000"/>
                    </a:outerShdw>
                  </a:effectLst>
                  <a:latin typeface="黑体" pitchFamily="49" charset="-122"/>
                  <a:ea typeface="黑体" pitchFamily="49" charset="-122"/>
                </a:rPr>
                <a:t>3</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graphicFrame>
          <p:nvGraphicFramePr>
            <p:cNvPr id="236615" name="Object 71"/>
            <p:cNvGraphicFramePr>
              <a:graphicFrameLocks noChangeAspect="1"/>
            </p:cNvGraphicFramePr>
            <p:nvPr/>
          </p:nvGraphicFramePr>
          <p:xfrm>
            <a:off x="6617395" y="2866083"/>
            <a:ext cx="1289050" cy="563562"/>
          </p:xfrm>
          <a:graphic>
            <a:graphicData uri="http://schemas.openxmlformats.org/presentationml/2006/ole">
              <mc:AlternateContent xmlns:mc="http://schemas.openxmlformats.org/markup-compatibility/2006">
                <mc:Choice xmlns:v="urn:schemas-microsoft-com:vml" Requires="v">
                  <p:oleObj spid="_x0000_s237545" name="Equation" r:id="rId4" imgW="495000" imgH="215640" progId="Equation.DSMT4">
                    <p:embed/>
                  </p:oleObj>
                </mc:Choice>
                <mc:Fallback>
                  <p:oleObj name="Equation" r:id="rId4" imgW="495000" imgH="215640" progId="Equation.DSMT4">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7395" y="2866083"/>
                          <a:ext cx="128905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组合 19"/>
          <p:cNvGrpSpPr/>
          <p:nvPr/>
        </p:nvGrpSpPr>
        <p:grpSpPr>
          <a:xfrm>
            <a:off x="3058419" y="1935163"/>
            <a:ext cx="5326757" cy="665092"/>
            <a:chOff x="2514600" y="1215083"/>
            <a:chExt cx="5326757" cy="665092"/>
          </a:xfrm>
        </p:grpSpPr>
        <p:sp>
          <p:nvSpPr>
            <p:cNvPr id="111636" name="Rectangle 20"/>
            <p:cNvSpPr>
              <a:spLocks noChangeArrowheads="1"/>
            </p:cNvSpPr>
            <p:nvPr/>
          </p:nvSpPr>
          <p:spPr bwMode="auto">
            <a:xfrm>
              <a:off x="2514600" y="1295400"/>
              <a:ext cx="31935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0   0    </a:t>
              </a:r>
              <a:r>
                <a:rPr lang="en-US" altLang="zh-CN" sz="3200" b="0" dirty="0">
                  <a:effectLst>
                    <a:outerShdw blurRad="38100" dist="38100" dir="2700000" algn="tl">
                      <a:srgbClr val="000000"/>
                    </a:outerShdw>
                  </a:effectLst>
                  <a:latin typeface="黑体" pitchFamily="49" charset="-122"/>
                  <a:ea typeface="黑体" pitchFamily="49" charset="-122"/>
                </a:rPr>
                <a:t>D</a:t>
              </a:r>
              <a:r>
                <a:rPr lang="en-US" altLang="zh-CN" sz="3200" b="0" baseline="-2500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graphicFrame>
          <p:nvGraphicFramePr>
            <p:cNvPr id="236616" name="Object 72"/>
            <p:cNvGraphicFramePr>
              <a:graphicFrameLocks noChangeAspect="1"/>
            </p:cNvGraphicFramePr>
            <p:nvPr/>
          </p:nvGraphicFramePr>
          <p:xfrm>
            <a:off x="6552307" y="1215083"/>
            <a:ext cx="1289050" cy="615950"/>
          </p:xfrm>
          <a:graphic>
            <a:graphicData uri="http://schemas.openxmlformats.org/presentationml/2006/ole">
              <mc:AlternateContent xmlns:mc="http://schemas.openxmlformats.org/markup-compatibility/2006">
                <mc:Choice xmlns:v="urn:schemas-microsoft-com:vml" Requires="v">
                  <p:oleObj spid="_x0000_s237546" name="Equation" r:id="rId6" imgW="533160" imgH="253800" progId="Equation.DSMT4">
                    <p:embed/>
                  </p:oleObj>
                </mc:Choice>
                <mc:Fallback>
                  <p:oleObj name="Equation" r:id="rId6" imgW="533160" imgH="253800" progId="Equation.DSMT4">
                    <p:embed/>
                    <p:pic>
                      <p:nvPicPr>
                        <p:cNvPr id="0" name="Picture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2307" y="1215083"/>
                          <a:ext cx="12890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组合 20"/>
          <p:cNvGrpSpPr/>
          <p:nvPr/>
        </p:nvGrpSpPr>
        <p:grpSpPr>
          <a:xfrm>
            <a:off x="3058419" y="2435225"/>
            <a:ext cx="5353745" cy="661988"/>
            <a:chOff x="2514600" y="1715145"/>
            <a:chExt cx="5353745" cy="661988"/>
          </a:xfrm>
        </p:grpSpPr>
        <p:sp>
          <p:nvSpPr>
            <p:cNvPr id="111635" name="Rectangle 19"/>
            <p:cNvSpPr>
              <a:spLocks noChangeArrowheads="1"/>
            </p:cNvSpPr>
            <p:nvPr/>
          </p:nvSpPr>
          <p:spPr bwMode="auto">
            <a:xfrm>
              <a:off x="2514600" y="1752600"/>
              <a:ext cx="31935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0   1    </a:t>
              </a:r>
              <a:r>
                <a:rPr lang="en-US" altLang="zh-CN" sz="3200" b="0" dirty="0">
                  <a:effectLst>
                    <a:outerShdw blurRad="38100" dist="38100" dir="2700000" algn="tl">
                      <a:srgbClr val="000000"/>
                    </a:outerShdw>
                  </a:effectLst>
                  <a:latin typeface="黑体" pitchFamily="49" charset="-122"/>
                  <a:ea typeface="黑体" pitchFamily="49" charset="-122"/>
                </a:rPr>
                <a:t>D</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graphicFrame>
          <p:nvGraphicFramePr>
            <p:cNvPr id="236617" name="Object 73"/>
            <p:cNvGraphicFramePr>
              <a:graphicFrameLocks noChangeAspect="1"/>
            </p:cNvGraphicFramePr>
            <p:nvPr/>
          </p:nvGraphicFramePr>
          <p:xfrm>
            <a:off x="6579295" y="1715145"/>
            <a:ext cx="1289050" cy="661988"/>
          </p:xfrm>
          <a:graphic>
            <a:graphicData uri="http://schemas.openxmlformats.org/presentationml/2006/ole">
              <mc:AlternateContent xmlns:mc="http://schemas.openxmlformats.org/markup-compatibility/2006">
                <mc:Choice xmlns:v="urn:schemas-microsoft-com:vml" Requires="v">
                  <p:oleObj spid="_x0000_s237547" name="Equation" r:id="rId8" imgW="495000" imgH="253800" progId="Equation.DSMT4">
                    <p:embed/>
                  </p:oleObj>
                </mc:Choice>
                <mc:Fallback>
                  <p:oleObj name="Equation" r:id="rId8" imgW="495000" imgH="253800" progId="Equation.DSMT4">
                    <p:embed/>
                    <p:pic>
                      <p:nvPicPr>
                        <p:cNvPr id="0" name="Picture 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9295" y="1715145"/>
                          <a:ext cx="128905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组合 21"/>
          <p:cNvGrpSpPr/>
          <p:nvPr/>
        </p:nvGrpSpPr>
        <p:grpSpPr>
          <a:xfrm>
            <a:off x="3058419" y="2929881"/>
            <a:ext cx="5442645" cy="738833"/>
            <a:chOff x="2514600" y="2209800"/>
            <a:chExt cx="5442645" cy="738833"/>
          </a:xfrm>
        </p:grpSpPr>
        <p:sp>
          <p:nvSpPr>
            <p:cNvPr id="111634" name="Rectangle 18"/>
            <p:cNvSpPr>
              <a:spLocks noChangeArrowheads="1"/>
            </p:cNvSpPr>
            <p:nvPr/>
          </p:nvSpPr>
          <p:spPr bwMode="auto">
            <a:xfrm>
              <a:off x="2514600" y="2209800"/>
              <a:ext cx="31935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1   0    </a:t>
              </a:r>
              <a:r>
                <a:rPr lang="en-US" altLang="zh-CN" sz="3200" b="0" dirty="0">
                  <a:effectLst>
                    <a:outerShdw blurRad="38100" dist="38100" dir="2700000" algn="tl">
                      <a:srgbClr val="000000"/>
                    </a:outerShdw>
                  </a:effectLst>
                  <a:latin typeface="黑体" pitchFamily="49" charset="-122"/>
                  <a:ea typeface="黑体" pitchFamily="49" charset="-122"/>
                </a:rPr>
                <a:t>D</a:t>
              </a:r>
              <a:r>
                <a:rPr lang="en-US" altLang="zh-CN" sz="3200" b="0" baseline="-25000" dirty="0">
                  <a:effectLst>
                    <a:outerShdw blurRad="38100" dist="38100" dir="2700000" algn="tl">
                      <a:srgbClr val="000000"/>
                    </a:outerShdw>
                  </a:effectLst>
                  <a:latin typeface="黑体" pitchFamily="49" charset="-122"/>
                  <a:ea typeface="黑体" pitchFamily="49" charset="-122"/>
                </a:rPr>
                <a:t>2</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graphicFrame>
          <p:nvGraphicFramePr>
            <p:cNvPr id="236618" name="Object 74"/>
            <p:cNvGraphicFramePr>
              <a:graphicFrameLocks noChangeAspect="1"/>
            </p:cNvGraphicFramePr>
            <p:nvPr/>
          </p:nvGraphicFramePr>
          <p:xfrm>
            <a:off x="6603107" y="2286645"/>
            <a:ext cx="1354138" cy="661988"/>
          </p:xfrm>
          <a:graphic>
            <a:graphicData uri="http://schemas.openxmlformats.org/presentationml/2006/ole">
              <mc:AlternateContent xmlns:mc="http://schemas.openxmlformats.org/markup-compatibility/2006">
                <mc:Choice xmlns:v="urn:schemas-microsoft-com:vml" Requires="v">
                  <p:oleObj spid="_x0000_s237548" name="Equation" r:id="rId10" imgW="520560" imgH="253800" progId="Equation.DSMT4">
                    <p:embed/>
                  </p:oleObj>
                </mc:Choice>
                <mc:Fallback>
                  <p:oleObj name="Equation" r:id="rId10" imgW="520560" imgH="253800" progId="Equation.DSMT4">
                    <p:embed/>
                    <p:pic>
                      <p:nvPicPr>
                        <p:cNvPr id="0" name="Picture 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3107" y="2286645"/>
                          <a:ext cx="1354138"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 name="矩形 23"/>
          <p:cNvSpPr/>
          <p:nvPr/>
        </p:nvSpPr>
        <p:spPr>
          <a:xfrm>
            <a:off x="1847529" y="332657"/>
            <a:ext cx="6913239"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Truth Table of 4-to-1 Line Data Selector</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graphicFrame>
        <p:nvGraphicFramePr>
          <p:cNvPr id="25" name="Object 72"/>
          <p:cNvGraphicFramePr>
            <a:graphicFrameLocks noChangeAspect="1"/>
          </p:cNvGraphicFramePr>
          <p:nvPr/>
        </p:nvGraphicFramePr>
        <p:xfrm>
          <a:off x="2423593" y="5157192"/>
          <a:ext cx="6875463" cy="615950"/>
        </p:xfrm>
        <a:graphic>
          <a:graphicData uri="http://schemas.openxmlformats.org/presentationml/2006/ole">
            <mc:AlternateContent xmlns:mc="http://schemas.openxmlformats.org/markup-compatibility/2006">
              <mc:Choice xmlns:v="urn:schemas-microsoft-com:vml" Requires="v">
                <p:oleObj spid="_x0000_s237549" name="Equation" r:id="rId12" imgW="2844720" imgH="253800" progId="Equation.DSMT4">
                  <p:embed/>
                </p:oleObj>
              </mc:Choice>
              <mc:Fallback>
                <p:oleObj name="Equation" r:id="rId12" imgW="2844720" imgH="253800" progId="Equation.DSMT4">
                  <p:embed/>
                  <p:pic>
                    <p:nvPicPr>
                      <p:cNvPr id="0" name="Picture 7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3593" y="5157192"/>
                        <a:ext cx="687546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1585" y="836712"/>
            <a:ext cx="6332759" cy="1569660"/>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The output </a:t>
            </a:r>
            <a:r>
              <a:rPr lang="en-US" altLang="zh-CN" sz="3200" b="0" dirty="0">
                <a:solidFill>
                  <a:srgbClr val="FFFF00"/>
                </a:solidFill>
                <a:effectLst>
                  <a:outerShdw blurRad="38100" dist="38100" dir="2700000" algn="tl">
                    <a:srgbClr val="000000">
                      <a:alpha val="43137"/>
                    </a:srgbClr>
                  </a:outerShdw>
                </a:effectLst>
              </a:rPr>
              <a:t>d</a:t>
            </a:r>
            <a:r>
              <a:rPr lang="en-US" altLang="zh-CN" sz="3200" b="0" dirty="0">
                <a:effectLst>
                  <a:outerShdw blurRad="38100" dist="38100" dir="2700000" algn="tl">
                    <a:srgbClr val="000000">
                      <a:alpha val="43137"/>
                    </a:srgbClr>
                  </a:outerShdw>
                </a:effectLst>
              </a:rPr>
              <a:t> is the “don’t care term”.</a:t>
            </a:r>
          </a:p>
          <a:p>
            <a:endParaRPr lang="en-US" altLang="zh-CN" sz="3200" b="0" dirty="0">
              <a:effectLst>
                <a:outerShdw blurRad="38100" dist="38100" dir="2700000" algn="tl">
                  <a:srgbClr val="000000">
                    <a:alpha val="43137"/>
                  </a:srgbClr>
                </a:outerShdw>
              </a:effectLst>
            </a:endParaRPr>
          </a:p>
          <a:p>
            <a:r>
              <a:rPr lang="en-US" altLang="zh-CN" sz="3200" b="0" dirty="0">
                <a:effectLst>
                  <a:outerShdw blurRad="38100" dist="38100" dir="2700000" algn="tl">
                    <a:srgbClr val="000000">
                      <a:alpha val="43137"/>
                    </a:srgbClr>
                  </a:outerShdw>
                </a:effectLst>
              </a:rPr>
              <a:t>The value of </a:t>
            </a:r>
            <a:r>
              <a:rPr lang="en-US" altLang="zh-CN" sz="3200" b="0" dirty="0">
                <a:solidFill>
                  <a:srgbClr val="FFFF00"/>
                </a:solidFill>
                <a:effectLst>
                  <a:outerShdw blurRad="38100" dist="38100" dir="2700000" algn="tl">
                    <a:srgbClr val="000000">
                      <a:alpha val="43137"/>
                    </a:srgbClr>
                  </a:outerShdw>
                </a:effectLst>
              </a:rPr>
              <a:t>d</a:t>
            </a:r>
            <a:r>
              <a:rPr lang="en-US" altLang="zh-CN" sz="3200" b="0" dirty="0">
                <a:effectLst>
                  <a:outerShdw blurRad="38100" dist="38100" dir="2700000" algn="tl">
                    <a:srgbClr val="000000">
                      <a:alpha val="43137"/>
                    </a:srgbClr>
                  </a:outerShdw>
                </a:effectLst>
              </a:rPr>
              <a:t> can be 0 or 1.</a:t>
            </a:r>
            <a:endParaRPr lang="zh-CN" altLang="en-US" sz="3200" dirty="0">
              <a:effectLst>
                <a:outerShdw blurRad="38100" dist="38100" dir="2700000" algn="tl">
                  <a:srgbClr val="000000">
                    <a:alpha val="43137"/>
                  </a:srgbClr>
                </a:outerShdw>
              </a:effectLst>
            </a:endParaRPr>
          </a:p>
        </p:txBody>
      </p:sp>
      <p:sp>
        <p:nvSpPr>
          <p:cNvPr id="6" name="矩形 5"/>
          <p:cNvSpPr/>
          <p:nvPr/>
        </p:nvSpPr>
        <p:spPr>
          <a:xfrm>
            <a:off x="2423593" y="2962688"/>
            <a:ext cx="7848872" cy="255454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1010, …, 1111 are invalid inputs for the 8421 BCD code.</a:t>
            </a:r>
          </a:p>
          <a:p>
            <a:endParaRPr lang="en-US" altLang="zh-CN" sz="3200" b="0" dirty="0">
              <a:effectLst>
                <a:outerShdw blurRad="38100" dist="38100" dir="2700000" algn="tl">
                  <a:srgbClr val="000000">
                    <a:alpha val="43137"/>
                  </a:srgbClr>
                </a:outerShdw>
              </a:effectLst>
            </a:endParaRPr>
          </a:p>
          <a:p>
            <a:r>
              <a:rPr lang="en-US" altLang="zh-CN" sz="3200" b="0" dirty="0">
                <a:effectLst>
                  <a:outerShdw blurRad="38100" dist="38100" dir="2700000" algn="tl">
                    <a:srgbClr val="000000">
                      <a:alpha val="43137"/>
                    </a:srgbClr>
                  </a:outerShdw>
                </a:effectLst>
              </a:rPr>
              <a:t>So we use the “don’t care term” </a:t>
            </a:r>
            <a:r>
              <a:rPr lang="en-US" altLang="zh-CN" sz="3200" b="0" dirty="0">
                <a:solidFill>
                  <a:srgbClr val="FFFF00"/>
                </a:solidFill>
                <a:effectLst>
                  <a:outerShdw blurRad="38100" dist="38100" dir="2700000" algn="tl">
                    <a:srgbClr val="000000">
                      <a:alpha val="43137"/>
                    </a:srgbClr>
                  </a:outerShdw>
                </a:effectLst>
              </a:rPr>
              <a:t>d</a:t>
            </a:r>
            <a:r>
              <a:rPr lang="en-US" altLang="zh-CN" sz="3200" b="0" dirty="0">
                <a:effectLst>
                  <a:outerShdw blurRad="38100" dist="38100" dir="2700000" algn="tl">
                    <a:srgbClr val="000000">
                      <a:alpha val="43137"/>
                    </a:srgbClr>
                  </a:outerShdw>
                </a:effectLst>
              </a:rPr>
              <a:t> to represent those outputs. </a:t>
            </a:r>
            <a:endParaRPr lang="zh-CN" altLang="en-US" sz="32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73088" y="834008"/>
            <a:ext cx="8915400" cy="5187280"/>
          </a:xfrm>
        </p:spPr>
        <p:txBody>
          <a:bodyPr/>
          <a:lstStyle/>
          <a:p>
            <a:r>
              <a:rPr lang="en-US" altLang="zh-CN" dirty="0" smtClean="0">
                <a:latin typeface="Times New Roman" pitchFamily="18" charset="0"/>
                <a:cs typeface="Times New Roman" pitchFamily="18" charset="0"/>
              </a:rPr>
              <a:t>If S_NOT is 0, the data selector is working.</a:t>
            </a:r>
          </a:p>
          <a:p>
            <a:r>
              <a:rPr lang="en-US" altLang="zh-CN" dirty="0" smtClean="0">
                <a:latin typeface="Times New Roman" pitchFamily="18" charset="0"/>
                <a:cs typeface="Times New Roman" pitchFamily="18" charset="0"/>
              </a:rPr>
              <a:t>If A1 A0 are 00, data D0 is selected and sent to the output Y.</a:t>
            </a:r>
          </a:p>
          <a:p>
            <a:r>
              <a:rPr lang="en-US" altLang="zh-CN" dirty="0" smtClean="0">
                <a:latin typeface="Times New Roman" pitchFamily="18" charset="0"/>
                <a:cs typeface="Times New Roman" pitchFamily="18" charset="0"/>
              </a:rPr>
              <a:t>If A1 A0 are 01, data D1 is selected and sent to the output Y.</a:t>
            </a:r>
          </a:p>
          <a:p>
            <a:r>
              <a:rPr lang="en-US" altLang="zh-CN" dirty="0" smtClean="0">
                <a:latin typeface="Times New Roman" pitchFamily="18" charset="0"/>
                <a:cs typeface="Times New Roman" pitchFamily="18" charset="0"/>
              </a:rPr>
              <a:t>If A1 A0 are 10, data D2 is selected and sent to the output Y.</a:t>
            </a:r>
          </a:p>
          <a:p>
            <a:r>
              <a:rPr lang="en-US" altLang="zh-CN" dirty="0" smtClean="0">
                <a:latin typeface="Times New Roman" pitchFamily="18" charset="0"/>
                <a:cs typeface="Times New Roman" pitchFamily="18" charset="0"/>
              </a:rPr>
              <a:t>If A1 A0 are 11, data D3 is selected and sent to the output Y.</a:t>
            </a:r>
            <a:endParaRPr lang="zh-CN" altLang="en-US"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If we combine all the four conditions, we get the logic function of the data selector.</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847528" y="179930"/>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51574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703512" y="1113706"/>
            <a:ext cx="9001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1: Write the truth table of the 4-to-1 line data selector.</a:t>
            </a:r>
          </a:p>
          <a:p>
            <a:endParaRPr lang="en-US" altLang="zh-CN" sz="3200" b="0" dirty="0">
              <a:effectLst>
                <a:outerShdw blurRad="38100" dist="38100" dir="2700000" algn="tl">
                  <a:srgbClr val="000000"/>
                </a:outerShdw>
              </a:effectLst>
              <a:ea typeface="黑体" pitchFamily="49" charset="-122"/>
              <a:cs typeface="Times New Roman" pitchFamily="18" charset="0"/>
            </a:endParaRPr>
          </a:p>
          <a:p>
            <a:endParaRPr lang="en-US" altLang="zh-CN" sz="3200" b="0" dirty="0">
              <a:effectLst>
                <a:outerShdw blurRad="38100" dist="38100" dir="2700000" algn="tl">
                  <a:srgbClr val="000000"/>
                </a:outerShdw>
              </a:effectLst>
              <a:ea typeface="黑体" pitchFamily="49" charset="-122"/>
              <a:cs typeface="Times New Roman" pitchFamily="18" charset="0"/>
            </a:endParaRPr>
          </a:p>
          <a:p>
            <a:endParaRPr lang="en-US" altLang="zh-CN" sz="3200" b="0" dirty="0">
              <a:effectLst>
                <a:outerShdw blurRad="38100" dist="38100" dir="2700000" algn="tl">
                  <a:srgbClr val="000000"/>
                </a:outerShdw>
              </a:effectLst>
              <a:ea typeface="黑体" pitchFamily="49" charset="-122"/>
              <a:cs typeface="Times New Roman" pitchFamily="18" charset="0"/>
            </a:endParaRPr>
          </a:p>
          <a:p>
            <a:endParaRPr lang="en-US" altLang="zh-CN" sz="3200" b="0" dirty="0">
              <a:effectLst>
                <a:outerShdw blurRad="38100" dist="38100" dir="2700000" algn="tl">
                  <a:srgbClr val="000000"/>
                </a:outerShdw>
              </a:effectLst>
              <a:ea typeface="黑体" pitchFamily="49" charset="-122"/>
              <a:cs typeface="Times New Roman" pitchFamily="18" charset="0"/>
            </a:endParaRPr>
          </a:p>
          <a:p>
            <a:endParaRPr lang="en-US" altLang="zh-CN" sz="3200" b="0" dirty="0">
              <a:effectLst>
                <a:outerShdw blurRad="38100" dist="38100" dir="2700000" algn="tl">
                  <a:srgbClr val="000000"/>
                </a:outerShdw>
              </a:effectLst>
              <a:ea typeface="黑体" pitchFamily="49" charset="-122"/>
              <a:cs typeface="Times New Roman" pitchFamily="18" charset="0"/>
            </a:endParaRPr>
          </a:p>
          <a:p>
            <a:r>
              <a:rPr lang="en-US" altLang="zh-CN" sz="3200" b="0" dirty="0">
                <a:effectLst>
                  <a:outerShdw blurRad="38100" dist="38100" dir="2700000" algn="tl">
                    <a:srgbClr val="000000"/>
                  </a:outerShdw>
                </a:effectLst>
                <a:ea typeface="黑体" pitchFamily="49" charset="-122"/>
                <a:cs typeface="Times New Roman" pitchFamily="18" charset="0"/>
              </a:rPr>
              <a:t>2: Write the function of the 4-to-1 line data selector.</a:t>
            </a:r>
          </a:p>
        </p:txBody>
      </p:sp>
    </p:spTree>
    <p:extLst>
      <p:ext uri="{BB962C8B-B14F-4D97-AF65-F5344CB8AC3E}">
        <p14:creationId xmlns:p14="http://schemas.microsoft.com/office/powerpoint/2010/main" val="242949768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800" name="Group 64"/>
          <p:cNvGrpSpPr>
            <a:grpSpLocks/>
          </p:cNvGrpSpPr>
          <p:nvPr/>
        </p:nvGrpSpPr>
        <p:grpSpPr bwMode="auto">
          <a:xfrm>
            <a:off x="7010402" y="2057400"/>
            <a:ext cx="3235326" cy="4465638"/>
            <a:chOff x="3456" y="1296"/>
            <a:chExt cx="2038" cy="2813"/>
          </a:xfrm>
        </p:grpSpPr>
        <p:sp>
          <p:nvSpPr>
            <p:cNvPr id="116747" name="Rectangle 11"/>
            <p:cNvSpPr>
              <a:spLocks noChangeArrowheads="1"/>
            </p:cNvSpPr>
            <p:nvPr/>
          </p:nvSpPr>
          <p:spPr bwMode="auto">
            <a:xfrm>
              <a:off x="4123" y="1632"/>
              <a:ext cx="1001" cy="201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8" name="Oval 12"/>
            <p:cNvSpPr>
              <a:spLocks noChangeArrowheads="1"/>
            </p:cNvSpPr>
            <p:nvPr/>
          </p:nvSpPr>
          <p:spPr bwMode="auto">
            <a:xfrm>
              <a:off x="4504" y="1536"/>
              <a:ext cx="96" cy="9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9" name="Line 13"/>
            <p:cNvSpPr>
              <a:spLocks noChangeShapeType="1"/>
            </p:cNvSpPr>
            <p:nvPr/>
          </p:nvSpPr>
          <p:spPr bwMode="auto">
            <a:xfrm flipV="1">
              <a:off x="4552" y="1296"/>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0" name="Line 14"/>
            <p:cNvSpPr>
              <a:spLocks noChangeShapeType="1"/>
            </p:cNvSpPr>
            <p:nvPr/>
          </p:nvSpPr>
          <p:spPr bwMode="auto">
            <a:xfrm flipH="1">
              <a:off x="4123" y="1296"/>
              <a:ext cx="4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1" name="Line 15"/>
            <p:cNvSpPr>
              <a:spLocks noChangeShapeType="1"/>
            </p:cNvSpPr>
            <p:nvPr/>
          </p:nvSpPr>
          <p:spPr bwMode="auto">
            <a:xfrm>
              <a:off x="4123" y="1296"/>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2" name="Line 16"/>
            <p:cNvSpPr>
              <a:spLocks noChangeShapeType="1"/>
            </p:cNvSpPr>
            <p:nvPr/>
          </p:nvSpPr>
          <p:spPr bwMode="auto">
            <a:xfrm>
              <a:off x="3980" y="1440"/>
              <a:ext cx="2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3" name="Line 17"/>
            <p:cNvSpPr>
              <a:spLocks noChangeShapeType="1"/>
            </p:cNvSpPr>
            <p:nvPr/>
          </p:nvSpPr>
          <p:spPr bwMode="auto">
            <a:xfrm flipH="1">
              <a:off x="3742" y="1920"/>
              <a:ext cx="3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4" name="Line 18"/>
            <p:cNvSpPr>
              <a:spLocks noChangeShapeType="1"/>
            </p:cNvSpPr>
            <p:nvPr/>
          </p:nvSpPr>
          <p:spPr bwMode="auto">
            <a:xfrm flipH="1">
              <a:off x="3742" y="2400"/>
              <a:ext cx="3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5" name="Line 19"/>
            <p:cNvSpPr>
              <a:spLocks noChangeShapeType="1"/>
            </p:cNvSpPr>
            <p:nvPr/>
          </p:nvSpPr>
          <p:spPr bwMode="auto">
            <a:xfrm flipH="1">
              <a:off x="3742" y="2784"/>
              <a:ext cx="3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6" name="Line 20"/>
            <p:cNvSpPr>
              <a:spLocks noChangeShapeType="1"/>
            </p:cNvSpPr>
            <p:nvPr/>
          </p:nvSpPr>
          <p:spPr bwMode="auto">
            <a:xfrm flipH="1">
              <a:off x="3742" y="3216"/>
              <a:ext cx="3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7" name="Line 21"/>
            <p:cNvSpPr>
              <a:spLocks noChangeShapeType="1"/>
            </p:cNvSpPr>
            <p:nvPr/>
          </p:nvSpPr>
          <p:spPr bwMode="auto">
            <a:xfrm>
              <a:off x="5136" y="2544"/>
              <a:ext cx="2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8" name="Line 22"/>
            <p:cNvSpPr>
              <a:spLocks noChangeShapeType="1"/>
            </p:cNvSpPr>
            <p:nvPr/>
          </p:nvSpPr>
          <p:spPr bwMode="auto">
            <a:xfrm>
              <a:off x="4457" y="3648"/>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9" name="Line 23"/>
            <p:cNvSpPr>
              <a:spLocks noChangeShapeType="1"/>
            </p:cNvSpPr>
            <p:nvPr/>
          </p:nvSpPr>
          <p:spPr bwMode="auto">
            <a:xfrm>
              <a:off x="4790" y="3648"/>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0" name="Rectangle 24"/>
            <p:cNvSpPr>
              <a:spLocks noChangeArrowheads="1"/>
            </p:cNvSpPr>
            <p:nvPr/>
          </p:nvSpPr>
          <p:spPr bwMode="auto">
            <a:xfrm>
              <a:off x="4032" y="1728"/>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62" name="Rectangle 26"/>
            <p:cNvSpPr>
              <a:spLocks noChangeArrowheads="1"/>
            </p:cNvSpPr>
            <p:nvPr/>
          </p:nvSpPr>
          <p:spPr bwMode="auto">
            <a:xfrm>
              <a:off x="4080" y="2160"/>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64" name="Rectangle 28"/>
            <p:cNvSpPr>
              <a:spLocks noChangeArrowheads="1"/>
            </p:cNvSpPr>
            <p:nvPr/>
          </p:nvSpPr>
          <p:spPr bwMode="auto">
            <a:xfrm>
              <a:off x="4080" y="2544"/>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66" name="Rectangle 30"/>
            <p:cNvSpPr>
              <a:spLocks noChangeArrowheads="1"/>
            </p:cNvSpPr>
            <p:nvPr/>
          </p:nvSpPr>
          <p:spPr bwMode="auto">
            <a:xfrm>
              <a:off x="4123" y="2922"/>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68" name="Rectangle 32"/>
            <p:cNvSpPr>
              <a:spLocks noChangeArrowheads="1"/>
            </p:cNvSpPr>
            <p:nvPr/>
          </p:nvSpPr>
          <p:spPr bwMode="auto">
            <a:xfrm>
              <a:off x="4552" y="3240"/>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69" name="Rectangle 33"/>
            <p:cNvSpPr>
              <a:spLocks noChangeArrowheads="1"/>
            </p:cNvSpPr>
            <p:nvPr/>
          </p:nvSpPr>
          <p:spPr bwMode="auto">
            <a:xfrm>
              <a:off x="4218" y="3240"/>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70" name="Rectangle 34"/>
            <p:cNvSpPr>
              <a:spLocks noChangeArrowheads="1"/>
            </p:cNvSpPr>
            <p:nvPr/>
          </p:nvSpPr>
          <p:spPr bwMode="auto">
            <a:xfrm>
              <a:off x="4320" y="158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S</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71" name="Rectangle 35"/>
            <p:cNvSpPr>
              <a:spLocks noChangeArrowheads="1"/>
            </p:cNvSpPr>
            <p:nvPr/>
          </p:nvSpPr>
          <p:spPr bwMode="auto">
            <a:xfrm>
              <a:off x="5184" y="2088"/>
              <a:ext cx="31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dirty="0">
                  <a:effectLst>
                    <a:outerShdw blurRad="38100" dist="38100" dir="2700000" algn="tl">
                      <a:srgbClr val="000000"/>
                    </a:outerShdw>
                  </a:effectLst>
                  <a:latin typeface="Calibri" pitchFamily="34" charset="0"/>
                  <a:ea typeface="黑体" pitchFamily="49" charset="-122"/>
                </a:rPr>
                <a:t>’</a:t>
              </a:r>
              <a:endParaRPr lang="zh-CN" altLang="en-US" sz="3200" b="0" dirty="0">
                <a:effectLst>
                  <a:outerShdw blurRad="38100" dist="38100" dir="2700000" algn="tl">
                    <a:srgbClr val="000000"/>
                  </a:outerShdw>
                </a:effectLst>
                <a:latin typeface="Calibri" pitchFamily="34" charset="0"/>
                <a:ea typeface="黑体" pitchFamily="49" charset="-122"/>
              </a:endParaRPr>
            </a:p>
          </p:txBody>
        </p:sp>
        <p:sp>
          <p:nvSpPr>
            <p:cNvPr id="116772" name="Rectangle 36"/>
            <p:cNvSpPr>
              <a:spLocks noChangeArrowheads="1"/>
            </p:cNvSpPr>
            <p:nvPr/>
          </p:nvSpPr>
          <p:spPr bwMode="auto">
            <a:xfrm>
              <a:off x="3456" y="172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73" name="Rectangle 37"/>
            <p:cNvSpPr>
              <a:spLocks noChangeArrowheads="1"/>
            </p:cNvSpPr>
            <p:nvPr/>
          </p:nvSpPr>
          <p:spPr bwMode="auto">
            <a:xfrm>
              <a:off x="3456" y="21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74" name="Rectangle 38"/>
            <p:cNvSpPr>
              <a:spLocks noChangeArrowheads="1"/>
            </p:cNvSpPr>
            <p:nvPr/>
          </p:nvSpPr>
          <p:spPr bwMode="auto">
            <a:xfrm>
              <a:off x="3456" y="258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75" name="Rectangle 39"/>
            <p:cNvSpPr>
              <a:spLocks noChangeArrowheads="1"/>
            </p:cNvSpPr>
            <p:nvPr/>
          </p:nvSpPr>
          <p:spPr bwMode="auto">
            <a:xfrm>
              <a:off x="3456" y="301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76" name="Line 40"/>
            <p:cNvSpPr>
              <a:spLocks noChangeShapeType="1"/>
            </p:cNvSpPr>
            <p:nvPr/>
          </p:nvSpPr>
          <p:spPr bwMode="auto">
            <a:xfrm>
              <a:off x="4457" y="1680"/>
              <a:ext cx="19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7" name="Line 41"/>
            <p:cNvSpPr>
              <a:spLocks noChangeShapeType="1"/>
            </p:cNvSpPr>
            <p:nvPr/>
          </p:nvSpPr>
          <p:spPr bwMode="auto">
            <a:xfrm>
              <a:off x="3504" y="1776"/>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8" name="Line 42"/>
            <p:cNvSpPr>
              <a:spLocks noChangeShapeType="1"/>
            </p:cNvSpPr>
            <p:nvPr/>
          </p:nvSpPr>
          <p:spPr bwMode="auto">
            <a:xfrm>
              <a:off x="3504" y="2208"/>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0" name="Rectangle 44"/>
            <p:cNvSpPr>
              <a:spLocks noChangeArrowheads="1"/>
            </p:cNvSpPr>
            <p:nvPr/>
          </p:nvSpPr>
          <p:spPr bwMode="auto">
            <a:xfrm>
              <a:off x="4416" y="374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R</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81" name="Rectangle 45"/>
            <p:cNvSpPr>
              <a:spLocks noChangeArrowheads="1"/>
            </p:cNvSpPr>
            <p:nvPr/>
          </p:nvSpPr>
          <p:spPr bwMode="auto">
            <a:xfrm>
              <a:off x="4752" y="374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grpSp>
      <p:grpSp>
        <p:nvGrpSpPr>
          <p:cNvPr id="116799" name="Group 63"/>
          <p:cNvGrpSpPr>
            <a:grpSpLocks/>
          </p:cNvGrpSpPr>
          <p:nvPr/>
        </p:nvGrpSpPr>
        <p:grpSpPr bwMode="auto">
          <a:xfrm>
            <a:off x="2514600" y="1714500"/>
            <a:ext cx="3475038" cy="4846638"/>
            <a:chOff x="624" y="1080"/>
            <a:chExt cx="2189" cy="3053"/>
          </a:xfrm>
        </p:grpSpPr>
        <p:sp>
          <p:nvSpPr>
            <p:cNvPr id="116740" name="Line 4"/>
            <p:cNvSpPr>
              <a:spLocks noChangeShapeType="1"/>
            </p:cNvSpPr>
            <p:nvPr/>
          </p:nvSpPr>
          <p:spPr bwMode="auto">
            <a:xfrm>
              <a:off x="720" y="1440"/>
              <a:ext cx="20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2" name="Line 6"/>
            <p:cNvSpPr>
              <a:spLocks noChangeShapeType="1"/>
            </p:cNvSpPr>
            <p:nvPr/>
          </p:nvSpPr>
          <p:spPr bwMode="auto">
            <a:xfrm>
              <a:off x="1968" y="1152"/>
              <a:ext cx="0" cy="29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3" name="Line 7"/>
            <p:cNvSpPr>
              <a:spLocks noChangeShapeType="1"/>
            </p:cNvSpPr>
            <p:nvPr/>
          </p:nvSpPr>
          <p:spPr bwMode="auto">
            <a:xfrm>
              <a:off x="2352" y="1104"/>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4" name="Line 8"/>
            <p:cNvSpPr>
              <a:spLocks noChangeShapeType="1"/>
            </p:cNvSpPr>
            <p:nvPr/>
          </p:nvSpPr>
          <p:spPr bwMode="auto">
            <a:xfrm>
              <a:off x="624" y="2112"/>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5" name="Line 9"/>
            <p:cNvSpPr>
              <a:spLocks noChangeShapeType="1"/>
            </p:cNvSpPr>
            <p:nvPr/>
          </p:nvSpPr>
          <p:spPr bwMode="auto">
            <a:xfrm>
              <a:off x="624" y="2784"/>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6" name="Line 10"/>
            <p:cNvSpPr>
              <a:spLocks noChangeShapeType="1"/>
            </p:cNvSpPr>
            <p:nvPr/>
          </p:nvSpPr>
          <p:spPr bwMode="auto">
            <a:xfrm>
              <a:off x="624" y="3456"/>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1" name="Rectangle 25"/>
            <p:cNvSpPr>
              <a:spLocks noChangeArrowheads="1"/>
            </p:cNvSpPr>
            <p:nvPr/>
          </p:nvSpPr>
          <p:spPr bwMode="auto">
            <a:xfrm>
              <a:off x="2352" y="1608"/>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63" name="Rectangle 27"/>
            <p:cNvSpPr>
              <a:spLocks noChangeArrowheads="1"/>
            </p:cNvSpPr>
            <p:nvPr/>
          </p:nvSpPr>
          <p:spPr bwMode="auto">
            <a:xfrm>
              <a:off x="2352" y="2280"/>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65" name="Rectangle 29"/>
            <p:cNvSpPr>
              <a:spLocks noChangeArrowheads="1"/>
            </p:cNvSpPr>
            <p:nvPr/>
          </p:nvSpPr>
          <p:spPr bwMode="auto">
            <a:xfrm>
              <a:off x="2352" y="2952"/>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67" name="Rectangle 31"/>
            <p:cNvSpPr>
              <a:spLocks noChangeArrowheads="1"/>
            </p:cNvSpPr>
            <p:nvPr/>
          </p:nvSpPr>
          <p:spPr bwMode="auto">
            <a:xfrm>
              <a:off x="2352" y="3624"/>
              <a:ext cx="4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16782" name="Rectangle 46"/>
            <p:cNvSpPr>
              <a:spLocks noChangeArrowheads="1"/>
            </p:cNvSpPr>
            <p:nvPr/>
          </p:nvSpPr>
          <p:spPr bwMode="auto">
            <a:xfrm>
              <a:off x="2400" y="1080"/>
              <a:ext cx="310"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Y</a:t>
              </a:r>
              <a:r>
                <a:rPr lang="en-US" altLang="zh-CN" sz="3200" b="0" dirty="0">
                  <a:effectLst>
                    <a:outerShdw blurRad="38100" dist="38100" dir="2700000" algn="tl">
                      <a:srgbClr val="000000"/>
                    </a:outerShdw>
                  </a:effectLst>
                  <a:latin typeface="Calibri" pitchFamily="34" charset="0"/>
                  <a:ea typeface="黑体" pitchFamily="49" charset="-122"/>
                </a:rPr>
                <a:t>’</a:t>
              </a:r>
              <a:endParaRPr lang="zh-CN" altLang="en-US" sz="3200" b="0" dirty="0">
                <a:effectLst>
                  <a:outerShdw blurRad="38100" dist="38100" dir="2700000" algn="tl">
                    <a:srgbClr val="000000"/>
                  </a:outerShdw>
                </a:effectLst>
                <a:latin typeface="Calibri" pitchFamily="34" charset="0"/>
                <a:ea typeface="黑体" pitchFamily="49" charset="-122"/>
              </a:endParaRPr>
            </a:p>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16789" name="Rectangle 53"/>
            <p:cNvSpPr>
              <a:spLocks noChangeArrowheads="1"/>
            </p:cNvSpPr>
            <p:nvPr/>
          </p:nvSpPr>
          <p:spPr bwMode="auto">
            <a:xfrm>
              <a:off x="624" y="1080"/>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R  A  G   Y</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90" name="Rectangle 54"/>
            <p:cNvSpPr>
              <a:spLocks noChangeArrowheads="1"/>
            </p:cNvSpPr>
            <p:nvPr/>
          </p:nvSpPr>
          <p:spPr bwMode="auto">
            <a:xfrm>
              <a:off x="624" y="1416"/>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0  0  0   1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91" name="Rectangle 55"/>
            <p:cNvSpPr>
              <a:spLocks noChangeArrowheads="1"/>
            </p:cNvSpPr>
            <p:nvPr/>
          </p:nvSpPr>
          <p:spPr bwMode="auto">
            <a:xfrm>
              <a:off x="624" y="1704"/>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92" name="Rectangle 56"/>
            <p:cNvSpPr>
              <a:spLocks noChangeArrowheads="1"/>
            </p:cNvSpPr>
            <p:nvPr/>
          </p:nvSpPr>
          <p:spPr bwMode="auto">
            <a:xfrm>
              <a:off x="624" y="2088"/>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93" name="Rectangle 57"/>
            <p:cNvSpPr>
              <a:spLocks noChangeArrowheads="1"/>
            </p:cNvSpPr>
            <p:nvPr/>
          </p:nvSpPr>
          <p:spPr bwMode="auto">
            <a:xfrm>
              <a:off x="624" y="3768"/>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1  1  1   1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94" name="Rectangle 58"/>
            <p:cNvSpPr>
              <a:spLocks noChangeArrowheads="1"/>
            </p:cNvSpPr>
            <p:nvPr/>
          </p:nvSpPr>
          <p:spPr bwMode="auto">
            <a:xfrm>
              <a:off x="624" y="3432"/>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1  1  0   1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95" name="Rectangle 59"/>
            <p:cNvSpPr>
              <a:spLocks noChangeArrowheads="1"/>
            </p:cNvSpPr>
            <p:nvPr/>
          </p:nvSpPr>
          <p:spPr bwMode="auto">
            <a:xfrm>
              <a:off x="624" y="3048"/>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1  0  1   1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6796" name="Rectangle 60"/>
            <p:cNvSpPr>
              <a:spLocks noChangeArrowheads="1"/>
            </p:cNvSpPr>
            <p:nvPr/>
          </p:nvSpPr>
          <p:spPr bwMode="auto">
            <a:xfrm>
              <a:off x="624" y="2762"/>
              <a:ext cx="166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 1  0  0   0</a:t>
              </a:r>
            </a:p>
          </p:txBody>
        </p:sp>
        <p:sp>
          <p:nvSpPr>
            <p:cNvPr id="116797" name="Rectangle 61"/>
            <p:cNvSpPr>
              <a:spLocks noChangeArrowheads="1"/>
            </p:cNvSpPr>
            <p:nvPr/>
          </p:nvSpPr>
          <p:spPr bwMode="auto">
            <a:xfrm>
              <a:off x="624" y="2376"/>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0  1  1   0</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230403" name="Rectangle 3"/>
          <p:cNvSpPr>
            <a:spLocks noChangeArrowheads="1"/>
          </p:cNvSpPr>
          <p:nvPr/>
        </p:nvSpPr>
        <p:spPr bwMode="auto">
          <a:xfrm>
            <a:off x="3863975" y="2420938"/>
            <a:ext cx="1295400" cy="792162"/>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04" name="Rectangle 4"/>
          <p:cNvSpPr>
            <a:spLocks noChangeArrowheads="1"/>
          </p:cNvSpPr>
          <p:nvPr/>
        </p:nvSpPr>
        <p:spPr bwMode="auto">
          <a:xfrm>
            <a:off x="3863975" y="3429000"/>
            <a:ext cx="1295400" cy="863600"/>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05" name="Rectangle 5"/>
          <p:cNvSpPr>
            <a:spLocks noChangeArrowheads="1"/>
          </p:cNvSpPr>
          <p:nvPr/>
        </p:nvSpPr>
        <p:spPr bwMode="auto">
          <a:xfrm>
            <a:off x="3863975" y="4508501"/>
            <a:ext cx="1295400" cy="792163"/>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06" name="Rectangle 6"/>
          <p:cNvSpPr>
            <a:spLocks noChangeArrowheads="1"/>
          </p:cNvSpPr>
          <p:nvPr/>
        </p:nvSpPr>
        <p:spPr bwMode="auto">
          <a:xfrm>
            <a:off x="3863975" y="5589588"/>
            <a:ext cx="1295400" cy="863600"/>
          </a:xfrm>
          <a:prstGeom prst="rect">
            <a:avLst/>
          </a:prstGeom>
          <a:noFill/>
          <a:ln w="38100">
            <a:solidFill>
              <a:srgbClr val="FFFF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07" name="Line 7"/>
          <p:cNvSpPr>
            <a:spLocks noChangeShapeType="1"/>
          </p:cNvSpPr>
          <p:nvPr/>
        </p:nvSpPr>
        <p:spPr bwMode="auto">
          <a:xfrm>
            <a:off x="5232400" y="2565400"/>
            <a:ext cx="1727200" cy="4318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08" name="Line 8"/>
          <p:cNvSpPr>
            <a:spLocks noChangeShapeType="1"/>
          </p:cNvSpPr>
          <p:nvPr/>
        </p:nvSpPr>
        <p:spPr bwMode="auto">
          <a:xfrm flipV="1">
            <a:off x="5232401" y="4581526"/>
            <a:ext cx="1871663" cy="142875"/>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09" name="Line 9"/>
          <p:cNvSpPr>
            <a:spLocks noChangeShapeType="1"/>
          </p:cNvSpPr>
          <p:nvPr/>
        </p:nvSpPr>
        <p:spPr bwMode="auto">
          <a:xfrm>
            <a:off x="5303839" y="3644901"/>
            <a:ext cx="1728787" cy="144463"/>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0" name="Line 10"/>
          <p:cNvSpPr>
            <a:spLocks noChangeShapeType="1"/>
          </p:cNvSpPr>
          <p:nvPr/>
        </p:nvSpPr>
        <p:spPr bwMode="auto">
          <a:xfrm flipV="1">
            <a:off x="5303838" y="5300664"/>
            <a:ext cx="1871662" cy="504825"/>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矩形 65"/>
          <p:cNvSpPr/>
          <p:nvPr/>
        </p:nvSpPr>
        <p:spPr>
          <a:xfrm>
            <a:off x="1632520" y="191542"/>
            <a:ext cx="9144000"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Example 1: Use the 4-to-1 Line Data Selector to implement the following truth table.</a:t>
            </a:r>
            <a:endParaRPr lang="zh-CN" altLang="en-US" sz="3200"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32015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16799"/>
                                        </p:tgtEl>
                                        <p:attrNameLst>
                                          <p:attrName>style.visibility</p:attrName>
                                        </p:attrNameLst>
                                      </p:cBhvr>
                                      <p:to>
                                        <p:strVal val="visible"/>
                                      </p:to>
                                    </p:set>
                                    <p:anim calcmode="lin" valueType="num">
                                      <p:cBhvr additive="base">
                                        <p:cTn id="7" dur="500" fill="hold"/>
                                        <p:tgtEl>
                                          <p:spTgt spid="116799"/>
                                        </p:tgtEl>
                                        <p:attrNameLst>
                                          <p:attrName>ppt_x</p:attrName>
                                        </p:attrNameLst>
                                      </p:cBhvr>
                                      <p:tavLst>
                                        <p:tav tm="0">
                                          <p:val>
                                            <p:strVal val="0-#ppt_w/2"/>
                                          </p:val>
                                        </p:tav>
                                        <p:tav tm="100000">
                                          <p:val>
                                            <p:strVal val="#ppt_x"/>
                                          </p:val>
                                        </p:tav>
                                      </p:tavLst>
                                    </p:anim>
                                    <p:anim calcmode="lin" valueType="num">
                                      <p:cBhvr additive="base">
                                        <p:cTn id="8" dur="500" fill="hold"/>
                                        <p:tgtEl>
                                          <p:spTgt spid="1167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3" presetClass="entr" presetSubtype="10" fill="hold" nodeType="withEffect">
                                  <p:stCondLst>
                                    <p:cond delay="0"/>
                                  </p:stCondLst>
                                  <p:childTnLst>
                                    <p:set>
                                      <p:cBhvr>
                                        <p:cTn id="10" dur="1" fill="hold">
                                          <p:stCondLst>
                                            <p:cond delay="0"/>
                                          </p:stCondLst>
                                        </p:cTn>
                                        <p:tgtEl>
                                          <p:spTgt spid="116800"/>
                                        </p:tgtEl>
                                        <p:attrNameLst>
                                          <p:attrName>style.visibility</p:attrName>
                                        </p:attrNameLst>
                                      </p:cBhvr>
                                      <p:to>
                                        <p:strVal val="visible"/>
                                      </p:to>
                                    </p:set>
                                    <p:animEffect transition="in" filter="blinds(horizontal)">
                                      <p:cBhvr>
                                        <p:cTn id="11" dur="500"/>
                                        <p:tgtEl>
                                          <p:spTgt spid="1168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30403"/>
                                        </p:tgtEl>
                                        <p:attrNameLst>
                                          <p:attrName>style.visibility</p:attrName>
                                        </p:attrNameLst>
                                      </p:cBhvr>
                                      <p:to>
                                        <p:strVal val="visible"/>
                                      </p:to>
                                    </p:set>
                                    <p:animEffect transition="in" filter="box(in)">
                                      <p:cBhvr>
                                        <p:cTn id="16" dur="500"/>
                                        <p:tgtEl>
                                          <p:spTgt spid="23040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30407"/>
                                        </p:tgtEl>
                                        <p:attrNameLst>
                                          <p:attrName>style.visibility</p:attrName>
                                        </p:attrNameLst>
                                      </p:cBhvr>
                                      <p:to>
                                        <p:strVal val="visible"/>
                                      </p:to>
                                    </p:set>
                                    <p:animEffect transition="in" filter="box(in)">
                                      <p:cBhvr>
                                        <p:cTn id="19" dur="500"/>
                                        <p:tgtEl>
                                          <p:spTgt spid="2304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0404"/>
                                        </p:tgtEl>
                                        <p:attrNameLst>
                                          <p:attrName>style.visibility</p:attrName>
                                        </p:attrNameLst>
                                      </p:cBhvr>
                                      <p:to>
                                        <p:strVal val="visible"/>
                                      </p:to>
                                    </p:set>
                                    <p:animEffect transition="in" filter="box(in)">
                                      <p:cBhvr>
                                        <p:cTn id="24" dur="500"/>
                                        <p:tgtEl>
                                          <p:spTgt spid="23040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30409"/>
                                        </p:tgtEl>
                                        <p:attrNameLst>
                                          <p:attrName>style.visibility</p:attrName>
                                        </p:attrNameLst>
                                      </p:cBhvr>
                                      <p:to>
                                        <p:strVal val="visible"/>
                                      </p:to>
                                    </p:set>
                                    <p:animEffect transition="in" filter="box(in)">
                                      <p:cBhvr>
                                        <p:cTn id="27" dur="500"/>
                                        <p:tgtEl>
                                          <p:spTgt spid="2304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30405"/>
                                        </p:tgtEl>
                                        <p:attrNameLst>
                                          <p:attrName>style.visibility</p:attrName>
                                        </p:attrNameLst>
                                      </p:cBhvr>
                                      <p:to>
                                        <p:strVal val="visible"/>
                                      </p:to>
                                    </p:set>
                                    <p:animEffect transition="in" filter="box(in)">
                                      <p:cBhvr>
                                        <p:cTn id="32" dur="500"/>
                                        <p:tgtEl>
                                          <p:spTgt spid="23040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30408"/>
                                        </p:tgtEl>
                                        <p:attrNameLst>
                                          <p:attrName>style.visibility</p:attrName>
                                        </p:attrNameLst>
                                      </p:cBhvr>
                                      <p:to>
                                        <p:strVal val="visible"/>
                                      </p:to>
                                    </p:set>
                                    <p:animEffect transition="in" filter="box(in)">
                                      <p:cBhvr>
                                        <p:cTn id="35" dur="500"/>
                                        <p:tgtEl>
                                          <p:spTgt spid="2304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30406"/>
                                        </p:tgtEl>
                                        <p:attrNameLst>
                                          <p:attrName>style.visibility</p:attrName>
                                        </p:attrNameLst>
                                      </p:cBhvr>
                                      <p:to>
                                        <p:strVal val="visible"/>
                                      </p:to>
                                    </p:set>
                                    <p:animEffect transition="in" filter="box(in)">
                                      <p:cBhvr>
                                        <p:cTn id="40" dur="500"/>
                                        <p:tgtEl>
                                          <p:spTgt spid="230406"/>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30410"/>
                                        </p:tgtEl>
                                        <p:attrNameLst>
                                          <p:attrName>style.visibility</p:attrName>
                                        </p:attrNameLst>
                                      </p:cBhvr>
                                      <p:to>
                                        <p:strVal val="visible"/>
                                      </p:to>
                                    </p:set>
                                    <p:animEffect transition="in" filter="box(in)">
                                      <p:cBhvr>
                                        <p:cTn id="43" dur="500"/>
                                        <p:tgtEl>
                                          <p:spTgt spid="230410"/>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nimBg="1"/>
      <p:bldP spid="230404" grpId="0" animBg="1"/>
      <p:bldP spid="230405" grpId="0" animBg="1"/>
      <p:bldP spid="230406" grpId="0" animBg="1"/>
      <p:bldP spid="230407" grpId="0" animBg="1"/>
      <p:bldP spid="230408" grpId="0" animBg="1"/>
      <p:bldP spid="230409" grpId="0" animBg="1"/>
      <p:bldP spid="230410" grpId="0" animBg="1"/>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836" name="Object 76"/>
          <p:cNvGraphicFramePr>
            <a:graphicFrameLocks noChangeAspect="1"/>
          </p:cNvGraphicFramePr>
          <p:nvPr>
            <p:extLst>
              <p:ext uri="{D42A27DB-BD31-4B8C-83A1-F6EECF244321}">
                <p14:modId xmlns:p14="http://schemas.microsoft.com/office/powerpoint/2010/main" val="1007687567"/>
              </p:ext>
            </p:extLst>
          </p:nvPr>
        </p:nvGraphicFramePr>
        <p:xfrm>
          <a:off x="2845546" y="1291337"/>
          <a:ext cx="3444875" cy="495300"/>
        </p:xfrm>
        <a:graphic>
          <a:graphicData uri="http://schemas.openxmlformats.org/presentationml/2006/ole">
            <mc:AlternateContent xmlns:mc="http://schemas.openxmlformats.org/markup-compatibility/2006">
              <mc:Choice xmlns:v="urn:schemas-microsoft-com:vml" Requires="v">
                <p:oleObj spid="_x0000_s1086559" name="Equation" r:id="rId5" imgW="2375280" imgH="330120" progId="Equation.3">
                  <p:embed/>
                </p:oleObj>
              </mc:Choice>
              <mc:Fallback>
                <p:oleObj name="Equation" r:id="rId5" imgW="2375280" imgH="33012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5546" y="1291337"/>
                        <a:ext cx="34448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 name="组合 56"/>
          <p:cNvGrpSpPr/>
          <p:nvPr/>
        </p:nvGrpSpPr>
        <p:grpSpPr>
          <a:xfrm>
            <a:off x="2796312" y="1881875"/>
            <a:ext cx="3571900" cy="3232179"/>
            <a:chOff x="1714480" y="1643050"/>
            <a:chExt cx="3571900" cy="3232179"/>
          </a:xfrm>
        </p:grpSpPr>
        <p:cxnSp>
          <p:nvCxnSpPr>
            <p:cNvPr id="33" name="直接箭头连接符 32"/>
            <p:cNvCxnSpPr/>
            <p:nvPr/>
          </p:nvCxnSpPr>
          <p:spPr bwMode="auto">
            <a:xfrm>
              <a:off x="3000364" y="3375031"/>
              <a:ext cx="2286016" cy="1500198"/>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1973" name="Object 5"/>
            <p:cNvGraphicFramePr>
              <a:graphicFrameLocks noChangeAspect="1"/>
            </p:cNvGraphicFramePr>
            <p:nvPr/>
          </p:nvGraphicFramePr>
          <p:xfrm>
            <a:off x="1714480" y="2857496"/>
            <a:ext cx="1209675" cy="609600"/>
          </p:xfrm>
          <a:graphic>
            <a:graphicData uri="http://schemas.openxmlformats.org/presentationml/2006/ole">
              <mc:AlternateContent xmlns:mc="http://schemas.openxmlformats.org/markup-compatibility/2006">
                <mc:Choice xmlns:v="urn:schemas-microsoft-com:vml" Requires="v">
                  <p:oleObj spid="_x0000_s1086560" name="Equation" r:id="rId7" imgW="469800" imgH="228600" progId="Equation.DSMT4">
                    <p:embed/>
                  </p:oleObj>
                </mc:Choice>
                <mc:Fallback>
                  <p:oleObj name="Equation" r:id="rId7" imgW="469800" imgH="2286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480" y="2857496"/>
                          <a:ext cx="12096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2" name="直接箭头连接符 51"/>
            <p:cNvCxnSpPr/>
            <p:nvPr/>
          </p:nvCxnSpPr>
          <p:spPr bwMode="auto">
            <a:xfrm rot="5400000">
              <a:off x="2179614" y="2178048"/>
              <a:ext cx="1071572" cy="1576"/>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组合 57"/>
          <p:cNvGrpSpPr/>
          <p:nvPr/>
        </p:nvGrpSpPr>
        <p:grpSpPr>
          <a:xfrm>
            <a:off x="3794868" y="1738998"/>
            <a:ext cx="1846284" cy="3429024"/>
            <a:chOff x="2713036" y="1500174"/>
            <a:chExt cx="1846284" cy="3429024"/>
          </a:xfrm>
        </p:grpSpPr>
        <p:cxnSp>
          <p:nvCxnSpPr>
            <p:cNvPr id="34" name="直接箭头连接符 33"/>
            <p:cNvCxnSpPr/>
            <p:nvPr/>
          </p:nvCxnSpPr>
          <p:spPr bwMode="auto">
            <a:xfrm rot="5400000">
              <a:off x="2888379" y="4071545"/>
              <a:ext cx="1714512" cy="794"/>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5400000">
              <a:off x="2418149" y="3489727"/>
              <a:ext cx="1591481" cy="1001708"/>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1972" name="Object 4"/>
            <p:cNvGraphicFramePr>
              <a:graphicFrameLocks noChangeAspect="1"/>
            </p:cNvGraphicFramePr>
            <p:nvPr/>
          </p:nvGraphicFramePr>
          <p:xfrm>
            <a:off x="3413125" y="2500313"/>
            <a:ext cx="949325" cy="608012"/>
          </p:xfrm>
          <a:graphic>
            <a:graphicData uri="http://schemas.openxmlformats.org/presentationml/2006/ole">
              <mc:AlternateContent xmlns:mc="http://schemas.openxmlformats.org/markup-compatibility/2006">
                <mc:Choice xmlns:v="urn:schemas-microsoft-com:vml" Requires="v">
                  <p:oleObj spid="_x0000_s1086561" name="Equation" r:id="rId9" imgW="368280" imgH="228600" progId="Equation.DSMT4">
                    <p:embed/>
                  </p:oleObj>
                </mc:Choice>
                <mc:Fallback>
                  <p:oleObj name="Equation" r:id="rId9" imgW="368280" imgH="22860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3125" y="2500313"/>
                          <a:ext cx="949325"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1975" name="Object 7"/>
            <p:cNvGraphicFramePr>
              <a:graphicFrameLocks noChangeAspect="1"/>
            </p:cNvGraphicFramePr>
            <p:nvPr/>
          </p:nvGraphicFramePr>
          <p:xfrm>
            <a:off x="3273436" y="1892324"/>
            <a:ext cx="1285884" cy="608012"/>
          </p:xfrm>
          <a:graphic>
            <a:graphicData uri="http://schemas.openxmlformats.org/presentationml/2006/ole">
              <mc:AlternateContent xmlns:mc="http://schemas.openxmlformats.org/markup-compatibility/2006">
                <mc:Choice xmlns:v="urn:schemas-microsoft-com:vml" Requires="v">
                  <p:oleObj spid="_x0000_s1086562" name="Equation" r:id="rId11" imgW="571320" imgH="228600" progId="Equation.DSMT4">
                    <p:embed/>
                  </p:oleObj>
                </mc:Choice>
                <mc:Fallback>
                  <p:oleObj name="Equation" r:id="rId11" imgW="571320" imgH="2286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3436" y="1892324"/>
                          <a:ext cx="1285884"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4" name="直接箭头连接符 53"/>
            <p:cNvCxnSpPr/>
            <p:nvPr/>
          </p:nvCxnSpPr>
          <p:spPr bwMode="auto">
            <a:xfrm rot="5400000">
              <a:off x="3822689" y="1677981"/>
              <a:ext cx="357190" cy="1576"/>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9" name="组合 58"/>
          <p:cNvGrpSpPr/>
          <p:nvPr/>
        </p:nvGrpSpPr>
        <p:grpSpPr>
          <a:xfrm>
            <a:off x="4939454" y="1810436"/>
            <a:ext cx="1895479" cy="4357718"/>
            <a:chOff x="3857621" y="1571612"/>
            <a:chExt cx="1895479" cy="4357718"/>
          </a:xfrm>
        </p:grpSpPr>
        <p:cxnSp>
          <p:nvCxnSpPr>
            <p:cNvPr id="43" name="直接箭头连接符 42"/>
            <p:cNvCxnSpPr/>
            <p:nvPr/>
          </p:nvCxnSpPr>
          <p:spPr bwMode="auto">
            <a:xfrm rot="5400000">
              <a:off x="3590914" y="4588684"/>
              <a:ext cx="2429683" cy="251609"/>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rot="5400000">
              <a:off x="3251185" y="4035434"/>
              <a:ext cx="2286017" cy="1073146"/>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1974" name="Object 6"/>
            <p:cNvGraphicFramePr>
              <a:graphicFrameLocks noChangeAspect="1"/>
            </p:cNvGraphicFramePr>
            <p:nvPr/>
          </p:nvGraphicFramePr>
          <p:xfrm>
            <a:off x="4699009" y="2798753"/>
            <a:ext cx="1012825" cy="439738"/>
          </p:xfrm>
          <a:graphic>
            <a:graphicData uri="http://schemas.openxmlformats.org/presentationml/2006/ole">
              <mc:AlternateContent xmlns:mc="http://schemas.openxmlformats.org/markup-compatibility/2006">
                <mc:Choice xmlns:v="urn:schemas-microsoft-com:vml" Requires="v">
                  <p:oleObj spid="_x0000_s1086563" name="Equation" r:id="rId13" imgW="393480" imgH="164880" progId="Equation.DSMT4">
                    <p:embed/>
                  </p:oleObj>
                </mc:Choice>
                <mc:Fallback>
                  <p:oleObj name="Equation" r:id="rId13" imgW="393480" imgH="164880" progId="Equation.DSMT4">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9009" y="2798753"/>
                          <a:ext cx="1012825"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1976" name="Object 8"/>
            <p:cNvGraphicFramePr>
              <a:graphicFrameLocks noChangeAspect="1"/>
            </p:cNvGraphicFramePr>
            <p:nvPr/>
          </p:nvGraphicFramePr>
          <p:xfrm>
            <a:off x="4805363" y="2071678"/>
            <a:ext cx="947737" cy="608013"/>
          </p:xfrm>
          <a:graphic>
            <a:graphicData uri="http://schemas.openxmlformats.org/presentationml/2006/ole">
              <mc:AlternateContent xmlns:mc="http://schemas.openxmlformats.org/markup-compatibility/2006">
                <mc:Choice xmlns:v="urn:schemas-microsoft-com:vml" Requires="v">
                  <p:oleObj spid="_x0000_s1086564" name="Equation" r:id="rId15" imgW="368280" imgH="228600" progId="Equation.DSMT4">
                    <p:embed/>
                  </p:oleObj>
                </mc:Choice>
                <mc:Fallback>
                  <p:oleObj name="Equation" r:id="rId15" imgW="36828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5363" y="2071678"/>
                          <a:ext cx="947737"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6" name="直接箭头连接符 55"/>
            <p:cNvCxnSpPr/>
            <p:nvPr/>
          </p:nvCxnSpPr>
          <p:spPr bwMode="auto">
            <a:xfrm rot="5400000">
              <a:off x="4751383" y="1749419"/>
              <a:ext cx="357190" cy="1576"/>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50"/>
          <p:cNvGrpSpPr>
            <a:grpSpLocks/>
          </p:cNvGrpSpPr>
          <p:nvPr/>
        </p:nvGrpSpPr>
        <p:grpSpPr bwMode="auto">
          <a:xfrm>
            <a:off x="2783632" y="3934544"/>
            <a:ext cx="4191000" cy="2590800"/>
            <a:chOff x="1056" y="1008"/>
            <a:chExt cx="2640" cy="1632"/>
          </a:xfrm>
        </p:grpSpPr>
        <p:sp>
          <p:nvSpPr>
            <p:cNvPr id="117811" name="Rectangle 51"/>
            <p:cNvSpPr>
              <a:spLocks noChangeArrowheads="1"/>
            </p:cNvSpPr>
            <p:nvPr/>
          </p:nvSpPr>
          <p:spPr bwMode="auto">
            <a:xfrm>
              <a:off x="1104" y="1344"/>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2" name="Line 52"/>
            <p:cNvSpPr>
              <a:spLocks noChangeShapeType="1"/>
            </p:cNvSpPr>
            <p:nvPr/>
          </p:nvSpPr>
          <p:spPr bwMode="auto">
            <a:xfrm flipH="1" flipV="1">
              <a:off x="1248" y="1296"/>
              <a:ext cx="24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3" name="Rectangle 53"/>
            <p:cNvSpPr>
              <a:spLocks noChangeArrowheads="1"/>
            </p:cNvSpPr>
            <p:nvPr/>
          </p:nvSpPr>
          <p:spPr bwMode="auto">
            <a:xfrm>
              <a:off x="1584" y="162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4" name="Rectangle 54"/>
            <p:cNvSpPr>
              <a:spLocks noChangeArrowheads="1"/>
            </p:cNvSpPr>
            <p:nvPr/>
          </p:nvSpPr>
          <p:spPr bwMode="auto">
            <a:xfrm>
              <a:off x="2160" y="162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5" name="Rectangle 55"/>
            <p:cNvSpPr>
              <a:spLocks noChangeArrowheads="1"/>
            </p:cNvSpPr>
            <p:nvPr/>
          </p:nvSpPr>
          <p:spPr bwMode="auto">
            <a:xfrm>
              <a:off x="2160" y="21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6" name="Rectangle 56"/>
            <p:cNvSpPr>
              <a:spLocks noChangeArrowheads="1"/>
            </p:cNvSpPr>
            <p:nvPr/>
          </p:nvSpPr>
          <p:spPr bwMode="auto">
            <a:xfrm>
              <a:off x="2688" y="21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7" name="Rectangle 57"/>
            <p:cNvSpPr>
              <a:spLocks noChangeArrowheads="1"/>
            </p:cNvSpPr>
            <p:nvPr/>
          </p:nvSpPr>
          <p:spPr bwMode="auto">
            <a:xfrm>
              <a:off x="3264" y="162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8" name="Line 58"/>
            <p:cNvSpPr>
              <a:spLocks noChangeShapeType="1"/>
            </p:cNvSpPr>
            <p:nvPr/>
          </p:nvSpPr>
          <p:spPr bwMode="auto">
            <a:xfrm>
              <a:off x="2592" y="1584"/>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9" name="Rectangle 59"/>
            <p:cNvSpPr>
              <a:spLocks noChangeArrowheads="1"/>
            </p:cNvSpPr>
            <p:nvPr/>
          </p:nvSpPr>
          <p:spPr bwMode="auto">
            <a:xfrm>
              <a:off x="1488" y="1584"/>
              <a:ext cx="2208" cy="10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0" name="Line 60"/>
            <p:cNvSpPr>
              <a:spLocks noChangeShapeType="1"/>
            </p:cNvSpPr>
            <p:nvPr/>
          </p:nvSpPr>
          <p:spPr bwMode="auto">
            <a:xfrm>
              <a:off x="1488" y="2112"/>
              <a:ext cx="22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21" name="Line 61"/>
            <p:cNvSpPr>
              <a:spLocks noChangeShapeType="1"/>
            </p:cNvSpPr>
            <p:nvPr/>
          </p:nvSpPr>
          <p:spPr bwMode="auto">
            <a:xfrm>
              <a:off x="2016" y="1584"/>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22" name="Line 62"/>
            <p:cNvSpPr>
              <a:spLocks noChangeShapeType="1"/>
            </p:cNvSpPr>
            <p:nvPr/>
          </p:nvSpPr>
          <p:spPr bwMode="auto">
            <a:xfrm>
              <a:off x="3120" y="1584"/>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23" name="Rectangle 63"/>
            <p:cNvSpPr>
              <a:spLocks noChangeArrowheads="1"/>
            </p:cNvSpPr>
            <p:nvPr/>
          </p:nvSpPr>
          <p:spPr bwMode="auto">
            <a:xfrm>
              <a:off x="1296" y="1050"/>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AB</a:t>
              </a:r>
              <a:endParaRPr lang="zh-CN" altLang="en-US" sz="3200" b="0" dirty="0">
                <a:solidFill>
                  <a:schemeClr val="accent1"/>
                </a:solidFill>
                <a:effectLst>
                  <a:outerShdw blurRad="38100" dist="38100" dir="2700000" algn="tl">
                    <a:srgbClr val="000000"/>
                  </a:outerShdw>
                </a:effectLst>
                <a:latin typeface="黑体" pitchFamily="49" charset="-122"/>
                <a:ea typeface="黑体" pitchFamily="49" charset="-122"/>
              </a:endParaRPr>
            </a:p>
          </p:txBody>
        </p:sp>
        <p:sp>
          <p:nvSpPr>
            <p:cNvPr id="117824" name="Rectangle 64"/>
            <p:cNvSpPr>
              <a:spLocks noChangeArrowheads="1"/>
            </p:cNvSpPr>
            <p:nvPr/>
          </p:nvSpPr>
          <p:spPr bwMode="auto">
            <a:xfrm>
              <a:off x="1536" y="124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17825" name="Rectangle 65"/>
            <p:cNvSpPr>
              <a:spLocks noChangeArrowheads="1"/>
            </p:cNvSpPr>
            <p:nvPr/>
          </p:nvSpPr>
          <p:spPr bwMode="auto">
            <a:xfrm>
              <a:off x="2112" y="124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6" name="Rectangle 66"/>
            <p:cNvSpPr>
              <a:spLocks noChangeArrowheads="1"/>
            </p:cNvSpPr>
            <p:nvPr/>
          </p:nvSpPr>
          <p:spPr bwMode="auto">
            <a:xfrm>
              <a:off x="3216" y="124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7" name="Rectangle 67"/>
            <p:cNvSpPr>
              <a:spLocks noChangeArrowheads="1"/>
            </p:cNvSpPr>
            <p:nvPr/>
          </p:nvSpPr>
          <p:spPr bwMode="auto">
            <a:xfrm>
              <a:off x="2640" y="124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8" name="Rectangle 68"/>
            <p:cNvSpPr>
              <a:spLocks noChangeArrowheads="1"/>
            </p:cNvSpPr>
            <p:nvPr/>
          </p:nvSpPr>
          <p:spPr bwMode="auto">
            <a:xfrm>
              <a:off x="1200" y="162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9" name="Rectangle 69"/>
            <p:cNvSpPr>
              <a:spLocks noChangeArrowheads="1"/>
            </p:cNvSpPr>
            <p:nvPr/>
          </p:nvSpPr>
          <p:spPr bwMode="auto">
            <a:xfrm>
              <a:off x="1200" y="21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30" name="Rectangle 70"/>
            <p:cNvSpPr>
              <a:spLocks noChangeArrowheads="1"/>
            </p:cNvSpPr>
            <p:nvPr/>
          </p:nvSpPr>
          <p:spPr bwMode="auto">
            <a:xfrm>
              <a:off x="1056" y="100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42" name="矩形 41"/>
          <p:cNvSpPr/>
          <p:nvPr/>
        </p:nvSpPr>
        <p:spPr>
          <a:xfrm>
            <a:off x="1560512" y="47526"/>
            <a:ext cx="9144000"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Example 2: Use the 4-to-1 Line Data Selector to implement the following Logic Function.</a:t>
            </a:r>
            <a:endParaRPr lang="zh-CN" altLang="en-US" sz="3200" b="0" dirty="0">
              <a:effectLst>
                <a:outerShdw blurRad="38100" dist="38100" dir="2700000" algn="tl">
                  <a:srgbClr val="000000">
                    <a:alpha val="43137"/>
                  </a:srgbClr>
                </a:outerShdw>
              </a:effectLst>
            </a:endParaRPr>
          </a:p>
        </p:txBody>
      </p:sp>
      <p:sp>
        <p:nvSpPr>
          <p:cNvPr id="46" name="矩形 45"/>
          <p:cNvSpPr/>
          <p:nvPr/>
        </p:nvSpPr>
        <p:spPr>
          <a:xfrm>
            <a:off x="7082288" y="4788442"/>
            <a:ext cx="3059427"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Different K-map!</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196752"/>
            <a:ext cx="8519864" cy="4114800"/>
          </a:xfrm>
        </p:spPr>
        <p:txBody>
          <a:bodyPr/>
          <a:lstStyle/>
          <a:p>
            <a:r>
              <a:rPr lang="en-US" altLang="zh-CN" dirty="0" smtClean="0">
                <a:latin typeface="Times New Roman" pitchFamily="18" charset="0"/>
                <a:cs typeface="Times New Roman" pitchFamily="18" charset="0"/>
              </a:rPr>
              <a:t>Use K-map to find the data D</a:t>
            </a:r>
            <a:r>
              <a:rPr lang="en-US" altLang="zh-CN" baseline="-250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D</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D</a:t>
            </a:r>
            <a:r>
              <a:rPr lang="en-US" altLang="zh-CN" baseline="-25000" dirty="0" smtClean="0">
                <a:latin typeface="Times New Roman" pitchFamily="18" charset="0"/>
                <a:cs typeface="Times New Roman" pitchFamily="18" charset="0"/>
              </a:rPr>
              <a:t>2</a:t>
            </a:r>
            <a:r>
              <a:rPr lang="en-US" altLang="zh-CN" dirty="0" smtClean="0">
                <a:latin typeface="Times New Roman" pitchFamily="18" charset="0"/>
                <a:cs typeface="Times New Roman" pitchFamily="18" charset="0"/>
              </a:rPr>
              <a:t>, D</a:t>
            </a:r>
            <a:r>
              <a:rPr lang="en-US" altLang="zh-CN" baseline="-25000" dirty="0" smtClean="0">
                <a:latin typeface="Times New Roman" pitchFamily="18" charset="0"/>
                <a:cs typeface="Times New Roman" pitchFamily="18" charset="0"/>
              </a:rPr>
              <a:t>3</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First, we will recover all the </a:t>
            </a:r>
            <a:r>
              <a:rPr lang="en-US" altLang="zh-CN" dirty="0" err="1" smtClean="0">
                <a:latin typeface="Times New Roman" pitchFamily="18" charset="0"/>
                <a:cs typeface="Times New Roman" pitchFamily="18" charset="0"/>
              </a:rPr>
              <a:t>minterms</a:t>
            </a:r>
            <a:r>
              <a:rPr lang="en-US" altLang="zh-CN" dirty="0" smtClean="0">
                <a:latin typeface="Times New Roman" pitchFamily="18" charset="0"/>
                <a:cs typeface="Times New Roman" pitchFamily="18" charset="0"/>
              </a:rPr>
              <a:t> of the function and put them into the K-map.</a:t>
            </a:r>
          </a:p>
          <a:p>
            <a:r>
              <a:rPr lang="en-US" altLang="zh-CN" dirty="0" smtClean="0">
                <a:latin typeface="Times New Roman" pitchFamily="18" charset="0"/>
                <a:cs typeface="Times New Roman" pitchFamily="18" charset="0"/>
              </a:rPr>
              <a:t>Please note that the K-map that we use to implement the data selector is different to those in Chapter Two.</a:t>
            </a:r>
          </a:p>
          <a:p>
            <a:r>
              <a:rPr lang="en-US" altLang="zh-CN" dirty="0" smtClean="0">
                <a:latin typeface="Times New Roman" pitchFamily="18" charset="0"/>
                <a:cs typeface="Times New Roman" pitchFamily="18" charset="0"/>
              </a:rPr>
              <a:t>We put the highest inputs AB in the horizontal direction and put the lowest input C in the vertical direction.</a:t>
            </a: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404665"/>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7810" name="Group 50"/>
          <p:cNvGrpSpPr>
            <a:grpSpLocks/>
          </p:cNvGrpSpPr>
          <p:nvPr/>
        </p:nvGrpSpPr>
        <p:grpSpPr bwMode="auto">
          <a:xfrm>
            <a:off x="2787824" y="1820863"/>
            <a:ext cx="4191000" cy="2590800"/>
            <a:chOff x="1056" y="1008"/>
            <a:chExt cx="2640" cy="1632"/>
          </a:xfrm>
        </p:grpSpPr>
        <p:sp>
          <p:nvSpPr>
            <p:cNvPr id="117811" name="Rectangle 51"/>
            <p:cNvSpPr>
              <a:spLocks noChangeArrowheads="1"/>
            </p:cNvSpPr>
            <p:nvPr/>
          </p:nvSpPr>
          <p:spPr bwMode="auto">
            <a:xfrm>
              <a:off x="1104" y="1344"/>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2" name="Line 52"/>
            <p:cNvSpPr>
              <a:spLocks noChangeShapeType="1"/>
            </p:cNvSpPr>
            <p:nvPr/>
          </p:nvSpPr>
          <p:spPr bwMode="auto">
            <a:xfrm flipH="1" flipV="1">
              <a:off x="1248" y="1296"/>
              <a:ext cx="24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3" name="Rectangle 53"/>
            <p:cNvSpPr>
              <a:spLocks noChangeArrowheads="1"/>
            </p:cNvSpPr>
            <p:nvPr/>
          </p:nvSpPr>
          <p:spPr bwMode="auto">
            <a:xfrm>
              <a:off x="1584" y="162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4" name="Rectangle 54"/>
            <p:cNvSpPr>
              <a:spLocks noChangeArrowheads="1"/>
            </p:cNvSpPr>
            <p:nvPr/>
          </p:nvSpPr>
          <p:spPr bwMode="auto">
            <a:xfrm>
              <a:off x="2160" y="162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5" name="Rectangle 55"/>
            <p:cNvSpPr>
              <a:spLocks noChangeArrowheads="1"/>
            </p:cNvSpPr>
            <p:nvPr/>
          </p:nvSpPr>
          <p:spPr bwMode="auto">
            <a:xfrm>
              <a:off x="2160" y="21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6" name="Rectangle 56"/>
            <p:cNvSpPr>
              <a:spLocks noChangeArrowheads="1"/>
            </p:cNvSpPr>
            <p:nvPr/>
          </p:nvSpPr>
          <p:spPr bwMode="auto">
            <a:xfrm>
              <a:off x="2688" y="21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7" name="Rectangle 57"/>
            <p:cNvSpPr>
              <a:spLocks noChangeArrowheads="1"/>
            </p:cNvSpPr>
            <p:nvPr/>
          </p:nvSpPr>
          <p:spPr bwMode="auto">
            <a:xfrm>
              <a:off x="3264" y="162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18" name="Line 58"/>
            <p:cNvSpPr>
              <a:spLocks noChangeShapeType="1"/>
            </p:cNvSpPr>
            <p:nvPr/>
          </p:nvSpPr>
          <p:spPr bwMode="auto">
            <a:xfrm>
              <a:off x="2592" y="1584"/>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19" name="Rectangle 59"/>
            <p:cNvSpPr>
              <a:spLocks noChangeArrowheads="1"/>
            </p:cNvSpPr>
            <p:nvPr/>
          </p:nvSpPr>
          <p:spPr bwMode="auto">
            <a:xfrm>
              <a:off x="1488" y="1584"/>
              <a:ext cx="2208" cy="10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0" name="Line 60"/>
            <p:cNvSpPr>
              <a:spLocks noChangeShapeType="1"/>
            </p:cNvSpPr>
            <p:nvPr/>
          </p:nvSpPr>
          <p:spPr bwMode="auto">
            <a:xfrm>
              <a:off x="1488" y="2112"/>
              <a:ext cx="22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21" name="Line 61"/>
            <p:cNvSpPr>
              <a:spLocks noChangeShapeType="1"/>
            </p:cNvSpPr>
            <p:nvPr/>
          </p:nvSpPr>
          <p:spPr bwMode="auto">
            <a:xfrm>
              <a:off x="2016" y="1584"/>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22" name="Line 62"/>
            <p:cNvSpPr>
              <a:spLocks noChangeShapeType="1"/>
            </p:cNvSpPr>
            <p:nvPr/>
          </p:nvSpPr>
          <p:spPr bwMode="auto">
            <a:xfrm>
              <a:off x="3120" y="1584"/>
              <a:ext cx="0"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823" name="Rectangle 63"/>
            <p:cNvSpPr>
              <a:spLocks noChangeArrowheads="1"/>
            </p:cNvSpPr>
            <p:nvPr/>
          </p:nvSpPr>
          <p:spPr bwMode="auto">
            <a:xfrm>
              <a:off x="1296" y="1050"/>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4" name="Rectangle 64"/>
            <p:cNvSpPr>
              <a:spLocks noChangeArrowheads="1"/>
            </p:cNvSpPr>
            <p:nvPr/>
          </p:nvSpPr>
          <p:spPr bwMode="auto">
            <a:xfrm>
              <a:off x="1536" y="124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5" name="Rectangle 65"/>
            <p:cNvSpPr>
              <a:spLocks noChangeArrowheads="1"/>
            </p:cNvSpPr>
            <p:nvPr/>
          </p:nvSpPr>
          <p:spPr bwMode="auto">
            <a:xfrm>
              <a:off x="2112" y="124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6" name="Rectangle 66"/>
            <p:cNvSpPr>
              <a:spLocks noChangeArrowheads="1"/>
            </p:cNvSpPr>
            <p:nvPr/>
          </p:nvSpPr>
          <p:spPr bwMode="auto">
            <a:xfrm>
              <a:off x="3216" y="124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7" name="Rectangle 67"/>
            <p:cNvSpPr>
              <a:spLocks noChangeArrowheads="1"/>
            </p:cNvSpPr>
            <p:nvPr/>
          </p:nvSpPr>
          <p:spPr bwMode="auto">
            <a:xfrm>
              <a:off x="2640" y="124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8" name="Rectangle 68"/>
            <p:cNvSpPr>
              <a:spLocks noChangeArrowheads="1"/>
            </p:cNvSpPr>
            <p:nvPr/>
          </p:nvSpPr>
          <p:spPr bwMode="auto">
            <a:xfrm>
              <a:off x="1200" y="162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29" name="Rectangle 69"/>
            <p:cNvSpPr>
              <a:spLocks noChangeArrowheads="1"/>
            </p:cNvSpPr>
            <p:nvPr/>
          </p:nvSpPr>
          <p:spPr bwMode="auto">
            <a:xfrm>
              <a:off x="1200" y="21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7830" name="Rectangle 70"/>
            <p:cNvSpPr>
              <a:spLocks noChangeArrowheads="1"/>
            </p:cNvSpPr>
            <p:nvPr/>
          </p:nvSpPr>
          <p:spPr bwMode="auto">
            <a:xfrm>
              <a:off x="1056" y="100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117831" name="Oval 71"/>
          <p:cNvSpPr>
            <a:spLocks noChangeArrowheads="1"/>
          </p:cNvSpPr>
          <p:nvPr/>
        </p:nvSpPr>
        <p:spPr bwMode="auto">
          <a:xfrm>
            <a:off x="3549824" y="2735263"/>
            <a:ext cx="762000" cy="7620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2" name="Oval 72"/>
          <p:cNvSpPr>
            <a:spLocks noChangeArrowheads="1"/>
          </p:cNvSpPr>
          <p:nvPr/>
        </p:nvSpPr>
        <p:spPr bwMode="auto">
          <a:xfrm>
            <a:off x="5226224" y="3573463"/>
            <a:ext cx="762000" cy="7620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3" name="Oval 73"/>
          <p:cNvSpPr>
            <a:spLocks noChangeArrowheads="1"/>
          </p:cNvSpPr>
          <p:nvPr/>
        </p:nvSpPr>
        <p:spPr bwMode="auto">
          <a:xfrm>
            <a:off x="6140624" y="2811463"/>
            <a:ext cx="762000" cy="7620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4" name="Oval 74"/>
          <p:cNvSpPr>
            <a:spLocks noChangeArrowheads="1"/>
          </p:cNvSpPr>
          <p:nvPr/>
        </p:nvSpPr>
        <p:spPr bwMode="auto">
          <a:xfrm>
            <a:off x="4388024" y="2887663"/>
            <a:ext cx="762000" cy="14478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7837" name="Object 77"/>
          <p:cNvGraphicFramePr>
            <a:graphicFrameLocks noChangeAspect="1"/>
          </p:cNvGraphicFramePr>
          <p:nvPr>
            <p:extLst>
              <p:ext uri="{D42A27DB-BD31-4B8C-83A1-F6EECF244321}">
                <p14:modId xmlns:p14="http://schemas.microsoft.com/office/powerpoint/2010/main" val="2024657238"/>
              </p:ext>
            </p:extLst>
          </p:nvPr>
        </p:nvGraphicFramePr>
        <p:xfrm>
          <a:off x="2711625" y="5022871"/>
          <a:ext cx="4875213" cy="495300"/>
        </p:xfrm>
        <a:graphic>
          <a:graphicData uri="http://schemas.openxmlformats.org/presentationml/2006/ole">
            <mc:AlternateContent xmlns:mc="http://schemas.openxmlformats.org/markup-compatibility/2006">
              <mc:Choice xmlns:v="urn:schemas-microsoft-com:vml" Requires="v">
                <p:oleObj spid="_x0000_s229701" name="Equation" r:id="rId5" imgW="3378960" imgH="330120" progId="Equation.3">
                  <p:embed/>
                </p:oleObj>
              </mc:Choice>
              <mc:Fallback>
                <p:oleObj name="Equation" r:id="rId5" imgW="3378960" imgH="330120" progId="Equation.3">
                  <p:embed/>
                  <p:pic>
                    <p:nvPicPr>
                      <p:cNvPr id="0" name="Picture 1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625" y="5022871"/>
                        <a:ext cx="48752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组合 48"/>
          <p:cNvGrpSpPr/>
          <p:nvPr/>
        </p:nvGrpSpPr>
        <p:grpSpPr>
          <a:xfrm>
            <a:off x="3844688" y="3286124"/>
            <a:ext cx="3099220" cy="1786744"/>
            <a:chOff x="2758664" y="3286124"/>
            <a:chExt cx="3099220" cy="1786744"/>
          </a:xfrm>
        </p:grpSpPr>
        <p:cxnSp>
          <p:nvCxnSpPr>
            <p:cNvPr id="37" name="直接箭头连接符 36"/>
            <p:cNvCxnSpPr/>
            <p:nvPr/>
          </p:nvCxnSpPr>
          <p:spPr bwMode="auto">
            <a:xfrm rot="5400000">
              <a:off x="1958566" y="4181475"/>
              <a:ext cx="1619260" cy="19063"/>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a:off x="3914780" y="3929857"/>
              <a:ext cx="15076" cy="1143011"/>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a:off x="4645026" y="3929066"/>
              <a:ext cx="1212858" cy="1143008"/>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rot="5400000">
              <a:off x="4357686" y="3786190"/>
              <a:ext cx="1714512" cy="714380"/>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6" name="组合 55"/>
          <p:cNvGrpSpPr/>
          <p:nvPr/>
        </p:nvGrpSpPr>
        <p:grpSpPr>
          <a:xfrm>
            <a:off x="3300570" y="5572140"/>
            <a:ext cx="3929090" cy="1588"/>
            <a:chOff x="2214546" y="5572140"/>
            <a:chExt cx="3929090" cy="1588"/>
          </a:xfrm>
        </p:grpSpPr>
        <p:cxnSp>
          <p:nvCxnSpPr>
            <p:cNvPr id="51" name="直接连接符 50"/>
            <p:cNvCxnSpPr/>
            <p:nvPr/>
          </p:nvCxnSpPr>
          <p:spPr bwMode="auto">
            <a:xfrm>
              <a:off x="2214546" y="5572140"/>
              <a:ext cx="714380" cy="1588"/>
            </a:xfrm>
            <a:prstGeom prst="line">
              <a:avLst/>
            </a:prstGeom>
            <a:solidFill>
              <a:schemeClr val="accent1"/>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p:nvPr/>
          </p:nvCxnSpPr>
          <p:spPr bwMode="auto">
            <a:xfrm>
              <a:off x="3603372" y="5572140"/>
              <a:ext cx="540000" cy="1588"/>
            </a:xfrm>
            <a:prstGeom prst="line">
              <a:avLst/>
            </a:prstGeom>
            <a:solidFill>
              <a:schemeClr val="accent1"/>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4429124" y="5572140"/>
              <a:ext cx="540000" cy="1588"/>
            </a:xfrm>
            <a:prstGeom prst="line">
              <a:avLst/>
            </a:prstGeom>
            <a:solidFill>
              <a:schemeClr val="accent1"/>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5603636" y="5572140"/>
              <a:ext cx="540000" cy="1588"/>
            </a:xfrm>
            <a:prstGeom prst="line">
              <a:avLst/>
            </a:prstGeom>
            <a:solidFill>
              <a:schemeClr val="accent1"/>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矩形 41"/>
          <p:cNvSpPr/>
          <p:nvPr/>
        </p:nvSpPr>
        <p:spPr>
          <a:xfrm>
            <a:off x="7098184" y="2780929"/>
            <a:ext cx="3264612"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Different K-circle!</a:t>
            </a:r>
            <a:endParaRPr lang="zh-CN" altLang="en-US" sz="3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831"/>
                                        </p:tgtEl>
                                        <p:attrNameLst>
                                          <p:attrName>style.visibility</p:attrName>
                                        </p:attrNameLst>
                                      </p:cBhvr>
                                      <p:to>
                                        <p:strVal val="visible"/>
                                      </p:to>
                                    </p:set>
                                    <p:anim calcmode="lin" valueType="num">
                                      <p:cBhvr additive="base">
                                        <p:cTn id="7" dur="500" fill="hold"/>
                                        <p:tgtEl>
                                          <p:spTgt spid="117831"/>
                                        </p:tgtEl>
                                        <p:attrNameLst>
                                          <p:attrName>ppt_x</p:attrName>
                                        </p:attrNameLst>
                                      </p:cBhvr>
                                      <p:tavLst>
                                        <p:tav tm="0">
                                          <p:val>
                                            <p:strVal val="0-#ppt_w/2"/>
                                          </p:val>
                                        </p:tav>
                                        <p:tav tm="100000">
                                          <p:val>
                                            <p:strVal val="#ppt_x"/>
                                          </p:val>
                                        </p:tav>
                                      </p:tavLst>
                                    </p:anim>
                                    <p:anim calcmode="lin" valueType="num">
                                      <p:cBhvr additive="base">
                                        <p:cTn id="8" dur="500" fill="hold"/>
                                        <p:tgtEl>
                                          <p:spTgt spid="1178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834"/>
                                        </p:tgtEl>
                                        <p:attrNameLst>
                                          <p:attrName>style.visibility</p:attrName>
                                        </p:attrNameLst>
                                      </p:cBhvr>
                                      <p:to>
                                        <p:strVal val="visible"/>
                                      </p:to>
                                    </p:set>
                                    <p:anim calcmode="lin" valueType="num">
                                      <p:cBhvr additive="base">
                                        <p:cTn id="13" dur="500" fill="hold"/>
                                        <p:tgtEl>
                                          <p:spTgt spid="117834"/>
                                        </p:tgtEl>
                                        <p:attrNameLst>
                                          <p:attrName>ppt_x</p:attrName>
                                        </p:attrNameLst>
                                      </p:cBhvr>
                                      <p:tavLst>
                                        <p:tav tm="0">
                                          <p:val>
                                            <p:strVal val="0-#ppt_w/2"/>
                                          </p:val>
                                        </p:tav>
                                        <p:tav tm="100000">
                                          <p:val>
                                            <p:strVal val="#ppt_x"/>
                                          </p:val>
                                        </p:tav>
                                      </p:tavLst>
                                    </p:anim>
                                    <p:anim calcmode="lin" valueType="num">
                                      <p:cBhvr additive="base">
                                        <p:cTn id="14" dur="500" fill="hold"/>
                                        <p:tgtEl>
                                          <p:spTgt spid="1178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7832"/>
                                        </p:tgtEl>
                                        <p:attrNameLst>
                                          <p:attrName>style.visibility</p:attrName>
                                        </p:attrNameLst>
                                      </p:cBhvr>
                                      <p:to>
                                        <p:strVal val="visible"/>
                                      </p:to>
                                    </p:set>
                                    <p:anim calcmode="lin" valueType="num">
                                      <p:cBhvr additive="base">
                                        <p:cTn id="19" dur="500" fill="hold"/>
                                        <p:tgtEl>
                                          <p:spTgt spid="117832"/>
                                        </p:tgtEl>
                                        <p:attrNameLst>
                                          <p:attrName>ppt_x</p:attrName>
                                        </p:attrNameLst>
                                      </p:cBhvr>
                                      <p:tavLst>
                                        <p:tav tm="0">
                                          <p:val>
                                            <p:strVal val="0-#ppt_w/2"/>
                                          </p:val>
                                        </p:tav>
                                        <p:tav tm="100000">
                                          <p:val>
                                            <p:strVal val="#ppt_x"/>
                                          </p:val>
                                        </p:tav>
                                      </p:tavLst>
                                    </p:anim>
                                    <p:anim calcmode="lin" valueType="num">
                                      <p:cBhvr additive="base">
                                        <p:cTn id="20" dur="500" fill="hold"/>
                                        <p:tgtEl>
                                          <p:spTgt spid="1178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7833"/>
                                        </p:tgtEl>
                                        <p:attrNameLst>
                                          <p:attrName>style.visibility</p:attrName>
                                        </p:attrNameLst>
                                      </p:cBhvr>
                                      <p:to>
                                        <p:strVal val="visible"/>
                                      </p:to>
                                    </p:set>
                                    <p:anim calcmode="lin" valueType="num">
                                      <p:cBhvr additive="base">
                                        <p:cTn id="25" dur="500" fill="hold"/>
                                        <p:tgtEl>
                                          <p:spTgt spid="117833"/>
                                        </p:tgtEl>
                                        <p:attrNameLst>
                                          <p:attrName>ppt_x</p:attrName>
                                        </p:attrNameLst>
                                      </p:cBhvr>
                                      <p:tavLst>
                                        <p:tav tm="0">
                                          <p:val>
                                            <p:strVal val="0-#ppt_w/2"/>
                                          </p:val>
                                        </p:tav>
                                        <p:tav tm="100000">
                                          <p:val>
                                            <p:strVal val="#ppt_x"/>
                                          </p:val>
                                        </p:tav>
                                      </p:tavLst>
                                    </p:anim>
                                    <p:anim calcmode="lin" valueType="num">
                                      <p:cBhvr additive="base">
                                        <p:cTn id="26" dur="500" fill="hold"/>
                                        <p:tgtEl>
                                          <p:spTgt spid="1178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7837"/>
                                        </p:tgtEl>
                                        <p:attrNameLst>
                                          <p:attrName>style.visibility</p:attrName>
                                        </p:attrNameLst>
                                      </p:cBhvr>
                                      <p:to>
                                        <p:strVal val="visible"/>
                                      </p:to>
                                    </p:set>
                                    <p:anim calcmode="lin" valueType="num">
                                      <p:cBhvr additive="base">
                                        <p:cTn id="31" dur="500" fill="hold"/>
                                        <p:tgtEl>
                                          <p:spTgt spid="117837"/>
                                        </p:tgtEl>
                                        <p:attrNameLst>
                                          <p:attrName>ppt_x</p:attrName>
                                        </p:attrNameLst>
                                      </p:cBhvr>
                                      <p:tavLst>
                                        <p:tav tm="0">
                                          <p:val>
                                            <p:strVal val="0-#ppt_w/2"/>
                                          </p:val>
                                        </p:tav>
                                        <p:tav tm="100000">
                                          <p:val>
                                            <p:strVal val="#ppt_x"/>
                                          </p:val>
                                        </p:tav>
                                      </p:tavLst>
                                    </p:anim>
                                    <p:anim calcmode="lin" valueType="num">
                                      <p:cBhvr additive="base">
                                        <p:cTn id="32" dur="500" fill="hold"/>
                                        <p:tgtEl>
                                          <p:spTgt spid="1178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blinds(horizontal)">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500" fill="hold"/>
                                        <p:tgtEl>
                                          <p:spTgt spid="56"/>
                                        </p:tgtEl>
                                        <p:attrNameLst>
                                          <p:attrName>ppt_x</p:attrName>
                                        </p:attrNameLst>
                                      </p:cBhvr>
                                      <p:tavLst>
                                        <p:tav tm="0">
                                          <p:val>
                                            <p:strVal val="#ppt_x"/>
                                          </p:val>
                                        </p:tav>
                                        <p:tav tm="100000">
                                          <p:val>
                                            <p:strVal val="#ppt_x"/>
                                          </p:val>
                                        </p:tav>
                                      </p:tavLst>
                                    </p:anim>
                                    <p:anim calcmode="lin" valueType="num">
                                      <p:cBhvr additive="base">
                                        <p:cTn id="4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31" grpId="0" animBg="1"/>
      <p:bldP spid="117832" grpId="0" animBg="1"/>
      <p:bldP spid="117833" grpId="0" animBg="1"/>
      <p:bldP spid="117834" grpId="0"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981200"/>
            <a:ext cx="8519864" cy="4114800"/>
          </a:xfrm>
        </p:spPr>
        <p:txBody>
          <a:bodyPr/>
          <a:lstStyle/>
          <a:p>
            <a:r>
              <a:rPr lang="en-US" altLang="zh-CN" dirty="0" smtClean="0">
                <a:latin typeface="Times New Roman" pitchFamily="18" charset="0"/>
                <a:cs typeface="Times New Roman" pitchFamily="18" charset="0"/>
              </a:rPr>
              <a:t>Then, we will draw K-circles and keep the address AB complete.</a:t>
            </a:r>
          </a:p>
          <a:p>
            <a:r>
              <a:rPr lang="en-US" altLang="zh-CN" dirty="0" smtClean="0">
                <a:latin typeface="Times New Roman" pitchFamily="18" charset="0"/>
                <a:cs typeface="Times New Roman" pitchFamily="18" charset="0"/>
              </a:rPr>
              <a:t>So we draw K-circles in each column independently.</a:t>
            </a:r>
          </a:p>
          <a:p>
            <a:r>
              <a:rPr lang="en-US" altLang="zh-CN" dirty="0" smtClean="0">
                <a:latin typeface="Times New Roman" pitchFamily="18" charset="0"/>
                <a:cs typeface="Times New Roman" pitchFamily="18" charset="0"/>
              </a:rPr>
              <a:t>Arrange the address AB in the ascending order, 00, 01, 10, 11. </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9229" name="Object 29"/>
          <p:cNvGraphicFramePr>
            <a:graphicFrameLocks noChangeAspect="1"/>
          </p:cNvGraphicFramePr>
          <p:nvPr>
            <p:extLst>
              <p:ext uri="{D42A27DB-BD31-4B8C-83A1-F6EECF244321}">
                <p14:modId xmlns:p14="http://schemas.microsoft.com/office/powerpoint/2010/main" val="901410588"/>
              </p:ext>
            </p:extLst>
          </p:nvPr>
        </p:nvGraphicFramePr>
        <p:xfrm>
          <a:off x="1791816" y="332657"/>
          <a:ext cx="6248400" cy="582613"/>
        </p:xfrm>
        <a:graphic>
          <a:graphicData uri="http://schemas.openxmlformats.org/presentationml/2006/ole">
            <mc:AlternateContent xmlns:mc="http://schemas.openxmlformats.org/markup-compatibility/2006">
              <mc:Choice xmlns:v="urn:schemas-microsoft-com:vml" Requires="v">
                <p:oleObj spid="_x0000_s1042973" name="Equation" r:id="rId4" imgW="4331520" imgH="393840" progId="Equation.3">
                  <p:embed/>
                </p:oleObj>
              </mc:Choice>
              <mc:Fallback>
                <p:oleObj name="Equation" r:id="rId4" imgW="4331520" imgH="393840" progId="Equation.3">
                  <p:embed/>
                  <p:pic>
                    <p:nvPicPr>
                      <p:cNvPr id="0" name="Picture 4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816" y="332657"/>
                        <a:ext cx="624840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230" name="Object 30"/>
          <p:cNvGraphicFramePr>
            <a:graphicFrameLocks noChangeAspect="1"/>
          </p:cNvGraphicFramePr>
          <p:nvPr>
            <p:extLst>
              <p:ext uri="{D42A27DB-BD31-4B8C-83A1-F6EECF244321}">
                <p14:modId xmlns:p14="http://schemas.microsoft.com/office/powerpoint/2010/main" val="3658260773"/>
              </p:ext>
            </p:extLst>
          </p:nvPr>
        </p:nvGraphicFramePr>
        <p:xfrm>
          <a:off x="1753673" y="1134349"/>
          <a:ext cx="4875213" cy="495300"/>
        </p:xfrm>
        <a:graphic>
          <a:graphicData uri="http://schemas.openxmlformats.org/presentationml/2006/ole">
            <mc:AlternateContent xmlns:mc="http://schemas.openxmlformats.org/markup-compatibility/2006">
              <mc:Choice xmlns:v="urn:schemas-microsoft-com:vml" Requires="v">
                <p:oleObj spid="_x0000_s1042974" name="Equation" r:id="rId6" imgW="3378960" imgH="330120" progId="Equation.3">
                  <p:embed/>
                </p:oleObj>
              </mc:Choice>
              <mc:Fallback>
                <p:oleObj name="Equation" r:id="rId6" imgW="3378960" imgH="330120" progId="Equation.3">
                  <p:embed/>
                  <p:pic>
                    <p:nvPicPr>
                      <p:cNvPr id="0" name="Picture 4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3673" y="1134349"/>
                        <a:ext cx="48752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组合 47"/>
          <p:cNvGrpSpPr/>
          <p:nvPr/>
        </p:nvGrpSpPr>
        <p:grpSpPr>
          <a:xfrm>
            <a:off x="2279576" y="772393"/>
            <a:ext cx="1138238" cy="3075672"/>
            <a:chOff x="971600" y="1357298"/>
            <a:chExt cx="1138238" cy="3075672"/>
          </a:xfrm>
        </p:grpSpPr>
        <p:graphicFrame>
          <p:nvGraphicFramePr>
            <p:cNvPr id="179231" name="Object 31"/>
            <p:cNvGraphicFramePr>
              <a:graphicFrameLocks noChangeAspect="1"/>
            </p:cNvGraphicFramePr>
            <p:nvPr>
              <p:extLst>
                <p:ext uri="{D42A27DB-BD31-4B8C-83A1-F6EECF244321}">
                  <p14:modId xmlns:p14="http://schemas.microsoft.com/office/powerpoint/2010/main" val="3922994655"/>
                </p:ext>
              </p:extLst>
            </p:nvPr>
          </p:nvGraphicFramePr>
          <p:xfrm>
            <a:off x="971600" y="3850357"/>
            <a:ext cx="1138238" cy="582613"/>
          </p:xfrm>
          <a:graphic>
            <a:graphicData uri="http://schemas.openxmlformats.org/presentationml/2006/ole">
              <mc:AlternateContent xmlns:mc="http://schemas.openxmlformats.org/markup-compatibility/2006">
                <mc:Choice xmlns:v="urn:schemas-microsoft-com:vml" Requires="v">
                  <p:oleObj spid="_x0000_s1042975" name="Equation" r:id="rId8" imgW="774720" imgH="393840" progId="Equation.3">
                    <p:embed/>
                  </p:oleObj>
                </mc:Choice>
                <mc:Fallback>
                  <p:oleObj name="Equation" r:id="rId8" imgW="774720" imgH="393840" progId="Equation.3">
                    <p:embed/>
                    <p:pic>
                      <p:nvPicPr>
                        <p:cNvPr id="0" name="Picture 4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3850357"/>
                          <a:ext cx="1138238"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8" name="直接箭头连接符 37"/>
            <p:cNvCxnSpPr/>
            <p:nvPr/>
          </p:nvCxnSpPr>
          <p:spPr bwMode="auto">
            <a:xfrm rot="5400000">
              <a:off x="1535885" y="1393017"/>
              <a:ext cx="357190" cy="285752"/>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组合 48"/>
          <p:cNvGrpSpPr/>
          <p:nvPr/>
        </p:nvGrpSpPr>
        <p:grpSpPr>
          <a:xfrm>
            <a:off x="3879713" y="843832"/>
            <a:ext cx="1649477" cy="2916921"/>
            <a:chOff x="2571736" y="1428736"/>
            <a:chExt cx="1649477" cy="2916921"/>
          </a:xfrm>
        </p:grpSpPr>
        <p:graphicFrame>
          <p:nvGraphicFramePr>
            <p:cNvPr id="179232" name="Object 32"/>
            <p:cNvGraphicFramePr>
              <a:graphicFrameLocks noChangeAspect="1"/>
            </p:cNvGraphicFramePr>
            <p:nvPr>
              <p:extLst>
                <p:ext uri="{D42A27DB-BD31-4B8C-83A1-F6EECF244321}">
                  <p14:modId xmlns:p14="http://schemas.microsoft.com/office/powerpoint/2010/main" val="3089589829"/>
                </p:ext>
              </p:extLst>
            </p:nvPr>
          </p:nvGraphicFramePr>
          <p:xfrm>
            <a:off x="3257600" y="3850357"/>
            <a:ext cx="963613" cy="495300"/>
          </p:xfrm>
          <a:graphic>
            <a:graphicData uri="http://schemas.openxmlformats.org/presentationml/2006/ole">
              <mc:AlternateContent xmlns:mc="http://schemas.openxmlformats.org/markup-compatibility/2006">
                <mc:Choice xmlns:v="urn:schemas-microsoft-com:vml" Requires="v">
                  <p:oleObj spid="_x0000_s1042976" name="Equation" r:id="rId10" imgW="660600" imgH="330120" progId="Equation.3">
                    <p:embed/>
                  </p:oleObj>
                </mc:Choice>
                <mc:Fallback>
                  <p:oleObj name="Equation" r:id="rId10" imgW="660600" imgH="330120" progId="Equation.3">
                    <p:embed/>
                    <p:pic>
                      <p:nvPicPr>
                        <p:cNvPr id="0" name="Picture 4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7600" y="3850357"/>
                          <a:ext cx="9636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0" name="直接箭头连接符 39"/>
            <p:cNvCxnSpPr/>
            <p:nvPr/>
          </p:nvCxnSpPr>
          <p:spPr bwMode="auto">
            <a:xfrm rot="10800000" flipV="1">
              <a:off x="2571736" y="1428736"/>
              <a:ext cx="642942" cy="357190"/>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 name="组合 49"/>
          <p:cNvGrpSpPr/>
          <p:nvPr/>
        </p:nvGrpSpPr>
        <p:grpSpPr>
          <a:xfrm>
            <a:off x="2279576" y="843832"/>
            <a:ext cx="3671838" cy="4042459"/>
            <a:chOff x="971600" y="1428736"/>
            <a:chExt cx="3671838" cy="4042459"/>
          </a:xfrm>
        </p:grpSpPr>
        <p:graphicFrame>
          <p:nvGraphicFramePr>
            <p:cNvPr id="179233" name="Object 33"/>
            <p:cNvGraphicFramePr>
              <a:graphicFrameLocks noChangeAspect="1"/>
            </p:cNvGraphicFramePr>
            <p:nvPr>
              <p:extLst>
                <p:ext uri="{D42A27DB-BD31-4B8C-83A1-F6EECF244321}">
                  <p14:modId xmlns:p14="http://schemas.microsoft.com/office/powerpoint/2010/main" val="1740600571"/>
                </p:ext>
              </p:extLst>
            </p:nvPr>
          </p:nvGraphicFramePr>
          <p:xfrm>
            <a:off x="971600" y="4917157"/>
            <a:ext cx="1139825" cy="554038"/>
          </p:xfrm>
          <a:graphic>
            <a:graphicData uri="http://schemas.openxmlformats.org/presentationml/2006/ole">
              <mc:AlternateContent xmlns:mc="http://schemas.openxmlformats.org/markup-compatibility/2006">
                <mc:Choice xmlns:v="urn:schemas-microsoft-com:vml" Requires="v">
                  <p:oleObj spid="_x0000_s1042977" name="Equation" r:id="rId12" imgW="774720" imgH="368280" progId="Equation.3">
                    <p:embed/>
                  </p:oleObj>
                </mc:Choice>
                <mc:Fallback>
                  <p:oleObj name="Equation" r:id="rId12" imgW="774720" imgH="368280" progId="Equation.3">
                    <p:embed/>
                    <p:pic>
                      <p:nvPicPr>
                        <p:cNvPr id="0" name="Picture 4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600" y="4917157"/>
                          <a:ext cx="11398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2" name="直接箭头连接符 41"/>
            <p:cNvCxnSpPr/>
            <p:nvPr/>
          </p:nvCxnSpPr>
          <p:spPr bwMode="auto">
            <a:xfrm rot="10800000" flipV="1">
              <a:off x="3714744" y="1428736"/>
              <a:ext cx="928694" cy="285752"/>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组合 50"/>
          <p:cNvGrpSpPr/>
          <p:nvPr/>
        </p:nvGrpSpPr>
        <p:grpSpPr>
          <a:xfrm>
            <a:off x="4489376" y="843831"/>
            <a:ext cx="2890798" cy="4088496"/>
            <a:chOff x="3181400" y="1428736"/>
            <a:chExt cx="2890798" cy="4088496"/>
          </a:xfrm>
        </p:grpSpPr>
        <p:graphicFrame>
          <p:nvGraphicFramePr>
            <p:cNvPr id="179234" name="Object 34"/>
            <p:cNvGraphicFramePr>
              <a:graphicFrameLocks noChangeAspect="1"/>
            </p:cNvGraphicFramePr>
            <p:nvPr>
              <p:extLst>
                <p:ext uri="{D42A27DB-BD31-4B8C-83A1-F6EECF244321}">
                  <p14:modId xmlns:p14="http://schemas.microsoft.com/office/powerpoint/2010/main" val="4161827537"/>
                </p:ext>
              </p:extLst>
            </p:nvPr>
          </p:nvGraphicFramePr>
          <p:xfrm>
            <a:off x="3181400" y="4993357"/>
            <a:ext cx="1139825" cy="523875"/>
          </p:xfrm>
          <a:graphic>
            <a:graphicData uri="http://schemas.openxmlformats.org/presentationml/2006/ole">
              <mc:AlternateContent xmlns:mc="http://schemas.openxmlformats.org/markup-compatibility/2006">
                <mc:Choice xmlns:v="urn:schemas-microsoft-com:vml" Requires="v">
                  <p:oleObj spid="_x0000_s1042978" name="Equation" r:id="rId14" imgW="774720" imgH="355680" progId="Equation.3">
                    <p:embed/>
                  </p:oleObj>
                </mc:Choice>
                <mc:Fallback>
                  <p:oleObj name="Equation" r:id="rId14" imgW="774720" imgH="355680" progId="Equation.3">
                    <p:embed/>
                    <p:pic>
                      <p:nvPicPr>
                        <p:cNvPr id="0" name="Picture 4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1400" y="4993357"/>
                          <a:ext cx="11398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直接箭头连接符 43"/>
            <p:cNvCxnSpPr/>
            <p:nvPr/>
          </p:nvCxnSpPr>
          <p:spPr bwMode="auto">
            <a:xfrm rot="10800000" flipV="1">
              <a:off x="4857752" y="1428736"/>
              <a:ext cx="1214446" cy="357190"/>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组合 1"/>
          <p:cNvGrpSpPr/>
          <p:nvPr/>
        </p:nvGrpSpPr>
        <p:grpSpPr>
          <a:xfrm>
            <a:off x="7272275" y="1101018"/>
            <a:ext cx="2825750" cy="5505153"/>
            <a:chOff x="5748275" y="1101017"/>
            <a:chExt cx="2825750" cy="5505153"/>
          </a:xfrm>
        </p:grpSpPr>
        <p:grpSp>
          <p:nvGrpSpPr>
            <p:cNvPr id="179204" name="Group 4"/>
            <p:cNvGrpSpPr>
              <a:grpSpLocks/>
            </p:cNvGrpSpPr>
            <p:nvPr/>
          </p:nvGrpSpPr>
          <p:grpSpPr bwMode="auto">
            <a:xfrm>
              <a:off x="5748275" y="2597732"/>
              <a:ext cx="2825750" cy="4008438"/>
              <a:chOff x="3840" y="864"/>
              <a:chExt cx="1780" cy="2525"/>
            </a:xfrm>
          </p:grpSpPr>
          <p:sp>
            <p:nvSpPr>
              <p:cNvPr id="179205" name="Rectangle 5"/>
              <p:cNvSpPr>
                <a:spLocks noChangeArrowheads="1"/>
              </p:cNvSpPr>
              <p:nvPr/>
            </p:nvSpPr>
            <p:spPr bwMode="auto">
              <a:xfrm>
                <a:off x="4464" y="864"/>
                <a:ext cx="768" cy="206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6" name="Line 6"/>
              <p:cNvSpPr>
                <a:spLocks noChangeShapeType="1"/>
              </p:cNvSpPr>
              <p:nvPr/>
            </p:nvSpPr>
            <p:spPr bwMode="auto">
              <a:xfrm>
                <a:off x="5232" y="1776"/>
                <a:ext cx="24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7" name="Line 7"/>
              <p:cNvSpPr>
                <a:spLocks noChangeShapeType="1"/>
              </p:cNvSpPr>
              <p:nvPr/>
            </p:nvSpPr>
            <p:spPr bwMode="auto">
              <a:xfrm flipH="1">
                <a:off x="4128" y="1152"/>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8" name="Line 8"/>
              <p:cNvSpPr>
                <a:spLocks noChangeShapeType="1"/>
              </p:cNvSpPr>
              <p:nvPr/>
            </p:nvSpPr>
            <p:spPr bwMode="auto">
              <a:xfrm flipH="1">
                <a:off x="4128" y="1584"/>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9" name="Line 9"/>
              <p:cNvSpPr>
                <a:spLocks noChangeShapeType="1"/>
              </p:cNvSpPr>
              <p:nvPr/>
            </p:nvSpPr>
            <p:spPr bwMode="auto">
              <a:xfrm flipH="1">
                <a:off x="4128" y="1968"/>
                <a:ext cx="33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0" name="Line 10"/>
              <p:cNvSpPr>
                <a:spLocks noChangeShapeType="1"/>
              </p:cNvSpPr>
              <p:nvPr/>
            </p:nvSpPr>
            <p:spPr bwMode="auto">
              <a:xfrm flipH="1">
                <a:off x="4176" y="2352"/>
                <a:ext cx="28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1" name="Rectangle 11"/>
              <p:cNvSpPr>
                <a:spLocks noChangeArrowheads="1"/>
              </p:cNvSpPr>
              <p:nvPr/>
            </p:nvSpPr>
            <p:spPr bwMode="auto">
              <a:xfrm>
                <a:off x="4464" y="954"/>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9212" name="Rectangle 12"/>
              <p:cNvSpPr>
                <a:spLocks noChangeArrowheads="1"/>
              </p:cNvSpPr>
              <p:nvPr/>
            </p:nvSpPr>
            <p:spPr bwMode="auto">
              <a:xfrm>
                <a:off x="4464" y="1338"/>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9213" name="Rectangle 13"/>
              <p:cNvSpPr>
                <a:spLocks noChangeArrowheads="1"/>
              </p:cNvSpPr>
              <p:nvPr/>
            </p:nvSpPr>
            <p:spPr bwMode="auto">
              <a:xfrm>
                <a:off x="4464" y="1722"/>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r>
                  <a:rPr lang="en-US" altLang="zh-CN" sz="3200" b="0" baseline="-25000" dirty="0">
                    <a:effectLst>
                      <a:outerShdw blurRad="38100" dist="38100" dir="2700000" algn="tl">
                        <a:srgbClr val="000000"/>
                      </a:outerShdw>
                    </a:effectLst>
                    <a:latin typeface="黑体" pitchFamily="49" charset="-122"/>
                    <a:ea typeface="黑体" pitchFamily="49" charset="-122"/>
                  </a:rPr>
                  <a:t>2</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179214" name="Rectangle 14"/>
              <p:cNvSpPr>
                <a:spLocks noChangeArrowheads="1"/>
              </p:cNvSpPr>
              <p:nvPr/>
            </p:nvSpPr>
            <p:spPr bwMode="auto">
              <a:xfrm>
                <a:off x="4464" y="210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9215" name="Line 15"/>
              <p:cNvSpPr>
                <a:spLocks noChangeShapeType="1"/>
              </p:cNvSpPr>
              <p:nvPr/>
            </p:nvSpPr>
            <p:spPr bwMode="auto">
              <a:xfrm>
                <a:off x="4656" y="2928"/>
                <a:ext cx="1"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6" name="Line 16"/>
              <p:cNvSpPr>
                <a:spLocks noChangeShapeType="1"/>
              </p:cNvSpPr>
              <p:nvPr/>
            </p:nvSpPr>
            <p:spPr bwMode="auto">
              <a:xfrm>
                <a:off x="5040" y="2928"/>
                <a:ext cx="1"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7" name="Rectangle 17"/>
              <p:cNvSpPr>
                <a:spLocks noChangeArrowheads="1"/>
              </p:cNvSpPr>
              <p:nvPr/>
            </p:nvSpPr>
            <p:spPr bwMode="auto">
              <a:xfrm>
                <a:off x="4848" y="2538"/>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9218" name="Rectangle 18"/>
              <p:cNvSpPr>
                <a:spLocks noChangeArrowheads="1"/>
              </p:cNvSpPr>
              <p:nvPr/>
            </p:nvSpPr>
            <p:spPr bwMode="auto">
              <a:xfrm>
                <a:off x="4512" y="2538"/>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9219" name="Rectangle 19"/>
              <p:cNvSpPr>
                <a:spLocks noChangeArrowheads="1"/>
              </p:cNvSpPr>
              <p:nvPr/>
            </p:nvSpPr>
            <p:spPr bwMode="auto">
              <a:xfrm>
                <a:off x="5376" y="139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179220" name="Rectangle 20"/>
              <p:cNvSpPr>
                <a:spLocks noChangeArrowheads="1"/>
              </p:cNvSpPr>
              <p:nvPr/>
            </p:nvSpPr>
            <p:spPr bwMode="auto">
              <a:xfrm>
                <a:off x="3840" y="9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9221" name="Rectangle 21"/>
              <p:cNvSpPr>
                <a:spLocks noChangeArrowheads="1"/>
              </p:cNvSpPr>
              <p:nvPr/>
            </p:nvSpPr>
            <p:spPr bwMode="auto">
              <a:xfrm>
                <a:off x="3840" y="177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9222" name="Rectangle 22"/>
              <p:cNvSpPr>
                <a:spLocks noChangeArrowheads="1"/>
              </p:cNvSpPr>
              <p:nvPr/>
            </p:nvSpPr>
            <p:spPr bwMode="auto">
              <a:xfrm>
                <a:off x="3840" y="215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9223" name="Rectangle 23"/>
              <p:cNvSpPr>
                <a:spLocks noChangeArrowheads="1"/>
              </p:cNvSpPr>
              <p:nvPr/>
            </p:nvSpPr>
            <p:spPr bwMode="auto">
              <a:xfrm>
                <a:off x="3840" y="133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79224" name="Line 24"/>
              <p:cNvSpPr>
                <a:spLocks noChangeShapeType="1"/>
              </p:cNvSpPr>
              <p:nvPr/>
            </p:nvSpPr>
            <p:spPr bwMode="auto">
              <a:xfrm>
                <a:off x="3888" y="1008"/>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5" name="Line 25"/>
              <p:cNvSpPr>
                <a:spLocks noChangeShapeType="1"/>
              </p:cNvSpPr>
              <p:nvPr/>
            </p:nvSpPr>
            <p:spPr bwMode="auto">
              <a:xfrm>
                <a:off x="3888" y="1824"/>
                <a:ext cx="144"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6" name="Rectangle 26"/>
              <p:cNvSpPr>
                <a:spLocks noChangeArrowheads="1"/>
              </p:cNvSpPr>
              <p:nvPr/>
            </p:nvSpPr>
            <p:spPr bwMode="auto">
              <a:xfrm>
                <a:off x="4464" y="302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79227" name="Rectangle 27"/>
              <p:cNvSpPr>
                <a:spLocks noChangeArrowheads="1"/>
              </p:cNvSpPr>
              <p:nvPr/>
            </p:nvSpPr>
            <p:spPr bwMode="auto">
              <a:xfrm>
                <a:off x="4848" y="302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41" name="Oval 21"/>
            <p:cNvSpPr>
              <a:spLocks noChangeArrowheads="1"/>
            </p:cNvSpPr>
            <p:nvPr/>
          </p:nvSpPr>
          <p:spPr bwMode="auto">
            <a:xfrm>
              <a:off x="7217779" y="2428391"/>
              <a:ext cx="149225" cy="15557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42"/>
            <p:cNvSpPr>
              <a:spLocks noChangeArrowheads="1"/>
            </p:cNvSpPr>
            <p:nvPr/>
          </p:nvSpPr>
          <p:spPr bwMode="auto">
            <a:xfrm>
              <a:off x="7164288" y="263353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45" name="Line 45"/>
            <p:cNvSpPr>
              <a:spLocks noChangeShapeType="1"/>
            </p:cNvSpPr>
            <p:nvPr/>
          </p:nvSpPr>
          <p:spPr bwMode="auto">
            <a:xfrm>
              <a:off x="7164288" y="2727201"/>
              <a:ext cx="301625"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50"/>
            <p:cNvSpPr>
              <a:spLocks noChangeShapeType="1"/>
            </p:cNvSpPr>
            <p:nvPr/>
          </p:nvSpPr>
          <p:spPr bwMode="auto">
            <a:xfrm flipV="1">
              <a:off x="7292391" y="1733636"/>
              <a:ext cx="0" cy="6929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Rectangle 23"/>
            <p:cNvSpPr>
              <a:spLocks noChangeArrowheads="1"/>
            </p:cNvSpPr>
            <p:nvPr/>
          </p:nvSpPr>
          <p:spPr bwMode="auto">
            <a:xfrm>
              <a:off x="7098716" y="1101017"/>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981200"/>
            <a:ext cx="8663880" cy="4114800"/>
          </a:xfrm>
        </p:spPr>
        <p:txBody>
          <a:bodyPr/>
          <a:lstStyle/>
          <a:p>
            <a:r>
              <a:rPr lang="en-US" altLang="zh-CN" dirty="0" smtClean="0">
                <a:latin typeface="Times New Roman" pitchFamily="18" charset="0"/>
                <a:cs typeface="Times New Roman" pitchFamily="18" charset="0"/>
              </a:rPr>
              <a:t>By comparing the function that we get from the K-map, with the standard function of the data selector, </a:t>
            </a:r>
          </a:p>
          <a:p>
            <a:r>
              <a:rPr lang="en-US" altLang="zh-CN" dirty="0" smtClean="0">
                <a:latin typeface="Times New Roman" pitchFamily="18" charset="0"/>
                <a:cs typeface="Times New Roman" pitchFamily="18" charset="0"/>
              </a:rPr>
              <a:t>we find that D0 is C NOT, D1 is 1, D2 is C NOT, D3 is C.</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3649836" y="2061245"/>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Line 5"/>
          <p:cNvSpPr>
            <a:spLocks noChangeShapeType="1"/>
          </p:cNvSpPr>
          <p:nvPr/>
        </p:nvSpPr>
        <p:spPr bwMode="auto">
          <a:xfrm flipV="1">
            <a:off x="3649836" y="2747045"/>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2" name="Line 6"/>
          <p:cNvSpPr>
            <a:spLocks noChangeShapeType="1"/>
          </p:cNvSpPr>
          <p:nvPr/>
        </p:nvSpPr>
        <p:spPr bwMode="auto">
          <a:xfrm>
            <a:off x="3649836" y="4194845"/>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FF00"/>
              </a:solidFill>
            </a:endParaRPr>
          </a:p>
        </p:txBody>
      </p:sp>
      <p:sp>
        <p:nvSpPr>
          <p:cNvPr id="39943" name="Line 7"/>
          <p:cNvSpPr>
            <a:spLocks noChangeShapeType="1"/>
          </p:cNvSpPr>
          <p:nvPr/>
        </p:nvSpPr>
        <p:spPr bwMode="auto">
          <a:xfrm>
            <a:off x="3649836" y="3432845"/>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FF00"/>
              </a:solidFill>
            </a:endParaRPr>
          </a:p>
        </p:txBody>
      </p:sp>
      <p:sp>
        <p:nvSpPr>
          <p:cNvPr id="39944" name="Line 8"/>
          <p:cNvSpPr>
            <a:spLocks noChangeShapeType="1"/>
          </p:cNvSpPr>
          <p:nvPr/>
        </p:nvSpPr>
        <p:spPr bwMode="auto">
          <a:xfrm>
            <a:off x="4488036" y="2061245"/>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5" name="Line 9"/>
          <p:cNvSpPr>
            <a:spLocks noChangeShapeType="1"/>
          </p:cNvSpPr>
          <p:nvPr/>
        </p:nvSpPr>
        <p:spPr bwMode="auto">
          <a:xfrm>
            <a:off x="6164436" y="2061245"/>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6" name="Line 10"/>
          <p:cNvSpPr>
            <a:spLocks noChangeShapeType="1"/>
          </p:cNvSpPr>
          <p:nvPr/>
        </p:nvSpPr>
        <p:spPr bwMode="auto">
          <a:xfrm>
            <a:off x="5326236" y="2061245"/>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7" name="Line 11"/>
          <p:cNvSpPr>
            <a:spLocks noChangeShapeType="1"/>
          </p:cNvSpPr>
          <p:nvPr/>
        </p:nvSpPr>
        <p:spPr bwMode="auto">
          <a:xfrm flipH="1" flipV="1">
            <a:off x="3040236" y="1451645"/>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8" name="Rectangle 12"/>
          <p:cNvSpPr>
            <a:spLocks noChangeArrowheads="1"/>
          </p:cNvSpPr>
          <p:nvPr/>
        </p:nvSpPr>
        <p:spPr bwMode="auto">
          <a:xfrm>
            <a:off x="2631926" y="9087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9949" name="Rectangle 13"/>
          <p:cNvSpPr>
            <a:spLocks noChangeArrowheads="1"/>
          </p:cNvSpPr>
          <p:nvPr/>
        </p:nvSpPr>
        <p:spPr bwMode="auto">
          <a:xfrm>
            <a:off x="2659236" y="15945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0" name="Rectangle 14"/>
          <p:cNvSpPr>
            <a:spLocks noChangeArrowheads="1"/>
          </p:cNvSpPr>
          <p:nvPr/>
        </p:nvSpPr>
        <p:spPr bwMode="auto">
          <a:xfrm>
            <a:off x="3192636" y="1223045"/>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p>
        </p:txBody>
      </p:sp>
      <p:sp>
        <p:nvSpPr>
          <p:cNvPr id="39951" name="Rectangle 15"/>
          <p:cNvSpPr>
            <a:spLocks noChangeArrowheads="1"/>
          </p:cNvSpPr>
          <p:nvPr/>
        </p:nvSpPr>
        <p:spPr bwMode="auto">
          <a:xfrm>
            <a:off x="3726036" y="15183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2" name="Rectangle 16"/>
          <p:cNvSpPr>
            <a:spLocks noChangeArrowheads="1"/>
          </p:cNvSpPr>
          <p:nvPr/>
        </p:nvSpPr>
        <p:spPr bwMode="auto">
          <a:xfrm>
            <a:off x="3040236" y="20517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3" name="Rectangle 17"/>
          <p:cNvSpPr>
            <a:spLocks noChangeArrowheads="1"/>
          </p:cNvSpPr>
          <p:nvPr/>
        </p:nvSpPr>
        <p:spPr bwMode="auto">
          <a:xfrm>
            <a:off x="4564236" y="15183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4" name="Rectangle 18"/>
          <p:cNvSpPr>
            <a:spLocks noChangeArrowheads="1"/>
          </p:cNvSpPr>
          <p:nvPr/>
        </p:nvSpPr>
        <p:spPr bwMode="auto">
          <a:xfrm>
            <a:off x="3040236" y="27375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5" name="Rectangle 19"/>
          <p:cNvSpPr>
            <a:spLocks noChangeArrowheads="1"/>
          </p:cNvSpPr>
          <p:nvPr/>
        </p:nvSpPr>
        <p:spPr bwMode="auto">
          <a:xfrm>
            <a:off x="5402436" y="15183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6" name="Rectangle 20"/>
          <p:cNvSpPr>
            <a:spLocks noChangeArrowheads="1"/>
          </p:cNvSpPr>
          <p:nvPr/>
        </p:nvSpPr>
        <p:spPr bwMode="auto">
          <a:xfrm>
            <a:off x="3040236" y="34233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7" name="Rectangle 21"/>
          <p:cNvSpPr>
            <a:spLocks noChangeArrowheads="1"/>
          </p:cNvSpPr>
          <p:nvPr/>
        </p:nvSpPr>
        <p:spPr bwMode="auto">
          <a:xfrm>
            <a:off x="3040236" y="41853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8" name="Rectangle 22"/>
          <p:cNvSpPr>
            <a:spLocks noChangeArrowheads="1"/>
          </p:cNvSpPr>
          <p:nvPr/>
        </p:nvSpPr>
        <p:spPr bwMode="auto">
          <a:xfrm>
            <a:off x="6316836" y="151832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59" name="Rectangle 23"/>
          <p:cNvSpPr>
            <a:spLocks noChangeArrowheads="1"/>
          </p:cNvSpPr>
          <p:nvPr/>
        </p:nvSpPr>
        <p:spPr bwMode="auto">
          <a:xfrm>
            <a:off x="3802236" y="34995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9960" name="Rectangle 24"/>
          <p:cNvSpPr>
            <a:spLocks noChangeArrowheads="1"/>
          </p:cNvSpPr>
          <p:nvPr/>
        </p:nvSpPr>
        <p:spPr bwMode="auto">
          <a:xfrm>
            <a:off x="4640436" y="34995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9961" name="Rectangle 25"/>
          <p:cNvSpPr>
            <a:spLocks noChangeArrowheads="1"/>
          </p:cNvSpPr>
          <p:nvPr/>
        </p:nvSpPr>
        <p:spPr bwMode="auto">
          <a:xfrm>
            <a:off x="5478636" y="34995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9962" name="Rectangle 26"/>
          <p:cNvSpPr>
            <a:spLocks noChangeArrowheads="1"/>
          </p:cNvSpPr>
          <p:nvPr/>
        </p:nvSpPr>
        <p:spPr bwMode="auto">
          <a:xfrm>
            <a:off x="6393036" y="34995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d</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9963" name="Rectangle 27"/>
          <p:cNvSpPr>
            <a:spLocks noChangeArrowheads="1"/>
          </p:cNvSpPr>
          <p:nvPr/>
        </p:nvSpPr>
        <p:spPr bwMode="auto">
          <a:xfrm>
            <a:off x="6393036" y="41853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9964" name="Rectangle 28"/>
          <p:cNvSpPr>
            <a:spLocks noChangeArrowheads="1"/>
          </p:cNvSpPr>
          <p:nvPr/>
        </p:nvSpPr>
        <p:spPr bwMode="auto">
          <a:xfrm>
            <a:off x="5478636" y="41853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d</a:t>
            </a:r>
            <a:endParaRPr lang="zh-CN" altLang="en-US" sz="3200" b="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39965" name="Rectangle 29"/>
          <p:cNvSpPr>
            <a:spLocks noChangeArrowheads="1"/>
          </p:cNvSpPr>
          <p:nvPr/>
        </p:nvSpPr>
        <p:spPr bwMode="auto">
          <a:xfrm>
            <a:off x="3878436" y="20517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66" name="Rectangle 30"/>
          <p:cNvSpPr>
            <a:spLocks noChangeArrowheads="1"/>
          </p:cNvSpPr>
          <p:nvPr/>
        </p:nvSpPr>
        <p:spPr bwMode="auto">
          <a:xfrm>
            <a:off x="4640436" y="20517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67" name="Rectangle 31"/>
          <p:cNvSpPr>
            <a:spLocks noChangeArrowheads="1"/>
          </p:cNvSpPr>
          <p:nvPr/>
        </p:nvSpPr>
        <p:spPr bwMode="auto">
          <a:xfrm>
            <a:off x="5554836" y="27375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68" name="Rectangle 32"/>
          <p:cNvSpPr>
            <a:spLocks noChangeArrowheads="1"/>
          </p:cNvSpPr>
          <p:nvPr/>
        </p:nvSpPr>
        <p:spPr bwMode="auto">
          <a:xfrm>
            <a:off x="3802236" y="41853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69" name="Rectangle 33"/>
          <p:cNvSpPr>
            <a:spLocks noChangeArrowheads="1"/>
          </p:cNvSpPr>
          <p:nvPr/>
        </p:nvSpPr>
        <p:spPr bwMode="auto">
          <a:xfrm>
            <a:off x="4640436" y="41853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70" name="Rectangle 34"/>
          <p:cNvSpPr>
            <a:spLocks noChangeArrowheads="1"/>
          </p:cNvSpPr>
          <p:nvPr/>
        </p:nvSpPr>
        <p:spPr bwMode="auto">
          <a:xfrm>
            <a:off x="6469236" y="20517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71" name="Rectangle 35"/>
          <p:cNvSpPr>
            <a:spLocks noChangeArrowheads="1"/>
          </p:cNvSpPr>
          <p:nvPr/>
        </p:nvSpPr>
        <p:spPr bwMode="auto">
          <a:xfrm>
            <a:off x="3802236" y="27375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72" name="Rectangle 36"/>
          <p:cNvSpPr>
            <a:spLocks noChangeArrowheads="1"/>
          </p:cNvSpPr>
          <p:nvPr/>
        </p:nvSpPr>
        <p:spPr bwMode="auto">
          <a:xfrm>
            <a:off x="4640436" y="27375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73" name="Rectangle 37"/>
          <p:cNvSpPr>
            <a:spLocks noChangeArrowheads="1"/>
          </p:cNvSpPr>
          <p:nvPr/>
        </p:nvSpPr>
        <p:spPr bwMode="auto">
          <a:xfrm>
            <a:off x="6393036" y="27375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74" name="Rectangle 38"/>
          <p:cNvSpPr>
            <a:spLocks noChangeArrowheads="1"/>
          </p:cNvSpPr>
          <p:nvPr/>
        </p:nvSpPr>
        <p:spPr bwMode="auto">
          <a:xfrm>
            <a:off x="5478636" y="205172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9975" name="Oval 39"/>
          <p:cNvSpPr>
            <a:spLocks noChangeArrowheads="1"/>
          </p:cNvSpPr>
          <p:nvPr/>
        </p:nvSpPr>
        <p:spPr bwMode="auto">
          <a:xfrm>
            <a:off x="3726036" y="2670845"/>
            <a:ext cx="1524000" cy="16002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028" name="Group 92"/>
          <p:cNvGrpSpPr>
            <a:grpSpLocks/>
          </p:cNvGrpSpPr>
          <p:nvPr/>
        </p:nvGrpSpPr>
        <p:grpSpPr bwMode="auto">
          <a:xfrm>
            <a:off x="3345036" y="2670845"/>
            <a:ext cx="3975100" cy="1665288"/>
            <a:chOff x="1728" y="1296"/>
            <a:chExt cx="2504" cy="1049"/>
          </a:xfrm>
        </p:grpSpPr>
        <p:sp>
          <p:nvSpPr>
            <p:cNvPr id="39976" name="Arc 40"/>
            <p:cNvSpPr>
              <a:spLocks/>
            </p:cNvSpPr>
            <p:nvPr/>
          </p:nvSpPr>
          <p:spPr bwMode="auto">
            <a:xfrm>
              <a:off x="1728" y="1344"/>
              <a:ext cx="633" cy="960"/>
            </a:xfrm>
            <a:custGeom>
              <a:avLst/>
              <a:gdLst>
                <a:gd name="G0" fmla="+- 2155 0 0"/>
                <a:gd name="G1" fmla="+- 21600 0 0"/>
                <a:gd name="G2" fmla="+- 21600 0 0"/>
                <a:gd name="T0" fmla="*/ 2155 w 23755"/>
                <a:gd name="T1" fmla="*/ 0 h 43200"/>
                <a:gd name="T2" fmla="*/ 0 w 23755"/>
                <a:gd name="T3" fmla="*/ 43092 h 43200"/>
                <a:gd name="T4" fmla="*/ 2155 w 23755"/>
                <a:gd name="T5" fmla="*/ 21600 h 43200"/>
              </a:gdLst>
              <a:ahLst/>
              <a:cxnLst>
                <a:cxn ang="0">
                  <a:pos x="T0" y="T1"/>
                </a:cxn>
                <a:cxn ang="0">
                  <a:pos x="T2" y="T3"/>
                </a:cxn>
                <a:cxn ang="0">
                  <a:pos x="T4" y="T5"/>
                </a:cxn>
              </a:cxnLst>
              <a:rect l="0" t="0" r="r" b="b"/>
              <a:pathLst>
                <a:path w="23755" h="43200" fill="none" extrusionOk="0">
                  <a:moveTo>
                    <a:pt x="2154" y="0"/>
                  </a:moveTo>
                  <a:cubicBezTo>
                    <a:pt x="14084" y="0"/>
                    <a:pt x="23755" y="9670"/>
                    <a:pt x="23755" y="21600"/>
                  </a:cubicBezTo>
                  <a:cubicBezTo>
                    <a:pt x="23755" y="33529"/>
                    <a:pt x="14084" y="43200"/>
                    <a:pt x="2155" y="43200"/>
                  </a:cubicBezTo>
                  <a:cubicBezTo>
                    <a:pt x="1435" y="43200"/>
                    <a:pt x="716" y="43164"/>
                    <a:pt x="-1" y="43092"/>
                  </a:cubicBezTo>
                </a:path>
                <a:path w="23755" h="43200" stroke="0" extrusionOk="0">
                  <a:moveTo>
                    <a:pt x="2154" y="0"/>
                  </a:moveTo>
                  <a:cubicBezTo>
                    <a:pt x="14084" y="0"/>
                    <a:pt x="23755" y="9670"/>
                    <a:pt x="23755" y="21600"/>
                  </a:cubicBezTo>
                  <a:cubicBezTo>
                    <a:pt x="23755" y="33529"/>
                    <a:pt x="14084" y="43200"/>
                    <a:pt x="2155" y="43200"/>
                  </a:cubicBezTo>
                  <a:cubicBezTo>
                    <a:pt x="1435" y="43200"/>
                    <a:pt x="716" y="43164"/>
                    <a:pt x="-1" y="43092"/>
                  </a:cubicBezTo>
                  <a:lnTo>
                    <a:pt x="2155"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7" name="Arc 41"/>
            <p:cNvSpPr>
              <a:spLocks/>
            </p:cNvSpPr>
            <p:nvPr/>
          </p:nvSpPr>
          <p:spPr bwMode="auto">
            <a:xfrm>
              <a:off x="3456" y="1296"/>
              <a:ext cx="776" cy="1049"/>
            </a:xfrm>
            <a:custGeom>
              <a:avLst/>
              <a:gdLst>
                <a:gd name="G0" fmla="+- 21600 0 0"/>
                <a:gd name="G1" fmla="+- 21600 0 0"/>
                <a:gd name="G2" fmla="+- 21600 0 0"/>
                <a:gd name="T0" fmla="*/ 25441 w 29104"/>
                <a:gd name="T1" fmla="*/ 42856 h 43200"/>
                <a:gd name="T2" fmla="*/ 29104 w 29104"/>
                <a:gd name="T3" fmla="*/ 1345 h 43200"/>
                <a:gd name="T4" fmla="*/ 21600 w 29104"/>
                <a:gd name="T5" fmla="*/ 21600 h 43200"/>
              </a:gdLst>
              <a:ahLst/>
              <a:cxnLst>
                <a:cxn ang="0">
                  <a:pos x="T0" y="T1"/>
                </a:cxn>
                <a:cxn ang="0">
                  <a:pos x="T2" y="T3"/>
                </a:cxn>
                <a:cxn ang="0">
                  <a:pos x="T4" y="T5"/>
                </a:cxn>
              </a:cxnLst>
              <a:rect l="0" t="0" r="r" b="b"/>
              <a:pathLst>
                <a:path w="29104" h="43200" fill="none" extrusionOk="0">
                  <a:moveTo>
                    <a:pt x="25440" y="42855"/>
                  </a:moveTo>
                  <a:cubicBezTo>
                    <a:pt x="24173" y="43084"/>
                    <a:pt x="22888" y="43199"/>
                    <a:pt x="21600" y="43200"/>
                  </a:cubicBezTo>
                  <a:cubicBezTo>
                    <a:pt x="9670" y="43200"/>
                    <a:pt x="0" y="33529"/>
                    <a:pt x="0" y="21600"/>
                  </a:cubicBezTo>
                  <a:cubicBezTo>
                    <a:pt x="0" y="9670"/>
                    <a:pt x="9670" y="0"/>
                    <a:pt x="21600" y="0"/>
                  </a:cubicBezTo>
                  <a:cubicBezTo>
                    <a:pt x="24161" y="-1"/>
                    <a:pt x="26702" y="455"/>
                    <a:pt x="29103" y="1345"/>
                  </a:cubicBezTo>
                </a:path>
                <a:path w="29104" h="43200" stroke="0" extrusionOk="0">
                  <a:moveTo>
                    <a:pt x="25440" y="42855"/>
                  </a:moveTo>
                  <a:cubicBezTo>
                    <a:pt x="24173" y="43084"/>
                    <a:pt x="22888" y="43199"/>
                    <a:pt x="21600" y="43200"/>
                  </a:cubicBezTo>
                  <a:cubicBezTo>
                    <a:pt x="9670" y="43200"/>
                    <a:pt x="0" y="33529"/>
                    <a:pt x="0" y="21600"/>
                  </a:cubicBezTo>
                  <a:cubicBezTo>
                    <a:pt x="0" y="9670"/>
                    <a:pt x="9670" y="0"/>
                    <a:pt x="21600" y="0"/>
                  </a:cubicBezTo>
                  <a:cubicBezTo>
                    <a:pt x="24161" y="-1"/>
                    <a:pt x="26702" y="455"/>
                    <a:pt x="29103" y="1345"/>
                  </a:cubicBezTo>
                  <a:lnTo>
                    <a:pt x="21600"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027" name="Group 91"/>
          <p:cNvGrpSpPr>
            <a:grpSpLocks/>
          </p:cNvGrpSpPr>
          <p:nvPr/>
        </p:nvGrpSpPr>
        <p:grpSpPr bwMode="auto">
          <a:xfrm>
            <a:off x="5250036" y="1604046"/>
            <a:ext cx="1003300" cy="3662363"/>
            <a:chOff x="2928" y="624"/>
            <a:chExt cx="632" cy="2307"/>
          </a:xfrm>
        </p:grpSpPr>
        <p:sp>
          <p:nvSpPr>
            <p:cNvPr id="39978" name="Arc 42"/>
            <p:cNvSpPr>
              <a:spLocks/>
            </p:cNvSpPr>
            <p:nvPr/>
          </p:nvSpPr>
          <p:spPr bwMode="auto">
            <a:xfrm>
              <a:off x="2928" y="624"/>
              <a:ext cx="622" cy="706"/>
            </a:xfrm>
            <a:custGeom>
              <a:avLst/>
              <a:gdLst>
                <a:gd name="G0" fmla="+- 21600 0 0"/>
                <a:gd name="G1" fmla="+- 14022 0 0"/>
                <a:gd name="G2" fmla="+- 21600 0 0"/>
                <a:gd name="T0" fmla="*/ 39197 w 43200"/>
                <a:gd name="T1" fmla="*/ 1495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196" y="1495"/>
                  </a:moveTo>
                  <a:cubicBezTo>
                    <a:pt x="41800" y="5153"/>
                    <a:pt x="43200" y="9531"/>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196" y="1495"/>
                  </a:moveTo>
                  <a:cubicBezTo>
                    <a:pt x="41800" y="5153"/>
                    <a:pt x="43200" y="9531"/>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9" name="Arc 43"/>
            <p:cNvSpPr>
              <a:spLocks/>
            </p:cNvSpPr>
            <p:nvPr/>
          </p:nvSpPr>
          <p:spPr bwMode="auto">
            <a:xfrm>
              <a:off x="2936" y="2160"/>
              <a:ext cx="624" cy="771"/>
            </a:xfrm>
            <a:custGeom>
              <a:avLst/>
              <a:gdLst>
                <a:gd name="G0" fmla="+- 21600 0 0"/>
                <a:gd name="G1" fmla="+- 21600 0 0"/>
                <a:gd name="G2" fmla="+- 21600 0 0"/>
                <a:gd name="T0" fmla="*/ 2282 w 43200"/>
                <a:gd name="T1" fmla="*/ 31262 h 34308"/>
                <a:gd name="T2" fmla="*/ 39066 w 43200"/>
                <a:gd name="T3" fmla="*/ 34308 h 34308"/>
                <a:gd name="T4" fmla="*/ 21600 w 43200"/>
                <a:gd name="T5" fmla="*/ 21600 h 34308"/>
              </a:gdLst>
              <a:ahLst/>
              <a:cxnLst>
                <a:cxn ang="0">
                  <a:pos x="T0" y="T1"/>
                </a:cxn>
                <a:cxn ang="0">
                  <a:pos x="T2" y="T3"/>
                </a:cxn>
                <a:cxn ang="0">
                  <a:pos x="T4" y="T5"/>
                </a:cxn>
              </a:cxnLst>
              <a:rect l="0" t="0" r="r" b="b"/>
              <a:pathLst>
                <a:path w="43200" h="34308" fill="none"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path>
                <a:path w="43200" h="34308" stroke="0"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lnTo>
                    <a:pt x="21600"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0033" name="Object 97"/>
          <p:cNvGraphicFramePr>
            <a:graphicFrameLocks noChangeAspect="1"/>
          </p:cNvGraphicFramePr>
          <p:nvPr>
            <p:extLst>
              <p:ext uri="{D42A27DB-BD31-4B8C-83A1-F6EECF244321}">
                <p14:modId xmlns:p14="http://schemas.microsoft.com/office/powerpoint/2010/main" val="3891373622"/>
              </p:ext>
            </p:extLst>
          </p:nvPr>
        </p:nvGraphicFramePr>
        <p:xfrm>
          <a:off x="3049712" y="5777508"/>
          <a:ext cx="3262312" cy="531812"/>
        </p:xfrm>
        <a:graphic>
          <a:graphicData uri="http://schemas.openxmlformats.org/presentationml/2006/ole">
            <mc:AlternateContent xmlns:mc="http://schemas.openxmlformats.org/markup-compatibility/2006">
              <mc:Choice xmlns:v="urn:schemas-microsoft-com:vml" Requires="v">
                <p:oleObj spid="_x0000_s115002" name="公式" r:id="rId5" imgW="2095920" imgH="330120" progId="Equation.3">
                  <p:embed/>
                </p:oleObj>
              </mc:Choice>
              <mc:Fallback>
                <p:oleObj name="公式" r:id="rId5" imgW="2095920" imgH="330120" progId="Equation.3">
                  <p:embed/>
                  <p:pic>
                    <p:nvPicPr>
                      <p:cNvPr id="0" name="Picture 1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9712" y="5777508"/>
                        <a:ext cx="3262312"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73"/>
          <p:cNvSpPr>
            <a:spLocks noChangeArrowheads="1"/>
          </p:cNvSpPr>
          <p:nvPr/>
        </p:nvSpPr>
        <p:spPr bwMode="auto">
          <a:xfrm>
            <a:off x="1415480" y="264023"/>
            <a:ext cx="64807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3</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Function Simplification</a:t>
            </a:r>
          </a:p>
        </p:txBody>
      </p:sp>
      <p:cxnSp>
        <p:nvCxnSpPr>
          <p:cNvPr id="48" name="直接箭头连接符 47"/>
          <p:cNvCxnSpPr/>
          <p:nvPr/>
        </p:nvCxnSpPr>
        <p:spPr bwMode="auto">
          <a:xfrm flipV="1">
            <a:off x="4168560" y="5157192"/>
            <a:ext cx="1370997" cy="705262"/>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p:nvPr/>
        </p:nvCxnSpPr>
        <p:spPr bwMode="auto">
          <a:xfrm flipV="1">
            <a:off x="6115620" y="4077072"/>
            <a:ext cx="864096" cy="1728192"/>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p:nvPr/>
        </p:nvCxnSpPr>
        <p:spPr bwMode="auto">
          <a:xfrm flipH="1" flipV="1">
            <a:off x="4603452" y="4077072"/>
            <a:ext cx="432050" cy="1800200"/>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027"/>
                                        </p:tgtEl>
                                        <p:attrNameLst>
                                          <p:attrName>style.visibility</p:attrName>
                                        </p:attrNameLst>
                                      </p:cBhvr>
                                      <p:to>
                                        <p:strVal val="visible"/>
                                      </p:to>
                                    </p:set>
                                    <p:anim calcmode="lin" valueType="num">
                                      <p:cBhvr additive="base">
                                        <p:cTn id="7" dur="500" fill="hold"/>
                                        <p:tgtEl>
                                          <p:spTgt spid="40027"/>
                                        </p:tgtEl>
                                        <p:attrNameLst>
                                          <p:attrName>ppt_x</p:attrName>
                                        </p:attrNameLst>
                                      </p:cBhvr>
                                      <p:tavLst>
                                        <p:tav tm="0">
                                          <p:val>
                                            <p:strVal val="0-#ppt_w/2"/>
                                          </p:val>
                                        </p:tav>
                                        <p:tav tm="100000">
                                          <p:val>
                                            <p:strVal val="#ppt_x"/>
                                          </p:val>
                                        </p:tav>
                                      </p:tavLst>
                                    </p:anim>
                                    <p:anim calcmode="lin" valueType="num">
                                      <p:cBhvr additive="base">
                                        <p:cTn id="8" dur="500" fill="hold"/>
                                        <p:tgtEl>
                                          <p:spTgt spid="400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028"/>
                                        </p:tgtEl>
                                        <p:attrNameLst>
                                          <p:attrName>style.visibility</p:attrName>
                                        </p:attrNameLst>
                                      </p:cBhvr>
                                      <p:to>
                                        <p:strVal val="visible"/>
                                      </p:to>
                                    </p:set>
                                    <p:anim calcmode="lin" valueType="num">
                                      <p:cBhvr additive="base">
                                        <p:cTn id="13" dur="500" fill="hold"/>
                                        <p:tgtEl>
                                          <p:spTgt spid="40028"/>
                                        </p:tgtEl>
                                        <p:attrNameLst>
                                          <p:attrName>ppt_x</p:attrName>
                                        </p:attrNameLst>
                                      </p:cBhvr>
                                      <p:tavLst>
                                        <p:tav tm="0">
                                          <p:val>
                                            <p:strVal val="0-#ppt_w/2"/>
                                          </p:val>
                                        </p:tav>
                                        <p:tav tm="100000">
                                          <p:val>
                                            <p:strVal val="#ppt_x"/>
                                          </p:val>
                                        </p:tav>
                                      </p:tavLst>
                                    </p:anim>
                                    <p:anim calcmode="lin" valueType="num">
                                      <p:cBhvr additive="base">
                                        <p:cTn id="14" dur="500" fill="hold"/>
                                        <p:tgtEl>
                                          <p:spTgt spid="400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75"/>
                                        </p:tgtEl>
                                        <p:attrNameLst>
                                          <p:attrName>style.visibility</p:attrName>
                                        </p:attrNameLst>
                                      </p:cBhvr>
                                      <p:to>
                                        <p:strVal val="visible"/>
                                      </p:to>
                                    </p:set>
                                    <p:anim calcmode="lin" valueType="num">
                                      <p:cBhvr additive="base">
                                        <p:cTn id="19" dur="500" fill="hold"/>
                                        <p:tgtEl>
                                          <p:spTgt spid="39975"/>
                                        </p:tgtEl>
                                        <p:attrNameLst>
                                          <p:attrName>ppt_x</p:attrName>
                                        </p:attrNameLst>
                                      </p:cBhvr>
                                      <p:tavLst>
                                        <p:tav tm="0">
                                          <p:val>
                                            <p:strVal val="0-#ppt_w/2"/>
                                          </p:val>
                                        </p:tav>
                                        <p:tav tm="100000">
                                          <p:val>
                                            <p:strVal val="#ppt_x"/>
                                          </p:val>
                                        </p:tav>
                                      </p:tavLst>
                                    </p:anim>
                                    <p:anim calcmode="lin" valueType="num">
                                      <p:cBhvr additive="base">
                                        <p:cTn id="20" dur="500" fill="hold"/>
                                        <p:tgtEl>
                                          <p:spTgt spid="399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033"/>
                                        </p:tgtEl>
                                        <p:attrNameLst>
                                          <p:attrName>style.visibility</p:attrName>
                                        </p:attrNameLst>
                                      </p:cBhvr>
                                      <p:to>
                                        <p:strVal val="visible"/>
                                      </p:to>
                                    </p:set>
                                    <p:anim calcmode="lin" valueType="num">
                                      <p:cBhvr additive="base">
                                        <p:cTn id="25" dur="500" fill="hold"/>
                                        <p:tgtEl>
                                          <p:spTgt spid="40033"/>
                                        </p:tgtEl>
                                        <p:attrNameLst>
                                          <p:attrName>ppt_x</p:attrName>
                                        </p:attrNameLst>
                                      </p:cBhvr>
                                      <p:tavLst>
                                        <p:tav tm="0">
                                          <p:val>
                                            <p:strVal val="0-#ppt_w/2"/>
                                          </p:val>
                                        </p:tav>
                                        <p:tav tm="100000">
                                          <p:val>
                                            <p:strVal val="#ppt_x"/>
                                          </p:val>
                                        </p:tav>
                                      </p:tavLst>
                                    </p:anim>
                                    <p:anim calcmode="lin" valueType="num">
                                      <p:cBhvr additive="base">
                                        <p:cTn id="26" dur="500" fill="hold"/>
                                        <p:tgtEl>
                                          <p:spTgt spid="400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5" grpId="0" animBg="1"/>
    </p:bldLst>
  </p:timing>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1257" name="Group 9"/>
          <p:cNvGrpSpPr>
            <a:grpSpLocks/>
          </p:cNvGrpSpPr>
          <p:nvPr/>
        </p:nvGrpSpPr>
        <p:grpSpPr bwMode="auto">
          <a:xfrm>
            <a:off x="1805018" y="1600202"/>
            <a:ext cx="8732838" cy="1574801"/>
            <a:chOff x="312" y="1008"/>
            <a:chExt cx="5501" cy="992"/>
          </a:xfrm>
        </p:grpSpPr>
        <p:sp>
          <p:nvSpPr>
            <p:cNvPr id="181258" name="Rectangle 10"/>
            <p:cNvSpPr>
              <a:spLocks noChangeArrowheads="1"/>
            </p:cNvSpPr>
            <p:nvPr/>
          </p:nvSpPr>
          <p:spPr bwMode="auto">
            <a:xfrm>
              <a:off x="312" y="1008"/>
              <a:ext cx="55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(A，B，C，D)=∑m(0，1，5，7，10，13，15)</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1259" name="Rectangle 11"/>
            <p:cNvSpPr>
              <a:spLocks noChangeArrowheads="1"/>
            </p:cNvSpPr>
            <p:nvPr/>
          </p:nvSpPr>
          <p:spPr bwMode="auto">
            <a:xfrm>
              <a:off x="336" y="1632"/>
              <a:ext cx="485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(A，B，C，D)=∑m(8，10，12，13，15)</a:t>
              </a:r>
            </a:p>
          </p:txBody>
        </p:sp>
      </p:grpSp>
      <p:sp>
        <p:nvSpPr>
          <p:cNvPr id="9" name="矩形 8"/>
          <p:cNvSpPr/>
          <p:nvPr/>
        </p:nvSpPr>
        <p:spPr>
          <a:xfrm>
            <a:off x="1631504" y="116632"/>
            <a:ext cx="9036496"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Example 3: Use the 4-to-1</a:t>
            </a:r>
            <a:r>
              <a:rPr lang="en-US" altLang="zh-CN" sz="3200" b="0" dirty="0">
                <a:effectLst>
                  <a:outerShdw blurRad="38100" dist="38100" dir="2700000" algn="tl">
                    <a:srgbClr val="000000"/>
                  </a:outerShdw>
                </a:effectLst>
                <a:ea typeface="黑体" pitchFamily="49" charset="-122"/>
                <a:cs typeface="Times New Roman" pitchFamily="18" charset="0"/>
              </a:rPr>
              <a:t> Line </a:t>
            </a:r>
            <a:r>
              <a:rPr lang="en-US" altLang="zh-CN" sz="3200" b="0" dirty="0">
                <a:effectLst>
                  <a:outerShdw blurRad="38100" dist="38100" dir="2700000" algn="tl">
                    <a:srgbClr val="000000">
                      <a:alpha val="43137"/>
                    </a:srgbClr>
                  </a:outerShdw>
                </a:effectLst>
              </a:rPr>
              <a:t>Data Selector to implement the following Logic Functions.</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81257"/>
                                        </p:tgtEl>
                                        <p:attrNameLst>
                                          <p:attrName>style.visibility</p:attrName>
                                        </p:attrNameLst>
                                      </p:cBhvr>
                                      <p:to>
                                        <p:strVal val="visible"/>
                                      </p:to>
                                    </p:set>
                                    <p:animEffect transition="in" filter="box(out)">
                                      <p:cBhvr>
                                        <p:cTn id="7" dur="500"/>
                                        <p:tgtEl>
                                          <p:spTgt spid="18125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981200"/>
            <a:ext cx="8519864" cy="4114800"/>
          </a:xfrm>
        </p:spPr>
        <p:txBody>
          <a:bodyPr/>
          <a:lstStyle/>
          <a:p>
            <a:r>
              <a:rPr lang="en-US" altLang="zh-CN" dirty="0" smtClean="0">
                <a:latin typeface="Times New Roman" pitchFamily="18" charset="0"/>
                <a:cs typeface="Times New Roman" pitchFamily="18" charset="0"/>
              </a:rPr>
              <a:t>The function is given in the from of </a:t>
            </a:r>
            <a:r>
              <a:rPr lang="en-US" altLang="zh-CN" dirty="0" err="1" smtClean="0">
                <a:latin typeface="Times New Roman" pitchFamily="18" charset="0"/>
                <a:cs typeface="Times New Roman" pitchFamily="18" charset="0"/>
              </a:rPr>
              <a:t>minterms</a:t>
            </a:r>
            <a:r>
              <a:rPr lang="en-US" altLang="zh-CN" dirty="0" smtClean="0">
                <a:latin typeface="Times New Roman" pitchFamily="18" charset="0"/>
                <a:cs typeface="Times New Roman" pitchFamily="18" charset="0"/>
              </a:rPr>
              <a:t>.</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ChangeArrowheads="1"/>
          </p:cNvSpPr>
          <p:nvPr/>
        </p:nvSpPr>
        <p:spPr bwMode="auto">
          <a:xfrm>
            <a:off x="3162272" y="1990725"/>
            <a:ext cx="3429000" cy="2819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77" name="Line 5"/>
          <p:cNvSpPr>
            <a:spLocks noChangeShapeType="1"/>
          </p:cNvSpPr>
          <p:nvPr/>
        </p:nvSpPr>
        <p:spPr bwMode="auto">
          <a:xfrm flipV="1">
            <a:off x="3162272" y="2676525"/>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78" name="Line 6"/>
          <p:cNvSpPr>
            <a:spLocks noChangeShapeType="1"/>
          </p:cNvSpPr>
          <p:nvPr/>
        </p:nvSpPr>
        <p:spPr bwMode="auto">
          <a:xfrm>
            <a:off x="3162272" y="4124325"/>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79" name="Line 7"/>
          <p:cNvSpPr>
            <a:spLocks noChangeShapeType="1"/>
          </p:cNvSpPr>
          <p:nvPr/>
        </p:nvSpPr>
        <p:spPr bwMode="auto">
          <a:xfrm>
            <a:off x="3162272" y="3362325"/>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0" name="Line 8"/>
          <p:cNvSpPr>
            <a:spLocks noChangeShapeType="1"/>
          </p:cNvSpPr>
          <p:nvPr/>
        </p:nvSpPr>
        <p:spPr bwMode="auto">
          <a:xfrm>
            <a:off x="4000472" y="1990725"/>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1" name="Line 9"/>
          <p:cNvSpPr>
            <a:spLocks noChangeShapeType="1"/>
          </p:cNvSpPr>
          <p:nvPr/>
        </p:nvSpPr>
        <p:spPr bwMode="auto">
          <a:xfrm>
            <a:off x="5676872" y="1990725"/>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2" name="Line 10"/>
          <p:cNvSpPr>
            <a:spLocks noChangeShapeType="1"/>
          </p:cNvSpPr>
          <p:nvPr/>
        </p:nvSpPr>
        <p:spPr bwMode="auto">
          <a:xfrm>
            <a:off x="4838672" y="1990725"/>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3" name="Line 11"/>
          <p:cNvSpPr>
            <a:spLocks noChangeShapeType="1"/>
          </p:cNvSpPr>
          <p:nvPr/>
        </p:nvSpPr>
        <p:spPr bwMode="auto">
          <a:xfrm flipH="1" flipV="1">
            <a:off x="2552672" y="1381125"/>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4" name="Rectangle 12"/>
          <p:cNvSpPr>
            <a:spLocks noChangeArrowheads="1"/>
          </p:cNvSpPr>
          <p:nvPr/>
        </p:nvSpPr>
        <p:spPr bwMode="auto">
          <a:xfrm>
            <a:off x="2095472" y="914401"/>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5" name="Rectangle 13"/>
          <p:cNvSpPr>
            <a:spLocks noChangeArrowheads="1"/>
          </p:cNvSpPr>
          <p:nvPr/>
        </p:nvSpPr>
        <p:spPr bwMode="auto">
          <a:xfrm>
            <a:off x="2247872" y="145732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6" name="Rectangle 14"/>
          <p:cNvSpPr>
            <a:spLocks noChangeArrowheads="1"/>
          </p:cNvSpPr>
          <p:nvPr/>
        </p:nvSpPr>
        <p:spPr bwMode="auto">
          <a:xfrm>
            <a:off x="2781272" y="1228725"/>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7" name="Rectangle 15"/>
          <p:cNvSpPr>
            <a:spLocks noChangeArrowheads="1"/>
          </p:cNvSpPr>
          <p:nvPr/>
        </p:nvSpPr>
        <p:spPr bwMode="auto">
          <a:xfrm>
            <a:off x="3238472" y="1447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8" name="Rectangle 16"/>
          <p:cNvSpPr>
            <a:spLocks noChangeArrowheads="1"/>
          </p:cNvSpPr>
          <p:nvPr/>
        </p:nvSpPr>
        <p:spPr bwMode="auto">
          <a:xfrm>
            <a:off x="2552672" y="19812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9" name="Rectangle 17"/>
          <p:cNvSpPr>
            <a:spLocks noChangeArrowheads="1"/>
          </p:cNvSpPr>
          <p:nvPr/>
        </p:nvSpPr>
        <p:spPr bwMode="auto">
          <a:xfrm>
            <a:off x="4076672" y="1447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0" name="Rectangle 18"/>
          <p:cNvSpPr>
            <a:spLocks noChangeArrowheads="1"/>
          </p:cNvSpPr>
          <p:nvPr/>
        </p:nvSpPr>
        <p:spPr bwMode="auto">
          <a:xfrm>
            <a:off x="2552672" y="2667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1" name="Rectangle 19"/>
          <p:cNvSpPr>
            <a:spLocks noChangeArrowheads="1"/>
          </p:cNvSpPr>
          <p:nvPr/>
        </p:nvSpPr>
        <p:spPr bwMode="auto">
          <a:xfrm>
            <a:off x="4914872" y="1447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2" name="Rectangle 20"/>
          <p:cNvSpPr>
            <a:spLocks noChangeArrowheads="1"/>
          </p:cNvSpPr>
          <p:nvPr/>
        </p:nvSpPr>
        <p:spPr bwMode="auto">
          <a:xfrm>
            <a:off x="2552672" y="3352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3" name="Rectangle 21"/>
          <p:cNvSpPr>
            <a:spLocks noChangeArrowheads="1"/>
          </p:cNvSpPr>
          <p:nvPr/>
        </p:nvSpPr>
        <p:spPr bwMode="auto">
          <a:xfrm>
            <a:off x="2552672" y="4114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4" name="Rectangle 22"/>
          <p:cNvSpPr>
            <a:spLocks noChangeArrowheads="1"/>
          </p:cNvSpPr>
          <p:nvPr/>
        </p:nvSpPr>
        <p:spPr bwMode="auto">
          <a:xfrm>
            <a:off x="5829272" y="1447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5" name="Rectangle 23"/>
          <p:cNvSpPr>
            <a:spLocks noChangeArrowheads="1"/>
          </p:cNvSpPr>
          <p:nvPr/>
        </p:nvSpPr>
        <p:spPr bwMode="auto">
          <a:xfrm>
            <a:off x="3314672"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6" name="Rectangle 24"/>
          <p:cNvSpPr>
            <a:spLocks noChangeArrowheads="1"/>
          </p:cNvSpPr>
          <p:nvPr/>
        </p:nvSpPr>
        <p:spPr bwMode="auto">
          <a:xfrm>
            <a:off x="4152872"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7" name="Rectangle 25"/>
          <p:cNvSpPr>
            <a:spLocks noChangeArrowheads="1"/>
          </p:cNvSpPr>
          <p:nvPr/>
        </p:nvSpPr>
        <p:spPr bwMode="auto">
          <a:xfrm>
            <a:off x="4991072"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8" name="Rectangle 26"/>
          <p:cNvSpPr>
            <a:spLocks noChangeArrowheads="1"/>
          </p:cNvSpPr>
          <p:nvPr/>
        </p:nvSpPr>
        <p:spPr bwMode="auto">
          <a:xfrm>
            <a:off x="5905472"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9" name="Rectangle 27"/>
          <p:cNvSpPr>
            <a:spLocks noChangeArrowheads="1"/>
          </p:cNvSpPr>
          <p:nvPr/>
        </p:nvSpPr>
        <p:spPr bwMode="auto">
          <a:xfrm>
            <a:off x="5905472" y="4114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0" name="Rectangle 28"/>
          <p:cNvSpPr>
            <a:spLocks noChangeArrowheads="1"/>
          </p:cNvSpPr>
          <p:nvPr/>
        </p:nvSpPr>
        <p:spPr bwMode="auto">
          <a:xfrm>
            <a:off x="4991072" y="4114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1" name="Rectangle 29"/>
          <p:cNvSpPr>
            <a:spLocks noChangeArrowheads="1"/>
          </p:cNvSpPr>
          <p:nvPr/>
        </p:nvSpPr>
        <p:spPr bwMode="auto">
          <a:xfrm>
            <a:off x="4229072" y="1981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82302" name="Rectangle 30"/>
          <p:cNvSpPr>
            <a:spLocks noChangeArrowheads="1"/>
          </p:cNvSpPr>
          <p:nvPr/>
        </p:nvSpPr>
        <p:spPr bwMode="auto">
          <a:xfrm>
            <a:off x="5067272" y="1981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3" name="Rectangle 31"/>
          <p:cNvSpPr>
            <a:spLocks noChangeArrowheads="1"/>
          </p:cNvSpPr>
          <p:nvPr/>
        </p:nvSpPr>
        <p:spPr bwMode="auto">
          <a:xfrm>
            <a:off x="3314672" y="2667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4" name="Rectangle 32"/>
          <p:cNvSpPr>
            <a:spLocks noChangeArrowheads="1"/>
          </p:cNvSpPr>
          <p:nvPr/>
        </p:nvSpPr>
        <p:spPr bwMode="auto">
          <a:xfrm>
            <a:off x="3314672" y="4114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5" name="Rectangle 33"/>
          <p:cNvSpPr>
            <a:spLocks noChangeArrowheads="1"/>
          </p:cNvSpPr>
          <p:nvPr/>
        </p:nvSpPr>
        <p:spPr bwMode="auto">
          <a:xfrm>
            <a:off x="4152872" y="4114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6" name="Rectangle 34"/>
          <p:cNvSpPr>
            <a:spLocks noChangeArrowheads="1"/>
          </p:cNvSpPr>
          <p:nvPr/>
        </p:nvSpPr>
        <p:spPr bwMode="auto">
          <a:xfrm>
            <a:off x="5981672" y="1981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7" name="Rectangle 35"/>
          <p:cNvSpPr>
            <a:spLocks noChangeArrowheads="1"/>
          </p:cNvSpPr>
          <p:nvPr/>
        </p:nvSpPr>
        <p:spPr bwMode="auto">
          <a:xfrm>
            <a:off x="4991072" y="2667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8" name="Rectangle 36"/>
          <p:cNvSpPr>
            <a:spLocks noChangeArrowheads="1"/>
          </p:cNvSpPr>
          <p:nvPr/>
        </p:nvSpPr>
        <p:spPr bwMode="auto">
          <a:xfrm>
            <a:off x="4152872" y="2667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9" name="Rectangle 37"/>
          <p:cNvSpPr>
            <a:spLocks noChangeArrowheads="1"/>
          </p:cNvSpPr>
          <p:nvPr/>
        </p:nvSpPr>
        <p:spPr bwMode="auto">
          <a:xfrm>
            <a:off x="5905472" y="2667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10" name="Rectangle 38"/>
          <p:cNvSpPr>
            <a:spLocks noChangeArrowheads="1"/>
          </p:cNvSpPr>
          <p:nvPr/>
        </p:nvSpPr>
        <p:spPr bwMode="auto">
          <a:xfrm>
            <a:off x="3390872" y="1981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17" name="Rectangle 45"/>
          <p:cNvSpPr>
            <a:spLocks noChangeArrowheads="1"/>
          </p:cNvSpPr>
          <p:nvPr/>
        </p:nvSpPr>
        <p:spPr bwMode="auto">
          <a:xfrm>
            <a:off x="1703389" y="188914"/>
            <a:ext cx="87334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(A，B，C，D)=∑m(0，1，5，7，10，13，15)</a:t>
            </a:r>
            <a:endParaRPr lang="zh-CN" altLang="en-US" sz="3200" b="0">
              <a:effectLst>
                <a:outerShdw blurRad="38100" dist="38100" dir="2700000" algn="tl">
                  <a:srgbClr val="000000"/>
                </a:outerShdw>
              </a:effectLst>
              <a:latin typeface="黑体" pitchFamily="49" charset="-122"/>
              <a:ea typeface="黑体" pitchFamily="49" charset="-122"/>
            </a:endParaRPr>
          </a:p>
        </p:txBody>
      </p:sp>
      <p:cxnSp>
        <p:nvCxnSpPr>
          <p:cNvPr id="45" name="直接箭头连接符 44"/>
          <p:cNvCxnSpPr/>
          <p:nvPr/>
        </p:nvCxnSpPr>
        <p:spPr bwMode="auto">
          <a:xfrm rot="10800000" flipV="1">
            <a:off x="3452794" y="785794"/>
            <a:ext cx="2214578" cy="1357322"/>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rot="10800000" flipV="1">
            <a:off x="5381620" y="857232"/>
            <a:ext cx="4500594" cy="307183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a:endCxn id="182308" idx="3"/>
          </p:cNvCxnSpPr>
          <p:nvPr/>
        </p:nvCxnSpPr>
        <p:spPr bwMode="auto">
          <a:xfrm rot="10800000" flipV="1">
            <a:off x="4540222" y="857232"/>
            <a:ext cx="2413034" cy="2099487"/>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rot="10800000" flipV="1">
            <a:off x="4452926" y="857232"/>
            <a:ext cx="1785950" cy="1214446"/>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p:nvPr/>
        </p:nvCxnSpPr>
        <p:spPr bwMode="auto">
          <a:xfrm rot="5400000">
            <a:off x="5453058" y="1714488"/>
            <a:ext cx="3714776" cy="200026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p:nvPr/>
        </p:nvCxnSpPr>
        <p:spPr bwMode="auto">
          <a:xfrm rot="5400000">
            <a:off x="5381620" y="1000108"/>
            <a:ext cx="2214578" cy="2071702"/>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p:nvPr/>
        </p:nvCxnSpPr>
        <p:spPr bwMode="auto">
          <a:xfrm rot="10800000" flipV="1">
            <a:off x="4524364" y="785794"/>
            <a:ext cx="4643470" cy="307183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linds(horizontal)">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linds(horizontal)">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blinds(horizontal)">
                                      <p:cBhvr>
                                        <p:cTn id="37" dur="500"/>
                                        <p:tgtEl>
                                          <p:spTgt spid="46"/>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981200"/>
            <a:ext cx="8447856" cy="4114800"/>
          </a:xfrm>
        </p:spPr>
        <p:txBody>
          <a:bodyPr/>
          <a:lstStyle/>
          <a:p>
            <a:r>
              <a:rPr lang="en-US" altLang="zh-CN" dirty="0" smtClean="0">
                <a:latin typeface="Times New Roman" pitchFamily="18" charset="0"/>
                <a:cs typeface="Times New Roman" pitchFamily="18" charset="0"/>
              </a:rPr>
              <a:t>We draw the K-map of the function.</a:t>
            </a:r>
          </a:p>
          <a:p>
            <a:r>
              <a:rPr lang="en-US" altLang="zh-CN" dirty="0" smtClean="0">
                <a:latin typeface="Times New Roman" pitchFamily="18" charset="0"/>
                <a:cs typeface="Times New Roman" pitchFamily="18" charset="0"/>
              </a:rPr>
              <a:t>Put the highest inputs AB in the vertical direction.</a:t>
            </a:r>
          </a:p>
          <a:p>
            <a:r>
              <a:rPr lang="en-US" altLang="zh-CN" dirty="0" smtClean="0">
                <a:latin typeface="Times New Roman" pitchFamily="18" charset="0"/>
                <a:cs typeface="Times New Roman" pitchFamily="18" charset="0"/>
              </a:rPr>
              <a:t>Put the lowest inputs CD in the horizontal direction.</a:t>
            </a:r>
          </a:p>
          <a:p>
            <a:r>
              <a:rPr lang="en-US" altLang="zh-CN" dirty="0" smtClean="0">
                <a:latin typeface="Times New Roman" pitchFamily="18" charset="0"/>
                <a:cs typeface="Times New Roman" pitchFamily="18" charset="0"/>
              </a:rPr>
              <a:t>The highest inputs AB are the address pins.</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6" name="Rectangle 4"/>
          <p:cNvSpPr>
            <a:spLocks noChangeArrowheads="1"/>
          </p:cNvSpPr>
          <p:nvPr/>
        </p:nvSpPr>
        <p:spPr bwMode="auto">
          <a:xfrm>
            <a:off x="3162272" y="1990725"/>
            <a:ext cx="3429000" cy="2819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77" name="Line 5"/>
          <p:cNvSpPr>
            <a:spLocks noChangeShapeType="1"/>
          </p:cNvSpPr>
          <p:nvPr/>
        </p:nvSpPr>
        <p:spPr bwMode="auto">
          <a:xfrm flipV="1">
            <a:off x="3162272" y="2676525"/>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78" name="Line 6"/>
          <p:cNvSpPr>
            <a:spLocks noChangeShapeType="1"/>
          </p:cNvSpPr>
          <p:nvPr/>
        </p:nvSpPr>
        <p:spPr bwMode="auto">
          <a:xfrm>
            <a:off x="3162272" y="4124325"/>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79" name="Line 7"/>
          <p:cNvSpPr>
            <a:spLocks noChangeShapeType="1"/>
          </p:cNvSpPr>
          <p:nvPr/>
        </p:nvSpPr>
        <p:spPr bwMode="auto">
          <a:xfrm>
            <a:off x="3162272" y="3362325"/>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0" name="Line 8"/>
          <p:cNvSpPr>
            <a:spLocks noChangeShapeType="1"/>
          </p:cNvSpPr>
          <p:nvPr/>
        </p:nvSpPr>
        <p:spPr bwMode="auto">
          <a:xfrm>
            <a:off x="4000472" y="1990725"/>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1" name="Line 9"/>
          <p:cNvSpPr>
            <a:spLocks noChangeShapeType="1"/>
          </p:cNvSpPr>
          <p:nvPr/>
        </p:nvSpPr>
        <p:spPr bwMode="auto">
          <a:xfrm>
            <a:off x="5676872" y="1990725"/>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2" name="Line 10"/>
          <p:cNvSpPr>
            <a:spLocks noChangeShapeType="1"/>
          </p:cNvSpPr>
          <p:nvPr/>
        </p:nvSpPr>
        <p:spPr bwMode="auto">
          <a:xfrm>
            <a:off x="4838672" y="1990725"/>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3" name="Line 11"/>
          <p:cNvSpPr>
            <a:spLocks noChangeShapeType="1"/>
          </p:cNvSpPr>
          <p:nvPr/>
        </p:nvSpPr>
        <p:spPr bwMode="auto">
          <a:xfrm flipH="1" flipV="1">
            <a:off x="2552672" y="1381125"/>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2284" name="Rectangle 12"/>
          <p:cNvSpPr>
            <a:spLocks noChangeArrowheads="1"/>
          </p:cNvSpPr>
          <p:nvPr/>
        </p:nvSpPr>
        <p:spPr bwMode="auto">
          <a:xfrm>
            <a:off x="2095472" y="914401"/>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5" name="Rectangle 13"/>
          <p:cNvSpPr>
            <a:spLocks noChangeArrowheads="1"/>
          </p:cNvSpPr>
          <p:nvPr/>
        </p:nvSpPr>
        <p:spPr bwMode="auto">
          <a:xfrm>
            <a:off x="2247872" y="145732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6" name="Rectangle 14"/>
          <p:cNvSpPr>
            <a:spLocks noChangeArrowheads="1"/>
          </p:cNvSpPr>
          <p:nvPr/>
        </p:nvSpPr>
        <p:spPr bwMode="auto">
          <a:xfrm>
            <a:off x="2781272" y="1228725"/>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7" name="Rectangle 15"/>
          <p:cNvSpPr>
            <a:spLocks noChangeArrowheads="1"/>
          </p:cNvSpPr>
          <p:nvPr/>
        </p:nvSpPr>
        <p:spPr bwMode="auto">
          <a:xfrm>
            <a:off x="3238472" y="1447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8" name="Rectangle 16"/>
          <p:cNvSpPr>
            <a:spLocks noChangeArrowheads="1"/>
          </p:cNvSpPr>
          <p:nvPr/>
        </p:nvSpPr>
        <p:spPr bwMode="auto">
          <a:xfrm>
            <a:off x="2552672" y="19812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89" name="Rectangle 17"/>
          <p:cNvSpPr>
            <a:spLocks noChangeArrowheads="1"/>
          </p:cNvSpPr>
          <p:nvPr/>
        </p:nvSpPr>
        <p:spPr bwMode="auto">
          <a:xfrm>
            <a:off x="4076672" y="1447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0" name="Rectangle 18"/>
          <p:cNvSpPr>
            <a:spLocks noChangeArrowheads="1"/>
          </p:cNvSpPr>
          <p:nvPr/>
        </p:nvSpPr>
        <p:spPr bwMode="auto">
          <a:xfrm>
            <a:off x="2552672" y="2667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1" name="Rectangle 19"/>
          <p:cNvSpPr>
            <a:spLocks noChangeArrowheads="1"/>
          </p:cNvSpPr>
          <p:nvPr/>
        </p:nvSpPr>
        <p:spPr bwMode="auto">
          <a:xfrm>
            <a:off x="4914872" y="1447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2" name="Rectangle 20"/>
          <p:cNvSpPr>
            <a:spLocks noChangeArrowheads="1"/>
          </p:cNvSpPr>
          <p:nvPr/>
        </p:nvSpPr>
        <p:spPr bwMode="auto">
          <a:xfrm>
            <a:off x="2552672" y="3352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3" name="Rectangle 21"/>
          <p:cNvSpPr>
            <a:spLocks noChangeArrowheads="1"/>
          </p:cNvSpPr>
          <p:nvPr/>
        </p:nvSpPr>
        <p:spPr bwMode="auto">
          <a:xfrm>
            <a:off x="2552672" y="4114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4" name="Rectangle 22"/>
          <p:cNvSpPr>
            <a:spLocks noChangeArrowheads="1"/>
          </p:cNvSpPr>
          <p:nvPr/>
        </p:nvSpPr>
        <p:spPr bwMode="auto">
          <a:xfrm>
            <a:off x="5829272" y="14478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5" name="Rectangle 23"/>
          <p:cNvSpPr>
            <a:spLocks noChangeArrowheads="1"/>
          </p:cNvSpPr>
          <p:nvPr/>
        </p:nvSpPr>
        <p:spPr bwMode="auto">
          <a:xfrm>
            <a:off x="3314672"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6" name="Rectangle 24"/>
          <p:cNvSpPr>
            <a:spLocks noChangeArrowheads="1"/>
          </p:cNvSpPr>
          <p:nvPr/>
        </p:nvSpPr>
        <p:spPr bwMode="auto">
          <a:xfrm>
            <a:off x="4152872"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7" name="Rectangle 25"/>
          <p:cNvSpPr>
            <a:spLocks noChangeArrowheads="1"/>
          </p:cNvSpPr>
          <p:nvPr/>
        </p:nvSpPr>
        <p:spPr bwMode="auto">
          <a:xfrm>
            <a:off x="4991072"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8" name="Rectangle 26"/>
          <p:cNvSpPr>
            <a:spLocks noChangeArrowheads="1"/>
          </p:cNvSpPr>
          <p:nvPr/>
        </p:nvSpPr>
        <p:spPr bwMode="auto">
          <a:xfrm>
            <a:off x="5905472"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299" name="Rectangle 27"/>
          <p:cNvSpPr>
            <a:spLocks noChangeArrowheads="1"/>
          </p:cNvSpPr>
          <p:nvPr/>
        </p:nvSpPr>
        <p:spPr bwMode="auto">
          <a:xfrm>
            <a:off x="5905472" y="4114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0" name="Rectangle 28"/>
          <p:cNvSpPr>
            <a:spLocks noChangeArrowheads="1"/>
          </p:cNvSpPr>
          <p:nvPr/>
        </p:nvSpPr>
        <p:spPr bwMode="auto">
          <a:xfrm>
            <a:off x="4991072" y="4114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1" name="Rectangle 29"/>
          <p:cNvSpPr>
            <a:spLocks noChangeArrowheads="1"/>
          </p:cNvSpPr>
          <p:nvPr/>
        </p:nvSpPr>
        <p:spPr bwMode="auto">
          <a:xfrm>
            <a:off x="4229072" y="1981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2" name="Rectangle 30"/>
          <p:cNvSpPr>
            <a:spLocks noChangeArrowheads="1"/>
          </p:cNvSpPr>
          <p:nvPr/>
        </p:nvSpPr>
        <p:spPr bwMode="auto">
          <a:xfrm>
            <a:off x="5067272" y="1981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3" name="Rectangle 31"/>
          <p:cNvSpPr>
            <a:spLocks noChangeArrowheads="1"/>
          </p:cNvSpPr>
          <p:nvPr/>
        </p:nvSpPr>
        <p:spPr bwMode="auto">
          <a:xfrm>
            <a:off x="3314672" y="2667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4" name="Rectangle 32"/>
          <p:cNvSpPr>
            <a:spLocks noChangeArrowheads="1"/>
          </p:cNvSpPr>
          <p:nvPr/>
        </p:nvSpPr>
        <p:spPr bwMode="auto">
          <a:xfrm>
            <a:off x="3314672" y="4114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5" name="Rectangle 33"/>
          <p:cNvSpPr>
            <a:spLocks noChangeArrowheads="1"/>
          </p:cNvSpPr>
          <p:nvPr/>
        </p:nvSpPr>
        <p:spPr bwMode="auto">
          <a:xfrm>
            <a:off x="4152872" y="4114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6" name="Rectangle 34"/>
          <p:cNvSpPr>
            <a:spLocks noChangeArrowheads="1"/>
          </p:cNvSpPr>
          <p:nvPr/>
        </p:nvSpPr>
        <p:spPr bwMode="auto">
          <a:xfrm>
            <a:off x="5981672" y="1981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7" name="Rectangle 35"/>
          <p:cNvSpPr>
            <a:spLocks noChangeArrowheads="1"/>
          </p:cNvSpPr>
          <p:nvPr/>
        </p:nvSpPr>
        <p:spPr bwMode="auto">
          <a:xfrm>
            <a:off x="4991072" y="2667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8" name="Rectangle 36"/>
          <p:cNvSpPr>
            <a:spLocks noChangeArrowheads="1"/>
          </p:cNvSpPr>
          <p:nvPr/>
        </p:nvSpPr>
        <p:spPr bwMode="auto">
          <a:xfrm>
            <a:off x="4152872" y="2667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09" name="Rectangle 37"/>
          <p:cNvSpPr>
            <a:spLocks noChangeArrowheads="1"/>
          </p:cNvSpPr>
          <p:nvPr/>
        </p:nvSpPr>
        <p:spPr bwMode="auto">
          <a:xfrm>
            <a:off x="5905472" y="2667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10" name="Rectangle 38"/>
          <p:cNvSpPr>
            <a:spLocks noChangeArrowheads="1"/>
          </p:cNvSpPr>
          <p:nvPr/>
        </p:nvSpPr>
        <p:spPr bwMode="auto">
          <a:xfrm>
            <a:off x="3390872" y="1981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2311" name="Oval 39"/>
          <p:cNvSpPr>
            <a:spLocks noChangeArrowheads="1"/>
          </p:cNvSpPr>
          <p:nvPr/>
        </p:nvSpPr>
        <p:spPr bwMode="auto">
          <a:xfrm>
            <a:off x="3314672" y="1990725"/>
            <a:ext cx="1447800" cy="6858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2" name="Oval 40"/>
          <p:cNvSpPr>
            <a:spLocks noChangeArrowheads="1"/>
          </p:cNvSpPr>
          <p:nvPr/>
        </p:nvSpPr>
        <p:spPr bwMode="auto">
          <a:xfrm>
            <a:off x="4076672" y="2676525"/>
            <a:ext cx="1447800" cy="6858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3" name="Oval 41"/>
          <p:cNvSpPr>
            <a:spLocks noChangeArrowheads="1"/>
          </p:cNvSpPr>
          <p:nvPr/>
        </p:nvSpPr>
        <p:spPr bwMode="auto">
          <a:xfrm>
            <a:off x="4152872" y="3438525"/>
            <a:ext cx="1447800" cy="6858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4" name="Oval 42"/>
          <p:cNvSpPr>
            <a:spLocks noChangeArrowheads="1"/>
          </p:cNvSpPr>
          <p:nvPr/>
        </p:nvSpPr>
        <p:spPr bwMode="auto">
          <a:xfrm>
            <a:off x="5676872" y="4048126"/>
            <a:ext cx="914400" cy="784225"/>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2315" name="Object 43"/>
          <p:cNvGraphicFramePr>
            <a:graphicFrameLocks noChangeAspect="1"/>
          </p:cNvGraphicFramePr>
          <p:nvPr/>
        </p:nvGraphicFramePr>
        <p:xfrm>
          <a:off x="3095604" y="5857892"/>
          <a:ext cx="5313362" cy="554038"/>
        </p:xfrm>
        <a:graphic>
          <a:graphicData uri="http://schemas.openxmlformats.org/presentationml/2006/ole">
            <mc:AlternateContent xmlns:mc="http://schemas.openxmlformats.org/markup-compatibility/2006">
              <mc:Choice xmlns:v="urn:schemas-microsoft-com:vml" Requires="v">
                <p:oleObj spid="_x0000_s182573" name="Equation" r:id="rId6" imgW="3683880" imgH="368280" progId="Equation.3">
                  <p:embed/>
                </p:oleObj>
              </mc:Choice>
              <mc:Fallback>
                <p:oleObj name="Equation" r:id="rId6" imgW="3683880" imgH="368280" progId="Equation.3">
                  <p:embed/>
                  <p:pic>
                    <p:nvPicPr>
                      <p:cNvPr id="0" name="Picture 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5604" y="5857892"/>
                        <a:ext cx="5313362"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317" name="Rectangle 45"/>
          <p:cNvSpPr>
            <a:spLocks noChangeArrowheads="1"/>
          </p:cNvSpPr>
          <p:nvPr/>
        </p:nvSpPr>
        <p:spPr bwMode="auto">
          <a:xfrm>
            <a:off x="1703389" y="188914"/>
            <a:ext cx="87334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(A，B，C，D)=∑m(0，1，5，7，10，13，15)</a:t>
            </a:r>
            <a:endParaRPr lang="zh-CN" altLang="en-US" sz="3200" b="0">
              <a:effectLst>
                <a:outerShdw blurRad="38100" dist="38100" dir="2700000" algn="tl">
                  <a:srgbClr val="000000"/>
                </a:outerShdw>
              </a:effectLst>
              <a:latin typeface="黑体" pitchFamily="49" charset="-122"/>
              <a:ea typeface="黑体" pitchFamily="49" charset="-122"/>
            </a:endParaRPr>
          </a:p>
        </p:txBody>
      </p:sp>
      <p:cxnSp>
        <p:nvCxnSpPr>
          <p:cNvPr id="45" name="直接箭头连接符 44"/>
          <p:cNvCxnSpPr>
            <a:endCxn id="182310" idx="2"/>
          </p:cNvCxnSpPr>
          <p:nvPr/>
        </p:nvCxnSpPr>
        <p:spPr bwMode="auto">
          <a:xfrm rot="16200000" flipV="1">
            <a:off x="2334391" y="3810795"/>
            <a:ext cx="3297254" cy="796941"/>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rot="16200000" flipV="1">
            <a:off x="3667108" y="4000504"/>
            <a:ext cx="2928958" cy="928694"/>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p:nvPr/>
        </p:nvCxnSpPr>
        <p:spPr bwMode="auto">
          <a:xfrm rot="10800000">
            <a:off x="5381620" y="3714752"/>
            <a:ext cx="2643206" cy="2214578"/>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rot="16200000" flipV="1">
            <a:off x="5631653" y="4893479"/>
            <a:ext cx="1285884" cy="642942"/>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311"/>
                                        </p:tgtEl>
                                        <p:attrNameLst>
                                          <p:attrName>style.visibility</p:attrName>
                                        </p:attrNameLst>
                                      </p:cBhvr>
                                      <p:to>
                                        <p:strVal val="visible"/>
                                      </p:to>
                                    </p:set>
                                    <p:anim calcmode="lin" valueType="num">
                                      <p:cBhvr additive="base">
                                        <p:cTn id="7" dur="500" fill="hold"/>
                                        <p:tgtEl>
                                          <p:spTgt spid="182311"/>
                                        </p:tgtEl>
                                        <p:attrNameLst>
                                          <p:attrName>ppt_x</p:attrName>
                                        </p:attrNameLst>
                                      </p:cBhvr>
                                      <p:tavLst>
                                        <p:tav tm="0">
                                          <p:val>
                                            <p:strVal val="0-#ppt_w/2"/>
                                          </p:val>
                                        </p:tav>
                                        <p:tav tm="100000">
                                          <p:val>
                                            <p:strVal val="#ppt_x"/>
                                          </p:val>
                                        </p:tav>
                                      </p:tavLst>
                                    </p:anim>
                                    <p:anim calcmode="lin" valueType="num">
                                      <p:cBhvr additive="base">
                                        <p:cTn id="8" dur="500" fill="hold"/>
                                        <p:tgtEl>
                                          <p:spTgt spid="1823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312"/>
                                        </p:tgtEl>
                                        <p:attrNameLst>
                                          <p:attrName>style.visibility</p:attrName>
                                        </p:attrNameLst>
                                      </p:cBhvr>
                                      <p:to>
                                        <p:strVal val="visible"/>
                                      </p:to>
                                    </p:set>
                                    <p:anim calcmode="lin" valueType="num">
                                      <p:cBhvr additive="base">
                                        <p:cTn id="13" dur="500" fill="hold"/>
                                        <p:tgtEl>
                                          <p:spTgt spid="182312"/>
                                        </p:tgtEl>
                                        <p:attrNameLst>
                                          <p:attrName>ppt_x</p:attrName>
                                        </p:attrNameLst>
                                      </p:cBhvr>
                                      <p:tavLst>
                                        <p:tav tm="0">
                                          <p:val>
                                            <p:strVal val="0-#ppt_w/2"/>
                                          </p:val>
                                        </p:tav>
                                        <p:tav tm="100000">
                                          <p:val>
                                            <p:strVal val="#ppt_x"/>
                                          </p:val>
                                        </p:tav>
                                      </p:tavLst>
                                    </p:anim>
                                    <p:anim calcmode="lin" valueType="num">
                                      <p:cBhvr additive="base">
                                        <p:cTn id="14" dur="500" fill="hold"/>
                                        <p:tgtEl>
                                          <p:spTgt spid="1823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313"/>
                                        </p:tgtEl>
                                        <p:attrNameLst>
                                          <p:attrName>style.visibility</p:attrName>
                                        </p:attrNameLst>
                                      </p:cBhvr>
                                      <p:to>
                                        <p:strVal val="visible"/>
                                      </p:to>
                                    </p:set>
                                    <p:anim calcmode="lin" valueType="num">
                                      <p:cBhvr additive="base">
                                        <p:cTn id="19" dur="500" fill="hold"/>
                                        <p:tgtEl>
                                          <p:spTgt spid="182313"/>
                                        </p:tgtEl>
                                        <p:attrNameLst>
                                          <p:attrName>ppt_x</p:attrName>
                                        </p:attrNameLst>
                                      </p:cBhvr>
                                      <p:tavLst>
                                        <p:tav tm="0">
                                          <p:val>
                                            <p:strVal val="0-#ppt_w/2"/>
                                          </p:val>
                                        </p:tav>
                                        <p:tav tm="100000">
                                          <p:val>
                                            <p:strVal val="#ppt_x"/>
                                          </p:val>
                                        </p:tav>
                                      </p:tavLst>
                                    </p:anim>
                                    <p:anim calcmode="lin" valueType="num">
                                      <p:cBhvr additive="base">
                                        <p:cTn id="20" dur="500" fill="hold"/>
                                        <p:tgtEl>
                                          <p:spTgt spid="1823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314"/>
                                        </p:tgtEl>
                                        <p:attrNameLst>
                                          <p:attrName>style.visibility</p:attrName>
                                        </p:attrNameLst>
                                      </p:cBhvr>
                                      <p:to>
                                        <p:strVal val="visible"/>
                                      </p:to>
                                    </p:set>
                                    <p:anim calcmode="lin" valueType="num">
                                      <p:cBhvr additive="base">
                                        <p:cTn id="25" dur="500" fill="hold"/>
                                        <p:tgtEl>
                                          <p:spTgt spid="182314"/>
                                        </p:tgtEl>
                                        <p:attrNameLst>
                                          <p:attrName>ppt_x</p:attrName>
                                        </p:attrNameLst>
                                      </p:cBhvr>
                                      <p:tavLst>
                                        <p:tav tm="0">
                                          <p:val>
                                            <p:strVal val="0-#ppt_w/2"/>
                                          </p:val>
                                        </p:tav>
                                        <p:tav tm="100000">
                                          <p:val>
                                            <p:strVal val="#ppt_x"/>
                                          </p:val>
                                        </p:tav>
                                      </p:tavLst>
                                    </p:anim>
                                    <p:anim calcmode="lin" valueType="num">
                                      <p:cBhvr additive="base">
                                        <p:cTn id="26" dur="500" fill="hold"/>
                                        <p:tgtEl>
                                          <p:spTgt spid="1823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82315"/>
                                        </p:tgtEl>
                                        <p:attrNameLst>
                                          <p:attrName>style.visibility</p:attrName>
                                        </p:attrNameLst>
                                      </p:cBhvr>
                                      <p:to>
                                        <p:strVal val="visible"/>
                                      </p:to>
                                    </p:set>
                                    <p:animEffect transition="in" filter="box(out)">
                                      <p:cBhvr>
                                        <p:cTn id="31" dur="500"/>
                                        <p:tgtEl>
                                          <p:spTgt spid="182315"/>
                                        </p:tgtEl>
                                      </p:cBhvr>
                                    </p:animEffect>
                                  </p:childTnLst>
                                  <p:subTnLst>
                                    <p:audio>
                                      <p:cMediaNode>
                                        <p:cTn display="0" masterRel="sameClick">
                                          <p:stCondLst>
                                            <p:cond evt="begin" delay="0">
                                              <p:tn val="29"/>
                                            </p:cond>
                                          </p:stCondLst>
                                          <p:endCondLst>
                                            <p:cond evt="onStopAudio" delay="0">
                                              <p:tgtEl>
                                                <p:sldTgt/>
                                              </p:tgtEl>
                                            </p:cond>
                                          </p:endCondLst>
                                        </p:cTn>
                                        <p:tgtEl>
                                          <p:sndTgt r:embed="rId5" name="camera.wav"/>
                                        </p:tgtEl>
                                      </p:cMediaNode>
                                    </p:audio>
                                  </p:sub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childTnLst>
                          </p:cTn>
                        </p:par>
                        <p:par>
                          <p:cTn id="36" fill="hold">
                            <p:stCondLst>
                              <p:cond delay="1000"/>
                            </p:stCondLst>
                            <p:childTnLst>
                              <p:par>
                                <p:cTn id="37" presetID="3" presetClass="entr" presetSubtype="10"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linds(horizontal)">
                                      <p:cBhvr>
                                        <p:cTn id="39" dur="500"/>
                                        <p:tgtEl>
                                          <p:spTgt spid="48"/>
                                        </p:tgtEl>
                                      </p:cBhvr>
                                    </p:animEffect>
                                  </p:childTnLst>
                                </p:cTn>
                              </p:par>
                            </p:childTnLst>
                          </p:cTn>
                        </p:par>
                        <p:par>
                          <p:cTn id="40" fill="hold">
                            <p:stCondLst>
                              <p:cond delay="1500"/>
                            </p:stCondLst>
                            <p:childTnLst>
                              <p:par>
                                <p:cTn id="41" presetID="3" presetClass="entr" presetSubtype="10" fill="hold"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linds(horizontal)">
                                      <p:cBhvr>
                                        <p:cTn id="43" dur="500"/>
                                        <p:tgtEl>
                                          <p:spTgt spid="50"/>
                                        </p:tgtEl>
                                      </p:cBhvr>
                                    </p:animEffect>
                                  </p:childTnLst>
                                </p:cTn>
                              </p:par>
                            </p:childTnLst>
                          </p:cTn>
                        </p:par>
                        <p:par>
                          <p:cTn id="44" fill="hold">
                            <p:stCondLst>
                              <p:cond delay="2000"/>
                            </p:stCondLst>
                            <p:childTnLst>
                              <p:par>
                                <p:cTn id="45" presetID="3" presetClass="entr" presetSubtype="10"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subTnLst>
                                    <p:audio>
                                      <p:cMediaNode>
                                        <p:cTn display="0" masterRel="sameClick">
                                          <p:stCondLst>
                                            <p:cond evt="begin" delay="0">
                                              <p:tn val="45"/>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11" grpId="0" animBg="1"/>
      <p:bldP spid="182312" grpId="0" animBg="1"/>
      <p:bldP spid="182313" grpId="0" animBg="1"/>
      <p:bldP spid="182314" grpId="0" animBg="1"/>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1981200"/>
            <a:ext cx="8591872" cy="4114800"/>
          </a:xfrm>
        </p:spPr>
        <p:txBody>
          <a:bodyPr/>
          <a:lstStyle/>
          <a:p>
            <a:r>
              <a:rPr lang="en-US" altLang="zh-CN" dirty="0" smtClean="0">
                <a:latin typeface="Times New Roman" pitchFamily="18" charset="0"/>
                <a:cs typeface="Times New Roman" pitchFamily="18" charset="0"/>
              </a:rPr>
              <a:t>Draw the K-circles and keep the address AB complete.</a:t>
            </a:r>
          </a:p>
          <a:p>
            <a:r>
              <a:rPr lang="en-US" altLang="zh-CN" dirty="0" smtClean="0">
                <a:latin typeface="Times New Roman" pitchFamily="18" charset="0"/>
                <a:cs typeface="Times New Roman" pitchFamily="18" charset="0"/>
              </a:rPr>
              <a:t>Draw K-circles in each row independently.</a:t>
            </a:r>
          </a:p>
          <a:p>
            <a:r>
              <a:rPr lang="en-US" altLang="zh-CN" dirty="0" smtClean="0">
                <a:latin typeface="Times New Roman" pitchFamily="18" charset="0"/>
                <a:cs typeface="Times New Roman" pitchFamily="18" charset="0"/>
              </a:rPr>
              <a:t>Arrange the address of the function in the ascending order, 00, 01, 10, 11.</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ChangeArrowheads="1"/>
          </p:cNvSpPr>
          <p:nvPr/>
        </p:nvSpPr>
        <p:spPr bwMode="auto">
          <a:xfrm>
            <a:off x="1820887" y="260351"/>
            <a:ext cx="77075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F</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(A，B，C，D)=∑m(8，10，12，13，15)</a:t>
            </a:r>
          </a:p>
        </p:txBody>
      </p:sp>
      <p:sp>
        <p:nvSpPr>
          <p:cNvPr id="183301" name="Rectangle 5"/>
          <p:cNvSpPr>
            <a:spLocks noChangeArrowheads="1"/>
          </p:cNvSpPr>
          <p:nvPr/>
        </p:nvSpPr>
        <p:spPr bwMode="auto">
          <a:xfrm>
            <a:off x="3563903" y="2201863"/>
            <a:ext cx="3429000" cy="2819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02" name="Line 6"/>
          <p:cNvSpPr>
            <a:spLocks noChangeShapeType="1"/>
          </p:cNvSpPr>
          <p:nvPr/>
        </p:nvSpPr>
        <p:spPr bwMode="auto">
          <a:xfrm flipV="1">
            <a:off x="3563903" y="2887663"/>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3" name="Line 7"/>
          <p:cNvSpPr>
            <a:spLocks noChangeShapeType="1"/>
          </p:cNvSpPr>
          <p:nvPr/>
        </p:nvSpPr>
        <p:spPr bwMode="auto">
          <a:xfrm>
            <a:off x="3563903" y="4335463"/>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4" name="Line 8"/>
          <p:cNvSpPr>
            <a:spLocks noChangeShapeType="1"/>
          </p:cNvSpPr>
          <p:nvPr/>
        </p:nvSpPr>
        <p:spPr bwMode="auto">
          <a:xfrm>
            <a:off x="3563903" y="3573463"/>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5" name="Line 9"/>
          <p:cNvSpPr>
            <a:spLocks noChangeShapeType="1"/>
          </p:cNvSpPr>
          <p:nvPr/>
        </p:nvSpPr>
        <p:spPr bwMode="auto">
          <a:xfrm>
            <a:off x="4402103" y="2201863"/>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6" name="Line 10"/>
          <p:cNvSpPr>
            <a:spLocks noChangeShapeType="1"/>
          </p:cNvSpPr>
          <p:nvPr/>
        </p:nvSpPr>
        <p:spPr bwMode="auto">
          <a:xfrm>
            <a:off x="6078503" y="2201863"/>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7" name="Line 11"/>
          <p:cNvSpPr>
            <a:spLocks noChangeShapeType="1"/>
          </p:cNvSpPr>
          <p:nvPr/>
        </p:nvSpPr>
        <p:spPr bwMode="auto">
          <a:xfrm>
            <a:off x="5240303" y="2201863"/>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8" name="Line 12"/>
          <p:cNvSpPr>
            <a:spLocks noChangeShapeType="1"/>
          </p:cNvSpPr>
          <p:nvPr/>
        </p:nvSpPr>
        <p:spPr bwMode="auto">
          <a:xfrm flipH="1" flipV="1">
            <a:off x="3106703" y="1744663"/>
            <a:ext cx="457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9" name="Rectangle 13"/>
          <p:cNvSpPr>
            <a:spLocks noChangeArrowheads="1"/>
          </p:cNvSpPr>
          <p:nvPr/>
        </p:nvSpPr>
        <p:spPr bwMode="auto">
          <a:xfrm>
            <a:off x="2725703" y="1201739"/>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0" name="Rectangle 14"/>
          <p:cNvSpPr>
            <a:spLocks noChangeArrowheads="1"/>
          </p:cNvSpPr>
          <p:nvPr/>
        </p:nvSpPr>
        <p:spPr bwMode="auto">
          <a:xfrm>
            <a:off x="2649503" y="17351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1" name="Rectangle 15"/>
          <p:cNvSpPr>
            <a:spLocks noChangeArrowheads="1"/>
          </p:cNvSpPr>
          <p:nvPr/>
        </p:nvSpPr>
        <p:spPr bwMode="auto">
          <a:xfrm>
            <a:off x="3182903" y="1430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2" name="Rectangle 16"/>
          <p:cNvSpPr>
            <a:spLocks noChangeArrowheads="1"/>
          </p:cNvSpPr>
          <p:nvPr/>
        </p:nvSpPr>
        <p:spPr bwMode="auto">
          <a:xfrm>
            <a:off x="3640103" y="1658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3" name="Rectangle 17"/>
          <p:cNvSpPr>
            <a:spLocks noChangeArrowheads="1"/>
          </p:cNvSpPr>
          <p:nvPr/>
        </p:nvSpPr>
        <p:spPr bwMode="auto">
          <a:xfrm>
            <a:off x="2954303" y="21923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4" name="Rectangle 18"/>
          <p:cNvSpPr>
            <a:spLocks noChangeArrowheads="1"/>
          </p:cNvSpPr>
          <p:nvPr/>
        </p:nvSpPr>
        <p:spPr bwMode="auto">
          <a:xfrm>
            <a:off x="4478303" y="1658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5" name="Rectangle 19"/>
          <p:cNvSpPr>
            <a:spLocks noChangeArrowheads="1"/>
          </p:cNvSpPr>
          <p:nvPr/>
        </p:nvSpPr>
        <p:spPr bwMode="auto">
          <a:xfrm>
            <a:off x="2954303" y="28781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6" name="Rectangle 20"/>
          <p:cNvSpPr>
            <a:spLocks noChangeArrowheads="1"/>
          </p:cNvSpPr>
          <p:nvPr/>
        </p:nvSpPr>
        <p:spPr bwMode="auto">
          <a:xfrm>
            <a:off x="5316503" y="1658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7" name="Rectangle 21"/>
          <p:cNvSpPr>
            <a:spLocks noChangeArrowheads="1"/>
          </p:cNvSpPr>
          <p:nvPr/>
        </p:nvSpPr>
        <p:spPr bwMode="auto">
          <a:xfrm>
            <a:off x="2954303" y="3563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8" name="Rectangle 22"/>
          <p:cNvSpPr>
            <a:spLocks noChangeArrowheads="1"/>
          </p:cNvSpPr>
          <p:nvPr/>
        </p:nvSpPr>
        <p:spPr bwMode="auto">
          <a:xfrm>
            <a:off x="2954303" y="4325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9" name="Rectangle 23"/>
          <p:cNvSpPr>
            <a:spLocks noChangeArrowheads="1"/>
          </p:cNvSpPr>
          <p:nvPr/>
        </p:nvSpPr>
        <p:spPr bwMode="auto">
          <a:xfrm>
            <a:off x="6230903" y="1658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0" name="Rectangle 24"/>
          <p:cNvSpPr>
            <a:spLocks noChangeArrowheads="1"/>
          </p:cNvSpPr>
          <p:nvPr/>
        </p:nvSpPr>
        <p:spPr bwMode="auto">
          <a:xfrm>
            <a:off x="3716303" y="3640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1" name="Rectangle 25"/>
          <p:cNvSpPr>
            <a:spLocks noChangeArrowheads="1"/>
          </p:cNvSpPr>
          <p:nvPr/>
        </p:nvSpPr>
        <p:spPr bwMode="auto">
          <a:xfrm>
            <a:off x="4554503" y="3640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2" name="Rectangle 26"/>
          <p:cNvSpPr>
            <a:spLocks noChangeArrowheads="1"/>
          </p:cNvSpPr>
          <p:nvPr/>
        </p:nvSpPr>
        <p:spPr bwMode="auto">
          <a:xfrm>
            <a:off x="5392703" y="3640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3" name="Rectangle 27"/>
          <p:cNvSpPr>
            <a:spLocks noChangeArrowheads="1"/>
          </p:cNvSpPr>
          <p:nvPr/>
        </p:nvSpPr>
        <p:spPr bwMode="auto">
          <a:xfrm>
            <a:off x="6307103" y="3640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4" name="Rectangle 28"/>
          <p:cNvSpPr>
            <a:spLocks noChangeArrowheads="1"/>
          </p:cNvSpPr>
          <p:nvPr/>
        </p:nvSpPr>
        <p:spPr bwMode="auto">
          <a:xfrm>
            <a:off x="6307103" y="43259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5" name="Rectangle 29"/>
          <p:cNvSpPr>
            <a:spLocks noChangeArrowheads="1"/>
          </p:cNvSpPr>
          <p:nvPr/>
        </p:nvSpPr>
        <p:spPr bwMode="auto">
          <a:xfrm>
            <a:off x="5392703" y="43259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6" name="Rectangle 30"/>
          <p:cNvSpPr>
            <a:spLocks noChangeArrowheads="1"/>
          </p:cNvSpPr>
          <p:nvPr/>
        </p:nvSpPr>
        <p:spPr bwMode="auto">
          <a:xfrm>
            <a:off x="4630703" y="21923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7" name="Rectangle 31"/>
          <p:cNvSpPr>
            <a:spLocks noChangeArrowheads="1"/>
          </p:cNvSpPr>
          <p:nvPr/>
        </p:nvSpPr>
        <p:spPr bwMode="auto">
          <a:xfrm>
            <a:off x="5468903" y="21923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8" name="Rectangle 32"/>
          <p:cNvSpPr>
            <a:spLocks noChangeArrowheads="1"/>
          </p:cNvSpPr>
          <p:nvPr/>
        </p:nvSpPr>
        <p:spPr bwMode="auto">
          <a:xfrm>
            <a:off x="3716303" y="2878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9" name="Rectangle 33"/>
          <p:cNvSpPr>
            <a:spLocks noChangeArrowheads="1"/>
          </p:cNvSpPr>
          <p:nvPr/>
        </p:nvSpPr>
        <p:spPr bwMode="auto">
          <a:xfrm>
            <a:off x="3716303" y="43259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0" name="Rectangle 34"/>
          <p:cNvSpPr>
            <a:spLocks noChangeArrowheads="1"/>
          </p:cNvSpPr>
          <p:nvPr/>
        </p:nvSpPr>
        <p:spPr bwMode="auto">
          <a:xfrm>
            <a:off x="4554503" y="43259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1" name="Rectangle 35"/>
          <p:cNvSpPr>
            <a:spLocks noChangeArrowheads="1"/>
          </p:cNvSpPr>
          <p:nvPr/>
        </p:nvSpPr>
        <p:spPr bwMode="auto">
          <a:xfrm>
            <a:off x="6383303" y="21923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2" name="Rectangle 36"/>
          <p:cNvSpPr>
            <a:spLocks noChangeArrowheads="1"/>
          </p:cNvSpPr>
          <p:nvPr/>
        </p:nvSpPr>
        <p:spPr bwMode="auto">
          <a:xfrm>
            <a:off x="5392703" y="2878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3" name="Rectangle 37"/>
          <p:cNvSpPr>
            <a:spLocks noChangeArrowheads="1"/>
          </p:cNvSpPr>
          <p:nvPr/>
        </p:nvSpPr>
        <p:spPr bwMode="auto">
          <a:xfrm>
            <a:off x="4554503" y="2878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4" name="Rectangle 38"/>
          <p:cNvSpPr>
            <a:spLocks noChangeArrowheads="1"/>
          </p:cNvSpPr>
          <p:nvPr/>
        </p:nvSpPr>
        <p:spPr bwMode="auto">
          <a:xfrm>
            <a:off x="6307103" y="2878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5" name="Rectangle 39"/>
          <p:cNvSpPr>
            <a:spLocks noChangeArrowheads="1"/>
          </p:cNvSpPr>
          <p:nvPr/>
        </p:nvSpPr>
        <p:spPr bwMode="auto">
          <a:xfrm>
            <a:off x="3792503" y="21923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cxnSp>
        <p:nvCxnSpPr>
          <p:cNvPr id="45" name="直接箭头连接符 44"/>
          <p:cNvCxnSpPr/>
          <p:nvPr/>
        </p:nvCxnSpPr>
        <p:spPr bwMode="auto">
          <a:xfrm rot="5400000">
            <a:off x="3005101" y="1909737"/>
            <a:ext cx="3929090" cy="168120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rot="16200000" flipH="1">
            <a:off x="4791051" y="2733685"/>
            <a:ext cx="3857652" cy="104746"/>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a:endCxn id="183320" idx="3"/>
          </p:cNvCxnSpPr>
          <p:nvPr/>
        </p:nvCxnSpPr>
        <p:spPr bwMode="auto">
          <a:xfrm rot="10800000" flipV="1">
            <a:off x="4103655" y="857232"/>
            <a:ext cx="3278231" cy="3072625"/>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rot="5400000">
            <a:off x="4898208" y="873886"/>
            <a:ext cx="3357586" cy="3181402"/>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p:nvPr/>
        </p:nvCxnSpPr>
        <p:spPr bwMode="auto">
          <a:xfrm rot="5400000">
            <a:off x="5791183" y="981043"/>
            <a:ext cx="3214710" cy="310996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linds(horizontal)">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blinds(horizontal)">
                                      <p:cBhvr>
                                        <p:cTn id="27" dur="500"/>
                                        <p:tgtEl>
                                          <p:spTgt spid="54"/>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300" name="Rectangle 4"/>
          <p:cNvSpPr>
            <a:spLocks noChangeArrowheads="1"/>
          </p:cNvSpPr>
          <p:nvPr/>
        </p:nvSpPr>
        <p:spPr bwMode="auto">
          <a:xfrm>
            <a:off x="1919289" y="260351"/>
            <a:ext cx="77075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(A，B，C，D)=∑m(8，10，12，13，15)</a:t>
            </a:r>
          </a:p>
        </p:txBody>
      </p:sp>
      <p:sp>
        <p:nvSpPr>
          <p:cNvPr id="183301" name="Rectangle 5"/>
          <p:cNvSpPr>
            <a:spLocks noChangeArrowheads="1"/>
          </p:cNvSpPr>
          <p:nvPr/>
        </p:nvSpPr>
        <p:spPr bwMode="auto">
          <a:xfrm>
            <a:off x="3581376" y="2201863"/>
            <a:ext cx="3429000" cy="2819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02" name="Line 6"/>
          <p:cNvSpPr>
            <a:spLocks noChangeShapeType="1"/>
          </p:cNvSpPr>
          <p:nvPr/>
        </p:nvSpPr>
        <p:spPr bwMode="auto">
          <a:xfrm flipV="1">
            <a:off x="3581376" y="2887663"/>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3" name="Line 7"/>
          <p:cNvSpPr>
            <a:spLocks noChangeShapeType="1"/>
          </p:cNvSpPr>
          <p:nvPr/>
        </p:nvSpPr>
        <p:spPr bwMode="auto">
          <a:xfrm>
            <a:off x="3581376" y="4335463"/>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4" name="Line 8"/>
          <p:cNvSpPr>
            <a:spLocks noChangeShapeType="1"/>
          </p:cNvSpPr>
          <p:nvPr/>
        </p:nvSpPr>
        <p:spPr bwMode="auto">
          <a:xfrm>
            <a:off x="3581376" y="3573463"/>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5" name="Line 9"/>
          <p:cNvSpPr>
            <a:spLocks noChangeShapeType="1"/>
          </p:cNvSpPr>
          <p:nvPr/>
        </p:nvSpPr>
        <p:spPr bwMode="auto">
          <a:xfrm>
            <a:off x="4419576" y="2201863"/>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6" name="Line 10"/>
          <p:cNvSpPr>
            <a:spLocks noChangeShapeType="1"/>
          </p:cNvSpPr>
          <p:nvPr/>
        </p:nvSpPr>
        <p:spPr bwMode="auto">
          <a:xfrm>
            <a:off x="6095976" y="2201863"/>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7" name="Line 11"/>
          <p:cNvSpPr>
            <a:spLocks noChangeShapeType="1"/>
          </p:cNvSpPr>
          <p:nvPr/>
        </p:nvSpPr>
        <p:spPr bwMode="auto">
          <a:xfrm>
            <a:off x="5257776" y="2201863"/>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8" name="Line 12"/>
          <p:cNvSpPr>
            <a:spLocks noChangeShapeType="1"/>
          </p:cNvSpPr>
          <p:nvPr/>
        </p:nvSpPr>
        <p:spPr bwMode="auto">
          <a:xfrm flipH="1" flipV="1">
            <a:off x="3124176" y="1744663"/>
            <a:ext cx="457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9" name="Rectangle 13"/>
          <p:cNvSpPr>
            <a:spLocks noChangeArrowheads="1"/>
          </p:cNvSpPr>
          <p:nvPr/>
        </p:nvSpPr>
        <p:spPr bwMode="auto">
          <a:xfrm>
            <a:off x="2743176" y="1201739"/>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0" name="Rectangle 14"/>
          <p:cNvSpPr>
            <a:spLocks noChangeArrowheads="1"/>
          </p:cNvSpPr>
          <p:nvPr/>
        </p:nvSpPr>
        <p:spPr bwMode="auto">
          <a:xfrm>
            <a:off x="2666976" y="17351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1" name="Rectangle 15"/>
          <p:cNvSpPr>
            <a:spLocks noChangeArrowheads="1"/>
          </p:cNvSpPr>
          <p:nvPr/>
        </p:nvSpPr>
        <p:spPr bwMode="auto">
          <a:xfrm>
            <a:off x="3200376" y="1430339"/>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2" name="Rectangle 16"/>
          <p:cNvSpPr>
            <a:spLocks noChangeArrowheads="1"/>
          </p:cNvSpPr>
          <p:nvPr/>
        </p:nvSpPr>
        <p:spPr bwMode="auto">
          <a:xfrm>
            <a:off x="3657576" y="1658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3" name="Rectangle 17"/>
          <p:cNvSpPr>
            <a:spLocks noChangeArrowheads="1"/>
          </p:cNvSpPr>
          <p:nvPr/>
        </p:nvSpPr>
        <p:spPr bwMode="auto">
          <a:xfrm>
            <a:off x="2971776" y="21923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4" name="Rectangle 18"/>
          <p:cNvSpPr>
            <a:spLocks noChangeArrowheads="1"/>
          </p:cNvSpPr>
          <p:nvPr/>
        </p:nvSpPr>
        <p:spPr bwMode="auto">
          <a:xfrm>
            <a:off x="4495776" y="1658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5" name="Rectangle 19"/>
          <p:cNvSpPr>
            <a:spLocks noChangeArrowheads="1"/>
          </p:cNvSpPr>
          <p:nvPr/>
        </p:nvSpPr>
        <p:spPr bwMode="auto">
          <a:xfrm>
            <a:off x="2971776" y="28781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6" name="Rectangle 20"/>
          <p:cNvSpPr>
            <a:spLocks noChangeArrowheads="1"/>
          </p:cNvSpPr>
          <p:nvPr/>
        </p:nvSpPr>
        <p:spPr bwMode="auto">
          <a:xfrm>
            <a:off x="5333976" y="1658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7" name="Rectangle 21"/>
          <p:cNvSpPr>
            <a:spLocks noChangeArrowheads="1"/>
          </p:cNvSpPr>
          <p:nvPr/>
        </p:nvSpPr>
        <p:spPr bwMode="auto">
          <a:xfrm>
            <a:off x="2971776" y="3563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8" name="Rectangle 22"/>
          <p:cNvSpPr>
            <a:spLocks noChangeArrowheads="1"/>
          </p:cNvSpPr>
          <p:nvPr/>
        </p:nvSpPr>
        <p:spPr bwMode="auto">
          <a:xfrm>
            <a:off x="2971776" y="4325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19" name="Rectangle 23"/>
          <p:cNvSpPr>
            <a:spLocks noChangeArrowheads="1"/>
          </p:cNvSpPr>
          <p:nvPr/>
        </p:nvSpPr>
        <p:spPr bwMode="auto">
          <a:xfrm>
            <a:off x="6248376" y="1658939"/>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0" name="Rectangle 24"/>
          <p:cNvSpPr>
            <a:spLocks noChangeArrowheads="1"/>
          </p:cNvSpPr>
          <p:nvPr/>
        </p:nvSpPr>
        <p:spPr bwMode="auto">
          <a:xfrm>
            <a:off x="3733776" y="3640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1" name="Rectangle 25"/>
          <p:cNvSpPr>
            <a:spLocks noChangeArrowheads="1"/>
          </p:cNvSpPr>
          <p:nvPr/>
        </p:nvSpPr>
        <p:spPr bwMode="auto">
          <a:xfrm>
            <a:off x="4571976" y="3640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2" name="Rectangle 26"/>
          <p:cNvSpPr>
            <a:spLocks noChangeArrowheads="1"/>
          </p:cNvSpPr>
          <p:nvPr/>
        </p:nvSpPr>
        <p:spPr bwMode="auto">
          <a:xfrm>
            <a:off x="5410176" y="3640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3" name="Rectangle 27"/>
          <p:cNvSpPr>
            <a:spLocks noChangeArrowheads="1"/>
          </p:cNvSpPr>
          <p:nvPr/>
        </p:nvSpPr>
        <p:spPr bwMode="auto">
          <a:xfrm>
            <a:off x="6324576" y="3640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4" name="Rectangle 28"/>
          <p:cNvSpPr>
            <a:spLocks noChangeArrowheads="1"/>
          </p:cNvSpPr>
          <p:nvPr/>
        </p:nvSpPr>
        <p:spPr bwMode="auto">
          <a:xfrm>
            <a:off x="6324576" y="43259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5" name="Rectangle 29"/>
          <p:cNvSpPr>
            <a:spLocks noChangeArrowheads="1"/>
          </p:cNvSpPr>
          <p:nvPr/>
        </p:nvSpPr>
        <p:spPr bwMode="auto">
          <a:xfrm>
            <a:off x="5410176" y="43259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6" name="Rectangle 30"/>
          <p:cNvSpPr>
            <a:spLocks noChangeArrowheads="1"/>
          </p:cNvSpPr>
          <p:nvPr/>
        </p:nvSpPr>
        <p:spPr bwMode="auto">
          <a:xfrm>
            <a:off x="4648176" y="21923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7" name="Rectangle 31"/>
          <p:cNvSpPr>
            <a:spLocks noChangeArrowheads="1"/>
          </p:cNvSpPr>
          <p:nvPr/>
        </p:nvSpPr>
        <p:spPr bwMode="auto">
          <a:xfrm>
            <a:off x="5486376" y="21923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8" name="Rectangle 32"/>
          <p:cNvSpPr>
            <a:spLocks noChangeArrowheads="1"/>
          </p:cNvSpPr>
          <p:nvPr/>
        </p:nvSpPr>
        <p:spPr bwMode="auto">
          <a:xfrm>
            <a:off x="3733776" y="2878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29" name="Rectangle 33"/>
          <p:cNvSpPr>
            <a:spLocks noChangeArrowheads="1"/>
          </p:cNvSpPr>
          <p:nvPr/>
        </p:nvSpPr>
        <p:spPr bwMode="auto">
          <a:xfrm>
            <a:off x="3733776" y="43259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0" name="Rectangle 34"/>
          <p:cNvSpPr>
            <a:spLocks noChangeArrowheads="1"/>
          </p:cNvSpPr>
          <p:nvPr/>
        </p:nvSpPr>
        <p:spPr bwMode="auto">
          <a:xfrm>
            <a:off x="4571976" y="43259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1" name="Rectangle 35"/>
          <p:cNvSpPr>
            <a:spLocks noChangeArrowheads="1"/>
          </p:cNvSpPr>
          <p:nvPr/>
        </p:nvSpPr>
        <p:spPr bwMode="auto">
          <a:xfrm>
            <a:off x="6400776" y="21923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2" name="Rectangle 36"/>
          <p:cNvSpPr>
            <a:spLocks noChangeArrowheads="1"/>
          </p:cNvSpPr>
          <p:nvPr/>
        </p:nvSpPr>
        <p:spPr bwMode="auto">
          <a:xfrm>
            <a:off x="5410176" y="2878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3" name="Rectangle 37"/>
          <p:cNvSpPr>
            <a:spLocks noChangeArrowheads="1"/>
          </p:cNvSpPr>
          <p:nvPr/>
        </p:nvSpPr>
        <p:spPr bwMode="auto">
          <a:xfrm>
            <a:off x="4571976" y="2878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4" name="Rectangle 38"/>
          <p:cNvSpPr>
            <a:spLocks noChangeArrowheads="1"/>
          </p:cNvSpPr>
          <p:nvPr/>
        </p:nvSpPr>
        <p:spPr bwMode="auto">
          <a:xfrm>
            <a:off x="6324576" y="28781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5" name="Rectangle 39"/>
          <p:cNvSpPr>
            <a:spLocks noChangeArrowheads="1"/>
          </p:cNvSpPr>
          <p:nvPr/>
        </p:nvSpPr>
        <p:spPr bwMode="auto">
          <a:xfrm>
            <a:off x="3809976" y="219233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83336" name="Oval 40"/>
          <p:cNvSpPr>
            <a:spLocks noChangeArrowheads="1"/>
          </p:cNvSpPr>
          <p:nvPr/>
        </p:nvSpPr>
        <p:spPr bwMode="auto">
          <a:xfrm>
            <a:off x="3733776" y="3573463"/>
            <a:ext cx="1447800" cy="7620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8" name="Oval 42"/>
          <p:cNvSpPr>
            <a:spLocks noChangeArrowheads="1"/>
          </p:cNvSpPr>
          <p:nvPr/>
        </p:nvSpPr>
        <p:spPr bwMode="auto">
          <a:xfrm>
            <a:off x="4571976" y="3573463"/>
            <a:ext cx="1447800" cy="7620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 name="组合 45"/>
          <p:cNvGrpSpPr/>
          <p:nvPr/>
        </p:nvGrpSpPr>
        <p:grpSpPr>
          <a:xfrm>
            <a:off x="3200376" y="4259263"/>
            <a:ext cx="4051300" cy="838200"/>
            <a:chOff x="1676376" y="4259263"/>
            <a:chExt cx="4051300" cy="838200"/>
          </a:xfrm>
        </p:grpSpPr>
        <p:sp>
          <p:nvSpPr>
            <p:cNvPr id="183339" name="Arc 43"/>
            <p:cNvSpPr>
              <a:spLocks/>
            </p:cNvSpPr>
            <p:nvPr/>
          </p:nvSpPr>
          <p:spPr bwMode="auto">
            <a:xfrm>
              <a:off x="1676376" y="4259263"/>
              <a:ext cx="1155700" cy="838200"/>
            </a:xfrm>
            <a:custGeom>
              <a:avLst/>
              <a:gdLst>
                <a:gd name="G0" fmla="+- 14773 0 0"/>
                <a:gd name="G1" fmla="+- 21600 0 0"/>
                <a:gd name="G2" fmla="+- 21600 0 0"/>
                <a:gd name="T0" fmla="*/ 4955 w 36373"/>
                <a:gd name="T1" fmla="*/ 2360 h 43200"/>
                <a:gd name="T2" fmla="*/ 0 w 36373"/>
                <a:gd name="T3" fmla="*/ 37358 h 43200"/>
                <a:gd name="T4" fmla="*/ 14773 w 36373"/>
                <a:gd name="T5" fmla="*/ 21600 h 43200"/>
              </a:gdLst>
              <a:ahLst/>
              <a:cxnLst>
                <a:cxn ang="0">
                  <a:pos x="T0" y="T1"/>
                </a:cxn>
                <a:cxn ang="0">
                  <a:pos x="T2" y="T3"/>
                </a:cxn>
                <a:cxn ang="0">
                  <a:pos x="T4" y="T5"/>
                </a:cxn>
              </a:cxnLst>
              <a:rect l="0" t="0" r="r" b="b"/>
              <a:pathLst>
                <a:path w="36373" h="43200" fill="none" extrusionOk="0">
                  <a:moveTo>
                    <a:pt x="4955" y="2360"/>
                  </a:moveTo>
                  <a:cubicBezTo>
                    <a:pt x="7995" y="808"/>
                    <a:pt x="11359" y="-1"/>
                    <a:pt x="14773" y="0"/>
                  </a:cubicBezTo>
                  <a:cubicBezTo>
                    <a:pt x="26702" y="0"/>
                    <a:pt x="36373" y="9670"/>
                    <a:pt x="36373" y="21600"/>
                  </a:cubicBezTo>
                  <a:cubicBezTo>
                    <a:pt x="36373" y="33529"/>
                    <a:pt x="26702" y="43200"/>
                    <a:pt x="14773" y="43200"/>
                  </a:cubicBezTo>
                  <a:cubicBezTo>
                    <a:pt x="9285" y="43200"/>
                    <a:pt x="4003" y="41111"/>
                    <a:pt x="-1" y="37358"/>
                  </a:cubicBezTo>
                </a:path>
                <a:path w="36373" h="43200" stroke="0" extrusionOk="0">
                  <a:moveTo>
                    <a:pt x="4955" y="2360"/>
                  </a:moveTo>
                  <a:cubicBezTo>
                    <a:pt x="7995" y="808"/>
                    <a:pt x="11359" y="-1"/>
                    <a:pt x="14773" y="0"/>
                  </a:cubicBezTo>
                  <a:cubicBezTo>
                    <a:pt x="26702" y="0"/>
                    <a:pt x="36373" y="9670"/>
                    <a:pt x="36373" y="21600"/>
                  </a:cubicBezTo>
                  <a:cubicBezTo>
                    <a:pt x="36373" y="33529"/>
                    <a:pt x="26702" y="43200"/>
                    <a:pt x="14773" y="43200"/>
                  </a:cubicBezTo>
                  <a:cubicBezTo>
                    <a:pt x="9285" y="43200"/>
                    <a:pt x="4003" y="41111"/>
                    <a:pt x="-1" y="37358"/>
                  </a:cubicBezTo>
                  <a:lnTo>
                    <a:pt x="14773"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40" name="Arc 44"/>
            <p:cNvSpPr>
              <a:spLocks/>
            </p:cNvSpPr>
            <p:nvPr/>
          </p:nvSpPr>
          <p:spPr bwMode="auto">
            <a:xfrm flipH="1">
              <a:off x="4571976" y="4259263"/>
              <a:ext cx="1155700" cy="838200"/>
            </a:xfrm>
            <a:custGeom>
              <a:avLst/>
              <a:gdLst>
                <a:gd name="G0" fmla="+- 14773 0 0"/>
                <a:gd name="G1" fmla="+- 21600 0 0"/>
                <a:gd name="G2" fmla="+- 21600 0 0"/>
                <a:gd name="T0" fmla="*/ 4955 w 36373"/>
                <a:gd name="T1" fmla="*/ 2360 h 43200"/>
                <a:gd name="T2" fmla="*/ 0 w 36373"/>
                <a:gd name="T3" fmla="*/ 37358 h 43200"/>
                <a:gd name="T4" fmla="*/ 14773 w 36373"/>
                <a:gd name="T5" fmla="*/ 21600 h 43200"/>
              </a:gdLst>
              <a:ahLst/>
              <a:cxnLst>
                <a:cxn ang="0">
                  <a:pos x="T0" y="T1"/>
                </a:cxn>
                <a:cxn ang="0">
                  <a:pos x="T2" y="T3"/>
                </a:cxn>
                <a:cxn ang="0">
                  <a:pos x="T4" y="T5"/>
                </a:cxn>
              </a:cxnLst>
              <a:rect l="0" t="0" r="r" b="b"/>
              <a:pathLst>
                <a:path w="36373" h="43200" fill="none" extrusionOk="0">
                  <a:moveTo>
                    <a:pt x="4955" y="2360"/>
                  </a:moveTo>
                  <a:cubicBezTo>
                    <a:pt x="7995" y="808"/>
                    <a:pt x="11359" y="-1"/>
                    <a:pt x="14773" y="0"/>
                  </a:cubicBezTo>
                  <a:cubicBezTo>
                    <a:pt x="26702" y="0"/>
                    <a:pt x="36373" y="9670"/>
                    <a:pt x="36373" y="21600"/>
                  </a:cubicBezTo>
                  <a:cubicBezTo>
                    <a:pt x="36373" y="33529"/>
                    <a:pt x="26702" y="43200"/>
                    <a:pt x="14773" y="43200"/>
                  </a:cubicBezTo>
                  <a:cubicBezTo>
                    <a:pt x="9285" y="43200"/>
                    <a:pt x="4003" y="41111"/>
                    <a:pt x="-1" y="37358"/>
                  </a:cubicBezTo>
                </a:path>
                <a:path w="36373" h="43200" stroke="0" extrusionOk="0">
                  <a:moveTo>
                    <a:pt x="4955" y="2360"/>
                  </a:moveTo>
                  <a:cubicBezTo>
                    <a:pt x="7995" y="808"/>
                    <a:pt x="11359" y="-1"/>
                    <a:pt x="14773" y="0"/>
                  </a:cubicBezTo>
                  <a:cubicBezTo>
                    <a:pt x="26702" y="0"/>
                    <a:pt x="36373" y="9670"/>
                    <a:pt x="36373" y="21600"/>
                  </a:cubicBezTo>
                  <a:cubicBezTo>
                    <a:pt x="36373" y="33529"/>
                    <a:pt x="26702" y="43200"/>
                    <a:pt x="14773" y="43200"/>
                  </a:cubicBezTo>
                  <a:cubicBezTo>
                    <a:pt x="9285" y="43200"/>
                    <a:pt x="4003" y="41111"/>
                    <a:pt x="-1" y="37358"/>
                  </a:cubicBezTo>
                  <a:lnTo>
                    <a:pt x="14773"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83341" name="Object 45"/>
          <p:cNvGraphicFramePr>
            <a:graphicFrameLocks noChangeAspect="1"/>
          </p:cNvGraphicFramePr>
          <p:nvPr/>
        </p:nvGraphicFramePr>
        <p:xfrm>
          <a:off x="2095472" y="5500702"/>
          <a:ext cx="8001056" cy="711452"/>
        </p:xfrm>
        <a:graphic>
          <a:graphicData uri="http://schemas.openxmlformats.org/presentationml/2006/ole">
            <mc:AlternateContent xmlns:mc="http://schemas.openxmlformats.org/markup-compatibility/2006">
              <mc:Choice xmlns:v="urn:schemas-microsoft-com:vml" Requires="v">
                <p:oleObj spid="_x0000_s183596" name="Equation" r:id="rId6" imgW="3174840" imgH="279360" progId="Equation.DSMT4">
                  <p:embed/>
                </p:oleObj>
              </mc:Choice>
              <mc:Fallback>
                <p:oleObj name="Equation" r:id="rId6" imgW="3174840" imgH="279360" progId="Equation.DSMT4">
                  <p:embed/>
                  <p:pic>
                    <p:nvPicPr>
                      <p:cNvPr id="0" name="Picture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472" y="5500702"/>
                        <a:ext cx="8001056" cy="711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7" name="直接箭头连接符 46"/>
          <p:cNvCxnSpPr/>
          <p:nvPr/>
        </p:nvCxnSpPr>
        <p:spPr bwMode="auto">
          <a:xfrm rot="16200000" flipH="1">
            <a:off x="3515921" y="4992325"/>
            <a:ext cx="714380" cy="302374"/>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p:nvPr/>
        </p:nvCxnSpPr>
        <p:spPr bwMode="auto">
          <a:xfrm rot="16200000" flipH="1">
            <a:off x="3988579" y="4607727"/>
            <a:ext cx="1500198" cy="571504"/>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rot="16200000" flipH="1">
            <a:off x="4917273" y="4536289"/>
            <a:ext cx="1571636" cy="642942"/>
          </a:xfrm>
          <a:prstGeom prst="straightConnector1">
            <a:avLst/>
          </a:prstGeom>
          <a:solidFill>
            <a:schemeClr val="accent1"/>
          </a:solidFill>
          <a:ln w="25400" cap="flat" cmpd="sng" algn="ctr">
            <a:solidFill>
              <a:schemeClr val="accent1"/>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336"/>
                                        </p:tgtEl>
                                        <p:attrNameLst>
                                          <p:attrName>style.visibility</p:attrName>
                                        </p:attrNameLst>
                                      </p:cBhvr>
                                      <p:to>
                                        <p:strVal val="visible"/>
                                      </p:to>
                                    </p:set>
                                    <p:anim calcmode="lin" valueType="num">
                                      <p:cBhvr additive="base">
                                        <p:cTn id="7" dur="500" fill="hold"/>
                                        <p:tgtEl>
                                          <p:spTgt spid="183336"/>
                                        </p:tgtEl>
                                        <p:attrNameLst>
                                          <p:attrName>ppt_x</p:attrName>
                                        </p:attrNameLst>
                                      </p:cBhvr>
                                      <p:tavLst>
                                        <p:tav tm="0">
                                          <p:val>
                                            <p:strVal val="0-#ppt_w/2"/>
                                          </p:val>
                                        </p:tav>
                                        <p:tav tm="100000">
                                          <p:val>
                                            <p:strVal val="#ppt_x"/>
                                          </p:val>
                                        </p:tav>
                                      </p:tavLst>
                                    </p:anim>
                                    <p:anim calcmode="lin" valueType="num">
                                      <p:cBhvr additive="base">
                                        <p:cTn id="8" dur="500" fill="hold"/>
                                        <p:tgtEl>
                                          <p:spTgt spid="1833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338"/>
                                        </p:tgtEl>
                                        <p:attrNameLst>
                                          <p:attrName>style.visibility</p:attrName>
                                        </p:attrNameLst>
                                      </p:cBhvr>
                                      <p:to>
                                        <p:strVal val="visible"/>
                                      </p:to>
                                    </p:set>
                                    <p:anim calcmode="lin" valueType="num">
                                      <p:cBhvr additive="base">
                                        <p:cTn id="13" dur="500" fill="hold"/>
                                        <p:tgtEl>
                                          <p:spTgt spid="183338"/>
                                        </p:tgtEl>
                                        <p:attrNameLst>
                                          <p:attrName>ppt_x</p:attrName>
                                        </p:attrNameLst>
                                      </p:cBhvr>
                                      <p:tavLst>
                                        <p:tav tm="0">
                                          <p:val>
                                            <p:strVal val="#ppt_x"/>
                                          </p:val>
                                        </p:tav>
                                        <p:tav tm="100000">
                                          <p:val>
                                            <p:strVal val="#ppt_x"/>
                                          </p:val>
                                        </p:tav>
                                      </p:tavLst>
                                    </p:anim>
                                    <p:anim calcmode="lin" valueType="num">
                                      <p:cBhvr additive="base">
                                        <p:cTn id="14" dur="500" fill="hold"/>
                                        <p:tgtEl>
                                          <p:spTgt spid="1833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83341"/>
                                        </p:tgtEl>
                                        <p:attrNameLst>
                                          <p:attrName>style.visibility</p:attrName>
                                        </p:attrNameLst>
                                      </p:cBhvr>
                                      <p:to>
                                        <p:strVal val="visible"/>
                                      </p:to>
                                    </p:set>
                                    <p:animEffect transition="in" filter="box(out)">
                                      <p:cBhvr>
                                        <p:cTn id="25" dur="500"/>
                                        <p:tgtEl>
                                          <p:spTgt spid="183341"/>
                                        </p:tgtEl>
                                      </p:cBhvr>
                                    </p:animEffect>
                                  </p:childTnLst>
                                  <p:subTnLst>
                                    <p:audio>
                                      <p:cMediaNode>
                                        <p:cTn display="0" masterRel="sameClick">
                                          <p:stCondLst>
                                            <p:cond evt="begin" delay="0">
                                              <p:tn val="23"/>
                                            </p:cond>
                                          </p:stCondLst>
                                          <p:endCondLst>
                                            <p:cond evt="onStopAudio" delay="0">
                                              <p:tgtEl>
                                                <p:sldTgt/>
                                              </p:tgtEl>
                                            </p:cond>
                                          </p:endCondLst>
                                        </p:cTn>
                                        <p:tgtEl>
                                          <p:sndTgt r:embed="rId5" name="camera.wav"/>
                                        </p:tgtEl>
                                      </p:cMediaNode>
                                    </p:audio>
                                  </p:sub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blinds(horizontal)">
                                      <p:cBhvr>
                                        <p:cTn id="29" dur="500"/>
                                        <p:tgtEl>
                                          <p:spTgt spid="47"/>
                                        </p:tgtEl>
                                      </p:cBhvr>
                                    </p:animEffect>
                                  </p:childTnLst>
                                </p:cTn>
                              </p:par>
                            </p:childTnLst>
                          </p:cTn>
                        </p:par>
                        <p:par>
                          <p:cTn id="30" fill="hold">
                            <p:stCondLst>
                              <p:cond delay="1000"/>
                            </p:stCondLst>
                            <p:childTnLst>
                              <p:par>
                                <p:cTn id="31" presetID="3" presetClass="entr" presetSubtype="10" fill="hold"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blinds(horizontal)">
                                      <p:cBhvr>
                                        <p:cTn id="33" dur="500"/>
                                        <p:tgtEl>
                                          <p:spTgt spid="50"/>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linds(horizontal)">
                                      <p:cBhvr>
                                        <p:cTn id="37" dur="500"/>
                                        <p:tgtEl>
                                          <p:spTgt spid="52"/>
                                        </p:tgtEl>
                                      </p:cBhvr>
                                    </p:animEffect>
                                  </p:childTnLst>
                                  <p:subTnLst>
                                    <p:audio>
                                      <p:cMediaNode>
                                        <p:cTn display="0" masterRel="sameClick">
                                          <p:stCondLst>
                                            <p:cond evt="begin" delay="0">
                                              <p:tn val="35"/>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36" grpId="0" animBg="1"/>
      <p:bldP spid="183338" grpId="0" animBg="1"/>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981200"/>
            <a:ext cx="8519864" cy="4114800"/>
          </a:xfrm>
        </p:spPr>
        <p:txBody>
          <a:bodyPr/>
          <a:lstStyle/>
          <a:p>
            <a:r>
              <a:rPr lang="en-US" altLang="zh-CN" dirty="0" smtClean="0">
                <a:latin typeface="Times New Roman" pitchFamily="18" charset="0"/>
                <a:cs typeface="Times New Roman" pitchFamily="18" charset="0"/>
              </a:rPr>
              <a:t>Combine different items with the same address.</a:t>
            </a:r>
          </a:p>
          <a:p>
            <a:r>
              <a:rPr lang="en-US" altLang="zh-CN" dirty="0" smtClean="0">
                <a:latin typeface="Times New Roman" pitchFamily="18" charset="0"/>
                <a:cs typeface="Times New Roman" pitchFamily="18" charset="0"/>
              </a:rPr>
              <a:t>Change the OR gate into the NAND gate.</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 name="组合 27"/>
          <p:cNvGrpSpPr/>
          <p:nvPr/>
        </p:nvGrpSpPr>
        <p:grpSpPr>
          <a:xfrm>
            <a:off x="2501235" y="548680"/>
            <a:ext cx="5313363" cy="785818"/>
            <a:chOff x="762000" y="71414"/>
            <a:chExt cx="5313363" cy="785818"/>
          </a:xfrm>
        </p:grpSpPr>
        <p:graphicFrame>
          <p:nvGraphicFramePr>
            <p:cNvPr id="185358" name="Object 14"/>
            <p:cNvGraphicFramePr>
              <a:graphicFrameLocks noChangeAspect="1"/>
            </p:cNvGraphicFramePr>
            <p:nvPr/>
          </p:nvGraphicFramePr>
          <p:xfrm>
            <a:off x="762000" y="260648"/>
            <a:ext cx="5313363" cy="554038"/>
          </p:xfrm>
          <a:graphic>
            <a:graphicData uri="http://schemas.openxmlformats.org/presentationml/2006/ole">
              <mc:AlternateContent xmlns:mc="http://schemas.openxmlformats.org/markup-compatibility/2006">
                <mc:Choice xmlns:v="urn:schemas-microsoft-com:vml" Requires="v">
                  <p:oleObj spid="_x0000_s1068086" name="Equation" r:id="rId4" imgW="3683880" imgH="368280" progId="Equation.3">
                    <p:embed/>
                  </p:oleObj>
                </mc:Choice>
                <mc:Fallback>
                  <p:oleObj name="Equation" r:id="rId4" imgW="3683880" imgH="368280" progId="Equation.3">
                    <p:embed/>
                    <p:pic>
                      <p:nvPicPr>
                        <p:cNvPr id="0" name="Picture 7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60648"/>
                          <a:ext cx="5313363"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椭圆 24"/>
            <p:cNvSpPr/>
            <p:nvPr/>
          </p:nvSpPr>
          <p:spPr bwMode="auto">
            <a:xfrm>
              <a:off x="2285984" y="71438"/>
              <a:ext cx="428628" cy="785794"/>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26" name="椭圆 25"/>
            <p:cNvSpPr/>
            <p:nvPr/>
          </p:nvSpPr>
          <p:spPr bwMode="auto">
            <a:xfrm>
              <a:off x="3357554" y="71414"/>
              <a:ext cx="428628" cy="785794"/>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27" name="椭圆 26"/>
            <p:cNvSpPr/>
            <p:nvPr/>
          </p:nvSpPr>
          <p:spPr bwMode="auto">
            <a:xfrm>
              <a:off x="4429124" y="71438"/>
              <a:ext cx="571504" cy="785794"/>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29" name="椭圆 28"/>
            <p:cNvSpPr/>
            <p:nvPr/>
          </p:nvSpPr>
          <p:spPr bwMode="auto">
            <a:xfrm>
              <a:off x="5643570" y="71414"/>
              <a:ext cx="428628" cy="785794"/>
            </a:xfrm>
            <a:prstGeom prst="ellipse">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sp>
        <p:nvSpPr>
          <p:cNvPr id="30" name="矩形 29"/>
          <p:cNvSpPr/>
          <p:nvPr/>
        </p:nvSpPr>
        <p:spPr bwMode="auto">
          <a:xfrm>
            <a:off x="2188315" y="1700808"/>
            <a:ext cx="7272808" cy="1152128"/>
          </a:xfrm>
          <a:prstGeom prst="rect">
            <a:avLst/>
          </a:prstGeom>
          <a:noFill/>
          <a:ln w="25400" cap="flat" cmpd="sng" algn="ctr">
            <a:solidFill>
              <a:srgbClr val="FFFF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nvGrpSpPr>
          <p:cNvPr id="34" name="组合 33"/>
          <p:cNvGrpSpPr/>
          <p:nvPr/>
        </p:nvGrpSpPr>
        <p:grpSpPr>
          <a:xfrm>
            <a:off x="2278787" y="3551926"/>
            <a:ext cx="6538913" cy="785794"/>
            <a:chOff x="685800" y="1995134"/>
            <a:chExt cx="6538913" cy="785794"/>
          </a:xfrm>
        </p:grpSpPr>
        <p:graphicFrame>
          <p:nvGraphicFramePr>
            <p:cNvPr id="185359" name="Object 15"/>
            <p:cNvGraphicFramePr>
              <a:graphicFrameLocks noChangeAspect="1"/>
            </p:cNvGraphicFramePr>
            <p:nvPr/>
          </p:nvGraphicFramePr>
          <p:xfrm>
            <a:off x="685800" y="2096145"/>
            <a:ext cx="6538913" cy="612775"/>
          </p:xfrm>
          <a:graphic>
            <a:graphicData uri="http://schemas.openxmlformats.org/presentationml/2006/ole">
              <mc:AlternateContent xmlns:mc="http://schemas.openxmlformats.org/markup-compatibility/2006">
                <mc:Choice xmlns:v="urn:schemas-microsoft-com:vml" Requires="v">
                  <p:oleObj spid="_x0000_s1068087" name="Equation" r:id="rId6" imgW="4534920" imgH="419040" progId="Equation.3">
                    <p:embed/>
                  </p:oleObj>
                </mc:Choice>
                <mc:Fallback>
                  <p:oleObj name="Equation" r:id="rId6" imgW="4534920" imgH="419040" progId="Equation.3">
                    <p:embed/>
                    <p:pic>
                      <p:nvPicPr>
                        <p:cNvPr id="0" name="Picture 7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096145"/>
                          <a:ext cx="6538913"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椭圆 30"/>
            <p:cNvSpPr/>
            <p:nvPr/>
          </p:nvSpPr>
          <p:spPr bwMode="auto">
            <a:xfrm>
              <a:off x="5357818" y="1995134"/>
              <a:ext cx="571504" cy="785794"/>
            </a:xfrm>
            <a:prstGeom prst="ellipse">
              <a:avLst/>
            </a:prstGeom>
            <a:noFill/>
            <a:ln w="25400" cap="flat" cmpd="sng" algn="ctr">
              <a:solidFill>
                <a:schemeClr val="accent1"/>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32" name="椭圆 31"/>
            <p:cNvSpPr/>
            <p:nvPr/>
          </p:nvSpPr>
          <p:spPr bwMode="auto">
            <a:xfrm>
              <a:off x="6572264" y="1995134"/>
              <a:ext cx="642942" cy="785794"/>
            </a:xfrm>
            <a:prstGeom prst="ellipse">
              <a:avLst/>
            </a:prstGeom>
            <a:noFill/>
            <a:ln w="25400" cap="flat" cmpd="sng" algn="ctr">
              <a:solidFill>
                <a:schemeClr val="accent1"/>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sp>
        <p:nvSpPr>
          <p:cNvPr id="33" name="矩形 32"/>
          <p:cNvSpPr/>
          <p:nvPr/>
        </p:nvSpPr>
        <p:spPr bwMode="auto">
          <a:xfrm>
            <a:off x="2135560" y="4514820"/>
            <a:ext cx="7704856" cy="1002412"/>
          </a:xfrm>
          <a:prstGeom prst="rect">
            <a:avLst/>
          </a:prstGeom>
          <a:noFill/>
          <a:ln w="25400" cap="flat" cmpd="sng" algn="ctr">
            <a:solidFill>
              <a:schemeClr val="accent1"/>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pic>
        <p:nvPicPr>
          <p:cNvPr id="186060" name="Picture 716"/>
          <p:cNvPicPr>
            <a:picLocks noChangeAspect="1" noChangeArrowheads="1"/>
          </p:cNvPicPr>
          <p:nvPr/>
        </p:nvPicPr>
        <p:blipFill>
          <a:blip r:embed="rId8" cstate="print"/>
          <a:srcRect/>
          <a:stretch>
            <a:fillRect/>
          </a:stretch>
        </p:blipFill>
        <p:spPr bwMode="auto">
          <a:xfrm>
            <a:off x="2207569" y="1844824"/>
            <a:ext cx="7172325" cy="800100"/>
          </a:xfrm>
          <a:prstGeom prst="rect">
            <a:avLst/>
          </a:prstGeom>
          <a:noFill/>
          <a:ln w="9525">
            <a:noFill/>
            <a:miter lim="800000"/>
            <a:headEnd/>
            <a:tailEnd/>
          </a:ln>
        </p:spPr>
      </p:pic>
      <p:pic>
        <p:nvPicPr>
          <p:cNvPr id="186061" name="Picture 717"/>
          <p:cNvPicPr>
            <a:picLocks noChangeAspect="1" noChangeArrowheads="1"/>
          </p:cNvPicPr>
          <p:nvPr/>
        </p:nvPicPr>
        <p:blipFill>
          <a:blip r:embed="rId9" cstate="print"/>
          <a:srcRect/>
          <a:stretch>
            <a:fillRect/>
          </a:stretch>
        </p:blipFill>
        <p:spPr bwMode="auto">
          <a:xfrm>
            <a:off x="2207568" y="4658836"/>
            <a:ext cx="744855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0" name="组合 69"/>
          <p:cNvGrpSpPr/>
          <p:nvPr/>
        </p:nvGrpSpPr>
        <p:grpSpPr>
          <a:xfrm>
            <a:off x="5881686" y="2928934"/>
            <a:ext cx="4398662" cy="3505200"/>
            <a:chOff x="4643438" y="-24010"/>
            <a:chExt cx="4398662" cy="3505200"/>
          </a:xfrm>
        </p:grpSpPr>
        <p:sp>
          <p:nvSpPr>
            <p:cNvPr id="40968" name="Oval 8"/>
            <p:cNvSpPr>
              <a:spLocks noChangeArrowheads="1"/>
            </p:cNvSpPr>
            <p:nvPr/>
          </p:nvSpPr>
          <p:spPr bwMode="auto">
            <a:xfrm>
              <a:off x="8197550" y="1692077"/>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 name="Line 9"/>
            <p:cNvSpPr>
              <a:spLocks noChangeShapeType="1"/>
            </p:cNvSpPr>
            <p:nvPr/>
          </p:nvSpPr>
          <p:spPr bwMode="auto">
            <a:xfrm>
              <a:off x="7218114" y="701477"/>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0" name="Line 10"/>
            <p:cNvSpPr>
              <a:spLocks noChangeShapeType="1"/>
            </p:cNvSpPr>
            <p:nvPr/>
          </p:nvSpPr>
          <p:spPr bwMode="auto">
            <a:xfrm>
              <a:off x="7218114" y="1615877"/>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1" name="Line 11"/>
            <p:cNvSpPr>
              <a:spLocks noChangeShapeType="1"/>
            </p:cNvSpPr>
            <p:nvPr/>
          </p:nvSpPr>
          <p:spPr bwMode="auto">
            <a:xfrm>
              <a:off x="6684714" y="1844477"/>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2" name="Line 12"/>
            <p:cNvSpPr>
              <a:spLocks noChangeShapeType="1"/>
            </p:cNvSpPr>
            <p:nvPr/>
          </p:nvSpPr>
          <p:spPr bwMode="auto">
            <a:xfrm>
              <a:off x="6837114" y="1844477"/>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3" name="Line 13"/>
            <p:cNvSpPr>
              <a:spLocks noChangeShapeType="1"/>
            </p:cNvSpPr>
            <p:nvPr/>
          </p:nvSpPr>
          <p:spPr bwMode="auto">
            <a:xfrm>
              <a:off x="7446714" y="2073077"/>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4" name="Line 14"/>
            <p:cNvSpPr>
              <a:spLocks noChangeShapeType="1"/>
            </p:cNvSpPr>
            <p:nvPr/>
          </p:nvSpPr>
          <p:spPr bwMode="auto">
            <a:xfrm flipH="1">
              <a:off x="7218114" y="2073077"/>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5" name="Line 15"/>
            <p:cNvSpPr>
              <a:spLocks noChangeShapeType="1"/>
            </p:cNvSpPr>
            <p:nvPr/>
          </p:nvSpPr>
          <p:spPr bwMode="auto">
            <a:xfrm>
              <a:off x="7218114" y="2073077"/>
              <a:ext cx="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6" name="Line 16"/>
            <p:cNvSpPr>
              <a:spLocks noChangeShapeType="1"/>
            </p:cNvSpPr>
            <p:nvPr/>
          </p:nvSpPr>
          <p:spPr bwMode="auto">
            <a:xfrm flipH="1">
              <a:off x="5405438" y="1006277"/>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7" name="Line 17"/>
            <p:cNvSpPr>
              <a:spLocks noChangeShapeType="1"/>
            </p:cNvSpPr>
            <p:nvPr/>
          </p:nvSpPr>
          <p:spPr bwMode="auto">
            <a:xfrm>
              <a:off x="5405438" y="2682677"/>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8" name="Line 18"/>
            <p:cNvSpPr>
              <a:spLocks noChangeShapeType="1"/>
            </p:cNvSpPr>
            <p:nvPr/>
          </p:nvSpPr>
          <p:spPr bwMode="auto">
            <a:xfrm>
              <a:off x="5405438" y="1996877"/>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9" name="Line 19"/>
            <p:cNvSpPr>
              <a:spLocks noChangeShapeType="1"/>
            </p:cNvSpPr>
            <p:nvPr/>
          </p:nvSpPr>
          <p:spPr bwMode="auto">
            <a:xfrm flipH="1">
              <a:off x="5405438" y="1692077"/>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0" name="Line 20"/>
            <p:cNvSpPr>
              <a:spLocks noChangeShapeType="1"/>
            </p:cNvSpPr>
            <p:nvPr/>
          </p:nvSpPr>
          <p:spPr bwMode="auto">
            <a:xfrm flipH="1">
              <a:off x="5405438" y="472877"/>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1" name="Line 21"/>
            <p:cNvSpPr>
              <a:spLocks noChangeShapeType="1"/>
            </p:cNvSpPr>
            <p:nvPr/>
          </p:nvSpPr>
          <p:spPr bwMode="auto">
            <a:xfrm flipH="1">
              <a:off x="5405438" y="3063677"/>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2" name="Line 22"/>
            <p:cNvSpPr>
              <a:spLocks noChangeShapeType="1"/>
            </p:cNvSpPr>
            <p:nvPr/>
          </p:nvSpPr>
          <p:spPr bwMode="auto">
            <a:xfrm>
              <a:off x="8349950" y="176827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83" name="Rectangle 23"/>
            <p:cNvSpPr>
              <a:spLocks noChangeArrowheads="1"/>
            </p:cNvSpPr>
            <p:nvPr/>
          </p:nvSpPr>
          <p:spPr bwMode="auto">
            <a:xfrm>
              <a:off x="8654750" y="145395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0984" name="Rectangle 24"/>
            <p:cNvSpPr>
              <a:spLocks noChangeArrowheads="1"/>
            </p:cNvSpPr>
            <p:nvPr/>
          </p:nvSpPr>
          <p:spPr bwMode="auto">
            <a:xfrm>
              <a:off x="4643438" y="1387277"/>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0985" name="Rectangle 25"/>
            <p:cNvSpPr>
              <a:spLocks noChangeArrowheads="1"/>
            </p:cNvSpPr>
            <p:nvPr/>
          </p:nvSpPr>
          <p:spPr bwMode="auto">
            <a:xfrm>
              <a:off x="4872038" y="38715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p>
          </p:txBody>
        </p:sp>
        <p:sp>
          <p:nvSpPr>
            <p:cNvPr id="40986" name="Rectangle 26"/>
            <p:cNvSpPr>
              <a:spLocks noChangeArrowheads="1"/>
            </p:cNvSpPr>
            <p:nvPr/>
          </p:nvSpPr>
          <p:spPr bwMode="auto">
            <a:xfrm>
              <a:off x="4883151" y="83959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0990" name="Line 30"/>
            <p:cNvSpPr>
              <a:spLocks noChangeShapeType="1"/>
            </p:cNvSpPr>
            <p:nvPr/>
          </p:nvSpPr>
          <p:spPr bwMode="auto">
            <a:xfrm flipH="1">
              <a:off x="5405438" y="701477"/>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1" name="Oval 31"/>
            <p:cNvSpPr>
              <a:spLocks noChangeArrowheads="1"/>
            </p:cNvSpPr>
            <p:nvPr/>
          </p:nvSpPr>
          <p:spPr bwMode="auto">
            <a:xfrm>
              <a:off x="6684714" y="625277"/>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2" name="Oval 32"/>
            <p:cNvSpPr>
              <a:spLocks noChangeArrowheads="1"/>
            </p:cNvSpPr>
            <p:nvPr/>
          </p:nvSpPr>
          <p:spPr bwMode="auto">
            <a:xfrm>
              <a:off x="6684714" y="1768277"/>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3" name="Oval 33"/>
            <p:cNvSpPr>
              <a:spLocks noChangeArrowheads="1"/>
            </p:cNvSpPr>
            <p:nvPr/>
          </p:nvSpPr>
          <p:spPr bwMode="auto">
            <a:xfrm>
              <a:off x="6684714" y="2758877"/>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4" name="Line 34"/>
            <p:cNvSpPr>
              <a:spLocks noChangeShapeType="1"/>
            </p:cNvSpPr>
            <p:nvPr/>
          </p:nvSpPr>
          <p:spPr bwMode="auto">
            <a:xfrm>
              <a:off x="6837114" y="2835077"/>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5" name="Line 35"/>
            <p:cNvSpPr>
              <a:spLocks noChangeShapeType="1"/>
            </p:cNvSpPr>
            <p:nvPr/>
          </p:nvSpPr>
          <p:spPr bwMode="auto">
            <a:xfrm>
              <a:off x="6837114" y="701477"/>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6" name="Rectangle 36"/>
            <p:cNvSpPr>
              <a:spLocks noChangeArrowheads="1"/>
            </p:cNvSpPr>
            <p:nvPr/>
          </p:nvSpPr>
          <p:spPr bwMode="auto">
            <a:xfrm>
              <a:off x="4883151" y="-2401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0997" name="Line 37"/>
            <p:cNvSpPr>
              <a:spLocks noChangeShapeType="1"/>
            </p:cNvSpPr>
            <p:nvPr/>
          </p:nvSpPr>
          <p:spPr bwMode="auto">
            <a:xfrm>
              <a:off x="4948238" y="91877"/>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98" name="Rectangle 38"/>
            <p:cNvSpPr>
              <a:spLocks noChangeArrowheads="1"/>
            </p:cNvSpPr>
            <p:nvPr/>
          </p:nvSpPr>
          <p:spPr bwMode="auto">
            <a:xfrm>
              <a:off x="4872038" y="1920677"/>
              <a:ext cx="460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0999" name="Rectangle 39"/>
            <p:cNvSpPr>
              <a:spLocks noChangeArrowheads="1"/>
            </p:cNvSpPr>
            <p:nvPr/>
          </p:nvSpPr>
          <p:spPr bwMode="auto">
            <a:xfrm>
              <a:off x="4719638" y="2377877"/>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1000" name="Rectangle 40"/>
            <p:cNvSpPr>
              <a:spLocks noChangeArrowheads="1"/>
            </p:cNvSpPr>
            <p:nvPr/>
          </p:nvSpPr>
          <p:spPr bwMode="auto">
            <a:xfrm>
              <a:off x="4948238" y="290175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1001" name="Line 41"/>
            <p:cNvSpPr>
              <a:spLocks noChangeShapeType="1"/>
            </p:cNvSpPr>
            <p:nvPr/>
          </p:nvSpPr>
          <p:spPr bwMode="auto">
            <a:xfrm>
              <a:off x="4948238" y="1996877"/>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02" name="Line 42"/>
            <p:cNvSpPr>
              <a:spLocks noChangeShapeType="1"/>
            </p:cNvSpPr>
            <p:nvPr/>
          </p:nvSpPr>
          <p:spPr bwMode="auto">
            <a:xfrm>
              <a:off x="5024438" y="2987477"/>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9" name="组合 40"/>
            <p:cNvGrpSpPr/>
            <p:nvPr/>
          </p:nvGrpSpPr>
          <p:grpSpPr>
            <a:xfrm>
              <a:off x="5929322" y="428604"/>
              <a:ext cx="768350" cy="630238"/>
              <a:chOff x="7177088" y="3041650"/>
              <a:chExt cx="768350" cy="630238"/>
            </a:xfrm>
          </p:grpSpPr>
          <p:sp>
            <p:nvSpPr>
              <p:cNvPr id="50"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1"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2"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3"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54" name="组合 40"/>
            <p:cNvGrpSpPr/>
            <p:nvPr/>
          </p:nvGrpSpPr>
          <p:grpSpPr>
            <a:xfrm>
              <a:off x="5929322" y="1500174"/>
              <a:ext cx="768350" cy="630238"/>
              <a:chOff x="7177088" y="3041650"/>
              <a:chExt cx="768350" cy="630238"/>
            </a:xfrm>
          </p:grpSpPr>
          <p:sp>
            <p:nvSpPr>
              <p:cNvPr id="55"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6"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7"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8"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59" name="组合 40"/>
            <p:cNvGrpSpPr/>
            <p:nvPr/>
          </p:nvGrpSpPr>
          <p:grpSpPr>
            <a:xfrm>
              <a:off x="5929322" y="2571744"/>
              <a:ext cx="768350" cy="630238"/>
              <a:chOff x="7177088" y="3041650"/>
              <a:chExt cx="768350" cy="630238"/>
            </a:xfrm>
          </p:grpSpPr>
          <p:sp>
            <p:nvSpPr>
              <p:cNvPr id="60"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1"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2"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3"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4" name="组合 40"/>
            <p:cNvGrpSpPr/>
            <p:nvPr/>
          </p:nvGrpSpPr>
          <p:grpSpPr>
            <a:xfrm>
              <a:off x="7443168" y="1500174"/>
              <a:ext cx="768350" cy="630238"/>
              <a:chOff x="7177088" y="3041650"/>
              <a:chExt cx="768350" cy="630238"/>
            </a:xfrm>
          </p:grpSpPr>
          <p:sp>
            <p:nvSpPr>
              <p:cNvPr id="65"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6"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7"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8"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graphicFrame>
        <p:nvGraphicFramePr>
          <p:cNvPr id="487425" name="Object 1"/>
          <p:cNvGraphicFramePr>
            <a:graphicFrameLocks noChangeAspect="1"/>
          </p:cNvGraphicFramePr>
          <p:nvPr>
            <p:extLst>
              <p:ext uri="{D42A27DB-BD31-4B8C-83A1-F6EECF244321}">
                <p14:modId xmlns:p14="http://schemas.microsoft.com/office/powerpoint/2010/main" val="3863837901"/>
              </p:ext>
            </p:extLst>
          </p:nvPr>
        </p:nvGraphicFramePr>
        <p:xfrm>
          <a:off x="1991544" y="1120854"/>
          <a:ext cx="4232922" cy="1516058"/>
        </p:xfrm>
        <a:graphic>
          <a:graphicData uri="http://schemas.openxmlformats.org/presentationml/2006/ole">
            <mc:AlternateContent xmlns:mc="http://schemas.openxmlformats.org/markup-compatibility/2006">
              <mc:Choice xmlns:v="urn:schemas-microsoft-com:vml" Requires="v">
                <p:oleObj spid="_x0000_s487611" name="Equation" r:id="rId4" imgW="1511280" imgH="533160" progId="Equation.DSMT4">
                  <p:embed/>
                </p:oleObj>
              </mc:Choice>
              <mc:Fallback>
                <p:oleObj name="Equation" r:id="rId4" imgW="1511280" imgH="53316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4" y="1120854"/>
                        <a:ext cx="4232922" cy="1516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Rectangle 53"/>
          <p:cNvSpPr>
            <a:spLocks noChangeArrowheads="1"/>
          </p:cNvSpPr>
          <p:nvPr/>
        </p:nvSpPr>
        <p:spPr bwMode="auto">
          <a:xfrm>
            <a:off x="1775520" y="260649"/>
            <a:ext cx="38892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4</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alpha val="43137"/>
                    </a:srgbClr>
                  </a:outerShdw>
                </a:effectLst>
              </a:rPr>
              <a:t>Circuit Diagram</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71" name="Rectangle 53"/>
          <p:cNvSpPr>
            <a:spLocks noChangeArrowheads="1"/>
          </p:cNvSpPr>
          <p:nvPr/>
        </p:nvSpPr>
        <p:spPr bwMode="auto">
          <a:xfrm>
            <a:off x="1991544" y="3861049"/>
            <a:ext cx="324036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alpha val="43137"/>
                    </a:srgbClr>
                  </a:outerShdw>
                </a:effectLst>
              </a:rPr>
              <a:t>We are required to implement the circuit by </a:t>
            </a:r>
            <a:r>
              <a:rPr lang="en-US" altLang="zh-CN" sz="3200" b="0" dirty="0">
                <a:solidFill>
                  <a:srgbClr val="FFFF00"/>
                </a:solidFill>
                <a:effectLst>
                  <a:outerShdw blurRad="38100" dist="38100" dir="2700000" algn="tl">
                    <a:srgbClr val="000000">
                      <a:alpha val="43137"/>
                    </a:srgbClr>
                  </a:outerShdw>
                </a:effectLst>
              </a:rPr>
              <a:t>NAND</a:t>
            </a:r>
            <a:r>
              <a:rPr lang="en-US" altLang="zh-CN" sz="3200" b="0" dirty="0">
                <a:effectLst>
                  <a:outerShdw blurRad="38100" dist="38100" dir="2700000" algn="tl">
                    <a:srgbClr val="000000">
                      <a:alpha val="43137"/>
                    </a:srgbClr>
                  </a:outerShdw>
                </a:effectLst>
              </a:rPr>
              <a:t> gates only!</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87425"/>
                                        </p:tgtEl>
                                        <p:attrNameLst>
                                          <p:attrName>style.visibility</p:attrName>
                                        </p:attrNameLst>
                                      </p:cBhvr>
                                      <p:to>
                                        <p:strVal val="visible"/>
                                      </p:to>
                                    </p:set>
                                    <p:anim calcmode="lin" valueType="num">
                                      <p:cBhvr additive="base">
                                        <p:cTn id="11" dur="500" fill="hold"/>
                                        <p:tgtEl>
                                          <p:spTgt spid="487425"/>
                                        </p:tgtEl>
                                        <p:attrNameLst>
                                          <p:attrName>ppt_x</p:attrName>
                                        </p:attrNameLst>
                                      </p:cBhvr>
                                      <p:tavLst>
                                        <p:tav tm="0">
                                          <p:val>
                                            <p:strVal val="0-#ppt_w/2"/>
                                          </p:val>
                                        </p:tav>
                                        <p:tav tm="100000">
                                          <p:val>
                                            <p:strVal val="#ppt_x"/>
                                          </p:val>
                                        </p:tav>
                                      </p:tavLst>
                                    </p:anim>
                                    <p:anim calcmode="lin" valueType="num">
                                      <p:cBhvr additive="base">
                                        <p:cTn id="12" dur="500" fill="hold"/>
                                        <p:tgtEl>
                                          <p:spTgt spid="4874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79576" y="1981200"/>
            <a:ext cx="8159824" cy="4114800"/>
          </a:xfrm>
        </p:spPr>
        <p:txBody>
          <a:bodyPr/>
          <a:lstStyle/>
          <a:p>
            <a:r>
              <a:rPr lang="en-US" altLang="zh-CN" dirty="0" smtClean="0">
                <a:latin typeface="Times New Roman" pitchFamily="18" charset="0"/>
                <a:cs typeface="Times New Roman" pitchFamily="18" charset="0"/>
              </a:rPr>
              <a:t>Determine the data pins D0,…,D3.</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71285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9"/>
          <p:cNvGrpSpPr>
            <a:grpSpLocks/>
          </p:cNvGrpSpPr>
          <p:nvPr/>
        </p:nvGrpSpPr>
        <p:grpSpPr bwMode="auto">
          <a:xfrm>
            <a:off x="1797003" y="3901678"/>
            <a:ext cx="8747126" cy="1844676"/>
            <a:chOff x="297" y="580"/>
            <a:chExt cx="5510" cy="1162"/>
          </a:xfrm>
        </p:grpSpPr>
        <p:sp>
          <p:nvSpPr>
            <p:cNvPr id="6" name="Rectangle 10"/>
            <p:cNvSpPr>
              <a:spLocks noChangeArrowheads="1"/>
            </p:cNvSpPr>
            <p:nvPr/>
          </p:nvSpPr>
          <p:spPr bwMode="auto">
            <a:xfrm>
              <a:off x="306" y="580"/>
              <a:ext cx="55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(A，B，C，D)=∑m(0，1，5，7，10，13，15)</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7" name="Rectangle 11"/>
            <p:cNvSpPr>
              <a:spLocks noChangeArrowheads="1"/>
            </p:cNvSpPr>
            <p:nvPr/>
          </p:nvSpPr>
          <p:spPr bwMode="auto">
            <a:xfrm>
              <a:off x="297" y="1374"/>
              <a:ext cx="485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(A，B，C，D)=∑m(8，10，12，13，15)</a:t>
              </a:r>
            </a:p>
          </p:txBody>
        </p:sp>
      </p:grpSp>
      <p:sp>
        <p:nvSpPr>
          <p:cNvPr id="8" name="矩形 7"/>
          <p:cNvSpPr/>
          <p:nvPr/>
        </p:nvSpPr>
        <p:spPr>
          <a:xfrm>
            <a:off x="1668016" y="404664"/>
            <a:ext cx="9036496"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Use the 4-to-1</a:t>
            </a:r>
            <a:r>
              <a:rPr lang="en-US" altLang="zh-CN" sz="3200" b="0" dirty="0">
                <a:effectLst>
                  <a:outerShdw blurRad="38100" dist="38100" dir="2700000" algn="tl">
                    <a:srgbClr val="000000"/>
                  </a:outerShdw>
                </a:effectLst>
                <a:ea typeface="黑体" pitchFamily="49" charset="-122"/>
                <a:cs typeface="Times New Roman" pitchFamily="18" charset="0"/>
              </a:rPr>
              <a:t> Line </a:t>
            </a:r>
            <a:r>
              <a:rPr lang="en-US" altLang="zh-CN" sz="3200" b="0" dirty="0">
                <a:effectLst>
                  <a:outerShdw blurRad="38100" dist="38100" dir="2700000" algn="tl">
                    <a:srgbClr val="000000">
                      <a:alpha val="43137"/>
                    </a:srgbClr>
                  </a:outerShdw>
                </a:effectLst>
              </a:rPr>
              <a:t>Data Selector to implement the following Logic Functions. Draw the circuit diagram.</a:t>
            </a:r>
            <a:endParaRPr lang="zh-CN" altLang="en-US" sz="3200" b="0" dirty="0">
              <a:effectLst>
                <a:outerShdw blurRad="38100" dist="38100" dir="2700000" algn="tl">
                  <a:srgbClr val="000000">
                    <a:alpha val="43137"/>
                  </a:srgbClr>
                </a:outerShdw>
              </a:effectLst>
            </a:endParaRPr>
          </a:p>
        </p:txBody>
      </p:sp>
      <p:graphicFrame>
        <p:nvGraphicFramePr>
          <p:cNvPr id="9" name="Object 76"/>
          <p:cNvGraphicFramePr>
            <a:graphicFrameLocks noChangeAspect="1"/>
          </p:cNvGraphicFramePr>
          <p:nvPr>
            <p:extLst>
              <p:ext uri="{D42A27DB-BD31-4B8C-83A1-F6EECF244321}">
                <p14:modId xmlns:p14="http://schemas.microsoft.com/office/powerpoint/2010/main" val="1849403503"/>
              </p:ext>
            </p:extLst>
          </p:nvPr>
        </p:nvGraphicFramePr>
        <p:xfrm>
          <a:off x="1858915" y="2371265"/>
          <a:ext cx="4750560" cy="660240"/>
        </p:xfrm>
        <a:graphic>
          <a:graphicData uri="http://schemas.openxmlformats.org/presentationml/2006/ole">
            <mc:AlternateContent xmlns:mc="http://schemas.openxmlformats.org/markup-compatibility/2006">
              <mc:Choice xmlns:v="urn:schemas-microsoft-com:vml" Requires="v">
                <p:oleObj spid="_x0000_s1040488" name="Equation" r:id="rId3" imgW="2375280" imgH="330120" progId="Equation.DSMT4">
                  <p:embed/>
                </p:oleObj>
              </mc:Choice>
              <mc:Fallback>
                <p:oleObj name="Equation" r:id="rId3" imgW="2375280" imgH="330120" progId="Equation.DSMT4">
                  <p:embed/>
                  <p:pic>
                    <p:nvPicPr>
                      <p:cNvPr id="117836"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15" y="2371265"/>
                        <a:ext cx="4750560" cy="660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745330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524000" y="9198"/>
            <a:ext cx="9144000" cy="2123658"/>
          </a:xfrm>
        </p:spPr>
        <p:txBody>
          <a:bodyPr/>
          <a:lstStyle/>
          <a:p>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4 </a:t>
            </a:r>
            <a:r>
              <a:rPr lang="en-US" altLang="zh-CN" dirty="0" smtClean="0">
                <a:latin typeface="Times New Roman" pitchFamily="18" charset="0"/>
                <a:ea typeface="黑体" pitchFamily="49" charset="-122"/>
                <a:cs typeface="Times New Roman" pitchFamily="18" charset="0"/>
              </a:rPr>
              <a:t>Hazard of Combinational Logic Circuit </a:t>
            </a:r>
            <a:r>
              <a:rPr lang="zh-CN" altLang="en-US" dirty="0">
                <a:latin typeface="黑体" pitchFamily="49" charset="-122"/>
                <a:ea typeface="黑体" pitchFamily="49" charset="-122"/>
              </a:rPr>
              <a:t/>
            </a:r>
            <a:br>
              <a:rPr lang="zh-CN" altLang="en-US" dirty="0">
                <a:latin typeface="黑体" pitchFamily="49" charset="-122"/>
                <a:ea typeface="黑体" pitchFamily="49" charset="-122"/>
              </a:rPr>
            </a:b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4.1 </a:t>
            </a:r>
            <a:r>
              <a:rPr lang="en-US" altLang="zh-CN" dirty="0" smtClean="0">
                <a:latin typeface="Times New Roman" pitchFamily="18" charset="0"/>
                <a:ea typeface="黑体" pitchFamily="49" charset="-122"/>
                <a:cs typeface="Times New Roman" pitchFamily="18" charset="0"/>
              </a:rPr>
              <a:t>Reasons of Race and Hazard </a:t>
            </a:r>
            <a:endParaRPr lang="en-US" altLang="zh-CN" dirty="0">
              <a:latin typeface="Times New Roman" pitchFamily="18" charset="0"/>
              <a:cs typeface="Times New Roman" pitchFamily="18" charset="0"/>
            </a:endParaRPr>
          </a:p>
        </p:txBody>
      </p:sp>
      <p:sp>
        <p:nvSpPr>
          <p:cNvPr id="6" name="内容占位符 2"/>
          <p:cNvSpPr>
            <a:spLocks noGrp="1"/>
          </p:cNvSpPr>
          <p:nvPr>
            <p:ph idx="1"/>
          </p:nvPr>
        </p:nvSpPr>
        <p:spPr>
          <a:xfrm>
            <a:off x="1631504" y="2338536"/>
            <a:ext cx="9036496" cy="4114800"/>
          </a:xfrm>
        </p:spPr>
        <p:txBody>
          <a:bodyPr/>
          <a:lstStyle/>
          <a:p>
            <a:r>
              <a:rPr lang="en-US" altLang="zh-CN" dirty="0" smtClean="0">
                <a:latin typeface="Times New Roman" pitchFamily="18" charset="0"/>
                <a:cs typeface="Times New Roman" pitchFamily="18" charset="0"/>
              </a:rPr>
              <a:t>In digital circuits, as long as any two input signals change into the opposite direction simultaneously (i.e. from 01 into 10, or vice versa), the output of the gate may interfere with a pulse. </a:t>
            </a:r>
          </a:p>
          <a:p>
            <a:endParaRPr lang="en-US" altLang="zh-CN" sz="500"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The two </a:t>
            </a:r>
            <a:r>
              <a:rPr lang="en-US" altLang="zh-CN" dirty="0" smtClean="0">
                <a:solidFill>
                  <a:srgbClr val="FFFF00"/>
                </a:solidFill>
                <a:latin typeface="Times New Roman" pitchFamily="18" charset="0"/>
                <a:cs typeface="Times New Roman" pitchFamily="18" charset="0"/>
              </a:rPr>
              <a:t>input</a:t>
            </a:r>
            <a:r>
              <a:rPr lang="en-US" altLang="zh-CN" dirty="0" smtClean="0">
                <a:latin typeface="Times New Roman" pitchFamily="18" charset="0"/>
                <a:cs typeface="Times New Roman" pitchFamily="18" charset="0"/>
              </a:rPr>
              <a:t> signals changing into the opposite logic level at the same time is named as the </a:t>
            </a:r>
            <a:r>
              <a:rPr lang="en-US" altLang="zh-CN" dirty="0" smtClean="0">
                <a:solidFill>
                  <a:srgbClr val="FFFF00"/>
                </a:solidFill>
                <a:latin typeface="Times New Roman" pitchFamily="18" charset="0"/>
                <a:cs typeface="Times New Roman" pitchFamily="18" charset="0"/>
              </a:rPr>
              <a:t>race</a:t>
            </a:r>
            <a:r>
              <a:rPr lang="en-US" altLang="zh-CN" dirty="0" smtClean="0">
                <a:latin typeface="Times New Roman" pitchFamily="18" charset="0"/>
                <a:cs typeface="Times New Roman" pitchFamily="18" charset="0"/>
              </a:rPr>
              <a:t>; the </a:t>
            </a:r>
            <a:r>
              <a:rPr lang="en-US" altLang="zh-CN" dirty="0" smtClean="0">
                <a:solidFill>
                  <a:srgbClr val="FFFF00"/>
                </a:solidFill>
                <a:latin typeface="Times New Roman" pitchFamily="18" charset="0"/>
                <a:cs typeface="Times New Roman" pitchFamily="18" charset="0"/>
              </a:rPr>
              <a:t>output</a:t>
            </a:r>
            <a:r>
              <a:rPr lang="en-US" altLang="zh-CN" dirty="0" smtClean="0">
                <a:latin typeface="Times New Roman" pitchFamily="18" charset="0"/>
                <a:cs typeface="Times New Roman" pitchFamily="18" charset="0"/>
              </a:rPr>
              <a:t> error caused by the race is named as the </a:t>
            </a:r>
            <a:r>
              <a:rPr lang="en-US" altLang="zh-CN" dirty="0" smtClean="0">
                <a:solidFill>
                  <a:srgbClr val="FFFF00"/>
                </a:solidFill>
                <a:latin typeface="Times New Roman" pitchFamily="18" charset="0"/>
                <a:cs typeface="Times New Roman" pitchFamily="18" charset="0"/>
              </a:rPr>
              <a:t>hazard</a:t>
            </a:r>
            <a:r>
              <a:rPr lang="en-US" altLang="zh-CN"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2938" name="Object 10"/>
          <p:cNvGraphicFramePr>
            <a:graphicFrameLocks noChangeAspect="1"/>
          </p:cNvGraphicFramePr>
          <p:nvPr>
            <p:extLst>
              <p:ext uri="{D42A27DB-BD31-4B8C-83A1-F6EECF244321}">
                <p14:modId xmlns:p14="http://schemas.microsoft.com/office/powerpoint/2010/main" val="3946814792"/>
              </p:ext>
            </p:extLst>
          </p:nvPr>
        </p:nvGraphicFramePr>
        <p:xfrm>
          <a:off x="1718798" y="2997201"/>
          <a:ext cx="3455987" cy="993775"/>
        </p:xfrm>
        <a:graphic>
          <a:graphicData uri="http://schemas.openxmlformats.org/presentationml/2006/ole">
            <mc:AlternateContent xmlns:mc="http://schemas.openxmlformats.org/markup-compatibility/2006">
              <mc:Choice xmlns:v="urn:schemas-microsoft-com:vml" Requires="v">
                <p:oleObj spid="_x0000_s253194" name="公式" r:id="rId5" imgW="1181520" imgH="330120" progId="Equation.3">
                  <p:embed/>
                </p:oleObj>
              </mc:Choice>
              <mc:Fallback>
                <p:oleObj name="公式" r:id="rId5" imgW="1181520" imgH="330120" progId="Equation.3">
                  <p:embed/>
                  <p:pic>
                    <p:nvPicPr>
                      <p:cNvPr id="0" name="Picture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8798" y="2997201"/>
                        <a:ext cx="3455987"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2939" name="Picture 11" descr="2000px-Race_conditi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90722" y="404814"/>
            <a:ext cx="4703762" cy="626427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bwMode="auto">
          <a:xfrm>
            <a:off x="7536996" y="2786058"/>
            <a:ext cx="642942" cy="1714512"/>
          </a:xfrm>
          <a:prstGeom prst="ellipse">
            <a:avLst/>
          </a:prstGeom>
          <a:noFill/>
          <a:ln w="25400" cap="flat" cmpd="sng" algn="ctr">
            <a:solidFill>
              <a:srgbClr val="FF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7" name="椭圆 6"/>
          <p:cNvSpPr/>
          <p:nvPr/>
        </p:nvSpPr>
        <p:spPr bwMode="auto">
          <a:xfrm>
            <a:off x="8179938" y="4643446"/>
            <a:ext cx="642942" cy="1714512"/>
          </a:xfrm>
          <a:prstGeom prst="ellipse">
            <a:avLst/>
          </a:prstGeom>
          <a:noFill/>
          <a:ln w="25400" cap="flat" cmpd="sng" algn="ctr">
            <a:solidFill>
              <a:srgbClr val="FF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sp>
        <p:nvSpPr>
          <p:cNvPr id="8" name="矩形 7"/>
          <p:cNvSpPr/>
          <p:nvPr/>
        </p:nvSpPr>
        <p:spPr>
          <a:xfrm>
            <a:off x="9062845" y="3284985"/>
            <a:ext cx="1031051" cy="646331"/>
          </a:xfrm>
          <a:prstGeom prst="rect">
            <a:avLst/>
          </a:prstGeom>
        </p:spPr>
        <p:txBody>
          <a:bodyPr wrap="none">
            <a:spAutoFit/>
          </a:bodyPr>
          <a:lstStyle/>
          <a:p>
            <a:r>
              <a:rPr lang="en-US" altLang="zh-CN" dirty="0">
                <a:solidFill>
                  <a:schemeClr val="bg2"/>
                </a:solidFill>
                <a:cs typeface="Times New Roman" pitchFamily="18" charset="0"/>
              </a:rPr>
              <a:t>race</a:t>
            </a:r>
            <a:endParaRPr lang="zh-CN" altLang="en-US" dirty="0">
              <a:solidFill>
                <a:schemeClr val="bg2"/>
              </a:solidFill>
            </a:endParaRPr>
          </a:p>
        </p:txBody>
      </p:sp>
      <p:sp>
        <p:nvSpPr>
          <p:cNvPr id="9" name="矩形 8"/>
          <p:cNvSpPr/>
          <p:nvPr/>
        </p:nvSpPr>
        <p:spPr>
          <a:xfrm>
            <a:off x="8918828" y="5157193"/>
            <a:ext cx="1569660" cy="646331"/>
          </a:xfrm>
          <a:prstGeom prst="rect">
            <a:avLst/>
          </a:prstGeom>
        </p:spPr>
        <p:txBody>
          <a:bodyPr wrap="none">
            <a:spAutoFit/>
          </a:bodyPr>
          <a:lstStyle/>
          <a:p>
            <a:r>
              <a:rPr lang="en-US" altLang="zh-CN" dirty="0">
                <a:solidFill>
                  <a:schemeClr val="bg2"/>
                </a:solidFill>
                <a:cs typeface="Times New Roman" pitchFamily="18" charset="0"/>
              </a:rPr>
              <a:t>hazard</a:t>
            </a:r>
            <a:endParaRPr lang="zh-CN" altLang="en-US" dirty="0">
              <a:solidFill>
                <a:schemeClr val="bg2"/>
              </a:solidFill>
            </a:endParaRPr>
          </a:p>
        </p:txBody>
      </p:sp>
      <p:sp>
        <p:nvSpPr>
          <p:cNvPr id="10" name="矩形 9"/>
          <p:cNvSpPr/>
          <p:nvPr/>
        </p:nvSpPr>
        <p:spPr>
          <a:xfrm>
            <a:off x="1646020" y="1700809"/>
            <a:ext cx="2732286" cy="646331"/>
          </a:xfrm>
          <a:prstGeom prst="rect">
            <a:avLst/>
          </a:prstGeom>
        </p:spPr>
        <p:txBody>
          <a:bodyPr wrap="none">
            <a:spAutoFit/>
          </a:bodyPr>
          <a:lstStyle/>
          <a:p>
            <a:r>
              <a:rPr lang="en-US" altLang="zh-CN" b="0" dirty="0">
                <a:effectLst>
                  <a:outerShdw blurRad="38100" dist="38100" dir="2700000" algn="tl">
                    <a:srgbClr val="000000">
                      <a:alpha val="43137"/>
                    </a:srgbClr>
                  </a:outerShdw>
                </a:effectLst>
              </a:rPr>
              <a:t>Theoretically,</a:t>
            </a:r>
            <a:endParaRPr lang="zh-CN" altLang="en-US"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52938"/>
                                        </p:tgtEl>
                                        <p:attrNameLst>
                                          <p:attrName>style.visibility</p:attrName>
                                        </p:attrNameLst>
                                      </p:cBhvr>
                                      <p:to>
                                        <p:strVal val="visible"/>
                                      </p:to>
                                    </p:set>
                                    <p:animEffect transition="in" filter="box(out)">
                                      <p:cBhvr>
                                        <p:cTn id="7" dur="500"/>
                                        <p:tgtEl>
                                          <p:spTgt spid="252938"/>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981200"/>
            <a:ext cx="8447856" cy="4114800"/>
          </a:xfrm>
        </p:spPr>
        <p:txBody>
          <a:bodyPr/>
          <a:lstStyle/>
          <a:p>
            <a:r>
              <a:rPr lang="en-US" altLang="zh-CN" dirty="0" smtClean="0">
                <a:latin typeface="Times New Roman" pitchFamily="18" charset="0"/>
                <a:cs typeface="Times New Roman" pitchFamily="18" charset="0"/>
              </a:rPr>
              <a:t>Theoretically, the output A dot A NOT equals 0.</a:t>
            </a:r>
          </a:p>
          <a:p>
            <a:r>
              <a:rPr lang="en-US" altLang="zh-CN" dirty="0" smtClean="0">
                <a:latin typeface="Times New Roman" pitchFamily="18" charset="0"/>
                <a:cs typeface="Times New Roman" pitchFamily="18" charset="0"/>
              </a:rPr>
              <a:t>But due to the time delay of the logic gates, the output A dot A NOT is 1 in some period.</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704528" y="260648"/>
            <a:ext cx="8748464" cy="1446550"/>
          </a:xfrm>
        </p:spPr>
        <p:txBody>
          <a:bodyPr/>
          <a:lstStyle/>
          <a:p>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4.2 </a:t>
            </a:r>
            <a:r>
              <a:rPr lang="en-US" altLang="zh-CN" dirty="0" smtClean="0">
                <a:latin typeface="Times New Roman" pitchFamily="18" charset="0"/>
                <a:ea typeface="黑体" pitchFamily="49" charset="-122"/>
              </a:rPr>
              <a:t>Why do we need to detect Hazard? </a:t>
            </a:r>
            <a:endParaRPr lang="en-US" altLang="zh-CN" dirty="0">
              <a:latin typeface="Times New Roman" pitchFamily="18" charset="0"/>
              <a:ea typeface="黑体" pitchFamily="49" charset="-122"/>
            </a:endParaRPr>
          </a:p>
        </p:txBody>
      </p:sp>
      <p:sp>
        <p:nvSpPr>
          <p:cNvPr id="51" name="矩形 50"/>
          <p:cNvSpPr/>
          <p:nvPr/>
        </p:nvSpPr>
        <p:spPr>
          <a:xfrm>
            <a:off x="1776536" y="2855838"/>
            <a:ext cx="8423920" cy="1077218"/>
          </a:xfrm>
          <a:prstGeom prst="rect">
            <a:avLst/>
          </a:prstGeom>
        </p:spPr>
        <p:txBody>
          <a:bodyPr wrap="square">
            <a:spAutoFit/>
          </a:bodyPr>
          <a:lstStyle/>
          <a:p>
            <a:r>
              <a:rPr lang="en-US" altLang="zh-CN" sz="3200" b="0" dirty="0"/>
              <a:t>Hazard causes </a:t>
            </a:r>
            <a:r>
              <a:rPr lang="en-US" altLang="zh-CN" sz="3200" b="0" dirty="0">
                <a:effectLst>
                  <a:outerShdw blurRad="38100" dist="38100" dir="2700000" algn="tl">
                    <a:srgbClr val="000000">
                      <a:alpha val="43137"/>
                    </a:srgbClr>
                  </a:outerShdw>
                </a:effectLst>
              </a:rPr>
              <a:t>the logical error of the circuit output for a moment.</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1645096" y="194865"/>
            <a:ext cx="8915400" cy="6019800"/>
          </a:xfrm>
        </p:spPr>
        <p:txBody>
          <a:bodyPr/>
          <a:lstStyle/>
          <a:p>
            <a:pPr>
              <a:buFontTx/>
              <a:buNone/>
            </a:pPr>
            <a:endParaRPr lang="zh-CN" altLang="en-US" dirty="0"/>
          </a:p>
          <a:p>
            <a:pPr>
              <a:buFontTx/>
              <a:buNone/>
            </a:pPr>
            <a:endParaRPr lang="zh-CN" altLang="en-US" dirty="0"/>
          </a:p>
          <a:p>
            <a:pPr>
              <a:buFontTx/>
              <a:buNone/>
            </a:pPr>
            <a:endParaRPr lang="zh-CN" altLang="en-US" dirty="0"/>
          </a:p>
          <a:p>
            <a:pPr>
              <a:buFontTx/>
              <a:buNone/>
            </a:pPr>
            <a:r>
              <a:rPr lang="zh-CN" altLang="en-US" dirty="0"/>
              <a:t>   </a:t>
            </a:r>
            <a:endParaRPr lang="en-US" altLang="zh-CN" dirty="0"/>
          </a:p>
          <a:p>
            <a:pPr>
              <a:buFontTx/>
              <a:buNone/>
            </a:pPr>
            <a:r>
              <a:rPr lang="en-US" altLang="zh-CN" dirty="0"/>
              <a:t>   </a:t>
            </a:r>
          </a:p>
          <a:p>
            <a:pPr>
              <a:buFontTx/>
              <a:buNone/>
            </a:pPr>
            <a:r>
              <a:rPr lang="zh-CN" altLang="en-US" dirty="0"/>
              <a:t>   </a:t>
            </a:r>
          </a:p>
          <a:p>
            <a:pPr>
              <a:buFontTx/>
              <a:buNone/>
            </a:pPr>
            <a:endParaRPr lang="zh-CN" altLang="en-US" dirty="0"/>
          </a:p>
          <a:p>
            <a:pPr>
              <a:buFontTx/>
              <a:buNone/>
            </a:pPr>
            <a:endParaRPr lang="zh-CN" altLang="en-US" dirty="0"/>
          </a:p>
        </p:txBody>
      </p:sp>
      <p:grpSp>
        <p:nvGrpSpPr>
          <p:cNvPr id="123933" name="Group 29"/>
          <p:cNvGrpSpPr>
            <a:grpSpLocks/>
          </p:cNvGrpSpPr>
          <p:nvPr/>
        </p:nvGrpSpPr>
        <p:grpSpPr bwMode="auto">
          <a:xfrm>
            <a:off x="1645096" y="1337410"/>
            <a:ext cx="8521712" cy="1117600"/>
            <a:chOff x="0" y="672"/>
            <a:chExt cx="5368" cy="704"/>
          </a:xfrm>
        </p:grpSpPr>
        <p:sp>
          <p:nvSpPr>
            <p:cNvPr id="123919" name="Rectangle 15"/>
            <p:cNvSpPr>
              <a:spLocks noChangeArrowheads="1"/>
            </p:cNvSpPr>
            <p:nvPr/>
          </p:nvSpPr>
          <p:spPr bwMode="auto">
            <a:xfrm>
              <a:off x="0" y="1008"/>
              <a:ext cx="11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123920" name="Rectangle 16"/>
            <p:cNvSpPr>
              <a:spLocks noChangeArrowheads="1"/>
            </p:cNvSpPr>
            <p:nvPr/>
          </p:nvSpPr>
          <p:spPr bwMode="auto">
            <a:xfrm>
              <a:off x="101" y="672"/>
              <a:ext cx="47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rPr>
                <a:t>1</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  Assign values to input variables and find            </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graphicFrame>
          <p:nvGraphicFramePr>
            <p:cNvPr id="123928" name="Object 24"/>
            <p:cNvGraphicFramePr>
              <a:graphicFrameLocks noChangeAspect="1"/>
            </p:cNvGraphicFramePr>
            <p:nvPr/>
          </p:nvGraphicFramePr>
          <p:xfrm>
            <a:off x="4753" y="685"/>
            <a:ext cx="615" cy="288"/>
          </p:xfrm>
          <a:graphic>
            <a:graphicData uri="http://schemas.openxmlformats.org/presentationml/2006/ole">
              <mc:AlternateContent xmlns:mc="http://schemas.openxmlformats.org/markup-compatibility/2006">
                <mc:Choice xmlns:v="urn:schemas-microsoft-com:vml" Requires="v">
                  <p:oleObj spid="_x0000_s1055878" name="Equation" r:id="rId5" imgW="609840" imgH="317520" progId="Equation.3">
                    <p:embed/>
                  </p:oleObj>
                </mc:Choice>
                <mc:Fallback>
                  <p:oleObj name="Equation" r:id="rId5" imgW="609840" imgH="317520" progId="Equation.3">
                    <p:embed/>
                    <p:pic>
                      <p:nvPicPr>
                        <p:cNvPr id="0" name="Picture 4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3" y="685"/>
                          <a:ext cx="61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3934" name="Group 30"/>
          <p:cNvGrpSpPr>
            <a:grpSpLocks/>
          </p:cNvGrpSpPr>
          <p:nvPr/>
        </p:nvGrpSpPr>
        <p:grpSpPr bwMode="auto">
          <a:xfrm>
            <a:off x="2184648" y="2340744"/>
            <a:ext cx="4198944" cy="584201"/>
            <a:chOff x="240" y="1992"/>
            <a:chExt cx="2645" cy="368"/>
          </a:xfrm>
        </p:grpSpPr>
        <p:sp>
          <p:nvSpPr>
            <p:cNvPr id="123917" name="Rectangle 13"/>
            <p:cNvSpPr>
              <a:spLocks noChangeArrowheads="1"/>
            </p:cNvSpPr>
            <p:nvPr/>
          </p:nvSpPr>
          <p:spPr bwMode="auto">
            <a:xfrm>
              <a:off x="240" y="1992"/>
              <a:ext cx="110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Example:</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graphicFrame>
          <p:nvGraphicFramePr>
            <p:cNvPr id="123930" name="Object 26"/>
            <p:cNvGraphicFramePr>
              <a:graphicFrameLocks noChangeAspect="1"/>
            </p:cNvGraphicFramePr>
            <p:nvPr/>
          </p:nvGraphicFramePr>
          <p:xfrm>
            <a:off x="1515" y="2016"/>
            <a:ext cx="1370" cy="306"/>
          </p:xfrm>
          <a:graphic>
            <a:graphicData uri="http://schemas.openxmlformats.org/presentationml/2006/ole">
              <mc:AlternateContent xmlns:mc="http://schemas.openxmlformats.org/markup-compatibility/2006">
                <mc:Choice xmlns:v="urn:schemas-microsoft-com:vml" Requires="v">
                  <p:oleObj spid="_x0000_s1055879" name="Equation" r:id="rId7" imgW="1384560" imgH="330120" progId="Equation.3">
                    <p:embed/>
                  </p:oleObj>
                </mc:Choice>
                <mc:Fallback>
                  <p:oleObj name="Equation" r:id="rId7" imgW="1384560" imgH="330120" progId="Equation.3">
                    <p:embed/>
                    <p:pic>
                      <p:nvPicPr>
                        <p:cNvPr id="0" name="Picture 4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5" y="2016"/>
                          <a:ext cx="1370"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3935" name="Group 31"/>
          <p:cNvGrpSpPr>
            <a:grpSpLocks/>
          </p:cNvGrpSpPr>
          <p:nvPr/>
        </p:nvGrpSpPr>
        <p:grpSpPr bwMode="auto">
          <a:xfrm>
            <a:off x="2184847" y="3107599"/>
            <a:ext cx="5180019" cy="1320802"/>
            <a:chOff x="340" y="1888"/>
            <a:chExt cx="3263" cy="832"/>
          </a:xfrm>
        </p:grpSpPr>
        <p:sp>
          <p:nvSpPr>
            <p:cNvPr id="123916" name="Rectangle 12"/>
            <p:cNvSpPr>
              <a:spLocks noChangeArrowheads="1"/>
            </p:cNvSpPr>
            <p:nvPr/>
          </p:nvSpPr>
          <p:spPr bwMode="auto">
            <a:xfrm>
              <a:off x="340" y="1888"/>
              <a:ext cx="326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Assign input values:</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B=C=1，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aphicFrame>
          <p:nvGraphicFramePr>
            <p:cNvPr id="123932" name="Object 28"/>
            <p:cNvGraphicFramePr>
              <a:graphicFrameLocks noChangeAspect="1"/>
            </p:cNvGraphicFramePr>
            <p:nvPr/>
          </p:nvGraphicFramePr>
          <p:xfrm>
            <a:off x="385" y="2432"/>
            <a:ext cx="1051" cy="288"/>
          </p:xfrm>
          <a:graphic>
            <a:graphicData uri="http://schemas.openxmlformats.org/presentationml/2006/ole">
              <mc:AlternateContent xmlns:mc="http://schemas.openxmlformats.org/markup-compatibility/2006">
                <mc:Choice xmlns:v="urn:schemas-microsoft-com:vml" Requires="v">
                  <p:oleObj spid="_x0000_s1055880" name="Equation" r:id="rId9" imgW="1067040" imgH="317520" progId="Equation.3">
                    <p:embed/>
                  </p:oleObj>
                </mc:Choice>
                <mc:Fallback>
                  <p:oleObj name="Equation" r:id="rId9" imgW="1067040" imgH="317520" progId="Equation.3">
                    <p:embed/>
                    <p:pic>
                      <p:nvPicPr>
                        <p:cNvPr id="0" name="Picture 4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2432"/>
                          <a:ext cx="105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矩形 20"/>
          <p:cNvSpPr/>
          <p:nvPr/>
        </p:nvSpPr>
        <p:spPr>
          <a:xfrm>
            <a:off x="6217096" y="3924346"/>
            <a:ext cx="3407296" cy="584775"/>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There is a Hazard.</a:t>
            </a:r>
            <a:endParaRPr lang="zh-CN" altLang="en-US" sz="3200" b="0" dirty="0">
              <a:solidFill>
                <a:srgbClr val="FFFF00"/>
              </a:solidFill>
              <a:effectLst>
                <a:outerShdw blurRad="38100" dist="38100" dir="2700000" algn="tl">
                  <a:srgbClr val="000000">
                    <a:alpha val="43137"/>
                  </a:srgbClr>
                </a:outerShdw>
              </a:effectLst>
            </a:endParaRPr>
          </a:p>
        </p:txBody>
      </p:sp>
      <p:graphicFrame>
        <p:nvGraphicFramePr>
          <p:cNvPr id="23" name="Object 12"/>
          <p:cNvGraphicFramePr>
            <a:graphicFrameLocks noChangeAspect="1"/>
          </p:cNvGraphicFramePr>
          <p:nvPr/>
        </p:nvGraphicFramePr>
        <p:xfrm>
          <a:off x="2279576" y="6111578"/>
          <a:ext cx="3055938" cy="485775"/>
        </p:xfrm>
        <a:graphic>
          <a:graphicData uri="http://schemas.openxmlformats.org/presentationml/2006/ole">
            <mc:AlternateContent xmlns:mc="http://schemas.openxmlformats.org/markup-compatibility/2006">
              <mc:Choice xmlns:v="urn:schemas-microsoft-com:vml" Requires="v">
                <p:oleObj spid="_x0000_s1055881" name="Equation" r:id="rId11" imgW="1956240" imgH="330120" progId="Equation.3">
                  <p:embed/>
                </p:oleObj>
              </mc:Choice>
              <mc:Fallback>
                <p:oleObj name="Equation" r:id="rId11" imgW="1956240" imgH="330120" progId="Equation.3">
                  <p:embed/>
                  <p:pic>
                    <p:nvPicPr>
                      <p:cNvPr id="0" name="Picture 4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9576" y="6111578"/>
                        <a:ext cx="305593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2"/>
          <p:cNvSpPr>
            <a:spLocks noChangeArrowheads="1"/>
          </p:cNvSpPr>
          <p:nvPr/>
        </p:nvSpPr>
        <p:spPr bwMode="auto">
          <a:xfrm>
            <a:off x="1631504" y="4869160"/>
            <a:ext cx="91450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Add the redundant term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BC </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to eliminate Hazard. (The redundant term is always 1, when B and C are 1.) </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23906" name="Rectangle 2"/>
          <p:cNvSpPr>
            <a:spLocks noGrp="1" noChangeArrowheads="1"/>
          </p:cNvSpPr>
          <p:nvPr>
            <p:ph type="title"/>
          </p:nvPr>
        </p:nvSpPr>
        <p:spPr>
          <a:xfrm>
            <a:off x="1645096" y="188641"/>
            <a:ext cx="8763000" cy="769441"/>
          </a:xfrm>
        </p:spPr>
        <p:txBody>
          <a:bodyPr/>
          <a:lstStyle/>
          <a:p>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4</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3</a:t>
            </a:r>
            <a:r>
              <a:rPr lang="zh-CN" altLang="en-US" dirty="0" smtClean="0">
                <a:latin typeface="黑体" pitchFamily="49" charset="-122"/>
                <a:ea typeface="黑体" pitchFamily="49" charset="-122"/>
              </a:rPr>
              <a:t> </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How to detect a Hazard?</a:t>
            </a:r>
            <a:endParaRPr lang="zh-CN" altLang="en-US" dirty="0">
              <a:latin typeface="Times New Roman" pitchFamily="18" charset="0"/>
              <a:ea typeface="黑体" pitchFamily="49" charset="-122"/>
              <a:cs typeface="Times New Roman" pitchFamily="18" charset="0"/>
            </a:endParaRPr>
          </a:p>
        </p:txBody>
      </p:sp>
      <p:sp>
        <p:nvSpPr>
          <p:cNvPr id="18" name="矩形 17"/>
          <p:cNvSpPr/>
          <p:nvPr/>
        </p:nvSpPr>
        <p:spPr bwMode="auto">
          <a:xfrm>
            <a:off x="4704928" y="6052811"/>
            <a:ext cx="644178" cy="632516"/>
          </a:xfrm>
          <a:prstGeom prst="rect">
            <a:avLst/>
          </a:prstGeom>
          <a:solidFill>
            <a:srgbClr val="92D050">
              <a:alpha val="3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3933"/>
                                        </p:tgtEl>
                                        <p:attrNameLst>
                                          <p:attrName>style.visibility</p:attrName>
                                        </p:attrNameLst>
                                      </p:cBhvr>
                                      <p:to>
                                        <p:strVal val="visible"/>
                                      </p:to>
                                    </p:set>
                                    <p:animEffect transition="in" filter="box(out)">
                                      <p:cBhvr>
                                        <p:cTn id="7" dur="500"/>
                                        <p:tgtEl>
                                          <p:spTgt spid="123933"/>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3934"/>
                                        </p:tgtEl>
                                        <p:attrNameLst>
                                          <p:attrName>style.visibility</p:attrName>
                                        </p:attrNameLst>
                                      </p:cBhvr>
                                      <p:to>
                                        <p:strVal val="visible"/>
                                      </p:to>
                                    </p:set>
                                    <p:animEffect transition="in" filter="box(out)">
                                      <p:cBhvr>
                                        <p:cTn id="12" dur="500"/>
                                        <p:tgtEl>
                                          <p:spTgt spid="123934"/>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3935"/>
                                        </p:tgtEl>
                                        <p:attrNameLst>
                                          <p:attrName>style.visibility</p:attrName>
                                        </p:attrNameLst>
                                      </p:cBhvr>
                                      <p:to>
                                        <p:strVal val="visible"/>
                                      </p:to>
                                    </p:set>
                                    <p:animEffect transition="in" filter="box(out)">
                                      <p:cBhvr>
                                        <p:cTn id="17" dur="500"/>
                                        <p:tgtEl>
                                          <p:spTgt spid="123935"/>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18" grpId="0" animBg="1"/>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2"/>
          <p:cNvGraphicFramePr>
            <a:graphicFrameLocks noChangeAspect="1"/>
          </p:cNvGraphicFramePr>
          <p:nvPr>
            <p:extLst>
              <p:ext uri="{D42A27DB-BD31-4B8C-83A1-F6EECF244321}">
                <p14:modId xmlns:p14="http://schemas.microsoft.com/office/powerpoint/2010/main" val="3121843324"/>
              </p:ext>
            </p:extLst>
          </p:nvPr>
        </p:nvGraphicFramePr>
        <p:xfrm>
          <a:off x="2497803" y="476672"/>
          <a:ext cx="4890600" cy="825300"/>
        </p:xfrm>
        <a:graphic>
          <a:graphicData uri="http://schemas.openxmlformats.org/presentationml/2006/ole">
            <mc:AlternateContent xmlns:mc="http://schemas.openxmlformats.org/markup-compatibility/2006">
              <mc:Choice xmlns:v="urn:schemas-microsoft-com:vml" Requires="v">
                <p:oleObj spid="_x0000_s1036767" name="Equation" r:id="rId3" imgW="1956240" imgH="330120" progId="Equation.DSMT4">
                  <p:embed/>
                </p:oleObj>
              </mc:Choice>
              <mc:Fallback>
                <p:oleObj name="Equation" r:id="rId3" imgW="1956240" imgH="330120" progId="Equation.DSMT4">
                  <p:embed/>
                  <p:pic>
                    <p:nvPicPr>
                      <p:cNvPr id="2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803" y="476672"/>
                        <a:ext cx="4890600" cy="82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839821053"/>
              </p:ext>
            </p:extLst>
          </p:nvPr>
        </p:nvGraphicFramePr>
        <p:xfrm>
          <a:off x="2474974" y="1772817"/>
          <a:ext cx="1444625" cy="585787"/>
        </p:xfrm>
        <a:graphic>
          <a:graphicData uri="http://schemas.openxmlformats.org/presentationml/2006/ole">
            <mc:AlternateContent xmlns:mc="http://schemas.openxmlformats.org/markup-compatibility/2006">
              <mc:Choice xmlns:v="urn:schemas-microsoft-com:vml" Requires="v">
                <p:oleObj spid="_x0000_s1036768" name="Equation" r:id="rId5" imgW="419040" imgH="164880" progId="Equation.DSMT4">
                  <p:embed/>
                </p:oleObj>
              </mc:Choice>
              <mc:Fallback>
                <p:oleObj name="Equation" r:id="rId5" imgW="419040" imgH="164880" progId="Equation.DSMT4">
                  <p:embed/>
                  <p:pic>
                    <p:nvPicPr>
                      <p:cNvPr id="31" name="Object 2"/>
                      <p:cNvPicPr>
                        <a:picLocks noChangeAspect="1" noChangeArrowheads="1"/>
                      </p:cNvPicPr>
                      <p:nvPr/>
                    </p:nvPicPr>
                    <p:blipFill>
                      <a:blip r:embed="rId6">
                        <a:lum bright="100000" contrast="-40000"/>
                      </a:blip>
                      <a:srcRect/>
                      <a:stretch>
                        <a:fillRect/>
                      </a:stretch>
                    </p:blipFill>
                    <p:spPr bwMode="auto">
                      <a:xfrm>
                        <a:off x="2474974" y="1772817"/>
                        <a:ext cx="1444625"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1831456069"/>
              </p:ext>
            </p:extLst>
          </p:nvPr>
        </p:nvGraphicFramePr>
        <p:xfrm>
          <a:off x="4995254" y="1796341"/>
          <a:ext cx="1444625" cy="585787"/>
        </p:xfrm>
        <a:graphic>
          <a:graphicData uri="http://schemas.openxmlformats.org/presentationml/2006/ole">
            <mc:AlternateContent xmlns:mc="http://schemas.openxmlformats.org/markup-compatibility/2006">
              <mc:Choice xmlns:v="urn:schemas-microsoft-com:vml" Requires="v">
                <p:oleObj spid="_x0000_s1036769" name="Equation" r:id="rId7" imgW="419040" imgH="164880" progId="Equation.DSMT4">
                  <p:embed/>
                </p:oleObj>
              </mc:Choice>
              <mc:Fallback>
                <p:oleObj name="Equation" r:id="rId7" imgW="419040" imgH="164880" progId="Equation.DSMT4">
                  <p:embed/>
                  <p:pic>
                    <p:nvPicPr>
                      <p:cNvPr id="7" name="Object 2"/>
                      <p:cNvPicPr>
                        <a:picLocks noChangeAspect="1" noChangeArrowheads="1"/>
                      </p:cNvPicPr>
                      <p:nvPr/>
                    </p:nvPicPr>
                    <p:blipFill>
                      <a:blip r:embed="rId8">
                        <a:lum bright="100000" contrast="-40000"/>
                      </a:blip>
                      <a:srcRect/>
                      <a:stretch>
                        <a:fillRect/>
                      </a:stretch>
                    </p:blipFill>
                    <p:spPr bwMode="auto">
                      <a:xfrm>
                        <a:off x="4995254" y="1796341"/>
                        <a:ext cx="1444625"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69292693"/>
              </p:ext>
            </p:extLst>
          </p:nvPr>
        </p:nvGraphicFramePr>
        <p:xfrm>
          <a:off x="2412391" y="2708921"/>
          <a:ext cx="5165725" cy="2522537"/>
        </p:xfrm>
        <a:graphic>
          <a:graphicData uri="http://schemas.openxmlformats.org/presentationml/2006/ole">
            <mc:AlternateContent xmlns:mc="http://schemas.openxmlformats.org/markup-compatibility/2006">
              <mc:Choice xmlns:v="urn:schemas-microsoft-com:vml" Requires="v">
                <p:oleObj spid="_x0000_s1036770" name="Equation" r:id="rId9" imgW="1498320" imgH="711000" progId="Equation.DSMT4">
                  <p:embed/>
                </p:oleObj>
              </mc:Choice>
              <mc:Fallback>
                <p:oleObj name="Equation" r:id="rId9" imgW="1498320" imgH="711000" progId="Equation.DSMT4">
                  <p:embed/>
                  <p:pic>
                    <p:nvPicPr>
                      <p:cNvPr id="7" name="Object 2"/>
                      <p:cNvPicPr>
                        <a:picLocks noChangeAspect="1" noChangeArrowheads="1"/>
                      </p:cNvPicPr>
                      <p:nvPr/>
                    </p:nvPicPr>
                    <p:blipFill>
                      <a:blip r:embed="rId10">
                        <a:lum bright="100000" contrast="-40000"/>
                      </a:blip>
                      <a:srcRect/>
                      <a:stretch>
                        <a:fillRect/>
                      </a:stretch>
                    </p:blipFill>
                    <p:spPr bwMode="auto">
                      <a:xfrm>
                        <a:off x="2412391" y="2708921"/>
                        <a:ext cx="5165725" cy="252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bwMode="auto">
          <a:xfrm>
            <a:off x="3508167" y="3645024"/>
            <a:ext cx="1512168" cy="864096"/>
          </a:xfrm>
          <a:prstGeom prst="rect">
            <a:avLst/>
          </a:prstGeom>
          <a:solidFill>
            <a:srgbClr val="FFFF00">
              <a:alpha val="30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
        <p:nvSpPr>
          <p:cNvPr id="12" name="矩形 11"/>
          <p:cNvSpPr/>
          <p:nvPr/>
        </p:nvSpPr>
        <p:spPr>
          <a:xfrm>
            <a:off x="2718280" y="5895447"/>
            <a:ext cx="4745872" cy="584775"/>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The Hazard is eliminated.</a:t>
            </a:r>
            <a:endParaRPr lang="zh-CN" altLang="en-US" sz="3200" b="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238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1340768"/>
            <a:ext cx="8591872" cy="4114800"/>
          </a:xfrm>
        </p:spPr>
        <p:txBody>
          <a:bodyPr/>
          <a:lstStyle/>
          <a:p>
            <a:r>
              <a:rPr lang="en-US" altLang="zh-CN" dirty="0" smtClean="0">
                <a:latin typeface="Times New Roman" pitchFamily="18" charset="0"/>
                <a:cs typeface="Times New Roman" pitchFamily="18" charset="0"/>
              </a:rPr>
              <a:t>The method for the detection of Hazard is to assign variables with constant values and get the form A plus A NOT, or A dot A NOT.</a:t>
            </a:r>
          </a:p>
          <a:p>
            <a:r>
              <a:rPr lang="en-US" altLang="zh-CN" dirty="0" smtClean="0">
                <a:latin typeface="Times New Roman" pitchFamily="18" charset="0"/>
                <a:cs typeface="Times New Roman" pitchFamily="18" charset="0"/>
              </a:rPr>
              <a:t>The first method for the elimination of Hazard is to add the redundant term.</a:t>
            </a:r>
          </a:p>
          <a:p>
            <a:r>
              <a:rPr lang="en-US" altLang="zh-CN" dirty="0" smtClean="0">
                <a:latin typeface="Times New Roman" pitchFamily="18" charset="0"/>
                <a:cs typeface="Times New Roman" pitchFamily="18" charset="0"/>
              </a:rPr>
              <a:t>In the function, we have the primitive variable A and the inverted variable A NOT, so we can add the redundant term BC.</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1991544"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234" name="Object 2"/>
          <p:cNvGraphicFramePr>
            <a:graphicFrameLocks noChangeAspect="1"/>
          </p:cNvGraphicFramePr>
          <p:nvPr/>
        </p:nvGraphicFramePr>
        <p:xfrm>
          <a:off x="1952597" y="2143116"/>
          <a:ext cx="7392987" cy="857250"/>
        </p:xfrm>
        <a:graphic>
          <a:graphicData uri="http://schemas.openxmlformats.org/presentationml/2006/ole">
            <mc:AlternateContent xmlns:mc="http://schemas.openxmlformats.org/markup-compatibility/2006">
              <mc:Choice xmlns:v="urn:schemas-microsoft-com:vml" Requires="v">
                <p:oleObj spid="_x0000_s869564" name="Equation" r:id="rId3" imgW="2145960" imgH="241200" progId="Equation.DSMT4">
                  <p:embed/>
                </p:oleObj>
              </mc:Choice>
              <mc:Fallback>
                <p:oleObj name="Equation" r:id="rId3" imgW="2145960" imgH="241200" progId="Equation.DSMT4">
                  <p:embed/>
                  <p:pic>
                    <p:nvPicPr>
                      <p:cNvPr id="0" name="Picture 2"/>
                      <p:cNvPicPr>
                        <a:picLocks noChangeAspect="1" noChangeArrowheads="1"/>
                      </p:cNvPicPr>
                      <p:nvPr/>
                    </p:nvPicPr>
                    <p:blipFill>
                      <a:blip r:embed="rId4">
                        <a:lum bright="100000" contrast="-40000"/>
                        <a:extLst>
                          <a:ext uri="{28A0092B-C50C-407E-A947-70E740481C1C}">
                            <a14:useLocalDpi xmlns:a14="http://schemas.microsoft.com/office/drawing/2010/main" val="0"/>
                          </a:ext>
                        </a:extLst>
                      </a:blip>
                      <a:srcRect/>
                      <a:stretch>
                        <a:fillRect/>
                      </a:stretch>
                    </p:blipFill>
                    <p:spPr bwMode="auto">
                      <a:xfrm>
                        <a:off x="1952597" y="2143116"/>
                        <a:ext cx="7392987"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53"/>
          <p:cNvSpPr>
            <a:spLocks noChangeArrowheads="1"/>
          </p:cNvSpPr>
          <p:nvPr/>
        </p:nvSpPr>
        <p:spPr bwMode="auto">
          <a:xfrm>
            <a:off x="2347200" y="611978"/>
            <a:ext cx="68451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Hint: Change OR Gate into NAND Gate</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61508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0"/>
          <p:cNvGrpSpPr>
            <a:grpSpLocks/>
          </p:cNvGrpSpPr>
          <p:nvPr/>
        </p:nvGrpSpPr>
        <p:grpSpPr bwMode="auto">
          <a:xfrm>
            <a:off x="1991146" y="1053526"/>
            <a:ext cx="8120077" cy="2574930"/>
            <a:chOff x="-486" y="541"/>
            <a:chExt cx="5115" cy="1622"/>
          </a:xfrm>
        </p:grpSpPr>
        <p:sp>
          <p:nvSpPr>
            <p:cNvPr id="6" name="Rectangle 13"/>
            <p:cNvSpPr>
              <a:spLocks noChangeArrowheads="1"/>
            </p:cNvSpPr>
            <p:nvPr/>
          </p:nvSpPr>
          <p:spPr bwMode="auto">
            <a:xfrm>
              <a:off x="-486" y="541"/>
              <a:ext cx="511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Detect and eliminate the hazard of the function.</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graphicFrame>
          <p:nvGraphicFramePr>
            <p:cNvPr id="7" name="Object 26"/>
            <p:cNvGraphicFramePr>
              <a:graphicFrameLocks noChangeAspect="1"/>
            </p:cNvGraphicFramePr>
            <p:nvPr>
              <p:extLst>
                <p:ext uri="{D42A27DB-BD31-4B8C-83A1-F6EECF244321}">
                  <p14:modId xmlns:p14="http://schemas.microsoft.com/office/powerpoint/2010/main" val="3848089896"/>
                </p:ext>
              </p:extLst>
            </p:nvPr>
          </p:nvGraphicFramePr>
          <p:xfrm>
            <a:off x="694" y="1747"/>
            <a:ext cx="1744" cy="416"/>
          </p:xfrm>
          <a:graphic>
            <a:graphicData uri="http://schemas.openxmlformats.org/presentationml/2006/ole">
              <mc:AlternateContent xmlns:mc="http://schemas.openxmlformats.org/markup-compatibility/2006">
                <mc:Choice xmlns:v="urn:schemas-microsoft-com:vml" Requires="v">
                  <p:oleObj spid="_x0000_s1041509" name="Equation" r:id="rId3" imgW="1384560" imgH="330120" progId="Equation.DSMT4">
                    <p:embed/>
                  </p:oleObj>
                </mc:Choice>
                <mc:Fallback>
                  <p:oleObj name="Equation" r:id="rId3" imgW="1384560" imgH="330120" progId="Equation.DSMT4">
                    <p:embed/>
                    <p:pic>
                      <p:nvPicPr>
                        <p:cNvPr id="12393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 y="1747"/>
                          <a:ext cx="1744"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156479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68016" y="260648"/>
            <a:ext cx="8892480" cy="1569660"/>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Example 3: Design the combinational circuit by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NOR</a:t>
            </a:r>
            <a:r>
              <a:rPr lang="en-US" altLang="zh-CN" sz="3200" b="0" dirty="0">
                <a:effectLst>
                  <a:outerShdw blurRad="38100" dist="38100" dir="2700000" algn="tl">
                    <a:srgbClr val="000000">
                      <a:alpha val="43137"/>
                    </a:srgbClr>
                  </a:outerShdw>
                </a:effectLst>
              </a:rPr>
              <a:t> gates only. If a 4-bit binary number is an integer multiple of 5, then output </a:t>
            </a:r>
            <a:r>
              <a:rPr lang="en-US" altLang="zh-CN" sz="3200" b="0" dirty="0">
                <a:effectLst>
                  <a:outerShdw blurRad="38100" dist="38100" dir="2700000" algn="tl">
                    <a:srgbClr val="000000"/>
                  </a:outerShdw>
                </a:effectLst>
                <a:latin typeface="黑体" pitchFamily="49" charset="-122"/>
                <a:ea typeface="黑体" pitchFamily="49" charset="-122"/>
              </a:rPr>
              <a:t>F=1</a:t>
            </a:r>
            <a:r>
              <a:rPr lang="en-US" altLang="zh-CN" sz="3200" b="0" dirty="0"/>
              <a:t>. Otherwise, output </a:t>
            </a:r>
            <a:r>
              <a:rPr lang="en-US" altLang="zh-CN" sz="3200" b="0" dirty="0">
                <a:effectLst>
                  <a:outerShdw blurRad="38100" dist="38100" dir="2700000" algn="tl">
                    <a:srgbClr val="000000"/>
                  </a:outerShdw>
                </a:effectLst>
                <a:latin typeface="黑体" pitchFamily="49" charset="-122"/>
                <a:ea typeface="黑体" pitchFamily="49" charset="-122"/>
              </a:rPr>
              <a:t>F=0</a:t>
            </a:r>
            <a:r>
              <a:rPr lang="en-US" altLang="zh-CN" sz="3200" b="0" dirty="0"/>
              <a:t>.</a:t>
            </a:r>
            <a:endParaRPr lang="en-US" altLang="zh-CN" sz="3200" b="0" dirty="0">
              <a:effectLst>
                <a:outerShdw blurRad="38100" dist="38100" dir="2700000" algn="tl">
                  <a:srgbClr val="000000">
                    <a:alpha val="43137"/>
                  </a:srgbClr>
                </a:outerShdw>
              </a:effectLst>
            </a:endParaRPr>
          </a:p>
        </p:txBody>
      </p:sp>
      <p:sp>
        <p:nvSpPr>
          <p:cNvPr id="10" name="矩形 9"/>
          <p:cNvSpPr/>
          <p:nvPr/>
        </p:nvSpPr>
        <p:spPr>
          <a:xfrm>
            <a:off x="1631504" y="2924945"/>
            <a:ext cx="8892480"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(1) Define variables</a:t>
            </a:r>
            <a:endParaRPr lang="zh-CN" altLang="en-US" sz="3200" b="0" dirty="0">
              <a:effectLst>
                <a:outerShdw blurRad="38100" dist="38100" dir="2700000" algn="tl">
                  <a:srgbClr val="000000">
                    <a:alpha val="43137"/>
                  </a:srgbClr>
                </a:outerShdw>
              </a:effectLst>
            </a:endParaRPr>
          </a:p>
        </p:txBody>
      </p:sp>
      <p:sp>
        <p:nvSpPr>
          <p:cNvPr id="11" name="矩形 10"/>
          <p:cNvSpPr/>
          <p:nvPr/>
        </p:nvSpPr>
        <p:spPr>
          <a:xfrm>
            <a:off x="1631504" y="3933057"/>
            <a:ext cx="8640960"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We use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alpha val="43137"/>
                    </a:srgbClr>
                  </a:outerShdw>
                </a:effectLst>
              </a:rPr>
              <a:t>to define the 4-bit binary number.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00" name="Rectangle 16"/>
          <p:cNvSpPr>
            <a:spLocks noChangeArrowheads="1"/>
          </p:cNvSpPr>
          <p:nvPr/>
        </p:nvSpPr>
        <p:spPr bwMode="auto">
          <a:xfrm>
            <a:off x="6858000" y="28350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1   0  1   0   1</a:t>
            </a:r>
          </a:p>
        </p:txBody>
      </p:sp>
      <p:sp>
        <p:nvSpPr>
          <p:cNvPr id="42010" name="Rectangle 26"/>
          <p:cNvSpPr>
            <a:spLocks noChangeArrowheads="1"/>
          </p:cNvSpPr>
          <p:nvPr/>
        </p:nvSpPr>
        <p:spPr bwMode="auto">
          <a:xfrm>
            <a:off x="6858000" y="56544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1   1  1   1   1</a:t>
            </a:r>
          </a:p>
        </p:txBody>
      </p:sp>
      <p:sp>
        <p:nvSpPr>
          <p:cNvPr id="41997" name="Rectangle 13"/>
          <p:cNvSpPr>
            <a:spLocks noChangeArrowheads="1"/>
          </p:cNvSpPr>
          <p:nvPr/>
        </p:nvSpPr>
        <p:spPr bwMode="auto">
          <a:xfrm>
            <a:off x="2209800" y="17301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0  0   0   0   1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42007" name="Rectangle 23"/>
          <p:cNvSpPr>
            <a:spLocks noChangeArrowheads="1"/>
          </p:cNvSpPr>
          <p:nvPr/>
        </p:nvSpPr>
        <p:spPr bwMode="auto">
          <a:xfrm>
            <a:off x="2209800" y="44733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0  1   0   1   1</a:t>
            </a:r>
          </a:p>
        </p:txBody>
      </p:sp>
      <p:grpSp>
        <p:nvGrpSpPr>
          <p:cNvPr id="30" name="组合 29"/>
          <p:cNvGrpSpPr/>
          <p:nvPr/>
        </p:nvGrpSpPr>
        <p:grpSpPr>
          <a:xfrm>
            <a:off x="1828800" y="1196752"/>
            <a:ext cx="8610600" cy="5295900"/>
            <a:chOff x="304800" y="1196752"/>
            <a:chExt cx="8610600" cy="5295900"/>
          </a:xfrm>
        </p:grpSpPr>
        <p:sp>
          <p:nvSpPr>
            <p:cNvPr id="41999" name="Rectangle 15"/>
            <p:cNvSpPr>
              <a:spLocks noChangeArrowheads="1"/>
            </p:cNvSpPr>
            <p:nvPr/>
          </p:nvSpPr>
          <p:spPr bwMode="auto">
            <a:xfrm>
              <a:off x="685800" y="22635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b="0">
                  <a:effectLst>
                    <a:outerShdw blurRad="38100" dist="38100" dir="2700000" algn="tl">
                      <a:srgbClr val="000000"/>
                    </a:outerShdw>
                  </a:effectLst>
                  <a:latin typeface="黑体" pitchFamily="49" charset="-122"/>
                  <a:ea typeface="黑体" pitchFamily="49" charset="-122"/>
                </a:rPr>
                <a:t>0  0   0   1   0</a:t>
              </a:r>
            </a:p>
          </p:txBody>
        </p:sp>
        <p:sp>
          <p:nvSpPr>
            <p:cNvPr id="42009" name="Rectangle 25"/>
            <p:cNvSpPr>
              <a:spLocks noChangeArrowheads="1"/>
            </p:cNvSpPr>
            <p:nvPr/>
          </p:nvSpPr>
          <p:spPr bwMode="auto">
            <a:xfrm>
              <a:off x="685800" y="50829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0  1   1   0   0</a:t>
              </a:r>
            </a:p>
          </p:txBody>
        </p:sp>
        <p:sp>
          <p:nvSpPr>
            <p:cNvPr id="41988" name="Line 4"/>
            <p:cNvSpPr>
              <a:spLocks noChangeShapeType="1"/>
            </p:cNvSpPr>
            <p:nvPr/>
          </p:nvSpPr>
          <p:spPr bwMode="auto">
            <a:xfrm>
              <a:off x="304800" y="1844452"/>
              <a:ext cx="403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3" name="Line 9"/>
            <p:cNvSpPr>
              <a:spLocks noChangeShapeType="1"/>
            </p:cNvSpPr>
            <p:nvPr/>
          </p:nvSpPr>
          <p:spPr bwMode="auto">
            <a:xfrm>
              <a:off x="3505200" y="1234852"/>
              <a:ext cx="0" cy="518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2012" name="Group 28"/>
            <p:cNvGrpSpPr>
              <a:grpSpLocks/>
            </p:cNvGrpSpPr>
            <p:nvPr/>
          </p:nvGrpSpPr>
          <p:grpSpPr bwMode="auto">
            <a:xfrm>
              <a:off x="4876800" y="1196752"/>
              <a:ext cx="4038600" cy="5295900"/>
              <a:chOff x="3072" y="504"/>
              <a:chExt cx="2544" cy="3336"/>
            </a:xfrm>
          </p:grpSpPr>
          <p:sp>
            <p:nvSpPr>
              <p:cNvPr id="41990" name="Line 6"/>
              <p:cNvSpPr>
                <a:spLocks noChangeShapeType="1"/>
              </p:cNvSpPr>
              <p:nvPr/>
            </p:nvSpPr>
            <p:spPr bwMode="auto">
              <a:xfrm>
                <a:off x="3072" y="912"/>
                <a:ext cx="25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2" name="Line 8"/>
              <p:cNvSpPr>
                <a:spLocks noChangeShapeType="1"/>
              </p:cNvSpPr>
              <p:nvPr/>
            </p:nvSpPr>
            <p:spPr bwMode="auto">
              <a:xfrm>
                <a:off x="5136" y="576"/>
                <a:ext cx="0" cy="32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4" name="Rectangle 10"/>
              <p:cNvSpPr>
                <a:spLocks noChangeArrowheads="1"/>
              </p:cNvSpPr>
              <p:nvPr/>
            </p:nvSpPr>
            <p:spPr bwMode="auto">
              <a:xfrm>
                <a:off x="3312" y="504"/>
                <a:ext cx="222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F</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sp>
          <p:nvSpPr>
            <p:cNvPr id="41995" name="Rectangle 11"/>
            <p:cNvSpPr>
              <a:spLocks noChangeArrowheads="1"/>
            </p:cNvSpPr>
            <p:nvPr/>
          </p:nvSpPr>
          <p:spPr bwMode="auto">
            <a:xfrm>
              <a:off x="609600" y="1196752"/>
              <a:ext cx="35269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4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F</a:t>
              </a:r>
            </a:p>
          </p:txBody>
        </p:sp>
        <p:sp>
          <p:nvSpPr>
            <p:cNvPr id="41996" name="Rectangle 12"/>
            <p:cNvSpPr>
              <a:spLocks noChangeArrowheads="1"/>
            </p:cNvSpPr>
            <p:nvPr/>
          </p:nvSpPr>
          <p:spPr bwMode="auto">
            <a:xfrm>
              <a:off x="5099050" y="1692052"/>
              <a:ext cx="363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 1   0  0   0   0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41998" name="Rectangle 14"/>
            <p:cNvSpPr>
              <a:spLocks noChangeArrowheads="1"/>
            </p:cNvSpPr>
            <p:nvPr/>
          </p:nvSpPr>
          <p:spPr bwMode="auto">
            <a:xfrm>
              <a:off x="5334000" y="22254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1   0  0   1   0</a:t>
              </a:r>
            </a:p>
          </p:txBody>
        </p:sp>
        <p:sp>
          <p:nvSpPr>
            <p:cNvPr id="42001" name="Rectangle 17"/>
            <p:cNvSpPr>
              <a:spLocks noChangeArrowheads="1"/>
            </p:cNvSpPr>
            <p:nvPr/>
          </p:nvSpPr>
          <p:spPr bwMode="auto">
            <a:xfrm>
              <a:off x="685800" y="28731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0  0   1   0   0</a:t>
              </a:r>
            </a:p>
          </p:txBody>
        </p:sp>
        <p:sp>
          <p:nvSpPr>
            <p:cNvPr id="42002" name="Rectangle 18"/>
            <p:cNvSpPr>
              <a:spLocks noChangeArrowheads="1"/>
            </p:cNvSpPr>
            <p:nvPr/>
          </p:nvSpPr>
          <p:spPr bwMode="auto">
            <a:xfrm>
              <a:off x="5334000" y="33684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1   0  1   1   0</a:t>
              </a:r>
            </a:p>
          </p:txBody>
        </p:sp>
        <p:sp>
          <p:nvSpPr>
            <p:cNvPr id="42003" name="Rectangle 19"/>
            <p:cNvSpPr>
              <a:spLocks noChangeArrowheads="1"/>
            </p:cNvSpPr>
            <p:nvPr/>
          </p:nvSpPr>
          <p:spPr bwMode="auto">
            <a:xfrm>
              <a:off x="685800" y="34065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0  0   1   1   0</a:t>
              </a:r>
            </a:p>
          </p:txBody>
        </p:sp>
        <p:sp>
          <p:nvSpPr>
            <p:cNvPr id="42004" name="Rectangle 20"/>
            <p:cNvSpPr>
              <a:spLocks noChangeArrowheads="1"/>
            </p:cNvSpPr>
            <p:nvPr/>
          </p:nvSpPr>
          <p:spPr bwMode="auto">
            <a:xfrm>
              <a:off x="5334000" y="39018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1   1  0   0   0</a:t>
              </a:r>
            </a:p>
          </p:txBody>
        </p:sp>
        <p:sp>
          <p:nvSpPr>
            <p:cNvPr id="42005" name="Rectangle 21"/>
            <p:cNvSpPr>
              <a:spLocks noChangeArrowheads="1"/>
            </p:cNvSpPr>
            <p:nvPr/>
          </p:nvSpPr>
          <p:spPr bwMode="auto">
            <a:xfrm>
              <a:off x="685800" y="39399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0  1   0   0   0</a:t>
              </a:r>
            </a:p>
          </p:txBody>
        </p:sp>
        <p:sp>
          <p:nvSpPr>
            <p:cNvPr id="42006" name="Rectangle 22"/>
            <p:cNvSpPr>
              <a:spLocks noChangeArrowheads="1"/>
            </p:cNvSpPr>
            <p:nvPr/>
          </p:nvSpPr>
          <p:spPr bwMode="auto">
            <a:xfrm>
              <a:off x="5334000" y="44352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1   1  0   1   0</a:t>
              </a:r>
            </a:p>
          </p:txBody>
        </p:sp>
        <p:sp>
          <p:nvSpPr>
            <p:cNvPr id="42008" name="Rectangle 24"/>
            <p:cNvSpPr>
              <a:spLocks noChangeArrowheads="1"/>
            </p:cNvSpPr>
            <p:nvPr/>
          </p:nvSpPr>
          <p:spPr bwMode="auto">
            <a:xfrm>
              <a:off x="5334000" y="50448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1   1  1   0   0</a:t>
              </a:r>
            </a:p>
          </p:txBody>
        </p:sp>
        <p:sp>
          <p:nvSpPr>
            <p:cNvPr id="42011" name="Rectangle 27"/>
            <p:cNvSpPr>
              <a:spLocks noChangeArrowheads="1"/>
            </p:cNvSpPr>
            <p:nvPr/>
          </p:nvSpPr>
          <p:spPr bwMode="auto">
            <a:xfrm>
              <a:off x="685800" y="5692552"/>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0  1   1   1   0</a:t>
              </a:r>
            </a:p>
          </p:txBody>
        </p:sp>
      </p:grpSp>
      <p:sp>
        <p:nvSpPr>
          <p:cNvPr id="26" name="Rectangle 71"/>
          <p:cNvSpPr>
            <a:spLocks noChangeArrowheads="1"/>
          </p:cNvSpPr>
          <p:nvPr/>
        </p:nvSpPr>
        <p:spPr bwMode="auto">
          <a:xfrm>
            <a:off x="1415480" y="260649"/>
            <a:ext cx="35283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2</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Truth Table</a:t>
            </a:r>
          </a:p>
        </p:txBody>
      </p:sp>
      <p:sp>
        <p:nvSpPr>
          <p:cNvPr id="28" name="矩形 27"/>
          <p:cNvSpPr/>
          <p:nvPr/>
        </p:nvSpPr>
        <p:spPr>
          <a:xfrm>
            <a:off x="4871864" y="285729"/>
            <a:ext cx="5688632" cy="584775"/>
          </a:xfrm>
          <a:prstGeom prst="rect">
            <a:avLst/>
          </a:prstGeom>
        </p:spPr>
        <p:txBody>
          <a:bodyPr wrap="square">
            <a:spAutoFit/>
          </a:bodyPr>
          <a:lstStyle/>
          <a:p>
            <a:r>
              <a:rPr lang="en-US" altLang="zh-CN" sz="3200" b="0" dirty="0">
                <a:solidFill>
                  <a:schemeClr val="accent1"/>
                </a:solidFill>
                <a:effectLst>
                  <a:outerShdw blurRad="38100" dist="38100" dir="2700000" algn="tl">
                    <a:srgbClr val="000000">
                      <a:alpha val="43137"/>
                    </a:srgbClr>
                  </a:outerShdw>
                </a:effectLst>
              </a:rPr>
              <a:t>Integer multiple of 5: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0,5,10,15</a:t>
            </a:r>
            <a:endParaRPr lang="zh-CN" altLang="en-US" sz="32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997"/>
                                        </p:tgtEl>
                                        <p:attrNameLst>
                                          <p:attrName>style.visibility</p:attrName>
                                        </p:attrNameLst>
                                      </p:cBhvr>
                                      <p:to>
                                        <p:strVal val="visible"/>
                                      </p:to>
                                    </p:set>
                                    <p:anim calcmode="lin" valueType="num">
                                      <p:cBhvr additive="base">
                                        <p:cTn id="12" dur="500" fill="hold"/>
                                        <p:tgtEl>
                                          <p:spTgt spid="41997"/>
                                        </p:tgtEl>
                                        <p:attrNameLst>
                                          <p:attrName>ppt_x</p:attrName>
                                        </p:attrNameLst>
                                      </p:cBhvr>
                                      <p:tavLst>
                                        <p:tav tm="0">
                                          <p:val>
                                            <p:strVal val="#ppt_x"/>
                                          </p:val>
                                        </p:tav>
                                        <p:tav tm="100000">
                                          <p:val>
                                            <p:strVal val="#ppt_x"/>
                                          </p:val>
                                        </p:tav>
                                      </p:tavLst>
                                    </p:anim>
                                    <p:anim calcmode="lin" valueType="num">
                                      <p:cBhvr additive="base">
                                        <p:cTn id="13" dur="500" fill="hold"/>
                                        <p:tgtEl>
                                          <p:spTgt spid="4199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2007"/>
                                        </p:tgtEl>
                                        <p:attrNameLst>
                                          <p:attrName>style.visibility</p:attrName>
                                        </p:attrNameLst>
                                      </p:cBhvr>
                                      <p:to>
                                        <p:strVal val="visible"/>
                                      </p:to>
                                    </p:set>
                                    <p:anim calcmode="lin" valueType="num">
                                      <p:cBhvr additive="base">
                                        <p:cTn id="18" dur="500" fill="hold"/>
                                        <p:tgtEl>
                                          <p:spTgt spid="42007"/>
                                        </p:tgtEl>
                                        <p:attrNameLst>
                                          <p:attrName>ppt_x</p:attrName>
                                        </p:attrNameLst>
                                      </p:cBhvr>
                                      <p:tavLst>
                                        <p:tav tm="0">
                                          <p:val>
                                            <p:strVal val="#ppt_x"/>
                                          </p:val>
                                        </p:tav>
                                        <p:tav tm="100000">
                                          <p:val>
                                            <p:strVal val="#ppt_x"/>
                                          </p:val>
                                        </p:tav>
                                      </p:tavLst>
                                    </p:anim>
                                    <p:anim calcmode="lin" valueType="num">
                                      <p:cBhvr additive="base">
                                        <p:cTn id="19" dur="500" fill="hold"/>
                                        <p:tgtEl>
                                          <p:spTgt spid="4200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2000"/>
                                        </p:tgtEl>
                                        <p:attrNameLst>
                                          <p:attrName>style.visibility</p:attrName>
                                        </p:attrNameLst>
                                      </p:cBhvr>
                                      <p:to>
                                        <p:strVal val="visible"/>
                                      </p:to>
                                    </p:set>
                                    <p:anim calcmode="lin" valueType="num">
                                      <p:cBhvr additive="base">
                                        <p:cTn id="24" dur="500" fill="hold"/>
                                        <p:tgtEl>
                                          <p:spTgt spid="42000"/>
                                        </p:tgtEl>
                                        <p:attrNameLst>
                                          <p:attrName>ppt_x</p:attrName>
                                        </p:attrNameLst>
                                      </p:cBhvr>
                                      <p:tavLst>
                                        <p:tav tm="0">
                                          <p:val>
                                            <p:strVal val="#ppt_x"/>
                                          </p:val>
                                        </p:tav>
                                        <p:tav tm="100000">
                                          <p:val>
                                            <p:strVal val="#ppt_x"/>
                                          </p:val>
                                        </p:tav>
                                      </p:tavLst>
                                    </p:anim>
                                    <p:anim calcmode="lin" valueType="num">
                                      <p:cBhvr additive="base">
                                        <p:cTn id="25" dur="500" fill="hold"/>
                                        <p:tgtEl>
                                          <p:spTgt spid="4200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2010"/>
                                        </p:tgtEl>
                                        <p:attrNameLst>
                                          <p:attrName>style.visibility</p:attrName>
                                        </p:attrNameLst>
                                      </p:cBhvr>
                                      <p:to>
                                        <p:strVal val="visible"/>
                                      </p:to>
                                    </p:set>
                                    <p:anim calcmode="lin" valueType="num">
                                      <p:cBhvr additive="base">
                                        <p:cTn id="30" dur="500" fill="hold"/>
                                        <p:tgtEl>
                                          <p:spTgt spid="42010"/>
                                        </p:tgtEl>
                                        <p:attrNameLst>
                                          <p:attrName>ppt_x</p:attrName>
                                        </p:attrNameLst>
                                      </p:cBhvr>
                                      <p:tavLst>
                                        <p:tav tm="0">
                                          <p:val>
                                            <p:strVal val="#ppt_x"/>
                                          </p:val>
                                        </p:tav>
                                        <p:tav tm="100000">
                                          <p:val>
                                            <p:strVal val="#ppt_x"/>
                                          </p:val>
                                        </p:tav>
                                      </p:tavLst>
                                    </p:anim>
                                    <p:anim calcmode="lin" valueType="num">
                                      <p:cBhvr additive="base">
                                        <p:cTn id="31" dur="500" fill="hold"/>
                                        <p:tgtEl>
                                          <p:spTgt spid="42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0" grpId="0"/>
      <p:bldP spid="42010" grpId="0"/>
      <p:bldP spid="41997" grpId="0"/>
      <p:bldP spid="4200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6466656" y="1750293"/>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3" name="Line 5"/>
          <p:cNvSpPr>
            <a:spLocks noChangeShapeType="1"/>
          </p:cNvSpPr>
          <p:nvPr/>
        </p:nvSpPr>
        <p:spPr bwMode="auto">
          <a:xfrm flipV="1">
            <a:off x="6466656" y="2436093"/>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4" name="Line 6"/>
          <p:cNvSpPr>
            <a:spLocks noChangeShapeType="1"/>
          </p:cNvSpPr>
          <p:nvPr/>
        </p:nvSpPr>
        <p:spPr bwMode="auto">
          <a:xfrm>
            <a:off x="6466656" y="3883893"/>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5" name="Line 7"/>
          <p:cNvSpPr>
            <a:spLocks noChangeShapeType="1"/>
          </p:cNvSpPr>
          <p:nvPr/>
        </p:nvSpPr>
        <p:spPr bwMode="auto">
          <a:xfrm>
            <a:off x="6466656" y="3121893"/>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6" name="Line 8"/>
          <p:cNvSpPr>
            <a:spLocks noChangeShapeType="1"/>
          </p:cNvSpPr>
          <p:nvPr/>
        </p:nvSpPr>
        <p:spPr bwMode="auto">
          <a:xfrm>
            <a:off x="7304856" y="1750293"/>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7" name="Line 9"/>
          <p:cNvSpPr>
            <a:spLocks noChangeShapeType="1"/>
          </p:cNvSpPr>
          <p:nvPr/>
        </p:nvSpPr>
        <p:spPr bwMode="auto">
          <a:xfrm>
            <a:off x="8981256" y="1750293"/>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8" name="Line 10"/>
          <p:cNvSpPr>
            <a:spLocks noChangeShapeType="1"/>
          </p:cNvSpPr>
          <p:nvPr/>
        </p:nvSpPr>
        <p:spPr bwMode="auto">
          <a:xfrm>
            <a:off x="8143056" y="1750293"/>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19" name="Line 11"/>
          <p:cNvSpPr>
            <a:spLocks noChangeShapeType="1"/>
          </p:cNvSpPr>
          <p:nvPr/>
        </p:nvSpPr>
        <p:spPr bwMode="auto">
          <a:xfrm flipH="1" flipV="1">
            <a:off x="5857056" y="1140693"/>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20" name="Rectangle 12"/>
          <p:cNvSpPr>
            <a:spLocks noChangeArrowheads="1"/>
          </p:cNvSpPr>
          <p:nvPr/>
        </p:nvSpPr>
        <p:spPr bwMode="auto">
          <a:xfrm>
            <a:off x="5231358" y="57395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21" name="Rectangle 13"/>
          <p:cNvSpPr>
            <a:spLocks noChangeArrowheads="1"/>
          </p:cNvSpPr>
          <p:nvPr/>
        </p:nvSpPr>
        <p:spPr bwMode="auto">
          <a:xfrm>
            <a:off x="5094735" y="1146646"/>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4</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22" name="Rectangle 14"/>
          <p:cNvSpPr>
            <a:spLocks noChangeArrowheads="1"/>
          </p:cNvSpPr>
          <p:nvPr/>
        </p:nvSpPr>
        <p:spPr bwMode="auto">
          <a:xfrm>
            <a:off x="5969768" y="718418"/>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23" name="Rectangle 15"/>
          <p:cNvSpPr>
            <a:spLocks noChangeArrowheads="1"/>
          </p:cNvSpPr>
          <p:nvPr/>
        </p:nvSpPr>
        <p:spPr bwMode="auto">
          <a:xfrm>
            <a:off x="6542856" y="120736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24" name="Rectangle 16"/>
          <p:cNvSpPr>
            <a:spLocks noChangeArrowheads="1"/>
          </p:cNvSpPr>
          <p:nvPr/>
        </p:nvSpPr>
        <p:spPr bwMode="auto">
          <a:xfrm>
            <a:off x="5857056" y="174076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25" name="Rectangle 17"/>
          <p:cNvSpPr>
            <a:spLocks noChangeArrowheads="1"/>
          </p:cNvSpPr>
          <p:nvPr/>
        </p:nvSpPr>
        <p:spPr bwMode="auto">
          <a:xfrm>
            <a:off x="7381056" y="120736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26" name="Rectangle 18"/>
          <p:cNvSpPr>
            <a:spLocks noChangeArrowheads="1"/>
          </p:cNvSpPr>
          <p:nvPr/>
        </p:nvSpPr>
        <p:spPr bwMode="auto">
          <a:xfrm>
            <a:off x="5857056" y="242656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43027" name="Rectangle 19"/>
          <p:cNvSpPr>
            <a:spLocks noChangeArrowheads="1"/>
          </p:cNvSpPr>
          <p:nvPr/>
        </p:nvSpPr>
        <p:spPr bwMode="auto">
          <a:xfrm>
            <a:off x="8219256" y="120736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28" name="Rectangle 20"/>
          <p:cNvSpPr>
            <a:spLocks noChangeArrowheads="1"/>
          </p:cNvSpPr>
          <p:nvPr/>
        </p:nvSpPr>
        <p:spPr bwMode="auto">
          <a:xfrm>
            <a:off x="5857056" y="311236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29" name="Rectangle 21"/>
          <p:cNvSpPr>
            <a:spLocks noChangeArrowheads="1"/>
          </p:cNvSpPr>
          <p:nvPr/>
        </p:nvSpPr>
        <p:spPr bwMode="auto">
          <a:xfrm>
            <a:off x="5857056" y="387436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0" name="Rectangle 22"/>
          <p:cNvSpPr>
            <a:spLocks noChangeArrowheads="1"/>
          </p:cNvSpPr>
          <p:nvPr/>
        </p:nvSpPr>
        <p:spPr bwMode="auto">
          <a:xfrm>
            <a:off x="9133656" y="120736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1" name="Rectangle 23"/>
          <p:cNvSpPr>
            <a:spLocks noChangeArrowheads="1"/>
          </p:cNvSpPr>
          <p:nvPr/>
        </p:nvSpPr>
        <p:spPr bwMode="auto">
          <a:xfrm>
            <a:off x="6619056" y="31885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2" name="Rectangle 24"/>
          <p:cNvSpPr>
            <a:spLocks noChangeArrowheads="1"/>
          </p:cNvSpPr>
          <p:nvPr/>
        </p:nvSpPr>
        <p:spPr bwMode="auto">
          <a:xfrm>
            <a:off x="7457256" y="31885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3" name="Rectangle 25"/>
          <p:cNvSpPr>
            <a:spLocks noChangeArrowheads="1"/>
          </p:cNvSpPr>
          <p:nvPr/>
        </p:nvSpPr>
        <p:spPr bwMode="auto">
          <a:xfrm>
            <a:off x="8295456" y="31885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4" name="Rectangle 26"/>
          <p:cNvSpPr>
            <a:spLocks noChangeArrowheads="1"/>
          </p:cNvSpPr>
          <p:nvPr/>
        </p:nvSpPr>
        <p:spPr bwMode="auto">
          <a:xfrm>
            <a:off x="9209856" y="31885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5" name="Rectangle 27"/>
          <p:cNvSpPr>
            <a:spLocks noChangeArrowheads="1"/>
          </p:cNvSpPr>
          <p:nvPr/>
        </p:nvSpPr>
        <p:spPr bwMode="auto">
          <a:xfrm>
            <a:off x="9209856" y="38743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6" name="Rectangle 28"/>
          <p:cNvSpPr>
            <a:spLocks noChangeArrowheads="1"/>
          </p:cNvSpPr>
          <p:nvPr/>
        </p:nvSpPr>
        <p:spPr bwMode="auto">
          <a:xfrm>
            <a:off x="8295456" y="38743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7" name="Rectangle 29"/>
          <p:cNvSpPr>
            <a:spLocks noChangeArrowheads="1"/>
          </p:cNvSpPr>
          <p:nvPr/>
        </p:nvSpPr>
        <p:spPr bwMode="auto">
          <a:xfrm>
            <a:off x="7533456" y="17407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8" name="Rectangle 30"/>
          <p:cNvSpPr>
            <a:spLocks noChangeArrowheads="1"/>
          </p:cNvSpPr>
          <p:nvPr/>
        </p:nvSpPr>
        <p:spPr bwMode="auto">
          <a:xfrm>
            <a:off x="8371656" y="17407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39" name="Rectangle 31"/>
          <p:cNvSpPr>
            <a:spLocks noChangeArrowheads="1"/>
          </p:cNvSpPr>
          <p:nvPr/>
        </p:nvSpPr>
        <p:spPr bwMode="auto">
          <a:xfrm>
            <a:off x="6619056" y="24265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40" name="Rectangle 32"/>
          <p:cNvSpPr>
            <a:spLocks noChangeArrowheads="1"/>
          </p:cNvSpPr>
          <p:nvPr/>
        </p:nvSpPr>
        <p:spPr bwMode="auto">
          <a:xfrm>
            <a:off x="6619056" y="38743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41" name="Rectangle 33"/>
          <p:cNvSpPr>
            <a:spLocks noChangeArrowheads="1"/>
          </p:cNvSpPr>
          <p:nvPr/>
        </p:nvSpPr>
        <p:spPr bwMode="auto">
          <a:xfrm>
            <a:off x="7457256" y="38743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42" name="Rectangle 34"/>
          <p:cNvSpPr>
            <a:spLocks noChangeArrowheads="1"/>
          </p:cNvSpPr>
          <p:nvPr/>
        </p:nvSpPr>
        <p:spPr bwMode="auto">
          <a:xfrm>
            <a:off x="9286056" y="17407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43" name="Rectangle 35"/>
          <p:cNvSpPr>
            <a:spLocks noChangeArrowheads="1"/>
          </p:cNvSpPr>
          <p:nvPr/>
        </p:nvSpPr>
        <p:spPr bwMode="auto">
          <a:xfrm>
            <a:off x="8295456" y="24265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44" name="Rectangle 36"/>
          <p:cNvSpPr>
            <a:spLocks noChangeArrowheads="1"/>
          </p:cNvSpPr>
          <p:nvPr/>
        </p:nvSpPr>
        <p:spPr bwMode="auto">
          <a:xfrm>
            <a:off x="7457256" y="24265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45" name="Rectangle 37"/>
          <p:cNvSpPr>
            <a:spLocks noChangeArrowheads="1"/>
          </p:cNvSpPr>
          <p:nvPr/>
        </p:nvSpPr>
        <p:spPr bwMode="auto">
          <a:xfrm>
            <a:off x="9209856" y="24265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46" name="Rectangle 38"/>
          <p:cNvSpPr>
            <a:spLocks noChangeArrowheads="1"/>
          </p:cNvSpPr>
          <p:nvPr/>
        </p:nvSpPr>
        <p:spPr bwMode="auto">
          <a:xfrm>
            <a:off x="6695256" y="174076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3047" name="Oval 39"/>
          <p:cNvSpPr>
            <a:spLocks noChangeArrowheads="1"/>
          </p:cNvSpPr>
          <p:nvPr/>
        </p:nvSpPr>
        <p:spPr bwMode="auto">
          <a:xfrm>
            <a:off x="6466656" y="3121893"/>
            <a:ext cx="1524000" cy="16002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76" name="Group 68"/>
          <p:cNvGrpSpPr>
            <a:grpSpLocks/>
          </p:cNvGrpSpPr>
          <p:nvPr/>
        </p:nvGrpSpPr>
        <p:grpSpPr bwMode="auto">
          <a:xfrm>
            <a:off x="7381056" y="1131168"/>
            <a:ext cx="1524000" cy="3810000"/>
            <a:chOff x="2352" y="432"/>
            <a:chExt cx="960" cy="2400"/>
          </a:xfrm>
        </p:grpSpPr>
        <p:sp>
          <p:nvSpPr>
            <p:cNvPr id="43049" name="Arc 41"/>
            <p:cNvSpPr>
              <a:spLocks/>
            </p:cNvSpPr>
            <p:nvPr/>
          </p:nvSpPr>
          <p:spPr bwMode="auto">
            <a:xfrm>
              <a:off x="2352" y="432"/>
              <a:ext cx="913" cy="803"/>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0" name="Arc 42"/>
            <p:cNvSpPr>
              <a:spLocks/>
            </p:cNvSpPr>
            <p:nvPr/>
          </p:nvSpPr>
          <p:spPr bwMode="auto">
            <a:xfrm>
              <a:off x="2352" y="2112"/>
              <a:ext cx="960" cy="720"/>
            </a:xfrm>
            <a:custGeom>
              <a:avLst/>
              <a:gdLst>
                <a:gd name="G0" fmla="+- 21600 0 0"/>
                <a:gd name="G1" fmla="+- 21600 0 0"/>
                <a:gd name="G2" fmla="+- 21600 0 0"/>
                <a:gd name="T0" fmla="*/ 2282 w 43200"/>
                <a:gd name="T1" fmla="*/ 31262 h 34308"/>
                <a:gd name="T2" fmla="*/ 39066 w 43200"/>
                <a:gd name="T3" fmla="*/ 34308 h 34308"/>
                <a:gd name="T4" fmla="*/ 21600 w 43200"/>
                <a:gd name="T5" fmla="*/ 21600 h 34308"/>
              </a:gdLst>
              <a:ahLst/>
              <a:cxnLst>
                <a:cxn ang="0">
                  <a:pos x="T0" y="T1"/>
                </a:cxn>
                <a:cxn ang="0">
                  <a:pos x="T2" y="T3"/>
                </a:cxn>
                <a:cxn ang="0">
                  <a:pos x="T4" y="T5"/>
                </a:cxn>
              </a:cxnLst>
              <a:rect l="0" t="0" r="r" b="b"/>
              <a:pathLst>
                <a:path w="43200" h="34308" fill="none"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path>
                <a:path w="43200" h="34308" stroke="0"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lnTo>
                    <a:pt x="21600"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51" name="Oval 43"/>
          <p:cNvSpPr>
            <a:spLocks noChangeArrowheads="1"/>
          </p:cNvSpPr>
          <p:nvPr/>
        </p:nvSpPr>
        <p:spPr bwMode="auto">
          <a:xfrm>
            <a:off x="8219256" y="1674093"/>
            <a:ext cx="1524000" cy="16002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68" name="Group 60"/>
          <p:cNvGrpSpPr>
            <a:grpSpLocks/>
          </p:cNvGrpSpPr>
          <p:nvPr/>
        </p:nvGrpSpPr>
        <p:grpSpPr bwMode="auto">
          <a:xfrm>
            <a:off x="6009456" y="2283693"/>
            <a:ext cx="4191000" cy="1676400"/>
            <a:chOff x="1920" y="1152"/>
            <a:chExt cx="2640" cy="1056"/>
          </a:xfrm>
        </p:grpSpPr>
        <p:sp>
          <p:nvSpPr>
            <p:cNvPr id="43048" name="Arc 40"/>
            <p:cNvSpPr>
              <a:spLocks/>
            </p:cNvSpPr>
            <p:nvPr/>
          </p:nvSpPr>
          <p:spPr bwMode="auto">
            <a:xfrm>
              <a:off x="1920" y="1200"/>
              <a:ext cx="729" cy="963"/>
            </a:xfrm>
            <a:custGeom>
              <a:avLst/>
              <a:gdLst>
                <a:gd name="G0" fmla="+- 2155 0 0"/>
                <a:gd name="G1" fmla="+- 21600 0 0"/>
                <a:gd name="G2" fmla="+- 21600 0 0"/>
                <a:gd name="T0" fmla="*/ 2155 w 23755"/>
                <a:gd name="T1" fmla="*/ 0 h 43200"/>
                <a:gd name="T2" fmla="*/ 0 w 23755"/>
                <a:gd name="T3" fmla="*/ 43092 h 43200"/>
                <a:gd name="T4" fmla="*/ 2155 w 23755"/>
                <a:gd name="T5" fmla="*/ 21600 h 43200"/>
              </a:gdLst>
              <a:ahLst/>
              <a:cxnLst>
                <a:cxn ang="0">
                  <a:pos x="T0" y="T1"/>
                </a:cxn>
                <a:cxn ang="0">
                  <a:pos x="T2" y="T3"/>
                </a:cxn>
                <a:cxn ang="0">
                  <a:pos x="T4" y="T5"/>
                </a:cxn>
              </a:cxnLst>
              <a:rect l="0" t="0" r="r" b="b"/>
              <a:pathLst>
                <a:path w="23755" h="43200" fill="none" extrusionOk="0">
                  <a:moveTo>
                    <a:pt x="2154" y="0"/>
                  </a:moveTo>
                  <a:cubicBezTo>
                    <a:pt x="14084" y="0"/>
                    <a:pt x="23755" y="9670"/>
                    <a:pt x="23755" y="21600"/>
                  </a:cubicBezTo>
                  <a:cubicBezTo>
                    <a:pt x="23755" y="33529"/>
                    <a:pt x="14084" y="43200"/>
                    <a:pt x="2155" y="43200"/>
                  </a:cubicBezTo>
                  <a:cubicBezTo>
                    <a:pt x="1435" y="43200"/>
                    <a:pt x="716" y="43164"/>
                    <a:pt x="-1" y="43092"/>
                  </a:cubicBezTo>
                </a:path>
                <a:path w="23755" h="43200" stroke="0" extrusionOk="0">
                  <a:moveTo>
                    <a:pt x="2154" y="0"/>
                  </a:moveTo>
                  <a:cubicBezTo>
                    <a:pt x="14084" y="0"/>
                    <a:pt x="23755" y="9670"/>
                    <a:pt x="23755" y="21600"/>
                  </a:cubicBezTo>
                  <a:cubicBezTo>
                    <a:pt x="23755" y="33529"/>
                    <a:pt x="14084" y="43200"/>
                    <a:pt x="2155" y="43200"/>
                  </a:cubicBezTo>
                  <a:cubicBezTo>
                    <a:pt x="1435" y="43200"/>
                    <a:pt x="716" y="43164"/>
                    <a:pt x="-1" y="43092"/>
                  </a:cubicBezTo>
                  <a:lnTo>
                    <a:pt x="2155"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2" name="Arc 44"/>
            <p:cNvSpPr>
              <a:spLocks/>
            </p:cNvSpPr>
            <p:nvPr/>
          </p:nvSpPr>
          <p:spPr bwMode="auto">
            <a:xfrm flipH="1">
              <a:off x="3744" y="1152"/>
              <a:ext cx="816" cy="1056"/>
            </a:xfrm>
            <a:custGeom>
              <a:avLst/>
              <a:gdLst>
                <a:gd name="G0" fmla="+- 11158 0 0"/>
                <a:gd name="G1" fmla="+- 21600 0 0"/>
                <a:gd name="G2" fmla="+- 21600 0 0"/>
                <a:gd name="T0" fmla="*/ 76 w 32758"/>
                <a:gd name="T1" fmla="*/ 3060 h 43200"/>
                <a:gd name="T2" fmla="*/ 0 w 32758"/>
                <a:gd name="T3" fmla="*/ 40095 h 43200"/>
                <a:gd name="T4" fmla="*/ 11158 w 32758"/>
                <a:gd name="T5" fmla="*/ 21600 h 43200"/>
              </a:gdLst>
              <a:ahLst/>
              <a:cxnLst>
                <a:cxn ang="0">
                  <a:pos x="T0" y="T1"/>
                </a:cxn>
                <a:cxn ang="0">
                  <a:pos x="T2" y="T3"/>
                </a:cxn>
                <a:cxn ang="0">
                  <a:pos x="T4" y="T5"/>
                </a:cxn>
              </a:cxnLst>
              <a:rect l="0" t="0" r="r" b="b"/>
              <a:pathLst>
                <a:path w="32758" h="43200" fill="none" extrusionOk="0">
                  <a:moveTo>
                    <a:pt x="75" y="3059"/>
                  </a:moveTo>
                  <a:cubicBezTo>
                    <a:pt x="3425" y="1057"/>
                    <a:pt x="7255" y="-1"/>
                    <a:pt x="11158" y="0"/>
                  </a:cubicBezTo>
                  <a:cubicBezTo>
                    <a:pt x="23087" y="0"/>
                    <a:pt x="32758" y="9670"/>
                    <a:pt x="32758" y="21600"/>
                  </a:cubicBezTo>
                  <a:cubicBezTo>
                    <a:pt x="32758" y="33529"/>
                    <a:pt x="23087" y="43200"/>
                    <a:pt x="11158" y="43200"/>
                  </a:cubicBezTo>
                  <a:cubicBezTo>
                    <a:pt x="7225" y="43200"/>
                    <a:pt x="3367" y="42126"/>
                    <a:pt x="0" y="40094"/>
                  </a:cubicBezTo>
                </a:path>
                <a:path w="32758" h="43200" stroke="0" extrusionOk="0">
                  <a:moveTo>
                    <a:pt x="75" y="3059"/>
                  </a:moveTo>
                  <a:cubicBezTo>
                    <a:pt x="3425" y="1057"/>
                    <a:pt x="7255" y="-1"/>
                    <a:pt x="11158" y="0"/>
                  </a:cubicBezTo>
                  <a:cubicBezTo>
                    <a:pt x="23087" y="0"/>
                    <a:pt x="32758" y="9670"/>
                    <a:pt x="32758" y="21600"/>
                  </a:cubicBezTo>
                  <a:cubicBezTo>
                    <a:pt x="32758" y="33529"/>
                    <a:pt x="23087" y="43200"/>
                    <a:pt x="11158" y="43200"/>
                  </a:cubicBezTo>
                  <a:cubicBezTo>
                    <a:pt x="7225" y="43200"/>
                    <a:pt x="3367" y="42126"/>
                    <a:pt x="0" y="40094"/>
                  </a:cubicBezTo>
                  <a:lnTo>
                    <a:pt x="11158"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2745" name="Object 1129"/>
          <p:cNvGraphicFramePr>
            <a:graphicFrameLocks noChangeAspect="1"/>
          </p:cNvGraphicFramePr>
          <p:nvPr>
            <p:extLst>
              <p:ext uri="{D42A27DB-BD31-4B8C-83A1-F6EECF244321}">
                <p14:modId xmlns:p14="http://schemas.microsoft.com/office/powerpoint/2010/main" val="267147998"/>
              </p:ext>
            </p:extLst>
          </p:nvPr>
        </p:nvGraphicFramePr>
        <p:xfrm>
          <a:off x="1881159" y="5072074"/>
          <a:ext cx="7021513" cy="1524000"/>
        </p:xfrm>
        <a:graphic>
          <a:graphicData uri="http://schemas.openxmlformats.org/presentationml/2006/ole">
            <mc:AlternateContent xmlns:mc="http://schemas.openxmlformats.org/markup-compatibility/2006">
              <mc:Choice xmlns:v="urn:schemas-microsoft-com:vml" Requires="v">
                <p:oleObj spid="_x0000_s113000" name="公式" r:id="rId5" imgW="2768400" imgH="583920" progId="Equation.3">
                  <p:embed/>
                </p:oleObj>
              </mc:Choice>
              <mc:Fallback>
                <p:oleObj name="公式" r:id="rId5" imgW="2768400" imgH="583920" progId="Equation.3">
                  <p:embed/>
                  <p:pic>
                    <p:nvPicPr>
                      <p:cNvPr id="0" name="Picture 1198"/>
                      <p:cNvPicPr>
                        <a:picLocks noChangeAspect="1" noChangeArrowheads="1"/>
                      </p:cNvPicPr>
                      <p:nvPr/>
                    </p:nvPicPr>
                    <p:blipFill>
                      <a:blip r:embed="rId6">
                        <a:lum bright="100000" contrast="-40000"/>
                        <a:extLst>
                          <a:ext uri="{28A0092B-C50C-407E-A947-70E740481C1C}">
                            <a14:useLocalDpi xmlns:a14="http://schemas.microsoft.com/office/drawing/2010/main" val="0"/>
                          </a:ext>
                        </a:extLst>
                      </a:blip>
                      <a:srcRect/>
                      <a:stretch>
                        <a:fillRect/>
                      </a:stretch>
                    </p:blipFill>
                    <p:spPr bwMode="auto">
                      <a:xfrm>
                        <a:off x="1881159" y="5072074"/>
                        <a:ext cx="7021513"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Rectangle 73"/>
          <p:cNvSpPr>
            <a:spLocks noChangeArrowheads="1"/>
          </p:cNvSpPr>
          <p:nvPr/>
        </p:nvSpPr>
        <p:spPr bwMode="auto">
          <a:xfrm>
            <a:off x="1343472" y="-27384"/>
            <a:ext cx="6048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3</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 Function Simplification</a:t>
            </a:r>
          </a:p>
        </p:txBody>
      </p:sp>
      <p:sp>
        <p:nvSpPr>
          <p:cNvPr id="49" name="Rectangle 53"/>
          <p:cNvSpPr>
            <a:spLocks noChangeArrowheads="1"/>
          </p:cNvSpPr>
          <p:nvPr/>
        </p:nvSpPr>
        <p:spPr bwMode="auto">
          <a:xfrm>
            <a:off x="1703512" y="1916952"/>
            <a:ext cx="343840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0" dirty="0">
                <a:effectLst>
                  <a:outerShdw blurRad="38100" dist="38100" dir="2700000" algn="tl">
                    <a:srgbClr val="000000">
                      <a:alpha val="43137"/>
                    </a:srgbClr>
                  </a:outerShdw>
                </a:effectLst>
              </a:rPr>
              <a:t>We are required to implement the circuit by </a:t>
            </a:r>
            <a:r>
              <a:rPr lang="en-US" altLang="zh-CN" sz="2800" b="0" dirty="0">
                <a:solidFill>
                  <a:srgbClr val="FFFF00"/>
                </a:solidFill>
                <a:effectLst>
                  <a:outerShdw blurRad="38100" dist="38100" dir="2700000" algn="tl">
                    <a:srgbClr val="000000">
                      <a:alpha val="43137"/>
                    </a:srgbClr>
                  </a:outerShdw>
                </a:effectLst>
              </a:rPr>
              <a:t>NOR</a:t>
            </a:r>
            <a:r>
              <a:rPr lang="en-US" altLang="zh-CN" sz="2800" b="0" dirty="0">
                <a:effectLst>
                  <a:outerShdw blurRad="38100" dist="38100" dir="2700000" algn="tl">
                    <a:srgbClr val="000000">
                      <a:alpha val="43137"/>
                    </a:srgbClr>
                  </a:outerShdw>
                </a:effectLst>
              </a:rPr>
              <a:t> gates only!</a:t>
            </a:r>
          </a:p>
          <a:p>
            <a:r>
              <a:rPr lang="en-US" altLang="zh-CN" sz="2800" b="0" dirty="0">
                <a:effectLst>
                  <a:outerShdw blurRad="38100" dist="38100" dir="2700000" algn="tl">
                    <a:srgbClr val="000000">
                      <a:alpha val="43137"/>
                    </a:srgbClr>
                  </a:outerShdw>
                </a:effectLst>
              </a:rPr>
              <a:t>Draw K-circles on “</a:t>
            </a:r>
            <a:r>
              <a:rPr lang="en-US" altLang="zh-CN" sz="2800" b="0" dirty="0">
                <a:solidFill>
                  <a:srgbClr val="FFFF00"/>
                </a:solidFill>
                <a:effectLst>
                  <a:outerShdw blurRad="38100" dist="38100" dir="2700000" algn="tl">
                    <a:srgbClr val="000000">
                      <a:alpha val="43137"/>
                    </a:srgbClr>
                  </a:outerShdw>
                </a:effectLst>
              </a:rPr>
              <a:t>0</a:t>
            </a:r>
            <a:r>
              <a:rPr lang="en-US" altLang="zh-CN" sz="2800" b="0" dirty="0">
                <a:effectLst>
                  <a:outerShdw blurRad="38100" dist="38100" dir="2700000" algn="tl">
                    <a:srgbClr val="000000">
                      <a:alpha val="43137"/>
                    </a:srgbClr>
                  </a:outerShdw>
                </a:effectLst>
              </a:rPr>
              <a:t>” blocks.</a:t>
            </a:r>
            <a:endParaRPr lang="zh-CN" altLang="en-US" sz="2800" b="0" dirty="0">
              <a:effectLst>
                <a:outerShdw blurRad="38100" dist="38100" dir="2700000" algn="tl">
                  <a:srgbClr val="000000"/>
                </a:outerShdw>
              </a:effectLst>
              <a:latin typeface="黑体" pitchFamily="49" charset="-122"/>
              <a:ea typeface="黑体" pitchFamily="49" charset="-122"/>
            </a:endParaRPr>
          </a:p>
        </p:txBody>
      </p:sp>
      <p:cxnSp>
        <p:nvCxnSpPr>
          <p:cNvPr id="50" name="直接箭头连接符 49"/>
          <p:cNvCxnSpPr/>
          <p:nvPr/>
        </p:nvCxnSpPr>
        <p:spPr bwMode="auto">
          <a:xfrm flipV="1">
            <a:off x="3863752" y="4077072"/>
            <a:ext cx="2808312" cy="1080120"/>
          </a:xfrm>
          <a:prstGeom prst="straightConnector1">
            <a:avLst/>
          </a:prstGeom>
          <a:solidFill>
            <a:schemeClr val="accent1"/>
          </a:solidFill>
          <a:ln w="25400" cap="flat" cmpd="sng" algn="ctr">
            <a:solidFill>
              <a:schemeClr val="tx2"/>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flipV="1">
            <a:off x="5375920" y="4653136"/>
            <a:ext cx="2520280" cy="504056"/>
          </a:xfrm>
          <a:prstGeom prst="straightConnector1">
            <a:avLst/>
          </a:prstGeom>
          <a:solidFill>
            <a:schemeClr val="accent1"/>
          </a:solidFill>
          <a:ln w="25400" cap="flat" cmpd="sng" algn="ctr">
            <a:solidFill>
              <a:schemeClr val="tx2"/>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p:nvPr/>
        </p:nvCxnSpPr>
        <p:spPr bwMode="auto">
          <a:xfrm flipV="1">
            <a:off x="7032104" y="3573016"/>
            <a:ext cx="2664296" cy="1641366"/>
          </a:xfrm>
          <a:prstGeom prst="straightConnector1">
            <a:avLst/>
          </a:prstGeom>
          <a:solidFill>
            <a:schemeClr val="accent1"/>
          </a:solidFill>
          <a:ln w="25400" cap="flat" cmpd="sng" algn="ctr">
            <a:solidFill>
              <a:schemeClr val="tx2"/>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p:cNvCxnSpPr/>
          <p:nvPr/>
        </p:nvCxnSpPr>
        <p:spPr bwMode="auto">
          <a:xfrm flipV="1">
            <a:off x="8544272" y="2852936"/>
            <a:ext cx="216024" cy="2361446"/>
          </a:xfrm>
          <a:prstGeom prst="straightConnector1">
            <a:avLst/>
          </a:prstGeom>
          <a:solidFill>
            <a:schemeClr val="accent1"/>
          </a:solidFill>
          <a:ln w="25400" cap="flat" cmpd="sng" algn="ctr">
            <a:solidFill>
              <a:schemeClr val="tx2"/>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68"/>
                                        </p:tgtEl>
                                        <p:attrNameLst>
                                          <p:attrName>style.visibility</p:attrName>
                                        </p:attrNameLst>
                                      </p:cBhvr>
                                      <p:to>
                                        <p:strVal val="visible"/>
                                      </p:to>
                                    </p:set>
                                    <p:anim calcmode="lin" valueType="num">
                                      <p:cBhvr additive="base">
                                        <p:cTn id="7" dur="500" fill="hold"/>
                                        <p:tgtEl>
                                          <p:spTgt spid="43068"/>
                                        </p:tgtEl>
                                        <p:attrNameLst>
                                          <p:attrName>ppt_x</p:attrName>
                                        </p:attrNameLst>
                                      </p:cBhvr>
                                      <p:tavLst>
                                        <p:tav tm="0">
                                          <p:val>
                                            <p:strVal val="0-#ppt_w/2"/>
                                          </p:val>
                                        </p:tav>
                                        <p:tav tm="100000">
                                          <p:val>
                                            <p:strVal val="#ppt_x"/>
                                          </p:val>
                                        </p:tav>
                                      </p:tavLst>
                                    </p:anim>
                                    <p:anim calcmode="lin" valueType="num">
                                      <p:cBhvr additive="base">
                                        <p:cTn id="8" dur="500" fill="hold"/>
                                        <p:tgtEl>
                                          <p:spTgt spid="430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47"/>
                                        </p:tgtEl>
                                        <p:attrNameLst>
                                          <p:attrName>style.visibility</p:attrName>
                                        </p:attrNameLst>
                                      </p:cBhvr>
                                      <p:to>
                                        <p:strVal val="visible"/>
                                      </p:to>
                                    </p:set>
                                    <p:anim calcmode="lin" valueType="num">
                                      <p:cBhvr additive="base">
                                        <p:cTn id="13" dur="500" fill="hold"/>
                                        <p:tgtEl>
                                          <p:spTgt spid="43047"/>
                                        </p:tgtEl>
                                        <p:attrNameLst>
                                          <p:attrName>ppt_x</p:attrName>
                                        </p:attrNameLst>
                                      </p:cBhvr>
                                      <p:tavLst>
                                        <p:tav tm="0">
                                          <p:val>
                                            <p:strVal val="0-#ppt_w/2"/>
                                          </p:val>
                                        </p:tav>
                                        <p:tav tm="100000">
                                          <p:val>
                                            <p:strVal val="#ppt_x"/>
                                          </p:val>
                                        </p:tav>
                                      </p:tavLst>
                                    </p:anim>
                                    <p:anim calcmode="lin" valueType="num">
                                      <p:cBhvr additive="base">
                                        <p:cTn id="14" dur="500" fill="hold"/>
                                        <p:tgtEl>
                                          <p:spTgt spid="430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3076"/>
                                        </p:tgtEl>
                                        <p:attrNameLst>
                                          <p:attrName>style.visibility</p:attrName>
                                        </p:attrNameLst>
                                      </p:cBhvr>
                                      <p:to>
                                        <p:strVal val="visible"/>
                                      </p:to>
                                    </p:set>
                                    <p:anim calcmode="lin" valueType="num">
                                      <p:cBhvr additive="base">
                                        <p:cTn id="19" dur="500" fill="hold"/>
                                        <p:tgtEl>
                                          <p:spTgt spid="43076"/>
                                        </p:tgtEl>
                                        <p:attrNameLst>
                                          <p:attrName>ppt_x</p:attrName>
                                        </p:attrNameLst>
                                      </p:cBhvr>
                                      <p:tavLst>
                                        <p:tav tm="0">
                                          <p:val>
                                            <p:strVal val="0-#ppt_w/2"/>
                                          </p:val>
                                        </p:tav>
                                        <p:tav tm="100000">
                                          <p:val>
                                            <p:strVal val="#ppt_x"/>
                                          </p:val>
                                        </p:tav>
                                      </p:tavLst>
                                    </p:anim>
                                    <p:anim calcmode="lin" valueType="num">
                                      <p:cBhvr additive="base">
                                        <p:cTn id="20" dur="500" fill="hold"/>
                                        <p:tgtEl>
                                          <p:spTgt spid="4307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51"/>
                                        </p:tgtEl>
                                        <p:attrNameLst>
                                          <p:attrName>style.visibility</p:attrName>
                                        </p:attrNameLst>
                                      </p:cBhvr>
                                      <p:to>
                                        <p:strVal val="visible"/>
                                      </p:to>
                                    </p:set>
                                    <p:anim calcmode="lin" valueType="num">
                                      <p:cBhvr additive="base">
                                        <p:cTn id="25" dur="500" fill="hold"/>
                                        <p:tgtEl>
                                          <p:spTgt spid="43051"/>
                                        </p:tgtEl>
                                        <p:attrNameLst>
                                          <p:attrName>ppt_x</p:attrName>
                                        </p:attrNameLst>
                                      </p:cBhvr>
                                      <p:tavLst>
                                        <p:tav tm="0">
                                          <p:val>
                                            <p:strVal val="0-#ppt_w/2"/>
                                          </p:val>
                                        </p:tav>
                                        <p:tav tm="100000">
                                          <p:val>
                                            <p:strVal val="#ppt_x"/>
                                          </p:val>
                                        </p:tav>
                                      </p:tavLst>
                                    </p:anim>
                                    <p:anim calcmode="lin" valueType="num">
                                      <p:cBhvr additive="base">
                                        <p:cTn id="26" dur="500" fill="hold"/>
                                        <p:tgtEl>
                                          <p:spTgt spid="430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12745"/>
                                        </p:tgtEl>
                                        <p:attrNameLst>
                                          <p:attrName>style.visibility</p:attrName>
                                        </p:attrNameLst>
                                      </p:cBhvr>
                                      <p:to>
                                        <p:strVal val="visible"/>
                                      </p:to>
                                    </p:set>
                                    <p:animEffect transition="in" filter="box(in)">
                                      <p:cBhvr>
                                        <p:cTn id="31" dur="500"/>
                                        <p:tgtEl>
                                          <p:spTgt spid="11274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additive="base">
                                        <p:cTn id="36" dur="500" fill="hold"/>
                                        <p:tgtEl>
                                          <p:spTgt spid="50"/>
                                        </p:tgtEl>
                                        <p:attrNameLst>
                                          <p:attrName>ppt_x</p:attrName>
                                        </p:attrNameLst>
                                      </p:cBhvr>
                                      <p:tavLst>
                                        <p:tav tm="0">
                                          <p:val>
                                            <p:strVal val="#ppt_x"/>
                                          </p:val>
                                        </p:tav>
                                        <p:tav tm="100000">
                                          <p:val>
                                            <p:strVal val="#ppt_x"/>
                                          </p:val>
                                        </p:tav>
                                      </p:tavLst>
                                    </p:anim>
                                    <p:anim calcmode="lin" valueType="num">
                                      <p:cBhvr additive="base">
                                        <p:cTn id="37"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500" fill="hold"/>
                                        <p:tgtEl>
                                          <p:spTgt spid="52"/>
                                        </p:tgtEl>
                                        <p:attrNameLst>
                                          <p:attrName>ppt_x</p:attrName>
                                        </p:attrNameLst>
                                      </p:cBhvr>
                                      <p:tavLst>
                                        <p:tav tm="0">
                                          <p:val>
                                            <p:strVal val="#ppt_x"/>
                                          </p:val>
                                        </p:tav>
                                        <p:tav tm="100000">
                                          <p:val>
                                            <p:strVal val="#ppt_x"/>
                                          </p:val>
                                        </p:tav>
                                      </p:tavLst>
                                    </p:anim>
                                    <p:anim calcmode="lin" valueType="num">
                                      <p:cBhvr additive="base">
                                        <p:cTn id="4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anim calcmode="lin" valueType="num">
                                      <p:cBhvr additive="base">
                                        <p:cTn id="48" dur="500" fill="hold"/>
                                        <p:tgtEl>
                                          <p:spTgt spid="59"/>
                                        </p:tgtEl>
                                        <p:attrNameLst>
                                          <p:attrName>ppt_x</p:attrName>
                                        </p:attrNameLst>
                                      </p:cBhvr>
                                      <p:tavLst>
                                        <p:tav tm="0">
                                          <p:val>
                                            <p:strVal val="#ppt_x"/>
                                          </p:val>
                                        </p:tav>
                                        <p:tav tm="100000">
                                          <p:val>
                                            <p:strVal val="#ppt_x"/>
                                          </p:val>
                                        </p:tav>
                                      </p:tavLst>
                                    </p:anim>
                                    <p:anim calcmode="lin" valueType="num">
                                      <p:cBhvr additive="base">
                                        <p:cTn id="49"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ppt_x"/>
                                          </p:val>
                                        </p:tav>
                                        <p:tav tm="100000">
                                          <p:val>
                                            <p:strVal val="#ppt_x"/>
                                          </p:val>
                                        </p:tav>
                                      </p:tavLst>
                                    </p:anim>
                                    <p:anim calcmode="lin" valueType="num">
                                      <p:cBhvr additive="base">
                                        <p:cTn id="5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7" grpId="0" animBg="1"/>
      <p:bldP spid="430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981200"/>
            <a:ext cx="8892480" cy="4114800"/>
          </a:xfrm>
        </p:spPr>
        <p:txBody>
          <a:bodyPr/>
          <a:lstStyle/>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For the bottom left K-circle, B4 equals 1, B2 equals 0.</a:t>
            </a: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So we write B4 NOT plus B2.</a:t>
            </a: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Similarly, you can write all the sum terms for the other K-circles.</a:t>
            </a: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Finally, change the AND gate into the NOR gate.</a:t>
            </a:r>
            <a:endParaRPr lang="zh-CN" altLang="en-US" dirty="0" smtClean="0">
              <a:effectLst>
                <a:outerShdw blurRad="38100" dist="38100" dir="2700000" algn="tl">
                  <a:srgbClr val="000000">
                    <a:alpha val="43137"/>
                  </a:srgbClr>
                </a:outerShdw>
              </a:effectLst>
              <a:latin typeface="Times New Roman" pitchFamily="18" charset="0"/>
              <a:cs typeface="Times New Roman" pitchFamily="18" charset="0"/>
            </a:endParaRPr>
          </a:p>
          <a:p>
            <a:endParaRPr lang="zh-CN" alt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53"/>
          <p:cNvSpPr>
            <a:spLocks noChangeArrowheads="1"/>
          </p:cNvSpPr>
          <p:nvPr/>
        </p:nvSpPr>
        <p:spPr bwMode="auto">
          <a:xfrm>
            <a:off x="2207568" y="611978"/>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96008" y="217678"/>
            <a:ext cx="9972600" cy="769441"/>
          </a:xfrm>
        </p:spPr>
        <p:txBody>
          <a:bodyPr/>
          <a:lstStyle/>
          <a:p>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1 </a:t>
            </a:r>
            <a:r>
              <a:rPr lang="en-US" altLang="zh-CN" dirty="0" smtClean="0">
                <a:latin typeface="Times New Roman" pitchFamily="18" charset="0"/>
                <a:ea typeface="黑体" pitchFamily="49" charset="-122"/>
                <a:cs typeface="Times New Roman" pitchFamily="18" charset="0"/>
              </a:rPr>
              <a:t>Analysis of Combinational Circuit</a:t>
            </a:r>
            <a:endParaRPr lang="zh-CN" altLang="en-US" dirty="0">
              <a:latin typeface="黑体" pitchFamily="49" charset="-122"/>
              <a:ea typeface="黑体" pitchFamily="49" charset="-122"/>
            </a:endParaRPr>
          </a:p>
        </p:txBody>
      </p:sp>
      <p:grpSp>
        <p:nvGrpSpPr>
          <p:cNvPr id="29760" name="Group 64"/>
          <p:cNvGrpSpPr>
            <a:grpSpLocks/>
          </p:cNvGrpSpPr>
          <p:nvPr/>
        </p:nvGrpSpPr>
        <p:grpSpPr bwMode="auto">
          <a:xfrm>
            <a:off x="7323497" y="3571651"/>
            <a:ext cx="1220787" cy="1322388"/>
            <a:chOff x="4121" y="1861"/>
            <a:chExt cx="769" cy="833"/>
          </a:xfrm>
        </p:grpSpPr>
        <p:sp>
          <p:nvSpPr>
            <p:cNvPr id="29704" name="Line 8"/>
            <p:cNvSpPr>
              <a:spLocks noChangeShapeType="1"/>
            </p:cNvSpPr>
            <p:nvPr/>
          </p:nvSpPr>
          <p:spPr bwMode="auto">
            <a:xfrm>
              <a:off x="4121" y="2693"/>
              <a:ext cx="768" cy="1"/>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5" name="Line 9"/>
            <p:cNvSpPr>
              <a:spLocks noChangeShapeType="1"/>
            </p:cNvSpPr>
            <p:nvPr/>
          </p:nvSpPr>
          <p:spPr bwMode="auto">
            <a:xfrm flipV="1">
              <a:off x="4889" y="1861"/>
              <a:ext cx="1" cy="827"/>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759" name="Group 63"/>
          <p:cNvGrpSpPr>
            <a:grpSpLocks/>
          </p:cNvGrpSpPr>
          <p:nvPr/>
        </p:nvGrpSpPr>
        <p:grpSpPr bwMode="auto">
          <a:xfrm>
            <a:off x="4368546" y="3735168"/>
            <a:ext cx="3095628" cy="1420814"/>
            <a:chOff x="1796" y="1966"/>
            <a:chExt cx="1950" cy="895"/>
          </a:xfrm>
        </p:grpSpPr>
        <p:sp>
          <p:nvSpPr>
            <p:cNvPr id="29703" name="Line 7"/>
            <p:cNvSpPr>
              <a:spLocks noChangeShapeType="1"/>
            </p:cNvSpPr>
            <p:nvPr/>
          </p:nvSpPr>
          <p:spPr bwMode="auto">
            <a:xfrm>
              <a:off x="3111" y="1966"/>
              <a:ext cx="1" cy="533"/>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2" name="Rectangle 46"/>
            <p:cNvSpPr>
              <a:spLocks noChangeArrowheads="1"/>
            </p:cNvSpPr>
            <p:nvPr/>
          </p:nvSpPr>
          <p:spPr bwMode="auto">
            <a:xfrm>
              <a:off x="1796" y="2493"/>
              <a:ext cx="195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Write Truth Table</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grpSp>
      <p:sp>
        <p:nvSpPr>
          <p:cNvPr id="29746" name="Rectangle 50"/>
          <p:cNvSpPr>
            <a:spLocks noChangeArrowheads="1"/>
          </p:cNvSpPr>
          <p:nvPr/>
        </p:nvSpPr>
        <p:spPr bwMode="auto">
          <a:xfrm>
            <a:off x="1559497" y="2783830"/>
            <a:ext cx="162095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0" dirty="0">
                <a:effectLst>
                  <a:outerShdw blurRad="38100" dist="38100" dir="2700000" algn="tl">
                    <a:srgbClr val="000000"/>
                  </a:outerShdw>
                </a:effectLst>
                <a:ea typeface="黑体" pitchFamily="49" charset="-122"/>
                <a:cs typeface="Times New Roman" pitchFamily="18" charset="0"/>
              </a:rPr>
              <a:t>Circuit</a:t>
            </a:r>
          </a:p>
          <a:p>
            <a:pPr algn="ctr"/>
            <a:r>
              <a:rPr lang="en-US" altLang="zh-CN" sz="3200" b="0" dirty="0">
                <a:effectLst>
                  <a:outerShdw blurRad="38100" dist="38100" dir="2700000" algn="tl">
                    <a:srgbClr val="000000"/>
                  </a:outerShdw>
                </a:effectLst>
                <a:ea typeface="黑体" pitchFamily="49" charset="-122"/>
                <a:cs typeface="Times New Roman" pitchFamily="18" charset="0"/>
              </a:rPr>
              <a:t>Diagram</a:t>
            </a:r>
          </a:p>
        </p:txBody>
      </p:sp>
      <p:sp>
        <p:nvSpPr>
          <p:cNvPr id="29700" name="Line 4"/>
          <p:cNvSpPr>
            <a:spLocks noChangeShapeType="1"/>
          </p:cNvSpPr>
          <p:nvPr/>
        </p:nvSpPr>
        <p:spPr bwMode="auto">
          <a:xfrm>
            <a:off x="3040444" y="3282726"/>
            <a:ext cx="533400" cy="1588"/>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7" name="Rectangle 51"/>
          <p:cNvSpPr>
            <a:spLocks noChangeArrowheads="1"/>
          </p:cNvSpPr>
          <p:nvPr/>
        </p:nvSpPr>
        <p:spPr bwMode="auto">
          <a:xfrm>
            <a:off x="3277714" y="2711822"/>
            <a:ext cx="22649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0" dirty="0">
                <a:effectLst>
                  <a:outerShdw blurRad="38100" dist="38100" dir="2700000" algn="tl">
                    <a:srgbClr val="000000"/>
                  </a:outerShdw>
                </a:effectLst>
                <a:ea typeface="黑体" pitchFamily="49" charset="-122"/>
                <a:cs typeface="Times New Roman" pitchFamily="18" charset="0"/>
              </a:rPr>
              <a:t>Write Logic </a:t>
            </a:r>
          </a:p>
          <a:p>
            <a:pPr algn="ctr"/>
            <a:r>
              <a:rPr lang="en-US" altLang="zh-CN" sz="3200" b="0" dirty="0">
                <a:effectLst>
                  <a:outerShdw blurRad="38100" dist="38100" dir="2700000" algn="tl">
                    <a:srgbClr val="000000"/>
                  </a:outerShdw>
                </a:effectLst>
                <a:ea typeface="黑体" pitchFamily="49" charset="-122"/>
                <a:cs typeface="Times New Roman" pitchFamily="18" charset="0"/>
              </a:rPr>
              <a:t>Function</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grpSp>
        <p:nvGrpSpPr>
          <p:cNvPr id="29757" name="Group 61"/>
          <p:cNvGrpSpPr>
            <a:grpSpLocks/>
          </p:cNvGrpSpPr>
          <p:nvPr/>
        </p:nvGrpSpPr>
        <p:grpSpPr bwMode="auto">
          <a:xfrm>
            <a:off x="5211396" y="2639790"/>
            <a:ext cx="3209929" cy="1077911"/>
            <a:chOff x="2700" y="1276"/>
            <a:chExt cx="2022" cy="679"/>
          </a:xfrm>
        </p:grpSpPr>
        <p:sp>
          <p:nvSpPr>
            <p:cNvPr id="29701" name="Line 5"/>
            <p:cNvSpPr>
              <a:spLocks noChangeShapeType="1"/>
            </p:cNvSpPr>
            <p:nvPr/>
          </p:nvSpPr>
          <p:spPr bwMode="auto">
            <a:xfrm>
              <a:off x="2700" y="1681"/>
              <a:ext cx="384" cy="1"/>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8" name="Rectangle 52"/>
            <p:cNvSpPr>
              <a:spLocks noChangeArrowheads="1"/>
            </p:cNvSpPr>
            <p:nvPr/>
          </p:nvSpPr>
          <p:spPr bwMode="auto">
            <a:xfrm>
              <a:off x="3063" y="1276"/>
              <a:ext cx="1659"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Simplification </a:t>
              </a:r>
            </a:p>
            <a:p>
              <a:r>
                <a:rPr lang="en-US" altLang="zh-CN" sz="3200" b="0" dirty="0">
                  <a:effectLst>
                    <a:outerShdw blurRad="38100" dist="38100" dir="2700000" algn="tl">
                      <a:srgbClr val="000000"/>
                    </a:outerShdw>
                  </a:effectLst>
                  <a:ea typeface="黑体" pitchFamily="49" charset="-122"/>
                  <a:cs typeface="Times New Roman" pitchFamily="18" charset="0"/>
                </a:rPr>
                <a:t>by Formulas</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grpSp>
      <p:grpSp>
        <p:nvGrpSpPr>
          <p:cNvPr id="29758" name="Group 62"/>
          <p:cNvGrpSpPr>
            <a:grpSpLocks/>
          </p:cNvGrpSpPr>
          <p:nvPr/>
        </p:nvGrpSpPr>
        <p:grpSpPr bwMode="auto">
          <a:xfrm>
            <a:off x="8256242" y="2795365"/>
            <a:ext cx="2520955" cy="1570035"/>
            <a:chOff x="4522" y="1374"/>
            <a:chExt cx="1588" cy="989"/>
          </a:xfrm>
        </p:grpSpPr>
        <p:sp>
          <p:nvSpPr>
            <p:cNvPr id="29702" name="Line 6"/>
            <p:cNvSpPr>
              <a:spLocks noChangeShapeType="1"/>
            </p:cNvSpPr>
            <p:nvPr/>
          </p:nvSpPr>
          <p:spPr bwMode="auto">
            <a:xfrm>
              <a:off x="4522" y="1681"/>
              <a:ext cx="336" cy="1"/>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49" name="Rectangle 53"/>
            <p:cNvSpPr>
              <a:spLocks noChangeArrowheads="1"/>
            </p:cNvSpPr>
            <p:nvPr/>
          </p:nvSpPr>
          <p:spPr bwMode="auto">
            <a:xfrm>
              <a:off x="4715" y="1374"/>
              <a:ext cx="1395"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0" dirty="0">
                  <a:effectLst>
                    <a:outerShdw blurRad="38100" dist="38100" dir="2700000" algn="tl">
                      <a:srgbClr val="000000"/>
                    </a:outerShdw>
                  </a:effectLst>
                  <a:ea typeface="黑体" pitchFamily="49" charset="-122"/>
                  <a:cs typeface="Times New Roman" pitchFamily="18" charset="0"/>
                </a:rPr>
                <a:t>Describe </a:t>
              </a:r>
            </a:p>
            <a:p>
              <a:pPr algn="ctr"/>
              <a:r>
                <a:rPr lang="en-US" altLang="zh-CN" sz="3200" b="0" dirty="0">
                  <a:effectLst>
                    <a:outerShdw blurRad="38100" dist="38100" dir="2700000" algn="tl">
                      <a:srgbClr val="000000"/>
                    </a:outerShdw>
                  </a:effectLst>
                  <a:ea typeface="黑体" pitchFamily="49" charset="-122"/>
                  <a:cs typeface="Times New Roman" pitchFamily="18" charset="0"/>
                </a:rPr>
                <a:t>Role of  the </a:t>
              </a:r>
            </a:p>
            <a:p>
              <a:pPr algn="ctr"/>
              <a:r>
                <a:rPr lang="en-US" altLang="zh-CN" sz="3200" b="0" dirty="0">
                  <a:effectLst>
                    <a:outerShdw blurRad="38100" dist="38100" dir="2700000" algn="tl">
                      <a:srgbClr val="000000"/>
                    </a:outerShdw>
                  </a:effectLst>
                  <a:ea typeface="黑体" pitchFamily="49" charset="-122"/>
                  <a:cs typeface="Times New Roman" pitchFamily="18" charset="0"/>
                </a:rPr>
                <a:t>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grpSp>
      <p:sp>
        <p:nvSpPr>
          <p:cNvPr id="22" name="矩形 21"/>
          <p:cNvSpPr/>
          <p:nvPr/>
        </p:nvSpPr>
        <p:spPr>
          <a:xfrm>
            <a:off x="1847529" y="1628801"/>
            <a:ext cx="7059753"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Steps for Combinational Circuit Analysis </a:t>
            </a:r>
            <a:endParaRPr lang="zh-CN" altLang="en-US" sz="3200" b="0" dirty="0">
              <a:solidFill>
                <a:srgbClr val="FFFF00"/>
              </a:solidFill>
              <a:effectLst>
                <a:outerShdw blurRad="38100" dist="38100" dir="2700000" algn="tl">
                  <a:srgbClr val="000000">
                    <a:alpha val="43137"/>
                  </a:srgbClr>
                </a:outerShdw>
              </a:effectLst>
            </a:endParaRPr>
          </a:p>
        </p:txBody>
      </p:sp>
      <p:sp>
        <p:nvSpPr>
          <p:cNvPr id="20" name="矩形 19"/>
          <p:cNvSpPr/>
          <p:nvPr/>
        </p:nvSpPr>
        <p:spPr>
          <a:xfrm>
            <a:off x="839416" y="4005065"/>
            <a:ext cx="3528392" cy="769441"/>
          </a:xfrm>
          <a:prstGeom prst="rect">
            <a:avLst/>
          </a:prstGeom>
        </p:spPr>
        <p:txBody>
          <a:bodyPr wrap="square">
            <a:spAutoFit/>
          </a:bodyPr>
          <a:lstStyle/>
          <a:p>
            <a:pPr algn="ctr"/>
            <a:r>
              <a:rPr lang="en-US" altLang="zh-CN" sz="2200" b="0" dirty="0">
                <a:solidFill>
                  <a:srgbClr val="FFFF00"/>
                </a:solidFill>
                <a:effectLst>
                  <a:outerShdw blurRad="38100" dist="38100" dir="2700000" algn="tl">
                    <a:srgbClr val="000000"/>
                  </a:outerShdw>
                </a:effectLst>
                <a:ea typeface="黑体" pitchFamily="49" charset="-122"/>
                <a:cs typeface="Times New Roman" pitchFamily="18" charset="0"/>
              </a:rPr>
              <a:t>(Read the given </a:t>
            </a:r>
          </a:p>
          <a:p>
            <a:pPr algn="ctr"/>
            <a:r>
              <a:rPr lang="en-US" altLang="zh-CN" sz="2200" b="0" dirty="0">
                <a:solidFill>
                  <a:srgbClr val="FFFF00"/>
                </a:solidFill>
                <a:effectLst>
                  <a:outerShdw blurRad="38100" dist="38100" dir="2700000" algn="tl">
                    <a:srgbClr val="000000"/>
                  </a:outerShdw>
                </a:effectLst>
                <a:ea typeface="黑体" pitchFamily="49" charset="-122"/>
                <a:cs typeface="Times New Roman" pitchFamily="18" charset="0"/>
              </a:rPr>
              <a:t>circuit diagram)</a:t>
            </a:r>
            <a:endParaRPr lang="zh-CN" altLang="en-US" sz="2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46"/>
                                        </p:tgtEl>
                                        <p:attrNameLst>
                                          <p:attrName>style.visibility</p:attrName>
                                        </p:attrNameLst>
                                      </p:cBhvr>
                                      <p:to>
                                        <p:strVal val="visible"/>
                                      </p:to>
                                    </p:set>
                                    <p:animEffect transition="in" filter="box(in)">
                                      <p:cBhvr>
                                        <p:cTn id="7" dur="500"/>
                                        <p:tgtEl>
                                          <p:spTgt spid="297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9700"/>
                                        </p:tgtEl>
                                        <p:attrNameLst>
                                          <p:attrName>style.visibility</p:attrName>
                                        </p:attrNameLst>
                                      </p:cBhvr>
                                      <p:to>
                                        <p:strVal val="visible"/>
                                      </p:to>
                                    </p:set>
                                    <p:animEffect transition="in" filter="box(in)">
                                      <p:cBhvr>
                                        <p:cTn id="15" dur="500"/>
                                        <p:tgtEl>
                                          <p:spTgt spid="297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9747"/>
                                        </p:tgtEl>
                                        <p:attrNameLst>
                                          <p:attrName>style.visibility</p:attrName>
                                        </p:attrNameLst>
                                      </p:cBhvr>
                                      <p:to>
                                        <p:strVal val="visible"/>
                                      </p:to>
                                    </p:set>
                                    <p:animEffect transition="in" filter="box(in)">
                                      <p:cBhvr>
                                        <p:cTn id="20" dur="500"/>
                                        <p:tgtEl>
                                          <p:spTgt spid="297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9757"/>
                                        </p:tgtEl>
                                        <p:attrNameLst>
                                          <p:attrName>style.visibility</p:attrName>
                                        </p:attrNameLst>
                                      </p:cBhvr>
                                      <p:to>
                                        <p:strVal val="visible"/>
                                      </p:to>
                                    </p:set>
                                    <p:anim calcmode="lin" valueType="num">
                                      <p:cBhvr additive="base">
                                        <p:cTn id="25" dur="500" fill="hold"/>
                                        <p:tgtEl>
                                          <p:spTgt spid="29757"/>
                                        </p:tgtEl>
                                        <p:attrNameLst>
                                          <p:attrName>ppt_x</p:attrName>
                                        </p:attrNameLst>
                                      </p:cBhvr>
                                      <p:tavLst>
                                        <p:tav tm="0">
                                          <p:val>
                                            <p:strVal val="0-#ppt_w/2"/>
                                          </p:val>
                                        </p:tav>
                                        <p:tav tm="100000">
                                          <p:val>
                                            <p:strVal val="#ppt_x"/>
                                          </p:val>
                                        </p:tav>
                                      </p:tavLst>
                                    </p:anim>
                                    <p:anim calcmode="lin" valueType="num">
                                      <p:cBhvr additive="base">
                                        <p:cTn id="26" dur="500" fill="hold"/>
                                        <p:tgtEl>
                                          <p:spTgt spid="297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9759"/>
                                        </p:tgtEl>
                                        <p:attrNameLst>
                                          <p:attrName>style.visibility</p:attrName>
                                        </p:attrNameLst>
                                      </p:cBhvr>
                                      <p:to>
                                        <p:strVal val="visible"/>
                                      </p:to>
                                    </p:set>
                                    <p:anim calcmode="lin" valueType="num">
                                      <p:cBhvr additive="base">
                                        <p:cTn id="31" dur="500" fill="hold"/>
                                        <p:tgtEl>
                                          <p:spTgt spid="29759"/>
                                        </p:tgtEl>
                                        <p:attrNameLst>
                                          <p:attrName>ppt_x</p:attrName>
                                        </p:attrNameLst>
                                      </p:cBhvr>
                                      <p:tavLst>
                                        <p:tav tm="0">
                                          <p:val>
                                            <p:strVal val="0-#ppt_w/2"/>
                                          </p:val>
                                        </p:tav>
                                        <p:tav tm="100000">
                                          <p:val>
                                            <p:strVal val="#ppt_x"/>
                                          </p:val>
                                        </p:tav>
                                      </p:tavLst>
                                    </p:anim>
                                    <p:anim calcmode="lin" valueType="num">
                                      <p:cBhvr additive="base">
                                        <p:cTn id="32" dur="500" fill="hold"/>
                                        <p:tgtEl>
                                          <p:spTgt spid="297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9760"/>
                                        </p:tgtEl>
                                        <p:attrNameLst>
                                          <p:attrName>style.visibility</p:attrName>
                                        </p:attrNameLst>
                                      </p:cBhvr>
                                      <p:to>
                                        <p:strVal val="visible"/>
                                      </p:to>
                                    </p:set>
                                    <p:anim calcmode="lin" valueType="num">
                                      <p:cBhvr additive="base">
                                        <p:cTn id="37" dur="500" fill="hold"/>
                                        <p:tgtEl>
                                          <p:spTgt spid="29760"/>
                                        </p:tgtEl>
                                        <p:attrNameLst>
                                          <p:attrName>ppt_x</p:attrName>
                                        </p:attrNameLst>
                                      </p:cBhvr>
                                      <p:tavLst>
                                        <p:tav tm="0">
                                          <p:val>
                                            <p:strVal val="0-#ppt_w/2"/>
                                          </p:val>
                                        </p:tav>
                                        <p:tav tm="100000">
                                          <p:val>
                                            <p:strVal val="#ppt_x"/>
                                          </p:val>
                                        </p:tav>
                                      </p:tavLst>
                                    </p:anim>
                                    <p:anim calcmode="lin" valueType="num">
                                      <p:cBhvr additive="base">
                                        <p:cTn id="38" dur="500" fill="hold"/>
                                        <p:tgtEl>
                                          <p:spTgt spid="2976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9758"/>
                                        </p:tgtEl>
                                        <p:attrNameLst>
                                          <p:attrName>style.visibility</p:attrName>
                                        </p:attrNameLst>
                                      </p:cBhvr>
                                      <p:to>
                                        <p:strVal val="visible"/>
                                      </p:to>
                                    </p:set>
                                    <p:anim calcmode="lin" valueType="num">
                                      <p:cBhvr additive="base">
                                        <p:cTn id="43" dur="500" fill="hold"/>
                                        <p:tgtEl>
                                          <p:spTgt spid="29758"/>
                                        </p:tgtEl>
                                        <p:attrNameLst>
                                          <p:attrName>ppt_x</p:attrName>
                                        </p:attrNameLst>
                                      </p:cBhvr>
                                      <p:tavLst>
                                        <p:tav tm="0">
                                          <p:val>
                                            <p:strVal val="0-#ppt_w/2"/>
                                          </p:val>
                                        </p:tav>
                                        <p:tav tm="100000">
                                          <p:val>
                                            <p:strVal val="#ppt_x"/>
                                          </p:val>
                                        </p:tav>
                                      </p:tavLst>
                                    </p:anim>
                                    <p:anim calcmode="lin" valueType="num">
                                      <p:cBhvr additive="base">
                                        <p:cTn id="44" dur="500" fill="hold"/>
                                        <p:tgtEl>
                                          <p:spTgt spid="297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6" grpId="0"/>
      <p:bldP spid="29700" grpId="0" animBg="1"/>
      <p:bldP spid="29747"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210" name="Object 2"/>
          <p:cNvGraphicFramePr>
            <a:graphicFrameLocks noChangeAspect="1"/>
          </p:cNvGraphicFramePr>
          <p:nvPr/>
        </p:nvGraphicFramePr>
        <p:xfrm>
          <a:off x="2881291" y="2143116"/>
          <a:ext cx="6473681" cy="857256"/>
        </p:xfrm>
        <a:graphic>
          <a:graphicData uri="http://schemas.openxmlformats.org/presentationml/2006/ole">
            <mc:AlternateContent xmlns:mc="http://schemas.openxmlformats.org/markup-compatibility/2006">
              <mc:Choice xmlns:v="urn:schemas-microsoft-com:vml" Requires="v">
                <p:oleObj spid="_x0000_s478396" name="Equation" r:id="rId4" imgW="1879560" imgH="241200" progId="Equation.DSMT4">
                  <p:embed/>
                </p:oleObj>
              </mc:Choice>
              <mc:Fallback>
                <p:oleObj name="Equation" r:id="rId4" imgW="1879560" imgH="241200" progId="Equation.DSMT4">
                  <p:embed/>
                  <p:pic>
                    <p:nvPicPr>
                      <p:cNvPr id="0" name="Picture 2"/>
                      <p:cNvPicPr>
                        <a:picLocks noChangeAspect="1" noChangeArrowheads="1"/>
                      </p:cNvPicPr>
                      <p:nvPr/>
                    </p:nvPicPr>
                    <p:blipFill>
                      <a:blip r:embed="rId5">
                        <a:lum bright="100000" contrast="-40000"/>
                        <a:extLst>
                          <a:ext uri="{28A0092B-C50C-407E-A947-70E740481C1C}">
                            <a14:useLocalDpi xmlns:a14="http://schemas.microsoft.com/office/drawing/2010/main" val="0"/>
                          </a:ext>
                        </a:extLst>
                      </a:blip>
                      <a:srcRect/>
                      <a:stretch>
                        <a:fillRect/>
                      </a:stretch>
                    </p:blipFill>
                    <p:spPr bwMode="auto">
                      <a:xfrm>
                        <a:off x="2881291" y="2143116"/>
                        <a:ext cx="6473681"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53"/>
          <p:cNvSpPr>
            <a:spLocks noChangeArrowheads="1"/>
          </p:cNvSpPr>
          <p:nvPr/>
        </p:nvSpPr>
        <p:spPr bwMode="auto">
          <a:xfrm>
            <a:off x="2347201" y="611978"/>
            <a:ext cx="68225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Hint: Change AND Gate into NOR Gate</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981200"/>
            <a:ext cx="8519864" cy="4114800"/>
          </a:xfrm>
        </p:spPr>
        <p:txBody>
          <a:bodyPr/>
          <a:lstStyle/>
          <a:p>
            <a:r>
              <a:rPr lang="en-US" altLang="zh-CN" dirty="0" smtClean="0">
                <a:latin typeface="Times New Roman" pitchFamily="18" charset="0"/>
                <a:cs typeface="Times New Roman" pitchFamily="18" charset="0"/>
              </a:rPr>
              <a:t>Put an inverter on top of A, and put an inverter on top of B.</a:t>
            </a:r>
          </a:p>
          <a:p>
            <a:r>
              <a:rPr lang="en-US" altLang="zh-CN" dirty="0" smtClean="0">
                <a:latin typeface="Times New Roman" pitchFamily="18" charset="0"/>
                <a:cs typeface="Times New Roman" pitchFamily="18" charset="0"/>
              </a:rPr>
              <a:t>Get a NOR gate for them. </a:t>
            </a:r>
            <a:endParaRPr lang="zh-CN" altLang="en-US" dirty="0" smtClean="0">
              <a:latin typeface="Times New Roman" pitchFamily="18" charset="0"/>
              <a:cs typeface="Times New Roman" pitchFamily="18" charset="0"/>
            </a:endParaRPr>
          </a:p>
          <a:p>
            <a:endParaRPr lang="zh-CN" altLang="en-US" dirty="0"/>
          </a:p>
        </p:txBody>
      </p:sp>
      <p:sp>
        <p:nvSpPr>
          <p:cNvPr id="6" name="Rectangle 53"/>
          <p:cNvSpPr>
            <a:spLocks noChangeArrowheads="1"/>
          </p:cNvSpPr>
          <p:nvPr/>
        </p:nvSpPr>
        <p:spPr bwMode="auto">
          <a:xfrm>
            <a:off x="2207568" y="611978"/>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4024298" y="836712"/>
            <a:ext cx="4558384" cy="3960812"/>
            <a:chOff x="2500298" y="1412305"/>
            <a:chExt cx="4558384" cy="3960812"/>
          </a:xfrm>
        </p:grpSpPr>
        <p:sp>
          <p:nvSpPr>
            <p:cNvPr id="44049" name="Oval 17"/>
            <p:cNvSpPr>
              <a:spLocks noChangeArrowheads="1"/>
            </p:cNvSpPr>
            <p:nvPr/>
          </p:nvSpPr>
          <p:spPr bwMode="auto">
            <a:xfrm>
              <a:off x="6290332" y="3088705"/>
              <a:ext cx="152400" cy="16033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8"/>
            <p:cNvSpPr>
              <a:spLocks noChangeShapeType="1"/>
            </p:cNvSpPr>
            <p:nvPr/>
          </p:nvSpPr>
          <p:spPr bwMode="auto">
            <a:xfrm>
              <a:off x="4644008" y="1917130"/>
              <a:ext cx="1588" cy="5619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55" name="Line 23"/>
            <p:cNvSpPr>
              <a:spLocks noChangeShapeType="1"/>
            </p:cNvSpPr>
            <p:nvPr/>
          </p:nvSpPr>
          <p:spPr bwMode="auto">
            <a:xfrm>
              <a:off x="2957498" y="3745930"/>
              <a:ext cx="5349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56" name="Line 24"/>
            <p:cNvSpPr>
              <a:spLocks noChangeShapeType="1"/>
            </p:cNvSpPr>
            <p:nvPr/>
          </p:nvSpPr>
          <p:spPr bwMode="auto">
            <a:xfrm>
              <a:off x="2957498" y="3164905"/>
              <a:ext cx="5349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58" name="Line 26"/>
            <p:cNvSpPr>
              <a:spLocks noChangeShapeType="1"/>
            </p:cNvSpPr>
            <p:nvPr/>
          </p:nvSpPr>
          <p:spPr bwMode="auto">
            <a:xfrm flipH="1">
              <a:off x="2957498" y="1764730"/>
              <a:ext cx="5349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60" name="Line 28"/>
            <p:cNvSpPr>
              <a:spLocks noChangeShapeType="1"/>
            </p:cNvSpPr>
            <p:nvPr/>
          </p:nvSpPr>
          <p:spPr bwMode="auto">
            <a:xfrm>
              <a:off x="6442732" y="3164905"/>
              <a:ext cx="3063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61" name="Rectangle 29"/>
            <p:cNvSpPr>
              <a:spLocks noChangeArrowheads="1"/>
            </p:cNvSpPr>
            <p:nvPr/>
          </p:nvSpPr>
          <p:spPr bwMode="auto">
            <a:xfrm>
              <a:off x="6671332" y="282200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44065" name="Oval 33"/>
            <p:cNvSpPr>
              <a:spLocks noChangeArrowheads="1"/>
            </p:cNvSpPr>
            <p:nvPr/>
          </p:nvSpPr>
          <p:spPr bwMode="auto">
            <a:xfrm>
              <a:off x="4263008" y="1840930"/>
              <a:ext cx="152400" cy="16033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8" name="Line 36"/>
            <p:cNvSpPr>
              <a:spLocks noChangeShapeType="1"/>
            </p:cNvSpPr>
            <p:nvPr/>
          </p:nvSpPr>
          <p:spPr bwMode="auto">
            <a:xfrm>
              <a:off x="4415408" y="1917130"/>
              <a:ext cx="2301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75" name="Line 43"/>
            <p:cNvSpPr>
              <a:spLocks noChangeShapeType="1"/>
            </p:cNvSpPr>
            <p:nvPr/>
          </p:nvSpPr>
          <p:spPr bwMode="auto">
            <a:xfrm flipH="1">
              <a:off x="2957498" y="5146105"/>
              <a:ext cx="5349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96" name="Oval 64"/>
            <p:cNvSpPr>
              <a:spLocks noChangeArrowheads="1"/>
            </p:cNvSpPr>
            <p:nvPr/>
          </p:nvSpPr>
          <p:spPr bwMode="auto">
            <a:xfrm>
              <a:off x="4263008" y="2831530"/>
              <a:ext cx="152400" cy="16033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9" name="Oval 67"/>
            <p:cNvSpPr>
              <a:spLocks noChangeArrowheads="1"/>
            </p:cNvSpPr>
            <p:nvPr/>
          </p:nvSpPr>
          <p:spPr bwMode="auto">
            <a:xfrm>
              <a:off x="4263008" y="3822130"/>
              <a:ext cx="152400" cy="16033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2" name="Oval 70"/>
            <p:cNvSpPr>
              <a:spLocks noChangeArrowheads="1"/>
            </p:cNvSpPr>
            <p:nvPr/>
          </p:nvSpPr>
          <p:spPr bwMode="auto">
            <a:xfrm>
              <a:off x="4263008" y="4841305"/>
              <a:ext cx="152400" cy="16033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0" name="Line 88"/>
            <p:cNvSpPr>
              <a:spLocks noChangeShapeType="1"/>
            </p:cNvSpPr>
            <p:nvPr/>
          </p:nvSpPr>
          <p:spPr bwMode="auto">
            <a:xfrm>
              <a:off x="4644008" y="2479105"/>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1" name="Line 89"/>
            <p:cNvSpPr>
              <a:spLocks noChangeShapeType="1"/>
            </p:cNvSpPr>
            <p:nvPr/>
          </p:nvSpPr>
          <p:spPr bwMode="auto">
            <a:xfrm flipH="1">
              <a:off x="5101208" y="2783905"/>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2" name="Line 90"/>
            <p:cNvSpPr>
              <a:spLocks noChangeShapeType="1"/>
            </p:cNvSpPr>
            <p:nvPr/>
          </p:nvSpPr>
          <p:spPr bwMode="auto">
            <a:xfrm flipV="1">
              <a:off x="5101208" y="2479105"/>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3" name="Line 91"/>
            <p:cNvSpPr>
              <a:spLocks noChangeShapeType="1"/>
            </p:cNvSpPr>
            <p:nvPr/>
          </p:nvSpPr>
          <p:spPr bwMode="auto">
            <a:xfrm flipH="1">
              <a:off x="5177408" y="369830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4" name="Line 92"/>
            <p:cNvSpPr>
              <a:spLocks noChangeShapeType="1"/>
            </p:cNvSpPr>
            <p:nvPr/>
          </p:nvSpPr>
          <p:spPr bwMode="auto">
            <a:xfrm>
              <a:off x="5177408" y="3698305"/>
              <a:ext cx="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5" name="Line 93"/>
            <p:cNvSpPr>
              <a:spLocks noChangeShapeType="1"/>
            </p:cNvSpPr>
            <p:nvPr/>
          </p:nvSpPr>
          <p:spPr bwMode="auto">
            <a:xfrm flipH="1">
              <a:off x="4644008" y="430790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6" name="Line 94"/>
            <p:cNvSpPr>
              <a:spLocks noChangeShapeType="1"/>
            </p:cNvSpPr>
            <p:nvPr/>
          </p:nvSpPr>
          <p:spPr bwMode="auto">
            <a:xfrm>
              <a:off x="4644008" y="4307905"/>
              <a:ext cx="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7" name="Line 95"/>
            <p:cNvSpPr>
              <a:spLocks noChangeShapeType="1"/>
            </p:cNvSpPr>
            <p:nvPr/>
          </p:nvSpPr>
          <p:spPr bwMode="auto">
            <a:xfrm flipH="1">
              <a:off x="4415408" y="4917505"/>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8" name="Line 96"/>
            <p:cNvSpPr>
              <a:spLocks noChangeShapeType="1"/>
            </p:cNvSpPr>
            <p:nvPr/>
          </p:nvSpPr>
          <p:spPr bwMode="auto">
            <a:xfrm>
              <a:off x="4415408" y="293630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29" name="Line 97"/>
            <p:cNvSpPr>
              <a:spLocks noChangeShapeType="1"/>
            </p:cNvSpPr>
            <p:nvPr/>
          </p:nvSpPr>
          <p:spPr bwMode="auto">
            <a:xfrm>
              <a:off x="4720208" y="2936305"/>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0" name="Line 98"/>
            <p:cNvSpPr>
              <a:spLocks noChangeShapeType="1"/>
            </p:cNvSpPr>
            <p:nvPr/>
          </p:nvSpPr>
          <p:spPr bwMode="auto">
            <a:xfrm>
              <a:off x="4720208" y="3164905"/>
              <a:ext cx="864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1" name="Line 99"/>
            <p:cNvSpPr>
              <a:spLocks noChangeShapeType="1"/>
            </p:cNvSpPr>
            <p:nvPr/>
          </p:nvSpPr>
          <p:spPr bwMode="auto">
            <a:xfrm flipH="1">
              <a:off x="4720208" y="3393505"/>
              <a:ext cx="864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2" name="Line 100"/>
            <p:cNvSpPr>
              <a:spLocks noChangeShapeType="1"/>
            </p:cNvSpPr>
            <p:nvPr/>
          </p:nvSpPr>
          <p:spPr bwMode="auto">
            <a:xfrm>
              <a:off x="4720208" y="3393505"/>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3" name="Line 101"/>
            <p:cNvSpPr>
              <a:spLocks noChangeShapeType="1"/>
            </p:cNvSpPr>
            <p:nvPr/>
          </p:nvSpPr>
          <p:spPr bwMode="auto">
            <a:xfrm>
              <a:off x="4415408" y="392690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4" name="Line 102"/>
            <p:cNvSpPr>
              <a:spLocks noChangeShapeType="1"/>
            </p:cNvSpPr>
            <p:nvPr/>
          </p:nvSpPr>
          <p:spPr bwMode="auto">
            <a:xfrm flipH="1">
              <a:off x="2957498" y="217430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 name="Line 103"/>
            <p:cNvSpPr>
              <a:spLocks noChangeShapeType="1"/>
            </p:cNvSpPr>
            <p:nvPr/>
          </p:nvSpPr>
          <p:spPr bwMode="auto">
            <a:xfrm flipH="1">
              <a:off x="2957498" y="278390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 name="Line 104"/>
            <p:cNvSpPr>
              <a:spLocks noChangeShapeType="1"/>
            </p:cNvSpPr>
            <p:nvPr/>
          </p:nvSpPr>
          <p:spPr bwMode="auto">
            <a:xfrm flipH="1">
              <a:off x="2957498" y="415550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 name="Line 105"/>
            <p:cNvSpPr>
              <a:spLocks noChangeShapeType="1"/>
            </p:cNvSpPr>
            <p:nvPr/>
          </p:nvSpPr>
          <p:spPr bwMode="auto">
            <a:xfrm flipH="1">
              <a:off x="2957498" y="476510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4138" name="Object 106"/>
            <p:cNvGraphicFramePr>
              <a:graphicFrameLocks noChangeAspect="1"/>
            </p:cNvGraphicFramePr>
            <p:nvPr/>
          </p:nvGraphicFramePr>
          <p:xfrm>
            <a:off x="2500298" y="1412305"/>
            <a:ext cx="501650" cy="531812"/>
          </p:xfrm>
          <a:graphic>
            <a:graphicData uri="http://schemas.openxmlformats.org/presentationml/2006/ole">
              <mc:AlternateContent xmlns:mc="http://schemas.openxmlformats.org/markup-compatibility/2006">
                <mc:Choice xmlns:v="urn:schemas-microsoft-com:vml" Requires="v">
                  <p:oleObj spid="_x0000_s1044108" name="Equation" r:id="rId3" imgW="317520" imgH="330120" progId="Equation.3">
                    <p:embed/>
                  </p:oleObj>
                </mc:Choice>
                <mc:Fallback>
                  <p:oleObj name="Equation" r:id="rId3" imgW="317520" imgH="3301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1412305"/>
                          <a:ext cx="50165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9" name="Object 107"/>
            <p:cNvGraphicFramePr>
              <a:graphicFrameLocks noChangeAspect="1"/>
            </p:cNvGraphicFramePr>
            <p:nvPr/>
          </p:nvGraphicFramePr>
          <p:xfrm>
            <a:off x="2500298" y="1869505"/>
            <a:ext cx="469900" cy="531812"/>
          </p:xfrm>
          <a:graphic>
            <a:graphicData uri="http://schemas.openxmlformats.org/presentationml/2006/ole">
              <mc:AlternateContent xmlns:mc="http://schemas.openxmlformats.org/markup-compatibility/2006">
                <mc:Choice xmlns:v="urn:schemas-microsoft-com:vml" Requires="v">
                  <p:oleObj spid="_x0000_s1044109" name="Equation" r:id="rId5" imgW="292320" imgH="330120" progId="Equation.3">
                    <p:embed/>
                  </p:oleObj>
                </mc:Choice>
                <mc:Fallback>
                  <p:oleObj name="Equation" r:id="rId5" imgW="292320" imgH="3301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0298" y="1869505"/>
                          <a:ext cx="4699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40" name="Object 108"/>
            <p:cNvGraphicFramePr>
              <a:graphicFrameLocks noChangeAspect="1"/>
            </p:cNvGraphicFramePr>
            <p:nvPr/>
          </p:nvGraphicFramePr>
          <p:xfrm>
            <a:off x="2500298" y="2402905"/>
            <a:ext cx="469900" cy="563562"/>
          </p:xfrm>
          <a:graphic>
            <a:graphicData uri="http://schemas.openxmlformats.org/presentationml/2006/ole">
              <mc:AlternateContent xmlns:mc="http://schemas.openxmlformats.org/markup-compatibility/2006">
                <mc:Choice xmlns:v="urn:schemas-microsoft-com:vml" Requires="v">
                  <p:oleObj spid="_x0000_s1044110" name="Equation" r:id="rId7" imgW="292320" imgH="355680" progId="Equation.3">
                    <p:embed/>
                  </p:oleObj>
                </mc:Choice>
                <mc:Fallback>
                  <p:oleObj name="Equation" r:id="rId7" imgW="292320" imgH="3556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298" y="2402905"/>
                          <a:ext cx="46990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41" name="Object 109"/>
            <p:cNvGraphicFramePr>
              <a:graphicFrameLocks noChangeAspect="1"/>
            </p:cNvGraphicFramePr>
            <p:nvPr/>
          </p:nvGraphicFramePr>
          <p:xfrm>
            <a:off x="2500298" y="2860105"/>
            <a:ext cx="469900" cy="531812"/>
          </p:xfrm>
          <a:graphic>
            <a:graphicData uri="http://schemas.openxmlformats.org/presentationml/2006/ole">
              <mc:AlternateContent xmlns:mc="http://schemas.openxmlformats.org/markup-compatibility/2006">
                <mc:Choice xmlns:v="urn:schemas-microsoft-com:vml" Requires="v">
                  <p:oleObj spid="_x0000_s1044111" name="Equation" r:id="rId9" imgW="292320" imgH="330120" progId="Equation.3">
                    <p:embed/>
                  </p:oleObj>
                </mc:Choice>
                <mc:Fallback>
                  <p:oleObj name="Equation" r:id="rId9" imgW="292320" imgH="33012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298" y="2860105"/>
                          <a:ext cx="4699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42" name="Object 110"/>
            <p:cNvGraphicFramePr>
              <a:graphicFrameLocks noChangeAspect="1"/>
            </p:cNvGraphicFramePr>
            <p:nvPr/>
          </p:nvGraphicFramePr>
          <p:xfrm>
            <a:off x="2500298" y="3393505"/>
            <a:ext cx="501650" cy="531812"/>
          </p:xfrm>
          <a:graphic>
            <a:graphicData uri="http://schemas.openxmlformats.org/presentationml/2006/ole">
              <mc:AlternateContent xmlns:mc="http://schemas.openxmlformats.org/markup-compatibility/2006">
                <mc:Choice xmlns:v="urn:schemas-microsoft-com:vml" Requires="v">
                  <p:oleObj spid="_x0000_s1044112" name="Equation" r:id="rId11" imgW="317520" imgH="330120" progId="Equation.3">
                    <p:embed/>
                  </p:oleObj>
                </mc:Choice>
                <mc:Fallback>
                  <p:oleObj name="Equation" r:id="rId11" imgW="317520" imgH="33012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0298" y="3393505"/>
                          <a:ext cx="50165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43" name="Object 111"/>
            <p:cNvGraphicFramePr>
              <a:graphicFrameLocks noChangeAspect="1"/>
            </p:cNvGraphicFramePr>
            <p:nvPr/>
          </p:nvGraphicFramePr>
          <p:xfrm>
            <a:off x="2500298" y="3850705"/>
            <a:ext cx="439738" cy="531812"/>
          </p:xfrm>
          <a:graphic>
            <a:graphicData uri="http://schemas.openxmlformats.org/presentationml/2006/ole">
              <mc:AlternateContent xmlns:mc="http://schemas.openxmlformats.org/markup-compatibility/2006">
                <mc:Choice xmlns:v="urn:schemas-microsoft-com:vml" Requires="v">
                  <p:oleObj spid="_x0000_s1044113" name="Equation" r:id="rId13" imgW="266760" imgH="330120" progId="Equation.3">
                    <p:embed/>
                  </p:oleObj>
                </mc:Choice>
                <mc:Fallback>
                  <p:oleObj name="Equation" r:id="rId13" imgW="266760" imgH="33012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0298" y="3850705"/>
                          <a:ext cx="439738"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44" name="Object 112"/>
            <p:cNvGraphicFramePr>
              <a:graphicFrameLocks noChangeAspect="1"/>
            </p:cNvGraphicFramePr>
            <p:nvPr/>
          </p:nvGraphicFramePr>
          <p:xfrm>
            <a:off x="2500298" y="4384105"/>
            <a:ext cx="469900" cy="531812"/>
          </p:xfrm>
          <a:graphic>
            <a:graphicData uri="http://schemas.openxmlformats.org/presentationml/2006/ole">
              <mc:AlternateContent xmlns:mc="http://schemas.openxmlformats.org/markup-compatibility/2006">
                <mc:Choice xmlns:v="urn:schemas-microsoft-com:vml" Requires="v">
                  <p:oleObj spid="_x0000_s1044114" name="Equation" r:id="rId15" imgW="292320" imgH="330120" progId="Equation.3">
                    <p:embed/>
                  </p:oleObj>
                </mc:Choice>
                <mc:Fallback>
                  <p:oleObj name="Equation" r:id="rId15" imgW="292320" imgH="33012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0298" y="4384105"/>
                          <a:ext cx="4699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45" name="Object 113"/>
            <p:cNvGraphicFramePr>
              <a:graphicFrameLocks noChangeAspect="1"/>
            </p:cNvGraphicFramePr>
            <p:nvPr/>
          </p:nvGraphicFramePr>
          <p:xfrm>
            <a:off x="2500298" y="4841305"/>
            <a:ext cx="501650" cy="531812"/>
          </p:xfrm>
          <a:graphic>
            <a:graphicData uri="http://schemas.openxmlformats.org/presentationml/2006/ole">
              <mc:AlternateContent xmlns:mc="http://schemas.openxmlformats.org/markup-compatibility/2006">
                <mc:Choice xmlns:v="urn:schemas-microsoft-com:vml" Requires="v">
                  <p:oleObj spid="_x0000_s1044115" name="Equation" r:id="rId17" imgW="317520" imgH="330120" progId="Equation.3">
                    <p:embed/>
                  </p:oleObj>
                </mc:Choice>
                <mc:Fallback>
                  <p:oleObj name="Equation" r:id="rId17" imgW="317520" imgH="33012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0298" y="4841305"/>
                          <a:ext cx="50165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53"/>
            <p:cNvGrpSpPr/>
            <p:nvPr/>
          </p:nvGrpSpPr>
          <p:grpSpPr>
            <a:xfrm>
              <a:off x="3286116" y="1571612"/>
              <a:ext cx="950912" cy="762000"/>
              <a:chOff x="7383463" y="4949825"/>
              <a:chExt cx="950912" cy="762000"/>
            </a:xfrm>
          </p:grpSpPr>
          <p:sp>
            <p:nvSpPr>
              <p:cNvPr id="55"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6"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57" name="组合 53"/>
            <p:cNvGrpSpPr/>
            <p:nvPr/>
          </p:nvGrpSpPr>
          <p:grpSpPr>
            <a:xfrm>
              <a:off x="3286116" y="2571744"/>
              <a:ext cx="950912" cy="762000"/>
              <a:chOff x="7383463" y="4949825"/>
              <a:chExt cx="950912" cy="762000"/>
            </a:xfrm>
          </p:grpSpPr>
          <p:sp>
            <p:nvSpPr>
              <p:cNvPr id="58"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9"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60" name="组合 53"/>
            <p:cNvGrpSpPr/>
            <p:nvPr/>
          </p:nvGrpSpPr>
          <p:grpSpPr>
            <a:xfrm>
              <a:off x="3286116" y="3500438"/>
              <a:ext cx="950912" cy="762000"/>
              <a:chOff x="7383463" y="4949825"/>
              <a:chExt cx="950912" cy="762000"/>
            </a:xfrm>
          </p:grpSpPr>
          <p:sp>
            <p:nvSpPr>
              <p:cNvPr id="61"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2"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63" name="组合 53"/>
            <p:cNvGrpSpPr/>
            <p:nvPr/>
          </p:nvGrpSpPr>
          <p:grpSpPr>
            <a:xfrm>
              <a:off x="3286116" y="4500570"/>
              <a:ext cx="950912" cy="762000"/>
              <a:chOff x="7383463" y="4949825"/>
              <a:chExt cx="950912" cy="762000"/>
            </a:xfrm>
          </p:grpSpPr>
          <p:sp>
            <p:nvSpPr>
              <p:cNvPr id="64"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5"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66" name="组合 53"/>
            <p:cNvGrpSpPr/>
            <p:nvPr/>
          </p:nvGrpSpPr>
          <p:grpSpPr>
            <a:xfrm>
              <a:off x="5324126" y="2667000"/>
              <a:ext cx="950912" cy="1119190"/>
              <a:chOff x="7383463" y="4949825"/>
              <a:chExt cx="950912" cy="762000"/>
            </a:xfrm>
          </p:grpSpPr>
          <p:sp>
            <p:nvSpPr>
              <p:cNvPr id="67"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70" name="Rectangle 53"/>
          <p:cNvSpPr>
            <a:spLocks noChangeArrowheads="1"/>
          </p:cNvSpPr>
          <p:nvPr/>
        </p:nvSpPr>
        <p:spPr bwMode="auto">
          <a:xfrm>
            <a:off x="1775520" y="107922"/>
            <a:ext cx="38892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5</a:t>
            </a:r>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alpha val="43137"/>
                    </a:srgbClr>
                  </a:outerShdw>
                </a:effectLst>
              </a:rPr>
              <a:t>Circuit Diagram</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71" name="矩形 70"/>
          <p:cNvSpPr/>
          <p:nvPr/>
        </p:nvSpPr>
        <p:spPr>
          <a:xfrm>
            <a:off x="6816081" y="1196753"/>
            <a:ext cx="1838965"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NOR gate</a:t>
            </a:r>
            <a:endParaRPr lang="zh-CN" altLang="en-US" sz="3200" dirty="0"/>
          </a:p>
        </p:txBody>
      </p:sp>
      <p:graphicFrame>
        <p:nvGraphicFramePr>
          <p:cNvPr id="319498" name="Object 10"/>
          <p:cNvGraphicFramePr>
            <a:graphicFrameLocks noChangeAspect="1"/>
          </p:cNvGraphicFramePr>
          <p:nvPr/>
        </p:nvGraphicFramePr>
        <p:xfrm>
          <a:off x="2530872" y="5157192"/>
          <a:ext cx="7021512" cy="1524000"/>
        </p:xfrm>
        <a:graphic>
          <a:graphicData uri="http://schemas.openxmlformats.org/presentationml/2006/ole">
            <mc:AlternateContent xmlns:mc="http://schemas.openxmlformats.org/markup-compatibility/2006">
              <mc:Choice xmlns:v="urn:schemas-microsoft-com:vml" Requires="v">
                <p:oleObj spid="_x0000_s1044116" name="公式" r:id="rId19" imgW="2768400" imgH="583920" progId="Equation.3">
                  <p:embed/>
                </p:oleObj>
              </mc:Choice>
              <mc:Fallback>
                <p:oleObj name="公式" r:id="rId19" imgW="2768400" imgH="583920" progId="Equation.3">
                  <p:embed/>
                  <p:pic>
                    <p:nvPicPr>
                      <p:cNvPr id="0" name="Picture 10"/>
                      <p:cNvPicPr>
                        <a:picLocks noChangeAspect="1" noChangeArrowheads="1"/>
                      </p:cNvPicPr>
                      <p:nvPr/>
                    </p:nvPicPr>
                    <p:blipFill>
                      <a:blip r:embed="rId20">
                        <a:lum bright="100000" contrast="-40000"/>
                        <a:extLst>
                          <a:ext uri="{28A0092B-C50C-407E-A947-70E740481C1C}">
                            <a14:useLocalDpi xmlns:a14="http://schemas.microsoft.com/office/drawing/2010/main" val="0"/>
                          </a:ext>
                        </a:extLst>
                      </a:blip>
                      <a:srcRect/>
                      <a:stretch>
                        <a:fillRect/>
                      </a:stretch>
                    </p:blipFill>
                    <p:spPr bwMode="auto">
                      <a:xfrm>
                        <a:off x="2530872" y="5157192"/>
                        <a:ext cx="7021512"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blinds(horizontal)">
                                      <p:cBhvr>
                                        <p:cTn id="10" dur="500"/>
                                        <p:tgtEl>
                                          <p:spTgt spid="71"/>
                                        </p:tgtEl>
                                      </p:cBhvr>
                                    </p:animEffect>
                                  </p:childTnLst>
                                </p:cTn>
                              </p:par>
                              <p:par>
                                <p:cTn id="11" presetID="4" presetClass="entr" presetSubtype="16" fill="hold" nodeType="withEffect">
                                  <p:stCondLst>
                                    <p:cond delay="0"/>
                                  </p:stCondLst>
                                  <p:childTnLst>
                                    <p:set>
                                      <p:cBhvr>
                                        <p:cTn id="12" dur="1" fill="hold">
                                          <p:stCondLst>
                                            <p:cond delay="0"/>
                                          </p:stCondLst>
                                        </p:cTn>
                                        <p:tgtEl>
                                          <p:spTgt spid="319498"/>
                                        </p:tgtEl>
                                        <p:attrNameLst>
                                          <p:attrName>style.visibility</p:attrName>
                                        </p:attrNameLst>
                                      </p:cBhvr>
                                      <p:to>
                                        <p:strVal val="visible"/>
                                      </p:to>
                                    </p:set>
                                    <p:animEffect transition="in" filter="box(in)">
                                      <p:cBhvr>
                                        <p:cTn id="13" dur="500"/>
                                        <p:tgtEl>
                                          <p:spTgt spid="319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3260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87488" y="188640"/>
            <a:ext cx="9252520" cy="1569660"/>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1: There are three inputs. Count the total number of </a:t>
            </a:r>
            <a:r>
              <a:rPr lang="en-US" altLang="zh-CN" sz="3200" b="0" dirty="0">
                <a:solidFill>
                  <a:srgbClr val="FFFF00"/>
                </a:solidFill>
                <a:effectLst>
                  <a:outerShdw blurRad="38100" dist="38100" dir="2700000" algn="tl">
                    <a:srgbClr val="000000">
                      <a:alpha val="43137"/>
                    </a:srgbClr>
                  </a:outerShdw>
                </a:effectLst>
              </a:rPr>
              <a:t>ones</a:t>
            </a:r>
            <a:r>
              <a:rPr lang="en-US" altLang="zh-CN" sz="3200" b="0" dirty="0">
                <a:effectLst>
                  <a:outerShdw blurRad="38100" dist="38100" dir="2700000" algn="tl">
                    <a:srgbClr val="000000">
                      <a:alpha val="43137"/>
                    </a:srgbClr>
                  </a:outerShdw>
                </a:effectLst>
              </a:rPr>
              <a:t> in the </a:t>
            </a:r>
            <a:r>
              <a:rPr lang="en-US" altLang="zh-CN" sz="3200" b="0" dirty="0">
                <a:solidFill>
                  <a:srgbClr val="FFFF00"/>
                </a:solidFill>
                <a:effectLst>
                  <a:outerShdw blurRad="38100" dist="38100" dir="2700000" algn="tl">
                    <a:srgbClr val="000000">
                      <a:alpha val="43137"/>
                    </a:srgbClr>
                  </a:outerShdw>
                </a:effectLst>
              </a:rPr>
              <a:t>inputs</a:t>
            </a:r>
            <a:r>
              <a:rPr lang="en-US" altLang="zh-CN" sz="3200" b="0" dirty="0">
                <a:effectLst>
                  <a:outerShdw blurRad="38100" dist="38100" dir="2700000" algn="tl">
                    <a:srgbClr val="000000">
                      <a:alpha val="43137"/>
                    </a:srgbClr>
                  </a:outerShdw>
                </a:effectLst>
              </a:rPr>
              <a:t>. If the total number is </a:t>
            </a:r>
            <a:r>
              <a:rPr lang="en-US" altLang="zh-CN" sz="3200" b="0" dirty="0">
                <a:solidFill>
                  <a:srgbClr val="FFFF00"/>
                </a:solidFill>
                <a:effectLst>
                  <a:outerShdw blurRad="38100" dist="38100" dir="2700000" algn="tl">
                    <a:srgbClr val="000000">
                      <a:alpha val="43137"/>
                    </a:srgbClr>
                  </a:outerShdw>
                </a:effectLst>
              </a:rPr>
              <a:t>odd</a:t>
            </a:r>
            <a:r>
              <a:rPr lang="en-US" altLang="zh-CN" sz="3200" b="0" dirty="0">
                <a:effectLst>
                  <a:outerShdw blurRad="38100" dist="38100" dir="2700000" algn="tl">
                    <a:srgbClr val="000000">
                      <a:alpha val="43137"/>
                    </a:srgbClr>
                  </a:outerShdw>
                </a:effectLst>
              </a:rPr>
              <a:t>, the output is 1. Otherwise, the output is 0. Design the logic circuit. </a:t>
            </a:r>
          </a:p>
        </p:txBody>
      </p:sp>
      <p:sp>
        <p:nvSpPr>
          <p:cNvPr id="8" name="矩形 7"/>
          <p:cNvSpPr/>
          <p:nvPr/>
        </p:nvSpPr>
        <p:spPr>
          <a:xfrm>
            <a:off x="1560512" y="2158986"/>
            <a:ext cx="9107488" cy="255454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2: Design a circuit to detect 8421BCD code. If the input satisfies the condition </a:t>
            </a:r>
            <a:r>
              <a:rPr lang="zh-CN" altLang="en-US" sz="3200" b="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X≤6</a:t>
            </a:r>
            <a:r>
              <a:rPr lang="en-US" altLang="zh-CN" sz="3200" b="0" dirty="0">
                <a:effectLst>
                  <a:outerShdw blurRad="38100" dist="38100" dir="2700000" algn="tl">
                    <a:srgbClr val="000000">
                      <a:alpha val="43137"/>
                    </a:srgbClr>
                  </a:outerShdw>
                </a:effectLst>
              </a:rPr>
              <a:t>, then output </a:t>
            </a:r>
            <a:r>
              <a:rPr lang="en-US" altLang="zh-CN" sz="3200" b="0" dirty="0">
                <a:effectLst>
                  <a:outerShdw blurRad="38100" dist="38100" dir="2700000" algn="tl">
                    <a:srgbClr val="000000"/>
                  </a:outerShdw>
                </a:effectLst>
                <a:latin typeface="黑体" pitchFamily="49" charset="-122"/>
                <a:ea typeface="黑体" pitchFamily="49" charset="-122"/>
              </a:rPr>
              <a:t>F=1</a:t>
            </a:r>
            <a:r>
              <a:rPr lang="en-US" altLang="zh-CN" sz="3200" b="0" dirty="0">
                <a:effectLst>
                  <a:outerShdw blurRad="38100" dist="38100" dir="2700000" algn="tl">
                    <a:srgbClr val="000000">
                      <a:alpha val="43137"/>
                    </a:srgbClr>
                  </a:outerShdw>
                </a:effectLst>
              </a:rPr>
              <a:t>. Otherwise, output </a:t>
            </a:r>
            <a:r>
              <a:rPr lang="en-US" altLang="zh-CN" sz="3200" b="0" dirty="0">
                <a:effectLst>
                  <a:outerShdw blurRad="38100" dist="38100" dir="2700000" algn="tl">
                    <a:srgbClr val="000000"/>
                  </a:outerShdw>
                </a:effectLst>
                <a:latin typeface="黑体" pitchFamily="49" charset="-122"/>
                <a:ea typeface="黑体" pitchFamily="49" charset="-122"/>
              </a:rPr>
              <a:t>F=0</a:t>
            </a:r>
            <a:r>
              <a:rPr lang="en-US" altLang="zh-CN" sz="3200" b="0" dirty="0">
                <a:effectLst>
                  <a:outerShdw blurRad="38100" dist="38100" dir="2700000" algn="tl">
                    <a:srgbClr val="000000">
                      <a:alpha val="43137"/>
                    </a:srgbClr>
                  </a:outerShdw>
                </a:effectLst>
              </a:rPr>
              <a:t>. Implement the circuit by “</a:t>
            </a:r>
            <a:r>
              <a:rPr lang="en-US" altLang="zh-CN" sz="3200" b="0" dirty="0">
                <a:solidFill>
                  <a:srgbClr val="FFFF00"/>
                </a:solidFill>
                <a:effectLst>
                  <a:outerShdw blurRad="38100" dist="38100" dir="2700000" algn="tl">
                    <a:srgbClr val="000000">
                      <a:alpha val="43137"/>
                    </a:srgbClr>
                  </a:outerShdw>
                </a:effectLst>
              </a:rPr>
              <a:t>NAND</a:t>
            </a:r>
            <a:r>
              <a:rPr lang="en-US" altLang="zh-CN" sz="3200" b="0" dirty="0">
                <a:effectLst>
                  <a:outerShdw blurRad="38100" dist="38100" dir="2700000" algn="tl">
                    <a:srgbClr val="000000">
                      <a:alpha val="43137"/>
                    </a:srgbClr>
                  </a:outerShdw>
                </a:effectLst>
              </a:rPr>
              <a:t>” gates only. </a:t>
            </a:r>
            <a:endParaRPr lang="zh-CN" altLang="en-US" sz="2600" b="0" dirty="0">
              <a:effectLst>
                <a:outerShdw blurRad="38100" dist="38100" dir="2700000" algn="tl">
                  <a:srgbClr val="000000"/>
                </a:outerShdw>
              </a:effectLst>
              <a:ea typeface="黑体" pitchFamily="49" charset="-122"/>
              <a:cs typeface="Times New Roman" pitchFamily="18" charset="0"/>
            </a:endParaRPr>
          </a:p>
          <a:p>
            <a:endParaRPr lang="zh-CN" altLang="en-US" sz="3200" b="0" dirty="0">
              <a:effectLst>
                <a:outerShdw blurRad="38100" dist="38100" dir="2700000" algn="tl">
                  <a:srgbClr val="000000">
                    <a:alpha val="43137"/>
                  </a:srgbClr>
                </a:outerShdw>
              </a:effectLst>
            </a:endParaRPr>
          </a:p>
        </p:txBody>
      </p:sp>
      <p:sp>
        <p:nvSpPr>
          <p:cNvPr id="11" name="矩形 10"/>
          <p:cNvSpPr/>
          <p:nvPr/>
        </p:nvSpPr>
        <p:spPr>
          <a:xfrm>
            <a:off x="1559496" y="4739660"/>
            <a:ext cx="9108504" cy="1569660"/>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3: Design the combinational circuit by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NOR</a:t>
            </a:r>
            <a:r>
              <a:rPr lang="en-US" altLang="zh-CN" sz="3200" b="0" dirty="0">
                <a:effectLst>
                  <a:outerShdw blurRad="38100" dist="38100" dir="2700000" algn="tl">
                    <a:srgbClr val="000000">
                      <a:alpha val="43137"/>
                    </a:srgbClr>
                  </a:outerShdw>
                </a:effectLst>
              </a:rPr>
              <a:t> gates only. If the input 4-bit binary number is an integer multiple of 5, then output </a:t>
            </a:r>
            <a:r>
              <a:rPr lang="en-US" altLang="zh-CN" sz="3200" b="0" dirty="0">
                <a:effectLst>
                  <a:outerShdw blurRad="38100" dist="38100" dir="2700000" algn="tl">
                    <a:srgbClr val="000000"/>
                  </a:outerShdw>
                </a:effectLst>
                <a:latin typeface="黑体" pitchFamily="49" charset="-122"/>
                <a:ea typeface="黑体" pitchFamily="49" charset="-122"/>
              </a:rPr>
              <a:t>F=1</a:t>
            </a:r>
            <a:r>
              <a:rPr lang="en-US" altLang="zh-CN" sz="3200" b="0" dirty="0"/>
              <a:t>. Otherwise, output </a:t>
            </a:r>
            <a:r>
              <a:rPr lang="en-US" altLang="zh-CN" sz="3200" b="0" dirty="0">
                <a:effectLst>
                  <a:outerShdw blurRad="38100" dist="38100" dir="2700000" algn="tl">
                    <a:srgbClr val="000000"/>
                  </a:outerShdw>
                </a:effectLst>
                <a:latin typeface="黑体" pitchFamily="49" charset="-122"/>
                <a:ea typeface="黑体" pitchFamily="49" charset="-122"/>
              </a:rPr>
              <a:t>F=0</a:t>
            </a:r>
            <a:r>
              <a:rPr lang="en-US" altLang="zh-CN" sz="3200" b="0" dirty="0"/>
              <a:t>. </a:t>
            </a:r>
            <a:endParaRPr lang="zh-CN" altLang="en-US" sz="2600" b="0" dirty="0">
              <a:effectLst>
                <a:outerShdw blurRad="38100" dist="38100" dir="2700000" algn="tl">
                  <a:srgbClr val="000000"/>
                </a:outerShdw>
              </a:effectLst>
              <a:ea typeface="黑体" pitchFamily="49" charset="-122"/>
              <a:cs typeface="Times New Roman" pitchFamily="18" charset="0"/>
            </a:endParaRPr>
          </a:p>
        </p:txBody>
      </p:sp>
    </p:spTree>
    <p:extLst>
      <p:ext uri="{BB962C8B-B14F-4D97-AF65-F5344CB8AC3E}">
        <p14:creationId xmlns:p14="http://schemas.microsoft.com/office/powerpoint/2010/main" val="1475026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137" name="Rectangle 49"/>
          <p:cNvSpPr>
            <a:spLocks noChangeArrowheads="1"/>
          </p:cNvSpPr>
          <p:nvPr/>
        </p:nvSpPr>
        <p:spPr bwMode="auto">
          <a:xfrm>
            <a:off x="1847156" y="2924944"/>
            <a:ext cx="8569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ea typeface="黑体" pitchFamily="49" charset="-122"/>
              </a:rPr>
              <a:t>How to prove it?</a:t>
            </a:r>
          </a:p>
        </p:txBody>
      </p:sp>
      <p:sp>
        <p:nvSpPr>
          <p:cNvPr id="7" name="矩形 6"/>
          <p:cNvSpPr/>
          <p:nvPr/>
        </p:nvSpPr>
        <p:spPr>
          <a:xfrm>
            <a:off x="1847528" y="692696"/>
            <a:ext cx="8352928" cy="1569660"/>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NAND</a:t>
            </a:r>
            <a:r>
              <a:rPr lang="en-US" altLang="zh-CN" sz="3200" b="0" dirty="0">
                <a:effectLst>
                  <a:outerShdw blurRad="38100" dist="38100" dir="2700000" algn="tl">
                    <a:srgbClr val="000000">
                      <a:alpha val="43137"/>
                    </a:srgbClr>
                  </a:outerShdw>
                </a:effectLst>
              </a:rPr>
              <a:t> gate and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NOR</a:t>
            </a:r>
            <a:r>
              <a:rPr lang="en-US" altLang="zh-CN" sz="3200" b="0" dirty="0">
                <a:effectLst>
                  <a:outerShdw blurRad="38100" dist="38100" dir="2700000" algn="tl">
                    <a:srgbClr val="000000">
                      <a:alpha val="43137"/>
                    </a:srgbClr>
                  </a:outerShdw>
                </a:effectLst>
              </a:rPr>
              <a:t> gate are universal logic gates. That is to say, each of them can implement any logic gate circuit.</a:t>
            </a:r>
            <a:endParaRPr lang="zh-CN" altLang="en-US" sz="3200" b="0" dirty="0">
              <a:effectLst>
                <a:outerShdw blurRad="38100" dist="38100" dir="2700000" algn="tl">
                  <a:srgbClr val="000000">
                    <a:alpha val="43137"/>
                  </a:srgbClr>
                </a:outerShdw>
              </a:effectLst>
            </a:endParaRPr>
          </a:p>
        </p:txBody>
      </p:sp>
      <p:sp>
        <p:nvSpPr>
          <p:cNvPr id="8" name="矩形 7"/>
          <p:cNvSpPr/>
          <p:nvPr/>
        </p:nvSpPr>
        <p:spPr>
          <a:xfrm>
            <a:off x="1775520" y="3647926"/>
            <a:ext cx="9217024"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Any logic function can be composed of </a:t>
            </a:r>
            <a:r>
              <a:rPr lang="en-US" altLang="zh-CN" sz="3200" b="0" dirty="0">
                <a:effectLst>
                  <a:outerShdw blurRad="38100" dist="38100" dir="2700000" algn="tl">
                    <a:srgbClr val="000000">
                      <a:alpha val="43137"/>
                    </a:srgbClr>
                  </a:outerShdw>
                </a:effectLst>
                <a:latin typeface="黑体" pitchFamily="2" charset="-122"/>
                <a:ea typeface="黑体" pitchFamily="2" charset="-122"/>
              </a:rPr>
              <a:t>AND</a:t>
            </a:r>
            <a:r>
              <a:rPr lang="en-US" altLang="zh-CN" sz="3200" b="0" dirty="0">
                <a:effectLst>
                  <a:outerShdw blurRad="38100" dist="38100" dir="2700000" algn="tl">
                    <a:srgbClr val="000000">
                      <a:alpha val="43137"/>
                    </a:srgbClr>
                  </a:outerShdw>
                </a:effectLst>
              </a:rPr>
              <a:t>, </a:t>
            </a:r>
            <a:r>
              <a:rPr lang="en-US" altLang="zh-CN" sz="3200" b="0" dirty="0">
                <a:effectLst>
                  <a:outerShdw blurRad="38100" dist="38100" dir="2700000" algn="tl">
                    <a:srgbClr val="000000">
                      <a:alpha val="43137"/>
                    </a:srgbClr>
                  </a:outerShdw>
                </a:effectLst>
                <a:latin typeface="黑体" pitchFamily="2" charset="-122"/>
                <a:ea typeface="黑体" pitchFamily="2" charset="-122"/>
              </a:rPr>
              <a:t>OR</a:t>
            </a:r>
            <a:r>
              <a:rPr lang="en-US" altLang="zh-CN" sz="3200" b="0" dirty="0">
                <a:effectLst>
                  <a:outerShdw blurRad="38100" dist="38100" dir="2700000" algn="tl">
                    <a:srgbClr val="000000">
                      <a:alpha val="43137"/>
                    </a:srgbClr>
                  </a:outerShdw>
                </a:effectLst>
              </a:rPr>
              <a:t>, </a:t>
            </a:r>
            <a:r>
              <a:rPr lang="en-US" altLang="zh-CN" sz="3200" b="0" dirty="0">
                <a:effectLst>
                  <a:outerShdw blurRad="38100" dist="38100" dir="2700000" algn="tl">
                    <a:srgbClr val="000000">
                      <a:alpha val="43137"/>
                    </a:srgbClr>
                  </a:outerShdw>
                </a:effectLst>
                <a:latin typeface="黑体" pitchFamily="2" charset="-122"/>
                <a:ea typeface="黑体" pitchFamily="2" charset="-122"/>
              </a:rPr>
              <a:t>NOT</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sp>
        <p:nvSpPr>
          <p:cNvPr id="9" name="矩形 8"/>
          <p:cNvSpPr/>
          <p:nvPr/>
        </p:nvSpPr>
        <p:spPr>
          <a:xfrm>
            <a:off x="1775520" y="5445224"/>
            <a:ext cx="8496944" cy="1077218"/>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Prove:  the “NAND” gate can implement the AND gate, the OR gate, and the NOT gate.</a:t>
            </a:r>
            <a:endParaRPr lang="zh-CN" altLang="en-US" sz="3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7137"/>
                                        </p:tgtEl>
                                        <p:attrNameLst>
                                          <p:attrName>style.visibility</p:attrName>
                                        </p:attrNameLst>
                                      </p:cBhvr>
                                      <p:to>
                                        <p:strVal val="visible"/>
                                      </p:to>
                                    </p:set>
                                    <p:animEffect transition="in" filter="box(in)">
                                      <p:cBhvr>
                                        <p:cTn id="7" dur="500"/>
                                        <p:tgtEl>
                                          <p:spTgt spid="2171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157" name="Object 45"/>
          <p:cNvGraphicFramePr>
            <a:graphicFrameLocks noChangeAspect="1"/>
          </p:cNvGraphicFramePr>
          <p:nvPr>
            <p:extLst>
              <p:ext uri="{D42A27DB-BD31-4B8C-83A1-F6EECF244321}">
                <p14:modId xmlns:p14="http://schemas.microsoft.com/office/powerpoint/2010/main" val="1390668389"/>
              </p:ext>
            </p:extLst>
          </p:nvPr>
        </p:nvGraphicFramePr>
        <p:xfrm>
          <a:off x="4583113" y="2667000"/>
          <a:ext cx="1871662" cy="762000"/>
        </p:xfrm>
        <a:graphic>
          <a:graphicData uri="http://schemas.openxmlformats.org/presentationml/2006/ole">
            <mc:AlternateContent xmlns:mc="http://schemas.openxmlformats.org/markup-compatibility/2006">
              <mc:Choice xmlns:v="urn:schemas-microsoft-com:vml" Requires="v">
                <p:oleObj spid="_x0000_s322748" name="Equation" r:id="rId3" imgW="774720" imgH="317520" progId="Equation.DSMT4">
                  <p:embed/>
                </p:oleObj>
              </mc:Choice>
              <mc:Fallback>
                <p:oleObj name="Equation" r:id="rId3" imgW="774720" imgH="3175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2667000"/>
                        <a:ext cx="18716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60" name="Rectangle 48"/>
          <p:cNvSpPr>
            <a:spLocks noChangeArrowheads="1"/>
          </p:cNvSpPr>
          <p:nvPr/>
        </p:nvSpPr>
        <p:spPr bwMode="auto">
          <a:xfrm>
            <a:off x="1703388" y="1336676"/>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a:t>
            </a:r>
          </a:p>
        </p:txBody>
      </p:sp>
      <p:grpSp>
        <p:nvGrpSpPr>
          <p:cNvPr id="22" name="组合 21"/>
          <p:cNvGrpSpPr/>
          <p:nvPr/>
        </p:nvGrpSpPr>
        <p:grpSpPr>
          <a:xfrm>
            <a:off x="4124326" y="4356100"/>
            <a:ext cx="2961357" cy="744214"/>
            <a:chOff x="2600325" y="4356100"/>
            <a:chExt cx="2961357" cy="744214"/>
          </a:xfrm>
        </p:grpSpPr>
        <p:sp>
          <p:nvSpPr>
            <p:cNvPr id="218124" name="Oval 12"/>
            <p:cNvSpPr>
              <a:spLocks noChangeArrowheads="1"/>
            </p:cNvSpPr>
            <p:nvPr/>
          </p:nvSpPr>
          <p:spPr bwMode="auto">
            <a:xfrm>
              <a:off x="4637757" y="4700588"/>
              <a:ext cx="152400" cy="15081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25" name="Line 13"/>
            <p:cNvSpPr>
              <a:spLocks noChangeShapeType="1"/>
            </p:cNvSpPr>
            <p:nvPr/>
          </p:nvSpPr>
          <p:spPr bwMode="auto">
            <a:xfrm>
              <a:off x="4790157" y="4776788"/>
              <a:ext cx="3794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32" name="Line 20"/>
            <p:cNvSpPr>
              <a:spLocks noChangeShapeType="1"/>
            </p:cNvSpPr>
            <p:nvPr/>
          </p:nvSpPr>
          <p:spPr bwMode="auto">
            <a:xfrm flipH="1">
              <a:off x="3419475" y="5003800"/>
              <a:ext cx="431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33" name="Line 21"/>
            <p:cNvSpPr>
              <a:spLocks noChangeShapeType="1"/>
            </p:cNvSpPr>
            <p:nvPr/>
          </p:nvSpPr>
          <p:spPr bwMode="auto">
            <a:xfrm>
              <a:off x="5202907" y="4572000"/>
              <a:ext cx="3032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34" name="Line 22"/>
            <p:cNvSpPr>
              <a:spLocks noChangeShapeType="1"/>
            </p:cNvSpPr>
            <p:nvPr/>
          </p:nvSpPr>
          <p:spPr bwMode="auto">
            <a:xfrm flipV="1">
              <a:off x="3419475" y="4572000"/>
              <a:ext cx="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42" name="Line 30"/>
            <p:cNvSpPr>
              <a:spLocks noChangeShapeType="1"/>
            </p:cNvSpPr>
            <p:nvPr/>
          </p:nvSpPr>
          <p:spPr bwMode="auto">
            <a:xfrm flipH="1">
              <a:off x="3044825" y="4572000"/>
              <a:ext cx="806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50" name="Rectangle 38"/>
            <p:cNvSpPr>
              <a:spLocks noChangeArrowheads="1"/>
            </p:cNvSpPr>
            <p:nvPr/>
          </p:nvSpPr>
          <p:spPr bwMode="auto">
            <a:xfrm>
              <a:off x="2600325" y="43561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18153" name="Oval 41"/>
            <p:cNvSpPr>
              <a:spLocks noChangeArrowheads="1"/>
            </p:cNvSpPr>
            <p:nvPr/>
          </p:nvSpPr>
          <p:spPr bwMode="auto">
            <a:xfrm>
              <a:off x="3348038" y="4498975"/>
              <a:ext cx="152400" cy="150813"/>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62" name="Rectangle 50"/>
            <p:cNvSpPr>
              <a:spLocks noChangeArrowheads="1"/>
            </p:cNvSpPr>
            <p:nvPr/>
          </p:nvSpPr>
          <p:spPr bwMode="auto">
            <a:xfrm>
              <a:off x="5174332" y="442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2" name="组合 40"/>
            <p:cNvGrpSpPr/>
            <p:nvPr/>
          </p:nvGrpSpPr>
          <p:grpSpPr>
            <a:xfrm>
              <a:off x="3857620" y="4470076"/>
              <a:ext cx="768350" cy="630238"/>
              <a:chOff x="7177088" y="3041650"/>
              <a:chExt cx="768350" cy="630238"/>
            </a:xfrm>
          </p:grpSpPr>
          <p:sp>
            <p:nvSpPr>
              <p:cNvPr id="1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2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sp>
        <p:nvSpPr>
          <p:cNvPr id="23" name="矩形 22"/>
          <p:cNvSpPr/>
          <p:nvPr/>
        </p:nvSpPr>
        <p:spPr>
          <a:xfrm>
            <a:off x="1847528" y="404665"/>
            <a:ext cx="7704856"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Prove the generality of </a:t>
            </a:r>
            <a:r>
              <a:rPr lang="en-US" altLang="zh-CN" sz="3200" b="0" dirty="0">
                <a:effectLst>
                  <a:outerShdw blurRad="38100" dist="38100" dir="2700000" algn="tl">
                    <a:srgbClr val="000000">
                      <a:alpha val="43137"/>
                    </a:srgbClr>
                  </a:outerShdw>
                </a:effectLst>
                <a:latin typeface="黑体" pitchFamily="2" charset="-122"/>
                <a:ea typeface="黑体" pitchFamily="2" charset="-122"/>
              </a:rPr>
              <a:t>NAND</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sp>
        <p:nvSpPr>
          <p:cNvPr id="24" name="矩形 23"/>
          <p:cNvSpPr/>
          <p:nvPr/>
        </p:nvSpPr>
        <p:spPr>
          <a:xfrm>
            <a:off x="2855640" y="1340769"/>
            <a:ext cx="7416824"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Use </a:t>
            </a:r>
            <a:r>
              <a:rPr lang="en-US" altLang="zh-CN" sz="3200" b="0" dirty="0">
                <a:effectLst>
                  <a:outerShdw blurRad="38100" dist="38100" dir="2700000" algn="tl">
                    <a:srgbClr val="000000">
                      <a:alpha val="43137"/>
                    </a:srgbClr>
                  </a:outerShdw>
                </a:effectLst>
                <a:latin typeface="黑体" pitchFamily="2" charset="-122"/>
                <a:ea typeface="黑体" pitchFamily="2" charset="-122"/>
              </a:rPr>
              <a:t>NAND</a:t>
            </a:r>
            <a:r>
              <a:rPr lang="en-US" altLang="zh-CN" sz="3200" b="0" dirty="0">
                <a:effectLst>
                  <a:outerShdw blurRad="38100" dist="38100" dir="2700000" algn="tl">
                    <a:srgbClr val="000000">
                      <a:alpha val="43137"/>
                    </a:srgbClr>
                  </a:outerShdw>
                </a:effectLst>
              </a:rPr>
              <a:t> gate to implement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NOT</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sp>
        <p:nvSpPr>
          <p:cNvPr id="25" name="矩形 24"/>
          <p:cNvSpPr/>
          <p:nvPr/>
        </p:nvSpPr>
        <p:spPr>
          <a:xfrm>
            <a:off x="5087888" y="5517233"/>
            <a:ext cx="148309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Inverter</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8157"/>
                                        </p:tgtEl>
                                        <p:attrNameLst>
                                          <p:attrName>style.visibility</p:attrName>
                                        </p:attrNameLst>
                                      </p:cBhvr>
                                      <p:to>
                                        <p:strVal val="visible"/>
                                      </p:to>
                                    </p:set>
                                    <p:animEffect transition="in" filter="blinds(horizontal)">
                                      <p:cBhvr>
                                        <p:cTn id="7" dur="500"/>
                                        <p:tgtEl>
                                          <p:spTgt spid="21815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blinds(horizontal)">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112" name="Rectangle 48"/>
          <p:cNvSpPr>
            <a:spLocks noChangeArrowheads="1"/>
          </p:cNvSpPr>
          <p:nvPr/>
        </p:nvSpPr>
        <p:spPr bwMode="auto">
          <a:xfrm>
            <a:off x="1703388" y="473076"/>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2</a:t>
            </a:r>
            <a:r>
              <a:rPr lang="zh-CN" altLang="en-US" sz="3200" b="0" dirty="0">
                <a:effectLst>
                  <a:outerShdw blurRad="38100" dist="38100" dir="2700000" algn="tl">
                    <a:srgbClr val="000000"/>
                  </a:outerShdw>
                </a:effectLst>
                <a:latin typeface="黑体" pitchFamily="49" charset="-122"/>
                <a:ea typeface="黑体" pitchFamily="49" charset="-122"/>
              </a:rPr>
              <a:t>）</a:t>
            </a:r>
          </a:p>
        </p:txBody>
      </p:sp>
      <p:graphicFrame>
        <p:nvGraphicFramePr>
          <p:cNvPr id="216126" name="Object 62"/>
          <p:cNvGraphicFramePr>
            <a:graphicFrameLocks noChangeAspect="1"/>
          </p:cNvGraphicFramePr>
          <p:nvPr/>
        </p:nvGraphicFramePr>
        <p:xfrm>
          <a:off x="4440239" y="1700213"/>
          <a:ext cx="2230437" cy="830262"/>
        </p:xfrm>
        <a:graphic>
          <a:graphicData uri="http://schemas.openxmlformats.org/presentationml/2006/ole">
            <mc:AlternateContent xmlns:mc="http://schemas.openxmlformats.org/markup-compatibility/2006">
              <mc:Choice xmlns:v="urn:schemas-microsoft-com:vml" Requires="v">
                <p:oleObj spid="_x0000_s323772" name="公式" r:id="rId3" imgW="965520" imgH="355680" progId="Equation.3">
                  <p:embed/>
                </p:oleObj>
              </mc:Choice>
              <mc:Fallback>
                <p:oleObj name="公式" r:id="rId3" imgW="965520" imgH="355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9" y="1700213"/>
                        <a:ext cx="2230437"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组合 30"/>
          <p:cNvGrpSpPr/>
          <p:nvPr/>
        </p:nvGrpSpPr>
        <p:grpSpPr>
          <a:xfrm>
            <a:off x="3363900" y="3716338"/>
            <a:ext cx="4647278" cy="1155700"/>
            <a:chOff x="1839900" y="3716338"/>
            <a:chExt cx="4647278" cy="1155700"/>
          </a:xfrm>
        </p:grpSpPr>
        <p:sp>
          <p:nvSpPr>
            <p:cNvPr id="216076" name="Oval 12"/>
            <p:cNvSpPr>
              <a:spLocks noChangeArrowheads="1"/>
            </p:cNvSpPr>
            <p:nvPr/>
          </p:nvSpPr>
          <p:spPr bwMode="auto">
            <a:xfrm>
              <a:off x="3597275" y="4238625"/>
              <a:ext cx="152400" cy="1508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2" name="Line 18"/>
            <p:cNvSpPr>
              <a:spLocks noChangeShapeType="1"/>
            </p:cNvSpPr>
            <p:nvPr/>
          </p:nvSpPr>
          <p:spPr bwMode="auto">
            <a:xfrm flipH="1">
              <a:off x="2401875" y="4164013"/>
              <a:ext cx="4556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4" name="Line 20"/>
            <p:cNvSpPr>
              <a:spLocks noChangeShapeType="1"/>
            </p:cNvSpPr>
            <p:nvPr/>
          </p:nvSpPr>
          <p:spPr bwMode="auto">
            <a:xfrm flipH="1">
              <a:off x="2401875" y="4540250"/>
              <a:ext cx="4556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02" name="Rectangle 38"/>
            <p:cNvSpPr>
              <a:spLocks noChangeArrowheads="1"/>
            </p:cNvSpPr>
            <p:nvPr/>
          </p:nvSpPr>
          <p:spPr bwMode="auto">
            <a:xfrm>
              <a:off x="1839900" y="37163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16103" name="Rectangle 39"/>
            <p:cNvSpPr>
              <a:spLocks noChangeArrowheads="1"/>
            </p:cNvSpPr>
            <p:nvPr/>
          </p:nvSpPr>
          <p:spPr bwMode="auto">
            <a:xfrm>
              <a:off x="1839900" y="42926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16115" name="Oval 51"/>
            <p:cNvSpPr>
              <a:spLocks noChangeArrowheads="1"/>
            </p:cNvSpPr>
            <p:nvPr/>
          </p:nvSpPr>
          <p:spPr bwMode="auto">
            <a:xfrm>
              <a:off x="5360053" y="4449763"/>
              <a:ext cx="152400" cy="15081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6" name="Line 52"/>
            <p:cNvSpPr>
              <a:spLocks noChangeShapeType="1"/>
            </p:cNvSpPr>
            <p:nvPr/>
          </p:nvSpPr>
          <p:spPr bwMode="auto">
            <a:xfrm>
              <a:off x="5512453" y="4525963"/>
              <a:ext cx="3794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8" name="Line 54"/>
            <p:cNvSpPr>
              <a:spLocks noChangeShapeType="1"/>
            </p:cNvSpPr>
            <p:nvPr/>
          </p:nvSpPr>
          <p:spPr bwMode="auto">
            <a:xfrm flipH="1">
              <a:off x="4154488" y="4752975"/>
              <a:ext cx="431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0" name="Line 56"/>
            <p:cNvSpPr>
              <a:spLocks noChangeShapeType="1"/>
            </p:cNvSpPr>
            <p:nvPr/>
          </p:nvSpPr>
          <p:spPr bwMode="auto">
            <a:xfrm flipV="1">
              <a:off x="4154488" y="4321175"/>
              <a:ext cx="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1" name="Line 57"/>
            <p:cNvSpPr>
              <a:spLocks noChangeShapeType="1"/>
            </p:cNvSpPr>
            <p:nvPr/>
          </p:nvSpPr>
          <p:spPr bwMode="auto">
            <a:xfrm flipH="1">
              <a:off x="3779838" y="4292600"/>
              <a:ext cx="806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2" name="Oval 58"/>
            <p:cNvSpPr>
              <a:spLocks noChangeArrowheads="1"/>
            </p:cNvSpPr>
            <p:nvPr/>
          </p:nvSpPr>
          <p:spPr bwMode="auto">
            <a:xfrm>
              <a:off x="4083050" y="4248150"/>
              <a:ext cx="152400" cy="150813"/>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3" name="Rectangle 59"/>
            <p:cNvSpPr>
              <a:spLocks noChangeArrowheads="1"/>
            </p:cNvSpPr>
            <p:nvPr/>
          </p:nvSpPr>
          <p:spPr bwMode="auto">
            <a:xfrm>
              <a:off x="5896628" y="417671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20" name="组合 40"/>
            <p:cNvGrpSpPr/>
            <p:nvPr/>
          </p:nvGrpSpPr>
          <p:grpSpPr>
            <a:xfrm>
              <a:off x="2857488" y="4000504"/>
              <a:ext cx="768350" cy="630238"/>
              <a:chOff x="7177088" y="3041650"/>
              <a:chExt cx="768350" cy="630238"/>
            </a:xfrm>
          </p:grpSpPr>
          <p:sp>
            <p:nvSpPr>
              <p:cNvPr id="21"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23"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24"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25" name="组合 40"/>
            <p:cNvGrpSpPr/>
            <p:nvPr/>
          </p:nvGrpSpPr>
          <p:grpSpPr>
            <a:xfrm>
              <a:off x="4585648" y="4213874"/>
              <a:ext cx="768350" cy="630238"/>
              <a:chOff x="7177088" y="3041650"/>
              <a:chExt cx="768350" cy="630238"/>
            </a:xfrm>
          </p:grpSpPr>
          <p:sp>
            <p:nvSpPr>
              <p:cNvPr id="26"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7"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28"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29"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sp>
        <p:nvSpPr>
          <p:cNvPr id="32" name="矩形 31"/>
          <p:cNvSpPr/>
          <p:nvPr/>
        </p:nvSpPr>
        <p:spPr>
          <a:xfrm>
            <a:off x="2855640" y="476673"/>
            <a:ext cx="6624736"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Use </a:t>
            </a:r>
            <a:r>
              <a:rPr lang="en-US" altLang="zh-CN" sz="3200" b="0" dirty="0">
                <a:effectLst>
                  <a:outerShdw blurRad="38100" dist="38100" dir="2700000" algn="tl">
                    <a:srgbClr val="000000">
                      <a:alpha val="43137"/>
                    </a:srgbClr>
                  </a:outerShdw>
                </a:effectLst>
                <a:latin typeface="黑体" pitchFamily="2" charset="-122"/>
                <a:ea typeface="黑体" pitchFamily="2" charset="-122"/>
              </a:rPr>
              <a:t>NAND</a:t>
            </a:r>
            <a:r>
              <a:rPr lang="en-US" altLang="zh-CN" sz="3200" b="0" dirty="0">
                <a:effectLst>
                  <a:outerShdw blurRad="38100" dist="38100" dir="2700000" algn="tl">
                    <a:srgbClr val="000000">
                      <a:alpha val="43137"/>
                    </a:srgbClr>
                  </a:outerShdw>
                </a:effectLst>
              </a:rPr>
              <a:t> gate to implement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AND</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sp>
        <p:nvSpPr>
          <p:cNvPr id="33" name="矩形 32"/>
          <p:cNvSpPr/>
          <p:nvPr/>
        </p:nvSpPr>
        <p:spPr>
          <a:xfrm>
            <a:off x="5735960" y="5085185"/>
            <a:ext cx="148309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Inverter</a:t>
            </a:r>
            <a:endParaRPr lang="zh-CN" altLang="en-US" sz="3200" dirty="0"/>
          </a:p>
        </p:txBody>
      </p:sp>
      <p:sp>
        <p:nvSpPr>
          <p:cNvPr id="34" name="矩形 33"/>
          <p:cNvSpPr/>
          <p:nvPr/>
        </p:nvSpPr>
        <p:spPr>
          <a:xfrm>
            <a:off x="3863752" y="4941169"/>
            <a:ext cx="137088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NAND</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6126"/>
                                        </p:tgtEl>
                                        <p:attrNameLst>
                                          <p:attrName>style.visibility</p:attrName>
                                        </p:attrNameLst>
                                      </p:cBhvr>
                                      <p:to>
                                        <p:strVal val="visible"/>
                                      </p:to>
                                    </p:set>
                                    <p:animEffect transition="in" filter="blinds(horizontal)">
                                      <p:cBhvr>
                                        <p:cTn id="7" dur="500"/>
                                        <p:tgtEl>
                                          <p:spTgt spid="21612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linds(horizontal)">
                                      <p:cBhvr>
                                        <p:cTn id="14" dur="500"/>
                                        <p:tgtEl>
                                          <p:spTgt spid="3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146" name="Object 10"/>
          <p:cNvGraphicFramePr>
            <a:graphicFrameLocks noChangeAspect="1"/>
          </p:cNvGraphicFramePr>
          <p:nvPr>
            <p:extLst>
              <p:ext uri="{D42A27DB-BD31-4B8C-83A1-F6EECF244321}">
                <p14:modId xmlns:p14="http://schemas.microsoft.com/office/powerpoint/2010/main" val="3720292192"/>
              </p:ext>
            </p:extLst>
          </p:nvPr>
        </p:nvGraphicFramePr>
        <p:xfrm>
          <a:off x="4410075" y="1268413"/>
          <a:ext cx="2693988" cy="830262"/>
        </p:xfrm>
        <a:graphic>
          <a:graphicData uri="http://schemas.openxmlformats.org/presentationml/2006/ole">
            <mc:AlternateContent xmlns:mc="http://schemas.openxmlformats.org/markup-compatibility/2006">
              <mc:Choice xmlns:v="urn:schemas-microsoft-com:vml" Requires="v">
                <p:oleObj spid="_x0000_s324796" name="Equation" r:id="rId3" imgW="1168560" imgH="355680" progId="Equation.DSMT4">
                  <p:embed/>
                </p:oleObj>
              </mc:Choice>
              <mc:Fallback>
                <p:oleObj name="Equation" r:id="rId3" imgW="1168560" imgH="3556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075" y="1268413"/>
                        <a:ext cx="2693988"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7" name="Rectangle 11"/>
          <p:cNvSpPr>
            <a:spLocks noChangeArrowheads="1"/>
          </p:cNvSpPr>
          <p:nvPr/>
        </p:nvSpPr>
        <p:spPr bwMode="auto">
          <a:xfrm>
            <a:off x="1703388" y="473076"/>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3</a:t>
            </a:r>
            <a:r>
              <a:rPr lang="zh-CN" altLang="en-US" sz="3200" b="0" dirty="0">
                <a:effectLst>
                  <a:outerShdw blurRad="38100" dist="38100" dir="2700000" algn="tl">
                    <a:srgbClr val="000000"/>
                  </a:outerShdw>
                </a:effectLst>
                <a:latin typeface="黑体" pitchFamily="49" charset="-122"/>
                <a:ea typeface="黑体" pitchFamily="49" charset="-122"/>
              </a:rPr>
              <a:t>）</a:t>
            </a:r>
          </a:p>
        </p:txBody>
      </p:sp>
      <p:grpSp>
        <p:nvGrpSpPr>
          <p:cNvPr id="52" name="组合 51"/>
          <p:cNvGrpSpPr/>
          <p:nvPr/>
        </p:nvGrpSpPr>
        <p:grpSpPr>
          <a:xfrm>
            <a:off x="3054660" y="2674938"/>
            <a:ext cx="6048076" cy="2533650"/>
            <a:chOff x="1530660" y="2674938"/>
            <a:chExt cx="6048076" cy="2533650"/>
          </a:xfrm>
        </p:grpSpPr>
        <p:sp>
          <p:nvSpPr>
            <p:cNvPr id="219158" name="Oval 22"/>
            <p:cNvSpPr>
              <a:spLocks noChangeArrowheads="1"/>
            </p:cNvSpPr>
            <p:nvPr/>
          </p:nvSpPr>
          <p:spPr bwMode="auto">
            <a:xfrm>
              <a:off x="6215074" y="3875088"/>
              <a:ext cx="152400" cy="15081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1" name="Line 25"/>
            <p:cNvSpPr>
              <a:spLocks noChangeShapeType="1"/>
            </p:cNvSpPr>
            <p:nvPr/>
          </p:nvSpPr>
          <p:spPr bwMode="auto">
            <a:xfrm flipH="1">
              <a:off x="4887913" y="3827463"/>
              <a:ext cx="5286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2" name="Line 26"/>
            <p:cNvSpPr>
              <a:spLocks noChangeShapeType="1"/>
            </p:cNvSpPr>
            <p:nvPr/>
          </p:nvSpPr>
          <p:spPr bwMode="auto">
            <a:xfrm flipH="1">
              <a:off x="4859338" y="4043363"/>
              <a:ext cx="57626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7" name="Line 31"/>
            <p:cNvSpPr>
              <a:spLocks noChangeShapeType="1"/>
            </p:cNvSpPr>
            <p:nvPr/>
          </p:nvSpPr>
          <p:spPr bwMode="auto">
            <a:xfrm>
              <a:off x="6400811" y="3957638"/>
              <a:ext cx="3794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70" name="Line 34"/>
            <p:cNvSpPr>
              <a:spLocks noChangeShapeType="1"/>
            </p:cNvSpPr>
            <p:nvPr/>
          </p:nvSpPr>
          <p:spPr bwMode="auto">
            <a:xfrm flipV="1">
              <a:off x="4887913" y="3395663"/>
              <a:ext cx="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73" name="Rectangle 37"/>
            <p:cNvSpPr>
              <a:spLocks noChangeArrowheads="1"/>
            </p:cNvSpPr>
            <p:nvPr/>
          </p:nvSpPr>
          <p:spPr bwMode="auto">
            <a:xfrm>
              <a:off x="6784986" y="3608388"/>
              <a:ext cx="793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19192" name="Oval 56"/>
            <p:cNvSpPr>
              <a:spLocks noChangeArrowheads="1"/>
            </p:cNvSpPr>
            <p:nvPr/>
          </p:nvSpPr>
          <p:spPr bwMode="auto">
            <a:xfrm>
              <a:off x="3532188" y="3298825"/>
              <a:ext cx="152400" cy="1508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93" name="Line 57"/>
            <p:cNvSpPr>
              <a:spLocks noChangeShapeType="1"/>
            </p:cNvSpPr>
            <p:nvPr/>
          </p:nvSpPr>
          <p:spPr bwMode="auto">
            <a:xfrm>
              <a:off x="3663950" y="3395663"/>
              <a:ext cx="12239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95" name="Line 59"/>
            <p:cNvSpPr>
              <a:spLocks noChangeShapeType="1"/>
            </p:cNvSpPr>
            <p:nvPr/>
          </p:nvSpPr>
          <p:spPr bwMode="auto">
            <a:xfrm flipH="1">
              <a:off x="2351398" y="3602038"/>
              <a:ext cx="431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96" name="Line 60"/>
            <p:cNvSpPr>
              <a:spLocks noChangeShapeType="1"/>
            </p:cNvSpPr>
            <p:nvPr/>
          </p:nvSpPr>
          <p:spPr bwMode="auto">
            <a:xfrm>
              <a:off x="3765550" y="2747963"/>
              <a:ext cx="3032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97" name="Line 61"/>
            <p:cNvSpPr>
              <a:spLocks noChangeShapeType="1"/>
            </p:cNvSpPr>
            <p:nvPr/>
          </p:nvSpPr>
          <p:spPr bwMode="auto">
            <a:xfrm flipV="1">
              <a:off x="2351398" y="3170238"/>
              <a:ext cx="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98" name="Line 62"/>
            <p:cNvSpPr>
              <a:spLocks noChangeShapeType="1"/>
            </p:cNvSpPr>
            <p:nvPr/>
          </p:nvSpPr>
          <p:spPr bwMode="auto">
            <a:xfrm flipH="1">
              <a:off x="1976748" y="3170238"/>
              <a:ext cx="806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99" name="Rectangle 63"/>
            <p:cNvSpPr>
              <a:spLocks noChangeArrowheads="1"/>
            </p:cNvSpPr>
            <p:nvPr/>
          </p:nvSpPr>
          <p:spPr bwMode="auto">
            <a:xfrm>
              <a:off x="1532248" y="29543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p>
          </p:txBody>
        </p:sp>
        <p:sp>
          <p:nvSpPr>
            <p:cNvPr id="219200" name="Oval 64"/>
            <p:cNvSpPr>
              <a:spLocks noChangeArrowheads="1"/>
            </p:cNvSpPr>
            <p:nvPr/>
          </p:nvSpPr>
          <p:spPr bwMode="auto">
            <a:xfrm>
              <a:off x="2279960" y="3097213"/>
              <a:ext cx="152400" cy="150812"/>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201" name="Rectangle 65"/>
            <p:cNvSpPr>
              <a:spLocks noChangeArrowheads="1"/>
            </p:cNvSpPr>
            <p:nvPr/>
          </p:nvSpPr>
          <p:spPr bwMode="auto">
            <a:xfrm>
              <a:off x="3736975" y="26749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19203" name="Oval 67"/>
            <p:cNvSpPr>
              <a:spLocks noChangeArrowheads="1"/>
            </p:cNvSpPr>
            <p:nvPr/>
          </p:nvSpPr>
          <p:spPr bwMode="auto">
            <a:xfrm>
              <a:off x="3530600" y="4387850"/>
              <a:ext cx="152400" cy="1508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204" name="Line 68"/>
            <p:cNvSpPr>
              <a:spLocks noChangeShapeType="1"/>
            </p:cNvSpPr>
            <p:nvPr/>
          </p:nvSpPr>
          <p:spPr bwMode="auto">
            <a:xfrm>
              <a:off x="3663950" y="4475163"/>
              <a:ext cx="12239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206" name="Line 70"/>
            <p:cNvSpPr>
              <a:spLocks noChangeShapeType="1"/>
            </p:cNvSpPr>
            <p:nvPr/>
          </p:nvSpPr>
          <p:spPr bwMode="auto">
            <a:xfrm flipH="1">
              <a:off x="2349810" y="4691063"/>
              <a:ext cx="431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207" name="Line 71"/>
            <p:cNvSpPr>
              <a:spLocks noChangeShapeType="1"/>
            </p:cNvSpPr>
            <p:nvPr/>
          </p:nvSpPr>
          <p:spPr bwMode="auto">
            <a:xfrm>
              <a:off x="3763963" y="4703763"/>
              <a:ext cx="3032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208" name="Line 72"/>
            <p:cNvSpPr>
              <a:spLocks noChangeShapeType="1"/>
            </p:cNvSpPr>
            <p:nvPr/>
          </p:nvSpPr>
          <p:spPr bwMode="auto">
            <a:xfrm flipV="1">
              <a:off x="2349810" y="4259263"/>
              <a:ext cx="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209" name="Line 73"/>
            <p:cNvSpPr>
              <a:spLocks noChangeShapeType="1"/>
            </p:cNvSpPr>
            <p:nvPr/>
          </p:nvSpPr>
          <p:spPr bwMode="auto">
            <a:xfrm flipH="1">
              <a:off x="1975160" y="4259263"/>
              <a:ext cx="806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210" name="Rectangle 74"/>
            <p:cNvSpPr>
              <a:spLocks noChangeArrowheads="1"/>
            </p:cNvSpPr>
            <p:nvPr/>
          </p:nvSpPr>
          <p:spPr bwMode="auto">
            <a:xfrm>
              <a:off x="1530660" y="40433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p>
          </p:txBody>
        </p:sp>
        <p:sp>
          <p:nvSpPr>
            <p:cNvPr id="219211" name="Oval 75"/>
            <p:cNvSpPr>
              <a:spLocks noChangeArrowheads="1"/>
            </p:cNvSpPr>
            <p:nvPr/>
          </p:nvSpPr>
          <p:spPr bwMode="auto">
            <a:xfrm>
              <a:off x="2278373" y="4186238"/>
              <a:ext cx="152400" cy="150812"/>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212" name="Rectangle 76"/>
            <p:cNvSpPr>
              <a:spLocks noChangeArrowheads="1"/>
            </p:cNvSpPr>
            <p:nvPr/>
          </p:nvSpPr>
          <p:spPr bwMode="auto">
            <a:xfrm>
              <a:off x="3706813" y="4629150"/>
              <a:ext cx="388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p>
          </p:txBody>
        </p:sp>
        <p:sp>
          <p:nvSpPr>
            <p:cNvPr id="219213" name="Line 77"/>
            <p:cNvSpPr>
              <a:spLocks noChangeShapeType="1"/>
            </p:cNvSpPr>
            <p:nvPr/>
          </p:nvSpPr>
          <p:spPr bwMode="auto">
            <a:xfrm flipV="1">
              <a:off x="4887913" y="4043363"/>
              <a:ext cx="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6" name="组合 40"/>
            <p:cNvGrpSpPr/>
            <p:nvPr/>
          </p:nvGrpSpPr>
          <p:grpSpPr>
            <a:xfrm>
              <a:off x="2772402" y="3071810"/>
              <a:ext cx="768350" cy="630238"/>
              <a:chOff x="7177088" y="3041650"/>
              <a:chExt cx="768350" cy="630238"/>
            </a:xfrm>
          </p:grpSpPr>
          <p:sp>
            <p:nvSpPr>
              <p:cNvPr id="3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3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41" name="组合 40"/>
            <p:cNvGrpSpPr/>
            <p:nvPr/>
          </p:nvGrpSpPr>
          <p:grpSpPr>
            <a:xfrm>
              <a:off x="2774674" y="4156084"/>
              <a:ext cx="768350" cy="630238"/>
              <a:chOff x="7177088" y="3041650"/>
              <a:chExt cx="768350" cy="630238"/>
            </a:xfrm>
          </p:grpSpPr>
          <p:sp>
            <p:nvSpPr>
              <p:cNvPr id="42"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3"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4"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5"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46" name="组合 40"/>
            <p:cNvGrpSpPr/>
            <p:nvPr/>
          </p:nvGrpSpPr>
          <p:grpSpPr>
            <a:xfrm>
              <a:off x="5429256" y="3640116"/>
              <a:ext cx="768350" cy="630238"/>
              <a:chOff x="7177088" y="3041650"/>
              <a:chExt cx="768350" cy="630238"/>
            </a:xfrm>
          </p:grpSpPr>
          <p:sp>
            <p:nvSpPr>
              <p:cNvPr id="4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sp>
        <p:nvSpPr>
          <p:cNvPr id="54" name="矩形 53"/>
          <p:cNvSpPr/>
          <p:nvPr/>
        </p:nvSpPr>
        <p:spPr>
          <a:xfrm>
            <a:off x="2855640" y="476673"/>
            <a:ext cx="6408712"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Use </a:t>
            </a:r>
            <a:r>
              <a:rPr lang="en-US" altLang="zh-CN" sz="3200" b="0" dirty="0">
                <a:effectLst>
                  <a:outerShdw blurRad="38100" dist="38100" dir="2700000" algn="tl">
                    <a:srgbClr val="000000">
                      <a:alpha val="43137"/>
                    </a:srgbClr>
                  </a:outerShdw>
                </a:effectLst>
                <a:latin typeface="黑体" pitchFamily="2" charset="-122"/>
                <a:ea typeface="黑体" pitchFamily="2" charset="-122"/>
              </a:rPr>
              <a:t>NAND</a:t>
            </a:r>
            <a:r>
              <a:rPr lang="en-US" altLang="zh-CN" sz="3200" b="0" dirty="0">
                <a:effectLst>
                  <a:outerShdw blurRad="38100" dist="38100" dir="2700000" algn="tl">
                    <a:srgbClr val="000000">
                      <a:alpha val="43137"/>
                    </a:srgbClr>
                  </a:outerShdw>
                </a:effectLst>
              </a:rPr>
              <a:t> gate to implement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OR</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sp>
        <p:nvSpPr>
          <p:cNvPr id="55" name="矩形 54"/>
          <p:cNvSpPr/>
          <p:nvPr/>
        </p:nvSpPr>
        <p:spPr>
          <a:xfrm>
            <a:off x="1703512" y="5724546"/>
            <a:ext cx="8855968"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Prove the universality of </a:t>
            </a:r>
            <a:r>
              <a:rPr lang="en-US" altLang="zh-CN" sz="3200" b="0" dirty="0">
                <a:effectLst>
                  <a:outerShdw blurRad="38100" dist="38100" dir="2700000" algn="tl">
                    <a:srgbClr val="000000">
                      <a:alpha val="43137"/>
                    </a:srgbClr>
                  </a:outerShdw>
                </a:effectLst>
                <a:latin typeface="黑体" pitchFamily="2" charset="-122"/>
                <a:ea typeface="黑体" pitchFamily="2" charset="-122"/>
              </a:rPr>
              <a:t>NOR</a:t>
            </a:r>
            <a:r>
              <a:rPr lang="en-US" altLang="zh-CN" sz="3200" b="0" dirty="0">
                <a:effectLst>
                  <a:outerShdw blurRad="38100" dist="38100" dir="2700000" algn="tl">
                    <a:srgbClr val="000000">
                      <a:alpha val="43137"/>
                    </a:srgbClr>
                  </a:outerShdw>
                </a:effectLst>
              </a:rPr>
              <a:t> gate in a similar way.</a:t>
            </a:r>
            <a:endParaRPr lang="zh-CN" altLang="en-US" sz="3200" b="0" dirty="0">
              <a:effectLst>
                <a:outerShdw blurRad="38100" dist="38100" dir="2700000" algn="tl">
                  <a:srgbClr val="000000">
                    <a:alpha val="43137"/>
                  </a:srgbClr>
                </a:outerShdw>
              </a:effectLst>
            </a:endParaRPr>
          </a:p>
        </p:txBody>
      </p:sp>
      <p:sp>
        <p:nvSpPr>
          <p:cNvPr id="53" name="矩形 52"/>
          <p:cNvSpPr/>
          <p:nvPr/>
        </p:nvSpPr>
        <p:spPr>
          <a:xfrm>
            <a:off x="3359696" y="4941169"/>
            <a:ext cx="148309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Inverter</a:t>
            </a:r>
            <a:endParaRPr lang="zh-CN" altLang="en-US" sz="3200" dirty="0"/>
          </a:p>
        </p:txBody>
      </p:sp>
      <p:sp>
        <p:nvSpPr>
          <p:cNvPr id="56" name="矩形 55"/>
          <p:cNvSpPr/>
          <p:nvPr/>
        </p:nvSpPr>
        <p:spPr>
          <a:xfrm>
            <a:off x="6816080" y="4365105"/>
            <a:ext cx="137088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NAND</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9146"/>
                                        </p:tgtEl>
                                        <p:attrNameLst>
                                          <p:attrName>style.visibility</p:attrName>
                                        </p:attrNameLst>
                                      </p:cBhvr>
                                      <p:to>
                                        <p:strVal val="visible"/>
                                      </p:to>
                                    </p:set>
                                    <p:animEffect transition="in" filter="blinds(horizontal)">
                                      <p:cBhvr>
                                        <p:cTn id="7" dur="500"/>
                                        <p:tgtEl>
                                          <p:spTgt spid="21914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blinds(horizontal)">
                                      <p:cBhvr>
                                        <p:cTn id="11" dur="500"/>
                                        <p:tgtEl>
                                          <p:spTgt spid="5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blinds(horizontal)">
                                      <p:cBhvr>
                                        <p:cTn id="14" dur="500"/>
                                        <p:tgtEl>
                                          <p:spTgt spid="56"/>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linds(horizontal)">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blinds(horizontal)">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3" grpId="0"/>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6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Oval 5"/>
          <p:cNvSpPr>
            <a:spLocks noChangeArrowheads="1"/>
          </p:cNvSpPr>
          <p:nvPr/>
        </p:nvSpPr>
        <p:spPr bwMode="auto">
          <a:xfrm>
            <a:off x="5029200" y="2915285"/>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3" name="Oval 7"/>
          <p:cNvSpPr>
            <a:spLocks noChangeArrowheads="1"/>
          </p:cNvSpPr>
          <p:nvPr/>
        </p:nvSpPr>
        <p:spPr bwMode="auto">
          <a:xfrm>
            <a:off x="6637010" y="2229485"/>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5" name="Oval 9"/>
          <p:cNvSpPr>
            <a:spLocks noChangeArrowheads="1"/>
          </p:cNvSpPr>
          <p:nvPr/>
        </p:nvSpPr>
        <p:spPr bwMode="auto">
          <a:xfrm>
            <a:off x="6637010" y="3524885"/>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Oval 11"/>
          <p:cNvSpPr>
            <a:spLocks noChangeArrowheads="1"/>
          </p:cNvSpPr>
          <p:nvPr/>
        </p:nvSpPr>
        <p:spPr bwMode="auto">
          <a:xfrm>
            <a:off x="7926714" y="2729901"/>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8" name="Line 12"/>
          <p:cNvSpPr>
            <a:spLocks noChangeShapeType="1"/>
          </p:cNvSpPr>
          <p:nvPr/>
        </p:nvSpPr>
        <p:spPr bwMode="auto">
          <a:xfrm flipH="1">
            <a:off x="3324212" y="2839085"/>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9" name="Line 13"/>
          <p:cNvSpPr>
            <a:spLocks noChangeShapeType="1"/>
          </p:cNvSpPr>
          <p:nvPr/>
        </p:nvSpPr>
        <p:spPr bwMode="auto">
          <a:xfrm flipH="1">
            <a:off x="3324212" y="3220085"/>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0" name="Line 14"/>
          <p:cNvSpPr>
            <a:spLocks noChangeShapeType="1"/>
          </p:cNvSpPr>
          <p:nvPr/>
        </p:nvSpPr>
        <p:spPr bwMode="auto">
          <a:xfrm>
            <a:off x="5181600" y="2991485"/>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1" name="Line 15"/>
          <p:cNvSpPr>
            <a:spLocks noChangeShapeType="1"/>
          </p:cNvSpPr>
          <p:nvPr/>
        </p:nvSpPr>
        <p:spPr bwMode="auto">
          <a:xfrm>
            <a:off x="5410200" y="2991485"/>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2" name="Line 16"/>
          <p:cNvSpPr>
            <a:spLocks noChangeShapeType="1"/>
          </p:cNvSpPr>
          <p:nvPr/>
        </p:nvSpPr>
        <p:spPr bwMode="auto">
          <a:xfrm>
            <a:off x="5410200" y="3448685"/>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3" name="Line 17"/>
          <p:cNvSpPr>
            <a:spLocks noChangeShapeType="1"/>
          </p:cNvSpPr>
          <p:nvPr/>
        </p:nvSpPr>
        <p:spPr bwMode="auto">
          <a:xfrm flipV="1">
            <a:off x="5410200" y="2458085"/>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4" name="Line 18"/>
          <p:cNvSpPr>
            <a:spLocks noChangeShapeType="1"/>
          </p:cNvSpPr>
          <p:nvPr/>
        </p:nvSpPr>
        <p:spPr bwMode="auto">
          <a:xfrm>
            <a:off x="5410200" y="2381885"/>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5" name="Line 19"/>
          <p:cNvSpPr>
            <a:spLocks noChangeShapeType="1"/>
          </p:cNvSpPr>
          <p:nvPr/>
        </p:nvSpPr>
        <p:spPr bwMode="auto">
          <a:xfrm>
            <a:off x="5410200" y="2458085"/>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6" name="Line 20"/>
          <p:cNvSpPr>
            <a:spLocks noChangeShapeType="1"/>
          </p:cNvSpPr>
          <p:nvPr/>
        </p:nvSpPr>
        <p:spPr bwMode="auto">
          <a:xfrm flipH="1">
            <a:off x="3867774" y="2153285"/>
            <a:ext cx="198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7" name="Line 21"/>
          <p:cNvSpPr>
            <a:spLocks noChangeShapeType="1"/>
          </p:cNvSpPr>
          <p:nvPr/>
        </p:nvSpPr>
        <p:spPr bwMode="auto">
          <a:xfrm>
            <a:off x="3854126" y="2153285"/>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8" name="Line 22"/>
          <p:cNvSpPr>
            <a:spLocks noChangeShapeType="1"/>
          </p:cNvSpPr>
          <p:nvPr/>
        </p:nvSpPr>
        <p:spPr bwMode="auto">
          <a:xfrm flipH="1">
            <a:off x="3867774" y="3753485"/>
            <a:ext cx="198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9" name="Line 23"/>
          <p:cNvSpPr>
            <a:spLocks noChangeShapeType="1"/>
          </p:cNvSpPr>
          <p:nvPr/>
        </p:nvSpPr>
        <p:spPr bwMode="auto">
          <a:xfrm flipV="1">
            <a:off x="3854126" y="3220085"/>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0" name="Line 24"/>
          <p:cNvSpPr>
            <a:spLocks noChangeShapeType="1"/>
          </p:cNvSpPr>
          <p:nvPr/>
        </p:nvSpPr>
        <p:spPr bwMode="auto">
          <a:xfrm flipH="1">
            <a:off x="6941810" y="2686685"/>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1" name="Line 25"/>
          <p:cNvSpPr>
            <a:spLocks noChangeShapeType="1"/>
          </p:cNvSpPr>
          <p:nvPr/>
        </p:nvSpPr>
        <p:spPr bwMode="auto">
          <a:xfrm flipV="1">
            <a:off x="6941810" y="2305685"/>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2" name="Line 26"/>
          <p:cNvSpPr>
            <a:spLocks noChangeShapeType="1"/>
          </p:cNvSpPr>
          <p:nvPr/>
        </p:nvSpPr>
        <p:spPr bwMode="auto">
          <a:xfrm flipH="1">
            <a:off x="6789410" y="2305685"/>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3" name="Line 27"/>
          <p:cNvSpPr>
            <a:spLocks noChangeShapeType="1"/>
          </p:cNvSpPr>
          <p:nvPr/>
        </p:nvSpPr>
        <p:spPr bwMode="auto">
          <a:xfrm flipH="1">
            <a:off x="6941810" y="3067685"/>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4" name="Line 28"/>
          <p:cNvSpPr>
            <a:spLocks noChangeShapeType="1"/>
          </p:cNvSpPr>
          <p:nvPr/>
        </p:nvSpPr>
        <p:spPr bwMode="auto">
          <a:xfrm>
            <a:off x="6941810" y="3067685"/>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5" name="Line 29"/>
          <p:cNvSpPr>
            <a:spLocks noChangeShapeType="1"/>
          </p:cNvSpPr>
          <p:nvPr/>
        </p:nvSpPr>
        <p:spPr bwMode="auto">
          <a:xfrm flipH="1">
            <a:off x="6789410" y="3601085"/>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6" name="Line 30"/>
          <p:cNvSpPr>
            <a:spLocks noChangeShapeType="1"/>
          </p:cNvSpPr>
          <p:nvPr/>
        </p:nvSpPr>
        <p:spPr bwMode="auto">
          <a:xfrm>
            <a:off x="8079114" y="2806101"/>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31" name="Rectangle 35"/>
          <p:cNvSpPr>
            <a:spLocks noChangeArrowheads="1"/>
          </p:cNvSpPr>
          <p:nvPr/>
        </p:nvSpPr>
        <p:spPr bwMode="auto">
          <a:xfrm>
            <a:off x="2790812" y="241998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2132" name="Rectangle 36"/>
          <p:cNvSpPr>
            <a:spLocks noChangeArrowheads="1"/>
          </p:cNvSpPr>
          <p:nvPr/>
        </p:nvSpPr>
        <p:spPr bwMode="auto">
          <a:xfrm>
            <a:off x="2790812" y="295338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2133" name="Rectangle 37"/>
          <p:cNvSpPr>
            <a:spLocks noChangeArrowheads="1"/>
          </p:cNvSpPr>
          <p:nvPr/>
        </p:nvSpPr>
        <p:spPr bwMode="auto">
          <a:xfrm>
            <a:off x="8307714" y="211077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2134" name="Oval 38"/>
          <p:cNvSpPr>
            <a:spLocks noChangeArrowheads="1"/>
          </p:cNvSpPr>
          <p:nvPr/>
        </p:nvSpPr>
        <p:spPr bwMode="auto">
          <a:xfrm>
            <a:off x="3781412" y="3143885"/>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5" name="Oval 39"/>
          <p:cNvSpPr>
            <a:spLocks noChangeArrowheads="1"/>
          </p:cNvSpPr>
          <p:nvPr/>
        </p:nvSpPr>
        <p:spPr bwMode="auto">
          <a:xfrm>
            <a:off x="3781412" y="2762885"/>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6" name="Oval 40"/>
          <p:cNvSpPr>
            <a:spLocks noChangeArrowheads="1"/>
          </p:cNvSpPr>
          <p:nvPr/>
        </p:nvSpPr>
        <p:spPr bwMode="auto">
          <a:xfrm>
            <a:off x="5334000" y="2915285"/>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8" name="Rectangle 52"/>
          <p:cNvSpPr>
            <a:spLocks noChangeArrowheads="1"/>
          </p:cNvSpPr>
          <p:nvPr/>
        </p:nvSpPr>
        <p:spPr bwMode="auto">
          <a:xfrm>
            <a:off x="4038601" y="4324986"/>
            <a:ext cx="28520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AB</a:t>
            </a:r>
            <a:r>
              <a:rPr lang="en-US" altLang="zh-CN" sz="2200" b="0" dirty="0">
                <a:solidFill>
                  <a:srgbClr val="FFFF00"/>
                </a:solidFill>
                <a:effectLst>
                  <a:outerShdw blurRad="38100" dist="38100" dir="2700000" algn="tl">
                    <a:srgbClr val="000000"/>
                  </a:outerShdw>
                </a:effectLst>
                <a:latin typeface="黑体" pitchFamily="49" charset="-122"/>
                <a:ea typeface="黑体" pitchFamily="49" charset="-122"/>
              </a:rPr>
              <a:t> ( common term )</a:t>
            </a:r>
            <a:endParaRPr lang="zh-CN" altLang="en-US" sz="2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32149" name="Rectangle 53"/>
          <p:cNvSpPr>
            <a:spLocks noChangeArrowheads="1"/>
          </p:cNvSpPr>
          <p:nvPr/>
        </p:nvSpPr>
        <p:spPr bwMode="auto">
          <a:xfrm>
            <a:off x="7018010" y="1276985"/>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2150" name="Rectangle 54"/>
          <p:cNvSpPr>
            <a:spLocks noChangeArrowheads="1"/>
          </p:cNvSpPr>
          <p:nvPr/>
        </p:nvSpPr>
        <p:spPr bwMode="auto">
          <a:xfrm>
            <a:off x="7094210" y="4172585"/>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32151" name="Line 55"/>
          <p:cNvSpPr>
            <a:spLocks noChangeShapeType="1"/>
          </p:cNvSpPr>
          <p:nvPr/>
        </p:nvSpPr>
        <p:spPr bwMode="auto">
          <a:xfrm>
            <a:off x="4114800" y="4439285"/>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52" name="Line 56"/>
          <p:cNvSpPr>
            <a:spLocks noChangeShapeType="1"/>
          </p:cNvSpPr>
          <p:nvPr/>
        </p:nvSpPr>
        <p:spPr bwMode="auto">
          <a:xfrm flipV="1">
            <a:off x="4648200" y="3220085"/>
            <a:ext cx="609600" cy="914400"/>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53" name="Line 57"/>
          <p:cNvSpPr>
            <a:spLocks noChangeShapeType="1"/>
          </p:cNvSpPr>
          <p:nvPr/>
        </p:nvSpPr>
        <p:spPr bwMode="auto">
          <a:xfrm>
            <a:off x="7322810" y="1391285"/>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54" name="Line 58"/>
          <p:cNvSpPr>
            <a:spLocks noChangeShapeType="1"/>
          </p:cNvSpPr>
          <p:nvPr/>
        </p:nvSpPr>
        <p:spPr bwMode="auto">
          <a:xfrm>
            <a:off x="7170410" y="1315085"/>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55" name="Line 59"/>
          <p:cNvSpPr>
            <a:spLocks noChangeShapeType="1"/>
          </p:cNvSpPr>
          <p:nvPr/>
        </p:nvSpPr>
        <p:spPr bwMode="auto">
          <a:xfrm>
            <a:off x="7475210" y="4286885"/>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56" name="Line 60"/>
          <p:cNvSpPr>
            <a:spLocks noChangeShapeType="1"/>
          </p:cNvSpPr>
          <p:nvPr/>
        </p:nvSpPr>
        <p:spPr bwMode="auto">
          <a:xfrm>
            <a:off x="7170410" y="4210685"/>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57" name="Line 61"/>
          <p:cNvSpPr>
            <a:spLocks noChangeShapeType="1"/>
          </p:cNvSpPr>
          <p:nvPr/>
        </p:nvSpPr>
        <p:spPr bwMode="auto">
          <a:xfrm flipH="1" flipV="1">
            <a:off x="7018010" y="3372485"/>
            <a:ext cx="304800" cy="533400"/>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58" name="Line 62"/>
          <p:cNvSpPr>
            <a:spLocks noChangeShapeType="1"/>
          </p:cNvSpPr>
          <p:nvPr/>
        </p:nvSpPr>
        <p:spPr bwMode="auto">
          <a:xfrm flipH="1">
            <a:off x="6941810" y="1848485"/>
            <a:ext cx="533400" cy="381000"/>
          </a:xfrm>
          <a:prstGeom prst="line">
            <a:avLst/>
          </a:prstGeom>
          <a:noFill/>
          <a:ln w="190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2161" name="Object 65"/>
          <p:cNvGraphicFramePr>
            <a:graphicFrameLocks noChangeAspect="1"/>
          </p:cNvGraphicFramePr>
          <p:nvPr>
            <p:extLst>
              <p:ext uri="{D42A27DB-BD31-4B8C-83A1-F6EECF244321}">
                <p14:modId xmlns:p14="http://schemas.microsoft.com/office/powerpoint/2010/main" val="3592268077"/>
              </p:ext>
            </p:extLst>
          </p:nvPr>
        </p:nvGraphicFramePr>
        <p:xfrm>
          <a:off x="1738283" y="5039890"/>
          <a:ext cx="8784201" cy="1341439"/>
        </p:xfrm>
        <a:graphic>
          <a:graphicData uri="http://schemas.openxmlformats.org/presentationml/2006/ole">
            <mc:AlternateContent xmlns:mc="http://schemas.openxmlformats.org/markup-compatibility/2006">
              <mc:Choice xmlns:v="urn:schemas-microsoft-com:vml" Requires="v">
                <p:oleObj spid="_x0000_s316604" name="Equation" r:id="rId4" imgW="5297040" imgH="800280" progId="Equation.3">
                  <p:embed/>
                </p:oleObj>
              </mc:Choice>
              <mc:Fallback>
                <p:oleObj name="Equation" r:id="rId4" imgW="5297040" imgH="8002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283" y="5039890"/>
                        <a:ext cx="8784201" cy="1341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50"/>
          <p:cNvGrpSpPr/>
          <p:nvPr/>
        </p:nvGrpSpPr>
        <p:grpSpPr>
          <a:xfrm>
            <a:off x="4238612" y="2715249"/>
            <a:ext cx="762000" cy="609600"/>
            <a:chOff x="4000496" y="4724400"/>
            <a:chExt cx="762000" cy="609600"/>
          </a:xfrm>
        </p:grpSpPr>
        <p:sp>
          <p:nvSpPr>
            <p:cNvPr id="52" name="Arc 70"/>
            <p:cNvSpPr>
              <a:spLocks/>
            </p:cNvSpPr>
            <p:nvPr/>
          </p:nvSpPr>
          <p:spPr bwMode="auto">
            <a:xfrm>
              <a:off x="4381496" y="4724400"/>
              <a:ext cx="381000" cy="608013"/>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3" name="Line 72"/>
            <p:cNvSpPr>
              <a:spLocks noChangeShapeType="1"/>
            </p:cNvSpPr>
            <p:nvPr/>
          </p:nvSpPr>
          <p:spPr bwMode="auto">
            <a:xfrm flipH="1">
              <a:off x="4000496" y="4724400"/>
              <a:ext cx="381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4" name="Line 73"/>
            <p:cNvSpPr>
              <a:spLocks noChangeShapeType="1"/>
            </p:cNvSpPr>
            <p:nvPr/>
          </p:nvSpPr>
          <p:spPr bwMode="auto">
            <a:xfrm flipH="1">
              <a:off x="4000496" y="5334000"/>
              <a:ext cx="457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5" name="Line 74"/>
            <p:cNvSpPr>
              <a:spLocks noChangeShapeType="1"/>
            </p:cNvSpPr>
            <p:nvPr/>
          </p:nvSpPr>
          <p:spPr bwMode="auto">
            <a:xfrm>
              <a:off x="4000496" y="4724400"/>
              <a:ext cx="0" cy="609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56" name="组合 50"/>
          <p:cNvGrpSpPr/>
          <p:nvPr/>
        </p:nvGrpSpPr>
        <p:grpSpPr>
          <a:xfrm>
            <a:off x="5881686" y="3286753"/>
            <a:ext cx="762000" cy="609600"/>
            <a:chOff x="4000496" y="4724400"/>
            <a:chExt cx="762000" cy="609600"/>
          </a:xfrm>
        </p:grpSpPr>
        <p:sp>
          <p:nvSpPr>
            <p:cNvPr id="57" name="Arc 70"/>
            <p:cNvSpPr>
              <a:spLocks/>
            </p:cNvSpPr>
            <p:nvPr/>
          </p:nvSpPr>
          <p:spPr bwMode="auto">
            <a:xfrm>
              <a:off x="4381496" y="4724400"/>
              <a:ext cx="381000" cy="608013"/>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 name="Line 72"/>
            <p:cNvSpPr>
              <a:spLocks noChangeShapeType="1"/>
            </p:cNvSpPr>
            <p:nvPr/>
          </p:nvSpPr>
          <p:spPr bwMode="auto">
            <a:xfrm flipH="1">
              <a:off x="4000496" y="4724400"/>
              <a:ext cx="381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9" name="Line 73"/>
            <p:cNvSpPr>
              <a:spLocks noChangeShapeType="1"/>
            </p:cNvSpPr>
            <p:nvPr/>
          </p:nvSpPr>
          <p:spPr bwMode="auto">
            <a:xfrm flipH="1">
              <a:off x="4000496" y="5334000"/>
              <a:ext cx="457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0" name="Line 74"/>
            <p:cNvSpPr>
              <a:spLocks noChangeShapeType="1"/>
            </p:cNvSpPr>
            <p:nvPr/>
          </p:nvSpPr>
          <p:spPr bwMode="auto">
            <a:xfrm>
              <a:off x="4000496" y="4724400"/>
              <a:ext cx="0" cy="609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1" name="组合 50"/>
          <p:cNvGrpSpPr/>
          <p:nvPr/>
        </p:nvGrpSpPr>
        <p:grpSpPr>
          <a:xfrm>
            <a:off x="5878208" y="1970375"/>
            <a:ext cx="762000" cy="609600"/>
            <a:chOff x="4000496" y="4724400"/>
            <a:chExt cx="762000" cy="609600"/>
          </a:xfrm>
        </p:grpSpPr>
        <p:sp>
          <p:nvSpPr>
            <p:cNvPr id="62" name="Arc 70"/>
            <p:cNvSpPr>
              <a:spLocks/>
            </p:cNvSpPr>
            <p:nvPr/>
          </p:nvSpPr>
          <p:spPr bwMode="auto">
            <a:xfrm>
              <a:off x="4381496" y="4724400"/>
              <a:ext cx="381000" cy="608013"/>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3" name="Line 72"/>
            <p:cNvSpPr>
              <a:spLocks noChangeShapeType="1"/>
            </p:cNvSpPr>
            <p:nvPr/>
          </p:nvSpPr>
          <p:spPr bwMode="auto">
            <a:xfrm flipH="1">
              <a:off x="4000496" y="4724400"/>
              <a:ext cx="381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4" name="Line 73"/>
            <p:cNvSpPr>
              <a:spLocks noChangeShapeType="1"/>
            </p:cNvSpPr>
            <p:nvPr/>
          </p:nvSpPr>
          <p:spPr bwMode="auto">
            <a:xfrm flipH="1">
              <a:off x="4000496" y="5334000"/>
              <a:ext cx="457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5" name="Line 74"/>
            <p:cNvSpPr>
              <a:spLocks noChangeShapeType="1"/>
            </p:cNvSpPr>
            <p:nvPr/>
          </p:nvSpPr>
          <p:spPr bwMode="auto">
            <a:xfrm>
              <a:off x="4000496" y="4724400"/>
              <a:ext cx="0" cy="609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6" name="组合 50"/>
          <p:cNvGrpSpPr/>
          <p:nvPr/>
        </p:nvGrpSpPr>
        <p:grpSpPr>
          <a:xfrm>
            <a:off x="7167570" y="2541879"/>
            <a:ext cx="762000" cy="609600"/>
            <a:chOff x="4000496" y="4724400"/>
            <a:chExt cx="762000" cy="609600"/>
          </a:xfrm>
        </p:grpSpPr>
        <p:sp>
          <p:nvSpPr>
            <p:cNvPr id="67" name="Arc 70"/>
            <p:cNvSpPr>
              <a:spLocks/>
            </p:cNvSpPr>
            <p:nvPr/>
          </p:nvSpPr>
          <p:spPr bwMode="auto">
            <a:xfrm>
              <a:off x="4381496" y="4724400"/>
              <a:ext cx="381000" cy="608013"/>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Line 72"/>
            <p:cNvSpPr>
              <a:spLocks noChangeShapeType="1"/>
            </p:cNvSpPr>
            <p:nvPr/>
          </p:nvSpPr>
          <p:spPr bwMode="auto">
            <a:xfrm flipH="1">
              <a:off x="4000496" y="4724400"/>
              <a:ext cx="381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9" name="Line 73"/>
            <p:cNvSpPr>
              <a:spLocks noChangeShapeType="1"/>
            </p:cNvSpPr>
            <p:nvPr/>
          </p:nvSpPr>
          <p:spPr bwMode="auto">
            <a:xfrm flipH="1">
              <a:off x="4000496" y="5334000"/>
              <a:ext cx="457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0" name="Line 74"/>
            <p:cNvSpPr>
              <a:spLocks noChangeShapeType="1"/>
            </p:cNvSpPr>
            <p:nvPr/>
          </p:nvSpPr>
          <p:spPr bwMode="auto">
            <a:xfrm>
              <a:off x="4000496" y="4724400"/>
              <a:ext cx="0" cy="609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73" name="Rectangle 58"/>
          <p:cNvSpPr>
            <a:spLocks noChangeArrowheads="1"/>
          </p:cNvSpPr>
          <p:nvPr/>
        </p:nvSpPr>
        <p:spPr bwMode="auto">
          <a:xfrm>
            <a:off x="1703513" y="404665"/>
            <a:ext cx="7491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Example</a:t>
            </a:r>
            <a:r>
              <a:rPr lang="en-US" altLang="zh-CN" sz="3200" b="0" dirty="0">
                <a:effectLst>
                  <a:outerShdw blurRad="38100" dist="38100" dir="2700000" algn="tl">
                    <a:srgbClr val="000000"/>
                  </a:outerShdw>
                </a:effectLst>
                <a:latin typeface="黑体" pitchFamily="49" charset="-122"/>
                <a:ea typeface="黑体" pitchFamily="49" charset="-122"/>
              </a:rPr>
              <a:t> </a:t>
            </a:r>
            <a:r>
              <a:rPr lang="zh-CN" altLang="en-US" sz="3200" b="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ea typeface="黑体" pitchFamily="49" charset="-122"/>
                <a:cs typeface="Times New Roman" pitchFamily="18" charset="0"/>
              </a:rPr>
              <a:t>Analyze the Following 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72" name="矩形 71"/>
          <p:cNvSpPr/>
          <p:nvPr/>
        </p:nvSpPr>
        <p:spPr>
          <a:xfrm>
            <a:off x="3359696" y="1340769"/>
            <a:ext cx="137088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NAND</a:t>
            </a:r>
            <a:endParaRPr lang="zh-CN" altLang="en-US" sz="3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2161"/>
                                        </p:tgtEl>
                                        <p:attrNameLst>
                                          <p:attrName>style.visibility</p:attrName>
                                        </p:attrNameLst>
                                      </p:cBhvr>
                                      <p:to>
                                        <p:strVal val="visible"/>
                                      </p:to>
                                    </p:set>
                                    <p:anim calcmode="lin" valueType="num">
                                      <p:cBhvr additive="base">
                                        <p:cTn id="7" dur="500" fill="hold"/>
                                        <p:tgtEl>
                                          <p:spTgt spid="132161"/>
                                        </p:tgtEl>
                                        <p:attrNameLst>
                                          <p:attrName>ppt_x</p:attrName>
                                        </p:attrNameLst>
                                      </p:cBhvr>
                                      <p:tavLst>
                                        <p:tav tm="0">
                                          <p:val>
                                            <p:strVal val="0-#ppt_w/2"/>
                                          </p:val>
                                        </p:tav>
                                        <p:tav tm="100000">
                                          <p:val>
                                            <p:strVal val="#ppt_x"/>
                                          </p:val>
                                        </p:tav>
                                      </p:tavLst>
                                    </p:anim>
                                    <p:anim calcmode="lin" valueType="num">
                                      <p:cBhvr additive="base">
                                        <p:cTn id="8" dur="500" fill="hold"/>
                                        <p:tgtEl>
                                          <p:spTgt spid="1321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60" name="Rectangle 48"/>
          <p:cNvSpPr>
            <a:spLocks noChangeArrowheads="1"/>
          </p:cNvSpPr>
          <p:nvPr/>
        </p:nvSpPr>
        <p:spPr bwMode="auto">
          <a:xfrm>
            <a:off x="1703388" y="1336676"/>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1</a:t>
            </a:r>
            <a:r>
              <a:rPr lang="zh-CN" altLang="en-US" sz="3200" b="0" dirty="0">
                <a:effectLst>
                  <a:outerShdw blurRad="38100" dist="38100" dir="2700000" algn="tl">
                    <a:srgbClr val="000000"/>
                  </a:outerShdw>
                </a:effectLst>
                <a:latin typeface="黑体" pitchFamily="49" charset="-122"/>
                <a:ea typeface="黑体" pitchFamily="49" charset="-122"/>
              </a:rPr>
              <a:t>）</a:t>
            </a:r>
          </a:p>
        </p:txBody>
      </p:sp>
      <p:sp>
        <p:nvSpPr>
          <p:cNvPr id="23" name="矩形 22"/>
          <p:cNvSpPr/>
          <p:nvPr/>
        </p:nvSpPr>
        <p:spPr>
          <a:xfrm>
            <a:off x="1847528" y="404665"/>
            <a:ext cx="7704856"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Prove the generality of </a:t>
            </a:r>
            <a:r>
              <a:rPr lang="en-US" altLang="zh-CN" sz="3200" b="0" dirty="0">
                <a:effectLst>
                  <a:outerShdw blurRad="38100" dist="38100" dir="2700000" algn="tl">
                    <a:srgbClr val="000000">
                      <a:alpha val="43137"/>
                    </a:srgbClr>
                  </a:outerShdw>
                </a:effectLst>
                <a:latin typeface="黑体" pitchFamily="2" charset="-122"/>
                <a:ea typeface="黑体" pitchFamily="2" charset="-122"/>
              </a:rPr>
              <a:t>NOR</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sp>
        <p:nvSpPr>
          <p:cNvPr id="24" name="矩形 23"/>
          <p:cNvSpPr/>
          <p:nvPr/>
        </p:nvSpPr>
        <p:spPr>
          <a:xfrm>
            <a:off x="2855640" y="1340769"/>
            <a:ext cx="7416824"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Use </a:t>
            </a:r>
            <a:r>
              <a:rPr lang="en-US" altLang="zh-CN" sz="3200" b="0" dirty="0">
                <a:effectLst>
                  <a:outerShdw blurRad="38100" dist="38100" dir="2700000" algn="tl">
                    <a:srgbClr val="000000">
                      <a:alpha val="43137"/>
                    </a:srgbClr>
                  </a:outerShdw>
                </a:effectLst>
                <a:latin typeface="黑体" pitchFamily="2" charset="-122"/>
                <a:ea typeface="黑体" pitchFamily="2" charset="-122"/>
              </a:rPr>
              <a:t>NOR</a:t>
            </a:r>
            <a:r>
              <a:rPr lang="en-US" altLang="zh-CN" sz="3200" b="0" dirty="0">
                <a:effectLst>
                  <a:outerShdw blurRad="38100" dist="38100" dir="2700000" algn="tl">
                    <a:srgbClr val="000000">
                      <a:alpha val="43137"/>
                    </a:srgbClr>
                  </a:outerShdw>
                </a:effectLst>
              </a:rPr>
              <a:t> gate to implement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NOT</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sp>
        <p:nvSpPr>
          <p:cNvPr id="26" name="矩形 25"/>
          <p:cNvSpPr/>
          <p:nvPr/>
        </p:nvSpPr>
        <p:spPr>
          <a:xfrm>
            <a:off x="2855640" y="3140969"/>
            <a:ext cx="6624736"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Use </a:t>
            </a:r>
            <a:r>
              <a:rPr lang="en-US" altLang="zh-CN" sz="3200" b="0" dirty="0">
                <a:effectLst>
                  <a:outerShdw blurRad="38100" dist="38100" dir="2700000" algn="tl">
                    <a:srgbClr val="000000">
                      <a:alpha val="43137"/>
                    </a:srgbClr>
                  </a:outerShdw>
                </a:effectLst>
                <a:latin typeface="黑体" pitchFamily="2" charset="-122"/>
                <a:ea typeface="黑体" pitchFamily="2" charset="-122"/>
              </a:rPr>
              <a:t>NOR</a:t>
            </a:r>
            <a:r>
              <a:rPr lang="en-US" altLang="zh-CN" sz="3200" b="0" dirty="0">
                <a:effectLst>
                  <a:outerShdw blurRad="38100" dist="38100" dir="2700000" algn="tl">
                    <a:srgbClr val="000000">
                      <a:alpha val="43137"/>
                    </a:srgbClr>
                  </a:outerShdw>
                </a:effectLst>
              </a:rPr>
              <a:t> gate to implement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AND</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sp>
        <p:nvSpPr>
          <p:cNvPr id="28" name="Rectangle 48"/>
          <p:cNvSpPr>
            <a:spLocks noChangeArrowheads="1"/>
          </p:cNvSpPr>
          <p:nvPr/>
        </p:nvSpPr>
        <p:spPr bwMode="auto">
          <a:xfrm>
            <a:off x="1703388" y="3140969"/>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2</a:t>
            </a:r>
            <a:r>
              <a:rPr lang="zh-CN" altLang="en-US" sz="3200" b="0" dirty="0">
                <a:effectLst>
                  <a:outerShdw blurRad="38100" dist="38100" dir="2700000" algn="tl">
                    <a:srgbClr val="000000"/>
                  </a:outerShdw>
                </a:effectLst>
                <a:latin typeface="黑体" pitchFamily="49" charset="-122"/>
                <a:ea typeface="黑体" pitchFamily="49" charset="-122"/>
              </a:rPr>
              <a:t>）</a:t>
            </a:r>
          </a:p>
        </p:txBody>
      </p:sp>
      <p:sp>
        <p:nvSpPr>
          <p:cNvPr id="29" name="Rectangle 11"/>
          <p:cNvSpPr>
            <a:spLocks noChangeArrowheads="1"/>
          </p:cNvSpPr>
          <p:nvPr/>
        </p:nvSpPr>
        <p:spPr bwMode="auto">
          <a:xfrm>
            <a:off x="1703388" y="5000869"/>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a:t>
            </a:r>
            <a:r>
              <a:rPr lang="en-US" altLang="zh-CN" sz="3200" b="0" dirty="0">
                <a:effectLst>
                  <a:outerShdw blurRad="38100" dist="38100" dir="2700000" algn="tl">
                    <a:srgbClr val="000000"/>
                  </a:outerShdw>
                </a:effectLst>
                <a:latin typeface="黑体" pitchFamily="49" charset="-122"/>
                <a:ea typeface="黑体" pitchFamily="49" charset="-122"/>
              </a:rPr>
              <a:t>3</a:t>
            </a:r>
            <a:r>
              <a:rPr lang="zh-CN" altLang="en-US" sz="3200" b="0" dirty="0">
                <a:effectLst>
                  <a:outerShdw blurRad="38100" dist="38100" dir="2700000" algn="tl">
                    <a:srgbClr val="000000"/>
                  </a:outerShdw>
                </a:effectLst>
                <a:latin typeface="黑体" pitchFamily="49" charset="-122"/>
                <a:ea typeface="黑体" pitchFamily="49" charset="-122"/>
              </a:rPr>
              <a:t>）</a:t>
            </a:r>
          </a:p>
        </p:txBody>
      </p:sp>
      <p:sp>
        <p:nvSpPr>
          <p:cNvPr id="30" name="矩形 29"/>
          <p:cNvSpPr/>
          <p:nvPr/>
        </p:nvSpPr>
        <p:spPr>
          <a:xfrm>
            <a:off x="2855640" y="5004466"/>
            <a:ext cx="6408712"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Use </a:t>
            </a:r>
            <a:r>
              <a:rPr lang="en-US" altLang="zh-CN" sz="3200" b="0" dirty="0">
                <a:effectLst>
                  <a:outerShdw blurRad="38100" dist="38100" dir="2700000" algn="tl">
                    <a:srgbClr val="000000">
                      <a:alpha val="43137"/>
                    </a:srgbClr>
                  </a:outerShdw>
                </a:effectLst>
                <a:latin typeface="黑体" pitchFamily="2" charset="-122"/>
                <a:ea typeface="黑体" pitchFamily="2" charset="-122"/>
              </a:rPr>
              <a:t>NOR</a:t>
            </a:r>
            <a:r>
              <a:rPr lang="en-US" altLang="zh-CN" sz="3200" b="0" dirty="0">
                <a:effectLst>
                  <a:outerShdw blurRad="38100" dist="38100" dir="2700000" algn="tl">
                    <a:srgbClr val="000000">
                      <a:alpha val="43137"/>
                    </a:srgbClr>
                  </a:outerShdw>
                </a:effectLst>
              </a:rPr>
              <a:t> gate to implement </a:t>
            </a:r>
            <a:r>
              <a:rPr lang="en-US" altLang="zh-CN" sz="3200" b="0" dirty="0">
                <a:solidFill>
                  <a:srgbClr val="FFFF00"/>
                </a:solidFill>
                <a:effectLst>
                  <a:outerShdw blurRad="38100" dist="38100" dir="2700000" algn="tl">
                    <a:srgbClr val="000000">
                      <a:alpha val="43137"/>
                    </a:srgbClr>
                  </a:outerShdw>
                </a:effectLst>
                <a:latin typeface="黑体" pitchFamily="2" charset="-122"/>
                <a:ea typeface="黑体" pitchFamily="2" charset="-122"/>
              </a:rPr>
              <a:t>OR</a:t>
            </a:r>
            <a:r>
              <a:rPr lang="en-US" altLang="zh-CN" sz="3200" b="0" dirty="0">
                <a:effectLst>
                  <a:outerShdw blurRad="38100" dist="38100" dir="2700000" algn="tl">
                    <a:srgbClr val="000000">
                      <a:alpha val="43137"/>
                    </a:srgbClr>
                  </a:outerShdw>
                </a:effectLst>
              </a:rPr>
              <a:t> Gate</a:t>
            </a:r>
            <a:endParaRPr lang="zh-CN" altLang="en-US" sz="3200" b="0" dirty="0">
              <a:effectLst>
                <a:outerShdw blurRad="38100" dist="38100" dir="2700000" algn="tl">
                  <a:srgbClr val="000000">
                    <a:alpha val="43137"/>
                  </a:srgbClr>
                </a:outerShdw>
              </a:effectLst>
            </a:endParaRPr>
          </a:p>
        </p:txBody>
      </p:sp>
      <p:graphicFrame>
        <p:nvGraphicFramePr>
          <p:cNvPr id="31" name="Object 2"/>
          <p:cNvGraphicFramePr>
            <a:graphicFrameLocks noChangeAspect="1"/>
          </p:cNvGraphicFramePr>
          <p:nvPr>
            <p:extLst>
              <p:ext uri="{D42A27DB-BD31-4B8C-83A1-F6EECF244321}">
                <p14:modId xmlns:p14="http://schemas.microsoft.com/office/powerpoint/2010/main" val="2010011962"/>
              </p:ext>
            </p:extLst>
          </p:nvPr>
        </p:nvGraphicFramePr>
        <p:xfrm>
          <a:off x="4241801" y="2138363"/>
          <a:ext cx="2581275" cy="857250"/>
        </p:xfrm>
        <a:graphic>
          <a:graphicData uri="http://schemas.openxmlformats.org/presentationml/2006/ole">
            <mc:AlternateContent xmlns:mc="http://schemas.openxmlformats.org/markup-compatibility/2006">
              <mc:Choice xmlns:v="urn:schemas-microsoft-com:vml" Requires="v">
                <p:oleObj spid="_x0000_s1035694" name="Equation" r:id="rId3" imgW="749160" imgH="241200" progId="Equation.DSMT4">
                  <p:embed/>
                </p:oleObj>
              </mc:Choice>
              <mc:Fallback>
                <p:oleObj name="Equation" r:id="rId3" imgW="749160" imgH="241200" progId="Equation.DSMT4">
                  <p:embed/>
                  <p:pic>
                    <p:nvPicPr>
                      <p:cNvPr id="7" name="Object 2"/>
                      <p:cNvPicPr>
                        <a:picLocks noChangeAspect="1" noChangeArrowheads="1"/>
                      </p:cNvPicPr>
                      <p:nvPr/>
                    </p:nvPicPr>
                    <p:blipFill>
                      <a:blip r:embed="rId4">
                        <a:lum bright="100000" contrast="-40000"/>
                      </a:blip>
                      <a:srcRect/>
                      <a:stretch>
                        <a:fillRect/>
                      </a:stretch>
                    </p:blipFill>
                    <p:spPr bwMode="auto">
                      <a:xfrm>
                        <a:off x="4241801" y="2138363"/>
                        <a:ext cx="25812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
          <p:cNvGraphicFramePr>
            <a:graphicFrameLocks noChangeAspect="1"/>
          </p:cNvGraphicFramePr>
          <p:nvPr>
            <p:extLst>
              <p:ext uri="{D42A27DB-BD31-4B8C-83A1-F6EECF244321}">
                <p14:modId xmlns:p14="http://schemas.microsoft.com/office/powerpoint/2010/main" val="2760420708"/>
              </p:ext>
            </p:extLst>
          </p:nvPr>
        </p:nvGraphicFramePr>
        <p:xfrm>
          <a:off x="3717131" y="5703645"/>
          <a:ext cx="3630612" cy="947737"/>
        </p:xfrm>
        <a:graphic>
          <a:graphicData uri="http://schemas.openxmlformats.org/presentationml/2006/ole">
            <mc:AlternateContent xmlns:mc="http://schemas.openxmlformats.org/markup-compatibility/2006">
              <mc:Choice xmlns:v="urn:schemas-microsoft-com:vml" Requires="v">
                <p:oleObj spid="_x0000_s1035695" name="Equation" r:id="rId5" imgW="1054080" imgH="266400" progId="Equation.DSMT4">
                  <p:embed/>
                </p:oleObj>
              </mc:Choice>
              <mc:Fallback>
                <p:oleObj name="Equation" r:id="rId5" imgW="1054080" imgH="266400" progId="Equation.DSMT4">
                  <p:embed/>
                  <p:pic>
                    <p:nvPicPr>
                      <p:cNvPr id="31" name="Object 2"/>
                      <p:cNvPicPr>
                        <a:picLocks noChangeAspect="1" noChangeArrowheads="1"/>
                      </p:cNvPicPr>
                      <p:nvPr/>
                    </p:nvPicPr>
                    <p:blipFill>
                      <a:blip r:embed="rId6">
                        <a:lum bright="100000" contrast="-40000"/>
                      </a:blip>
                      <a:srcRect/>
                      <a:stretch>
                        <a:fillRect/>
                      </a:stretch>
                    </p:blipFill>
                    <p:spPr bwMode="auto">
                      <a:xfrm>
                        <a:off x="3717131" y="5703645"/>
                        <a:ext cx="3630612"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2"/>
          <p:cNvGraphicFramePr>
            <a:graphicFrameLocks noChangeAspect="1"/>
          </p:cNvGraphicFramePr>
          <p:nvPr>
            <p:extLst>
              <p:ext uri="{D42A27DB-BD31-4B8C-83A1-F6EECF244321}">
                <p14:modId xmlns:p14="http://schemas.microsoft.com/office/powerpoint/2010/main" val="2430477004"/>
              </p:ext>
            </p:extLst>
          </p:nvPr>
        </p:nvGraphicFramePr>
        <p:xfrm>
          <a:off x="4111777" y="3840147"/>
          <a:ext cx="3192462" cy="947738"/>
        </p:xfrm>
        <a:graphic>
          <a:graphicData uri="http://schemas.openxmlformats.org/presentationml/2006/ole">
            <mc:AlternateContent xmlns:mc="http://schemas.openxmlformats.org/markup-compatibility/2006">
              <mc:Choice xmlns:v="urn:schemas-microsoft-com:vml" Requires="v">
                <p:oleObj spid="_x0000_s1035696" name="Equation" r:id="rId7" imgW="927000" imgH="266400" progId="Equation.DSMT4">
                  <p:embed/>
                </p:oleObj>
              </mc:Choice>
              <mc:Fallback>
                <p:oleObj name="Equation" r:id="rId7" imgW="927000" imgH="266400" progId="Equation.DSMT4">
                  <p:embed/>
                  <p:pic>
                    <p:nvPicPr>
                      <p:cNvPr id="32" name="Object 2"/>
                      <p:cNvPicPr>
                        <a:picLocks noChangeAspect="1" noChangeArrowheads="1"/>
                      </p:cNvPicPr>
                      <p:nvPr/>
                    </p:nvPicPr>
                    <p:blipFill>
                      <a:blip r:embed="rId8">
                        <a:lum bright="100000" contrast="-40000"/>
                      </a:blip>
                      <a:srcRect/>
                      <a:stretch>
                        <a:fillRect/>
                      </a:stretch>
                    </p:blipFill>
                    <p:spPr bwMode="auto">
                      <a:xfrm>
                        <a:off x="4111777" y="3840147"/>
                        <a:ext cx="3192462"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364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5" name="Rectangle 3"/>
          <p:cNvSpPr>
            <a:spLocks noChangeArrowheads="1"/>
          </p:cNvSpPr>
          <p:nvPr/>
        </p:nvSpPr>
        <p:spPr bwMode="auto">
          <a:xfrm>
            <a:off x="2068514" y="1956745"/>
            <a:ext cx="41054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ea typeface="黑体" pitchFamily="49" charset="-122"/>
                <a:cs typeface="Times New Roman" pitchFamily="18" charset="0"/>
              </a:rPr>
              <a:t>1. Adder and </a:t>
            </a:r>
            <a:r>
              <a:rPr lang="en-US" altLang="zh-CN" sz="3200" b="0" dirty="0" err="1">
                <a:effectLst>
                  <a:outerShdw blurRad="38100" dist="38100" dir="2700000" algn="tl">
                    <a:srgbClr val="000000"/>
                  </a:outerShdw>
                </a:effectLst>
                <a:ea typeface="黑体" pitchFamily="49" charset="-122"/>
                <a:cs typeface="Times New Roman" pitchFamily="18" charset="0"/>
              </a:rPr>
              <a:t>Subtractor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284676" name="Rectangle 4"/>
          <p:cNvSpPr>
            <a:spLocks noChangeArrowheads="1"/>
          </p:cNvSpPr>
          <p:nvPr/>
        </p:nvSpPr>
        <p:spPr bwMode="auto">
          <a:xfrm>
            <a:off x="2103439" y="2677470"/>
            <a:ext cx="33089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ea typeface="黑体" pitchFamily="49" charset="-122"/>
                <a:cs typeface="Times New Roman" pitchFamily="18" charset="0"/>
              </a:rPr>
              <a:t>2.  Code Converter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284677" name="Rectangle 5"/>
          <p:cNvSpPr>
            <a:spLocks noChangeArrowheads="1"/>
          </p:cNvSpPr>
          <p:nvPr/>
        </p:nvSpPr>
        <p:spPr bwMode="auto">
          <a:xfrm>
            <a:off x="2103438" y="3396608"/>
            <a:ext cx="449353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ea typeface="黑体" pitchFamily="49" charset="-122"/>
                <a:cs typeface="Times New Roman" pitchFamily="18" charset="0"/>
              </a:rPr>
              <a:t>3.  Numerical Comparator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284678" name="Rectangle 6"/>
          <p:cNvSpPr>
            <a:spLocks noChangeArrowheads="1"/>
          </p:cNvSpPr>
          <p:nvPr/>
        </p:nvSpPr>
        <p:spPr bwMode="auto">
          <a:xfrm>
            <a:off x="2103439" y="4018908"/>
            <a:ext cx="206498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ea typeface="黑体" pitchFamily="49" charset="-122"/>
                <a:cs typeface="Times New Roman" pitchFamily="18" charset="0"/>
              </a:rPr>
              <a:t>4. </a:t>
            </a:r>
            <a:r>
              <a:rPr lang="zh-CN" altLang="en-US" sz="3200" b="0" dirty="0">
                <a:effectLst>
                  <a:outerShdw blurRad="38100" dist="38100" dir="2700000" algn="tl">
                    <a:srgbClr val="000000"/>
                  </a:outerShdw>
                </a:effectLst>
                <a:ea typeface="黑体" pitchFamily="49" charset="-122"/>
                <a:cs typeface="Times New Roman" pitchFamily="18" charset="0"/>
              </a:rPr>
              <a:t> </a:t>
            </a:r>
            <a:r>
              <a:rPr lang="en-US" altLang="zh-CN" sz="3200" b="0" dirty="0">
                <a:effectLst>
                  <a:outerShdw blurRad="38100" dist="38100" dir="2700000" algn="tl">
                    <a:srgbClr val="000000"/>
                  </a:outerShdw>
                </a:effectLst>
                <a:ea typeface="黑体" pitchFamily="49" charset="-122"/>
                <a:cs typeface="Times New Roman" pitchFamily="18" charset="0"/>
              </a:rPr>
              <a:t>Encoder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284679" name="Rectangle 7"/>
          <p:cNvSpPr>
            <a:spLocks noChangeArrowheads="1"/>
          </p:cNvSpPr>
          <p:nvPr/>
        </p:nvSpPr>
        <p:spPr bwMode="auto">
          <a:xfrm>
            <a:off x="2103439" y="4739633"/>
            <a:ext cx="208903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ea typeface="黑体" pitchFamily="49" charset="-122"/>
                <a:cs typeface="Times New Roman" pitchFamily="18" charset="0"/>
              </a:rPr>
              <a:t>5. </a:t>
            </a:r>
            <a:r>
              <a:rPr lang="zh-CN" altLang="en-US" sz="3200" b="0" dirty="0">
                <a:effectLst>
                  <a:outerShdw blurRad="38100" dist="38100" dir="2700000" algn="tl">
                    <a:srgbClr val="000000"/>
                  </a:outerShdw>
                </a:effectLst>
                <a:ea typeface="黑体" pitchFamily="49" charset="-122"/>
                <a:cs typeface="Times New Roman" pitchFamily="18" charset="0"/>
              </a:rPr>
              <a:t> </a:t>
            </a:r>
            <a:r>
              <a:rPr lang="en-US" altLang="zh-CN" sz="3200" b="0" dirty="0">
                <a:effectLst>
                  <a:outerShdw blurRad="38100" dist="38100" dir="2700000" algn="tl">
                    <a:srgbClr val="000000"/>
                  </a:outerShdw>
                </a:effectLst>
                <a:ea typeface="黑体" pitchFamily="49" charset="-122"/>
                <a:cs typeface="Times New Roman" pitchFamily="18" charset="0"/>
              </a:rPr>
              <a:t>Decoder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284680" name="Rectangle 8"/>
          <p:cNvSpPr>
            <a:spLocks noChangeArrowheads="1"/>
          </p:cNvSpPr>
          <p:nvPr/>
        </p:nvSpPr>
        <p:spPr bwMode="auto">
          <a:xfrm>
            <a:off x="2112963" y="5485758"/>
            <a:ext cx="292099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ea typeface="黑体" pitchFamily="49" charset="-122"/>
                <a:cs typeface="Times New Roman" pitchFamily="18" charset="0"/>
              </a:rPr>
              <a:t>6. </a:t>
            </a:r>
            <a:r>
              <a:rPr lang="zh-CN" altLang="en-US" sz="3200" b="0" dirty="0">
                <a:effectLst>
                  <a:outerShdw blurRad="38100" dist="38100" dir="2700000" algn="tl">
                    <a:srgbClr val="000000"/>
                  </a:outerShdw>
                </a:effectLst>
                <a:ea typeface="黑体" pitchFamily="49" charset="-122"/>
                <a:cs typeface="Times New Roman" pitchFamily="18" charset="0"/>
              </a:rPr>
              <a:t> </a:t>
            </a:r>
            <a:r>
              <a:rPr lang="en-US" altLang="zh-CN" sz="3200" b="0" dirty="0">
                <a:effectLst>
                  <a:outerShdw blurRad="38100" dist="38100" dir="2700000" algn="tl">
                    <a:srgbClr val="000000"/>
                  </a:outerShdw>
                </a:effectLst>
                <a:ea typeface="黑体" pitchFamily="49" charset="-122"/>
                <a:cs typeface="Times New Roman" pitchFamily="18" charset="0"/>
              </a:rPr>
              <a:t>Data Selector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284684" name="Rectangle 12"/>
          <p:cNvSpPr>
            <a:spLocks noGrp="1" noChangeArrowheads="1"/>
          </p:cNvSpPr>
          <p:nvPr>
            <p:ph type="title"/>
          </p:nvPr>
        </p:nvSpPr>
        <p:spPr>
          <a:xfrm>
            <a:off x="1740918" y="255118"/>
            <a:ext cx="9323635" cy="1446550"/>
          </a:xfrm>
          <a:noFill/>
          <a:ln/>
        </p:spPr>
        <p:txBody>
          <a:bodyPr/>
          <a:lstStyle/>
          <a:p>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3 </a:t>
            </a:r>
            <a:r>
              <a:rPr lang="en-US" altLang="zh-CN" dirty="0" smtClean="0">
                <a:latin typeface="Times New Roman" pitchFamily="18" charset="0"/>
                <a:ea typeface="黑体" pitchFamily="49" charset="-122"/>
                <a:cs typeface="Times New Roman" pitchFamily="18" charset="0"/>
              </a:rPr>
              <a:t>Representative Combinational Circuits</a:t>
            </a:r>
            <a:endParaRPr lang="en-US" altLang="zh-CN"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box(in)">
                                      <p:cBhvr>
                                        <p:cTn id="7" dur="500"/>
                                        <p:tgtEl>
                                          <p:spTgt spid="284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4676"/>
                                        </p:tgtEl>
                                        <p:attrNameLst>
                                          <p:attrName>style.visibility</p:attrName>
                                        </p:attrNameLst>
                                      </p:cBhvr>
                                      <p:to>
                                        <p:strVal val="visible"/>
                                      </p:to>
                                    </p:set>
                                    <p:animEffect transition="in" filter="box(in)">
                                      <p:cBhvr>
                                        <p:cTn id="12" dur="500"/>
                                        <p:tgtEl>
                                          <p:spTgt spid="284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4677"/>
                                        </p:tgtEl>
                                        <p:attrNameLst>
                                          <p:attrName>style.visibility</p:attrName>
                                        </p:attrNameLst>
                                      </p:cBhvr>
                                      <p:to>
                                        <p:strVal val="visible"/>
                                      </p:to>
                                    </p:set>
                                    <p:animEffect transition="in" filter="box(in)">
                                      <p:cBhvr>
                                        <p:cTn id="17" dur="500"/>
                                        <p:tgtEl>
                                          <p:spTgt spid="2846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84678"/>
                                        </p:tgtEl>
                                        <p:attrNameLst>
                                          <p:attrName>style.visibility</p:attrName>
                                        </p:attrNameLst>
                                      </p:cBhvr>
                                      <p:to>
                                        <p:strVal val="visible"/>
                                      </p:to>
                                    </p:set>
                                    <p:animEffect transition="in" filter="box(in)">
                                      <p:cBhvr>
                                        <p:cTn id="22" dur="500"/>
                                        <p:tgtEl>
                                          <p:spTgt spid="284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84679"/>
                                        </p:tgtEl>
                                        <p:attrNameLst>
                                          <p:attrName>style.visibility</p:attrName>
                                        </p:attrNameLst>
                                      </p:cBhvr>
                                      <p:to>
                                        <p:strVal val="visible"/>
                                      </p:to>
                                    </p:set>
                                    <p:animEffect transition="in" filter="box(in)">
                                      <p:cBhvr>
                                        <p:cTn id="27" dur="500"/>
                                        <p:tgtEl>
                                          <p:spTgt spid="284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84680"/>
                                        </p:tgtEl>
                                        <p:attrNameLst>
                                          <p:attrName>style.visibility</p:attrName>
                                        </p:attrNameLst>
                                      </p:cBhvr>
                                      <p:to>
                                        <p:strVal val="visible"/>
                                      </p:to>
                                    </p:set>
                                    <p:animEffect transition="in" filter="box(in)">
                                      <p:cBhvr>
                                        <p:cTn id="32" dur="500"/>
                                        <p:tgtEl>
                                          <p:spTgt spid="284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p:bldP spid="284676" grpId="0"/>
      <p:bldP spid="284677" grpId="0"/>
      <p:bldP spid="284678" grpId="0"/>
      <p:bldP spid="284679" grpId="0"/>
      <p:bldP spid="28468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645096" y="252910"/>
            <a:ext cx="8915400" cy="769441"/>
          </a:xfrm>
        </p:spPr>
        <p:txBody>
          <a:bodyPr/>
          <a:lstStyle/>
          <a:p>
            <a:r>
              <a:rPr lang="en-US" altLang="zh-CN" dirty="0" smtClean="0">
                <a:latin typeface="Times New Roman" pitchFamily="18" charset="0"/>
                <a:ea typeface="黑体" pitchFamily="49" charset="-122"/>
                <a:cs typeface="Times New Roman" pitchFamily="18" charset="0"/>
              </a:rPr>
              <a:t>4</a:t>
            </a:r>
            <a:r>
              <a:rPr lang="zh-CN" altLang="en-US" dirty="0" smtClean="0">
                <a:latin typeface="Times New Roman" pitchFamily="18" charset="0"/>
                <a:ea typeface="黑体" pitchFamily="49" charset="-122"/>
                <a:cs typeface="Times New Roman" pitchFamily="18" charset="0"/>
              </a:rPr>
              <a:t>.3.1 </a:t>
            </a:r>
            <a:r>
              <a:rPr lang="en-US" altLang="zh-CN" dirty="0" smtClean="0">
                <a:latin typeface="Times New Roman" pitchFamily="18" charset="0"/>
                <a:ea typeface="黑体" pitchFamily="49" charset="-122"/>
                <a:cs typeface="Times New Roman" pitchFamily="18" charset="0"/>
              </a:rPr>
              <a:t>Adder and </a:t>
            </a:r>
            <a:r>
              <a:rPr lang="en-US" altLang="zh-CN" dirty="0" err="1" smtClean="0">
                <a:latin typeface="Times New Roman" pitchFamily="18" charset="0"/>
                <a:ea typeface="黑体" pitchFamily="49" charset="-122"/>
                <a:cs typeface="Times New Roman" pitchFamily="18" charset="0"/>
              </a:rPr>
              <a:t>Subtractor</a:t>
            </a:r>
            <a:endParaRPr lang="en-US" altLang="zh-CN" dirty="0">
              <a:latin typeface="Times New Roman" pitchFamily="18" charset="0"/>
              <a:ea typeface="黑体" pitchFamily="49" charset="-122"/>
              <a:cs typeface="Times New Roman" pitchFamily="18" charset="0"/>
            </a:endParaRPr>
          </a:p>
        </p:txBody>
      </p:sp>
      <p:sp>
        <p:nvSpPr>
          <p:cNvPr id="51235" name="Rectangle 35"/>
          <p:cNvSpPr>
            <a:spLocks noChangeArrowheads="1"/>
          </p:cNvSpPr>
          <p:nvPr/>
        </p:nvSpPr>
        <p:spPr bwMode="auto">
          <a:xfrm>
            <a:off x="2084339" y="1196753"/>
            <a:ext cx="24302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ea typeface="黑体" pitchFamily="49" charset="-122"/>
              </a:rPr>
              <a:t>Half Adder</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3" name="Group 38"/>
          <p:cNvGrpSpPr>
            <a:grpSpLocks/>
          </p:cNvGrpSpPr>
          <p:nvPr/>
        </p:nvGrpSpPr>
        <p:grpSpPr bwMode="auto">
          <a:xfrm>
            <a:off x="2139417" y="2215134"/>
            <a:ext cx="2863850" cy="2933700"/>
            <a:chOff x="144" y="1416"/>
            <a:chExt cx="1804" cy="1848"/>
          </a:xfrm>
        </p:grpSpPr>
        <p:sp>
          <p:nvSpPr>
            <p:cNvPr id="51204" name="Line 4"/>
            <p:cNvSpPr>
              <a:spLocks noChangeShapeType="1"/>
            </p:cNvSpPr>
            <p:nvPr/>
          </p:nvSpPr>
          <p:spPr bwMode="auto">
            <a:xfrm>
              <a:off x="144" y="1824"/>
              <a:ext cx="1804"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05" name="Line 5"/>
            <p:cNvSpPr>
              <a:spLocks noChangeShapeType="1"/>
            </p:cNvSpPr>
            <p:nvPr/>
          </p:nvSpPr>
          <p:spPr bwMode="auto">
            <a:xfrm>
              <a:off x="960" y="1488"/>
              <a:ext cx="1" cy="17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37" name="Rectangle 37"/>
            <p:cNvSpPr>
              <a:spLocks noChangeArrowheads="1"/>
            </p:cNvSpPr>
            <p:nvPr/>
          </p:nvSpPr>
          <p:spPr bwMode="auto">
            <a:xfrm>
              <a:off x="144" y="1416"/>
              <a:ext cx="17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   B   S   C</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sp>
        <p:nvSpPr>
          <p:cNvPr id="51239" name="Rectangle 39"/>
          <p:cNvSpPr>
            <a:spLocks noChangeArrowheads="1"/>
          </p:cNvSpPr>
          <p:nvPr/>
        </p:nvSpPr>
        <p:spPr bwMode="auto">
          <a:xfrm>
            <a:off x="2139417" y="2824734"/>
            <a:ext cx="282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1240" name="Rectangle 40"/>
          <p:cNvSpPr>
            <a:spLocks noChangeArrowheads="1"/>
          </p:cNvSpPr>
          <p:nvPr/>
        </p:nvSpPr>
        <p:spPr bwMode="auto">
          <a:xfrm>
            <a:off x="2139417" y="3358134"/>
            <a:ext cx="282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1241" name="Rectangle 41"/>
          <p:cNvSpPr>
            <a:spLocks noChangeArrowheads="1"/>
          </p:cNvSpPr>
          <p:nvPr/>
        </p:nvSpPr>
        <p:spPr bwMode="auto">
          <a:xfrm>
            <a:off x="2139417" y="3891534"/>
            <a:ext cx="282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1242" name="Rectangle 42"/>
          <p:cNvSpPr>
            <a:spLocks noChangeArrowheads="1"/>
          </p:cNvSpPr>
          <p:nvPr/>
        </p:nvSpPr>
        <p:spPr bwMode="auto">
          <a:xfrm>
            <a:off x="2139417" y="4424934"/>
            <a:ext cx="282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4" name="Group 48"/>
          <p:cNvGrpSpPr>
            <a:grpSpLocks/>
          </p:cNvGrpSpPr>
          <p:nvPr/>
        </p:nvGrpSpPr>
        <p:grpSpPr bwMode="auto">
          <a:xfrm>
            <a:off x="2420406" y="5453634"/>
            <a:ext cx="2622550" cy="579438"/>
            <a:chOff x="321" y="3456"/>
            <a:chExt cx="1652" cy="365"/>
          </a:xfrm>
        </p:grpSpPr>
        <p:sp>
          <p:nvSpPr>
            <p:cNvPr id="51234" name="AutoShape 34"/>
            <p:cNvSpPr>
              <a:spLocks noChangeArrowheads="1"/>
            </p:cNvSpPr>
            <p:nvPr/>
          </p:nvSpPr>
          <p:spPr bwMode="auto">
            <a:xfrm>
              <a:off x="816" y="3600"/>
              <a:ext cx="144" cy="144"/>
            </a:xfrm>
            <a:prstGeom prst="flowChar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3" name="Rectangle 43"/>
            <p:cNvSpPr>
              <a:spLocks noChangeArrowheads="1"/>
            </p:cNvSpPr>
            <p:nvPr/>
          </p:nvSpPr>
          <p:spPr bwMode="auto">
            <a:xfrm>
              <a:off x="321" y="3456"/>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S=A  B  C=AB</a:t>
              </a:r>
            </a:p>
          </p:txBody>
        </p:sp>
      </p:grpSp>
      <p:grpSp>
        <p:nvGrpSpPr>
          <p:cNvPr id="55" name="组合 54"/>
          <p:cNvGrpSpPr/>
          <p:nvPr/>
        </p:nvGrpSpPr>
        <p:grpSpPr>
          <a:xfrm>
            <a:off x="6528048" y="3621646"/>
            <a:ext cx="3078184" cy="2411426"/>
            <a:chOff x="5638800" y="3505200"/>
            <a:chExt cx="3078184" cy="2411426"/>
          </a:xfrm>
        </p:grpSpPr>
        <p:sp>
          <p:nvSpPr>
            <p:cNvPr id="51217" name="Line 17"/>
            <p:cNvSpPr>
              <a:spLocks noChangeShapeType="1"/>
            </p:cNvSpPr>
            <p:nvPr/>
          </p:nvSpPr>
          <p:spPr bwMode="auto">
            <a:xfrm>
              <a:off x="6172200" y="3895725"/>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18" name="Line 18"/>
            <p:cNvSpPr>
              <a:spLocks noChangeShapeType="1"/>
            </p:cNvSpPr>
            <p:nvPr/>
          </p:nvSpPr>
          <p:spPr bwMode="auto">
            <a:xfrm flipH="1">
              <a:off x="6172200" y="4276725"/>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0" name="Line 20"/>
            <p:cNvSpPr>
              <a:spLocks noChangeShapeType="1"/>
            </p:cNvSpPr>
            <p:nvPr/>
          </p:nvSpPr>
          <p:spPr bwMode="auto">
            <a:xfrm>
              <a:off x="6705600" y="5419725"/>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1" name="Line 21"/>
            <p:cNvSpPr>
              <a:spLocks noChangeShapeType="1"/>
            </p:cNvSpPr>
            <p:nvPr/>
          </p:nvSpPr>
          <p:spPr bwMode="auto">
            <a:xfrm flipH="1">
              <a:off x="6400800" y="5800725"/>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2" name="Line 22"/>
            <p:cNvSpPr>
              <a:spLocks noChangeShapeType="1"/>
            </p:cNvSpPr>
            <p:nvPr/>
          </p:nvSpPr>
          <p:spPr bwMode="auto">
            <a:xfrm flipV="1">
              <a:off x="6705600" y="4276725"/>
              <a:ext cx="0" cy="1143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3" name="Line 23"/>
            <p:cNvSpPr>
              <a:spLocks noChangeShapeType="1"/>
            </p:cNvSpPr>
            <p:nvPr/>
          </p:nvSpPr>
          <p:spPr bwMode="auto">
            <a:xfrm flipV="1">
              <a:off x="6400800" y="3895725"/>
              <a:ext cx="0" cy="190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4" name="Line 24"/>
            <p:cNvSpPr>
              <a:spLocks noChangeShapeType="1"/>
            </p:cNvSpPr>
            <p:nvPr/>
          </p:nvSpPr>
          <p:spPr bwMode="auto">
            <a:xfrm>
              <a:off x="7848708" y="4048125"/>
              <a:ext cx="54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5" name="Line 25"/>
            <p:cNvSpPr>
              <a:spLocks noChangeShapeType="1"/>
            </p:cNvSpPr>
            <p:nvPr/>
          </p:nvSpPr>
          <p:spPr bwMode="auto">
            <a:xfrm>
              <a:off x="7684778" y="5648325"/>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6" name="Oval 26"/>
            <p:cNvSpPr>
              <a:spLocks noChangeArrowheads="1"/>
            </p:cNvSpPr>
            <p:nvPr/>
          </p:nvSpPr>
          <p:spPr bwMode="auto">
            <a:xfrm>
              <a:off x="6324600" y="3819525"/>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7" name="Oval 27"/>
            <p:cNvSpPr>
              <a:spLocks noChangeArrowheads="1"/>
            </p:cNvSpPr>
            <p:nvPr/>
          </p:nvSpPr>
          <p:spPr bwMode="auto">
            <a:xfrm>
              <a:off x="6629400" y="4200525"/>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8" name="Rectangle 28"/>
            <p:cNvSpPr>
              <a:spLocks noChangeArrowheads="1"/>
            </p:cNvSpPr>
            <p:nvPr/>
          </p:nvSpPr>
          <p:spPr bwMode="auto">
            <a:xfrm>
              <a:off x="5638800" y="3505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1229" name="Rectangle 29"/>
            <p:cNvSpPr>
              <a:spLocks noChangeArrowheads="1"/>
            </p:cNvSpPr>
            <p:nvPr/>
          </p:nvSpPr>
          <p:spPr bwMode="auto">
            <a:xfrm>
              <a:off x="5638800" y="39624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1230" name="Rectangle 30"/>
            <p:cNvSpPr>
              <a:spLocks noChangeArrowheads="1"/>
            </p:cNvSpPr>
            <p:nvPr/>
          </p:nvSpPr>
          <p:spPr bwMode="auto">
            <a:xfrm>
              <a:off x="8329634" y="3733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1231" name="Rectangle 31"/>
            <p:cNvSpPr>
              <a:spLocks noChangeArrowheads="1"/>
            </p:cNvSpPr>
            <p:nvPr/>
          </p:nvSpPr>
          <p:spPr bwMode="auto">
            <a:xfrm>
              <a:off x="8294378" y="5334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44" name="组合 40"/>
            <p:cNvGrpSpPr/>
            <p:nvPr/>
          </p:nvGrpSpPr>
          <p:grpSpPr>
            <a:xfrm>
              <a:off x="6929454" y="5286388"/>
              <a:ext cx="768350" cy="630238"/>
              <a:chOff x="7177088" y="3041650"/>
              <a:chExt cx="768350" cy="630238"/>
            </a:xfrm>
          </p:grpSpPr>
          <p:sp>
            <p:nvSpPr>
              <p:cNvPr id="45"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6"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7"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8"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49" name="组合 48"/>
            <p:cNvGrpSpPr/>
            <p:nvPr/>
          </p:nvGrpSpPr>
          <p:grpSpPr>
            <a:xfrm>
              <a:off x="6813874" y="3673808"/>
              <a:ext cx="1019175" cy="762000"/>
              <a:chOff x="7086600" y="2908300"/>
              <a:chExt cx="1019175" cy="762000"/>
            </a:xfrm>
          </p:grpSpPr>
          <p:sp>
            <p:nvSpPr>
              <p:cNvPr id="50"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1"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2"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56" name="矩形 55"/>
          <p:cNvSpPr/>
          <p:nvPr/>
        </p:nvSpPr>
        <p:spPr>
          <a:xfrm>
            <a:off x="7837513" y="6137735"/>
            <a:ext cx="1074333"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AND</a:t>
            </a:r>
            <a:endParaRPr lang="zh-CN" altLang="en-US" sz="3200" dirty="0"/>
          </a:p>
        </p:txBody>
      </p:sp>
      <p:sp>
        <p:nvSpPr>
          <p:cNvPr id="57" name="矩形 56"/>
          <p:cNvSpPr/>
          <p:nvPr/>
        </p:nvSpPr>
        <p:spPr>
          <a:xfrm>
            <a:off x="8485585" y="4481551"/>
            <a:ext cx="1051891"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XOR</a:t>
            </a:r>
            <a:endParaRPr lang="zh-CN" altLang="en-US" sz="3200" dirty="0"/>
          </a:p>
        </p:txBody>
      </p:sp>
      <p:grpSp>
        <p:nvGrpSpPr>
          <p:cNvPr id="5" name="组合 4"/>
          <p:cNvGrpSpPr/>
          <p:nvPr/>
        </p:nvGrpSpPr>
        <p:grpSpPr>
          <a:xfrm>
            <a:off x="6933432" y="1646322"/>
            <a:ext cx="2818668" cy="1859619"/>
            <a:chOff x="5409432" y="1646321"/>
            <a:chExt cx="2818668" cy="1859619"/>
          </a:xfrm>
        </p:grpSpPr>
        <p:grpSp>
          <p:nvGrpSpPr>
            <p:cNvPr id="2" name="组合 1"/>
            <p:cNvGrpSpPr>
              <a:grpSpLocks noChangeAspect="1"/>
            </p:cNvGrpSpPr>
            <p:nvPr/>
          </p:nvGrpSpPr>
          <p:grpSpPr>
            <a:xfrm>
              <a:off x="5604357" y="1646321"/>
              <a:ext cx="1670755" cy="1859619"/>
              <a:chOff x="10153091" y="1900372"/>
              <a:chExt cx="1879600" cy="2324524"/>
            </a:xfrm>
          </p:grpSpPr>
          <p:grpSp>
            <p:nvGrpSpPr>
              <p:cNvPr id="43" name="Group 17"/>
              <p:cNvGrpSpPr>
                <a:grpSpLocks/>
              </p:cNvGrpSpPr>
              <p:nvPr/>
            </p:nvGrpSpPr>
            <p:grpSpPr bwMode="auto">
              <a:xfrm>
                <a:off x="10153091" y="2275445"/>
                <a:ext cx="1879600" cy="1949451"/>
                <a:chOff x="1120" y="1146"/>
                <a:chExt cx="1184" cy="1228"/>
              </a:xfrm>
            </p:grpSpPr>
            <p:sp>
              <p:nvSpPr>
                <p:cNvPr id="54" name="Line 4"/>
                <p:cNvSpPr>
                  <a:spLocks noChangeShapeType="1"/>
                </p:cNvSpPr>
                <p:nvPr/>
              </p:nvSpPr>
              <p:spPr bwMode="auto">
                <a:xfrm>
                  <a:off x="1248" y="1973"/>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58" name="Rectangle 7"/>
                <p:cNvSpPr>
                  <a:spLocks noChangeArrowheads="1"/>
                </p:cNvSpPr>
                <p:nvPr/>
              </p:nvSpPr>
              <p:spPr bwMode="auto">
                <a:xfrm>
                  <a:off x="1842" y="1914"/>
                  <a:ext cx="2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0" dirty="0">
                      <a:effectLst>
                        <a:outerShdw blurRad="38100" dist="38100" dir="2700000" algn="tl">
                          <a:srgbClr val="000000"/>
                        </a:outerShdw>
                      </a:effectLst>
                      <a:latin typeface="黑体" pitchFamily="49" charset="-122"/>
                      <a:ea typeface="黑体" pitchFamily="49" charset="-122"/>
                    </a:rPr>
                    <a:t>0</a:t>
                  </a:r>
                </a:p>
              </p:txBody>
            </p:sp>
            <p:sp>
              <p:nvSpPr>
                <p:cNvPr id="59" name="Rectangle 8"/>
                <p:cNvSpPr>
                  <a:spLocks noChangeArrowheads="1"/>
                </p:cNvSpPr>
                <p:nvPr/>
              </p:nvSpPr>
              <p:spPr bwMode="auto">
                <a:xfrm>
                  <a:off x="1120" y="1530"/>
                  <a:ext cx="1003"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0" dirty="0">
                      <a:effectLst>
                        <a:outerShdw blurRad="38100" dist="38100" dir="2700000" algn="tl">
                          <a:srgbClr val="000000"/>
                        </a:outerShdw>
                      </a:effectLst>
                      <a:latin typeface="黑体" pitchFamily="49" charset="-122"/>
                      <a:ea typeface="黑体" pitchFamily="49" charset="-122"/>
                    </a:rPr>
                    <a:t>＋   1</a:t>
                  </a:r>
                </a:p>
              </p:txBody>
            </p:sp>
            <p:sp>
              <p:nvSpPr>
                <p:cNvPr id="60" name="Rectangle 9"/>
                <p:cNvSpPr>
                  <a:spLocks noChangeArrowheads="1"/>
                </p:cNvSpPr>
                <p:nvPr/>
              </p:nvSpPr>
              <p:spPr bwMode="auto">
                <a:xfrm>
                  <a:off x="1822" y="1146"/>
                  <a:ext cx="2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0" dirty="0">
                      <a:effectLst>
                        <a:outerShdw blurRad="38100" dist="38100" dir="2700000" algn="tl">
                          <a:srgbClr val="000000"/>
                        </a:outerShdw>
                      </a:effectLst>
                      <a:latin typeface="黑体" pitchFamily="49" charset="-122"/>
                      <a:ea typeface="黑体" pitchFamily="49" charset="-122"/>
                    </a:rPr>
                    <a:t>1</a:t>
                  </a:r>
                </a:p>
              </p:txBody>
            </p:sp>
          </p:grpSp>
          <p:sp>
            <p:nvSpPr>
              <p:cNvPr id="61" name="Rectangle 9"/>
              <p:cNvSpPr>
                <a:spLocks noChangeArrowheads="1"/>
              </p:cNvSpPr>
              <p:nvPr/>
            </p:nvSpPr>
            <p:spPr bwMode="auto">
              <a:xfrm>
                <a:off x="10746434" y="1900372"/>
                <a:ext cx="438581" cy="73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1</a:t>
                </a:r>
              </a:p>
            </p:txBody>
          </p:sp>
        </p:grpSp>
        <p:sp>
          <p:nvSpPr>
            <p:cNvPr id="62" name="Rectangle 9"/>
            <p:cNvSpPr>
              <a:spLocks noChangeArrowheads="1"/>
            </p:cNvSpPr>
            <p:nvPr/>
          </p:nvSpPr>
          <p:spPr bwMode="auto">
            <a:xfrm>
              <a:off x="7830827" y="184482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A</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63" name="Rectangle 9"/>
            <p:cNvSpPr>
              <a:spLocks noChangeArrowheads="1"/>
            </p:cNvSpPr>
            <p:nvPr/>
          </p:nvSpPr>
          <p:spPr bwMode="auto">
            <a:xfrm>
              <a:off x="7838250" y="2382521"/>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B</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64" name="Rectangle 9"/>
            <p:cNvSpPr>
              <a:spLocks noChangeArrowheads="1"/>
            </p:cNvSpPr>
            <p:nvPr/>
          </p:nvSpPr>
          <p:spPr bwMode="auto">
            <a:xfrm>
              <a:off x="7838250" y="2916233"/>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S</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sp>
          <p:nvSpPr>
            <p:cNvPr id="65" name="Rectangle 9"/>
            <p:cNvSpPr>
              <a:spLocks noChangeArrowheads="1"/>
            </p:cNvSpPr>
            <p:nvPr/>
          </p:nvSpPr>
          <p:spPr bwMode="auto">
            <a:xfrm>
              <a:off x="5409432" y="1647130"/>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C</a:t>
              </a:r>
              <a:endParaRPr lang="zh-CN" altLang="en-US" sz="3200" b="0" dirty="0">
                <a:solidFill>
                  <a:srgbClr val="FF0000"/>
                </a:solidFill>
                <a:effectLst>
                  <a:outerShdw blurRad="38100" dist="38100" dir="2700000" algn="tl">
                    <a:srgbClr val="000000"/>
                  </a:outerShdw>
                </a:effectLst>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235">
                                            <p:txEl>
                                              <p:pRg st="0" end="0"/>
                                            </p:txEl>
                                          </p:spTgt>
                                        </p:tgtEl>
                                        <p:attrNameLst>
                                          <p:attrName>style.visibility</p:attrName>
                                        </p:attrNameLst>
                                      </p:cBhvr>
                                      <p:to>
                                        <p:strVal val="visible"/>
                                      </p:to>
                                    </p:set>
                                    <p:anim calcmode="lin" valueType="num">
                                      <p:cBhvr additive="base">
                                        <p:cTn id="7" dur="500" fill="hold"/>
                                        <p:tgtEl>
                                          <p:spTgt spid="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1239">
                                            <p:txEl>
                                              <p:pRg st="0" end="0"/>
                                            </p:txEl>
                                          </p:spTgt>
                                        </p:tgtEl>
                                        <p:attrNameLst>
                                          <p:attrName>style.visibility</p:attrName>
                                        </p:attrNameLst>
                                      </p:cBhvr>
                                      <p:to>
                                        <p:strVal val="visible"/>
                                      </p:to>
                                    </p:set>
                                    <p:anim calcmode="lin" valueType="num">
                                      <p:cBhvr additive="base">
                                        <p:cTn id="21" dur="500" fill="hold"/>
                                        <p:tgtEl>
                                          <p:spTgt spid="51239">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12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1240">
                                            <p:txEl>
                                              <p:pRg st="0" end="0"/>
                                            </p:txEl>
                                          </p:spTgt>
                                        </p:tgtEl>
                                        <p:attrNameLst>
                                          <p:attrName>style.visibility</p:attrName>
                                        </p:attrNameLst>
                                      </p:cBhvr>
                                      <p:to>
                                        <p:strVal val="visible"/>
                                      </p:to>
                                    </p:set>
                                    <p:anim calcmode="lin" valueType="num">
                                      <p:cBhvr additive="base">
                                        <p:cTn id="27" dur="500" fill="hold"/>
                                        <p:tgtEl>
                                          <p:spTgt spid="5124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2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1241">
                                            <p:txEl>
                                              <p:pRg st="0" end="0"/>
                                            </p:txEl>
                                          </p:spTgt>
                                        </p:tgtEl>
                                        <p:attrNameLst>
                                          <p:attrName>style.visibility</p:attrName>
                                        </p:attrNameLst>
                                      </p:cBhvr>
                                      <p:to>
                                        <p:strVal val="visible"/>
                                      </p:to>
                                    </p:set>
                                    <p:anim calcmode="lin" valueType="num">
                                      <p:cBhvr additive="base">
                                        <p:cTn id="33" dur="500" fill="hold"/>
                                        <p:tgtEl>
                                          <p:spTgt spid="5124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124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1242">
                                            <p:txEl>
                                              <p:pRg st="0" end="0"/>
                                            </p:txEl>
                                          </p:spTgt>
                                        </p:tgtEl>
                                        <p:attrNameLst>
                                          <p:attrName>style.visibility</p:attrName>
                                        </p:attrNameLst>
                                      </p:cBhvr>
                                      <p:to>
                                        <p:strVal val="visible"/>
                                      </p:to>
                                    </p:set>
                                    <p:anim calcmode="lin" valueType="num">
                                      <p:cBhvr additive="base">
                                        <p:cTn id="39" dur="500" fill="hold"/>
                                        <p:tgtEl>
                                          <p:spTgt spid="51242">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12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0-#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whoosh.wav"/>
                                        </p:tgtEl>
                                      </p:cMediaNode>
                                    </p:audio>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blinds(horizontal)">
                                      <p:cBhvr>
                                        <p:cTn id="51" dur="500"/>
                                        <p:tgtEl>
                                          <p:spTgt spid="5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blinds(horizontal)">
                                      <p:cBhvr>
                                        <p:cTn id="54" dur="500"/>
                                        <p:tgtEl>
                                          <p:spTgt spid="5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blinds(horizontal)">
                                      <p:cBhvr>
                                        <p:cTn id="5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5" grpId="0" build="p" autoUpdateAnimBg="0"/>
      <p:bldP spid="51239" grpId="0" build="p" autoUpdateAnimBg="0"/>
      <p:bldP spid="51240" grpId="0" build="p" autoUpdateAnimBg="0"/>
      <p:bldP spid="51241" grpId="0" build="p" autoUpdateAnimBg="0"/>
      <p:bldP spid="51242" grpId="0" build="p" autoUpdateAnimBg="0"/>
      <p:bldP spid="56" grpId="0"/>
      <p:bldP spid="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981200"/>
            <a:ext cx="8519864" cy="4114800"/>
          </a:xfrm>
        </p:spPr>
        <p:txBody>
          <a:bodyPr/>
          <a:lstStyle/>
          <a:p>
            <a:r>
              <a:rPr lang="en-US" altLang="zh-CN" dirty="0" smtClean="0">
                <a:latin typeface="Times New Roman" pitchFamily="18" charset="0"/>
                <a:cs typeface="Times New Roman" pitchFamily="18" charset="0"/>
              </a:rPr>
              <a:t>In half adder, we will calculate A plus B. A and B are inputs. </a:t>
            </a:r>
          </a:p>
          <a:p>
            <a:r>
              <a:rPr lang="en-US" altLang="zh-CN" dirty="0" smtClean="0">
                <a:latin typeface="Times New Roman" pitchFamily="18" charset="0"/>
                <a:cs typeface="Times New Roman" pitchFamily="18" charset="0"/>
              </a:rPr>
              <a:t>S is the sum result, and C is the carry output.</a:t>
            </a:r>
          </a:p>
          <a:p>
            <a:r>
              <a:rPr lang="en-US" altLang="zh-CN" dirty="0" smtClean="0">
                <a:latin typeface="Times New Roman" pitchFamily="18" charset="0"/>
                <a:cs typeface="Times New Roman" pitchFamily="18" charset="0"/>
              </a:rPr>
              <a:t>Can you write the logic function of S and C?</a:t>
            </a:r>
          </a:p>
          <a:p>
            <a:r>
              <a:rPr lang="en-US" altLang="zh-CN" dirty="0" smtClean="0">
                <a:latin typeface="Times New Roman" pitchFamily="18" charset="0"/>
                <a:cs typeface="Times New Roman" pitchFamily="18" charset="0"/>
              </a:rPr>
              <a:t>We use XOR gate to implement the sum result, and use AND gate to implement the carry output.</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2207568" y="611978"/>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35560" y="2855838"/>
            <a:ext cx="8064896"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We can implement the calculation circuit in computer based on half adder.</a:t>
            </a:r>
            <a:endParaRPr lang="zh-CN" altLang="en-US" sz="3200" b="0" dirty="0">
              <a:effectLst>
                <a:outerShdw blurRad="38100" dist="38100" dir="2700000" algn="tl">
                  <a:srgbClr val="000000">
                    <a:alpha val="43137"/>
                  </a:srgbClr>
                </a:outerShdw>
              </a:effectLst>
            </a:endParaRPr>
          </a:p>
        </p:txBody>
      </p:sp>
      <p:sp>
        <p:nvSpPr>
          <p:cNvPr id="6" name="矩形 5"/>
          <p:cNvSpPr/>
          <p:nvPr/>
        </p:nvSpPr>
        <p:spPr>
          <a:xfrm>
            <a:off x="1991544" y="1126486"/>
            <a:ext cx="7416824" cy="646331"/>
          </a:xfrm>
          <a:prstGeom prst="rect">
            <a:avLst/>
          </a:prstGeom>
        </p:spPr>
        <p:txBody>
          <a:bodyPr wrap="square">
            <a:spAutoFit/>
          </a:bodyPr>
          <a:lstStyle/>
          <a:p>
            <a:r>
              <a:rPr lang="en-US" altLang="zh-CN" b="0" dirty="0">
                <a:solidFill>
                  <a:srgbClr val="FFFF00"/>
                </a:solidFill>
                <a:effectLst>
                  <a:outerShdw blurRad="38100" dist="38100" dir="2700000" algn="tl">
                    <a:srgbClr val="000000">
                      <a:alpha val="43137"/>
                    </a:srgbClr>
                  </a:outerShdw>
                </a:effectLst>
              </a:rPr>
              <a:t>What is the role of half adder? </a:t>
            </a:r>
            <a:endParaRPr lang="zh-CN" altLang="en-US"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4398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39603" y="839615"/>
            <a:ext cx="90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1: Write the truth </a:t>
            </a:r>
            <a:r>
              <a:rPr lang="en-US" altLang="zh-CN" sz="3200" b="0" dirty="0">
                <a:effectLst>
                  <a:outerShdw blurRad="38100" dist="38100" dir="2700000" algn="tl">
                    <a:srgbClr val="000000">
                      <a:alpha val="43137"/>
                    </a:srgbClr>
                  </a:outerShdw>
                </a:effectLst>
              </a:rPr>
              <a:t>table</a:t>
            </a:r>
            <a:r>
              <a:rPr lang="en-US" altLang="zh-CN" sz="3200" b="0" dirty="0"/>
              <a:t> of the half adder</a:t>
            </a:r>
          </a:p>
        </p:txBody>
      </p:sp>
      <p:sp>
        <p:nvSpPr>
          <p:cNvPr id="6" name="Rectangle 5"/>
          <p:cNvSpPr>
            <a:spLocks noChangeArrowheads="1"/>
          </p:cNvSpPr>
          <p:nvPr/>
        </p:nvSpPr>
        <p:spPr bwMode="auto">
          <a:xfrm>
            <a:off x="1939604" y="3071863"/>
            <a:ext cx="91249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2: Write the logic </a:t>
            </a:r>
            <a:r>
              <a:rPr lang="en-US" altLang="zh-CN" sz="3200" b="0" dirty="0">
                <a:effectLst>
                  <a:outerShdw blurRad="38100" dist="38100" dir="2700000" algn="tl">
                    <a:srgbClr val="000000">
                      <a:alpha val="43137"/>
                    </a:srgbClr>
                  </a:outerShdw>
                </a:effectLst>
              </a:rPr>
              <a:t>functions</a:t>
            </a:r>
            <a:r>
              <a:rPr lang="en-US" altLang="zh-CN" sz="3200" b="0" dirty="0"/>
              <a:t> of the half adder</a:t>
            </a:r>
          </a:p>
        </p:txBody>
      </p:sp>
    </p:spTree>
    <p:extLst>
      <p:ext uri="{BB962C8B-B14F-4D97-AF65-F5344CB8AC3E}">
        <p14:creationId xmlns:p14="http://schemas.microsoft.com/office/powerpoint/2010/main" val="28805493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9" name="组合 28"/>
          <p:cNvGrpSpPr/>
          <p:nvPr/>
        </p:nvGrpSpPr>
        <p:grpSpPr>
          <a:xfrm>
            <a:off x="6629400" y="1940484"/>
            <a:ext cx="3802706" cy="2286000"/>
            <a:chOff x="5105400" y="2057400"/>
            <a:chExt cx="3802706" cy="2286000"/>
          </a:xfrm>
        </p:grpSpPr>
        <p:sp>
          <p:nvSpPr>
            <p:cNvPr id="52230" name="Rectangle 6"/>
            <p:cNvSpPr>
              <a:spLocks noChangeArrowheads="1"/>
            </p:cNvSpPr>
            <p:nvPr/>
          </p:nvSpPr>
          <p:spPr bwMode="auto">
            <a:xfrm>
              <a:off x="6400800" y="2057400"/>
              <a:ext cx="1295400" cy="2286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1" name="Line 7"/>
            <p:cNvSpPr>
              <a:spLocks noChangeShapeType="1"/>
            </p:cNvSpPr>
            <p:nvPr/>
          </p:nvSpPr>
          <p:spPr bwMode="auto">
            <a:xfrm flipH="1">
              <a:off x="5791200" y="2514600"/>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2" name="Line 8"/>
            <p:cNvSpPr>
              <a:spLocks noChangeShapeType="1"/>
            </p:cNvSpPr>
            <p:nvPr/>
          </p:nvSpPr>
          <p:spPr bwMode="auto">
            <a:xfrm flipH="1">
              <a:off x="5791200" y="3200400"/>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3" name="Line 9"/>
            <p:cNvSpPr>
              <a:spLocks noChangeShapeType="1"/>
            </p:cNvSpPr>
            <p:nvPr/>
          </p:nvSpPr>
          <p:spPr bwMode="auto">
            <a:xfrm flipH="1">
              <a:off x="5791200" y="3810000"/>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4" name="Line 10"/>
            <p:cNvSpPr>
              <a:spLocks noChangeShapeType="1"/>
            </p:cNvSpPr>
            <p:nvPr/>
          </p:nvSpPr>
          <p:spPr bwMode="auto">
            <a:xfrm>
              <a:off x="7696200" y="2667000"/>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5" name="Line 11"/>
            <p:cNvSpPr>
              <a:spLocks noChangeShapeType="1"/>
            </p:cNvSpPr>
            <p:nvPr/>
          </p:nvSpPr>
          <p:spPr bwMode="auto">
            <a:xfrm>
              <a:off x="7696200" y="3581400"/>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6" name="Rectangle 12"/>
            <p:cNvSpPr>
              <a:spLocks noChangeArrowheads="1"/>
            </p:cNvSpPr>
            <p:nvPr/>
          </p:nvSpPr>
          <p:spPr bwMode="auto">
            <a:xfrm>
              <a:off x="8305800" y="326707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C</a:t>
              </a:r>
              <a:r>
                <a:rPr lang="en-US" altLang="zh-CN" sz="3200" b="0" baseline="-25000">
                  <a:effectLst>
                    <a:outerShdw blurRad="38100" dist="38100" dir="2700000" algn="tl">
                      <a:srgbClr val="000000"/>
                    </a:outerShdw>
                  </a:effectLst>
                  <a:latin typeface="黑体" pitchFamily="49" charset="-122"/>
                  <a:ea typeface="黑体" pitchFamily="49" charset="-122"/>
                </a:rPr>
                <a:t>i</a:t>
              </a:r>
            </a:p>
          </p:txBody>
        </p:sp>
        <p:sp>
          <p:nvSpPr>
            <p:cNvPr id="52237" name="Rectangle 13"/>
            <p:cNvSpPr>
              <a:spLocks noChangeArrowheads="1"/>
            </p:cNvSpPr>
            <p:nvPr/>
          </p:nvSpPr>
          <p:spPr bwMode="auto">
            <a:xfrm>
              <a:off x="6705600" y="28860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2238" name="Rectangle 14"/>
            <p:cNvSpPr>
              <a:spLocks noChangeArrowheads="1"/>
            </p:cNvSpPr>
            <p:nvPr/>
          </p:nvSpPr>
          <p:spPr bwMode="auto">
            <a:xfrm>
              <a:off x="5181600" y="212407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2239" name="Rectangle 15"/>
            <p:cNvSpPr>
              <a:spLocks noChangeArrowheads="1"/>
            </p:cNvSpPr>
            <p:nvPr/>
          </p:nvSpPr>
          <p:spPr bwMode="auto">
            <a:xfrm>
              <a:off x="5105400" y="273367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2240" name="Rectangle 16"/>
            <p:cNvSpPr>
              <a:spLocks noChangeArrowheads="1"/>
            </p:cNvSpPr>
            <p:nvPr/>
          </p:nvSpPr>
          <p:spPr bwMode="auto">
            <a:xfrm>
              <a:off x="5105400" y="3343275"/>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2241" name="Rectangle 17"/>
            <p:cNvSpPr>
              <a:spLocks noChangeArrowheads="1"/>
            </p:cNvSpPr>
            <p:nvPr/>
          </p:nvSpPr>
          <p:spPr bwMode="auto">
            <a:xfrm>
              <a:off x="8382000" y="235267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grpSp>
      <p:sp>
        <p:nvSpPr>
          <p:cNvPr id="52245" name="Rectangle 21"/>
          <p:cNvSpPr>
            <a:spLocks noChangeArrowheads="1"/>
          </p:cNvSpPr>
          <p:nvPr/>
        </p:nvSpPr>
        <p:spPr bwMode="auto">
          <a:xfrm>
            <a:off x="2020625" y="188641"/>
            <a:ext cx="236135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ea typeface="黑体" pitchFamily="49" charset="-122"/>
              </a:rPr>
              <a:t>2. Full Adder</a:t>
            </a:r>
            <a:endParaRPr lang="en-US" altLang="zh-CN" sz="3200" b="0" dirty="0">
              <a:effectLst>
                <a:outerShdw blurRad="38100" dist="38100" dir="2700000" algn="tl">
                  <a:srgbClr val="000000"/>
                </a:outerShdw>
              </a:effectLst>
              <a:latin typeface="黑体" pitchFamily="49" charset="-122"/>
              <a:ea typeface="黑体" pitchFamily="49" charset="-122"/>
            </a:endParaRPr>
          </a:p>
        </p:txBody>
      </p:sp>
      <p:sp>
        <p:nvSpPr>
          <p:cNvPr id="52246" name="Rectangle 22"/>
          <p:cNvSpPr>
            <a:spLocks noChangeArrowheads="1"/>
          </p:cNvSpPr>
          <p:nvPr/>
        </p:nvSpPr>
        <p:spPr bwMode="auto">
          <a:xfrm>
            <a:off x="2135188" y="5966384"/>
            <a:ext cx="3841750" cy="579438"/>
          </a:xfrm>
          <a:prstGeom prst="rect">
            <a:avLst/>
          </a:prstGeom>
          <a:solidFill>
            <a:schemeClr val="bg1">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52247" name="Rectangle 23"/>
          <p:cNvSpPr>
            <a:spLocks noChangeArrowheads="1"/>
          </p:cNvSpPr>
          <p:nvPr/>
        </p:nvSpPr>
        <p:spPr bwMode="auto">
          <a:xfrm>
            <a:off x="2135188" y="1811887"/>
            <a:ext cx="384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0   0   0     0  0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2248" name="Rectangle 24"/>
          <p:cNvSpPr>
            <a:spLocks noChangeArrowheads="1"/>
          </p:cNvSpPr>
          <p:nvPr/>
        </p:nvSpPr>
        <p:spPr bwMode="auto">
          <a:xfrm>
            <a:off x="2135188" y="2383391"/>
            <a:ext cx="3841750" cy="579437"/>
          </a:xfrm>
          <a:prstGeom prst="rect">
            <a:avLst/>
          </a:prstGeom>
          <a:solidFill>
            <a:schemeClr val="bg1">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0   0   1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p>
        </p:txBody>
      </p:sp>
      <p:sp>
        <p:nvSpPr>
          <p:cNvPr id="52249" name="Rectangle 25"/>
          <p:cNvSpPr>
            <a:spLocks noChangeArrowheads="1"/>
          </p:cNvSpPr>
          <p:nvPr/>
        </p:nvSpPr>
        <p:spPr bwMode="auto">
          <a:xfrm>
            <a:off x="2135188" y="2954895"/>
            <a:ext cx="384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2250" name="Rectangle 26"/>
          <p:cNvSpPr>
            <a:spLocks noChangeArrowheads="1"/>
          </p:cNvSpPr>
          <p:nvPr/>
        </p:nvSpPr>
        <p:spPr bwMode="auto">
          <a:xfrm>
            <a:off x="2135188" y="3462894"/>
            <a:ext cx="3841750" cy="579437"/>
          </a:xfrm>
          <a:prstGeom prst="rect">
            <a:avLst/>
          </a:prstGeom>
          <a:solidFill>
            <a:schemeClr val="bg1">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0   1   1     0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52251" name="Rectangle 27"/>
          <p:cNvSpPr>
            <a:spLocks noChangeArrowheads="1"/>
          </p:cNvSpPr>
          <p:nvPr/>
        </p:nvSpPr>
        <p:spPr bwMode="auto">
          <a:xfrm>
            <a:off x="2135188" y="4640823"/>
            <a:ext cx="3841750" cy="579437"/>
          </a:xfrm>
          <a:prstGeom prst="rect">
            <a:avLst/>
          </a:prstGeom>
          <a:solidFill>
            <a:schemeClr val="bg1">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52252" name="Rectangle 28"/>
          <p:cNvSpPr>
            <a:spLocks noChangeArrowheads="1"/>
          </p:cNvSpPr>
          <p:nvPr/>
        </p:nvSpPr>
        <p:spPr bwMode="auto">
          <a:xfrm>
            <a:off x="2058988" y="4031223"/>
            <a:ext cx="3892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pitchFamily="18" charset="0"/>
                <a:ea typeface="宋体" charset="-122"/>
              </a:defRPr>
            </a:lvl1pPr>
            <a:lvl2pPr marL="914400" indent="-457200">
              <a:defRPr kumimoji="1" sz="2400">
                <a:solidFill>
                  <a:schemeClr val="tx1"/>
                </a:solidFill>
                <a:latin typeface="Times New Roman" pitchFamily="18" charset="0"/>
                <a:ea typeface="宋体" charset="-122"/>
              </a:defRPr>
            </a:lvl2pPr>
            <a:lvl3pPr marL="1371600" indent="-457200">
              <a:defRPr kumimoji="1" sz="2400">
                <a:solidFill>
                  <a:schemeClr val="tx1"/>
                </a:solidFill>
                <a:latin typeface="Times New Roman" pitchFamily="18" charset="0"/>
                <a:ea typeface="宋体" charset="-122"/>
              </a:defRPr>
            </a:lvl3pPr>
            <a:lvl4pPr marL="1828800" indent="-457200">
              <a:defRPr kumimoji="1" sz="2400">
                <a:solidFill>
                  <a:schemeClr val="tx1"/>
                </a:solidFill>
                <a:latin typeface="Times New Roman" pitchFamily="18" charset="0"/>
                <a:ea typeface="宋体" charset="-122"/>
              </a:defRPr>
            </a:lvl4pPr>
            <a:lvl5pPr marL="2286000" indent="-457200">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FontTx/>
              <a:buAutoNum type="arabicPlain"/>
            </a:pPr>
            <a:r>
              <a:rPr lang="en-US" altLang="zh-CN" sz="3200" b="0" dirty="0">
                <a:effectLst>
                  <a:outerShdw blurRad="38100" dist="38100" dir="2700000" algn="tl">
                    <a:srgbClr val="000000"/>
                  </a:outerShdw>
                </a:effectLst>
                <a:latin typeface="黑体" pitchFamily="49" charset="-122"/>
                <a:ea typeface="黑体" pitchFamily="49" charset="-122"/>
              </a:rPr>
              <a:t>  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p>
        </p:txBody>
      </p:sp>
      <p:sp>
        <p:nvSpPr>
          <p:cNvPr id="52253" name="Rectangle 29"/>
          <p:cNvSpPr>
            <a:spLocks noChangeArrowheads="1"/>
          </p:cNvSpPr>
          <p:nvPr/>
        </p:nvSpPr>
        <p:spPr bwMode="auto">
          <a:xfrm>
            <a:off x="2135188" y="5250423"/>
            <a:ext cx="384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31" name="组合 30"/>
          <p:cNvGrpSpPr/>
          <p:nvPr/>
        </p:nvGrpSpPr>
        <p:grpSpPr>
          <a:xfrm>
            <a:off x="2133601" y="987984"/>
            <a:ext cx="4071949" cy="5595938"/>
            <a:chOff x="609600" y="1104900"/>
            <a:chExt cx="4071949" cy="5595938"/>
          </a:xfrm>
        </p:grpSpPr>
        <p:sp>
          <p:nvSpPr>
            <p:cNvPr id="52229" name="Line 5"/>
            <p:cNvSpPr>
              <a:spLocks noChangeShapeType="1"/>
            </p:cNvSpPr>
            <p:nvPr/>
          </p:nvSpPr>
          <p:spPr bwMode="auto">
            <a:xfrm>
              <a:off x="3201988" y="1443038"/>
              <a:ext cx="0" cy="525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0" name="组合 29"/>
            <p:cNvGrpSpPr/>
            <p:nvPr/>
          </p:nvGrpSpPr>
          <p:grpSpPr>
            <a:xfrm>
              <a:off x="609600" y="1104900"/>
              <a:ext cx="4071949" cy="795338"/>
              <a:chOff x="609600" y="1104900"/>
              <a:chExt cx="4071949" cy="795338"/>
            </a:xfrm>
          </p:grpSpPr>
          <p:sp>
            <p:nvSpPr>
              <p:cNvPr id="52242" name="Rectangle 18"/>
              <p:cNvSpPr>
                <a:spLocks noChangeArrowheads="1"/>
              </p:cNvSpPr>
              <p:nvPr/>
            </p:nvSpPr>
            <p:spPr bwMode="auto">
              <a:xfrm>
                <a:off x="609600" y="1104900"/>
                <a:ext cx="40719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a:effectLst>
                      <a:outerShdw blurRad="38100" dist="38100" dir="2700000" algn="tl">
                        <a:srgbClr val="000000"/>
                      </a:outerShdw>
                    </a:effectLst>
                    <a:latin typeface="黑体" pitchFamily="49" charset="-122"/>
                    <a:ea typeface="黑体" pitchFamily="49" charset="-122"/>
                  </a:rPr>
                  <a:t>C</a:t>
                </a:r>
                <a:r>
                  <a:rPr lang="en-US" altLang="zh-CN" sz="3200" b="0" baseline="-25000" dirty="0">
                    <a:effectLst>
                      <a:outerShdw blurRad="38100" dist="38100" dir="2700000" algn="tl">
                        <a:srgbClr val="000000"/>
                      </a:outerShdw>
                    </a:effectLst>
                    <a:latin typeface="黑体" pitchFamily="49" charset="-122"/>
                    <a:ea typeface="黑体" pitchFamily="49" charset="-122"/>
                  </a:rPr>
                  <a:t>i-1    </a:t>
                </a:r>
                <a:r>
                  <a:rPr lang="en-US" altLang="zh-CN" sz="3200" b="0" dirty="0">
                    <a:effectLst>
                      <a:outerShdw blurRad="38100" dist="38100" dir="2700000" algn="tl">
                        <a:srgbClr val="000000"/>
                      </a:outerShdw>
                    </a:effectLst>
                    <a:latin typeface="黑体" pitchFamily="49" charset="-122"/>
                    <a:ea typeface="黑体" pitchFamily="49" charset="-122"/>
                  </a:rPr>
                  <a:t>S</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err="1">
                    <a:effectLst>
                      <a:outerShdw blurRad="38100" dist="38100" dir="2700000" algn="tl">
                        <a:srgbClr val="000000"/>
                      </a:outerShdw>
                    </a:effectLst>
                    <a:latin typeface="黑体" pitchFamily="49" charset="-122"/>
                    <a:ea typeface="黑体" pitchFamily="49" charset="-122"/>
                  </a:rPr>
                  <a:t>C</a:t>
                </a:r>
                <a:r>
                  <a:rPr lang="en-US" altLang="zh-CN" sz="3200" b="0" baseline="-25000" dirty="0" err="1">
                    <a:effectLst>
                      <a:outerShdw blurRad="38100" dist="38100" dir="2700000" algn="tl">
                        <a:srgbClr val="000000"/>
                      </a:outerShdw>
                    </a:effectLst>
                    <a:latin typeface="黑体" pitchFamily="49" charset="-122"/>
                    <a:ea typeface="黑体" pitchFamily="49" charset="-122"/>
                  </a:rPr>
                  <a:t>i</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52255" name="Line 31"/>
              <p:cNvSpPr>
                <a:spLocks noChangeShapeType="1"/>
              </p:cNvSpPr>
              <p:nvPr/>
            </p:nvSpPr>
            <p:spPr bwMode="auto">
              <a:xfrm>
                <a:off x="611188" y="1900238"/>
                <a:ext cx="396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7" name="Rectangle 50"/>
          <p:cNvSpPr>
            <a:spLocks noChangeArrowheads="1"/>
          </p:cNvSpPr>
          <p:nvPr/>
        </p:nvSpPr>
        <p:spPr bwMode="auto">
          <a:xfrm>
            <a:off x="7691438" y="4886597"/>
            <a:ext cx="2474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rPr>
              <a:t>C: Carry</a:t>
            </a:r>
            <a:endParaRPr lang="zh-CN" altLang="en-US" sz="3200" b="0" dirty="0">
              <a:solidFill>
                <a:srgbClr val="FFFF00"/>
              </a:solidFill>
              <a:effectLst>
                <a:outerShdw blurRad="38100" dist="38100" dir="2700000" algn="tl">
                  <a:srgbClr val="000000"/>
                </a:outerShdw>
              </a:effectLst>
              <a:ea typeface="黑体" pitchFamily="49" charset="-122"/>
            </a:endParaRPr>
          </a:p>
        </p:txBody>
      </p:sp>
      <p:sp>
        <p:nvSpPr>
          <p:cNvPr id="32" name="Rectangle 50"/>
          <p:cNvSpPr>
            <a:spLocks noChangeArrowheads="1"/>
          </p:cNvSpPr>
          <p:nvPr/>
        </p:nvSpPr>
        <p:spPr bwMode="auto">
          <a:xfrm>
            <a:off x="7678305" y="5546709"/>
            <a:ext cx="2474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rPr>
              <a:t>S: Sum</a:t>
            </a:r>
            <a:endParaRPr lang="zh-CN" altLang="en-US" sz="3200" b="0" dirty="0">
              <a:solidFill>
                <a:srgbClr val="FFFF00"/>
              </a:solidFill>
              <a:effectLst>
                <a:outerShdw blurRad="38100" dist="38100" dir="2700000" algn="tl">
                  <a:srgbClr val="000000"/>
                </a:outerShdw>
              </a:effectLst>
              <a:ea typeface="黑体" pitchFamily="49" charset="-122"/>
            </a:endParaRPr>
          </a:p>
        </p:txBody>
      </p:sp>
    </p:spTree>
    <p:extLst>
      <p:ext uri="{BB962C8B-B14F-4D97-AF65-F5344CB8AC3E}">
        <p14:creationId xmlns:p14="http://schemas.microsoft.com/office/powerpoint/2010/main" val="1204037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47"/>
                                        </p:tgtEl>
                                        <p:attrNameLst>
                                          <p:attrName>style.visibility</p:attrName>
                                        </p:attrNameLst>
                                      </p:cBhvr>
                                      <p:to>
                                        <p:strVal val="visible"/>
                                      </p:to>
                                    </p:set>
                                    <p:anim calcmode="lin" valueType="num">
                                      <p:cBhvr additive="base">
                                        <p:cTn id="17" dur="500" fill="hold"/>
                                        <p:tgtEl>
                                          <p:spTgt spid="52247"/>
                                        </p:tgtEl>
                                        <p:attrNameLst>
                                          <p:attrName>ppt_x</p:attrName>
                                        </p:attrNameLst>
                                      </p:cBhvr>
                                      <p:tavLst>
                                        <p:tav tm="0">
                                          <p:val>
                                            <p:strVal val="#ppt_x"/>
                                          </p:val>
                                        </p:tav>
                                        <p:tav tm="100000">
                                          <p:val>
                                            <p:strVal val="#ppt_x"/>
                                          </p:val>
                                        </p:tav>
                                      </p:tavLst>
                                    </p:anim>
                                    <p:anim calcmode="lin" valueType="num">
                                      <p:cBhvr additive="base">
                                        <p:cTn id="18" dur="500" fill="hold"/>
                                        <p:tgtEl>
                                          <p:spTgt spid="522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2248"/>
                                        </p:tgtEl>
                                        <p:attrNameLst>
                                          <p:attrName>style.visibility</p:attrName>
                                        </p:attrNameLst>
                                      </p:cBhvr>
                                      <p:to>
                                        <p:strVal val="visible"/>
                                      </p:to>
                                    </p:set>
                                    <p:anim calcmode="lin" valueType="num">
                                      <p:cBhvr additive="base">
                                        <p:cTn id="23" dur="500" fill="hold"/>
                                        <p:tgtEl>
                                          <p:spTgt spid="52248"/>
                                        </p:tgtEl>
                                        <p:attrNameLst>
                                          <p:attrName>ppt_x</p:attrName>
                                        </p:attrNameLst>
                                      </p:cBhvr>
                                      <p:tavLst>
                                        <p:tav tm="0">
                                          <p:val>
                                            <p:strVal val="#ppt_x"/>
                                          </p:val>
                                        </p:tav>
                                        <p:tav tm="100000">
                                          <p:val>
                                            <p:strVal val="#ppt_x"/>
                                          </p:val>
                                        </p:tav>
                                      </p:tavLst>
                                    </p:anim>
                                    <p:anim calcmode="lin" valueType="num">
                                      <p:cBhvr additive="base">
                                        <p:cTn id="24" dur="500" fill="hold"/>
                                        <p:tgtEl>
                                          <p:spTgt spid="522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2249"/>
                                        </p:tgtEl>
                                        <p:attrNameLst>
                                          <p:attrName>style.visibility</p:attrName>
                                        </p:attrNameLst>
                                      </p:cBhvr>
                                      <p:to>
                                        <p:strVal val="visible"/>
                                      </p:to>
                                    </p:set>
                                    <p:anim calcmode="lin" valueType="num">
                                      <p:cBhvr additive="base">
                                        <p:cTn id="29" dur="500" fill="hold"/>
                                        <p:tgtEl>
                                          <p:spTgt spid="52249"/>
                                        </p:tgtEl>
                                        <p:attrNameLst>
                                          <p:attrName>ppt_x</p:attrName>
                                        </p:attrNameLst>
                                      </p:cBhvr>
                                      <p:tavLst>
                                        <p:tav tm="0">
                                          <p:val>
                                            <p:strVal val="#ppt_x"/>
                                          </p:val>
                                        </p:tav>
                                        <p:tav tm="100000">
                                          <p:val>
                                            <p:strVal val="#ppt_x"/>
                                          </p:val>
                                        </p:tav>
                                      </p:tavLst>
                                    </p:anim>
                                    <p:anim calcmode="lin" valueType="num">
                                      <p:cBhvr additive="base">
                                        <p:cTn id="30" dur="500" fill="hold"/>
                                        <p:tgtEl>
                                          <p:spTgt spid="5224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2250"/>
                                        </p:tgtEl>
                                        <p:attrNameLst>
                                          <p:attrName>style.visibility</p:attrName>
                                        </p:attrNameLst>
                                      </p:cBhvr>
                                      <p:to>
                                        <p:strVal val="visible"/>
                                      </p:to>
                                    </p:set>
                                    <p:anim calcmode="lin" valueType="num">
                                      <p:cBhvr additive="base">
                                        <p:cTn id="35" dur="500" fill="hold"/>
                                        <p:tgtEl>
                                          <p:spTgt spid="52250"/>
                                        </p:tgtEl>
                                        <p:attrNameLst>
                                          <p:attrName>ppt_x</p:attrName>
                                        </p:attrNameLst>
                                      </p:cBhvr>
                                      <p:tavLst>
                                        <p:tav tm="0">
                                          <p:val>
                                            <p:strVal val="#ppt_x"/>
                                          </p:val>
                                        </p:tav>
                                        <p:tav tm="100000">
                                          <p:val>
                                            <p:strVal val="#ppt_x"/>
                                          </p:val>
                                        </p:tav>
                                      </p:tavLst>
                                    </p:anim>
                                    <p:anim calcmode="lin" valueType="num">
                                      <p:cBhvr additive="base">
                                        <p:cTn id="36" dur="500" fill="hold"/>
                                        <p:tgtEl>
                                          <p:spTgt spid="5225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2252"/>
                                        </p:tgtEl>
                                        <p:attrNameLst>
                                          <p:attrName>style.visibility</p:attrName>
                                        </p:attrNameLst>
                                      </p:cBhvr>
                                      <p:to>
                                        <p:strVal val="visible"/>
                                      </p:to>
                                    </p:set>
                                    <p:anim calcmode="lin" valueType="num">
                                      <p:cBhvr additive="base">
                                        <p:cTn id="41" dur="500" fill="hold"/>
                                        <p:tgtEl>
                                          <p:spTgt spid="52252"/>
                                        </p:tgtEl>
                                        <p:attrNameLst>
                                          <p:attrName>ppt_x</p:attrName>
                                        </p:attrNameLst>
                                      </p:cBhvr>
                                      <p:tavLst>
                                        <p:tav tm="0">
                                          <p:val>
                                            <p:strVal val="#ppt_x"/>
                                          </p:val>
                                        </p:tav>
                                        <p:tav tm="100000">
                                          <p:val>
                                            <p:strVal val="#ppt_x"/>
                                          </p:val>
                                        </p:tav>
                                      </p:tavLst>
                                    </p:anim>
                                    <p:anim calcmode="lin" valueType="num">
                                      <p:cBhvr additive="base">
                                        <p:cTn id="42" dur="500" fill="hold"/>
                                        <p:tgtEl>
                                          <p:spTgt spid="5225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2251"/>
                                        </p:tgtEl>
                                        <p:attrNameLst>
                                          <p:attrName>style.visibility</p:attrName>
                                        </p:attrNameLst>
                                      </p:cBhvr>
                                      <p:to>
                                        <p:strVal val="visible"/>
                                      </p:to>
                                    </p:set>
                                    <p:anim calcmode="lin" valueType="num">
                                      <p:cBhvr additive="base">
                                        <p:cTn id="47" dur="500" fill="hold"/>
                                        <p:tgtEl>
                                          <p:spTgt spid="52251"/>
                                        </p:tgtEl>
                                        <p:attrNameLst>
                                          <p:attrName>ppt_x</p:attrName>
                                        </p:attrNameLst>
                                      </p:cBhvr>
                                      <p:tavLst>
                                        <p:tav tm="0">
                                          <p:val>
                                            <p:strVal val="#ppt_x"/>
                                          </p:val>
                                        </p:tav>
                                        <p:tav tm="100000">
                                          <p:val>
                                            <p:strVal val="#ppt_x"/>
                                          </p:val>
                                        </p:tav>
                                      </p:tavLst>
                                    </p:anim>
                                    <p:anim calcmode="lin" valueType="num">
                                      <p:cBhvr additive="base">
                                        <p:cTn id="48" dur="500" fill="hold"/>
                                        <p:tgtEl>
                                          <p:spTgt spid="5225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2253"/>
                                        </p:tgtEl>
                                        <p:attrNameLst>
                                          <p:attrName>style.visibility</p:attrName>
                                        </p:attrNameLst>
                                      </p:cBhvr>
                                      <p:to>
                                        <p:strVal val="visible"/>
                                      </p:to>
                                    </p:set>
                                    <p:anim calcmode="lin" valueType="num">
                                      <p:cBhvr additive="base">
                                        <p:cTn id="53" dur="500" fill="hold"/>
                                        <p:tgtEl>
                                          <p:spTgt spid="52253"/>
                                        </p:tgtEl>
                                        <p:attrNameLst>
                                          <p:attrName>ppt_x</p:attrName>
                                        </p:attrNameLst>
                                      </p:cBhvr>
                                      <p:tavLst>
                                        <p:tav tm="0">
                                          <p:val>
                                            <p:strVal val="#ppt_x"/>
                                          </p:val>
                                        </p:tav>
                                        <p:tav tm="100000">
                                          <p:val>
                                            <p:strVal val="#ppt_x"/>
                                          </p:val>
                                        </p:tav>
                                      </p:tavLst>
                                    </p:anim>
                                    <p:anim calcmode="lin" valueType="num">
                                      <p:cBhvr additive="base">
                                        <p:cTn id="54" dur="500" fill="hold"/>
                                        <p:tgtEl>
                                          <p:spTgt spid="5225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2246"/>
                                        </p:tgtEl>
                                        <p:attrNameLst>
                                          <p:attrName>style.visibility</p:attrName>
                                        </p:attrNameLst>
                                      </p:cBhvr>
                                      <p:to>
                                        <p:strVal val="visible"/>
                                      </p:to>
                                    </p:set>
                                    <p:anim calcmode="lin" valueType="num">
                                      <p:cBhvr additive="base">
                                        <p:cTn id="59" dur="500" fill="hold"/>
                                        <p:tgtEl>
                                          <p:spTgt spid="52246"/>
                                        </p:tgtEl>
                                        <p:attrNameLst>
                                          <p:attrName>ppt_x</p:attrName>
                                        </p:attrNameLst>
                                      </p:cBhvr>
                                      <p:tavLst>
                                        <p:tav tm="0">
                                          <p:val>
                                            <p:strVal val="#ppt_x"/>
                                          </p:val>
                                        </p:tav>
                                        <p:tav tm="100000">
                                          <p:val>
                                            <p:strVal val="#ppt_x"/>
                                          </p:val>
                                        </p:tav>
                                      </p:tavLst>
                                    </p:anim>
                                    <p:anim calcmode="lin" valueType="num">
                                      <p:cBhvr additive="base">
                                        <p:cTn id="60" dur="500" fill="hold"/>
                                        <p:tgtEl>
                                          <p:spTgt spid="52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6" grpId="0" animBg="1"/>
      <p:bldP spid="52247" grpId="0"/>
      <p:bldP spid="52248" grpId="0" animBg="1"/>
      <p:bldP spid="52249" grpId="0"/>
      <p:bldP spid="52250" grpId="0" animBg="1"/>
      <p:bldP spid="52251" grpId="0" animBg="1"/>
      <p:bldP spid="52252" grpId="0"/>
      <p:bldP spid="522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0" name="Rectangle 22"/>
          <p:cNvSpPr>
            <a:spLocks noChangeArrowheads="1"/>
          </p:cNvSpPr>
          <p:nvPr/>
        </p:nvSpPr>
        <p:spPr bwMode="auto">
          <a:xfrm>
            <a:off x="5095868" y="1803817"/>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3271" name="Rectangle 23"/>
          <p:cNvSpPr>
            <a:spLocks noChangeArrowheads="1"/>
          </p:cNvSpPr>
          <p:nvPr/>
        </p:nvSpPr>
        <p:spPr bwMode="auto">
          <a:xfrm>
            <a:off x="6810380" y="1803817"/>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3272" name="Rectangle 24"/>
          <p:cNvSpPr>
            <a:spLocks noChangeArrowheads="1"/>
          </p:cNvSpPr>
          <p:nvPr/>
        </p:nvSpPr>
        <p:spPr bwMode="auto">
          <a:xfrm>
            <a:off x="4238612" y="258963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3273" name="Rectangle 25"/>
          <p:cNvSpPr>
            <a:spLocks noChangeArrowheads="1"/>
          </p:cNvSpPr>
          <p:nvPr/>
        </p:nvSpPr>
        <p:spPr bwMode="auto">
          <a:xfrm>
            <a:off x="5881686" y="258963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28" name="组合 27"/>
          <p:cNvGrpSpPr/>
          <p:nvPr/>
        </p:nvGrpSpPr>
        <p:grpSpPr>
          <a:xfrm>
            <a:off x="2895600" y="476672"/>
            <a:ext cx="4572000" cy="2781300"/>
            <a:chOff x="1371600" y="1316038"/>
            <a:chExt cx="4572000" cy="2781300"/>
          </a:xfrm>
        </p:grpSpPr>
        <p:sp>
          <p:nvSpPr>
            <p:cNvPr id="53252" name="Rectangle 4"/>
            <p:cNvSpPr>
              <a:spLocks noChangeArrowheads="1"/>
            </p:cNvSpPr>
            <p:nvPr/>
          </p:nvSpPr>
          <p:spPr bwMode="auto">
            <a:xfrm>
              <a:off x="2514600" y="2497138"/>
              <a:ext cx="3429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3" name="Line 5"/>
            <p:cNvSpPr>
              <a:spLocks noChangeShapeType="1"/>
            </p:cNvSpPr>
            <p:nvPr/>
          </p:nvSpPr>
          <p:spPr bwMode="auto">
            <a:xfrm>
              <a:off x="2514600" y="3335338"/>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4" name="Line 6"/>
            <p:cNvSpPr>
              <a:spLocks noChangeShapeType="1"/>
            </p:cNvSpPr>
            <p:nvPr/>
          </p:nvSpPr>
          <p:spPr bwMode="auto">
            <a:xfrm>
              <a:off x="3352800" y="2497138"/>
              <a:ext cx="0" cy="160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5" name="Line 7"/>
            <p:cNvSpPr>
              <a:spLocks noChangeShapeType="1"/>
            </p:cNvSpPr>
            <p:nvPr/>
          </p:nvSpPr>
          <p:spPr bwMode="auto">
            <a:xfrm>
              <a:off x="5029200" y="2497138"/>
              <a:ext cx="0" cy="160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6" name="Line 8"/>
            <p:cNvSpPr>
              <a:spLocks noChangeShapeType="1"/>
            </p:cNvSpPr>
            <p:nvPr/>
          </p:nvSpPr>
          <p:spPr bwMode="auto">
            <a:xfrm>
              <a:off x="4191000" y="2497138"/>
              <a:ext cx="0" cy="160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8" name="Rectangle 10"/>
            <p:cNvSpPr>
              <a:spLocks noChangeArrowheads="1"/>
            </p:cNvSpPr>
            <p:nvPr/>
          </p:nvSpPr>
          <p:spPr bwMode="auto">
            <a:xfrm>
              <a:off x="1676400" y="1887538"/>
              <a:ext cx="68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59" name="Rectangle 11"/>
            <p:cNvSpPr>
              <a:spLocks noChangeArrowheads="1"/>
            </p:cNvSpPr>
            <p:nvPr/>
          </p:nvSpPr>
          <p:spPr bwMode="auto">
            <a:xfrm>
              <a:off x="1981200" y="1506538"/>
              <a:ext cx="167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r>
                <a:rPr lang="en-US" altLang="zh-CN" sz="3200" b="0">
                  <a:effectLst>
                    <a:outerShdw blurRad="38100" dist="38100" dir="2700000" algn="tl">
                      <a:srgbClr val="000000"/>
                    </a:outerShdw>
                  </a:effectLst>
                  <a:latin typeface="黑体" pitchFamily="49" charset="-122"/>
                  <a:ea typeface="黑体" pitchFamily="49" charset="-122"/>
                </a:rPr>
                <a:t>C</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0" name="Rectangle 12"/>
            <p:cNvSpPr>
              <a:spLocks noChangeArrowheads="1"/>
            </p:cNvSpPr>
            <p:nvPr/>
          </p:nvSpPr>
          <p:spPr bwMode="auto">
            <a:xfrm>
              <a:off x="2590800" y="19256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1" name="Rectangle 13"/>
            <p:cNvSpPr>
              <a:spLocks noChangeArrowheads="1"/>
            </p:cNvSpPr>
            <p:nvPr/>
          </p:nvSpPr>
          <p:spPr bwMode="auto">
            <a:xfrm>
              <a:off x="3352800" y="1925638"/>
              <a:ext cx="793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2" name="Rectangle 14"/>
            <p:cNvSpPr>
              <a:spLocks noChangeArrowheads="1"/>
            </p:cNvSpPr>
            <p:nvPr/>
          </p:nvSpPr>
          <p:spPr bwMode="auto">
            <a:xfrm>
              <a:off x="4267200" y="19256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3" name="Rectangle 15"/>
            <p:cNvSpPr>
              <a:spLocks noChangeArrowheads="1"/>
            </p:cNvSpPr>
            <p:nvPr/>
          </p:nvSpPr>
          <p:spPr bwMode="auto">
            <a:xfrm>
              <a:off x="5105400" y="19256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4" name="Rectangle 16"/>
            <p:cNvSpPr>
              <a:spLocks noChangeArrowheads="1"/>
            </p:cNvSpPr>
            <p:nvPr/>
          </p:nvSpPr>
          <p:spPr bwMode="auto">
            <a:xfrm>
              <a:off x="2057400" y="25638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5" name="Rectangle 17"/>
            <p:cNvSpPr>
              <a:spLocks noChangeArrowheads="1"/>
            </p:cNvSpPr>
            <p:nvPr/>
          </p:nvSpPr>
          <p:spPr bwMode="auto">
            <a:xfrm>
              <a:off x="2057400" y="3421067"/>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3266" name="Rectangle 18"/>
            <p:cNvSpPr>
              <a:spLocks noChangeArrowheads="1"/>
            </p:cNvSpPr>
            <p:nvPr/>
          </p:nvSpPr>
          <p:spPr bwMode="auto">
            <a:xfrm>
              <a:off x="2667000" y="26114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7" name="Rectangle 19"/>
            <p:cNvSpPr>
              <a:spLocks noChangeArrowheads="1"/>
            </p:cNvSpPr>
            <p:nvPr/>
          </p:nvSpPr>
          <p:spPr bwMode="auto">
            <a:xfrm>
              <a:off x="4343400" y="2649538"/>
              <a:ext cx="45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8" name="Rectangle 20"/>
            <p:cNvSpPr>
              <a:spLocks noChangeArrowheads="1"/>
            </p:cNvSpPr>
            <p:nvPr/>
          </p:nvSpPr>
          <p:spPr bwMode="auto">
            <a:xfrm>
              <a:off x="3505200" y="33734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69" name="Rectangle 21"/>
            <p:cNvSpPr>
              <a:spLocks noChangeArrowheads="1"/>
            </p:cNvSpPr>
            <p:nvPr/>
          </p:nvSpPr>
          <p:spPr bwMode="auto">
            <a:xfrm>
              <a:off x="5257800" y="33734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3274" name="Rectangle 26"/>
            <p:cNvSpPr>
              <a:spLocks noChangeArrowheads="1"/>
            </p:cNvSpPr>
            <p:nvPr/>
          </p:nvSpPr>
          <p:spPr bwMode="auto">
            <a:xfrm>
              <a:off x="1371600" y="1316038"/>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S</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3321" name="Line 73"/>
            <p:cNvSpPr>
              <a:spLocks noChangeShapeType="1"/>
            </p:cNvSpPr>
            <p:nvPr/>
          </p:nvSpPr>
          <p:spPr bwMode="auto">
            <a:xfrm flipH="1" flipV="1">
              <a:off x="1905000" y="1887538"/>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3322" name="Object 74"/>
          <p:cNvGraphicFramePr>
            <a:graphicFrameLocks noChangeAspect="1"/>
          </p:cNvGraphicFramePr>
          <p:nvPr>
            <p:extLst>
              <p:ext uri="{D42A27DB-BD31-4B8C-83A1-F6EECF244321}">
                <p14:modId xmlns:p14="http://schemas.microsoft.com/office/powerpoint/2010/main" val="74809680"/>
              </p:ext>
            </p:extLst>
          </p:nvPr>
        </p:nvGraphicFramePr>
        <p:xfrm>
          <a:off x="2166911" y="4018395"/>
          <a:ext cx="7788901" cy="1744655"/>
        </p:xfrm>
        <a:graphic>
          <a:graphicData uri="http://schemas.openxmlformats.org/presentationml/2006/ole">
            <mc:AlternateContent xmlns:mc="http://schemas.openxmlformats.org/markup-compatibility/2006">
              <mc:Choice xmlns:v="urn:schemas-microsoft-com:vml" Requires="v">
                <p:oleObj spid="_x0000_s1044546" name="Equation" r:id="rId4" imgW="3276360" imgH="736560" progId="Equation.DSMT4">
                  <p:embed/>
                </p:oleObj>
              </mc:Choice>
              <mc:Fallback>
                <p:oleObj name="Equation" r:id="rId4" imgW="3276360" imgH="736560" progId="Equation.DSMT4">
                  <p:embed/>
                  <p:pic>
                    <p:nvPicPr>
                      <p:cNvPr id="53322"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6911" y="4018395"/>
                        <a:ext cx="7788901" cy="1744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直接箭头连接符 30"/>
          <p:cNvCxnSpPr/>
          <p:nvPr/>
        </p:nvCxnSpPr>
        <p:spPr bwMode="auto">
          <a:xfrm rot="5400000" flipH="1" flipV="1">
            <a:off x="3488512" y="2268164"/>
            <a:ext cx="1643076" cy="1571636"/>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flipV="1">
            <a:off x="5024430" y="2232444"/>
            <a:ext cx="1857388" cy="1706582"/>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rot="10800000">
            <a:off x="6310317" y="3089703"/>
            <a:ext cx="2500329" cy="928693"/>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10800000">
            <a:off x="4667240" y="3089700"/>
            <a:ext cx="2428892" cy="857256"/>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731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70"/>
                                        </p:tgtEl>
                                        <p:attrNameLst>
                                          <p:attrName>style.visibility</p:attrName>
                                        </p:attrNameLst>
                                      </p:cBhvr>
                                      <p:to>
                                        <p:strVal val="visible"/>
                                      </p:to>
                                    </p:set>
                                    <p:anim calcmode="lin" valueType="num">
                                      <p:cBhvr additive="base">
                                        <p:cTn id="13" dur="500" fill="hold"/>
                                        <p:tgtEl>
                                          <p:spTgt spid="53270"/>
                                        </p:tgtEl>
                                        <p:attrNameLst>
                                          <p:attrName>ppt_x</p:attrName>
                                        </p:attrNameLst>
                                      </p:cBhvr>
                                      <p:tavLst>
                                        <p:tav tm="0">
                                          <p:val>
                                            <p:strVal val="#ppt_x"/>
                                          </p:val>
                                        </p:tav>
                                        <p:tav tm="100000">
                                          <p:val>
                                            <p:strVal val="#ppt_x"/>
                                          </p:val>
                                        </p:tav>
                                      </p:tavLst>
                                    </p:anim>
                                    <p:anim calcmode="lin" valueType="num">
                                      <p:cBhvr additive="base">
                                        <p:cTn id="14" dur="500" fill="hold"/>
                                        <p:tgtEl>
                                          <p:spTgt spid="532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71"/>
                                        </p:tgtEl>
                                        <p:attrNameLst>
                                          <p:attrName>style.visibility</p:attrName>
                                        </p:attrNameLst>
                                      </p:cBhvr>
                                      <p:to>
                                        <p:strVal val="visible"/>
                                      </p:to>
                                    </p:set>
                                    <p:anim calcmode="lin" valueType="num">
                                      <p:cBhvr additive="base">
                                        <p:cTn id="19" dur="500" fill="hold"/>
                                        <p:tgtEl>
                                          <p:spTgt spid="53271"/>
                                        </p:tgtEl>
                                        <p:attrNameLst>
                                          <p:attrName>ppt_x</p:attrName>
                                        </p:attrNameLst>
                                      </p:cBhvr>
                                      <p:tavLst>
                                        <p:tav tm="0">
                                          <p:val>
                                            <p:strVal val="#ppt_x"/>
                                          </p:val>
                                        </p:tav>
                                        <p:tav tm="100000">
                                          <p:val>
                                            <p:strVal val="#ppt_x"/>
                                          </p:val>
                                        </p:tav>
                                      </p:tavLst>
                                    </p:anim>
                                    <p:anim calcmode="lin" valueType="num">
                                      <p:cBhvr additive="base">
                                        <p:cTn id="20" dur="500" fill="hold"/>
                                        <p:tgtEl>
                                          <p:spTgt spid="532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72"/>
                                        </p:tgtEl>
                                        <p:attrNameLst>
                                          <p:attrName>style.visibility</p:attrName>
                                        </p:attrNameLst>
                                      </p:cBhvr>
                                      <p:to>
                                        <p:strVal val="visible"/>
                                      </p:to>
                                    </p:set>
                                    <p:anim calcmode="lin" valueType="num">
                                      <p:cBhvr additive="base">
                                        <p:cTn id="25" dur="500" fill="hold"/>
                                        <p:tgtEl>
                                          <p:spTgt spid="53272"/>
                                        </p:tgtEl>
                                        <p:attrNameLst>
                                          <p:attrName>ppt_x</p:attrName>
                                        </p:attrNameLst>
                                      </p:cBhvr>
                                      <p:tavLst>
                                        <p:tav tm="0">
                                          <p:val>
                                            <p:strVal val="#ppt_x"/>
                                          </p:val>
                                        </p:tav>
                                        <p:tav tm="100000">
                                          <p:val>
                                            <p:strVal val="#ppt_x"/>
                                          </p:val>
                                        </p:tav>
                                      </p:tavLst>
                                    </p:anim>
                                    <p:anim calcmode="lin" valueType="num">
                                      <p:cBhvr additive="base">
                                        <p:cTn id="26" dur="500" fill="hold"/>
                                        <p:tgtEl>
                                          <p:spTgt spid="532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73"/>
                                        </p:tgtEl>
                                        <p:attrNameLst>
                                          <p:attrName>style.visibility</p:attrName>
                                        </p:attrNameLst>
                                      </p:cBhvr>
                                      <p:to>
                                        <p:strVal val="visible"/>
                                      </p:to>
                                    </p:set>
                                    <p:anim calcmode="lin" valueType="num">
                                      <p:cBhvr additive="base">
                                        <p:cTn id="31" dur="500" fill="hold"/>
                                        <p:tgtEl>
                                          <p:spTgt spid="53273"/>
                                        </p:tgtEl>
                                        <p:attrNameLst>
                                          <p:attrName>ppt_x</p:attrName>
                                        </p:attrNameLst>
                                      </p:cBhvr>
                                      <p:tavLst>
                                        <p:tav tm="0">
                                          <p:val>
                                            <p:strVal val="#ppt_x"/>
                                          </p:val>
                                        </p:tav>
                                        <p:tav tm="100000">
                                          <p:val>
                                            <p:strVal val="#ppt_x"/>
                                          </p:val>
                                        </p:tav>
                                      </p:tavLst>
                                    </p:anim>
                                    <p:anim calcmode="lin" valueType="num">
                                      <p:cBhvr additive="base">
                                        <p:cTn id="32" dur="500" fill="hold"/>
                                        <p:tgtEl>
                                          <p:spTgt spid="5327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3322"/>
                                        </p:tgtEl>
                                        <p:attrNameLst>
                                          <p:attrName>style.visibility</p:attrName>
                                        </p:attrNameLst>
                                      </p:cBhvr>
                                      <p:to>
                                        <p:strVal val="visible"/>
                                      </p:to>
                                    </p:set>
                                    <p:animEffect transition="in" filter="box(out)">
                                      <p:cBhvr>
                                        <p:cTn id="37" dur="500"/>
                                        <p:tgtEl>
                                          <p:spTgt spid="53322"/>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ppt_x"/>
                                          </p:val>
                                        </p:tav>
                                        <p:tav tm="100000">
                                          <p:val>
                                            <p:strVal val="#ppt_x"/>
                                          </p:val>
                                        </p:tav>
                                      </p:tavLst>
                                    </p:anim>
                                    <p:anim calcmode="lin" valueType="num">
                                      <p:cBhvr additive="base">
                                        <p:cTn id="4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ppt_x"/>
                                          </p:val>
                                        </p:tav>
                                        <p:tav tm="100000">
                                          <p:val>
                                            <p:strVal val="#ppt_x"/>
                                          </p:val>
                                        </p:tav>
                                      </p:tavLst>
                                    </p:anim>
                                    <p:anim calcmode="lin" valueType="num">
                                      <p:cBhvr additive="base">
                                        <p:cTn id="4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ppt_x"/>
                                          </p:val>
                                        </p:tav>
                                        <p:tav tm="100000">
                                          <p:val>
                                            <p:strVal val="#ppt_x"/>
                                          </p:val>
                                        </p:tav>
                                      </p:tavLst>
                                    </p:anim>
                                    <p:anim calcmode="lin" valueType="num">
                                      <p:cBhvr additive="base">
                                        <p:cTn id="6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0" grpId="0"/>
      <p:bldP spid="53271" grpId="0"/>
      <p:bldP spid="53272" grpId="0"/>
      <p:bldP spid="5327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91" name="Rectangle 19"/>
          <p:cNvSpPr>
            <a:spLocks noChangeArrowheads="1"/>
          </p:cNvSpPr>
          <p:nvPr/>
        </p:nvSpPr>
        <p:spPr bwMode="auto">
          <a:xfrm>
            <a:off x="5436632" y="1918478"/>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4292" name="Rectangle 20"/>
          <p:cNvSpPr>
            <a:spLocks noChangeArrowheads="1"/>
          </p:cNvSpPr>
          <p:nvPr/>
        </p:nvSpPr>
        <p:spPr bwMode="auto">
          <a:xfrm>
            <a:off x="4522232" y="271857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4293" name="Rectangle 21"/>
          <p:cNvSpPr>
            <a:spLocks noChangeArrowheads="1"/>
          </p:cNvSpPr>
          <p:nvPr/>
        </p:nvSpPr>
        <p:spPr bwMode="auto">
          <a:xfrm>
            <a:off x="6351032" y="271857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4297" name="Rectangle 25"/>
          <p:cNvSpPr>
            <a:spLocks noChangeArrowheads="1"/>
          </p:cNvSpPr>
          <p:nvPr/>
        </p:nvSpPr>
        <p:spPr bwMode="auto">
          <a:xfrm>
            <a:off x="5436632" y="271857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32" name="组合 31"/>
          <p:cNvGrpSpPr/>
          <p:nvPr/>
        </p:nvGrpSpPr>
        <p:grpSpPr>
          <a:xfrm>
            <a:off x="2388632" y="508778"/>
            <a:ext cx="4648200" cy="3009900"/>
            <a:chOff x="1676400" y="419100"/>
            <a:chExt cx="4648200" cy="3009900"/>
          </a:xfrm>
        </p:grpSpPr>
        <p:sp>
          <p:nvSpPr>
            <p:cNvPr id="54276" name="Rectangle 4"/>
            <p:cNvSpPr>
              <a:spLocks noChangeArrowheads="1"/>
            </p:cNvSpPr>
            <p:nvPr/>
          </p:nvSpPr>
          <p:spPr bwMode="auto">
            <a:xfrm>
              <a:off x="2819400" y="1600200"/>
              <a:ext cx="3505200" cy="1828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77" name="Line 5"/>
            <p:cNvSpPr>
              <a:spLocks noChangeShapeType="1"/>
            </p:cNvSpPr>
            <p:nvPr/>
          </p:nvSpPr>
          <p:spPr bwMode="auto">
            <a:xfrm>
              <a:off x="2819400" y="2514600"/>
              <a:ext cx="3505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78" name="Line 6"/>
            <p:cNvSpPr>
              <a:spLocks noChangeShapeType="1"/>
            </p:cNvSpPr>
            <p:nvPr/>
          </p:nvSpPr>
          <p:spPr bwMode="auto">
            <a:xfrm>
              <a:off x="3657600" y="16002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79" name="Line 7"/>
            <p:cNvSpPr>
              <a:spLocks noChangeShapeType="1"/>
            </p:cNvSpPr>
            <p:nvPr/>
          </p:nvSpPr>
          <p:spPr bwMode="auto">
            <a:xfrm>
              <a:off x="5410200" y="16002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0" name="Line 8"/>
            <p:cNvSpPr>
              <a:spLocks noChangeShapeType="1"/>
            </p:cNvSpPr>
            <p:nvPr/>
          </p:nvSpPr>
          <p:spPr bwMode="auto">
            <a:xfrm flipH="1">
              <a:off x="4572000" y="16002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1" name="Line 9"/>
            <p:cNvSpPr>
              <a:spLocks noChangeShapeType="1"/>
            </p:cNvSpPr>
            <p:nvPr/>
          </p:nvSpPr>
          <p:spPr bwMode="auto">
            <a:xfrm flipH="1" flipV="1">
              <a:off x="2209800" y="990600"/>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2" name="Rectangle 10"/>
            <p:cNvSpPr>
              <a:spLocks noChangeArrowheads="1"/>
            </p:cNvSpPr>
            <p:nvPr/>
          </p:nvSpPr>
          <p:spPr bwMode="auto">
            <a:xfrm>
              <a:off x="2057400" y="1219200"/>
              <a:ext cx="68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83" name="Rectangle 11"/>
            <p:cNvSpPr>
              <a:spLocks noChangeArrowheads="1"/>
            </p:cNvSpPr>
            <p:nvPr/>
          </p:nvSpPr>
          <p:spPr bwMode="auto">
            <a:xfrm>
              <a:off x="2286000" y="609600"/>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r>
                <a:rPr lang="en-US" altLang="zh-CN" sz="3200" b="0">
                  <a:effectLst>
                    <a:outerShdw blurRad="38100" dist="38100" dir="2700000" algn="tl">
                      <a:srgbClr val="000000"/>
                    </a:outerShdw>
                  </a:effectLst>
                  <a:latin typeface="黑体" pitchFamily="49" charset="-122"/>
                  <a:ea typeface="黑体" pitchFamily="49" charset="-122"/>
                </a:rPr>
                <a:t>C</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84" name="Rectangle 12"/>
            <p:cNvSpPr>
              <a:spLocks noChangeArrowheads="1"/>
            </p:cNvSpPr>
            <p:nvPr/>
          </p:nvSpPr>
          <p:spPr bwMode="auto">
            <a:xfrm>
              <a:off x="2819400" y="10572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85" name="Rectangle 13"/>
            <p:cNvSpPr>
              <a:spLocks noChangeArrowheads="1"/>
            </p:cNvSpPr>
            <p:nvPr/>
          </p:nvSpPr>
          <p:spPr bwMode="auto">
            <a:xfrm>
              <a:off x="3657600" y="1028700"/>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86" name="Rectangle 14"/>
            <p:cNvSpPr>
              <a:spLocks noChangeArrowheads="1"/>
            </p:cNvSpPr>
            <p:nvPr/>
          </p:nvSpPr>
          <p:spPr bwMode="auto">
            <a:xfrm>
              <a:off x="4572000" y="10287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87" name="Rectangle 15"/>
            <p:cNvSpPr>
              <a:spLocks noChangeArrowheads="1"/>
            </p:cNvSpPr>
            <p:nvPr/>
          </p:nvSpPr>
          <p:spPr bwMode="auto">
            <a:xfrm>
              <a:off x="5486400" y="10287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88" name="Rectangle 16"/>
            <p:cNvSpPr>
              <a:spLocks noChangeArrowheads="1"/>
            </p:cNvSpPr>
            <p:nvPr/>
          </p:nvSpPr>
          <p:spPr bwMode="auto">
            <a:xfrm>
              <a:off x="2362200" y="1714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89" name="Rectangle 17"/>
            <p:cNvSpPr>
              <a:spLocks noChangeArrowheads="1"/>
            </p:cNvSpPr>
            <p:nvPr/>
          </p:nvSpPr>
          <p:spPr bwMode="auto">
            <a:xfrm>
              <a:off x="2362200" y="2628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90" name="Rectangle 18"/>
            <p:cNvSpPr>
              <a:spLocks noChangeArrowheads="1"/>
            </p:cNvSpPr>
            <p:nvPr/>
          </p:nvSpPr>
          <p:spPr bwMode="auto">
            <a:xfrm>
              <a:off x="2971800" y="1790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94" name="Rectangle 22"/>
            <p:cNvSpPr>
              <a:spLocks noChangeArrowheads="1"/>
            </p:cNvSpPr>
            <p:nvPr/>
          </p:nvSpPr>
          <p:spPr bwMode="auto">
            <a:xfrm>
              <a:off x="3810000" y="1790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4295" name="Rectangle 23"/>
            <p:cNvSpPr>
              <a:spLocks noChangeArrowheads="1"/>
            </p:cNvSpPr>
            <p:nvPr/>
          </p:nvSpPr>
          <p:spPr bwMode="auto">
            <a:xfrm>
              <a:off x="5638800" y="1790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96" name="Rectangle 24"/>
            <p:cNvSpPr>
              <a:spLocks noChangeArrowheads="1"/>
            </p:cNvSpPr>
            <p:nvPr/>
          </p:nvSpPr>
          <p:spPr bwMode="auto">
            <a:xfrm>
              <a:off x="2971800" y="2628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4298" name="Rectangle 26"/>
            <p:cNvSpPr>
              <a:spLocks noChangeArrowheads="1"/>
            </p:cNvSpPr>
            <p:nvPr/>
          </p:nvSpPr>
          <p:spPr bwMode="auto">
            <a:xfrm>
              <a:off x="1676400" y="4191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grpSp>
      <p:sp>
        <p:nvSpPr>
          <p:cNvPr id="54299" name="Oval 27"/>
          <p:cNvSpPr>
            <a:spLocks noChangeArrowheads="1"/>
          </p:cNvSpPr>
          <p:nvPr/>
        </p:nvSpPr>
        <p:spPr bwMode="auto">
          <a:xfrm>
            <a:off x="5360432" y="1766078"/>
            <a:ext cx="685800" cy="16764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0" name="Oval 28"/>
          <p:cNvSpPr>
            <a:spLocks noChangeArrowheads="1"/>
          </p:cNvSpPr>
          <p:nvPr/>
        </p:nvSpPr>
        <p:spPr bwMode="auto">
          <a:xfrm>
            <a:off x="4369833" y="2604279"/>
            <a:ext cx="881063" cy="881063"/>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1" name="Oval 29"/>
          <p:cNvSpPr>
            <a:spLocks noChangeArrowheads="1"/>
          </p:cNvSpPr>
          <p:nvPr/>
        </p:nvSpPr>
        <p:spPr bwMode="auto">
          <a:xfrm>
            <a:off x="6122433" y="2604279"/>
            <a:ext cx="881063" cy="881063"/>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11" name="Object 39"/>
          <p:cNvGraphicFramePr>
            <a:graphicFrameLocks noChangeAspect="1"/>
          </p:cNvGraphicFramePr>
          <p:nvPr>
            <p:extLst>
              <p:ext uri="{D42A27DB-BD31-4B8C-83A1-F6EECF244321}">
                <p14:modId xmlns:p14="http://schemas.microsoft.com/office/powerpoint/2010/main" val="1249424517"/>
              </p:ext>
            </p:extLst>
          </p:nvPr>
        </p:nvGraphicFramePr>
        <p:xfrm>
          <a:off x="3674516" y="4509293"/>
          <a:ext cx="5157788" cy="1187450"/>
        </p:xfrm>
        <a:graphic>
          <a:graphicData uri="http://schemas.openxmlformats.org/presentationml/2006/ole">
            <mc:AlternateContent xmlns:mc="http://schemas.openxmlformats.org/markup-compatibility/2006">
              <mc:Choice xmlns:v="urn:schemas-microsoft-com:vml" Requires="v">
                <p:oleObj spid="_x0000_s1045570" name="Equation" r:id="rId5" imgW="3315600" imgH="762120" progId="Equation.3">
                  <p:embed/>
                </p:oleObj>
              </mc:Choice>
              <mc:Fallback>
                <p:oleObj name="Equation" r:id="rId5" imgW="3315600" imgH="762120" progId="Equation.3">
                  <p:embed/>
                  <p:pic>
                    <p:nvPicPr>
                      <p:cNvPr id="54311"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4516" y="4509293"/>
                        <a:ext cx="5157788"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12" name="Line 40"/>
          <p:cNvSpPr>
            <a:spLocks noChangeShapeType="1"/>
          </p:cNvSpPr>
          <p:nvPr/>
        </p:nvSpPr>
        <p:spPr bwMode="auto">
          <a:xfrm>
            <a:off x="4396830" y="5733256"/>
            <a:ext cx="1584325"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34" name="直接箭头连接符 33"/>
          <p:cNvCxnSpPr/>
          <p:nvPr/>
        </p:nvCxnSpPr>
        <p:spPr bwMode="auto">
          <a:xfrm rot="10800000">
            <a:off x="5960532" y="3375802"/>
            <a:ext cx="2357454" cy="1285884"/>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5400000" flipH="1" flipV="1">
            <a:off x="4531772" y="3947306"/>
            <a:ext cx="1000132" cy="1588"/>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5400000" flipH="1" flipV="1">
            <a:off x="6282797" y="3910793"/>
            <a:ext cx="1214446" cy="1588"/>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96099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4291"/>
                                        </p:tgtEl>
                                        <p:attrNameLst>
                                          <p:attrName>style.visibility</p:attrName>
                                        </p:attrNameLst>
                                      </p:cBhvr>
                                      <p:to>
                                        <p:strVal val="visible"/>
                                      </p:to>
                                    </p:set>
                                    <p:anim calcmode="lin" valueType="num">
                                      <p:cBhvr additive="base">
                                        <p:cTn id="12" dur="500" fill="hold"/>
                                        <p:tgtEl>
                                          <p:spTgt spid="54291"/>
                                        </p:tgtEl>
                                        <p:attrNameLst>
                                          <p:attrName>ppt_x</p:attrName>
                                        </p:attrNameLst>
                                      </p:cBhvr>
                                      <p:tavLst>
                                        <p:tav tm="0">
                                          <p:val>
                                            <p:strVal val="#ppt_x"/>
                                          </p:val>
                                        </p:tav>
                                        <p:tav tm="100000">
                                          <p:val>
                                            <p:strVal val="#ppt_x"/>
                                          </p:val>
                                        </p:tav>
                                      </p:tavLst>
                                    </p:anim>
                                    <p:anim calcmode="lin" valueType="num">
                                      <p:cBhvr additive="base">
                                        <p:cTn id="13" dur="500" fill="hold"/>
                                        <p:tgtEl>
                                          <p:spTgt spid="5429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4292"/>
                                        </p:tgtEl>
                                        <p:attrNameLst>
                                          <p:attrName>style.visibility</p:attrName>
                                        </p:attrNameLst>
                                      </p:cBhvr>
                                      <p:to>
                                        <p:strVal val="visible"/>
                                      </p:to>
                                    </p:set>
                                    <p:anim calcmode="lin" valueType="num">
                                      <p:cBhvr additive="base">
                                        <p:cTn id="18" dur="500" fill="hold"/>
                                        <p:tgtEl>
                                          <p:spTgt spid="54292"/>
                                        </p:tgtEl>
                                        <p:attrNameLst>
                                          <p:attrName>ppt_x</p:attrName>
                                        </p:attrNameLst>
                                      </p:cBhvr>
                                      <p:tavLst>
                                        <p:tav tm="0">
                                          <p:val>
                                            <p:strVal val="#ppt_x"/>
                                          </p:val>
                                        </p:tav>
                                        <p:tav tm="100000">
                                          <p:val>
                                            <p:strVal val="#ppt_x"/>
                                          </p:val>
                                        </p:tav>
                                      </p:tavLst>
                                    </p:anim>
                                    <p:anim calcmode="lin" valueType="num">
                                      <p:cBhvr additive="base">
                                        <p:cTn id="19" dur="500" fill="hold"/>
                                        <p:tgtEl>
                                          <p:spTgt spid="5429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4293"/>
                                        </p:tgtEl>
                                        <p:attrNameLst>
                                          <p:attrName>style.visibility</p:attrName>
                                        </p:attrNameLst>
                                      </p:cBhvr>
                                      <p:to>
                                        <p:strVal val="visible"/>
                                      </p:to>
                                    </p:set>
                                    <p:anim calcmode="lin" valueType="num">
                                      <p:cBhvr additive="base">
                                        <p:cTn id="24" dur="500" fill="hold"/>
                                        <p:tgtEl>
                                          <p:spTgt spid="54293"/>
                                        </p:tgtEl>
                                        <p:attrNameLst>
                                          <p:attrName>ppt_x</p:attrName>
                                        </p:attrNameLst>
                                      </p:cBhvr>
                                      <p:tavLst>
                                        <p:tav tm="0">
                                          <p:val>
                                            <p:strVal val="#ppt_x"/>
                                          </p:val>
                                        </p:tav>
                                        <p:tav tm="100000">
                                          <p:val>
                                            <p:strVal val="#ppt_x"/>
                                          </p:val>
                                        </p:tav>
                                      </p:tavLst>
                                    </p:anim>
                                    <p:anim calcmode="lin" valueType="num">
                                      <p:cBhvr additive="base">
                                        <p:cTn id="25" dur="500" fill="hold"/>
                                        <p:tgtEl>
                                          <p:spTgt spid="5429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4297"/>
                                        </p:tgtEl>
                                        <p:attrNameLst>
                                          <p:attrName>style.visibility</p:attrName>
                                        </p:attrNameLst>
                                      </p:cBhvr>
                                      <p:to>
                                        <p:strVal val="visible"/>
                                      </p:to>
                                    </p:set>
                                    <p:anim calcmode="lin" valueType="num">
                                      <p:cBhvr additive="base">
                                        <p:cTn id="30" dur="500" fill="hold"/>
                                        <p:tgtEl>
                                          <p:spTgt spid="54297"/>
                                        </p:tgtEl>
                                        <p:attrNameLst>
                                          <p:attrName>ppt_x</p:attrName>
                                        </p:attrNameLst>
                                      </p:cBhvr>
                                      <p:tavLst>
                                        <p:tav tm="0">
                                          <p:val>
                                            <p:strVal val="#ppt_x"/>
                                          </p:val>
                                        </p:tav>
                                        <p:tav tm="100000">
                                          <p:val>
                                            <p:strVal val="#ppt_x"/>
                                          </p:val>
                                        </p:tav>
                                      </p:tavLst>
                                    </p:anim>
                                    <p:anim calcmode="lin" valueType="num">
                                      <p:cBhvr additive="base">
                                        <p:cTn id="31" dur="500" fill="hold"/>
                                        <p:tgtEl>
                                          <p:spTgt spid="5429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4299"/>
                                        </p:tgtEl>
                                        <p:attrNameLst>
                                          <p:attrName>style.visibility</p:attrName>
                                        </p:attrNameLst>
                                      </p:cBhvr>
                                      <p:to>
                                        <p:strVal val="visible"/>
                                      </p:to>
                                    </p:set>
                                    <p:anim calcmode="lin" valueType="num">
                                      <p:cBhvr additive="base">
                                        <p:cTn id="36" dur="500" fill="hold"/>
                                        <p:tgtEl>
                                          <p:spTgt spid="54299"/>
                                        </p:tgtEl>
                                        <p:attrNameLst>
                                          <p:attrName>ppt_x</p:attrName>
                                        </p:attrNameLst>
                                      </p:cBhvr>
                                      <p:tavLst>
                                        <p:tav tm="0">
                                          <p:val>
                                            <p:strVal val="0-#ppt_w/2"/>
                                          </p:val>
                                        </p:tav>
                                        <p:tav tm="100000">
                                          <p:val>
                                            <p:strVal val="#ppt_x"/>
                                          </p:val>
                                        </p:tav>
                                      </p:tavLst>
                                    </p:anim>
                                    <p:anim calcmode="lin" valueType="num">
                                      <p:cBhvr additive="base">
                                        <p:cTn id="37" dur="500" fill="hold"/>
                                        <p:tgtEl>
                                          <p:spTgt spid="542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4300"/>
                                        </p:tgtEl>
                                        <p:attrNameLst>
                                          <p:attrName>style.visibility</p:attrName>
                                        </p:attrNameLst>
                                      </p:cBhvr>
                                      <p:to>
                                        <p:strVal val="visible"/>
                                      </p:to>
                                    </p:set>
                                    <p:anim calcmode="lin" valueType="num">
                                      <p:cBhvr additive="base">
                                        <p:cTn id="42" dur="500" fill="hold"/>
                                        <p:tgtEl>
                                          <p:spTgt spid="54300"/>
                                        </p:tgtEl>
                                        <p:attrNameLst>
                                          <p:attrName>ppt_x</p:attrName>
                                        </p:attrNameLst>
                                      </p:cBhvr>
                                      <p:tavLst>
                                        <p:tav tm="0">
                                          <p:val>
                                            <p:strVal val="0-#ppt_w/2"/>
                                          </p:val>
                                        </p:tav>
                                        <p:tav tm="100000">
                                          <p:val>
                                            <p:strVal val="#ppt_x"/>
                                          </p:val>
                                        </p:tav>
                                      </p:tavLst>
                                    </p:anim>
                                    <p:anim calcmode="lin" valueType="num">
                                      <p:cBhvr additive="base">
                                        <p:cTn id="43" dur="500" fill="hold"/>
                                        <p:tgtEl>
                                          <p:spTgt spid="543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54301"/>
                                        </p:tgtEl>
                                        <p:attrNameLst>
                                          <p:attrName>style.visibility</p:attrName>
                                        </p:attrNameLst>
                                      </p:cBhvr>
                                      <p:to>
                                        <p:strVal val="visible"/>
                                      </p:to>
                                    </p:set>
                                    <p:anim calcmode="lin" valueType="num">
                                      <p:cBhvr additive="base">
                                        <p:cTn id="48" dur="500" fill="hold"/>
                                        <p:tgtEl>
                                          <p:spTgt spid="54301"/>
                                        </p:tgtEl>
                                        <p:attrNameLst>
                                          <p:attrName>ppt_x</p:attrName>
                                        </p:attrNameLst>
                                      </p:cBhvr>
                                      <p:tavLst>
                                        <p:tav tm="0">
                                          <p:val>
                                            <p:strVal val="0-#ppt_w/2"/>
                                          </p:val>
                                        </p:tav>
                                        <p:tav tm="100000">
                                          <p:val>
                                            <p:strVal val="#ppt_x"/>
                                          </p:val>
                                        </p:tav>
                                      </p:tavLst>
                                    </p:anim>
                                    <p:anim calcmode="lin" valueType="num">
                                      <p:cBhvr additive="base">
                                        <p:cTn id="49" dur="500" fill="hold"/>
                                        <p:tgtEl>
                                          <p:spTgt spid="543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whoosh.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54311"/>
                                        </p:tgtEl>
                                        <p:attrNameLst>
                                          <p:attrName>style.visibility</p:attrName>
                                        </p:attrNameLst>
                                      </p:cBhvr>
                                      <p:to>
                                        <p:strVal val="visible"/>
                                      </p:to>
                                    </p:set>
                                    <p:animEffect transition="in" filter="box(out)">
                                      <p:cBhvr>
                                        <p:cTn id="54" dur="500"/>
                                        <p:tgtEl>
                                          <p:spTgt spid="54311"/>
                                        </p:tgtEl>
                                      </p:cBhvr>
                                    </p:animEffect>
                                  </p:childTnLst>
                                  <p:subTnLs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ppt_x"/>
                                          </p:val>
                                        </p:tav>
                                        <p:tav tm="100000">
                                          <p:val>
                                            <p:strVal val="#ppt_x"/>
                                          </p:val>
                                        </p:tav>
                                      </p:tavLst>
                                    </p:anim>
                                    <p:anim calcmode="lin" valueType="num">
                                      <p:cBhvr additive="base">
                                        <p:cTn id="6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anim calcmode="lin" valueType="num">
                                      <p:cBhvr additive="base">
                                        <p:cTn id="65" dur="500" fill="hold"/>
                                        <p:tgtEl>
                                          <p:spTgt spid="38"/>
                                        </p:tgtEl>
                                        <p:attrNameLst>
                                          <p:attrName>ppt_x</p:attrName>
                                        </p:attrNameLst>
                                      </p:cBhvr>
                                      <p:tavLst>
                                        <p:tav tm="0">
                                          <p:val>
                                            <p:strVal val="#ppt_x"/>
                                          </p:val>
                                        </p:tav>
                                        <p:tav tm="100000">
                                          <p:val>
                                            <p:strVal val="#ppt_x"/>
                                          </p:val>
                                        </p:tav>
                                      </p:tavLst>
                                    </p:anim>
                                    <p:anim calcmode="lin" valueType="num">
                                      <p:cBhvr additive="base">
                                        <p:cTn id="6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childTnLst>
                          </p:cTn>
                        </p:par>
                        <p:par>
                          <p:cTn id="73" fill="hold">
                            <p:stCondLst>
                              <p:cond delay="500"/>
                            </p:stCondLst>
                            <p:childTnLst>
                              <p:par>
                                <p:cTn id="74" presetID="4" presetClass="entr" presetSubtype="16" fill="hold" grpId="0" nodeType="afterEffect">
                                  <p:stCondLst>
                                    <p:cond delay="0"/>
                                  </p:stCondLst>
                                  <p:childTnLst>
                                    <p:set>
                                      <p:cBhvr>
                                        <p:cTn id="75" dur="1" fill="hold">
                                          <p:stCondLst>
                                            <p:cond delay="0"/>
                                          </p:stCondLst>
                                        </p:cTn>
                                        <p:tgtEl>
                                          <p:spTgt spid="54312"/>
                                        </p:tgtEl>
                                        <p:attrNameLst>
                                          <p:attrName>style.visibility</p:attrName>
                                        </p:attrNameLst>
                                      </p:cBhvr>
                                      <p:to>
                                        <p:strVal val="visible"/>
                                      </p:to>
                                    </p:set>
                                    <p:animEffect transition="in" filter="box(in)">
                                      <p:cBhvr>
                                        <p:cTn id="76" dur="500"/>
                                        <p:tgtEl>
                                          <p:spTgt spid="5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1" grpId="0"/>
      <p:bldP spid="54292" grpId="0"/>
      <p:bldP spid="54293" grpId="0"/>
      <p:bldP spid="54297" grpId="0"/>
      <p:bldP spid="54299" grpId="0" animBg="1"/>
      <p:bldP spid="54300" grpId="0" animBg="1"/>
      <p:bldP spid="54301" grpId="0" animBg="1"/>
      <p:bldP spid="543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5138" name="Object 2"/>
          <p:cNvGraphicFramePr>
            <a:graphicFrameLocks noChangeAspect="1"/>
          </p:cNvGraphicFramePr>
          <p:nvPr/>
        </p:nvGraphicFramePr>
        <p:xfrm>
          <a:off x="2452663" y="5986464"/>
          <a:ext cx="1995487" cy="585787"/>
        </p:xfrm>
        <a:graphic>
          <a:graphicData uri="http://schemas.openxmlformats.org/presentationml/2006/ole">
            <mc:AlternateContent xmlns:mc="http://schemas.openxmlformats.org/markup-compatibility/2006">
              <mc:Choice xmlns:v="urn:schemas-microsoft-com:vml" Requires="v">
                <p:oleObj spid="_x0000_s1051090" name="Equation" r:id="rId5" imgW="609480" imgH="177480" progId="Equation.DSMT4">
                  <p:embed/>
                </p:oleObj>
              </mc:Choice>
              <mc:Fallback>
                <p:oleObj name="Equation" r:id="rId5" imgW="609480" imgH="17748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2663" y="5986464"/>
                        <a:ext cx="199548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39" name="Object 3"/>
          <p:cNvGraphicFramePr>
            <a:graphicFrameLocks noChangeAspect="1"/>
          </p:cNvGraphicFramePr>
          <p:nvPr/>
        </p:nvGraphicFramePr>
        <p:xfrm>
          <a:off x="1881159" y="180927"/>
          <a:ext cx="2886195" cy="733446"/>
        </p:xfrm>
        <a:graphic>
          <a:graphicData uri="http://schemas.openxmlformats.org/presentationml/2006/ole">
            <mc:AlternateContent xmlns:mc="http://schemas.openxmlformats.org/markup-compatibility/2006">
              <mc:Choice xmlns:v="urn:schemas-microsoft-com:vml" Requires="v">
                <p:oleObj spid="_x0000_s1051091" name="Equation" r:id="rId7" imgW="1104840" imgH="279360" progId="Equation.DSMT4">
                  <p:embed/>
                </p:oleObj>
              </mc:Choice>
              <mc:Fallback>
                <p:oleObj name="Equation" r:id="rId7" imgW="1104840" imgH="27936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1159" y="180927"/>
                        <a:ext cx="2886195" cy="733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0" name="Object 4"/>
          <p:cNvGraphicFramePr>
            <a:graphicFrameLocks noChangeAspect="1"/>
          </p:cNvGraphicFramePr>
          <p:nvPr/>
        </p:nvGraphicFramePr>
        <p:xfrm>
          <a:off x="2305042" y="1128713"/>
          <a:ext cx="2719388" cy="766762"/>
        </p:xfrm>
        <a:graphic>
          <a:graphicData uri="http://schemas.openxmlformats.org/presentationml/2006/ole">
            <mc:AlternateContent xmlns:mc="http://schemas.openxmlformats.org/markup-compatibility/2006">
              <mc:Choice xmlns:v="urn:schemas-microsoft-com:vml" Requires="v">
                <p:oleObj spid="_x0000_s1051092" name="Equation" r:id="rId9" imgW="1041120" imgH="291960" progId="Equation.DSMT4">
                  <p:embed/>
                </p:oleObj>
              </mc:Choice>
              <mc:Fallback>
                <p:oleObj name="Equation" r:id="rId9" imgW="1041120" imgH="29196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5042" y="1128713"/>
                        <a:ext cx="27193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1" name="Object 5"/>
          <p:cNvGraphicFramePr>
            <a:graphicFrameLocks noChangeAspect="1"/>
          </p:cNvGraphicFramePr>
          <p:nvPr/>
        </p:nvGraphicFramePr>
        <p:xfrm>
          <a:off x="2376480" y="2057401"/>
          <a:ext cx="2719388" cy="633413"/>
        </p:xfrm>
        <a:graphic>
          <a:graphicData uri="http://schemas.openxmlformats.org/presentationml/2006/ole">
            <mc:AlternateContent xmlns:mc="http://schemas.openxmlformats.org/markup-compatibility/2006">
              <mc:Choice xmlns:v="urn:schemas-microsoft-com:vml" Requires="v">
                <p:oleObj spid="_x0000_s1051093" name="Equation" r:id="rId11" imgW="1041120" imgH="241200" progId="Equation.DSMT4">
                  <p:embed/>
                </p:oleObj>
              </mc:Choice>
              <mc:Fallback>
                <p:oleObj name="Equation" r:id="rId11" imgW="1041120" imgH="241200" progId="Equation.DSMT4">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6480" y="2057401"/>
                        <a:ext cx="2719388"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2" name="Object 6"/>
          <p:cNvGraphicFramePr>
            <a:graphicFrameLocks noChangeAspect="1"/>
          </p:cNvGraphicFramePr>
          <p:nvPr/>
        </p:nvGraphicFramePr>
        <p:xfrm>
          <a:off x="2360618" y="2771775"/>
          <a:ext cx="4306887" cy="712788"/>
        </p:xfrm>
        <a:graphic>
          <a:graphicData uri="http://schemas.openxmlformats.org/presentationml/2006/ole">
            <mc:AlternateContent xmlns:mc="http://schemas.openxmlformats.org/markup-compatibility/2006">
              <mc:Choice xmlns:v="urn:schemas-microsoft-com:vml" Requires="v">
                <p:oleObj spid="_x0000_s1051094" name="Equation" r:id="rId13" imgW="1612800" imgH="266400" progId="Equation.DSMT4">
                  <p:embed/>
                </p:oleObj>
              </mc:Choice>
              <mc:Fallback>
                <p:oleObj name="Equation" r:id="rId13" imgW="1612800" imgH="266400" progId="Equation.DSMT4">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0618" y="2771775"/>
                        <a:ext cx="4306887"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5143" name="Object 7"/>
          <p:cNvGraphicFramePr>
            <a:graphicFrameLocks noChangeAspect="1"/>
          </p:cNvGraphicFramePr>
          <p:nvPr/>
        </p:nvGraphicFramePr>
        <p:xfrm>
          <a:off x="2381225" y="3557589"/>
          <a:ext cx="4748213" cy="712787"/>
        </p:xfrm>
        <a:graphic>
          <a:graphicData uri="http://schemas.openxmlformats.org/presentationml/2006/ole">
            <mc:AlternateContent xmlns:mc="http://schemas.openxmlformats.org/markup-compatibility/2006">
              <mc:Choice xmlns:v="urn:schemas-microsoft-com:vml" Requires="v">
                <p:oleObj spid="_x0000_s1051095" name="Equation" r:id="rId15" imgW="1777680" imgH="266400" progId="Equation.DSMT4">
                  <p:embed/>
                </p:oleObj>
              </mc:Choice>
              <mc:Fallback>
                <p:oleObj name="Equation" r:id="rId15" imgW="1777680" imgH="266400" progId="Equation.DSMT4">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1225" y="3557589"/>
                        <a:ext cx="4748213"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5144" name="Object 8"/>
          <p:cNvGraphicFramePr>
            <a:graphicFrameLocks noChangeAspect="1"/>
          </p:cNvGraphicFramePr>
          <p:nvPr/>
        </p:nvGraphicFramePr>
        <p:xfrm>
          <a:off x="2381225" y="4271964"/>
          <a:ext cx="4035425" cy="712787"/>
        </p:xfrm>
        <a:graphic>
          <a:graphicData uri="http://schemas.openxmlformats.org/presentationml/2006/ole">
            <mc:AlternateContent xmlns:mc="http://schemas.openxmlformats.org/markup-compatibility/2006">
              <mc:Choice xmlns:v="urn:schemas-microsoft-com:vml" Requires="v">
                <p:oleObj spid="_x0000_s1051096" name="Equation" r:id="rId17" imgW="1511280" imgH="266400" progId="Equation.DSMT4">
                  <p:embed/>
                </p:oleObj>
              </mc:Choice>
              <mc:Fallback>
                <p:oleObj name="Equation" r:id="rId17" imgW="1511280" imgH="266400" progId="Equation.DSMT4">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81225" y="4271964"/>
                        <a:ext cx="4035425"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5145" name="Object 9"/>
          <p:cNvGraphicFramePr>
            <a:graphicFrameLocks noChangeAspect="1"/>
          </p:cNvGraphicFramePr>
          <p:nvPr/>
        </p:nvGraphicFramePr>
        <p:xfrm>
          <a:off x="2452662" y="5056189"/>
          <a:ext cx="2171700" cy="644525"/>
        </p:xfrm>
        <a:graphic>
          <a:graphicData uri="http://schemas.openxmlformats.org/presentationml/2006/ole">
            <mc:AlternateContent xmlns:mc="http://schemas.openxmlformats.org/markup-compatibility/2006">
              <mc:Choice xmlns:v="urn:schemas-microsoft-com:vml" Requires="v">
                <p:oleObj spid="_x0000_s1051097" name="Equation" r:id="rId19" imgW="812520" imgH="241200" progId="Equation.DSMT4">
                  <p:embed/>
                </p:oleObj>
              </mc:Choice>
              <mc:Fallback>
                <p:oleObj name="Equation" r:id="rId19" imgW="812520" imgH="241200" progId="Equation.DSMT4">
                  <p:embed/>
                  <p:pic>
                    <p:nvPicPr>
                      <p:cNvPr id="0" name="Picture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52662" y="5056189"/>
                        <a:ext cx="21717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矩形 10"/>
          <p:cNvSpPr/>
          <p:nvPr/>
        </p:nvSpPr>
        <p:spPr>
          <a:xfrm>
            <a:off x="7032104" y="2998114"/>
            <a:ext cx="3384376" cy="430887"/>
          </a:xfrm>
          <a:prstGeom prst="rect">
            <a:avLst/>
          </a:prstGeom>
        </p:spPr>
        <p:txBody>
          <a:bodyPr wrap="square">
            <a:spAutoFit/>
          </a:bodyPr>
          <a:lstStyle/>
          <a:p>
            <a:r>
              <a:rPr lang="en-US" altLang="zh-CN" sz="2200" b="0" dirty="0">
                <a:solidFill>
                  <a:srgbClr val="FFFF00"/>
                </a:solidFill>
                <a:effectLst>
                  <a:outerShdw blurRad="38100" dist="38100" dir="2700000" algn="tl">
                    <a:srgbClr val="000000">
                      <a:alpha val="43137"/>
                    </a:srgbClr>
                  </a:outerShdw>
                </a:effectLst>
              </a:rPr>
              <a:t>Calculate the multiplication.</a:t>
            </a:r>
            <a:endParaRPr lang="zh-CN" altLang="en-US" sz="2200" b="0" dirty="0">
              <a:solidFill>
                <a:srgbClr val="FFFF00"/>
              </a:solidFill>
              <a:effectLst>
                <a:outerShdw blurRad="38100" dist="38100" dir="2700000" algn="tl">
                  <a:srgbClr val="000000">
                    <a:alpha val="43137"/>
                  </a:srgbClr>
                </a:outerShdw>
              </a:effectLst>
            </a:endParaRPr>
          </a:p>
        </p:txBody>
      </p:sp>
      <p:sp>
        <p:nvSpPr>
          <p:cNvPr id="12" name="矩形 11"/>
          <p:cNvSpPr/>
          <p:nvPr/>
        </p:nvSpPr>
        <p:spPr>
          <a:xfrm>
            <a:off x="7248128" y="6166466"/>
            <a:ext cx="3384376" cy="430887"/>
          </a:xfrm>
          <a:prstGeom prst="rect">
            <a:avLst/>
          </a:prstGeom>
        </p:spPr>
        <p:txBody>
          <a:bodyPr wrap="square">
            <a:spAutoFit/>
          </a:bodyPr>
          <a:lstStyle/>
          <a:p>
            <a:r>
              <a:rPr lang="en-US" altLang="zh-CN" sz="2200" b="0" dirty="0">
                <a:solidFill>
                  <a:srgbClr val="FFFF00"/>
                </a:solidFill>
                <a:effectLst>
                  <a:outerShdw blurRad="38100" dist="38100" dir="2700000" algn="tl">
                    <a:srgbClr val="000000">
                      <a:alpha val="43137"/>
                    </a:srgbClr>
                  </a:outerShdw>
                </a:effectLst>
              </a:rPr>
              <a:t>Write XOR by definition.</a:t>
            </a:r>
            <a:endParaRPr lang="zh-CN" altLang="en-US" sz="2200" b="0" dirty="0">
              <a:solidFill>
                <a:srgbClr val="FFFF00"/>
              </a:solidFill>
              <a:effectLst>
                <a:outerShdw blurRad="38100" dist="38100" dir="2700000" algn="tl">
                  <a:srgbClr val="000000">
                    <a:alpha val="43137"/>
                  </a:srgbClr>
                </a:outerShdw>
              </a:effectLst>
            </a:endParaRPr>
          </a:p>
        </p:txBody>
      </p:sp>
      <p:sp>
        <p:nvSpPr>
          <p:cNvPr id="13" name="矩形 12"/>
          <p:cNvSpPr/>
          <p:nvPr/>
        </p:nvSpPr>
        <p:spPr>
          <a:xfrm>
            <a:off x="7032104" y="1269922"/>
            <a:ext cx="3384376" cy="430887"/>
          </a:xfrm>
          <a:prstGeom prst="rect">
            <a:avLst/>
          </a:prstGeom>
        </p:spPr>
        <p:txBody>
          <a:bodyPr wrap="square">
            <a:spAutoFit/>
          </a:bodyPr>
          <a:lstStyle/>
          <a:p>
            <a:r>
              <a:rPr lang="en-US" altLang="zh-CN" sz="2200" b="0" dirty="0">
                <a:solidFill>
                  <a:srgbClr val="FFFF00"/>
                </a:solidFill>
                <a:effectLst>
                  <a:outerShdw blurRad="38100" dist="38100" dir="2700000" algn="tl">
                    <a:srgbClr val="000000">
                      <a:alpha val="43137"/>
                    </a:srgbClr>
                  </a:outerShdw>
                </a:effectLst>
              </a:rPr>
              <a:t>Apply De Morgan’s Law.</a:t>
            </a:r>
            <a:endParaRPr lang="zh-CN" altLang="en-US" sz="2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75139"/>
                                        </p:tgtEl>
                                        <p:attrNameLst>
                                          <p:attrName>style.visibility</p:attrName>
                                        </p:attrNameLst>
                                      </p:cBhvr>
                                      <p:to>
                                        <p:strVal val="visible"/>
                                      </p:to>
                                    </p:set>
                                    <p:anim calcmode="lin" valueType="num">
                                      <p:cBhvr additive="base">
                                        <p:cTn id="7" dur="500" fill="hold"/>
                                        <p:tgtEl>
                                          <p:spTgt spid="475139"/>
                                        </p:tgtEl>
                                        <p:attrNameLst>
                                          <p:attrName>ppt_x</p:attrName>
                                        </p:attrNameLst>
                                      </p:cBhvr>
                                      <p:tavLst>
                                        <p:tav tm="0">
                                          <p:val>
                                            <p:strVal val="0-#ppt_w/2"/>
                                          </p:val>
                                        </p:tav>
                                        <p:tav tm="100000">
                                          <p:val>
                                            <p:strVal val="#ppt_x"/>
                                          </p:val>
                                        </p:tav>
                                      </p:tavLst>
                                    </p:anim>
                                    <p:anim calcmode="lin" valueType="num">
                                      <p:cBhvr additive="base">
                                        <p:cTn id="8" dur="500" fill="hold"/>
                                        <p:tgtEl>
                                          <p:spTgt spid="4751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5140"/>
                                        </p:tgtEl>
                                        <p:attrNameLst>
                                          <p:attrName>style.visibility</p:attrName>
                                        </p:attrNameLst>
                                      </p:cBhvr>
                                      <p:to>
                                        <p:strVal val="visible"/>
                                      </p:to>
                                    </p:set>
                                    <p:anim calcmode="lin" valueType="num">
                                      <p:cBhvr additive="base">
                                        <p:cTn id="13" dur="500" fill="hold"/>
                                        <p:tgtEl>
                                          <p:spTgt spid="475140"/>
                                        </p:tgtEl>
                                        <p:attrNameLst>
                                          <p:attrName>ppt_x</p:attrName>
                                        </p:attrNameLst>
                                      </p:cBhvr>
                                      <p:tavLst>
                                        <p:tav tm="0">
                                          <p:val>
                                            <p:strVal val="0-#ppt_w/2"/>
                                          </p:val>
                                        </p:tav>
                                        <p:tav tm="100000">
                                          <p:val>
                                            <p:strVal val="#ppt_x"/>
                                          </p:val>
                                        </p:tav>
                                      </p:tavLst>
                                    </p:anim>
                                    <p:anim calcmode="lin" valueType="num">
                                      <p:cBhvr additive="base">
                                        <p:cTn id="14" dur="500" fill="hold"/>
                                        <p:tgtEl>
                                          <p:spTgt spid="4751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par>
                                <p:cTn id="15" presetID="3"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75141"/>
                                        </p:tgtEl>
                                        <p:attrNameLst>
                                          <p:attrName>style.visibility</p:attrName>
                                        </p:attrNameLst>
                                      </p:cBhvr>
                                      <p:to>
                                        <p:strVal val="visible"/>
                                      </p:to>
                                    </p:set>
                                    <p:anim calcmode="lin" valueType="num">
                                      <p:cBhvr additive="base">
                                        <p:cTn id="22" dur="500" fill="hold"/>
                                        <p:tgtEl>
                                          <p:spTgt spid="475141"/>
                                        </p:tgtEl>
                                        <p:attrNameLst>
                                          <p:attrName>ppt_x</p:attrName>
                                        </p:attrNameLst>
                                      </p:cBhvr>
                                      <p:tavLst>
                                        <p:tav tm="0">
                                          <p:val>
                                            <p:strVal val="0-#ppt_w/2"/>
                                          </p:val>
                                        </p:tav>
                                        <p:tav tm="100000">
                                          <p:val>
                                            <p:strVal val="#ppt_x"/>
                                          </p:val>
                                        </p:tav>
                                      </p:tavLst>
                                    </p:anim>
                                    <p:anim calcmode="lin" valueType="num">
                                      <p:cBhvr additive="base">
                                        <p:cTn id="23" dur="500" fill="hold"/>
                                        <p:tgtEl>
                                          <p:spTgt spid="4751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75142"/>
                                        </p:tgtEl>
                                        <p:attrNameLst>
                                          <p:attrName>style.visibility</p:attrName>
                                        </p:attrNameLst>
                                      </p:cBhvr>
                                      <p:to>
                                        <p:strVal val="visible"/>
                                      </p:to>
                                    </p:set>
                                    <p:anim calcmode="lin" valueType="num">
                                      <p:cBhvr additive="base">
                                        <p:cTn id="28" dur="500" fill="hold"/>
                                        <p:tgtEl>
                                          <p:spTgt spid="475142"/>
                                        </p:tgtEl>
                                        <p:attrNameLst>
                                          <p:attrName>ppt_x</p:attrName>
                                        </p:attrNameLst>
                                      </p:cBhvr>
                                      <p:tavLst>
                                        <p:tav tm="0">
                                          <p:val>
                                            <p:strVal val="#ppt_x"/>
                                          </p:val>
                                        </p:tav>
                                        <p:tav tm="100000">
                                          <p:val>
                                            <p:strVal val="#ppt_x"/>
                                          </p:val>
                                        </p:tav>
                                      </p:tavLst>
                                    </p:anim>
                                    <p:anim calcmode="lin" valueType="num">
                                      <p:cBhvr additive="base">
                                        <p:cTn id="29" dur="500" fill="hold"/>
                                        <p:tgtEl>
                                          <p:spTgt spid="475142"/>
                                        </p:tgtEl>
                                        <p:attrNameLst>
                                          <p:attrName>ppt_y</p:attrName>
                                        </p:attrNameLst>
                                      </p:cBhvr>
                                      <p:tavLst>
                                        <p:tav tm="0">
                                          <p:val>
                                            <p:strVal val="1+#ppt_h/2"/>
                                          </p:val>
                                        </p:tav>
                                        <p:tav tm="100000">
                                          <p:val>
                                            <p:strVal val="#ppt_y"/>
                                          </p:val>
                                        </p:tav>
                                      </p:tavLst>
                                    </p:anim>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75143"/>
                                        </p:tgtEl>
                                        <p:attrNameLst>
                                          <p:attrName>style.visibility</p:attrName>
                                        </p:attrNameLst>
                                      </p:cBhvr>
                                      <p:to>
                                        <p:strVal val="visible"/>
                                      </p:to>
                                    </p:set>
                                    <p:anim calcmode="lin" valueType="num">
                                      <p:cBhvr additive="base">
                                        <p:cTn id="37" dur="500" fill="hold"/>
                                        <p:tgtEl>
                                          <p:spTgt spid="475143"/>
                                        </p:tgtEl>
                                        <p:attrNameLst>
                                          <p:attrName>ppt_x</p:attrName>
                                        </p:attrNameLst>
                                      </p:cBhvr>
                                      <p:tavLst>
                                        <p:tav tm="0">
                                          <p:val>
                                            <p:strVal val="#ppt_x"/>
                                          </p:val>
                                        </p:tav>
                                        <p:tav tm="100000">
                                          <p:val>
                                            <p:strVal val="#ppt_x"/>
                                          </p:val>
                                        </p:tav>
                                      </p:tavLst>
                                    </p:anim>
                                    <p:anim calcmode="lin" valueType="num">
                                      <p:cBhvr additive="base">
                                        <p:cTn id="38" dur="500" fill="hold"/>
                                        <p:tgtEl>
                                          <p:spTgt spid="4751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5144"/>
                                        </p:tgtEl>
                                        <p:attrNameLst>
                                          <p:attrName>style.visibility</p:attrName>
                                        </p:attrNameLst>
                                      </p:cBhvr>
                                      <p:to>
                                        <p:strVal val="visible"/>
                                      </p:to>
                                    </p:set>
                                    <p:anim calcmode="lin" valueType="num">
                                      <p:cBhvr additive="base">
                                        <p:cTn id="43" dur="500" fill="hold"/>
                                        <p:tgtEl>
                                          <p:spTgt spid="475144"/>
                                        </p:tgtEl>
                                        <p:attrNameLst>
                                          <p:attrName>ppt_x</p:attrName>
                                        </p:attrNameLst>
                                      </p:cBhvr>
                                      <p:tavLst>
                                        <p:tav tm="0">
                                          <p:val>
                                            <p:strVal val="#ppt_x"/>
                                          </p:val>
                                        </p:tav>
                                        <p:tav tm="100000">
                                          <p:val>
                                            <p:strVal val="#ppt_x"/>
                                          </p:val>
                                        </p:tav>
                                      </p:tavLst>
                                    </p:anim>
                                    <p:anim calcmode="lin" valueType="num">
                                      <p:cBhvr additive="base">
                                        <p:cTn id="44" dur="500" fill="hold"/>
                                        <p:tgtEl>
                                          <p:spTgt spid="4751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75145"/>
                                        </p:tgtEl>
                                        <p:attrNameLst>
                                          <p:attrName>style.visibility</p:attrName>
                                        </p:attrNameLst>
                                      </p:cBhvr>
                                      <p:to>
                                        <p:strVal val="visible"/>
                                      </p:to>
                                    </p:set>
                                    <p:anim calcmode="lin" valueType="num">
                                      <p:cBhvr additive="base">
                                        <p:cTn id="49" dur="500" fill="hold"/>
                                        <p:tgtEl>
                                          <p:spTgt spid="475145"/>
                                        </p:tgtEl>
                                        <p:attrNameLst>
                                          <p:attrName>ppt_x</p:attrName>
                                        </p:attrNameLst>
                                      </p:cBhvr>
                                      <p:tavLst>
                                        <p:tav tm="0">
                                          <p:val>
                                            <p:strVal val="#ppt_x"/>
                                          </p:val>
                                        </p:tav>
                                        <p:tav tm="100000">
                                          <p:val>
                                            <p:strVal val="#ppt_x"/>
                                          </p:val>
                                        </p:tav>
                                      </p:tavLst>
                                    </p:anim>
                                    <p:anim calcmode="lin" valueType="num">
                                      <p:cBhvr additive="base">
                                        <p:cTn id="50" dur="500" fill="hold"/>
                                        <p:tgtEl>
                                          <p:spTgt spid="4751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75138"/>
                                        </p:tgtEl>
                                        <p:attrNameLst>
                                          <p:attrName>style.visibility</p:attrName>
                                        </p:attrNameLst>
                                      </p:cBhvr>
                                      <p:to>
                                        <p:strVal val="visible"/>
                                      </p:to>
                                    </p:set>
                                    <p:anim calcmode="lin" valueType="num">
                                      <p:cBhvr additive="base">
                                        <p:cTn id="55" dur="500" fill="hold"/>
                                        <p:tgtEl>
                                          <p:spTgt spid="475138"/>
                                        </p:tgtEl>
                                        <p:attrNameLst>
                                          <p:attrName>ppt_x</p:attrName>
                                        </p:attrNameLst>
                                      </p:cBhvr>
                                      <p:tavLst>
                                        <p:tav tm="0">
                                          <p:val>
                                            <p:strVal val="0-#ppt_w/2"/>
                                          </p:val>
                                        </p:tav>
                                        <p:tav tm="100000">
                                          <p:val>
                                            <p:strVal val="#ppt_x"/>
                                          </p:val>
                                        </p:tav>
                                      </p:tavLst>
                                    </p:anim>
                                    <p:anim calcmode="lin" valueType="num">
                                      <p:cBhvr additive="base">
                                        <p:cTn id="56" dur="500" fill="hold"/>
                                        <p:tgtEl>
                                          <p:spTgt spid="4751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whoosh.wav"/>
                                        </p:tgtEl>
                                      </p:cMediaNode>
                                    </p:audio>
                                  </p:subTnLst>
                                </p:cTn>
                              </p:par>
                              <p:par>
                                <p:cTn id="57" presetID="3" presetClass="entr" presetSubtype="1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linds(horizontal)">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35" name="Rectangle 39"/>
          <p:cNvSpPr>
            <a:spLocks noChangeArrowheads="1"/>
          </p:cNvSpPr>
          <p:nvPr/>
        </p:nvSpPr>
        <p:spPr bwMode="auto">
          <a:xfrm>
            <a:off x="8280420" y="9826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S</a:t>
            </a:r>
            <a:r>
              <a:rPr lang="en-US" altLang="zh-CN" sz="3200" b="0" baseline="-25000" dirty="0">
                <a:effectLst>
                  <a:outerShdw blurRad="38100" dist="38100" dir="2700000" algn="tl">
                    <a:srgbClr val="000000"/>
                  </a:outerShdw>
                </a:effectLst>
                <a:latin typeface="黑体" pitchFamily="49" charset="-122"/>
                <a:ea typeface="黑体" pitchFamily="49" charset="-122"/>
              </a:rPr>
              <a:t>i</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55346" name="Rectangle 50"/>
          <p:cNvSpPr>
            <a:spLocks noChangeArrowheads="1"/>
          </p:cNvSpPr>
          <p:nvPr/>
        </p:nvSpPr>
        <p:spPr bwMode="auto">
          <a:xfrm>
            <a:off x="8718572" y="2735267"/>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err="1">
                <a:effectLst>
                  <a:outerShdw blurRad="38100" dist="38100" dir="2700000" algn="tl">
                    <a:srgbClr val="000000"/>
                  </a:outerShdw>
                </a:effectLst>
                <a:latin typeface="黑体" pitchFamily="49" charset="-122"/>
                <a:ea typeface="黑体" pitchFamily="49" charset="-122"/>
              </a:rPr>
              <a:t>C</a:t>
            </a:r>
            <a:r>
              <a:rPr lang="en-US" altLang="zh-CN" sz="3200" b="0" baseline="-25000" dirty="0" err="1">
                <a:effectLst>
                  <a:outerShdw blurRad="38100" dist="38100" dir="2700000" algn="tl">
                    <a:srgbClr val="000000"/>
                  </a:outerShdw>
                </a:effectLst>
                <a:latin typeface="黑体" pitchFamily="49" charset="-122"/>
                <a:ea typeface="黑体" pitchFamily="49" charset="-122"/>
              </a:rPr>
              <a:t>i</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grpSp>
        <p:nvGrpSpPr>
          <p:cNvPr id="72" name="组合 71"/>
          <p:cNvGrpSpPr/>
          <p:nvPr/>
        </p:nvGrpSpPr>
        <p:grpSpPr>
          <a:xfrm>
            <a:off x="3022584" y="142853"/>
            <a:ext cx="5695988" cy="3764551"/>
            <a:chOff x="1498584" y="620699"/>
            <a:chExt cx="5695988" cy="3764551"/>
          </a:xfrm>
        </p:grpSpPr>
        <p:sp>
          <p:nvSpPr>
            <p:cNvPr id="55301" name="Oval 5"/>
            <p:cNvSpPr>
              <a:spLocks noChangeArrowheads="1"/>
            </p:cNvSpPr>
            <p:nvPr/>
          </p:nvSpPr>
          <p:spPr bwMode="auto">
            <a:xfrm>
              <a:off x="4933968" y="28194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2" name="Line 6"/>
            <p:cNvSpPr>
              <a:spLocks noChangeShapeType="1"/>
            </p:cNvSpPr>
            <p:nvPr/>
          </p:nvSpPr>
          <p:spPr bwMode="auto">
            <a:xfrm>
              <a:off x="5086368" y="28956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04" name="Oval 8"/>
            <p:cNvSpPr>
              <a:spLocks noChangeArrowheads="1"/>
            </p:cNvSpPr>
            <p:nvPr/>
          </p:nvSpPr>
          <p:spPr bwMode="auto">
            <a:xfrm>
              <a:off x="4933968" y="38862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8" name="Oval 12"/>
            <p:cNvSpPr>
              <a:spLocks noChangeArrowheads="1"/>
            </p:cNvSpPr>
            <p:nvPr/>
          </p:nvSpPr>
          <p:spPr bwMode="auto">
            <a:xfrm>
              <a:off x="6661172" y="33528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9" name="Line 13"/>
            <p:cNvSpPr>
              <a:spLocks noChangeShapeType="1"/>
            </p:cNvSpPr>
            <p:nvPr/>
          </p:nvSpPr>
          <p:spPr bwMode="auto">
            <a:xfrm>
              <a:off x="6813572" y="34290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3" name="Line 17"/>
            <p:cNvSpPr>
              <a:spLocks noChangeShapeType="1"/>
            </p:cNvSpPr>
            <p:nvPr/>
          </p:nvSpPr>
          <p:spPr bwMode="auto">
            <a:xfrm flipH="1">
              <a:off x="5391168" y="3276600"/>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4" name="Line 18"/>
            <p:cNvSpPr>
              <a:spLocks noChangeShapeType="1"/>
            </p:cNvSpPr>
            <p:nvPr/>
          </p:nvSpPr>
          <p:spPr bwMode="auto">
            <a:xfrm flipH="1">
              <a:off x="5391168" y="3657600"/>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5" name="Line 19"/>
            <p:cNvSpPr>
              <a:spLocks noChangeShapeType="1"/>
            </p:cNvSpPr>
            <p:nvPr/>
          </p:nvSpPr>
          <p:spPr bwMode="auto">
            <a:xfrm>
              <a:off x="5086368" y="39624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6" name="Line 20"/>
            <p:cNvSpPr>
              <a:spLocks noChangeShapeType="1"/>
            </p:cNvSpPr>
            <p:nvPr/>
          </p:nvSpPr>
          <p:spPr bwMode="auto">
            <a:xfrm flipV="1">
              <a:off x="5391168" y="36576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8" name="Rectangle 22"/>
            <p:cNvSpPr>
              <a:spLocks noChangeArrowheads="1"/>
            </p:cNvSpPr>
            <p:nvPr/>
          </p:nvSpPr>
          <p:spPr bwMode="auto">
            <a:xfrm>
              <a:off x="4394220" y="1676400"/>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sp>
          <p:nvSpPr>
            <p:cNvPr id="55319" name="Line 23"/>
            <p:cNvSpPr>
              <a:spLocks noChangeShapeType="1"/>
            </p:cNvSpPr>
            <p:nvPr/>
          </p:nvSpPr>
          <p:spPr bwMode="auto">
            <a:xfrm flipV="1">
              <a:off x="5391168" y="28956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1" name="Rectangle 25"/>
            <p:cNvSpPr>
              <a:spLocks noChangeArrowheads="1"/>
            </p:cNvSpPr>
            <p:nvPr/>
          </p:nvSpPr>
          <p:spPr bwMode="auto">
            <a:xfrm>
              <a:off x="2800343" y="776286"/>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sp>
          <p:nvSpPr>
            <p:cNvPr id="55322" name="Line 26"/>
            <p:cNvSpPr>
              <a:spLocks noChangeShapeType="1"/>
            </p:cNvSpPr>
            <p:nvPr/>
          </p:nvSpPr>
          <p:spPr bwMode="auto">
            <a:xfrm>
              <a:off x="3585904" y="1219200"/>
              <a:ext cx="25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3" name="Line 27"/>
            <p:cNvSpPr>
              <a:spLocks noChangeShapeType="1"/>
            </p:cNvSpPr>
            <p:nvPr/>
          </p:nvSpPr>
          <p:spPr bwMode="auto">
            <a:xfrm>
              <a:off x="3830324" y="1219200"/>
              <a:ext cx="0" cy="1524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4" name="Line 28"/>
            <p:cNvSpPr>
              <a:spLocks noChangeShapeType="1"/>
            </p:cNvSpPr>
            <p:nvPr/>
          </p:nvSpPr>
          <p:spPr bwMode="auto">
            <a:xfrm>
              <a:off x="3827462" y="27432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5" name="Line 29"/>
            <p:cNvSpPr>
              <a:spLocks noChangeShapeType="1"/>
            </p:cNvSpPr>
            <p:nvPr/>
          </p:nvSpPr>
          <p:spPr bwMode="auto">
            <a:xfrm flipH="1">
              <a:off x="3903662" y="27432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6" name="Line 30"/>
            <p:cNvSpPr>
              <a:spLocks noChangeShapeType="1"/>
            </p:cNvSpPr>
            <p:nvPr/>
          </p:nvSpPr>
          <p:spPr bwMode="auto">
            <a:xfrm flipH="1">
              <a:off x="3862382" y="18288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7" name="Line 31"/>
            <p:cNvSpPr>
              <a:spLocks noChangeShapeType="1"/>
            </p:cNvSpPr>
            <p:nvPr/>
          </p:nvSpPr>
          <p:spPr bwMode="auto">
            <a:xfrm>
              <a:off x="5058412" y="1981200"/>
              <a:ext cx="1905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8" name="Line 32"/>
            <p:cNvSpPr>
              <a:spLocks noChangeShapeType="1"/>
            </p:cNvSpPr>
            <p:nvPr/>
          </p:nvSpPr>
          <p:spPr bwMode="auto">
            <a:xfrm flipH="1">
              <a:off x="1957374" y="1001699"/>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9" name="Line 33"/>
            <p:cNvSpPr>
              <a:spLocks noChangeShapeType="1"/>
            </p:cNvSpPr>
            <p:nvPr/>
          </p:nvSpPr>
          <p:spPr bwMode="auto">
            <a:xfrm flipH="1">
              <a:off x="1957374" y="1306499"/>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0" name="Line 34"/>
            <p:cNvSpPr>
              <a:spLocks noChangeShapeType="1"/>
            </p:cNvSpPr>
            <p:nvPr/>
          </p:nvSpPr>
          <p:spPr bwMode="auto">
            <a:xfrm flipH="1">
              <a:off x="2100242" y="2133600"/>
              <a:ext cx="205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1" name="Line 35"/>
            <p:cNvSpPr>
              <a:spLocks noChangeShapeType="1"/>
            </p:cNvSpPr>
            <p:nvPr/>
          </p:nvSpPr>
          <p:spPr bwMode="auto">
            <a:xfrm flipH="1">
              <a:off x="2176442" y="3048000"/>
              <a:ext cx="198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2" name="Line 36"/>
            <p:cNvSpPr>
              <a:spLocks noChangeShapeType="1"/>
            </p:cNvSpPr>
            <p:nvPr/>
          </p:nvSpPr>
          <p:spPr bwMode="auto">
            <a:xfrm flipH="1">
              <a:off x="2257404" y="3733800"/>
              <a:ext cx="1908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3" name="Line 37"/>
            <p:cNvSpPr>
              <a:spLocks noChangeShapeType="1"/>
            </p:cNvSpPr>
            <p:nvPr/>
          </p:nvSpPr>
          <p:spPr bwMode="auto">
            <a:xfrm>
              <a:off x="4143372" y="4191000"/>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4" name="Line 38"/>
            <p:cNvSpPr>
              <a:spLocks noChangeShapeType="1"/>
            </p:cNvSpPr>
            <p:nvPr/>
          </p:nvSpPr>
          <p:spPr bwMode="auto">
            <a:xfrm flipH="1">
              <a:off x="2257404" y="4191000"/>
              <a:ext cx="1908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8" name="Rectangle 42"/>
            <p:cNvSpPr>
              <a:spLocks noChangeArrowheads="1"/>
            </p:cNvSpPr>
            <p:nvPr/>
          </p:nvSpPr>
          <p:spPr bwMode="auto">
            <a:xfrm>
              <a:off x="1500174" y="620699"/>
              <a:ext cx="541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5339" name="Rectangle 43"/>
            <p:cNvSpPr>
              <a:spLocks noChangeArrowheads="1"/>
            </p:cNvSpPr>
            <p:nvPr/>
          </p:nvSpPr>
          <p:spPr bwMode="auto">
            <a:xfrm>
              <a:off x="1500174" y="992174"/>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5340" name="Rectangle 44"/>
            <p:cNvSpPr>
              <a:spLocks noChangeArrowheads="1"/>
            </p:cNvSpPr>
            <p:nvPr/>
          </p:nvSpPr>
          <p:spPr bwMode="auto">
            <a:xfrm>
              <a:off x="1570022" y="1828800"/>
              <a:ext cx="541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5341" name="Rectangle 45"/>
            <p:cNvSpPr>
              <a:spLocks noChangeArrowheads="1"/>
            </p:cNvSpPr>
            <p:nvPr/>
          </p:nvSpPr>
          <p:spPr bwMode="auto">
            <a:xfrm>
              <a:off x="1646222" y="273367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5342" name="Rectangle 46"/>
            <p:cNvSpPr>
              <a:spLocks noChangeArrowheads="1"/>
            </p:cNvSpPr>
            <p:nvPr/>
          </p:nvSpPr>
          <p:spPr bwMode="auto">
            <a:xfrm>
              <a:off x="1650984" y="3429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5343" name="Rectangle 47"/>
            <p:cNvSpPr>
              <a:spLocks noChangeArrowheads="1"/>
            </p:cNvSpPr>
            <p:nvPr/>
          </p:nvSpPr>
          <p:spPr bwMode="auto">
            <a:xfrm>
              <a:off x="1498584" y="3800475"/>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5347" name="Oval 51"/>
            <p:cNvSpPr>
              <a:spLocks noChangeArrowheads="1"/>
            </p:cNvSpPr>
            <p:nvPr/>
          </p:nvSpPr>
          <p:spPr bwMode="auto">
            <a:xfrm>
              <a:off x="3786182" y="17526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 name="组合 40"/>
            <p:cNvGrpSpPr/>
            <p:nvPr/>
          </p:nvGrpSpPr>
          <p:grpSpPr>
            <a:xfrm>
              <a:off x="4143388" y="3643314"/>
              <a:ext cx="768350" cy="630238"/>
              <a:chOff x="7177088" y="3041650"/>
              <a:chExt cx="768350" cy="630238"/>
            </a:xfrm>
          </p:grpSpPr>
          <p:sp>
            <p:nvSpPr>
              <p:cNvPr id="48"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9"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0"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1"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3" name="组合 51"/>
            <p:cNvGrpSpPr/>
            <p:nvPr/>
          </p:nvGrpSpPr>
          <p:grpSpPr>
            <a:xfrm>
              <a:off x="4044638" y="1571612"/>
              <a:ext cx="1019175" cy="762000"/>
              <a:chOff x="7086600" y="2908300"/>
              <a:chExt cx="1019175" cy="762000"/>
            </a:xfrm>
          </p:grpSpPr>
          <p:sp>
            <p:nvSpPr>
              <p:cNvPr id="53"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5"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56" name="组合 40"/>
            <p:cNvGrpSpPr/>
            <p:nvPr/>
          </p:nvGrpSpPr>
          <p:grpSpPr>
            <a:xfrm>
              <a:off x="4143388" y="2571744"/>
              <a:ext cx="768350" cy="630238"/>
              <a:chOff x="7177088" y="3041650"/>
              <a:chExt cx="768350" cy="630238"/>
            </a:xfrm>
          </p:grpSpPr>
          <p:sp>
            <p:nvSpPr>
              <p:cNvPr id="5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61" name="Rectangle 25"/>
            <p:cNvSpPr>
              <a:spLocks noChangeArrowheads="1"/>
            </p:cNvSpPr>
            <p:nvPr/>
          </p:nvSpPr>
          <p:spPr bwMode="auto">
            <a:xfrm>
              <a:off x="2952743" y="928686"/>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grpSp>
          <p:nvGrpSpPr>
            <p:cNvPr id="62" name="组合 51"/>
            <p:cNvGrpSpPr/>
            <p:nvPr/>
          </p:nvGrpSpPr>
          <p:grpSpPr>
            <a:xfrm>
              <a:off x="2547917" y="795318"/>
              <a:ext cx="1019175" cy="762000"/>
              <a:chOff x="7086600" y="2908300"/>
              <a:chExt cx="1019175" cy="762000"/>
            </a:xfrm>
          </p:grpSpPr>
          <p:sp>
            <p:nvSpPr>
              <p:cNvPr id="63"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5"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66" name="组合 40"/>
            <p:cNvGrpSpPr/>
            <p:nvPr/>
          </p:nvGrpSpPr>
          <p:grpSpPr>
            <a:xfrm>
              <a:off x="5857884" y="3143248"/>
              <a:ext cx="768350" cy="630238"/>
              <a:chOff x="7177088" y="3041650"/>
              <a:chExt cx="768350" cy="630238"/>
            </a:xfrm>
          </p:grpSpPr>
          <p:sp>
            <p:nvSpPr>
              <p:cNvPr id="6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graphicFrame>
        <p:nvGraphicFramePr>
          <p:cNvPr id="508929" name="Object 1"/>
          <p:cNvGraphicFramePr>
            <a:graphicFrameLocks noChangeAspect="1"/>
          </p:cNvGraphicFramePr>
          <p:nvPr/>
        </p:nvGraphicFramePr>
        <p:xfrm>
          <a:off x="3095604" y="4125939"/>
          <a:ext cx="4357718" cy="708846"/>
        </p:xfrm>
        <a:graphic>
          <a:graphicData uri="http://schemas.openxmlformats.org/presentationml/2006/ole">
            <mc:AlternateContent xmlns:mc="http://schemas.openxmlformats.org/markup-compatibility/2006">
              <mc:Choice xmlns:v="urn:schemas-microsoft-com:vml" Requires="v">
                <p:oleObj spid="_x0000_s1046722" name="Equation" r:id="rId3" imgW="1320480" imgH="215640" progId="Equation.DSMT4">
                  <p:embed/>
                </p:oleObj>
              </mc:Choice>
              <mc:Fallback>
                <p:oleObj name="Equation" r:id="rId3" imgW="1320480" imgH="215640" progId="Equation.DSMT4">
                  <p:embed/>
                  <p:pic>
                    <p:nvPicPr>
                      <p:cNvPr id="50892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04" y="4125939"/>
                        <a:ext cx="4357718" cy="7088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0" name="Object 2"/>
          <p:cNvGraphicFramePr>
            <a:graphicFrameLocks noChangeAspect="1"/>
          </p:cNvGraphicFramePr>
          <p:nvPr/>
        </p:nvGraphicFramePr>
        <p:xfrm>
          <a:off x="3095604" y="5068917"/>
          <a:ext cx="5096620" cy="628658"/>
        </p:xfrm>
        <a:graphic>
          <a:graphicData uri="http://schemas.openxmlformats.org/presentationml/2006/ole">
            <mc:AlternateContent xmlns:mc="http://schemas.openxmlformats.org/markup-compatibility/2006">
              <mc:Choice xmlns:v="urn:schemas-microsoft-com:vml" Requires="v">
                <p:oleObj spid="_x0000_s1046723" name="Equation" r:id="rId5" imgW="1854000" imgH="228600" progId="Equation.DSMT4">
                  <p:embed/>
                </p:oleObj>
              </mc:Choice>
              <mc:Fallback>
                <p:oleObj name="Equation" r:id="rId5" imgW="1854000" imgH="228600" progId="Equation.DSMT4">
                  <p:embed/>
                  <p:pic>
                    <p:nvPicPr>
                      <p:cNvPr id="50893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04" y="5068917"/>
                        <a:ext cx="5096620" cy="6286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8931" name="Object 3"/>
          <p:cNvGraphicFramePr>
            <a:graphicFrameLocks noChangeAspect="1"/>
          </p:cNvGraphicFramePr>
          <p:nvPr/>
        </p:nvGraphicFramePr>
        <p:xfrm>
          <a:off x="3738547" y="5911874"/>
          <a:ext cx="4224337" cy="803275"/>
        </p:xfrm>
        <a:graphic>
          <a:graphicData uri="http://schemas.openxmlformats.org/presentationml/2006/ole">
            <mc:AlternateContent xmlns:mc="http://schemas.openxmlformats.org/markup-compatibility/2006">
              <mc:Choice xmlns:v="urn:schemas-microsoft-com:vml" Requires="v">
                <p:oleObj spid="_x0000_s1046724" name="Equation" r:id="rId7" imgW="1536480" imgH="291960" progId="Equation.DSMT4">
                  <p:embed/>
                </p:oleObj>
              </mc:Choice>
              <mc:Fallback>
                <p:oleObj name="Equation" r:id="rId7" imgW="1536480" imgH="291960" progId="Equation.DSMT4">
                  <p:embed/>
                  <p:pic>
                    <p:nvPicPr>
                      <p:cNvPr id="508931"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547" y="5911874"/>
                        <a:ext cx="4224337"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3288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335"/>
                                        </p:tgtEl>
                                        <p:attrNameLst>
                                          <p:attrName>style.visibility</p:attrName>
                                        </p:attrNameLst>
                                      </p:cBhvr>
                                      <p:to>
                                        <p:strVal val="visible"/>
                                      </p:to>
                                    </p:set>
                                    <p:anim calcmode="lin" valueType="num">
                                      <p:cBhvr additive="base">
                                        <p:cTn id="12" dur="500" fill="hold"/>
                                        <p:tgtEl>
                                          <p:spTgt spid="55335"/>
                                        </p:tgtEl>
                                        <p:attrNameLst>
                                          <p:attrName>ppt_x</p:attrName>
                                        </p:attrNameLst>
                                      </p:cBhvr>
                                      <p:tavLst>
                                        <p:tav tm="0">
                                          <p:val>
                                            <p:strVal val="#ppt_x"/>
                                          </p:val>
                                        </p:tav>
                                        <p:tav tm="100000">
                                          <p:val>
                                            <p:strVal val="#ppt_x"/>
                                          </p:val>
                                        </p:tav>
                                      </p:tavLst>
                                    </p:anim>
                                    <p:anim calcmode="lin" valueType="num">
                                      <p:cBhvr additive="base">
                                        <p:cTn id="13" dur="500" fill="hold"/>
                                        <p:tgtEl>
                                          <p:spTgt spid="5533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08929"/>
                                        </p:tgtEl>
                                        <p:attrNameLst>
                                          <p:attrName>style.visibility</p:attrName>
                                        </p:attrNameLst>
                                      </p:cBhvr>
                                      <p:to>
                                        <p:strVal val="visible"/>
                                      </p:to>
                                    </p:set>
                                    <p:anim calcmode="lin" valueType="num">
                                      <p:cBhvr additive="base">
                                        <p:cTn id="16" dur="500" fill="hold"/>
                                        <p:tgtEl>
                                          <p:spTgt spid="508929"/>
                                        </p:tgtEl>
                                        <p:attrNameLst>
                                          <p:attrName>ppt_x</p:attrName>
                                        </p:attrNameLst>
                                      </p:cBhvr>
                                      <p:tavLst>
                                        <p:tav tm="0">
                                          <p:val>
                                            <p:strVal val="#ppt_x"/>
                                          </p:val>
                                        </p:tav>
                                        <p:tav tm="100000">
                                          <p:val>
                                            <p:strVal val="#ppt_x"/>
                                          </p:val>
                                        </p:tav>
                                      </p:tavLst>
                                    </p:anim>
                                    <p:anim calcmode="lin" valueType="num">
                                      <p:cBhvr additive="base">
                                        <p:cTn id="17" dur="500" fill="hold"/>
                                        <p:tgtEl>
                                          <p:spTgt spid="50892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5346"/>
                                        </p:tgtEl>
                                        <p:attrNameLst>
                                          <p:attrName>style.visibility</p:attrName>
                                        </p:attrNameLst>
                                      </p:cBhvr>
                                      <p:to>
                                        <p:strVal val="visible"/>
                                      </p:to>
                                    </p:set>
                                    <p:anim calcmode="lin" valueType="num">
                                      <p:cBhvr additive="base">
                                        <p:cTn id="22" dur="500" fill="hold"/>
                                        <p:tgtEl>
                                          <p:spTgt spid="55346"/>
                                        </p:tgtEl>
                                        <p:attrNameLst>
                                          <p:attrName>ppt_x</p:attrName>
                                        </p:attrNameLst>
                                      </p:cBhvr>
                                      <p:tavLst>
                                        <p:tav tm="0">
                                          <p:val>
                                            <p:strVal val="#ppt_x"/>
                                          </p:val>
                                        </p:tav>
                                        <p:tav tm="100000">
                                          <p:val>
                                            <p:strVal val="#ppt_x"/>
                                          </p:val>
                                        </p:tav>
                                      </p:tavLst>
                                    </p:anim>
                                    <p:anim calcmode="lin" valueType="num">
                                      <p:cBhvr additive="base">
                                        <p:cTn id="23" dur="500" fill="hold"/>
                                        <p:tgtEl>
                                          <p:spTgt spid="5534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08931"/>
                                        </p:tgtEl>
                                        <p:attrNameLst>
                                          <p:attrName>style.visibility</p:attrName>
                                        </p:attrNameLst>
                                      </p:cBhvr>
                                      <p:to>
                                        <p:strVal val="visible"/>
                                      </p:to>
                                    </p:set>
                                    <p:anim calcmode="lin" valueType="num">
                                      <p:cBhvr additive="base">
                                        <p:cTn id="26" dur="500" fill="hold"/>
                                        <p:tgtEl>
                                          <p:spTgt spid="508931"/>
                                        </p:tgtEl>
                                        <p:attrNameLst>
                                          <p:attrName>ppt_x</p:attrName>
                                        </p:attrNameLst>
                                      </p:cBhvr>
                                      <p:tavLst>
                                        <p:tav tm="0">
                                          <p:val>
                                            <p:strVal val="#ppt_x"/>
                                          </p:val>
                                        </p:tav>
                                        <p:tav tm="100000">
                                          <p:val>
                                            <p:strVal val="#ppt_x"/>
                                          </p:val>
                                        </p:tav>
                                      </p:tavLst>
                                    </p:anim>
                                    <p:anim calcmode="lin" valueType="num">
                                      <p:cBhvr additive="base">
                                        <p:cTn id="27" dur="500" fill="hold"/>
                                        <p:tgtEl>
                                          <p:spTgt spid="50893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08930"/>
                                        </p:tgtEl>
                                        <p:attrNameLst>
                                          <p:attrName>style.visibility</p:attrName>
                                        </p:attrNameLst>
                                      </p:cBhvr>
                                      <p:to>
                                        <p:strVal val="visible"/>
                                      </p:to>
                                    </p:set>
                                    <p:anim calcmode="lin" valueType="num">
                                      <p:cBhvr additive="base">
                                        <p:cTn id="30" dur="500" fill="hold"/>
                                        <p:tgtEl>
                                          <p:spTgt spid="508930"/>
                                        </p:tgtEl>
                                        <p:attrNameLst>
                                          <p:attrName>ppt_x</p:attrName>
                                        </p:attrNameLst>
                                      </p:cBhvr>
                                      <p:tavLst>
                                        <p:tav tm="0">
                                          <p:val>
                                            <p:strVal val="#ppt_x"/>
                                          </p:val>
                                        </p:tav>
                                        <p:tav tm="100000">
                                          <p:val>
                                            <p:strVal val="#ppt_x"/>
                                          </p:val>
                                        </p:tav>
                                      </p:tavLst>
                                    </p:anim>
                                    <p:anim calcmode="lin" valueType="num">
                                      <p:cBhvr additive="base">
                                        <p:cTn id="31" dur="500" fill="hold"/>
                                        <p:tgtEl>
                                          <p:spTgt spid="508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5" grpId="0"/>
      <p:bldP spid="55346"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80" name="Rectangle 4"/>
          <p:cNvSpPr>
            <a:spLocks noChangeArrowheads="1"/>
          </p:cNvSpPr>
          <p:nvPr/>
        </p:nvSpPr>
        <p:spPr bwMode="auto">
          <a:xfrm>
            <a:off x="1906204" y="299777"/>
            <a:ext cx="3762761"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b="0" dirty="0">
                <a:effectLst>
                  <a:outerShdw blurRad="38100" dist="38100" dir="2700000" algn="tl">
                    <a:srgbClr val="000000"/>
                  </a:outerShdw>
                </a:effectLst>
              </a:rPr>
              <a:t>3. Integrated Adder</a:t>
            </a:r>
          </a:p>
        </p:txBody>
      </p:sp>
      <p:grpSp>
        <p:nvGrpSpPr>
          <p:cNvPr id="152628" name="Group 52"/>
          <p:cNvGrpSpPr>
            <a:grpSpLocks/>
          </p:cNvGrpSpPr>
          <p:nvPr/>
        </p:nvGrpSpPr>
        <p:grpSpPr bwMode="auto">
          <a:xfrm>
            <a:off x="3575721" y="2276872"/>
            <a:ext cx="5034339" cy="3204630"/>
            <a:chOff x="1156" y="1162"/>
            <a:chExt cx="2722" cy="1801"/>
          </a:xfrm>
        </p:grpSpPr>
        <p:sp>
          <p:nvSpPr>
            <p:cNvPr id="152582" name="Rectangle 6"/>
            <p:cNvSpPr>
              <a:spLocks noChangeArrowheads="1"/>
            </p:cNvSpPr>
            <p:nvPr/>
          </p:nvSpPr>
          <p:spPr bwMode="auto">
            <a:xfrm>
              <a:off x="1202" y="1661"/>
              <a:ext cx="267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3" name="Line 7"/>
            <p:cNvSpPr>
              <a:spLocks noChangeShapeType="1"/>
            </p:cNvSpPr>
            <p:nvPr/>
          </p:nvSpPr>
          <p:spPr bwMode="auto">
            <a:xfrm>
              <a:off x="1429" y="252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4" name="Line 8"/>
            <p:cNvSpPr>
              <a:spLocks noChangeShapeType="1"/>
            </p:cNvSpPr>
            <p:nvPr/>
          </p:nvSpPr>
          <p:spPr bwMode="auto">
            <a:xfrm>
              <a:off x="1791" y="252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5" name="Line 9"/>
            <p:cNvSpPr>
              <a:spLocks noChangeShapeType="1"/>
            </p:cNvSpPr>
            <p:nvPr/>
          </p:nvSpPr>
          <p:spPr bwMode="auto">
            <a:xfrm>
              <a:off x="2154" y="252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6" name="Line 10"/>
            <p:cNvSpPr>
              <a:spLocks noChangeShapeType="1"/>
            </p:cNvSpPr>
            <p:nvPr/>
          </p:nvSpPr>
          <p:spPr bwMode="auto">
            <a:xfrm>
              <a:off x="2516" y="252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7" name="Line 11"/>
            <p:cNvSpPr>
              <a:spLocks noChangeShapeType="1"/>
            </p:cNvSpPr>
            <p:nvPr/>
          </p:nvSpPr>
          <p:spPr bwMode="auto">
            <a:xfrm>
              <a:off x="2881" y="252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8" name="Line 12"/>
            <p:cNvSpPr>
              <a:spLocks noChangeShapeType="1"/>
            </p:cNvSpPr>
            <p:nvPr/>
          </p:nvSpPr>
          <p:spPr bwMode="auto">
            <a:xfrm>
              <a:off x="3243" y="252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9" name="Line 13"/>
            <p:cNvSpPr>
              <a:spLocks noChangeShapeType="1"/>
            </p:cNvSpPr>
            <p:nvPr/>
          </p:nvSpPr>
          <p:spPr bwMode="auto">
            <a:xfrm>
              <a:off x="3560" y="252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0" name="Line 14"/>
            <p:cNvSpPr>
              <a:spLocks noChangeShapeType="1"/>
            </p:cNvSpPr>
            <p:nvPr/>
          </p:nvSpPr>
          <p:spPr bwMode="auto">
            <a:xfrm>
              <a:off x="1430" y="143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1" name="Line 15"/>
            <p:cNvSpPr>
              <a:spLocks noChangeShapeType="1"/>
            </p:cNvSpPr>
            <p:nvPr/>
          </p:nvSpPr>
          <p:spPr bwMode="auto">
            <a:xfrm>
              <a:off x="1792" y="143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2" name="Line 16"/>
            <p:cNvSpPr>
              <a:spLocks noChangeShapeType="1"/>
            </p:cNvSpPr>
            <p:nvPr/>
          </p:nvSpPr>
          <p:spPr bwMode="auto">
            <a:xfrm>
              <a:off x="2155" y="143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3" name="Line 17"/>
            <p:cNvSpPr>
              <a:spLocks noChangeShapeType="1"/>
            </p:cNvSpPr>
            <p:nvPr/>
          </p:nvSpPr>
          <p:spPr bwMode="auto">
            <a:xfrm>
              <a:off x="2517" y="143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4" name="Line 18"/>
            <p:cNvSpPr>
              <a:spLocks noChangeShapeType="1"/>
            </p:cNvSpPr>
            <p:nvPr/>
          </p:nvSpPr>
          <p:spPr bwMode="auto">
            <a:xfrm>
              <a:off x="2882" y="143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5" name="Line 19"/>
            <p:cNvSpPr>
              <a:spLocks noChangeShapeType="1"/>
            </p:cNvSpPr>
            <p:nvPr/>
          </p:nvSpPr>
          <p:spPr bwMode="auto">
            <a:xfrm>
              <a:off x="3244" y="143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6" name="Line 20"/>
            <p:cNvSpPr>
              <a:spLocks noChangeShapeType="1"/>
            </p:cNvSpPr>
            <p:nvPr/>
          </p:nvSpPr>
          <p:spPr bwMode="auto">
            <a:xfrm>
              <a:off x="3561" y="143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7" name="Rectangle 21"/>
            <p:cNvSpPr>
              <a:spLocks noChangeArrowheads="1"/>
            </p:cNvSpPr>
            <p:nvPr/>
          </p:nvSpPr>
          <p:spPr bwMode="auto">
            <a:xfrm>
              <a:off x="1338" y="225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1</a:t>
              </a:r>
              <a:endParaRPr lang="zh-CN" altLang="en-US" sz="2400" b="0" dirty="0">
                <a:solidFill>
                  <a:srgbClr val="FFFF00"/>
                </a:solidFill>
                <a:effectLst>
                  <a:outerShdw blurRad="38100" dist="38100" dir="2700000" algn="tl">
                    <a:srgbClr val="000000"/>
                  </a:outerShdw>
                </a:effectLst>
              </a:endParaRPr>
            </a:p>
          </p:txBody>
        </p:sp>
        <p:sp>
          <p:nvSpPr>
            <p:cNvPr id="152598" name="Rectangle 22"/>
            <p:cNvSpPr>
              <a:spLocks noChangeArrowheads="1"/>
            </p:cNvSpPr>
            <p:nvPr/>
          </p:nvSpPr>
          <p:spPr bwMode="auto">
            <a:xfrm>
              <a:off x="1701" y="225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2</a:t>
              </a:r>
              <a:endParaRPr lang="zh-CN" altLang="en-US" sz="2400" b="0">
                <a:effectLst>
                  <a:outerShdw blurRad="38100" dist="38100" dir="2700000" algn="tl">
                    <a:srgbClr val="000000"/>
                  </a:outerShdw>
                </a:effectLst>
              </a:endParaRPr>
            </a:p>
          </p:txBody>
        </p:sp>
        <p:sp>
          <p:nvSpPr>
            <p:cNvPr id="152599" name="Rectangle 23"/>
            <p:cNvSpPr>
              <a:spLocks noChangeArrowheads="1"/>
            </p:cNvSpPr>
            <p:nvPr/>
          </p:nvSpPr>
          <p:spPr bwMode="auto">
            <a:xfrm>
              <a:off x="2064" y="225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3</a:t>
              </a:r>
              <a:endParaRPr lang="zh-CN" altLang="en-US" sz="2400" b="0">
                <a:effectLst>
                  <a:outerShdw blurRad="38100" dist="38100" dir="2700000" algn="tl">
                    <a:srgbClr val="000000"/>
                  </a:outerShdw>
                </a:effectLst>
              </a:endParaRPr>
            </a:p>
          </p:txBody>
        </p:sp>
        <p:sp>
          <p:nvSpPr>
            <p:cNvPr id="152600" name="Rectangle 24"/>
            <p:cNvSpPr>
              <a:spLocks noChangeArrowheads="1"/>
            </p:cNvSpPr>
            <p:nvPr/>
          </p:nvSpPr>
          <p:spPr bwMode="auto">
            <a:xfrm>
              <a:off x="2426" y="225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4</a:t>
              </a:r>
              <a:endParaRPr lang="zh-CN" altLang="en-US" sz="2400" b="0">
                <a:effectLst>
                  <a:outerShdw blurRad="38100" dist="38100" dir="2700000" algn="tl">
                    <a:srgbClr val="000000"/>
                  </a:outerShdw>
                </a:effectLst>
              </a:endParaRPr>
            </a:p>
          </p:txBody>
        </p:sp>
        <p:sp>
          <p:nvSpPr>
            <p:cNvPr id="152601" name="Rectangle 25"/>
            <p:cNvSpPr>
              <a:spLocks noChangeArrowheads="1"/>
            </p:cNvSpPr>
            <p:nvPr/>
          </p:nvSpPr>
          <p:spPr bwMode="auto">
            <a:xfrm>
              <a:off x="2789" y="225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5</a:t>
              </a:r>
              <a:endParaRPr lang="zh-CN" altLang="en-US" sz="2400" b="0">
                <a:effectLst>
                  <a:outerShdw blurRad="38100" dist="38100" dir="2700000" algn="tl">
                    <a:srgbClr val="000000"/>
                  </a:outerShdw>
                </a:effectLst>
              </a:endParaRPr>
            </a:p>
          </p:txBody>
        </p:sp>
        <p:sp>
          <p:nvSpPr>
            <p:cNvPr id="152602" name="Rectangle 26"/>
            <p:cNvSpPr>
              <a:spLocks noChangeArrowheads="1"/>
            </p:cNvSpPr>
            <p:nvPr/>
          </p:nvSpPr>
          <p:spPr bwMode="auto">
            <a:xfrm>
              <a:off x="3107" y="225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6</a:t>
              </a:r>
              <a:endParaRPr lang="zh-CN" altLang="en-US" sz="2400" b="0">
                <a:effectLst>
                  <a:outerShdw blurRad="38100" dist="38100" dir="2700000" algn="tl">
                    <a:srgbClr val="000000"/>
                  </a:outerShdw>
                </a:effectLst>
              </a:endParaRPr>
            </a:p>
          </p:txBody>
        </p:sp>
        <p:sp>
          <p:nvSpPr>
            <p:cNvPr id="152603" name="Rectangle 27"/>
            <p:cNvSpPr>
              <a:spLocks noChangeArrowheads="1"/>
            </p:cNvSpPr>
            <p:nvPr/>
          </p:nvSpPr>
          <p:spPr bwMode="auto">
            <a:xfrm>
              <a:off x="3424" y="225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7</a:t>
              </a:r>
              <a:endParaRPr lang="zh-CN" altLang="en-US" sz="2400" b="0" dirty="0">
                <a:solidFill>
                  <a:srgbClr val="FFFF00"/>
                </a:solidFill>
                <a:effectLst>
                  <a:outerShdw blurRad="38100" dist="38100" dir="2700000" algn="tl">
                    <a:srgbClr val="000000"/>
                  </a:outerShdw>
                </a:effectLst>
              </a:endParaRPr>
            </a:p>
          </p:txBody>
        </p:sp>
        <p:sp>
          <p:nvSpPr>
            <p:cNvPr id="152604" name="Rectangle 28"/>
            <p:cNvSpPr>
              <a:spLocks noChangeArrowheads="1"/>
            </p:cNvSpPr>
            <p:nvPr/>
          </p:nvSpPr>
          <p:spPr bwMode="auto">
            <a:xfrm>
              <a:off x="3470" y="166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8</a:t>
              </a:r>
              <a:endParaRPr lang="zh-CN" altLang="en-US" sz="2400" b="0">
                <a:effectLst>
                  <a:outerShdw blurRad="38100" dist="38100" dir="2700000" algn="tl">
                    <a:srgbClr val="000000"/>
                  </a:outerShdw>
                </a:effectLst>
              </a:endParaRPr>
            </a:p>
          </p:txBody>
        </p:sp>
        <p:sp>
          <p:nvSpPr>
            <p:cNvPr id="152605" name="Rectangle 29"/>
            <p:cNvSpPr>
              <a:spLocks noChangeArrowheads="1"/>
            </p:cNvSpPr>
            <p:nvPr/>
          </p:nvSpPr>
          <p:spPr bwMode="auto">
            <a:xfrm>
              <a:off x="3107" y="1661"/>
              <a:ext cx="1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9</a:t>
              </a:r>
              <a:endParaRPr lang="zh-CN" altLang="en-US" sz="2400" b="0">
                <a:effectLst>
                  <a:outerShdw blurRad="38100" dist="38100" dir="2700000" algn="tl">
                    <a:srgbClr val="000000"/>
                  </a:outerShdw>
                </a:effectLst>
              </a:endParaRPr>
            </a:p>
          </p:txBody>
        </p:sp>
        <p:sp>
          <p:nvSpPr>
            <p:cNvPr id="152606" name="Rectangle 30"/>
            <p:cNvSpPr>
              <a:spLocks noChangeArrowheads="1"/>
            </p:cNvSpPr>
            <p:nvPr/>
          </p:nvSpPr>
          <p:spPr bwMode="auto">
            <a:xfrm>
              <a:off x="2744" y="1661"/>
              <a:ext cx="26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10</a:t>
              </a:r>
              <a:endParaRPr lang="zh-CN" altLang="en-US" sz="2400" b="0">
                <a:effectLst>
                  <a:outerShdw blurRad="38100" dist="38100" dir="2700000" algn="tl">
                    <a:srgbClr val="000000"/>
                  </a:outerShdw>
                </a:effectLst>
              </a:endParaRPr>
            </a:p>
          </p:txBody>
        </p:sp>
        <p:sp>
          <p:nvSpPr>
            <p:cNvPr id="152607" name="Rectangle 31"/>
            <p:cNvSpPr>
              <a:spLocks noChangeArrowheads="1"/>
            </p:cNvSpPr>
            <p:nvPr/>
          </p:nvSpPr>
          <p:spPr bwMode="auto">
            <a:xfrm>
              <a:off x="2381" y="1661"/>
              <a:ext cx="260"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11</a:t>
              </a:r>
              <a:endParaRPr lang="zh-CN" altLang="en-US" sz="2400" b="0">
                <a:effectLst>
                  <a:outerShdw blurRad="38100" dist="38100" dir="2700000" algn="tl">
                    <a:srgbClr val="000000"/>
                  </a:outerShdw>
                </a:effectLst>
              </a:endParaRPr>
            </a:p>
          </p:txBody>
        </p:sp>
        <p:sp>
          <p:nvSpPr>
            <p:cNvPr id="152608" name="Rectangle 32"/>
            <p:cNvSpPr>
              <a:spLocks noChangeArrowheads="1"/>
            </p:cNvSpPr>
            <p:nvPr/>
          </p:nvSpPr>
          <p:spPr bwMode="auto">
            <a:xfrm>
              <a:off x="2018" y="1661"/>
              <a:ext cx="26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12</a:t>
              </a:r>
              <a:endParaRPr lang="zh-CN" altLang="en-US" sz="2400" b="0">
                <a:effectLst>
                  <a:outerShdw blurRad="38100" dist="38100" dir="2700000" algn="tl">
                    <a:srgbClr val="000000"/>
                  </a:outerShdw>
                </a:effectLst>
              </a:endParaRPr>
            </a:p>
          </p:txBody>
        </p:sp>
        <p:sp>
          <p:nvSpPr>
            <p:cNvPr id="152609" name="Rectangle 33"/>
            <p:cNvSpPr>
              <a:spLocks noChangeArrowheads="1"/>
            </p:cNvSpPr>
            <p:nvPr/>
          </p:nvSpPr>
          <p:spPr bwMode="auto">
            <a:xfrm>
              <a:off x="1655" y="1661"/>
              <a:ext cx="26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13</a:t>
              </a:r>
              <a:endParaRPr lang="zh-CN" altLang="en-US" sz="2400" b="0">
                <a:effectLst>
                  <a:outerShdw blurRad="38100" dist="38100" dir="2700000" algn="tl">
                    <a:srgbClr val="000000"/>
                  </a:outerShdw>
                </a:effectLst>
              </a:endParaRPr>
            </a:p>
          </p:txBody>
        </p:sp>
        <p:sp>
          <p:nvSpPr>
            <p:cNvPr id="152610" name="Rectangle 34"/>
            <p:cNvSpPr>
              <a:spLocks noChangeArrowheads="1"/>
            </p:cNvSpPr>
            <p:nvPr/>
          </p:nvSpPr>
          <p:spPr bwMode="auto">
            <a:xfrm>
              <a:off x="1292" y="1661"/>
              <a:ext cx="26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14</a:t>
              </a:r>
              <a:endParaRPr lang="zh-CN" altLang="en-US" sz="2400" b="0" dirty="0">
                <a:solidFill>
                  <a:srgbClr val="FFFF00"/>
                </a:solidFill>
                <a:effectLst>
                  <a:outerShdw blurRad="38100" dist="38100" dir="2700000" algn="tl">
                    <a:srgbClr val="000000"/>
                  </a:outerShdw>
                </a:effectLst>
              </a:endParaRPr>
            </a:p>
          </p:txBody>
        </p:sp>
        <p:sp>
          <p:nvSpPr>
            <p:cNvPr id="152612" name="Arc 36"/>
            <p:cNvSpPr>
              <a:spLocks/>
            </p:cNvSpPr>
            <p:nvPr/>
          </p:nvSpPr>
          <p:spPr bwMode="auto">
            <a:xfrm>
              <a:off x="1156" y="2024"/>
              <a:ext cx="226" cy="222"/>
            </a:xfrm>
            <a:custGeom>
              <a:avLst/>
              <a:gdLst>
                <a:gd name="G0" fmla="+- 0 0 0"/>
                <a:gd name="G1" fmla="+- 21090 0 0"/>
                <a:gd name="G2" fmla="+- 21600 0 0"/>
                <a:gd name="T0" fmla="*/ 4666 w 21600"/>
                <a:gd name="T1" fmla="*/ 0 h 41991"/>
                <a:gd name="T2" fmla="*/ 5451 w 21600"/>
                <a:gd name="T3" fmla="*/ 41991 h 41991"/>
                <a:gd name="T4" fmla="*/ 0 w 21600"/>
                <a:gd name="T5" fmla="*/ 21090 h 41991"/>
              </a:gdLst>
              <a:ahLst/>
              <a:cxnLst>
                <a:cxn ang="0">
                  <a:pos x="T0" y="T1"/>
                </a:cxn>
                <a:cxn ang="0">
                  <a:pos x="T2" y="T3"/>
                </a:cxn>
                <a:cxn ang="0">
                  <a:pos x="T4" y="T5"/>
                </a:cxn>
              </a:cxnLst>
              <a:rect l="0" t="0" r="r" b="b"/>
              <a:pathLst>
                <a:path w="21600" h="41991" fill="none" extrusionOk="0">
                  <a:moveTo>
                    <a:pt x="4666" y="-1"/>
                  </a:moveTo>
                  <a:cubicBezTo>
                    <a:pt x="14558" y="2188"/>
                    <a:pt x="21600" y="10958"/>
                    <a:pt x="21600" y="21090"/>
                  </a:cubicBezTo>
                  <a:cubicBezTo>
                    <a:pt x="21600" y="30919"/>
                    <a:pt x="14962" y="39510"/>
                    <a:pt x="5450" y="41990"/>
                  </a:cubicBezTo>
                </a:path>
                <a:path w="21600" h="41991" stroke="0" extrusionOk="0">
                  <a:moveTo>
                    <a:pt x="4666" y="-1"/>
                  </a:moveTo>
                  <a:cubicBezTo>
                    <a:pt x="14558" y="2188"/>
                    <a:pt x="21600" y="10958"/>
                    <a:pt x="21600" y="21090"/>
                  </a:cubicBezTo>
                  <a:cubicBezTo>
                    <a:pt x="21600" y="30919"/>
                    <a:pt x="14962" y="39510"/>
                    <a:pt x="5450" y="41990"/>
                  </a:cubicBezTo>
                  <a:lnTo>
                    <a:pt x="0" y="2109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13" name="Rectangle 37"/>
            <p:cNvSpPr>
              <a:spLocks noChangeArrowheads="1"/>
            </p:cNvSpPr>
            <p:nvPr/>
          </p:nvSpPr>
          <p:spPr bwMode="auto">
            <a:xfrm>
              <a:off x="2018" y="1965"/>
              <a:ext cx="65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rPr>
                <a:t>74183</a:t>
              </a:r>
              <a:endParaRPr lang="zh-CN" altLang="en-US" sz="3200" b="0">
                <a:effectLst>
                  <a:outerShdw blurRad="38100" dist="38100" dir="2700000" algn="tl">
                    <a:srgbClr val="000000"/>
                  </a:outerShdw>
                </a:effectLst>
              </a:endParaRPr>
            </a:p>
          </p:txBody>
        </p:sp>
        <p:sp>
          <p:nvSpPr>
            <p:cNvPr id="152614" name="Rectangle 38"/>
            <p:cNvSpPr>
              <a:spLocks noChangeArrowheads="1"/>
            </p:cNvSpPr>
            <p:nvPr/>
          </p:nvSpPr>
          <p:spPr bwMode="auto">
            <a:xfrm>
              <a:off x="1247" y="2704"/>
              <a:ext cx="33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1A</a:t>
              </a:r>
              <a:r>
                <a:rPr lang="en-US" altLang="zh-CN" sz="2400" b="0" baseline="-25000" dirty="0">
                  <a:solidFill>
                    <a:srgbClr val="FF0000"/>
                  </a:solidFill>
                  <a:effectLst>
                    <a:outerShdw blurRad="38100" dist="38100" dir="2700000" algn="tl">
                      <a:srgbClr val="000000"/>
                    </a:outerShdw>
                  </a:effectLst>
                </a:rPr>
                <a:t>i</a:t>
              </a:r>
              <a:endParaRPr lang="zh-CN" altLang="en-US" sz="2400" b="0" baseline="-25000" dirty="0">
                <a:solidFill>
                  <a:srgbClr val="FF0000"/>
                </a:solidFill>
                <a:effectLst>
                  <a:outerShdw blurRad="38100" dist="38100" dir="2700000" algn="tl">
                    <a:srgbClr val="000000"/>
                  </a:outerShdw>
                </a:effectLst>
              </a:endParaRPr>
            </a:p>
          </p:txBody>
        </p:sp>
        <p:sp>
          <p:nvSpPr>
            <p:cNvPr id="152615" name="Rectangle 39"/>
            <p:cNvSpPr>
              <a:spLocks noChangeArrowheads="1"/>
            </p:cNvSpPr>
            <p:nvPr/>
          </p:nvSpPr>
          <p:spPr bwMode="auto">
            <a:xfrm>
              <a:off x="1927" y="2704"/>
              <a:ext cx="32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1B</a:t>
              </a:r>
              <a:r>
                <a:rPr lang="en-US" altLang="zh-CN" sz="2400" b="0" baseline="-25000" dirty="0">
                  <a:solidFill>
                    <a:srgbClr val="FF0000"/>
                  </a:solidFill>
                  <a:effectLst>
                    <a:outerShdw blurRad="38100" dist="38100" dir="2700000" algn="tl">
                      <a:srgbClr val="000000"/>
                    </a:outerShdw>
                  </a:effectLst>
                </a:rPr>
                <a:t>i</a:t>
              </a:r>
              <a:endParaRPr lang="zh-CN" altLang="en-US" sz="2400" b="0" baseline="-25000" dirty="0">
                <a:solidFill>
                  <a:srgbClr val="FF0000"/>
                </a:solidFill>
                <a:effectLst>
                  <a:outerShdw blurRad="38100" dist="38100" dir="2700000" algn="tl">
                    <a:srgbClr val="000000"/>
                  </a:outerShdw>
                </a:effectLst>
              </a:endParaRPr>
            </a:p>
          </p:txBody>
        </p:sp>
        <p:sp>
          <p:nvSpPr>
            <p:cNvPr id="152616" name="Rectangle 40"/>
            <p:cNvSpPr>
              <a:spLocks noChangeArrowheads="1"/>
            </p:cNvSpPr>
            <p:nvPr/>
          </p:nvSpPr>
          <p:spPr bwMode="auto">
            <a:xfrm>
              <a:off x="2290" y="2704"/>
              <a:ext cx="41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C000"/>
                  </a:solidFill>
                  <a:effectLst>
                    <a:outerShdw blurRad="38100" dist="38100" dir="2700000" algn="tl">
                      <a:srgbClr val="000000"/>
                    </a:outerShdw>
                  </a:effectLst>
                </a:rPr>
                <a:t>1C</a:t>
              </a:r>
              <a:r>
                <a:rPr lang="en-US" altLang="zh-CN" sz="2400" b="0" baseline="-25000" dirty="0">
                  <a:solidFill>
                    <a:srgbClr val="FFC000"/>
                  </a:solidFill>
                  <a:effectLst>
                    <a:outerShdw blurRad="38100" dist="38100" dir="2700000" algn="tl">
                      <a:srgbClr val="000000"/>
                    </a:outerShdw>
                  </a:effectLst>
                </a:rPr>
                <a:t>i-1</a:t>
              </a:r>
              <a:endParaRPr lang="zh-CN" altLang="en-US" sz="2400" b="0" baseline="-25000" dirty="0">
                <a:solidFill>
                  <a:srgbClr val="FFC000"/>
                </a:solidFill>
                <a:effectLst>
                  <a:outerShdw blurRad="38100" dist="38100" dir="2700000" algn="tl">
                    <a:srgbClr val="000000"/>
                  </a:outerShdw>
                </a:effectLst>
              </a:endParaRPr>
            </a:p>
          </p:txBody>
        </p:sp>
        <p:sp>
          <p:nvSpPr>
            <p:cNvPr id="152617" name="Rectangle 41"/>
            <p:cNvSpPr>
              <a:spLocks noChangeArrowheads="1"/>
            </p:cNvSpPr>
            <p:nvPr/>
          </p:nvSpPr>
          <p:spPr bwMode="auto">
            <a:xfrm>
              <a:off x="2744" y="2704"/>
              <a:ext cx="32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1C</a:t>
              </a:r>
              <a:r>
                <a:rPr lang="en-US" altLang="zh-CN" sz="2400" b="0" baseline="-25000" dirty="0">
                  <a:solidFill>
                    <a:schemeClr val="accent1"/>
                  </a:solidFill>
                  <a:effectLst>
                    <a:outerShdw blurRad="38100" dist="38100" dir="2700000" algn="tl">
                      <a:srgbClr val="000000"/>
                    </a:outerShdw>
                  </a:effectLst>
                </a:rPr>
                <a:t>i</a:t>
              </a:r>
              <a:endParaRPr lang="zh-CN" altLang="en-US" sz="2400" b="0" baseline="-25000" dirty="0">
                <a:solidFill>
                  <a:schemeClr val="accent1"/>
                </a:solidFill>
                <a:effectLst>
                  <a:outerShdw blurRad="38100" dist="38100" dir="2700000" algn="tl">
                    <a:srgbClr val="000000"/>
                  </a:outerShdw>
                </a:effectLst>
              </a:endParaRPr>
            </a:p>
          </p:txBody>
        </p:sp>
        <p:sp>
          <p:nvSpPr>
            <p:cNvPr id="152618" name="Rectangle 42"/>
            <p:cNvSpPr>
              <a:spLocks noChangeArrowheads="1"/>
            </p:cNvSpPr>
            <p:nvPr/>
          </p:nvSpPr>
          <p:spPr bwMode="auto">
            <a:xfrm>
              <a:off x="3061" y="2704"/>
              <a:ext cx="307"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1S</a:t>
              </a:r>
              <a:r>
                <a:rPr lang="en-US" altLang="zh-CN" sz="2400" b="0" baseline="-25000" dirty="0">
                  <a:solidFill>
                    <a:schemeClr val="accent1"/>
                  </a:solidFill>
                  <a:effectLst>
                    <a:outerShdw blurRad="38100" dist="38100" dir="2700000" algn="tl">
                      <a:srgbClr val="000000"/>
                    </a:outerShdw>
                  </a:effectLst>
                </a:rPr>
                <a:t>i</a:t>
              </a:r>
              <a:endParaRPr lang="zh-CN" altLang="en-US" sz="2400" b="0" baseline="-25000" dirty="0">
                <a:solidFill>
                  <a:schemeClr val="accent1"/>
                </a:solidFill>
                <a:effectLst>
                  <a:outerShdw blurRad="38100" dist="38100" dir="2700000" algn="tl">
                    <a:srgbClr val="000000"/>
                  </a:outerShdw>
                </a:effectLst>
              </a:endParaRPr>
            </a:p>
          </p:txBody>
        </p:sp>
        <p:sp>
          <p:nvSpPr>
            <p:cNvPr id="152619" name="Rectangle 43"/>
            <p:cNvSpPr>
              <a:spLocks noChangeArrowheads="1"/>
            </p:cNvSpPr>
            <p:nvPr/>
          </p:nvSpPr>
          <p:spPr bwMode="auto">
            <a:xfrm>
              <a:off x="2699" y="1162"/>
              <a:ext cx="32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2C</a:t>
              </a:r>
              <a:r>
                <a:rPr lang="en-US" altLang="zh-CN" sz="2400" b="0" baseline="-25000" dirty="0">
                  <a:solidFill>
                    <a:schemeClr val="accent1"/>
                  </a:solidFill>
                  <a:effectLst>
                    <a:outerShdw blurRad="38100" dist="38100" dir="2700000" algn="tl">
                      <a:srgbClr val="000000"/>
                    </a:outerShdw>
                  </a:effectLst>
                </a:rPr>
                <a:t>i</a:t>
              </a:r>
              <a:endParaRPr lang="zh-CN" altLang="en-US" sz="2400" b="0" baseline="-25000" dirty="0">
                <a:solidFill>
                  <a:schemeClr val="accent1"/>
                </a:solidFill>
                <a:effectLst>
                  <a:outerShdw blurRad="38100" dist="38100" dir="2700000" algn="tl">
                    <a:srgbClr val="000000"/>
                  </a:outerShdw>
                </a:effectLst>
              </a:endParaRPr>
            </a:p>
          </p:txBody>
        </p:sp>
        <p:sp>
          <p:nvSpPr>
            <p:cNvPr id="152620" name="Rectangle 44"/>
            <p:cNvSpPr>
              <a:spLocks noChangeArrowheads="1"/>
            </p:cNvSpPr>
            <p:nvPr/>
          </p:nvSpPr>
          <p:spPr bwMode="auto">
            <a:xfrm>
              <a:off x="2245" y="1162"/>
              <a:ext cx="41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C000"/>
                  </a:solidFill>
                  <a:effectLst>
                    <a:outerShdw blurRad="38100" dist="38100" dir="2700000" algn="tl">
                      <a:srgbClr val="000000"/>
                    </a:outerShdw>
                  </a:effectLst>
                </a:rPr>
                <a:t>2C</a:t>
              </a:r>
              <a:r>
                <a:rPr lang="en-US" altLang="zh-CN" sz="2400" b="0" baseline="-25000" dirty="0">
                  <a:solidFill>
                    <a:srgbClr val="FFC000"/>
                  </a:solidFill>
                  <a:effectLst>
                    <a:outerShdw blurRad="38100" dist="38100" dir="2700000" algn="tl">
                      <a:srgbClr val="000000"/>
                    </a:outerShdw>
                  </a:effectLst>
                </a:rPr>
                <a:t>i-1</a:t>
              </a:r>
              <a:endParaRPr lang="zh-CN" altLang="en-US" sz="2400" b="0" baseline="-25000" dirty="0">
                <a:solidFill>
                  <a:srgbClr val="FFC000"/>
                </a:solidFill>
                <a:effectLst>
                  <a:outerShdw blurRad="38100" dist="38100" dir="2700000" algn="tl">
                    <a:srgbClr val="000000"/>
                  </a:outerShdw>
                </a:effectLst>
              </a:endParaRPr>
            </a:p>
          </p:txBody>
        </p:sp>
        <p:sp>
          <p:nvSpPr>
            <p:cNvPr id="152621" name="Rectangle 45"/>
            <p:cNvSpPr>
              <a:spLocks noChangeArrowheads="1"/>
            </p:cNvSpPr>
            <p:nvPr/>
          </p:nvSpPr>
          <p:spPr bwMode="auto">
            <a:xfrm>
              <a:off x="1927" y="1162"/>
              <a:ext cx="32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2B</a:t>
              </a:r>
              <a:r>
                <a:rPr lang="en-US" altLang="zh-CN" sz="2400" b="0" baseline="-25000" dirty="0">
                  <a:solidFill>
                    <a:srgbClr val="FF0000"/>
                  </a:solidFill>
                  <a:effectLst>
                    <a:outerShdw blurRad="38100" dist="38100" dir="2700000" algn="tl">
                      <a:srgbClr val="000000"/>
                    </a:outerShdw>
                  </a:effectLst>
                </a:rPr>
                <a:t>i</a:t>
              </a:r>
              <a:endParaRPr lang="zh-CN" altLang="en-US" sz="2400" b="0" baseline="-25000" dirty="0">
                <a:solidFill>
                  <a:srgbClr val="FF0000"/>
                </a:solidFill>
                <a:effectLst>
                  <a:outerShdw blurRad="38100" dist="38100" dir="2700000" algn="tl">
                    <a:srgbClr val="000000"/>
                  </a:outerShdw>
                </a:effectLst>
              </a:endParaRPr>
            </a:p>
          </p:txBody>
        </p:sp>
        <p:sp>
          <p:nvSpPr>
            <p:cNvPr id="152622" name="Rectangle 46"/>
            <p:cNvSpPr>
              <a:spLocks noChangeArrowheads="1"/>
            </p:cNvSpPr>
            <p:nvPr/>
          </p:nvSpPr>
          <p:spPr bwMode="auto">
            <a:xfrm>
              <a:off x="1565" y="1162"/>
              <a:ext cx="33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2A</a:t>
              </a:r>
              <a:r>
                <a:rPr lang="en-US" altLang="zh-CN" sz="2400" b="0" baseline="-25000" dirty="0">
                  <a:solidFill>
                    <a:srgbClr val="FF0000"/>
                  </a:solidFill>
                  <a:effectLst>
                    <a:outerShdw blurRad="38100" dist="38100" dir="2700000" algn="tl">
                      <a:srgbClr val="000000"/>
                    </a:outerShdw>
                  </a:effectLst>
                </a:rPr>
                <a:t>i</a:t>
              </a:r>
              <a:endParaRPr lang="zh-CN" altLang="en-US" sz="2400" b="0" baseline="-25000" dirty="0">
                <a:solidFill>
                  <a:srgbClr val="FF0000"/>
                </a:solidFill>
                <a:effectLst>
                  <a:outerShdw blurRad="38100" dist="38100" dir="2700000" algn="tl">
                    <a:srgbClr val="000000"/>
                  </a:outerShdw>
                </a:effectLst>
              </a:endParaRPr>
            </a:p>
          </p:txBody>
        </p:sp>
        <p:sp>
          <p:nvSpPr>
            <p:cNvPr id="152623" name="Rectangle 47"/>
            <p:cNvSpPr>
              <a:spLocks noChangeArrowheads="1"/>
            </p:cNvSpPr>
            <p:nvPr/>
          </p:nvSpPr>
          <p:spPr bwMode="auto">
            <a:xfrm>
              <a:off x="3379" y="1162"/>
              <a:ext cx="307"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2S</a:t>
              </a:r>
              <a:r>
                <a:rPr lang="en-US" altLang="zh-CN" sz="2400" b="0" baseline="-25000" dirty="0">
                  <a:solidFill>
                    <a:schemeClr val="accent1"/>
                  </a:solidFill>
                  <a:effectLst>
                    <a:outerShdw blurRad="38100" dist="38100" dir="2700000" algn="tl">
                      <a:srgbClr val="000000"/>
                    </a:outerShdw>
                  </a:effectLst>
                </a:rPr>
                <a:t>i</a:t>
              </a:r>
              <a:endParaRPr lang="zh-CN" altLang="en-US" sz="2400" b="0" baseline="-25000" dirty="0">
                <a:solidFill>
                  <a:schemeClr val="accent1"/>
                </a:solidFill>
                <a:effectLst>
                  <a:outerShdw blurRad="38100" dist="38100" dir="2700000" algn="tl">
                    <a:srgbClr val="000000"/>
                  </a:outerShdw>
                </a:effectLst>
              </a:endParaRPr>
            </a:p>
          </p:txBody>
        </p:sp>
        <p:sp>
          <p:nvSpPr>
            <p:cNvPr id="152624" name="Rectangle 48"/>
            <p:cNvSpPr>
              <a:spLocks noChangeArrowheads="1"/>
            </p:cNvSpPr>
            <p:nvPr/>
          </p:nvSpPr>
          <p:spPr bwMode="auto">
            <a:xfrm>
              <a:off x="1202" y="1162"/>
              <a:ext cx="36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rgbClr val="FFFF00"/>
                  </a:solidFill>
                  <a:effectLst>
                    <a:outerShdw blurRad="38100" dist="38100" dir="2700000" algn="tl">
                      <a:srgbClr val="000000"/>
                    </a:outerShdw>
                  </a:effectLst>
                </a:rPr>
                <a:t>Vcc</a:t>
              </a:r>
              <a:endParaRPr lang="zh-CN" altLang="en-US" sz="2400" b="0" baseline="-25000">
                <a:solidFill>
                  <a:srgbClr val="FFFF00"/>
                </a:solidFill>
                <a:effectLst>
                  <a:outerShdw blurRad="38100" dist="38100" dir="2700000" algn="tl">
                    <a:srgbClr val="000000"/>
                  </a:outerShdw>
                </a:effectLst>
              </a:endParaRPr>
            </a:p>
          </p:txBody>
        </p:sp>
        <p:sp>
          <p:nvSpPr>
            <p:cNvPr id="152625" name="Rectangle 49"/>
            <p:cNvSpPr>
              <a:spLocks noChangeArrowheads="1"/>
            </p:cNvSpPr>
            <p:nvPr/>
          </p:nvSpPr>
          <p:spPr bwMode="auto">
            <a:xfrm>
              <a:off x="3334" y="2704"/>
              <a:ext cx="461"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rgbClr val="FFFF00"/>
                  </a:solidFill>
                  <a:effectLst>
                    <a:outerShdw blurRad="38100" dist="38100" dir="2700000" algn="tl">
                      <a:srgbClr val="000000"/>
                    </a:outerShdw>
                  </a:effectLst>
                </a:rPr>
                <a:t>GND</a:t>
              </a:r>
              <a:endParaRPr lang="zh-CN" altLang="en-US" sz="2400" b="0" baseline="-25000">
                <a:solidFill>
                  <a:srgbClr val="FFFF00"/>
                </a:solidFill>
                <a:effectLst>
                  <a:outerShdw blurRad="38100" dist="38100" dir="2700000" algn="tl">
                    <a:srgbClr val="000000"/>
                  </a:outerShdw>
                </a:effectLst>
              </a:endParaRPr>
            </a:p>
          </p:txBody>
        </p:sp>
      </p:grpSp>
      <p:sp>
        <p:nvSpPr>
          <p:cNvPr id="152631" name="Rectangle 55"/>
          <p:cNvSpPr>
            <a:spLocks noChangeArrowheads="1"/>
          </p:cNvSpPr>
          <p:nvPr/>
        </p:nvSpPr>
        <p:spPr bwMode="auto">
          <a:xfrm>
            <a:off x="4118392" y="1523803"/>
            <a:ext cx="43799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Chip Pin Diagram</a:t>
            </a:r>
          </a:p>
        </p:txBody>
      </p:sp>
      <p:sp>
        <p:nvSpPr>
          <p:cNvPr id="152632" name="Rectangle 56"/>
          <p:cNvSpPr>
            <a:spLocks noChangeArrowheads="1"/>
          </p:cNvSpPr>
          <p:nvPr/>
        </p:nvSpPr>
        <p:spPr bwMode="auto">
          <a:xfrm>
            <a:off x="1923804" y="2556541"/>
            <a:ext cx="17612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Voltage</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sp>
        <p:nvSpPr>
          <p:cNvPr id="152633" name="Rectangle 57"/>
          <p:cNvSpPr>
            <a:spLocks noChangeArrowheads="1"/>
          </p:cNvSpPr>
          <p:nvPr/>
        </p:nvSpPr>
        <p:spPr bwMode="auto">
          <a:xfrm>
            <a:off x="8719344" y="4948329"/>
            <a:ext cx="24098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Ground</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4127555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2628"/>
                                        </p:tgtEl>
                                        <p:attrNameLst>
                                          <p:attrName>style.visibility</p:attrName>
                                        </p:attrNameLst>
                                      </p:cBhvr>
                                      <p:to>
                                        <p:strVal val="visible"/>
                                      </p:to>
                                    </p:set>
                                    <p:anim calcmode="lin" valueType="num">
                                      <p:cBhvr additive="base">
                                        <p:cTn id="7" dur="500" fill="hold"/>
                                        <p:tgtEl>
                                          <p:spTgt spid="152628"/>
                                        </p:tgtEl>
                                        <p:attrNameLst>
                                          <p:attrName>ppt_x</p:attrName>
                                        </p:attrNameLst>
                                      </p:cBhvr>
                                      <p:tavLst>
                                        <p:tav tm="0">
                                          <p:val>
                                            <p:strVal val="0-#ppt_w/2"/>
                                          </p:val>
                                        </p:tav>
                                        <p:tav tm="100000">
                                          <p:val>
                                            <p:strVal val="#ppt_x"/>
                                          </p:val>
                                        </p:tav>
                                      </p:tavLst>
                                    </p:anim>
                                    <p:anim calcmode="lin" valueType="num">
                                      <p:cBhvr additive="base">
                                        <p:cTn id="8" dur="500" fill="hold"/>
                                        <p:tgtEl>
                                          <p:spTgt spid="152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631"/>
                                        </p:tgtEl>
                                        <p:attrNameLst>
                                          <p:attrName>style.visibility</p:attrName>
                                        </p:attrNameLst>
                                      </p:cBhvr>
                                      <p:to>
                                        <p:strVal val="visible"/>
                                      </p:to>
                                    </p:set>
                                    <p:anim calcmode="lin" valueType="num">
                                      <p:cBhvr additive="base">
                                        <p:cTn id="13" dur="500" fill="hold"/>
                                        <p:tgtEl>
                                          <p:spTgt spid="152631"/>
                                        </p:tgtEl>
                                        <p:attrNameLst>
                                          <p:attrName>ppt_x</p:attrName>
                                        </p:attrNameLst>
                                      </p:cBhvr>
                                      <p:tavLst>
                                        <p:tav tm="0">
                                          <p:val>
                                            <p:strVal val="0-#ppt_w/2"/>
                                          </p:val>
                                        </p:tav>
                                        <p:tav tm="100000">
                                          <p:val>
                                            <p:strVal val="#ppt_x"/>
                                          </p:val>
                                        </p:tav>
                                      </p:tavLst>
                                    </p:anim>
                                    <p:anim calcmode="lin" valueType="num">
                                      <p:cBhvr additive="base">
                                        <p:cTn id="14" dur="500" fill="hold"/>
                                        <p:tgtEl>
                                          <p:spTgt spid="1526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632"/>
                                        </p:tgtEl>
                                        <p:attrNameLst>
                                          <p:attrName>style.visibility</p:attrName>
                                        </p:attrNameLst>
                                      </p:cBhvr>
                                      <p:to>
                                        <p:strVal val="visible"/>
                                      </p:to>
                                    </p:set>
                                    <p:anim calcmode="lin" valueType="num">
                                      <p:cBhvr additive="base">
                                        <p:cTn id="19" dur="500" fill="hold"/>
                                        <p:tgtEl>
                                          <p:spTgt spid="152632"/>
                                        </p:tgtEl>
                                        <p:attrNameLst>
                                          <p:attrName>ppt_x</p:attrName>
                                        </p:attrNameLst>
                                      </p:cBhvr>
                                      <p:tavLst>
                                        <p:tav tm="0">
                                          <p:val>
                                            <p:strVal val="0-#ppt_w/2"/>
                                          </p:val>
                                        </p:tav>
                                        <p:tav tm="100000">
                                          <p:val>
                                            <p:strVal val="#ppt_x"/>
                                          </p:val>
                                        </p:tav>
                                      </p:tavLst>
                                    </p:anim>
                                    <p:anim calcmode="lin" valueType="num">
                                      <p:cBhvr additive="base">
                                        <p:cTn id="20" dur="500" fill="hold"/>
                                        <p:tgtEl>
                                          <p:spTgt spid="1526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633"/>
                                        </p:tgtEl>
                                        <p:attrNameLst>
                                          <p:attrName>style.visibility</p:attrName>
                                        </p:attrNameLst>
                                      </p:cBhvr>
                                      <p:to>
                                        <p:strVal val="visible"/>
                                      </p:to>
                                    </p:set>
                                    <p:anim calcmode="lin" valueType="num">
                                      <p:cBhvr additive="base">
                                        <p:cTn id="25" dur="500" fill="hold"/>
                                        <p:tgtEl>
                                          <p:spTgt spid="152633"/>
                                        </p:tgtEl>
                                        <p:attrNameLst>
                                          <p:attrName>ppt_x</p:attrName>
                                        </p:attrNameLst>
                                      </p:cBhvr>
                                      <p:tavLst>
                                        <p:tav tm="0">
                                          <p:val>
                                            <p:strVal val="0-#ppt_w/2"/>
                                          </p:val>
                                        </p:tav>
                                        <p:tav tm="100000">
                                          <p:val>
                                            <p:strVal val="#ppt_x"/>
                                          </p:val>
                                        </p:tav>
                                      </p:tavLst>
                                    </p:anim>
                                    <p:anim calcmode="lin" valueType="num">
                                      <p:cBhvr additive="base">
                                        <p:cTn id="26" dur="500" fill="hold"/>
                                        <p:tgtEl>
                                          <p:spTgt spid="1526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31" grpId="0"/>
      <p:bldP spid="152632" grpId="0"/>
      <p:bldP spid="15263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3033682" y="2488315"/>
            <a:ext cx="4248150" cy="1368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3394045" y="385674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8"/>
          <p:cNvSpPr>
            <a:spLocks noChangeShapeType="1"/>
          </p:cNvSpPr>
          <p:nvPr/>
        </p:nvSpPr>
        <p:spPr bwMode="auto">
          <a:xfrm>
            <a:off x="3968720" y="385674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9"/>
          <p:cNvSpPr>
            <a:spLocks noChangeShapeType="1"/>
          </p:cNvSpPr>
          <p:nvPr/>
        </p:nvSpPr>
        <p:spPr bwMode="auto">
          <a:xfrm>
            <a:off x="4544982" y="385674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a:off x="5119657" y="3856738"/>
            <a:ext cx="0" cy="108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1"/>
          <p:cNvSpPr>
            <a:spLocks noChangeShapeType="1"/>
          </p:cNvSpPr>
          <p:nvPr/>
        </p:nvSpPr>
        <p:spPr bwMode="auto">
          <a:xfrm>
            <a:off x="5699095" y="385674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2"/>
          <p:cNvSpPr>
            <a:spLocks noChangeShapeType="1"/>
          </p:cNvSpPr>
          <p:nvPr/>
        </p:nvSpPr>
        <p:spPr bwMode="auto">
          <a:xfrm>
            <a:off x="6273770" y="385674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5"/>
          <p:cNvSpPr>
            <a:spLocks noChangeShapeType="1"/>
          </p:cNvSpPr>
          <p:nvPr/>
        </p:nvSpPr>
        <p:spPr bwMode="auto">
          <a:xfrm>
            <a:off x="3970307" y="2127952"/>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6"/>
          <p:cNvSpPr>
            <a:spLocks noChangeShapeType="1"/>
          </p:cNvSpPr>
          <p:nvPr/>
        </p:nvSpPr>
        <p:spPr bwMode="auto">
          <a:xfrm>
            <a:off x="4546570" y="2127952"/>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7"/>
          <p:cNvSpPr>
            <a:spLocks noChangeShapeType="1"/>
          </p:cNvSpPr>
          <p:nvPr/>
        </p:nvSpPr>
        <p:spPr bwMode="auto">
          <a:xfrm>
            <a:off x="5121245" y="2127952"/>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8"/>
          <p:cNvSpPr>
            <a:spLocks noChangeShapeType="1"/>
          </p:cNvSpPr>
          <p:nvPr/>
        </p:nvSpPr>
        <p:spPr bwMode="auto">
          <a:xfrm>
            <a:off x="5700682" y="2127952"/>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9"/>
          <p:cNvSpPr>
            <a:spLocks noChangeShapeType="1"/>
          </p:cNvSpPr>
          <p:nvPr/>
        </p:nvSpPr>
        <p:spPr bwMode="auto">
          <a:xfrm>
            <a:off x="6275357" y="2127952"/>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0"/>
          <p:cNvSpPr>
            <a:spLocks noChangeShapeType="1"/>
          </p:cNvSpPr>
          <p:nvPr/>
        </p:nvSpPr>
        <p:spPr bwMode="auto">
          <a:xfrm>
            <a:off x="6778595" y="2127952"/>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Rectangle 21"/>
          <p:cNvSpPr>
            <a:spLocks noChangeArrowheads="1"/>
          </p:cNvSpPr>
          <p:nvPr/>
        </p:nvSpPr>
        <p:spPr bwMode="auto">
          <a:xfrm>
            <a:off x="3249582" y="342493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1</a:t>
            </a:r>
            <a:endParaRPr lang="zh-CN" altLang="en-US" sz="2400" b="0" dirty="0">
              <a:solidFill>
                <a:srgbClr val="FFFF00"/>
              </a:solidFill>
              <a:effectLst>
                <a:outerShdw blurRad="38100" dist="38100" dir="2700000" algn="tl">
                  <a:srgbClr val="000000"/>
                </a:outerShdw>
              </a:effectLst>
            </a:endParaRPr>
          </a:p>
        </p:txBody>
      </p:sp>
      <p:sp>
        <p:nvSpPr>
          <p:cNvPr id="22" name="Rectangle 22"/>
          <p:cNvSpPr>
            <a:spLocks noChangeArrowheads="1"/>
          </p:cNvSpPr>
          <p:nvPr/>
        </p:nvSpPr>
        <p:spPr bwMode="auto">
          <a:xfrm>
            <a:off x="3825845" y="342493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2</a:t>
            </a:r>
            <a:endParaRPr lang="zh-CN" altLang="en-US" sz="2400" b="0">
              <a:effectLst>
                <a:outerShdw blurRad="38100" dist="38100" dir="2700000" algn="tl">
                  <a:srgbClr val="000000"/>
                </a:outerShdw>
              </a:effectLst>
            </a:endParaRPr>
          </a:p>
        </p:txBody>
      </p:sp>
      <p:sp>
        <p:nvSpPr>
          <p:cNvPr id="23" name="Rectangle 23"/>
          <p:cNvSpPr>
            <a:spLocks noChangeArrowheads="1"/>
          </p:cNvSpPr>
          <p:nvPr/>
        </p:nvSpPr>
        <p:spPr bwMode="auto">
          <a:xfrm>
            <a:off x="4402107" y="342493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3</a:t>
            </a:r>
            <a:endParaRPr lang="zh-CN" altLang="en-US" sz="2400" b="0">
              <a:effectLst>
                <a:outerShdw blurRad="38100" dist="38100" dir="2700000" algn="tl">
                  <a:srgbClr val="000000"/>
                </a:outerShdw>
              </a:effectLst>
            </a:endParaRPr>
          </a:p>
        </p:txBody>
      </p:sp>
      <p:sp>
        <p:nvSpPr>
          <p:cNvPr id="24" name="Rectangle 24"/>
          <p:cNvSpPr>
            <a:spLocks noChangeArrowheads="1"/>
          </p:cNvSpPr>
          <p:nvPr/>
        </p:nvSpPr>
        <p:spPr bwMode="auto">
          <a:xfrm>
            <a:off x="4976782" y="342493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4</a:t>
            </a:r>
            <a:endParaRPr lang="zh-CN" altLang="en-US" sz="2400" b="0">
              <a:effectLst>
                <a:outerShdw blurRad="38100" dist="38100" dir="2700000" algn="tl">
                  <a:srgbClr val="000000"/>
                </a:outerShdw>
              </a:effectLst>
            </a:endParaRPr>
          </a:p>
        </p:txBody>
      </p:sp>
      <p:sp>
        <p:nvSpPr>
          <p:cNvPr id="25" name="Rectangle 25"/>
          <p:cNvSpPr>
            <a:spLocks noChangeArrowheads="1"/>
          </p:cNvSpPr>
          <p:nvPr/>
        </p:nvSpPr>
        <p:spPr bwMode="auto">
          <a:xfrm>
            <a:off x="5553045" y="342493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5</a:t>
            </a:r>
            <a:endParaRPr lang="zh-CN" altLang="en-US" sz="2400" b="0">
              <a:effectLst>
                <a:outerShdw blurRad="38100" dist="38100" dir="2700000" algn="tl">
                  <a:srgbClr val="000000"/>
                </a:outerShdw>
              </a:effectLst>
            </a:endParaRPr>
          </a:p>
        </p:txBody>
      </p:sp>
      <p:sp>
        <p:nvSpPr>
          <p:cNvPr id="26" name="Rectangle 26"/>
          <p:cNvSpPr>
            <a:spLocks noChangeArrowheads="1"/>
          </p:cNvSpPr>
          <p:nvPr/>
        </p:nvSpPr>
        <p:spPr bwMode="auto">
          <a:xfrm>
            <a:off x="6057870" y="342493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6</a:t>
            </a:r>
            <a:endParaRPr lang="zh-CN" altLang="en-US" sz="2400" b="0">
              <a:effectLst>
                <a:outerShdw blurRad="38100" dist="38100" dir="2700000" algn="tl">
                  <a:srgbClr val="000000"/>
                </a:outerShdw>
              </a:effectLst>
            </a:endParaRPr>
          </a:p>
        </p:txBody>
      </p:sp>
      <p:sp>
        <p:nvSpPr>
          <p:cNvPr id="27" name="Rectangle 27"/>
          <p:cNvSpPr>
            <a:spLocks noChangeArrowheads="1"/>
          </p:cNvSpPr>
          <p:nvPr/>
        </p:nvSpPr>
        <p:spPr bwMode="auto">
          <a:xfrm>
            <a:off x="6561107" y="342493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7</a:t>
            </a:r>
            <a:endParaRPr lang="zh-CN" altLang="en-US" sz="2400" b="0" dirty="0">
              <a:solidFill>
                <a:srgbClr val="FFFF00"/>
              </a:solidFill>
              <a:effectLst>
                <a:outerShdw blurRad="38100" dist="38100" dir="2700000" algn="tl">
                  <a:srgbClr val="000000"/>
                </a:outerShdw>
              </a:effectLst>
            </a:endParaRPr>
          </a:p>
        </p:txBody>
      </p:sp>
      <p:sp>
        <p:nvSpPr>
          <p:cNvPr id="28" name="Rectangle 28"/>
          <p:cNvSpPr>
            <a:spLocks noChangeArrowheads="1"/>
          </p:cNvSpPr>
          <p:nvPr/>
        </p:nvSpPr>
        <p:spPr bwMode="auto">
          <a:xfrm>
            <a:off x="6634132" y="2488314"/>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8</a:t>
            </a:r>
            <a:endParaRPr lang="zh-CN" altLang="en-US" sz="2400" b="0">
              <a:effectLst>
                <a:outerShdw blurRad="38100" dist="38100" dir="2700000" algn="tl">
                  <a:srgbClr val="000000"/>
                </a:outerShdw>
              </a:effectLst>
            </a:endParaRPr>
          </a:p>
        </p:txBody>
      </p:sp>
      <p:sp>
        <p:nvSpPr>
          <p:cNvPr id="29" name="Rectangle 29"/>
          <p:cNvSpPr>
            <a:spLocks noChangeArrowheads="1"/>
          </p:cNvSpPr>
          <p:nvPr/>
        </p:nvSpPr>
        <p:spPr bwMode="auto">
          <a:xfrm>
            <a:off x="6057870" y="2488314"/>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9</a:t>
            </a:r>
            <a:endParaRPr lang="zh-CN" altLang="en-US" sz="2400" b="0">
              <a:effectLst>
                <a:outerShdw blurRad="38100" dist="38100" dir="2700000" algn="tl">
                  <a:srgbClr val="000000"/>
                </a:outerShdw>
              </a:effectLst>
            </a:endParaRPr>
          </a:p>
        </p:txBody>
      </p:sp>
      <p:sp>
        <p:nvSpPr>
          <p:cNvPr id="30" name="Rectangle 30"/>
          <p:cNvSpPr>
            <a:spLocks noChangeArrowheads="1"/>
          </p:cNvSpPr>
          <p:nvPr/>
        </p:nvSpPr>
        <p:spPr bwMode="auto">
          <a:xfrm>
            <a:off x="5481607" y="2488314"/>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10</a:t>
            </a:r>
            <a:endParaRPr lang="zh-CN" altLang="en-US" sz="2400" b="0">
              <a:effectLst>
                <a:outerShdw blurRad="38100" dist="38100" dir="2700000" algn="tl">
                  <a:srgbClr val="000000"/>
                </a:outerShdw>
              </a:effectLst>
            </a:endParaRPr>
          </a:p>
        </p:txBody>
      </p:sp>
      <p:sp>
        <p:nvSpPr>
          <p:cNvPr id="31" name="Rectangle 31"/>
          <p:cNvSpPr>
            <a:spLocks noChangeArrowheads="1"/>
          </p:cNvSpPr>
          <p:nvPr/>
        </p:nvSpPr>
        <p:spPr bwMode="auto">
          <a:xfrm>
            <a:off x="4905345" y="2488314"/>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11</a:t>
            </a:r>
            <a:endParaRPr lang="zh-CN" altLang="en-US" sz="2400" b="0">
              <a:effectLst>
                <a:outerShdw blurRad="38100" dist="38100" dir="2700000" algn="tl">
                  <a:srgbClr val="000000"/>
                </a:outerShdw>
              </a:effectLst>
            </a:endParaRPr>
          </a:p>
        </p:txBody>
      </p:sp>
      <p:sp>
        <p:nvSpPr>
          <p:cNvPr id="32" name="Rectangle 32"/>
          <p:cNvSpPr>
            <a:spLocks noChangeArrowheads="1"/>
          </p:cNvSpPr>
          <p:nvPr/>
        </p:nvSpPr>
        <p:spPr bwMode="auto">
          <a:xfrm>
            <a:off x="4329082" y="2488314"/>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12</a:t>
            </a:r>
            <a:endParaRPr lang="zh-CN" altLang="en-US" sz="2400" b="0">
              <a:effectLst>
                <a:outerShdw blurRad="38100" dist="38100" dir="2700000" algn="tl">
                  <a:srgbClr val="000000"/>
                </a:outerShdw>
              </a:effectLst>
            </a:endParaRPr>
          </a:p>
        </p:txBody>
      </p:sp>
      <p:sp>
        <p:nvSpPr>
          <p:cNvPr id="33" name="Rectangle 33"/>
          <p:cNvSpPr>
            <a:spLocks noChangeArrowheads="1"/>
          </p:cNvSpPr>
          <p:nvPr/>
        </p:nvSpPr>
        <p:spPr bwMode="auto">
          <a:xfrm>
            <a:off x="3752820" y="2488314"/>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13</a:t>
            </a:r>
            <a:endParaRPr lang="zh-CN" altLang="en-US" sz="2400" b="0">
              <a:effectLst>
                <a:outerShdw blurRad="38100" dist="38100" dir="2700000" algn="tl">
                  <a:srgbClr val="000000"/>
                </a:outerShdw>
              </a:effectLst>
            </a:endParaRPr>
          </a:p>
        </p:txBody>
      </p:sp>
      <p:sp>
        <p:nvSpPr>
          <p:cNvPr id="34" name="Rectangle 34"/>
          <p:cNvSpPr>
            <a:spLocks noChangeArrowheads="1"/>
          </p:cNvSpPr>
          <p:nvPr/>
        </p:nvSpPr>
        <p:spPr bwMode="auto">
          <a:xfrm>
            <a:off x="3176557" y="2488314"/>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14</a:t>
            </a:r>
            <a:endParaRPr lang="zh-CN" altLang="en-US" sz="2400" b="0" dirty="0">
              <a:solidFill>
                <a:srgbClr val="FFFF00"/>
              </a:solidFill>
              <a:effectLst>
                <a:outerShdw blurRad="38100" dist="38100" dir="2700000" algn="tl">
                  <a:srgbClr val="000000"/>
                </a:outerShdw>
              </a:effectLst>
            </a:endParaRPr>
          </a:p>
        </p:txBody>
      </p:sp>
      <p:sp>
        <p:nvSpPr>
          <p:cNvPr id="35" name="Arc 36"/>
          <p:cNvSpPr>
            <a:spLocks/>
          </p:cNvSpPr>
          <p:nvPr/>
        </p:nvSpPr>
        <p:spPr bwMode="auto">
          <a:xfrm>
            <a:off x="2960658" y="3064577"/>
            <a:ext cx="358775" cy="352425"/>
          </a:xfrm>
          <a:custGeom>
            <a:avLst/>
            <a:gdLst>
              <a:gd name="G0" fmla="+- 0 0 0"/>
              <a:gd name="G1" fmla="+- 21090 0 0"/>
              <a:gd name="G2" fmla="+- 21600 0 0"/>
              <a:gd name="T0" fmla="*/ 4666 w 21600"/>
              <a:gd name="T1" fmla="*/ 0 h 41991"/>
              <a:gd name="T2" fmla="*/ 5451 w 21600"/>
              <a:gd name="T3" fmla="*/ 41991 h 41991"/>
              <a:gd name="T4" fmla="*/ 0 w 21600"/>
              <a:gd name="T5" fmla="*/ 21090 h 41991"/>
            </a:gdLst>
            <a:ahLst/>
            <a:cxnLst>
              <a:cxn ang="0">
                <a:pos x="T0" y="T1"/>
              </a:cxn>
              <a:cxn ang="0">
                <a:pos x="T2" y="T3"/>
              </a:cxn>
              <a:cxn ang="0">
                <a:pos x="T4" y="T5"/>
              </a:cxn>
            </a:cxnLst>
            <a:rect l="0" t="0" r="r" b="b"/>
            <a:pathLst>
              <a:path w="21600" h="41991" fill="none" extrusionOk="0">
                <a:moveTo>
                  <a:pt x="4666" y="-1"/>
                </a:moveTo>
                <a:cubicBezTo>
                  <a:pt x="14558" y="2188"/>
                  <a:pt x="21600" y="10958"/>
                  <a:pt x="21600" y="21090"/>
                </a:cubicBezTo>
                <a:cubicBezTo>
                  <a:pt x="21600" y="30919"/>
                  <a:pt x="14962" y="39510"/>
                  <a:pt x="5450" y="41990"/>
                </a:cubicBezTo>
              </a:path>
              <a:path w="21600" h="41991" stroke="0" extrusionOk="0">
                <a:moveTo>
                  <a:pt x="4666" y="-1"/>
                </a:moveTo>
                <a:cubicBezTo>
                  <a:pt x="14558" y="2188"/>
                  <a:pt x="21600" y="10958"/>
                  <a:pt x="21600" y="21090"/>
                </a:cubicBezTo>
                <a:cubicBezTo>
                  <a:pt x="21600" y="30919"/>
                  <a:pt x="14962" y="39510"/>
                  <a:pt x="5450" y="41990"/>
                </a:cubicBezTo>
                <a:lnTo>
                  <a:pt x="0" y="2109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37"/>
          <p:cNvSpPr>
            <a:spLocks noChangeArrowheads="1"/>
          </p:cNvSpPr>
          <p:nvPr/>
        </p:nvSpPr>
        <p:spPr bwMode="auto">
          <a:xfrm>
            <a:off x="4329082" y="2970914"/>
            <a:ext cx="120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rPr>
              <a:t>74183</a:t>
            </a:r>
            <a:endParaRPr lang="zh-CN" altLang="en-US" sz="3200" b="0">
              <a:effectLst>
                <a:outerShdw blurRad="38100" dist="38100" dir="2700000" algn="tl">
                  <a:srgbClr val="000000"/>
                </a:outerShdw>
              </a:effectLst>
            </a:endParaRPr>
          </a:p>
        </p:txBody>
      </p:sp>
      <p:sp>
        <p:nvSpPr>
          <p:cNvPr id="37" name="Rectangle 38"/>
          <p:cNvSpPr>
            <a:spLocks noChangeArrowheads="1"/>
          </p:cNvSpPr>
          <p:nvPr/>
        </p:nvSpPr>
        <p:spPr bwMode="auto">
          <a:xfrm>
            <a:off x="3105121" y="4144076"/>
            <a:ext cx="614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1A</a:t>
            </a:r>
            <a:r>
              <a:rPr lang="en-US" altLang="zh-CN" sz="2400" b="0" baseline="-25000" dirty="0">
                <a:solidFill>
                  <a:srgbClr val="FF0000"/>
                </a:solidFill>
                <a:effectLst>
                  <a:outerShdw blurRad="38100" dist="38100" dir="2700000" algn="tl">
                    <a:srgbClr val="000000"/>
                  </a:outerShdw>
                </a:effectLst>
              </a:rPr>
              <a:t>i</a:t>
            </a:r>
            <a:endParaRPr lang="zh-CN" altLang="en-US" sz="2400" b="0" baseline="-25000" dirty="0">
              <a:solidFill>
                <a:srgbClr val="FF0000"/>
              </a:solidFill>
              <a:effectLst>
                <a:outerShdw blurRad="38100" dist="38100" dir="2700000" algn="tl">
                  <a:srgbClr val="000000"/>
                </a:outerShdw>
              </a:effectLst>
            </a:endParaRPr>
          </a:p>
        </p:txBody>
      </p:sp>
      <p:sp>
        <p:nvSpPr>
          <p:cNvPr id="38" name="Rectangle 39"/>
          <p:cNvSpPr>
            <a:spLocks noChangeArrowheads="1"/>
          </p:cNvSpPr>
          <p:nvPr/>
        </p:nvSpPr>
        <p:spPr bwMode="auto">
          <a:xfrm>
            <a:off x="4184620" y="4144076"/>
            <a:ext cx="59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1B</a:t>
            </a:r>
            <a:r>
              <a:rPr lang="en-US" altLang="zh-CN" sz="2400" b="0" baseline="-25000" dirty="0">
                <a:solidFill>
                  <a:srgbClr val="FF0000"/>
                </a:solidFill>
                <a:effectLst>
                  <a:outerShdw blurRad="38100" dist="38100" dir="2700000" algn="tl">
                    <a:srgbClr val="000000"/>
                  </a:outerShdw>
                </a:effectLst>
              </a:rPr>
              <a:t>i</a:t>
            </a:r>
            <a:endParaRPr lang="zh-CN" altLang="en-US" sz="2400" b="0" baseline="-25000" dirty="0">
              <a:solidFill>
                <a:srgbClr val="FF0000"/>
              </a:solidFill>
              <a:effectLst>
                <a:outerShdw blurRad="38100" dist="38100" dir="2700000" algn="tl">
                  <a:srgbClr val="000000"/>
                </a:outerShdw>
              </a:effectLst>
            </a:endParaRPr>
          </a:p>
        </p:txBody>
      </p:sp>
      <p:sp>
        <p:nvSpPr>
          <p:cNvPr id="39" name="Rectangle 40"/>
          <p:cNvSpPr>
            <a:spLocks noChangeArrowheads="1"/>
          </p:cNvSpPr>
          <p:nvPr/>
        </p:nvSpPr>
        <p:spPr bwMode="auto">
          <a:xfrm>
            <a:off x="4760883" y="4144076"/>
            <a:ext cx="76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C000"/>
                </a:solidFill>
                <a:effectLst>
                  <a:outerShdw blurRad="38100" dist="38100" dir="2700000" algn="tl">
                    <a:srgbClr val="000000"/>
                  </a:outerShdw>
                </a:effectLst>
              </a:rPr>
              <a:t>1C</a:t>
            </a:r>
            <a:r>
              <a:rPr lang="en-US" altLang="zh-CN" sz="2400" b="0" baseline="-25000" dirty="0">
                <a:solidFill>
                  <a:srgbClr val="FFC000"/>
                </a:solidFill>
                <a:effectLst>
                  <a:outerShdw blurRad="38100" dist="38100" dir="2700000" algn="tl">
                    <a:srgbClr val="000000"/>
                  </a:outerShdw>
                </a:effectLst>
              </a:rPr>
              <a:t>i-1</a:t>
            </a:r>
            <a:endParaRPr lang="zh-CN" altLang="en-US" sz="2400" b="0" baseline="-25000" dirty="0">
              <a:solidFill>
                <a:srgbClr val="FFC000"/>
              </a:solidFill>
              <a:effectLst>
                <a:outerShdw blurRad="38100" dist="38100" dir="2700000" algn="tl">
                  <a:srgbClr val="000000"/>
                </a:outerShdw>
              </a:effectLst>
            </a:endParaRPr>
          </a:p>
        </p:txBody>
      </p:sp>
      <p:sp>
        <p:nvSpPr>
          <p:cNvPr id="40" name="Rectangle 41"/>
          <p:cNvSpPr>
            <a:spLocks noChangeArrowheads="1"/>
          </p:cNvSpPr>
          <p:nvPr/>
        </p:nvSpPr>
        <p:spPr bwMode="auto">
          <a:xfrm>
            <a:off x="5481607" y="4144076"/>
            <a:ext cx="59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1C</a:t>
            </a:r>
            <a:r>
              <a:rPr lang="en-US" altLang="zh-CN" sz="2400" b="0" baseline="-25000" dirty="0">
                <a:solidFill>
                  <a:schemeClr val="accent1"/>
                </a:solidFill>
                <a:effectLst>
                  <a:outerShdw blurRad="38100" dist="38100" dir="2700000" algn="tl">
                    <a:srgbClr val="000000"/>
                  </a:outerShdw>
                </a:effectLst>
              </a:rPr>
              <a:t>i</a:t>
            </a:r>
            <a:endParaRPr lang="zh-CN" altLang="en-US" sz="2400" b="0" baseline="-25000" dirty="0">
              <a:solidFill>
                <a:schemeClr val="accent1"/>
              </a:solidFill>
              <a:effectLst>
                <a:outerShdw blurRad="38100" dist="38100" dir="2700000" algn="tl">
                  <a:srgbClr val="000000"/>
                </a:outerShdw>
              </a:effectLst>
            </a:endParaRPr>
          </a:p>
        </p:txBody>
      </p:sp>
      <p:sp>
        <p:nvSpPr>
          <p:cNvPr id="41" name="Rectangle 42"/>
          <p:cNvSpPr>
            <a:spLocks noChangeArrowheads="1"/>
          </p:cNvSpPr>
          <p:nvPr/>
        </p:nvSpPr>
        <p:spPr bwMode="auto">
          <a:xfrm>
            <a:off x="5984846" y="4144076"/>
            <a:ext cx="56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1S</a:t>
            </a:r>
            <a:r>
              <a:rPr lang="en-US" altLang="zh-CN" sz="2400" b="0" baseline="-25000" dirty="0">
                <a:solidFill>
                  <a:schemeClr val="accent1"/>
                </a:solidFill>
                <a:effectLst>
                  <a:outerShdw blurRad="38100" dist="38100" dir="2700000" algn="tl">
                    <a:srgbClr val="000000"/>
                  </a:outerShdw>
                </a:effectLst>
              </a:rPr>
              <a:t>i</a:t>
            </a:r>
            <a:endParaRPr lang="zh-CN" altLang="en-US" sz="2400" b="0" baseline="-25000" dirty="0">
              <a:solidFill>
                <a:schemeClr val="accent1"/>
              </a:solidFill>
              <a:effectLst>
                <a:outerShdw blurRad="38100" dist="38100" dir="2700000" algn="tl">
                  <a:srgbClr val="000000"/>
                </a:outerShdw>
              </a:effectLst>
            </a:endParaRPr>
          </a:p>
        </p:txBody>
      </p:sp>
      <p:sp>
        <p:nvSpPr>
          <p:cNvPr id="42" name="Rectangle 43"/>
          <p:cNvSpPr>
            <a:spLocks noChangeArrowheads="1"/>
          </p:cNvSpPr>
          <p:nvPr/>
        </p:nvSpPr>
        <p:spPr bwMode="auto">
          <a:xfrm>
            <a:off x="5410170" y="1696151"/>
            <a:ext cx="59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2C</a:t>
            </a:r>
            <a:r>
              <a:rPr lang="en-US" altLang="zh-CN" sz="2400" b="0" baseline="-25000" dirty="0">
                <a:solidFill>
                  <a:schemeClr val="accent1"/>
                </a:solidFill>
                <a:effectLst>
                  <a:outerShdw blurRad="38100" dist="38100" dir="2700000" algn="tl">
                    <a:srgbClr val="000000"/>
                  </a:outerShdw>
                </a:effectLst>
              </a:rPr>
              <a:t>i</a:t>
            </a:r>
            <a:endParaRPr lang="zh-CN" altLang="en-US" sz="2400" b="0" baseline="-25000" dirty="0">
              <a:solidFill>
                <a:schemeClr val="accent1"/>
              </a:solidFill>
              <a:effectLst>
                <a:outerShdw blurRad="38100" dist="38100" dir="2700000" algn="tl">
                  <a:srgbClr val="000000"/>
                </a:outerShdw>
              </a:effectLst>
            </a:endParaRPr>
          </a:p>
        </p:txBody>
      </p:sp>
      <p:sp>
        <p:nvSpPr>
          <p:cNvPr id="43" name="Rectangle 44"/>
          <p:cNvSpPr>
            <a:spLocks noChangeArrowheads="1"/>
          </p:cNvSpPr>
          <p:nvPr/>
        </p:nvSpPr>
        <p:spPr bwMode="auto">
          <a:xfrm>
            <a:off x="4689446" y="1696151"/>
            <a:ext cx="76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C000"/>
                </a:solidFill>
                <a:effectLst>
                  <a:outerShdw blurRad="38100" dist="38100" dir="2700000" algn="tl">
                    <a:srgbClr val="000000"/>
                  </a:outerShdw>
                </a:effectLst>
              </a:rPr>
              <a:t>2C</a:t>
            </a:r>
            <a:r>
              <a:rPr lang="en-US" altLang="zh-CN" sz="2400" b="0" baseline="-25000" dirty="0">
                <a:solidFill>
                  <a:srgbClr val="FFC000"/>
                </a:solidFill>
                <a:effectLst>
                  <a:outerShdw blurRad="38100" dist="38100" dir="2700000" algn="tl">
                    <a:srgbClr val="000000"/>
                  </a:outerShdw>
                </a:effectLst>
              </a:rPr>
              <a:t>i-1</a:t>
            </a:r>
            <a:endParaRPr lang="zh-CN" altLang="en-US" sz="2400" b="0" baseline="-25000" dirty="0">
              <a:solidFill>
                <a:srgbClr val="FFC000"/>
              </a:solidFill>
              <a:effectLst>
                <a:outerShdw blurRad="38100" dist="38100" dir="2700000" algn="tl">
                  <a:srgbClr val="000000"/>
                </a:outerShdw>
              </a:effectLst>
            </a:endParaRPr>
          </a:p>
        </p:txBody>
      </p:sp>
      <p:sp>
        <p:nvSpPr>
          <p:cNvPr id="44" name="Rectangle 45"/>
          <p:cNvSpPr>
            <a:spLocks noChangeArrowheads="1"/>
          </p:cNvSpPr>
          <p:nvPr/>
        </p:nvSpPr>
        <p:spPr bwMode="auto">
          <a:xfrm>
            <a:off x="4184620" y="1696151"/>
            <a:ext cx="59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2B</a:t>
            </a:r>
            <a:r>
              <a:rPr lang="en-US" altLang="zh-CN" sz="2400" b="0" baseline="-25000" dirty="0">
                <a:solidFill>
                  <a:srgbClr val="FF0000"/>
                </a:solidFill>
                <a:effectLst>
                  <a:outerShdw blurRad="38100" dist="38100" dir="2700000" algn="tl">
                    <a:srgbClr val="000000"/>
                  </a:outerShdw>
                </a:effectLst>
              </a:rPr>
              <a:t>i</a:t>
            </a:r>
            <a:endParaRPr lang="zh-CN" altLang="en-US" sz="2400" b="0" baseline="-25000" dirty="0">
              <a:solidFill>
                <a:srgbClr val="FF0000"/>
              </a:solidFill>
              <a:effectLst>
                <a:outerShdw blurRad="38100" dist="38100" dir="2700000" algn="tl">
                  <a:srgbClr val="000000"/>
                </a:outerShdw>
              </a:effectLst>
            </a:endParaRPr>
          </a:p>
        </p:txBody>
      </p:sp>
      <p:sp>
        <p:nvSpPr>
          <p:cNvPr id="45" name="Rectangle 46"/>
          <p:cNvSpPr>
            <a:spLocks noChangeArrowheads="1"/>
          </p:cNvSpPr>
          <p:nvPr/>
        </p:nvSpPr>
        <p:spPr bwMode="auto">
          <a:xfrm>
            <a:off x="3609946" y="1696151"/>
            <a:ext cx="614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2A</a:t>
            </a:r>
            <a:r>
              <a:rPr lang="en-US" altLang="zh-CN" sz="2400" b="0" baseline="-25000" dirty="0">
                <a:solidFill>
                  <a:srgbClr val="FF0000"/>
                </a:solidFill>
                <a:effectLst>
                  <a:outerShdw blurRad="38100" dist="38100" dir="2700000" algn="tl">
                    <a:srgbClr val="000000"/>
                  </a:outerShdw>
                </a:effectLst>
              </a:rPr>
              <a:t>i</a:t>
            </a:r>
            <a:endParaRPr lang="zh-CN" altLang="en-US" sz="2400" b="0" baseline="-25000" dirty="0">
              <a:solidFill>
                <a:srgbClr val="FF0000"/>
              </a:solidFill>
              <a:effectLst>
                <a:outerShdw blurRad="38100" dist="38100" dir="2700000" algn="tl">
                  <a:srgbClr val="000000"/>
                </a:outerShdw>
              </a:effectLst>
            </a:endParaRPr>
          </a:p>
        </p:txBody>
      </p:sp>
      <p:sp>
        <p:nvSpPr>
          <p:cNvPr id="46" name="Rectangle 47"/>
          <p:cNvSpPr>
            <a:spLocks noChangeArrowheads="1"/>
          </p:cNvSpPr>
          <p:nvPr/>
        </p:nvSpPr>
        <p:spPr bwMode="auto">
          <a:xfrm>
            <a:off x="6489671" y="1696151"/>
            <a:ext cx="56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2S</a:t>
            </a:r>
            <a:r>
              <a:rPr lang="en-US" altLang="zh-CN" sz="2400" b="0" baseline="-25000" dirty="0">
                <a:solidFill>
                  <a:schemeClr val="accent1"/>
                </a:solidFill>
                <a:effectLst>
                  <a:outerShdw blurRad="38100" dist="38100" dir="2700000" algn="tl">
                    <a:srgbClr val="000000"/>
                  </a:outerShdw>
                </a:effectLst>
              </a:rPr>
              <a:t>i</a:t>
            </a:r>
            <a:endParaRPr lang="zh-CN" altLang="en-US" sz="2400" b="0" baseline="-25000" dirty="0">
              <a:solidFill>
                <a:schemeClr val="accent1"/>
              </a:solidFill>
              <a:effectLst>
                <a:outerShdw blurRad="38100" dist="38100" dir="2700000" algn="tl">
                  <a:srgbClr val="000000"/>
                </a:outerShdw>
              </a:effectLst>
            </a:endParaRPr>
          </a:p>
        </p:txBody>
      </p:sp>
      <p:sp>
        <p:nvSpPr>
          <p:cNvPr id="47" name="Rectangle 48"/>
          <p:cNvSpPr>
            <a:spLocks noChangeArrowheads="1"/>
          </p:cNvSpPr>
          <p:nvPr/>
        </p:nvSpPr>
        <p:spPr bwMode="auto">
          <a:xfrm>
            <a:off x="3033682" y="1696151"/>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rgbClr val="FFFF00"/>
                </a:solidFill>
                <a:effectLst>
                  <a:outerShdw blurRad="38100" dist="38100" dir="2700000" algn="tl">
                    <a:srgbClr val="000000"/>
                  </a:outerShdw>
                </a:effectLst>
              </a:rPr>
              <a:t>Vcc</a:t>
            </a:r>
            <a:endParaRPr lang="zh-CN" altLang="en-US" sz="2400" b="0" baseline="-25000">
              <a:solidFill>
                <a:srgbClr val="FFFF00"/>
              </a:solidFill>
              <a:effectLst>
                <a:outerShdw blurRad="38100" dist="38100" dir="2700000" algn="tl">
                  <a:srgbClr val="000000"/>
                </a:outerShdw>
              </a:effectLst>
            </a:endParaRPr>
          </a:p>
        </p:txBody>
      </p:sp>
      <p:sp>
        <p:nvSpPr>
          <p:cNvPr id="48" name="Rectangle 49"/>
          <p:cNvSpPr>
            <a:spLocks noChangeArrowheads="1"/>
          </p:cNvSpPr>
          <p:nvPr/>
        </p:nvSpPr>
        <p:spPr bwMode="auto">
          <a:xfrm>
            <a:off x="6418232" y="4144076"/>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rgbClr val="FFFF00"/>
                </a:solidFill>
                <a:effectLst>
                  <a:outerShdw blurRad="38100" dist="38100" dir="2700000" algn="tl">
                    <a:srgbClr val="000000"/>
                  </a:outerShdw>
                </a:effectLst>
              </a:rPr>
              <a:t>GND</a:t>
            </a:r>
            <a:endParaRPr lang="zh-CN" altLang="en-US" sz="2400" b="0" baseline="-25000">
              <a:solidFill>
                <a:srgbClr val="FFFF00"/>
              </a:solidFill>
              <a:effectLst>
                <a:outerShdw blurRad="38100" dist="38100" dir="2700000" algn="tl">
                  <a:srgbClr val="000000"/>
                </a:outerShdw>
              </a:effectLst>
            </a:endParaRPr>
          </a:p>
        </p:txBody>
      </p:sp>
      <p:sp>
        <p:nvSpPr>
          <p:cNvPr id="51" name="Rectangle 56"/>
          <p:cNvSpPr>
            <a:spLocks noChangeArrowheads="1"/>
          </p:cNvSpPr>
          <p:nvPr/>
        </p:nvSpPr>
        <p:spPr bwMode="auto">
          <a:xfrm>
            <a:off x="1971630" y="642919"/>
            <a:ext cx="17748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Voltage</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sp>
        <p:nvSpPr>
          <p:cNvPr id="56" name="Rectangle 57"/>
          <p:cNvSpPr>
            <a:spLocks noChangeArrowheads="1"/>
          </p:cNvSpPr>
          <p:nvPr/>
        </p:nvSpPr>
        <p:spPr bwMode="auto">
          <a:xfrm>
            <a:off x="4667240" y="4929199"/>
            <a:ext cx="792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dirty="0">
                <a:solidFill>
                  <a:srgbClr val="FFFF00"/>
                </a:solidFill>
                <a:effectLst>
                  <a:outerShdw blurRad="38100" dist="38100" dir="2700000" algn="tl">
                    <a:srgbClr val="000000"/>
                  </a:outerShdw>
                </a:effectLst>
                <a:latin typeface="黑体" pitchFamily="49" charset="-122"/>
                <a:ea typeface="黑体" pitchFamily="49" charset="-122"/>
              </a:rPr>
              <a:t>“</a:t>
            </a:r>
            <a:r>
              <a:rPr lang="en-US" altLang="zh-CN" sz="2400" b="0" dirty="0">
                <a:solidFill>
                  <a:srgbClr val="FFFF00"/>
                </a:solidFill>
                <a:effectLst>
                  <a:outerShdw blurRad="38100" dist="38100" dir="2700000" algn="tl">
                    <a:srgbClr val="000000"/>
                  </a:outerShdw>
                </a:effectLst>
                <a:latin typeface="黑体" pitchFamily="49" charset="-122"/>
                <a:ea typeface="黑体" pitchFamily="49" charset="-122"/>
              </a:rPr>
              <a:t>0</a:t>
            </a:r>
            <a:r>
              <a:rPr lang="zh-CN" altLang="en-US" sz="2400" b="0" dirty="0">
                <a:solidFill>
                  <a:srgbClr val="FFFF00"/>
                </a:solidFill>
                <a:effectLst>
                  <a:outerShdw blurRad="38100" dist="38100" dir="2700000" algn="tl">
                    <a:srgbClr val="000000"/>
                  </a:outerShdw>
                </a:effectLst>
                <a:latin typeface="黑体" pitchFamily="49" charset="-122"/>
                <a:ea typeface="黑体" pitchFamily="49" charset="-122"/>
              </a:rPr>
              <a:t>”</a:t>
            </a:r>
          </a:p>
        </p:txBody>
      </p:sp>
      <p:sp>
        <p:nvSpPr>
          <p:cNvPr id="79" name="Line 10"/>
          <p:cNvSpPr>
            <a:spLocks noChangeShapeType="1"/>
          </p:cNvSpPr>
          <p:nvPr/>
        </p:nvSpPr>
        <p:spPr bwMode="auto">
          <a:xfrm>
            <a:off x="6738942" y="3851980"/>
            <a:ext cx="0" cy="108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Rectangle 56"/>
          <p:cNvSpPr>
            <a:spLocks noChangeArrowheads="1"/>
          </p:cNvSpPr>
          <p:nvPr/>
        </p:nvSpPr>
        <p:spPr bwMode="auto">
          <a:xfrm>
            <a:off x="6518874" y="302474"/>
            <a:ext cx="14287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Output</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sp>
        <p:nvSpPr>
          <p:cNvPr id="82" name="Rectangle 56"/>
          <p:cNvSpPr>
            <a:spLocks noChangeArrowheads="1"/>
          </p:cNvSpPr>
          <p:nvPr/>
        </p:nvSpPr>
        <p:spPr bwMode="auto">
          <a:xfrm>
            <a:off x="5015880" y="332657"/>
            <a:ext cx="14287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Output</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sp>
        <p:nvSpPr>
          <p:cNvPr id="94" name="Rectangle 46"/>
          <p:cNvSpPr>
            <a:spLocks noChangeArrowheads="1"/>
          </p:cNvSpPr>
          <p:nvPr/>
        </p:nvSpPr>
        <p:spPr bwMode="auto">
          <a:xfrm>
            <a:off x="3246103" y="5176266"/>
            <a:ext cx="510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A</a:t>
            </a:r>
            <a:r>
              <a:rPr lang="en-US" altLang="zh-CN" sz="2400" b="0" baseline="-25000" dirty="0">
                <a:solidFill>
                  <a:srgbClr val="FFFF00"/>
                </a:solidFill>
                <a:effectLst>
                  <a:outerShdw blurRad="38100" dist="38100" dir="2700000" algn="tl">
                    <a:srgbClr val="000000"/>
                  </a:outerShdw>
                </a:effectLst>
              </a:rPr>
              <a:t>1</a:t>
            </a:r>
            <a:endParaRPr lang="zh-CN" altLang="en-US" sz="2400" b="0" baseline="-25000" dirty="0">
              <a:solidFill>
                <a:srgbClr val="FFFF00"/>
              </a:solidFill>
              <a:effectLst>
                <a:outerShdw blurRad="38100" dist="38100" dir="2700000" algn="tl">
                  <a:srgbClr val="000000"/>
                </a:outerShdw>
              </a:effectLst>
            </a:endParaRPr>
          </a:p>
        </p:txBody>
      </p:sp>
      <p:sp>
        <p:nvSpPr>
          <p:cNvPr id="95" name="Rectangle 46"/>
          <p:cNvSpPr>
            <a:spLocks noChangeArrowheads="1"/>
          </p:cNvSpPr>
          <p:nvPr/>
        </p:nvSpPr>
        <p:spPr bwMode="auto">
          <a:xfrm>
            <a:off x="3738546" y="422957"/>
            <a:ext cx="510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A</a:t>
            </a:r>
            <a:r>
              <a:rPr lang="en-US" altLang="zh-CN" sz="2400" b="0" baseline="-25000" dirty="0">
                <a:solidFill>
                  <a:srgbClr val="FFFF00"/>
                </a:solidFill>
                <a:effectLst>
                  <a:outerShdw blurRad="38100" dist="38100" dir="2700000" algn="tl">
                    <a:srgbClr val="000000"/>
                  </a:outerShdw>
                </a:effectLst>
              </a:rPr>
              <a:t>2</a:t>
            </a:r>
            <a:endParaRPr lang="zh-CN" altLang="en-US" sz="2400" b="0" baseline="-25000" dirty="0">
              <a:solidFill>
                <a:srgbClr val="FFFF00"/>
              </a:solidFill>
              <a:effectLst>
                <a:outerShdw blurRad="38100" dist="38100" dir="2700000" algn="tl">
                  <a:srgbClr val="000000"/>
                </a:outerShdw>
              </a:effectLst>
            </a:endParaRPr>
          </a:p>
        </p:txBody>
      </p:sp>
      <p:sp>
        <p:nvSpPr>
          <p:cNvPr id="96" name="Rectangle 46"/>
          <p:cNvSpPr>
            <a:spLocks noChangeArrowheads="1"/>
          </p:cNvSpPr>
          <p:nvPr/>
        </p:nvSpPr>
        <p:spPr bwMode="auto">
          <a:xfrm>
            <a:off x="4317674" y="5176266"/>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B</a:t>
            </a:r>
            <a:r>
              <a:rPr lang="en-US" altLang="zh-CN" sz="2400" b="0" baseline="-25000" dirty="0">
                <a:solidFill>
                  <a:srgbClr val="FFFF00"/>
                </a:solidFill>
                <a:effectLst>
                  <a:outerShdw blurRad="38100" dist="38100" dir="2700000" algn="tl">
                    <a:srgbClr val="000000"/>
                  </a:outerShdw>
                </a:effectLst>
              </a:rPr>
              <a:t>1</a:t>
            </a:r>
            <a:endParaRPr lang="zh-CN" altLang="en-US" sz="2400" b="0" baseline="-25000" dirty="0">
              <a:solidFill>
                <a:srgbClr val="FFFF00"/>
              </a:solidFill>
              <a:effectLst>
                <a:outerShdw blurRad="38100" dist="38100" dir="2700000" algn="tl">
                  <a:srgbClr val="000000"/>
                </a:outerShdw>
              </a:effectLst>
            </a:endParaRPr>
          </a:p>
        </p:txBody>
      </p:sp>
      <p:sp>
        <p:nvSpPr>
          <p:cNvPr id="97" name="Rectangle 46"/>
          <p:cNvSpPr>
            <a:spLocks noChangeArrowheads="1"/>
          </p:cNvSpPr>
          <p:nvPr/>
        </p:nvSpPr>
        <p:spPr bwMode="auto">
          <a:xfrm>
            <a:off x="4381489" y="422957"/>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B</a:t>
            </a:r>
            <a:r>
              <a:rPr lang="en-US" altLang="zh-CN" sz="2400" b="0" baseline="-25000" dirty="0">
                <a:solidFill>
                  <a:srgbClr val="FFFF00"/>
                </a:solidFill>
                <a:effectLst>
                  <a:outerShdw blurRad="38100" dist="38100" dir="2700000" algn="tl">
                    <a:srgbClr val="000000"/>
                  </a:outerShdw>
                </a:effectLst>
              </a:rPr>
              <a:t>2</a:t>
            </a:r>
            <a:endParaRPr lang="zh-CN" altLang="en-US" sz="2400" b="0" baseline="-25000" dirty="0">
              <a:solidFill>
                <a:srgbClr val="FFFF00"/>
              </a:solidFill>
              <a:effectLst>
                <a:outerShdw blurRad="38100" dist="38100" dir="2700000" algn="tl">
                  <a:srgbClr val="000000"/>
                </a:outerShdw>
              </a:effectLst>
            </a:endParaRPr>
          </a:p>
        </p:txBody>
      </p:sp>
      <p:cxnSp>
        <p:nvCxnSpPr>
          <p:cNvPr id="100" name="直接箭头连接符 99"/>
          <p:cNvCxnSpPr/>
          <p:nvPr/>
        </p:nvCxnSpPr>
        <p:spPr bwMode="auto">
          <a:xfrm rot="5400000">
            <a:off x="3560744" y="1315138"/>
            <a:ext cx="785820" cy="1588"/>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接箭头连接符 100"/>
          <p:cNvCxnSpPr/>
          <p:nvPr/>
        </p:nvCxnSpPr>
        <p:spPr bwMode="auto">
          <a:xfrm rot="16200000" flipV="1">
            <a:off x="5261182" y="1406298"/>
            <a:ext cx="813114" cy="73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接箭头连接符 101"/>
          <p:cNvCxnSpPr/>
          <p:nvPr/>
        </p:nvCxnSpPr>
        <p:spPr bwMode="auto">
          <a:xfrm rot="16200000" flipV="1">
            <a:off x="6417838" y="1387002"/>
            <a:ext cx="785818" cy="73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直接箭头连接符 111"/>
          <p:cNvCxnSpPr/>
          <p:nvPr/>
        </p:nvCxnSpPr>
        <p:spPr bwMode="auto">
          <a:xfrm rot="5400000">
            <a:off x="4203686" y="1315136"/>
            <a:ext cx="785820" cy="1588"/>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直接箭头连接符 112"/>
          <p:cNvCxnSpPr/>
          <p:nvPr/>
        </p:nvCxnSpPr>
        <p:spPr bwMode="auto">
          <a:xfrm rot="16200000" flipV="1">
            <a:off x="3060252" y="4887464"/>
            <a:ext cx="785818" cy="73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直接箭头连接符 113"/>
          <p:cNvCxnSpPr/>
          <p:nvPr/>
        </p:nvCxnSpPr>
        <p:spPr bwMode="auto">
          <a:xfrm rot="16200000" flipV="1">
            <a:off x="4131822" y="4887464"/>
            <a:ext cx="785818" cy="734"/>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Rectangle 56"/>
          <p:cNvSpPr>
            <a:spLocks noChangeArrowheads="1"/>
          </p:cNvSpPr>
          <p:nvPr/>
        </p:nvSpPr>
        <p:spPr bwMode="auto">
          <a:xfrm>
            <a:off x="5520970" y="5359022"/>
            <a:ext cx="14287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Output</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cxnSp>
        <p:nvCxnSpPr>
          <p:cNvPr id="116" name="直接箭头连接符 115"/>
          <p:cNvCxnSpPr>
            <a:endCxn id="115" idx="0"/>
          </p:cNvCxnSpPr>
          <p:nvPr/>
        </p:nvCxnSpPr>
        <p:spPr bwMode="auto">
          <a:xfrm flipH="1">
            <a:off x="6235350" y="4494921"/>
            <a:ext cx="0" cy="1008000"/>
          </a:xfrm>
          <a:prstGeom prst="straightConnector1">
            <a:avLst/>
          </a:prstGeom>
          <a:solidFill>
            <a:schemeClr val="accent1"/>
          </a:solidFill>
          <a:ln w="25400" cap="flat" cmpd="sng" algn="ctr">
            <a:solidFill>
              <a:srgbClr val="FFFF00"/>
            </a:solidFill>
            <a:prstDash val="lg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接连接符 116"/>
          <p:cNvCxnSpPr/>
          <p:nvPr/>
        </p:nvCxnSpPr>
        <p:spPr bwMode="auto">
          <a:xfrm rot="16200000" flipH="1">
            <a:off x="2789213" y="1872356"/>
            <a:ext cx="118428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矩形 120"/>
          <p:cNvSpPr/>
          <p:nvPr/>
        </p:nvSpPr>
        <p:spPr>
          <a:xfrm>
            <a:off x="2952728" y="6130374"/>
            <a:ext cx="6500858" cy="584775"/>
          </a:xfrm>
          <a:prstGeom prst="rect">
            <a:avLst/>
          </a:prstGeom>
        </p:spPr>
        <p:txBody>
          <a:bodyPr wrap="square">
            <a:spAutoFit/>
          </a:bodyPr>
          <a:lstStyle/>
          <a:p>
            <a:r>
              <a:rPr lang="en-US" altLang="zh-CN" sz="3200" b="0" dirty="0">
                <a:solidFill>
                  <a:srgbClr val="FFFF00"/>
                </a:solidFill>
                <a:effectLst>
                  <a:outerShdw blurRad="38100" dist="38100" dir="2700000" algn="tl">
                    <a:srgbClr val="000000"/>
                  </a:outerShdw>
                </a:effectLst>
              </a:rPr>
              <a:t>Calculate:  A</a:t>
            </a:r>
            <a:r>
              <a:rPr lang="en-US" altLang="zh-CN" sz="3200" b="0" baseline="-25000" dirty="0">
                <a:solidFill>
                  <a:srgbClr val="FFFF00"/>
                </a:solidFill>
                <a:effectLst>
                  <a:outerShdw blurRad="38100" dist="38100" dir="2700000" algn="tl">
                    <a:srgbClr val="000000"/>
                  </a:outerShdw>
                </a:effectLst>
              </a:rPr>
              <a:t>2</a:t>
            </a:r>
            <a:r>
              <a:rPr lang="en-US" altLang="zh-CN" sz="3200" b="0" dirty="0">
                <a:solidFill>
                  <a:srgbClr val="FFFF00"/>
                </a:solidFill>
                <a:effectLst>
                  <a:outerShdw blurRad="38100" dist="38100" dir="2700000" algn="tl">
                    <a:srgbClr val="000000"/>
                  </a:outerShdw>
                </a:effectLst>
              </a:rPr>
              <a:t>A</a:t>
            </a:r>
            <a:r>
              <a:rPr lang="en-US" altLang="zh-CN" sz="3200" b="0" baseline="-25000" dirty="0">
                <a:solidFill>
                  <a:srgbClr val="FFFF00"/>
                </a:solidFill>
                <a:effectLst>
                  <a:outerShdw blurRad="38100" dist="38100" dir="2700000" algn="tl">
                    <a:srgbClr val="000000"/>
                  </a:outerShdw>
                </a:effectLst>
              </a:rPr>
              <a:t>1</a:t>
            </a:r>
            <a:r>
              <a:rPr lang="en-US" altLang="zh-CN" sz="3200" b="0" dirty="0">
                <a:effectLst>
                  <a:outerShdw blurRad="38100" dist="38100" dir="2700000" algn="tl">
                    <a:srgbClr val="000000"/>
                  </a:outerShdw>
                </a:effectLst>
                <a:ea typeface="黑体" pitchFamily="49" charset="-122"/>
              </a:rPr>
              <a:t> + </a:t>
            </a:r>
            <a:r>
              <a:rPr lang="en-US" altLang="zh-CN" sz="3200" b="0" dirty="0">
                <a:solidFill>
                  <a:srgbClr val="FFFF00"/>
                </a:solidFill>
                <a:effectLst>
                  <a:outerShdw blurRad="38100" dist="38100" dir="2700000" algn="tl">
                    <a:srgbClr val="000000"/>
                  </a:outerShdw>
                </a:effectLst>
              </a:rPr>
              <a:t>B</a:t>
            </a:r>
            <a:r>
              <a:rPr lang="en-US" altLang="zh-CN" sz="3200" b="0" baseline="-25000" dirty="0">
                <a:solidFill>
                  <a:srgbClr val="FFFF00"/>
                </a:solidFill>
                <a:effectLst>
                  <a:outerShdw blurRad="38100" dist="38100" dir="2700000" algn="tl">
                    <a:srgbClr val="000000"/>
                  </a:outerShdw>
                </a:effectLst>
              </a:rPr>
              <a:t>2</a:t>
            </a:r>
            <a:r>
              <a:rPr lang="en-US" altLang="zh-CN" sz="3200" b="0" dirty="0">
                <a:solidFill>
                  <a:srgbClr val="FFFF00"/>
                </a:solidFill>
                <a:effectLst>
                  <a:outerShdw blurRad="38100" dist="38100" dir="2700000" algn="tl">
                    <a:srgbClr val="000000"/>
                  </a:outerShdw>
                </a:effectLst>
              </a:rPr>
              <a:t>B</a:t>
            </a:r>
            <a:r>
              <a:rPr lang="en-US" altLang="zh-CN" sz="3200" b="0" baseline="-25000" dirty="0">
                <a:solidFill>
                  <a:srgbClr val="FFFF00"/>
                </a:solidFill>
                <a:effectLst>
                  <a:outerShdw blurRad="38100" dist="38100" dir="2700000" algn="tl">
                    <a:srgbClr val="000000"/>
                  </a:outerShdw>
                </a:effectLst>
              </a:rPr>
              <a:t>1</a:t>
            </a:r>
            <a:endParaRPr lang="zh-CN" altLang="en-US" sz="3200" dirty="0"/>
          </a:p>
        </p:txBody>
      </p:sp>
      <p:sp>
        <p:nvSpPr>
          <p:cNvPr id="122" name="Rectangle 57"/>
          <p:cNvSpPr>
            <a:spLocks noChangeArrowheads="1"/>
          </p:cNvSpPr>
          <p:nvPr/>
        </p:nvSpPr>
        <p:spPr bwMode="auto">
          <a:xfrm>
            <a:off x="6732340" y="4512558"/>
            <a:ext cx="20933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Ground</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grpSp>
        <p:nvGrpSpPr>
          <p:cNvPr id="75" name="组合 74"/>
          <p:cNvGrpSpPr/>
          <p:nvPr/>
        </p:nvGrpSpPr>
        <p:grpSpPr>
          <a:xfrm>
            <a:off x="5123164" y="1280212"/>
            <a:ext cx="3875142" cy="3789412"/>
            <a:chOff x="3599164" y="1280212"/>
            <a:chExt cx="3875142" cy="3789412"/>
          </a:xfrm>
        </p:grpSpPr>
        <p:cxnSp>
          <p:nvCxnSpPr>
            <p:cNvPr id="76" name="直接连接符 75"/>
            <p:cNvCxnSpPr/>
            <p:nvPr/>
          </p:nvCxnSpPr>
          <p:spPr bwMode="auto">
            <a:xfrm rot="16200000" flipH="1">
              <a:off x="3587270" y="4465537"/>
              <a:ext cx="1184289" cy="174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连接符 76"/>
            <p:cNvCxnSpPr/>
            <p:nvPr/>
          </p:nvCxnSpPr>
          <p:spPr bwMode="auto">
            <a:xfrm>
              <a:off x="4188158" y="5066426"/>
              <a:ext cx="3286148"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p:cNvCxnSpPr/>
            <p:nvPr/>
          </p:nvCxnSpPr>
          <p:spPr bwMode="auto">
            <a:xfrm rot="5400000" flipH="1" flipV="1">
              <a:off x="5574006" y="3175723"/>
              <a:ext cx="3786214"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连接符 79"/>
            <p:cNvCxnSpPr/>
            <p:nvPr/>
          </p:nvCxnSpPr>
          <p:spPr bwMode="auto">
            <a:xfrm rot="10800000">
              <a:off x="3607624" y="1280212"/>
              <a:ext cx="3857652" cy="15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连接符 82"/>
            <p:cNvCxnSpPr/>
            <p:nvPr/>
          </p:nvCxnSpPr>
          <p:spPr bwMode="auto">
            <a:xfrm rot="5400000" flipH="1" flipV="1">
              <a:off x="3066552" y="1812824"/>
              <a:ext cx="1065226" cy="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69976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blinds(horizontal)">
                                      <p:cBhvr>
                                        <p:cTn id="10" dur="5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anim calcmode="lin" valueType="num">
                                      <p:cBhvr additive="base">
                                        <p:cTn id="15" dur="500" fill="hold"/>
                                        <p:tgtEl>
                                          <p:spTgt spid="113"/>
                                        </p:tgtEl>
                                        <p:attrNameLst>
                                          <p:attrName>ppt_x</p:attrName>
                                        </p:attrNameLst>
                                      </p:cBhvr>
                                      <p:tavLst>
                                        <p:tav tm="0">
                                          <p:val>
                                            <p:strVal val="#ppt_x"/>
                                          </p:val>
                                        </p:tav>
                                        <p:tav tm="100000">
                                          <p:val>
                                            <p:strVal val="#ppt_x"/>
                                          </p:val>
                                        </p:tav>
                                      </p:tavLst>
                                    </p:anim>
                                    <p:anim calcmode="lin" valueType="num">
                                      <p:cBhvr additive="base">
                                        <p:cTn id="16" dur="500" fill="hold"/>
                                        <p:tgtEl>
                                          <p:spTgt spid="1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ppt_x"/>
                                          </p:val>
                                        </p:tav>
                                        <p:tav tm="100000">
                                          <p:val>
                                            <p:strVal val="#ppt_x"/>
                                          </p:val>
                                        </p:tav>
                                      </p:tavLst>
                                    </p:anim>
                                    <p:anim calcmode="lin" valueType="num">
                                      <p:cBhvr additive="base">
                                        <p:cTn id="20" dur="500" fill="hold"/>
                                        <p:tgtEl>
                                          <p:spTgt spid="9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00"/>
                                        </p:tgtEl>
                                        <p:attrNameLst>
                                          <p:attrName>style.visibility</p:attrName>
                                        </p:attrNameLst>
                                      </p:cBhvr>
                                      <p:to>
                                        <p:strVal val="visible"/>
                                      </p:to>
                                    </p:set>
                                    <p:anim calcmode="lin" valueType="num">
                                      <p:cBhvr additive="base">
                                        <p:cTn id="24" dur="500" fill="hold"/>
                                        <p:tgtEl>
                                          <p:spTgt spid="100"/>
                                        </p:tgtEl>
                                        <p:attrNameLst>
                                          <p:attrName>ppt_x</p:attrName>
                                        </p:attrNameLst>
                                      </p:cBhvr>
                                      <p:tavLst>
                                        <p:tav tm="0">
                                          <p:val>
                                            <p:strVal val="#ppt_x"/>
                                          </p:val>
                                        </p:tav>
                                        <p:tav tm="100000">
                                          <p:val>
                                            <p:strVal val="#ppt_x"/>
                                          </p:val>
                                        </p:tav>
                                      </p:tavLst>
                                    </p:anim>
                                    <p:anim calcmode="lin" valueType="num">
                                      <p:cBhvr additive="base">
                                        <p:cTn id="25" dur="500" fill="hold"/>
                                        <p:tgtEl>
                                          <p:spTgt spid="10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cBhvr additive="base">
                                        <p:cTn id="28" dur="500" fill="hold"/>
                                        <p:tgtEl>
                                          <p:spTgt spid="95"/>
                                        </p:tgtEl>
                                        <p:attrNameLst>
                                          <p:attrName>ppt_x</p:attrName>
                                        </p:attrNameLst>
                                      </p:cBhvr>
                                      <p:tavLst>
                                        <p:tav tm="0">
                                          <p:val>
                                            <p:strVal val="#ppt_x"/>
                                          </p:val>
                                        </p:tav>
                                        <p:tav tm="100000">
                                          <p:val>
                                            <p:strVal val="#ppt_x"/>
                                          </p:val>
                                        </p:tav>
                                      </p:tavLst>
                                    </p:anim>
                                    <p:anim calcmode="lin" valueType="num">
                                      <p:cBhvr additive="base">
                                        <p:cTn id="29"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4"/>
                                        </p:tgtEl>
                                        <p:attrNameLst>
                                          <p:attrName>style.visibility</p:attrName>
                                        </p:attrNameLst>
                                      </p:cBhvr>
                                      <p:to>
                                        <p:strVal val="visible"/>
                                      </p:to>
                                    </p:set>
                                    <p:anim calcmode="lin" valueType="num">
                                      <p:cBhvr additive="base">
                                        <p:cTn id="34" dur="500" fill="hold"/>
                                        <p:tgtEl>
                                          <p:spTgt spid="114"/>
                                        </p:tgtEl>
                                        <p:attrNameLst>
                                          <p:attrName>ppt_x</p:attrName>
                                        </p:attrNameLst>
                                      </p:cBhvr>
                                      <p:tavLst>
                                        <p:tav tm="0">
                                          <p:val>
                                            <p:strVal val="#ppt_x"/>
                                          </p:val>
                                        </p:tav>
                                        <p:tav tm="100000">
                                          <p:val>
                                            <p:strVal val="#ppt_x"/>
                                          </p:val>
                                        </p:tav>
                                      </p:tavLst>
                                    </p:anim>
                                    <p:anim calcmode="lin" valueType="num">
                                      <p:cBhvr additive="base">
                                        <p:cTn id="35" dur="500" fill="hold"/>
                                        <p:tgtEl>
                                          <p:spTgt spid="11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ppt_x"/>
                                          </p:val>
                                        </p:tav>
                                        <p:tav tm="100000">
                                          <p:val>
                                            <p:strVal val="#ppt_x"/>
                                          </p:val>
                                        </p:tav>
                                      </p:tavLst>
                                    </p:anim>
                                    <p:anim calcmode="lin" valueType="num">
                                      <p:cBhvr additive="base">
                                        <p:cTn id="39" dur="500" fill="hold"/>
                                        <p:tgtEl>
                                          <p:spTgt spid="96"/>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nodeType="after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additive="base">
                                        <p:cTn id="43" dur="500" fill="hold"/>
                                        <p:tgtEl>
                                          <p:spTgt spid="112"/>
                                        </p:tgtEl>
                                        <p:attrNameLst>
                                          <p:attrName>ppt_x</p:attrName>
                                        </p:attrNameLst>
                                      </p:cBhvr>
                                      <p:tavLst>
                                        <p:tav tm="0">
                                          <p:val>
                                            <p:strVal val="#ppt_x"/>
                                          </p:val>
                                        </p:tav>
                                        <p:tav tm="100000">
                                          <p:val>
                                            <p:strVal val="#ppt_x"/>
                                          </p:val>
                                        </p:tav>
                                      </p:tavLst>
                                    </p:anim>
                                    <p:anim calcmode="lin" valueType="num">
                                      <p:cBhvr additive="base">
                                        <p:cTn id="44" dur="500" fill="hold"/>
                                        <p:tgtEl>
                                          <p:spTgt spid="1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ppt_x"/>
                                          </p:val>
                                        </p:tav>
                                        <p:tav tm="100000">
                                          <p:val>
                                            <p:strVal val="#ppt_x"/>
                                          </p:val>
                                        </p:tav>
                                      </p:tavLst>
                                    </p:anim>
                                    <p:anim calcmode="lin" valueType="num">
                                      <p:cBhvr additive="base">
                                        <p:cTn id="4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ppt_x"/>
                                          </p:val>
                                        </p:tav>
                                        <p:tav tm="100000">
                                          <p:val>
                                            <p:strVal val="#ppt_x"/>
                                          </p:val>
                                        </p:tav>
                                      </p:tavLst>
                                    </p:anim>
                                    <p:anim calcmode="lin" valueType="num">
                                      <p:cBhvr additive="base">
                                        <p:cTn id="5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6"/>
                                        </p:tgtEl>
                                        <p:attrNameLst>
                                          <p:attrName>style.visibility</p:attrName>
                                        </p:attrNameLst>
                                      </p:cBhvr>
                                      <p:to>
                                        <p:strVal val="visible"/>
                                      </p:to>
                                    </p:set>
                                    <p:anim calcmode="lin" valueType="num">
                                      <p:cBhvr additive="base">
                                        <p:cTn id="59" dur="500" fill="hold"/>
                                        <p:tgtEl>
                                          <p:spTgt spid="116"/>
                                        </p:tgtEl>
                                        <p:attrNameLst>
                                          <p:attrName>ppt_x</p:attrName>
                                        </p:attrNameLst>
                                      </p:cBhvr>
                                      <p:tavLst>
                                        <p:tav tm="0">
                                          <p:val>
                                            <p:strVal val="#ppt_x"/>
                                          </p:val>
                                        </p:tav>
                                        <p:tav tm="100000">
                                          <p:val>
                                            <p:strVal val="#ppt_x"/>
                                          </p:val>
                                        </p:tav>
                                      </p:tavLst>
                                    </p:anim>
                                    <p:anim calcmode="lin" valueType="num">
                                      <p:cBhvr additive="base">
                                        <p:cTn id="60" dur="500" fill="hold"/>
                                        <p:tgtEl>
                                          <p:spTgt spid="1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5"/>
                                        </p:tgtEl>
                                        <p:attrNameLst>
                                          <p:attrName>style.visibility</p:attrName>
                                        </p:attrNameLst>
                                      </p:cBhvr>
                                      <p:to>
                                        <p:strVal val="visible"/>
                                      </p:to>
                                    </p:set>
                                    <p:anim calcmode="lin" valueType="num">
                                      <p:cBhvr additive="base">
                                        <p:cTn id="63" dur="500" fill="hold"/>
                                        <p:tgtEl>
                                          <p:spTgt spid="115"/>
                                        </p:tgtEl>
                                        <p:attrNameLst>
                                          <p:attrName>ppt_x</p:attrName>
                                        </p:attrNameLst>
                                      </p:cBhvr>
                                      <p:tavLst>
                                        <p:tav tm="0">
                                          <p:val>
                                            <p:strVal val="#ppt_x"/>
                                          </p:val>
                                        </p:tav>
                                        <p:tav tm="100000">
                                          <p:val>
                                            <p:strVal val="#ppt_x"/>
                                          </p:val>
                                        </p:tav>
                                      </p:tavLst>
                                    </p:anim>
                                    <p:anim calcmode="lin" valueType="num">
                                      <p:cBhvr additive="base">
                                        <p:cTn id="64"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81"/>
                                        </p:tgtEl>
                                        <p:attrNameLst>
                                          <p:attrName>style.visibility</p:attrName>
                                        </p:attrNameLst>
                                      </p:cBhvr>
                                      <p:to>
                                        <p:strVal val="visible"/>
                                      </p:to>
                                    </p:set>
                                    <p:anim calcmode="lin" valueType="num">
                                      <p:cBhvr additive="base">
                                        <p:cTn id="69" dur="500" fill="hold"/>
                                        <p:tgtEl>
                                          <p:spTgt spid="81"/>
                                        </p:tgtEl>
                                        <p:attrNameLst>
                                          <p:attrName>ppt_x</p:attrName>
                                        </p:attrNameLst>
                                      </p:cBhvr>
                                      <p:tavLst>
                                        <p:tav tm="0">
                                          <p:val>
                                            <p:strVal val="#ppt_x"/>
                                          </p:val>
                                        </p:tav>
                                        <p:tav tm="100000">
                                          <p:val>
                                            <p:strVal val="#ppt_x"/>
                                          </p:val>
                                        </p:tav>
                                      </p:tavLst>
                                    </p:anim>
                                    <p:anim calcmode="lin" valueType="num">
                                      <p:cBhvr additive="base">
                                        <p:cTn id="70" dur="500" fill="hold"/>
                                        <p:tgtEl>
                                          <p:spTgt spid="81"/>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anim calcmode="lin" valueType="num">
                                      <p:cBhvr additive="base">
                                        <p:cTn id="73" dur="500" fill="hold"/>
                                        <p:tgtEl>
                                          <p:spTgt spid="101"/>
                                        </p:tgtEl>
                                        <p:attrNameLst>
                                          <p:attrName>ppt_x</p:attrName>
                                        </p:attrNameLst>
                                      </p:cBhvr>
                                      <p:tavLst>
                                        <p:tav tm="0">
                                          <p:val>
                                            <p:strVal val="#ppt_x"/>
                                          </p:val>
                                        </p:tav>
                                        <p:tav tm="100000">
                                          <p:val>
                                            <p:strVal val="#ppt_x"/>
                                          </p:val>
                                        </p:tav>
                                      </p:tavLst>
                                    </p:anim>
                                    <p:anim calcmode="lin" valueType="num">
                                      <p:cBhvr additive="base">
                                        <p:cTn id="7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additive="base">
                                        <p:cTn id="79" dur="500" fill="hold"/>
                                        <p:tgtEl>
                                          <p:spTgt spid="82"/>
                                        </p:tgtEl>
                                        <p:attrNameLst>
                                          <p:attrName>ppt_x</p:attrName>
                                        </p:attrNameLst>
                                      </p:cBhvr>
                                      <p:tavLst>
                                        <p:tav tm="0">
                                          <p:val>
                                            <p:strVal val="#ppt_x"/>
                                          </p:val>
                                        </p:tav>
                                        <p:tav tm="100000">
                                          <p:val>
                                            <p:strVal val="#ppt_x"/>
                                          </p:val>
                                        </p:tav>
                                      </p:tavLst>
                                    </p:anim>
                                    <p:anim calcmode="lin" valueType="num">
                                      <p:cBhvr additive="base">
                                        <p:cTn id="80" dur="500" fill="hold"/>
                                        <p:tgtEl>
                                          <p:spTgt spid="8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2"/>
                                        </p:tgtEl>
                                        <p:attrNameLst>
                                          <p:attrName>style.visibility</p:attrName>
                                        </p:attrNameLst>
                                      </p:cBhvr>
                                      <p:to>
                                        <p:strVal val="visible"/>
                                      </p:to>
                                    </p:set>
                                    <p:anim calcmode="lin" valueType="num">
                                      <p:cBhvr additive="base">
                                        <p:cTn id="83" dur="500" fill="hold"/>
                                        <p:tgtEl>
                                          <p:spTgt spid="102"/>
                                        </p:tgtEl>
                                        <p:attrNameLst>
                                          <p:attrName>ppt_x</p:attrName>
                                        </p:attrNameLst>
                                      </p:cBhvr>
                                      <p:tavLst>
                                        <p:tav tm="0">
                                          <p:val>
                                            <p:strVal val="#ppt_x"/>
                                          </p:val>
                                        </p:tav>
                                        <p:tav tm="100000">
                                          <p:val>
                                            <p:strVal val="#ppt_x"/>
                                          </p:val>
                                        </p:tav>
                                      </p:tavLst>
                                    </p:anim>
                                    <p:anim calcmode="lin" valueType="num">
                                      <p:cBhvr additive="base">
                                        <p:cTn id="84"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75"/>
                                        </p:tgtEl>
                                        <p:attrNameLst>
                                          <p:attrName>style.visibility</p:attrName>
                                        </p:attrNameLst>
                                      </p:cBhvr>
                                      <p:to>
                                        <p:strVal val="visible"/>
                                      </p:to>
                                    </p:set>
                                    <p:anim calcmode="lin" valueType="num">
                                      <p:cBhvr additive="base">
                                        <p:cTn id="89" dur="500" fill="hold"/>
                                        <p:tgtEl>
                                          <p:spTgt spid="75"/>
                                        </p:tgtEl>
                                        <p:attrNameLst>
                                          <p:attrName>ppt_x</p:attrName>
                                        </p:attrNameLst>
                                      </p:cBhvr>
                                      <p:tavLst>
                                        <p:tav tm="0">
                                          <p:val>
                                            <p:strVal val="#ppt_x"/>
                                          </p:val>
                                        </p:tav>
                                        <p:tav tm="100000">
                                          <p:val>
                                            <p:strVal val="#ppt_x"/>
                                          </p:val>
                                        </p:tav>
                                      </p:tavLst>
                                    </p:anim>
                                    <p:anim calcmode="lin" valueType="num">
                                      <p:cBhvr additive="base">
                                        <p:cTn id="9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6" grpId="0"/>
      <p:bldP spid="81" grpId="0"/>
      <p:bldP spid="82" grpId="0"/>
      <p:bldP spid="94" grpId="0"/>
      <p:bldP spid="95" grpId="0"/>
      <p:bldP spid="96" grpId="0"/>
      <p:bldP spid="97" grpId="0"/>
      <p:bldP spid="115" grpId="0"/>
      <p:bldP spid="1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7538" name="Picture 2" descr="e:\program files\360explorer\360se6\User Data\temp\B5017856368.jpg"/>
          <p:cNvPicPr>
            <a:picLocks noChangeAspect="1" noChangeArrowheads="1"/>
          </p:cNvPicPr>
          <p:nvPr/>
        </p:nvPicPr>
        <p:blipFill>
          <a:blip r:embed="rId2" cstate="print"/>
          <a:srcRect/>
          <a:stretch>
            <a:fillRect/>
          </a:stretch>
        </p:blipFill>
        <p:spPr bwMode="auto">
          <a:xfrm>
            <a:off x="2309786" y="1397627"/>
            <a:ext cx="3429000" cy="3429001"/>
          </a:xfrm>
          <a:prstGeom prst="rect">
            <a:avLst/>
          </a:prstGeom>
          <a:noFill/>
        </p:spPr>
      </p:pic>
      <p:pic>
        <p:nvPicPr>
          <p:cNvPr id="577541" name="Picture 5"/>
          <p:cNvPicPr>
            <a:picLocks noChangeAspect="1" noChangeArrowheads="1"/>
          </p:cNvPicPr>
          <p:nvPr/>
        </p:nvPicPr>
        <p:blipFill>
          <a:blip r:embed="rId3" cstate="print"/>
          <a:srcRect/>
          <a:stretch>
            <a:fillRect/>
          </a:stretch>
        </p:blipFill>
        <p:spPr bwMode="auto">
          <a:xfrm>
            <a:off x="6667505" y="968999"/>
            <a:ext cx="3076575" cy="4105275"/>
          </a:xfrm>
          <a:prstGeom prst="rect">
            <a:avLst/>
          </a:prstGeom>
          <a:noFill/>
          <a:ln w="9525">
            <a:noFill/>
            <a:miter lim="800000"/>
            <a:headEnd/>
            <a:tailEnd/>
          </a:ln>
          <a:effectLst/>
        </p:spPr>
      </p:pic>
    </p:spTree>
    <p:extLst>
      <p:ext uri="{BB962C8B-B14F-4D97-AF65-F5344CB8AC3E}">
        <p14:creationId xmlns:p14="http://schemas.microsoft.com/office/powerpoint/2010/main" val="38386463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p:cNvSpPr>
            <a:spLocks noChangeArrowheads="1"/>
          </p:cNvSpPr>
          <p:nvPr/>
        </p:nvSpPr>
        <p:spPr bwMode="auto">
          <a:xfrm>
            <a:off x="2027017" y="5000727"/>
            <a:ext cx="849141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The carry look-head adder saves the time of passing around the carry signal. </a:t>
            </a:r>
            <a:endParaRPr lang="zh-CN" altLang="en-US" sz="3200" b="0" dirty="0">
              <a:effectLst>
                <a:outerShdw blurRad="38100" dist="38100" dir="2700000" algn="tl">
                  <a:srgbClr val="000000"/>
                </a:outerShdw>
              </a:effectLst>
              <a:ea typeface="黑体" pitchFamily="49" charset="-122"/>
              <a:cs typeface="Times New Roman" panose="02020603050405020304" pitchFamily="18" charset="0"/>
            </a:endParaRPr>
          </a:p>
        </p:txBody>
      </p:sp>
      <p:grpSp>
        <p:nvGrpSpPr>
          <p:cNvPr id="154698" name="Group 74"/>
          <p:cNvGrpSpPr>
            <a:grpSpLocks/>
          </p:cNvGrpSpPr>
          <p:nvPr/>
        </p:nvGrpSpPr>
        <p:grpSpPr bwMode="auto">
          <a:xfrm>
            <a:off x="2135560" y="1340768"/>
            <a:ext cx="7704856" cy="3048062"/>
            <a:chOff x="884" y="572"/>
            <a:chExt cx="4129" cy="1452"/>
          </a:xfrm>
        </p:grpSpPr>
        <p:sp>
          <p:nvSpPr>
            <p:cNvPr id="154629" name="Rectangle 5"/>
            <p:cNvSpPr>
              <a:spLocks noChangeArrowheads="1"/>
            </p:cNvSpPr>
            <p:nvPr/>
          </p:nvSpPr>
          <p:spPr bwMode="auto">
            <a:xfrm>
              <a:off x="4059" y="1026"/>
              <a:ext cx="725"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0" name="Line 6"/>
            <p:cNvSpPr>
              <a:spLocks noChangeShapeType="1"/>
            </p:cNvSpPr>
            <p:nvPr/>
          </p:nvSpPr>
          <p:spPr bwMode="auto">
            <a:xfrm>
              <a:off x="4195"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1" name="Line 7"/>
            <p:cNvSpPr>
              <a:spLocks noChangeShapeType="1"/>
            </p:cNvSpPr>
            <p:nvPr/>
          </p:nvSpPr>
          <p:spPr bwMode="auto">
            <a:xfrm>
              <a:off x="4422"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2" name="Line 8"/>
            <p:cNvSpPr>
              <a:spLocks noChangeShapeType="1"/>
            </p:cNvSpPr>
            <p:nvPr/>
          </p:nvSpPr>
          <p:spPr bwMode="auto">
            <a:xfrm>
              <a:off x="4648"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3" name="Line 9"/>
            <p:cNvSpPr>
              <a:spLocks noChangeShapeType="1"/>
            </p:cNvSpPr>
            <p:nvPr/>
          </p:nvSpPr>
          <p:spPr bwMode="auto">
            <a:xfrm>
              <a:off x="4603" y="84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4" name="Line 10"/>
            <p:cNvSpPr>
              <a:spLocks noChangeShapeType="1"/>
            </p:cNvSpPr>
            <p:nvPr/>
          </p:nvSpPr>
          <p:spPr bwMode="auto">
            <a:xfrm>
              <a:off x="4195" y="84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5" name="Line 11"/>
            <p:cNvSpPr>
              <a:spLocks noChangeShapeType="1"/>
            </p:cNvSpPr>
            <p:nvPr/>
          </p:nvSpPr>
          <p:spPr bwMode="auto">
            <a:xfrm>
              <a:off x="4648" y="1842"/>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6" name="Line 12"/>
            <p:cNvSpPr>
              <a:spLocks noChangeShapeType="1"/>
            </p:cNvSpPr>
            <p:nvPr/>
          </p:nvSpPr>
          <p:spPr bwMode="auto">
            <a:xfrm>
              <a:off x="3878" y="844"/>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7" name="Rectangle 13"/>
            <p:cNvSpPr>
              <a:spLocks noChangeArrowheads="1"/>
            </p:cNvSpPr>
            <p:nvPr/>
          </p:nvSpPr>
          <p:spPr bwMode="auto">
            <a:xfrm>
              <a:off x="4013" y="980"/>
              <a:ext cx="3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Ｃ</a:t>
              </a:r>
              <a:r>
                <a:rPr lang="en-US" altLang="zh-CN" sz="2000" b="0">
                  <a:effectLst>
                    <a:outerShdw blurRad="38100" dist="38100" dir="2700000" algn="tl">
                      <a:srgbClr val="000000"/>
                    </a:outerShdw>
                  </a:effectLst>
                </a:rPr>
                <a:t>O</a:t>
              </a:r>
            </a:p>
          </p:txBody>
        </p:sp>
        <p:sp>
          <p:nvSpPr>
            <p:cNvPr id="154638" name="Rectangle 14"/>
            <p:cNvSpPr>
              <a:spLocks noChangeArrowheads="1"/>
            </p:cNvSpPr>
            <p:nvPr/>
          </p:nvSpPr>
          <p:spPr bwMode="auto">
            <a:xfrm>
              <a:off x="4467" y="1434"/>
              <a:ext cx="28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Ｃ</a:t>
              </a:r>
              <a:r>
                <a:rPr lang="en-US" altLang="zh-CN" sz="2000" b="0">
                  <a:effectLst>
                    <a:outerShdw blurRad="38100" dist="38100" dir="2700000" algn="tl">
                      <a:srgbClr val="000000"/>
                    </a:outerShdw>
                  </a:effectLst>
                </a:rPr>
                <a:t>I</a:t>
              </a:r>
            </a:p>
          </p:txBody>
        </p:sp>
        <p:sp>
          <p:nvSpPr>
            <p:cNvPr id="154639" name="Rectangle 15"/>
            <p:cNvSpPr>
              <a:spLocks noChangeArrowheads="1"/>
            </p:cNvSpPr>
            <p:nvPr/>
          </p:nvSpPr>
          <p:spPr bwMode="auto">
            <a:xfrm>
              <a:off x="4059" y="1797"/>
              <a:ext cx="28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Ａ</a:t>
              </a:r>
              <a:r>
                <a:rPr lang="en-US" altLang="zh-CN" sz="2000" b="0" baseline="-25000">
                  <a:effectLst>
                    <a:outerShdw blurRad="38100" dist="38100" dir="2700000" algn="tl">
                      <a:srgbClr val="000000"/>
                    </a:outerShdw>
                  </a:effectLst>
                </a:rPr>
                <a:t>0</a:t>
              </a:r>
            </a:p>
          </p:txBody>
        </p:sp>
        <p:sp>
          <p:nvSpPr>
            <p:cNvPr id="154640" name="Rectangle 16"/>
            <p:cNvSpPr>
              <a:spLocks noChangeArrowheads="1"/>
            </p:cNvSpPr>
            <p:nvPr/>
          </p:nvSpPr>
          <p:spPr bwMode="auto">
            <a:xfrm>
              <a:off x="4331" y="1797"/>
              <a:ext cx="2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B</a:t>
              </a:r>
              <a:r>
                <a:rPr lang="en-US" altLang="zh-CN" sz="2000" b="0" baseline="-25000">
                  <a:effectLst>
                    <a:outerShdw blurRad="38100" dist="38100" dir="2700000" algn="tl">
                      <a:srgbClr val="000000"/>
                    </a:outerShdw>
                  </a:effectLst>
                </a:rPr>
                <a:t>0</a:t>
              </a:r>
            </a:p>
          </p:txBody>
        </p:sp>
        <p:sp>
          <p:nvSpPr>
            <p:cNvPr id="154641" name="Rectangle 17"/>
            <p:cNvSpPr>
              <a:spLocks noChangeArrowheads="1"/>
            </p:cNvSpPr>
            <p:nvPr/>
          </p:nvSpPr>
          <p:spPr bwMode="auto">
            <a:xfrm>
              <a:off x="4467" y="618"/>
              <a:ext cx="22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S</a:t>
              </a:r>
              <a:r>
                <a:rPr lang="en-US" altLang="zh-CN" sz="2000" b="0" baseline="-25000">
                  <a:effectLst>
                    <a:outerShdw blurRad="38100" dist="38100" dir="2700000" algn="tl">
                      <a:srgbClr val="000000"/>
                    </a:outerShdw>
                  </a:effectLst>
                </a:rPr>
                <a:t>0</a:t>
              </a:r>
            </a:p>
          </p:txBody>
        </p:sp>
        <p:sp>
          <p:nvSpPr>
            <p:cNvPr id="154642" name="Rectangle 18"/>
            <p:cNvSpPr>
              <a:spLocks noChangeArrowheads="1"/>
            </p:cNvSpPr>
            <p:nvPr/>
          </p:nvSpPr>
          <p:spPr bwMode="auto">
            <a:xfrm>
              <a:off x="4014" y="572"/>
              <a:ext cx="2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C</a:t>
              </a:r>
              <a:r>
                <a:rPr lang="en-US" altLang="zh-CN" sz="2000" b="0" baseline="-25000">
                  <a:effectLst>
                    <a:outerShdw blurRad="38100" dist="38100" dir="2700000" algn="tl">
                      <a:srgbClr val="000000"/>
                    </a:outerShdw>
                  </a:effectLst>
                </a:rPr>
                <a:t>0</a:t>
              </a:r>
            </a:p>
          </p:txBody>
        </p:sp>
        <p:sp>
          <p:nvSpPr>
            <p:cNvPr id="154643" name="Rectangle 19"/>
            <p:cNvSpPr>
              <a:spLocks noChangeArrowheads="1"/>
            </p:cNvSpPr>
            <p:nvPr/>
          </p:nvSpPr>
          <p:spPr bwMode="auto">
            <a:xfrm>
              <a:off x="3016" y="1026"/>
              <a:ext cx="725"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Line 20"/>
            <p:cNvSpPr>
              <a:spLocks noChangeShapeType="1"/>
            </p:cNvSpPr>
            <p:nvPr/>
          </p:nvSpPr>
          <p:spPr bwMode="auto">
            <a:xfrm>
              <a:off x="3152"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5" name="Line 21"/>
            <p:cNvSpPr>
              <a:spLocks noChangeShapeType="1"/>
            </p:cNvSpPr>
            <p:nvPr/>
          </p:nvSpPr>
          <p:spPr bwMode="auto">
            <a:xfrm>
              <a:off x="3379"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6" name="Line 22"/>
            <p:cNvSpPr>
              <a:spLocks noChangeShapeType="1"/>
            </p:cNvSpPr>
            <p:nvPr/>
          </p:nvSpPr>
          <p:spPr bwMode="auto">
            <a:xfrm>
              <a:off x="3605"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7" name="Line 23"/>
            <p:cNvSpPr>
              <a:spLocks noChangeShapeType="1"/>
            </p:cNvSpPr>
            <p:nvPr/>
          </p:nvSpPr>
          <p:spPr bwMode="auto">
            <a:xfrm>
              <a:off x="3560" y="84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8" name="Line 24"/>
            <p:cNvSpPr>
              <a:spLocks noChangeShapeType="1"/>
            </p:cNvSpPr>
            <p:nvPr/>
          </p:nvSpPr>
          <p:spPr bwMode="auto">
            <a:xfrm>
              <a:off x="3152" y="84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9" name="Line 25"/>
            <p:cNvSpPr>
              <a:spLocks noChangeShapeType="1"/>
            </p:cNvSpPr>
            <p:nvPr/>
          </p:nvSpPr>
          <p:spPr bwMode="auto">
            <a:xfrm>
              <a:off x="3605" y="1842"/>
              <a:ext cx="2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0" name="Line 26"/>
            <p:cNvSpPr>
              <a:spLocks noChangeShapeType="1"/>
            </p:cNvSpPr>
            <p:nvPr/>
          </p:nvSpPr>
          <p:spPr bwMode="auto">
            <a:xfrm>
              <a:off x="2880" y="844"/>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1" name="Rectangle 27"/>
            <p:cNvSpPr>
              <a:spLocks noChangeArrowheads="1"/>
            </p:cNvSpPr>
            <p:nvPr/>
          </p:nvSpPr>
          <p:spPr bwMode="auto">
            <a:xfrm>
              <a:off x="2970" y="980"/>
              <a:ext cx="3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Ｃ</a:t>
              </a:r>
              <a:r>
                <a:rPr lang="en-US" altLang="zh-CN" sz="2000" b="0">
                  <a:effectLst>
                    <a:outerShdw blurRad="38100" dist="38100" dir="2700000" algn="tl">
                      <a:srgbClr val="000000"/>
                    </a:outerShdw>
                  </a:effectLst>
                </a:rPr>
                <a:t>O</a:t>
              </a:r>
            </a:p>
          </p:txBody>
        </p:sp>
        <p:sp>
          <p:nvSpPr>
            <p:cNvPr id="154652" name="Rectangle 28"/>
            <p:cNvSpPr>
              <a:spLocks noChangeArrowheads="1"/>
            </p:cNvSpPr>
            <p:nvPr/>
          </p:nvSpPr>
          <p:spPr bwMode="auto">
            <a:xfrm>
              <a:off x="3424" y="1434"/>
              <a:ext cx="28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Ｃ</a:t>
              </a:r>
              <a:r>
                <a:rPr lang="en-US" altLang="zh-CN" sz="2000" b="0">
                  <a:effectLst>
                    <a:outerShdw blurRad="38100" dist="38100" dir="2700000" algn="tl">
                      <a:srgbClr val="000000"/>
                    </a:outerShdw>
                  </a:effectLst>
                </a:rPr>
                <a:t>I</a:t>
              </a:r>
            </a:p>
          </p:txBody>
        </p:sp>
        <p:sp>
          <p:nvSpPr>
            <p:cNvPr id="154653" name="Rectangle 29"/>
            <p:cNvSpPr>
              <a:spLocks noChangeArrowheads="1"/>
            </p:cNvSpPr>
            <p:nvPr/>
          </p:nvSpPr>
          <p:spPr bwMode="auto">
            <a:xfrm>
              <a:off x="3016" y="1797"/>
              <a:ext cx="28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Ａ</a:t>
              </a:r>
              <a:r>
                <a:rPr lang="en-US" altLang="zh-CN" sz="2000" b="0" baseline="-25000">
                  <a:effectLst>
                    <a:outerShdw blurRad="38100" dist="38100" dir="2700000" algn="tl">
                      <a:srgbClr val="000000"/>
                    </a:outerShdw>
                  </a:effectLst>
                </a:rPr>
                <a:t>1</a:t>
              </a:r>
            </a:p>
          </p:txBody>
        </p:sp>
        <p:sp>
          <p:nvSpPr>
            <p:cNvPr id="154654" name="Rectangle 30"/>
            <p:cNvSpPr>
              <a:spLocks noChangeArrowheads="1"/>
            </p:cNvSpPr>
            <p:nvPr/>
          </p:nvSpPr>
          <p:spPr bwMode="auto">
            <a:xfrm>
              <a:off x="3288" y="1797"/>
              <a:ext cx="2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B</a:t>
              </a:r>
              <a:r>
                <a:rPr lang="en-US" altLang="zh-CN" sz="2000" b="0" baseline="-25000">
                  <a:effectLst>
                    <a:outerShdw blurRad="38100" dist="38100" dir="2700000" algn="tl">
                      <a:srgbClr val="000000"/>
                    </a:outerShdw>
                  </a:effectLst>
                </a:rPr>
                <a:t>1</a:t>
              </a:r>
            </a:p>
          </p:txBody>
        </p:sp>
        <p:sp>
          <p:nvSpPr>
            <p:cNvPr id="154655" name="Rectangle 31"/>
            <p:cNvSpPr>
              <a:spLocks noChangeArrowheads="1"/>
            </p:cNvSpPr>
            <p:nvPr/>
          </p:nvSpPr>
          <p:spPr bwMode="auto">
            <a:xfrm>
              <a:off x="3424" y="618"/>
              <a:ext cx="22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S</a:t>
              </a:r>
              <a:r>
                <a:rPr lang="en-US" altLang="zh-CN" sz="2000" b="0" baseline="-25000">
                  <a:effectLst>
                    <a:outerShdw blurRad="38100" dist="38100" dir="2700000" algn="tl">
                      <a:srgbClr val="000000"/>
                    </a:outerShdw>
                  </a:effectLst>
                </a:rPr>
                <a:t>1</a:t>
              </a:r>
            </a:p>
          </p:txBody>
        </p:sp>
        <p:sp>
          <p:nvSpPr>
            <p:cNvPr id="154656" name="Rectangle 32"/>
            <p:cNvSpPr>
              <a:spLocks noChangeArrowheads="1"/>
            </p:cNvSpPr>
            <p:nvPr/>
          </p:nvSpPr>
          <p:spPr bwMode="auto">
            <a:xfrm>
              <a:off x="2925" y="572"/>
              <a:ext cx="2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C</a:t>
              </a:r>
              <a:r>
                <a:rPr lang="en-US" altLang="zh-CN" sz="2000" b="0" baseline="-25000">
                  <a:effectLst>
                    <a:outerShdw blurRad="38100" dist="38100" dir="2700000" algn="tl">
                      <a:srgbClr val="000000"/>
                    </a:outerShdw>
                  </a:effectLst>
                </a:rPr>
                <a:t>1</a:t>
              </a:r>
            </a:p>
          </p:txBody>
        </p:sp>
        <p:sp>
          <p:nvSpPr>
            <p:cNvPr id="154657" name="Rectangle 33"/>
            <p:cNvSpPr>
              <a:spLocks noChangeArrowheads="1"/>
            </p:cNvSpPr>
            <p:nvPr/>
          </p:nvSpPr>
          <p:spPr bwMode="auto">
            <a:xfrm>
              <a:off x="2018" y="1026"/>
              <a:ext cx="725"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8" name="Line 34"/>
            <p:cNvSpPr>
              <a:spLocks noChangeShapeType="1"/>
            </p:cNvSpPr>
            <p:nvPr/>
          </p:nvSpPr>
          <p:spPr bwMode="auto">
            <a:xfrm>
              <a:off x="2154"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9" name="Line 35"/>
            <p:cNvSpPr>
              <a:spLocks noChangeShapeType="1"/>
            </p:cNvSpPr>
            <p:nvPr/>
          </p:nvSpPr>
          <p:spPr bwMode="auto">
            <a:xfrm>
              <a:off x="2381"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0" name="Line 36"/>
            <p:cNvSpPr>
              <a:spLocks noChangeShapeType="1"/>
            </p:cNvSpPr>
            <p:nvPr/>
          </p:nvSpPr>
          <p:spPr bwMode="auto">
            <a:xfrm>
              <a:off x="2607"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1" name="Line 37"/>
            <p:cNvSpPr>
              <a:spLocks noChangeShapeType="1"/>
            </p:cNvSpPr>
            <p:nvPr/>
          </p:nvSpPr>
          <p:spPr bwMode="auto">
            <a:xfrm>
              <a:off x="2562" y="84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2" name="Line 38"/>
            <p:cNvSpPr>
              <a:spLocks noChangeShapeType="1"/>
            </p:cNvSpPr>
            <p:nvPr/>
          </p:nvSpPr>
          <p:spPr bwMode="auto">
            <a:xfrm>
              <a:off x="2154" y="84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3" name="Line 39"/>
            <p:cNvSpPr>
              <a:spLocks noChangeShapeType="1"/>
            </p:cNvSpPr>
            <p:nvPr/>
          </p:nvSpPr>
          <p:spPr bwMode="auto">
            <a:xfrm>
              <a:off x="2607" y="1842"/>
              <a:ext cx="2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4" name="Line 40"/>
            <p:cNvSpPr>
              <a:spLocks noChangeShapeType="1"/>
            </p:cNvSpPr>
            <p:nvPr/>
          </p:nvSpPr>
          <p:spPr bwMode="auto">
            <a:xfrm>
              <a:off x="1837" y="844"/>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5" name="Rectangle 41"/>
            <p:cNvSpPr>
              <a:spLocks noChangeArrowheads="1"/>
            </p:cNvSpPr>
            <p:nvPr/>
          </p:nvSpPr>
          <p:spPr bwMode="auto">
            <a:xfrm>
              <a:off x="1972" y="980"/>
              <a:ext cx="3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Ｃ</a:t>
              </a:r>
              <a:r>
                <a:rPr lang="en-US" altLang="zh-CN" sz="2000" b="0">
                  <a:effectLst>
                    <a:outerShdw blurRad="38100" dist="38100" dir="2700000" algn="tl">
                      <a:srgbClr val="000000"/>
                    </a:outerShdw>
                  </a:effectLst>
                </a:rPr>
                <a:t>O</a:t>
              </a:r>
            </a:p>
          </p:txBody>
        </p:sp>
        <p:sp>
          <p:nvSpPr>
            <p:cNvPr id="154666" name="Rectangle 42"/>
            <p:cNvSpPr>
              <a:spLocks noChangeArrowheads="1"/>
            </p:cNvSpPr>
            <p:nvPr/>
          </p:nvSpPr>
          <p:spPr bwMode="auto">
            <a:xfrm>
              <a:off x="2426" y="1434"/>
              <a:ext cx="28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Ｃ</a:t>
              </a:r>
              <a:r>
                <a:rPr lang="en-US" altLang="zh-CN" sz="2000" b="0">
                  <a:effectLst>
                    <a:outerShdw blurRad="38100" dist="38100" dir="2700000" algn="tl">
                      <a:srgbClr val="000000"/>
                    </a:outerShdw>
                  </a:effectLst>
                </a:rPr>
                <a:t>I</a:t>
              </a:r>
            </a:p>
          </p:txBody>
        </p:sp>
        <p:sp>
          <p:nvSpPr>
            <p:cNvPr id="154667" name="Rectangle 43"/>
            <p:cNvSpPr>
              <a:spLocks noChangeArrowheads="1"/>
            </p:cNvSpPr>
            <p:nvPr/>
          </p:nvSpPr>
          <p:spPr bwMode="auto">
            <a:xfrm>
              <a:off x="2018" y="1797"/>
              <a:ext cx="28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Ａ</a:t>
              </a:r>
              <a:r>
                <a:rPr lang="en-US" altLang="zh-CN" sz="2000" b="0" baseline="-25000">
                  <a:effectLst>
                    <a:outerShdw blurRad="38100" dist="38100" dir="2700000" algn="tl">
                      <a:srgbClr val="000000"/>
                    </a:outerShdw>
                  </a:effectLst>
                </a:rPr>
                <a:t>2</a:t>
              </a:r>
            </a:p>
          </p:txBody>
        </p:sp>
        <p:sp>
          <p:nvSpPr>
            <p:cNvPr id="154668" name="Rectangle 44"/>
            <p:cNvSpPr>
              <a:spLocks noChangeArrowheads="1"/>
            </p:cNvSpPr>
            <p:nvPr/>
          </p:nvSpPr>
          <p:spPr bwMode="auto">
            <a:xfrm>
              <a:off x="2290" y="1797"/>
              <a:ext cx="2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B</a:t>
              </a:r>
              <a:r>
                <a:rPr lang="en-US" altLang="zh-CN" sz="2000" b="0" baseline="-25000">
                  <a:effectLst>
                    <a:outerShdw blurRad="38100" dist="38100" dir="2700000" algn="tl">
                      <a:srgbClr val="000000"/>
                    </a:outerShdw>
                  </a:effectLst>
                </a:rPr>
                <a:t>2</a:t>
              </a:r>
            </a:p>
          </p:txBody>
        </p:sp>
        <p:sp>
          <p:nvSpPr>
            <p:cNvPr id="154669" name="Rectangle 45"/>
            <p:cNvSpPr>
              <a:spLocks noChangeArrowheads="1"/>
            </p:cNvSpPr>
            <p:nvPr/>
          </p:nvSpPr>
          <p:spPr bwMode="auto">
            <a:xfrm>
              <a:off x="2426" y="618"/>
              <a:ext cx="22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S</a:t>
              </a:r>
              <a:r>
                <a:rPr lang="en-US" altLang="zh-CN" sz="2000" b="0" baseline="-25000">
                  <a:effectLst>
                    <a:outerShdw blurRad="38100" dist="38100" dir="2700000" algn="tl">
                      <a:srgbClr val="000000"/>
                    </a:outerShdw>
                  </a:effectLst>
                </a:rPr>
                <a:t>2</a:t>
              </a:r>
            </a:p>
          </p:txBody>
        </p:sp>
        <p:sp>
          <p:nvSpPr>
            <p:cNvPr id="154670" name="Rectangle 46"/>
            <p:cNvSpPr>
              <a:spLocks noChangeArrowheads="1"/>
            </p:cNvSpPr>
            <p:nvPr/>
          </p:nvSpPr>
          <p:spPr bwMode="auto">
            <a:xfrm>
              <a:off x="1972" y="618"/>
              <a:ext cx="2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C</a:t>
              </a:r>
              <a:r>
                <a:rPr lang="en-US" altLang="zh-CN" sz="2000" b="0" baseline="-25000">
                  <a:effectLst>
                    <a:outerShdw blurRad="38100" dist="38100" dir="2700000" algn="tl">
                      <a:srgbClr val="000000"/>
                    </a:outerShdw>
                  </a:effectLst>
                </a:rPr>
                <a:t>2</a:t>
              </a:r>
            </a:p>
          </p:txBody>
        </p:sp>
        <p:sp>
          <p:nvSpPr>
            <p:cNvPr id="154671" name="Rectangle 47"/>
            <p:cNvSpPr>
              <a:spLocks noChangeArrowheads="1"/>
            </p:cNvSpPr>
            <p:nvPr/>
          </p:nvSpPr>
          <p:spPr bwMode="auto">
            <a:xfrm>
              <a:off x="975" y="1026"/>
              <a:ext cx="725"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Line 48"/>
            <p:cNvSpPr>
              <a:spLocks noChangeShapeType="1"/>
            </p:cNvSpPr>
            <p:nvPr/>
          </p:nvSpPr>
          <p:spPr bwMode="auto">
            <a:xfrm>
              <a:off x="1111"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3" name="Line 49"/>
            <p:cNvSpPr>
              <a:spLocks noChangeShapeType="1"/>
            </p:cNvSpPr>
            <p:nvPr/>
          </p:nvSpPr>
          <p:spPr bwMode="auto">
            <a:xfrm>
              <a:off x="1338"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4" name="Line 50"/>
            <p:cNvSpPr>
              <a:spLocks noChangeShapeType="1"/>
            </p:cNvSpPr>
            <p:nvPr/>
          </p:nvSpPr>
          <p:spPr bwMode="auto">
            <a:xfrm>
              <a:off x="1564" y="166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5" name="Line 51"/>
            <p:cNvSpPr>
              <a:spLocks noChangeShapeType="1"/>
            </p:cNvSpPr>
            <p:nvPr/>
          </p:nvSpPr>
          <p:spPr bwMode="auto">
            <a:xfrm>
              <a:off x="1519" y="84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6" name="Line 52"/>
            <p:cNvSpPr>
              <a:spLocks noChangeShapeType="1"/>
            </p:cNvSpPr>
            <p:nvPr/>
          </p:nvSpPr>
          <p:spPr bwMode="auto">
            <a:xfrm>
              <a:off x="1111" y="84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7" name="Line 53"/>
            <p:cNvSpPr>
              <a:spLocks noChangeShapeType="1"/>
            </p:cNvSpPr>
            <p:nvPr/>
          </p:nvSpPr>
          <p:spPr bwMode="auto">
            <a:xfrm>
              <a:off x="1564" y="1842"/>
              <a:ext cx="2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8" name="Line 54"/>
            <p:cNvSpPr>
              <a:spLocks noChangeShapeType="1"/>
            </p:cNvSpPr>
            <p:nvPr/>
          </p:nvSpPr>
          <p:spPr bwMode="auto">
            <a:xfrm>
              <a:off x="884" y="844"/>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79" name="Rectangle 55"/>
            <p:cNvSpPr>
              <a:spLocks noChangeArrowheads="1"/>
            </p:cNvSpPr>
            <p:nvPr/>
          </p:nvSpPr>
          <p:spPr bwMode="auto">
            <a:xfrm>
              <a:off x="929" y="980"/>
              <a:ext cx="3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Ｃ</a:t>
              </a:r>
              <a:r>
                <a:rPr lang="en-US" altLang="zh-CN" sz="2000" b="0">
                  <a:effectLst>
                    <a:outerShdw blurRad="38100" dist="38100" dir="2700000" algn="tl">
                      <a:srgbClr val="000000"/>
                    </a:outerShdw>
                  </a:effectLst>
                </a:rPr>
                <a:t>O</a:t>
              </a:r>
            </a:p>
          </p:txBody>
        </p:sp>
        <p:sp>
          <p:nvSpPr>
            <p:cNvPr id="154680" name="Rectangle 56"/>
            <p:cNvSpPr>
              <a:spLocks noChangeArrowheads="1"/>
            </p:cNvSpPr>
            <p:nvPr/>
          </p:nvSpPr>
          <p:spPr bwMode="auto">
            <a:xfrm>
              <a:off x="1383" y="1434"/>
              <a:ext cx="28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Ｃ</a:t>
              </a:r>
              <a:r>
                <a:rPr lang="en-US" altLang="zh-CN" sz="2000" b="0">
                  <a:effectLst>
                    <a:outerShdw blurRad="38100" dist="38100" dir="2700000" algn="tl">
                      <a:srgbClr val="000000"/>
                    </a:outerShdw>
                  </a:effectLst>
                </a:rPr>
                <a:t>I</a:t>
              </a:r>
            </a:p>
          </p:txBody>
        </p:sp>
        <p:sp>
          <p:nvSpPr>
            <p:cNvPr id="154681" name="Rectangle 57"/>
            <p:cNvSpPr>
              <a:spLocks noChangeArrowheads="1"/>
            </p:cNvSpPr>
            <p:nvPr/>
          </p:nvSpPr>
          <p:spPr bwMode="auto">
            <a:xfrm>
              <a:off x="975" y="1797"/>
              <a:ext cx="28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effectLst>
                    <a:outerShdw blurRad="38100" dist="38100" dir="2700000" algn="tl">
                      <a:srgbClr val="000000"/>
                    </a:outerShdw>
                  </a:effectLst>
                </a:rPr>
                <a:t>Ａ</a:t>
              </a:r>
              <a:r>
                <a:rPr lang="en-US" altLang="zh-CN" sz="2000" b="0" baseline="-25000">
                  <a:effectLst>
                    <a:outerShdw blurRad="38100" dist="38100" dir="2700000" algn="tl">
                      <a:srgbClr val="000000"/>
                    </a:outerShdw>
                  </a:effectLst>
                </a:rPr>
                <a:t>3</a:t>
              </a:r>
            </a:p>
          </p:txBody>
        </p:sp>
        <p:sp>
          <p:nvSpPr>
            <p:cNvPr id="154682" name="Rectangle 58"/>
            <p:cNvSpPr>
              <a:spLocks noChangeArrowheads="1"/>
            </p:cNvSpPr>
            <p:nvPr/>
          </p:nvSpPr>
          <p:spPr bwMode="auto">
            <a:xfrm>
              <a:off x="1247" y="1797"/>
              <a:ext cx="2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B</a:t>
              </a:r>
              <a:r>
                <a:rPr lang="en-US" altLang="zh-CN" sz="2000" b="0" baseline="-25000">
                  <a:effectLst>
                    <a:outerShdw blurRad="38100" dist="38100" dir="2700000" algn="tl">
                      <a:srgbClr val="000000"/>
                    </a:outerShdw>
                  </a:effectLst>
                </a:rPr>
                <a:t>3</a:t>
              </a:r>
            </a:p>
          </p:txBody>
        </p:sp>
        <p:sp>
          <p:nvSpPr>
            <p:cNvPr id="154683" name="Rectangle 59"/>
            <p:cNvSpPr>
              <a:spLocks noChangeArrowheads="1"/>
            </p:cNvSpPr>
            <p:nvPr/>
          </p:nvSpPr>
          <p:spPr bwMode="auto">
            <a:xfrm>
              <a:off x="1383" y="618"/>
              <a:ext cx="22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S</a:t>
              </a:r>
              <a:r>
                <a:rPr lang="en-US" altLang="zh-CN" sz="2000" b="0" baseline="-25000">
                  <a:effectLst>
                    <a:outerShdw blurRad="38100" dist="38100" dir="2700000" algn="tl">
                      <a:srgbClr val="000000"/>
                    </a:outerShdw>
                  </a:effectLst>
                </a:rPr>
                <a:t>3</a:t>
              </a:r>
            </a:p>
          </p:txBody>
        </p:sp>
        <p:sp>
          <p:nvSpPr>
            <p:cNvPr id="154684" name="Rectangle 60"/>
            <p:cNvSpPr>
              <a:spLocks noChangeArrowheads="1"/>
            </p:cNvSpPr>
            <p:nvPr/>
          </p:nvSpPr>
          <p:spPr bwMode="auto">
            <a:xfrm>
              <a:off x="929" y="618"/>
              <a:ext cx="23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a:effectLst>
                    <a:outerShdw blurRad="38100" dist="38100" dir="2700000" algn="tl">
                      <a:srgbClr val="000000"/>
                    </a:outerShdw>
                  </a:effectLst>
                </a:rPr>
                <a:t>C</a:t>
              </a:r>
              <a:r>
                <a:rPr lang="en-US" altLang="zh-CN" sz="2000" b="0" baseline="-25000">
                  <a:effectLst>
                    <a:outerShdw blurRad="38100" dist="38100" dir="2700000" algn="tl">
                      <a:srgbClr val="000000"/>
                    </a:outerShdw>
                  </a:effectLst>
                </a:rPr>
                <a:t>3</a:t>
              </a:r>
            </a:p>
          </p:txBody>
        </p:sp>
        <p:sp>
          <p:nvSpPr>
            <p:cNvPr id="154685" name="Line 61"/>
            <p:cNvSpPr>
              <a:spLocks noChangeShapeType="1"/>
            </p:cNvSpPr>
            <p:nvPr/>
          </p:nvSpPr>
          <p:spPr bwMode="auto">
            <a:xfrm>
              <a:off x="4876" y="1842"/>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6" name="Line 62"/>
            <p:cNvSpPr>
              <a:spLocks noChangeShapeType="1"/>
            </p:cNvSpPr>
            <p:nvPr/>
          </p:nvSpPr>
          <p:spPr bwMode="auto">
            <a:xfrm>
              <a:off x="4740" y="2024"/>
              <a:ext cx="2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7" name="Line 63"/>
            <p:cNvSpPr>
              <a:spLocks noChangeShapeType="1"/>
            </p:cNvSpPr>
            <p:nvPr/>
          </p:nvSpPr>
          <p:spPr bwMode="auto">
            <a:xfrm flipV="1">
              <a:off x="3878" y="844"/>
              <a:ext cx="0" cy="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8" name="Line 64"/>
            <p:cNvSpPr>
              <a:spLocks noChangeShapeType="1"/>
            </p:cNvSpPr>
            <p:nvPr/>
          </p:nvSpPr>
          <p:spPr bwMode="auto">
            <a:xfrm flipV="1">
              <a:off x="2880" y="844"/>
              <a:ext cx="0" cy="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89" name="Line 65"/>
            <p:cNvSpPr>
              <a:spLocks noChangeShapeType="1"/>
            </p:cNvSpPr>
            <p:nvPr/>
          </p:nvSpPr>
          <p:spPr bwMode="auto">
            <a:xfrm flipV="1">
              <a:off x="1837" y="844"/>
              <a:ext cx="0" cy="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90" name="Rectangle 66"/>
            <p:cNvSpPr>
              <a:spLocks noChangeArrowheads="1"/>
            </p:cNvSpPr>
            <p:nvPr/>
          </p:nvSpPr>
          <p:spPr bwMode="auto">
            <a:xfrm>
              <a:off x="1111" y="1162"/>
              <a:ext cx="2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a:t>
              </a:r>
            </a:p>
          </p:txBody>
        </p:sp>
        <p:sp>
          <p:nvSpPr>
            <p:cNvPr id="154691" name="Rectangle 67"/>
            <p:cNvSpPr>
              <a:spLocks noChangeArrowheads="1"/>
            </p:cNvSpPr>
            <p:nvPr/>
          </p:nvSpPr>
          <p:spPr bwMode="auto">
            <a:xfrm>
              <a:off x="2200" y="1162"/>
              <a:ext cx="2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a:t>
              </a:r>
            </a:p>
          </p:txBody>
        </p:sp>
        <p:sp>
          <p:nvSpPr>
            <p:cNvPr id="154692" name="Rectangle 68"/>
            <p:cNvSpPr>
              <a:spLocks noChangeArrowheads="1"/>
            </p:cNvSpPr>
            <p:nvPr/>
          </p:nvSpPr>
          <p:spPr bwMode="auto">
            <a:xfrm>
              <a:off x="3198" y="1162"/>
              <a:ext cx="2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a:t>
              </a:r>
            </a:p>
          </p:txBody>
        </p:sp>
        <p:sp>
          <p:nvSpPr>
            <p:cNvPr id="154693" name="Rectangle 69"/>
            <p:cNvSpPr>
              <a:spLocks noChangeArrowheads="1"/>
            </p:cNvSpPr>
            <p:nvPr/>
          </p:nvSpPr>
          <p:spPr bwMode="auto">
            <a:xfrm>
              <a:off x="4241" y="1162"/>
              <a:ext cx="2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a:t>
              </a:r>
            </a:p>
          </p:txBody>
        </p:sp>
      </p:grpSp>
      <p:sp>
        <p:nvSpPr>
          <p:cNvPr id="75" name="Rectangle 4"/>
          <p:cNvSpPr>
            <a:spLocks noChangeArrowheads="1"/>
          </p:cNvSpPr>
          <p:nvPr/>
        </p:nvSpPr>
        <p:spPr bwMode="auto">
          <a:xfrm>
            <a:off x="2054067" y="395954"/>
            <a:ext cx="4812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4. Carry Look-Ahead Adder</a:t>
            </a:r>
            <a:endParaRPr lang="zh-CN" altLang="en-US" sz="3200" b="0" dirty="0">
              <a:solidFill>
                <a:srgbClr val="FFFF00"/>
              </a:solidFill>
              <a:effectLst>
                <a:outerShdw blurRad="38100" dist="38100" dir="2700000" algn="tl">
                  <a:srgbClr val="000000">
                    <a:alpha val="43137"/>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799090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54698"/>
                                        </p:tgtEl>
                                        <p:attrNameLst>
                                          <p:attrName>style.visibility</p:attrName>
                                        </p:attrNameLst>
                                      </p:cBhvr>
                                      <p:to>
                                        <p:strVal val="visible"/>
                                      </p:to>
                                    </p:set>
                                    <p:anim from="(-#ppt_w/2)" to="(#ppt_x)" calcmode="lin" valueType="num">
                                      <p:cBhvr>
                                        <p:cTn id="7" dur="600" fill="hold">
                                          <p:stCondLst>
                                            <p:cond delay="0"/>
                                          </p:stCondLst>
                                        </p:cTn>
                                        <p:tgtEl>
                                          <p:spTgt spid="154698"/>
                                        </p:tgtEl>
                                        <p:attrNameLst>
                                          <p:attrName>ppt_x</p:attrName>
                                        </p:attrNameLst>
                                      </p:cBhvr>
                                    </p:anim>
                                    <p:anim from="0" to="-1.0" calcmode="lin" valueType="num">
                                      <p:cBhvr>
                                        <p:cTn id="8" dur="200" decel="50000" autoRev="1" fill="hold">
                                          <p:stCondLst>
                                            <p:cond delay="600"/>
                                          </p:stCondLst>
                                        </p:cTn>
                                        <p:tgtEl>
                                          <p:spTgt spid="154698"/>
                                        </p:tgtEl>
                                        <p:attrNameLst>
                                          <p:attrName>xshear</p:attrName>
                                        </p:attrNameLst>
                                      </p:cBhvr>
                                    </p:anim>
                                    <p:animScale>
                                      <p:cBhvr>
                                        <p:cTn id="9" dur="200" decel="100000" autoRev="1" fill="hold">
                                          <p:stCondLst>
                                            <p:cond delay="600"/>
                                          </p:stCondLst>
                                        </p:cTn>
                                        <p:tgtEl>
                                          <p:spTgt spid="154698"/>
                                        </p:tgtEl>
                                      </p:cBhvr>
                                      <p:from x="100000" y="100000"/>
                                      <p:to x="80000" y="100000"/>
                                    </p:animScale>
                                    <p:anim by="(#ppt_h/3+#ppt_w*0.1)" calcmode="lin" valueType="num">
                                      <p:cBhvr additive="sum">
                                        <p:cTn id="10" dur="200" decel="100000" autoRev="1" fill="hold">
                                          <p:stCondLst>
                                            <p:cond delay="600"/>
                                          </p:stCondLst>
                                        </p:cTn>
                                        <p:tgtEl>
                                          <p:spTgt spid="154698"/>
                                        </p:tgtEl>
                                        <p:attrNameLst>
                                          <p:attrName>ppt_x</p:attrName>
                                        </p:attrNameLst>
                                      </p:cBhvr>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blinds(horizontal)">
                                      <p:cBhvr>
                                        <p:cTn id="1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ChangeArrowheads="1"/>
          </p:cNvSpPr>
          <p:nvPr/>
        </p:nvSpPr>
        <p:spPr bwMode="auto">
          <a:xfrm>
            <a:off x="1838042" y="188914"/>
            <a:ext cx="44019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Carry Look-Ahead Adder</a:t>
            </a:r>
            <a:endParaRPr lang="zh-CN" altLang="en-US" sz="3200" b="0" dirty="0">
              <a:solidFill>
                <a:srgbClr val="FFFF00"/>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53605" name="Rectangle 5"/>
          <p:cNvSpPr>
            <a:spLocks noChangeArrowheads="1"/>
          </p:cNvSpPr>
          <p:nvPr/>
        </p:nvSpPr>
        <p:spPr bwMode="auto">
          <a:xfrm>
            <a:off x="1776282" y="1167723"/>
            <a:ext cx="7485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dirty="0">
                <a:effectLst>
                  <a:outerShdw blurRad="38100" dist="38100" dir="2700000" algn="tl">
                    <a:srgbClr val="000000"/>
                  </a:outerShdw>
                </a:effectLst>
              </a:rPr>
              <a:t>C</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 A</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 B</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 A</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 C</a:t>
            </a:r>
            <a:r>
              <a:rPr lang="en-US" altLang="zh-CN" sz="2800" b="0" baseline="-25000" dirty="0">
                <a:effectLst>
                  <a:outerShdw blurRad="38100" dist="38100" dir="2700000" algn="tl">
                    <a:srgbClr val="000000"/>
                  </a:outerShdw>
                </a:effectLst>
              </a:rPr>
              <a:t>0-1</a:t>
            </a:r>
            <a:r>
              <a:rPr lang="en-US" altLang="zh-CN" sz="2800" b="0" dirty="0">
                <a:effectLst>
                  <a:outerShdw blurRad="38100" dist="38100" dir="2700000" algn="tl">
                    <a:srgbClr val="000000"/>
                  </a:outerShdw>
                </a:effectLst>
              </a:rPr>
              <a:t>+ B</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 C</a:t>
            </a:r>
            <a:r>
              <a:rPr lang="en-US" altLang="zh-CN" sz="2800" b="0" baseline="-25000" dirty="0">
                <a:effectLst>
                  <a:outerShdw blurRad="38100" dist="38100" dir="2700000" algn="tl">
                    <a:srgbClr val="000000"/>
                  </a:outerShdw>
                </a:effectLst>
              </a:rPr>
              <a:t>0-1</a:t>
            </a:r>
            <a:r>
              <a:rPr lang="en-US" altLang="zh-CN" sz="2800" b="0" dirty="0">
                <a:effectLst>
                  <a:outerShdw blurRad="38100" dist="38100" dir="2700000" algn="tl">
                    <a:srgbClr val="000000"/>
                  </a:outerShdw>
                </a:effectLst>
              </a:rPr>
              <a:t>= A</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 B</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 (A</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 +B</a:t>
            </a:r>
            <a:r>
              <a:rPr lang="en-US" altLang="zh-CN" sz="2800" b="0" baseline="-25000" dirty="0">
                <a:effectLst>
                  <a:outerShdw blurRad="38100" dist="38100" dir="2700000" algn="tl">
                    <a:srgbClr val="000000"/>
                  </a:outerShdw>
                </a:effectLst>
              </a:rPr>
              <a:t>0</a:t>
            </a:r>
            <a:r>
              <a:rPr lang="en-US" altLang="zh-CN" sz="2800" b="0" dirty="0">
                <a:effectLst>
                  <a:outerShdw blurRad="38100" dist="38100" dir="2700000" algn="tl">
                    <a:srgbClr val="000000"/>
                  </a:outerShdw>
                </a:effectLst>
              </a:rPr>
              <a:t>)</a:t>
            </a:r>
            <a:r>
              <a:rPr lang="en-US" altLang="zh-CN" sz="2800" b="0" dirty="0">
                <a:solidFill>
                  <a:srgbClr val="FFFF00"/>
                </a:solidFill>
                <a:effectLst>
                  <a:outerShdw blurRad="38100" dist="38100" dir="2700000" algn="tl">
                    <a:srgbClr val="000000"/>
                  </a:outerShdw>
                </a:effectLst>
              </a:rPr>
              <a:t>C</a:t>
            </a:r>
            <a:r>
              <a:rPr lang="en-US" altLang="zh-CN" sz="2800" b="0" baseline="-25000" dirty="0">
                <a:solidFill>
                  <a:srgbClr val="FFFF00"/>
                </a:solidFill>
                <a:effectLst>
                  <a:outerShdw blurRad="38100" dist="38100" dir="2700000" algn="tl">
                    <a:srgbClr val="000000"/>
                  </a:outerShdw>
                </a:effectLst>
              </a:rPr>
              <a:t>0-1</a:t>
            </a:r>
            <a:endParaRPr lang="zh-CN" altLang="en-US" sz="2800" b="0" baseline="-25000" dirty="0">
              <a:solidFill>
                <a:srgbClr val="FFFF00"/>
              </a:solidFill>
              <a:effectLst>
                <a:outerShdw blurRad="38100" dist="38100" dir="2700000" algn="tl">
                  <a:srgbClr val="000000"/>
                </a:outerShdw>
              </a:effectLst>
            </a:endParaRPr>
          </a:p>
        </p:txBody>
      </p:sp>
      <p:grpSp>
        <p:nvGrpSpPr>
          <p:cNvPr id="153614" name="Group 14"/>
          <p:cNvGrpSpPr>
            <a:grpSpLocks/>
          </p:cNvGrpSpPr>
          <p:nvPr/>
        </p:nvGrpSpPr>
        <p:grpSpPr bwMode="auto">
          <a:xfrm>
            <a:off x="1774825" y="2276475"/>
            <a:ext cx="7429500" cy="1193800"/>
            <a:chOff x="158" y="1434"/>
            <a:chExt cx="4680" cy="752"/>
          </a:xfrm>
        </p:grpSpPr>
        <p:sp>
          <p:nvSpPr>
            <p:cNvPr id="153606" name="Rectangle 6"/>
            <p:cNvSpPr>
              <a:spLocks noChangeArrowheads="1"/>
            </p:cNvSpPr>
            <p:nvPr/>
          </p:nvSpPr>
          <p:spPr bwMode="auto">
            <a:xfrm>
              <a:off x="158" y="1434"/>
              <a:ext cx="4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C</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a:t>
              </a:r>
              <a:r>
                <a:rPr lang="en-US" altLang="zh-CN" sz="2800" b="0">
                  <a:solidFill>
                    <a:srgbClr val="FFFF00"/>
                  </a:solidFill>
                  <a:effectLst>
                    <a:outerShdw blurRad="38100" dist="38100" dir="2700000" algn="tl">
                      <a:srgbClr val="000000"/>
                    </a:outerShdw>
                  </a:effectLst>
                </a:rPr>
                <a:t>C</a:t>
              </a:r>
              <a:r>
                <a:rPr lang="en-US" altLang="zh-CN" sz="2800" b="0" baseline="-25000">
                  <a:solidFill>
                    <a:srgbClr val="FFFF00"/>
                  </a:solidFill>
                  <a:effectLst>
                    <a:outerShdw blurRad="38100" dist="38100" dir="2700000" algn="tl">
                      <a:srgbClr val="000000"/>
                    </a:outerShdw>
                  </a:effectLst>
                </a:rPr>
                <a:t>0</a:t>
              </a:r>
              <a:r>
                <a:rPr lang="en-US" altLang="zh-CN" sz="2800" b="0" baseline="-25000">
                  <a:effectLst>
                    <a:outerShdw blurRad="38100" dist="38100" dir="2700000" algn="tl">
                      <a:srgbClr val="000000"/>
                    </a:outerShdw>
                  </a:effectLst>
                </a:rPr>
                <a:t> </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a:t>
              </a:r>
              <a:endParaRPr lang="zh-CN" altLang="en-US" sz="2800" b="0"/>
            </a:p>
          </p:txBody>
        </p:sp>
        <p:sp>
          <p:nvSpPr>
            <p:cNvPr id="153608" name="Rectangle 8"/>
            <p:cNvSpPr>
              <a:spLocks noChangeArrowheads="1"/>
            </p:cNvSpPr>
            <p:nvPr/>
          </p:nvSpPr>
          <p:spPr bwMode="auto">
            <a:xfrm>
              <a:off x="249" y="1859"/>
              <a:ext cx="13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)C</a:t>
              </a:r>
              <a:r>
                <a:rPr lang="en-US" altLang="zh-CN" sz="2800" b="0" baseline="-25000">
                  <a:effectLst>
                    <a:outerShdw blurRad="38100" dist="38100" dir="2700000" algn="tl">
                      <a:srgbClr val="000000"/>
                    </a:outerShdw>
                  </a:effectLst>
                </a:rPr>
                <a:t>0-1</a:t>
              </a:r>
              <a:r>
                <a:rPr lang="en-US" altLang="zh-CN" sz="2800" b="0">
                  <a:effectLst>
                    <a:outerShdw blurRad="38100" dist="38100" dir="2700000" algn="tl">
                      <a:srgbClr val="000000"/>
                    </a:outerShdw>
                  </a:effectLst>
                </a:rPr>
                <a:t>]</a:t>
              </a:r>
              <a:endParaRPr lang="zh-CN" altLang="en-US" sz="2800" b="0">
                <a:effectLst>
                  <a:outerShdw blurRad="38100" dist="38100" dir="2700000" algn="tl">
                    <a:srgbClr val="000000"/>
                  </a:outerShdw>
                </a:effectLst>
              </a:endParaRPr>
            </a:p>
          </p:txBody>
        </p:sp>
      </p:grpSp>
      <p:grpSp>
        <p:nvGrpSpPr>
          <p:cNvPr id="153615" name="Group 15"/>
          <p:cNvGrpSpPr>
            <a:grpSpLocks/>
          </p:cNvGrpSpPr>
          <p:nvPr/>
        </p:nvGrpSpPr>
        <p:grpSpPr bwMode="auto">
          <a:xfrm>
            <a:off x="1774825" y="3716339"/>
            <a:ext cx="7481888" cy="1239837"/>
            <a:chOff x="158" y="2341"/>
            <a:chExt cx="4713" cy="781"/>
          </a:xfrm>
        </p:grpSpPr>
        <p:sp>
          <p:nvSpPr>
            <p:cNvPr id="153609" name="Rectangle 9"/>
            <p:cNvSpPr>
              <a:spLocks noChangeArrowheads="1"/>
            </p:cNvSpPr>
            <p:nvPr/>
          </p:nvSpPr>
          <p:spPr bwMode="auto">
            <a:xfrm>
              <a:off x="158" y="2341"/>
              <a:ext cx="47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C</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a:t>
              </a:r>
              <a:r>
                <a:rPr lang="en-US" altLang="zh-CN" sz="2800" b="0">
                  <a:solidFill>
                    <a:srgbClr val="FFFF00"/>
                  </a:solidFill>
                  <a:effectLst>
                    <a:outerShdw blurRad="38100" dist="38100" dir="2700000" algn="tl">
                      <a:srgbClr val="000000"/>
                    </a:outerShdw>
                  </a:effectLst>
                </a:rPr>
                <a:t>C</a:t>
              </a:r>
              <a:r>
                <a:rPr lang="en-US" altLang="zh-CN" sz="2800" b="0" baseline="-25000">
                  <a:solidFill>
                    <a:srgbClr val="FFFF00"/>
                  </a:solidFill>
                  <a:effectLst>
                    <a:outerShdw blurRad="38100" dist="38100" dir="2700000" algn="tl">
                      <a:srgbClr val="000000"/>
                    </a:outerShdw>
                  </a:effectLst>
                </a:rPr>
                <a:t>1 </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a:t>
              </a:r>
              <a:endParaRPr lang="zh-CN" altLang="en-US" sz="2800" b="0"/>
            </a:p>
          </p:txBody>
        </p:sp>
        <p:sp>
          <p:nvSpPr>
            <p:cNvPr id="153610" name="Rectangle 10"/>
            <p:cNvSpPr>
              <a:spLocks noChangeArrowheads="1"/>
            </p:cNvSpPr>
            <p:nvPr/>
          </p:nvSpPr>
          <p:spPr bwMode="auto">
            <a:xfrm>
              <a:off x="204" y="2795"/>
              <a:ext cx="30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)C</a:t>
              </a:r>
              <a:r>
                <a:rPr lang="en-US" altLang="zh-CN" sz="2800" b="0" baseline="-25000">
                  <a:effectLst>
                    <a:outerShdw blurRad="38100" dist="38100" dir="2700000" algn="tl">
                      <a:srgbClr val="000000"/>
                    </a:outerShdw>
                  </a:effectLst>
                </a:rPr>
                <a:t>0-1</a:t>
              </a:r>
              <a:r>
                <a:rPr lang="en-US" altLang="zh-CN" sz="2800" b="0">
                  <a:effectLst>
                    <a:outerShdw blurRad="38100" dist="38100" dir="2700000" algn="tl">
                      <a:srgbClr val="000000"/>
                    </a:outerShdw>
                  </a:effectLst>
                </a:rPr>
                <a:t>]}</a:t>
              </a:r>
              <a:endParaRPr lang="zh-CN" altLang="en-US" sz="2800" b="0">
                <a:effectLst>
                  <a:outerShdw blurRad="38100" dist="38100" dir="2700000" algn="tl">
                    <a:srgbClr val="000000"/>
                  </a:outerShdw>
                </a:effectLst>
              </a:endParaRPr>
            </a:p>
          </p:txBody>
        </p:sp>
      </p:grpSp>
      <p:grpSp>
        <p:nvGrpSpPr>
          <p:cNvPr id="153616" name="Group 16"/>
          <p:cNvGrpSpPr>
            <a:grpSpLocks/>
          </p:cNvGrpSpPr>
          <p:nvPr/>
        </p:nvGrpSpPr>
        <p:grpSpPr bwMode="auto">
          <a:xfrm>
            <a:off x="1847850" y="5157788"/>
            <a:ext cx="7481888" cy="1238250"/>
            <a:chOff x="204" y="3249"/>
            <a:chExt cx="4713" cy="780"/>
          </a:xfrm>
        </p:grpSpPr>
        <p:sp>
          <p:nvSpPr>
            <p:cNvPr id="153612" name="Rectangle 12"/>
            <p:cNvSpPr>
              <a:spLocks noChangeArrowheads="1"/>
            </p:cNvSpPr>
            <p:nvPr/>
          </p:nvSpPr>
          <p:spPr bwMode="auto">
            <a:xfrm>
              <a:off x="204" y="3249"/>
              <a:ext cx="47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C</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a:t>
              </a:r>
              <a:r>
                <a:rPr lang="en-US" altLang="zh-CN" sz="2800" b="0">
                  <a:solidFill>
                    <a:srgbClr val="FFFF00"/>
                  </a:solidFill>
                  <a:effectLst>
                    <a:outerShdw blurRad="38100" dist="38100" dir="2700000" algn="tl">
                      <a:srgbClr val="000000"/>
                    </a:outerShdw>
                  </a:effectLst>
                </a:rPr>
                <a:t>C</a:t>
              </a:r>
              <a:r>
                <a:rPr lang="en-US" altLang="zh-CN" sz="2800" b="0" baseline="-25000">
                  <a:solidFill>
                    <a:srgbClr val="FFFF00"/>
                  </a:solidFill>
                  <a:effectLst>
                    <a:outerShdw blurRad="38100" dist="38100" dir="2700000" algn="tl">
                      <a:srgbClr val="000000"/>
                    </a:outerShdw>
                  </a:effectLst>
                </a:rPr>
                <a:t>2</a:t>
              </a:r>
              <a:r>
                <a:rPr lang="en-US" altLang="zh-CN" sz="2800" b="0" baseline="-25000">
                  <a:effectLst>
                    <a:outerShdw blurRad="38100" dist="38100" dir="2700000" algn="tl">
                      <a:srgbClr val="000000"/>
                    </a:outerShdw>
                  </a:effectLst>
                </a:rPr>
                <a:t> </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3</a:t>
              </a:r>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a:t>
              </a:r>
              <a:endParaRPr lang="zh-CN" altLang="en-US" sz="2800" b="0"/>
            </a:p>
          </p:txBody>
        </p:sp>
        <p:sp>
          <p:nvSpPr>
            <p:cNvPr id="153613" name="Rectangle 13"/>
            <p:cNvSpPr>
              <a:spLocks noChangeArrowheads="1"/>
            </p:cNvSpPr>
            <p:nvPr/>
          </p:nvSpPr>
          <p:spPr bwMode="auto">
            <a:xfrm>
              <a:off x="204" y="3702"/>
              <a:ext cx="45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+B</a:t>
              </a:r>
              <a:r>
                <a:rPr lang="en-US" altLang="zh-CN" sz="2800" b="0" baseline="-25000">
                  <a:effectLst>
                    <a:outerShdw blurRad="38100" dist="38100" dir="2700000" algn="tl">
                      <a:srgbClr val="000000"/>
                    </a:outerShdw>
                  </a:effectLst>
                </a:rPr>
                <a:t>2</a:t>
              </a:r>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B</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+B</a:t>
              </a:r>
              <a:r>
                <a:rPr lang="en-US" altLang="zh-CN" sz="2800" b="0" baseline="-25000">
                  <a:effectLst>
                    <a:outerShdw blurRad="38100" dist="38100" dir="2700000" algn="tl">
                      <a:srgbClr val="000000"/>
                    </a:outerShdw>
                  </a:effectLst>
                </a:rPr>
                <a:t>1</a:t>
              </a:r>
              <a:r>
                <a:rPr lang="en-US" altLang="zh-CN" sz="2800" b="0">
                  <a:effectLst>
                    <a:outerShdw blurRad="38100" dist="38100" dir="2700000" algn="tl">
                      <a:srgbClr val="000000"/>
                    </a:outerShdw>
                  </a:effectLst>
                </a:rPr>
                <a:t>)[A</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 (A</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 +B</a:t>
              </a:r>
              <a:r>
                <a:rPr lang="en-US" altLang="zh-CN" sz="2800" b="0" baseline="-25000">
                  <a:effectLst>
                    <a:outerShdw blurRad="38100" dist="38100" dir="2700000" algn="tl">
                      <a:srgbClr val="000000"/>
                    </a:outerShdw>
                  </a:effectLst>
                </a:rPr>
                <a:t>0</a:t>
              </a:r>
              <a:r>
                <a:rPr lang="en-US" altLang="zh-CN" sz="2800" b="0">
                  <a:effectLst>
                    <a:outerShdw blurRad="38100" dist="38100" dir="2700000" algn="tl">
                      <a:srgbClr val="000000"/>
                    </a:outerShdw>
                  </a:effectLst>
                </a:rPr>
                <a:t>)C</a:t>
              </a:r>
              <a:r>
                <a:rPr lang="en-US" altLang="zh-CN" sz="2800" b="0" baseline="-25000">
                  <a:effectLst>
                    <a:outerShdw blurRad="38100" dist="38100" dir="2700000" algn="tl">
                      <a:srgbClr val="000000"/>
                    </a:outerShdw>
                  </a:effectLst>
                </a:rPr>
                <a:t>0-1</a:t>
              </a:r>
              <a:r>
                <a:rPr lang="en-US" altLang="zh-CN" sz="2800" b="0">
                  <a:effectLst>
                    <a:outerShdw blurRad="38100" dist="38100" dir="2700000" algn="tl">
                      <a:srgbClr val="000000"/>
                    </a:outerShdw>
                  </a:effectLst>
                </a:rPr>
                <a:t>]}}</a:t>
              </a:r>
              <a:endParaRPr lang="zh-CN" altLang="en-US" sz="2800" b="0">
                <a:effectLst>
                  <a:outerShdw blurRad="38100" dist="38100" dir="2700000" algn="tl">
                    <a:srgbClr val="000000"/>
                  </a:outerShdw>
                </a:effectLst>
              </a:endParaRPr>
            </a:p>
          </p:txBody>
        </p:sp>
      </p:grpSp>
    </p:spTree>
    <p:extLst>
      <p:ext uri="{BB962C8B-B14F-4D97-AF65-F5344CB8AC3E}">
        <p14:creationId xmlns:p14="http://schemas.microsoft.com/office/powerpoint/2010/main" val="2808831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blinds(horizontal)">
                                      <p:cBhvr>
                                        <p:cTn id="7" dur="500"/>
                                        <p:tgtEl>
                                          <p:spTgt spid="1536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05"/>
                                        </p:tgtEl>
                                        <p:attrNameLst>
                                          <p:attrName>style.visibility</p:attrName>
                                        </p:attrNameLst>
                                      </p:cBhvr>
                                      <p:to>
                                        <p:strVal val="visible"/>
                                      </p:to>
                                    </p:set>
                                    <p:anim calcmode="lin" valueType="num">
                                      <p:cBhvr additive="base">
                                        <p:cTn id="12" dur="500" fill="hold"/>
                                        <p:tgtEl>
                                          <p:spTgt spid="153605"/>
                                        </p:tgtEl>
                                        <p:attrNameLst>
                                          <p:attrName>ppt_x</p:attrName>
                                        </p:attrNameLst>
                                      </p:cBhvr>
                                      <p:tavLst>
                                        <p:tav tm="0">
                                          <p:val>
                                            <p:strVal val="0-#ppt_w/2"/>
                                          </p:val>
                                        </p:tav>
                                        <p:tav tm="100000">
                                          <p:val>
                                            <p:strVal val="#ppt_x"/>
                                          </p:val>
                                        </p:tav>
                                      </p:tavLst>
                                    </p:anim>
                                    <p:anim calcmode="lin" valueType="num">
                                      <p:cBhvr additive="base">
                                        <p:cTn id="13"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53614"/>
                                        </p:tgtEl>
                                        <p:attrNameLst>
                                          <p:attrName>style.visibility</p:attrName>
                                        </p:attrNameLst>
                                      </p:cBhvr>
                                      <p:to>
                                        <p:strVal val="visible"/>
                                      </p:to>
                                    </p:set>
                                    <p:anim calcmode="lin" valueType="num">
                                      <p:cBhvr additive="base">
                                        <p:cTn id="18" dur="500" fill="hold"/>
                                        <p:tgtEl>
                                          <p:spTgt spid="153614"/>
                                        </p:tgtEl>
                                        <p:attrNameLst>
                                          <p:attrName>ppt_x</p:attrName>
                                        </p:attrNameLst>
                                      </p:cBhvr>
                                      <p:tavLst>
                                        <p:tav tm="0">
                                          <p:val>
                                            <p:strVal val="0-#ppt_w/2"/>
                                          </p:val>
                                        </p:tav>
                                        <p:tav tm="100000">
                                          <p:val>
                                            <p:strVal val="#ppt_x"/>
                                          </p:val>
                                        </p:tav>
                                      </p:tavLst>
                                    </p:anim>
                                    <p:anim calcmode="lin" valueType="num">
                                      <p:cBhvr additive="base">
                                        <p:cTn id="19" dur="500" fill="hold"/>
                                        <p:tgtEl>
                                          <p:spTgt spid="15361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53615"/>
                                        </p:tgtEl>
                                        <p:attrNameLst>
                                          <p:attrName>style.visibility</p:attrName>
                                        </p:attrNameLst>
                                      </p:cBhvr>
                                      <p:to>
                                        <p:strVal val="visible"/>
                                      </p:to>
                                    </p:set>
                                    <p:anim calcmode="lin" valueType="num">
                                      <p:cBhvr additive="base">
                                        <p:cTn id="24" dur="500" fill="hold"/>
                                        <p:tgtEl>
                                          <p:spTgt spid="153615"/>
                                        </p:tgtEl>
                                        <p:attrNameLst>
                                          <p:attrName>ppt_x</p:attrName>
                                        </p:attrNameLst>
                                      </p:cBhvr>
                                      <p:tavLst>
                                        <p:tav tm="0">
                                          <p:val>
                                            <p:strVal val="0-#ppt_w/2"/>
                                          </p:val>
                                        </p:tav>
                                        <p:tav tm="100000">
                                          <p:val>
                                            <p:strVal val="#ppt_x"/>
                                          </p:val>
                                        </p:tav>
                                      </p:tavLst>
                                    </p:anim>
                                    <p:anim calcmode="lin" valueType="num">
                                      <p:cBhvr additive="base">
                                        <p:cTn id="25" dur="500" fill="hold"/>
                                        <p:tgtEl>
                                          <p:spTgt spid="15361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53616"/>
                                        </p:tgtEl>
                                        <p:attrNameLst>
                                          <p:attrName>style.visibility</p:attrName>
                                        </p:attrNameLst>
                                      </p:cBhvr>
                                      <p:to>
                                        <p:strVal val="visible"/>
                                      </p:to>
                                    </p:set>
                                    <p:anim calcmode="lin" valueType="num">
                                      <p:cBhvr additive="base">
                                        <p:cTn id="30" dur="500" fill="hold"/>
                                        <p:tgtEl>
                                          <p:spTgt spid="153616"/>
                                        </p:tgtEl>
                                        <p:attrNameLst>
                                          <p:attrName>ppt_x</p:attrName>
                                        </p:attrNameLst>
                                      </p:cBhvr>
                                      <p:tavLst>
                                        <p:tav tm="0">
                                          <p:val>
                                            <p:strVal val="0-#ppt_w/2"/>
                                          </p:val>
                                        </p:tav>
                                        <p:tav tm="100000">
                                          <p:val>
                                            <p:strVal val="#ppt_x"/>
                                          </p:val>
                                        </p:tav>
                                      </p:tavLst>
                                    </p:anim>
                                    <p:anim calcmode="lin" valueType="num">
                                      <p:cBhvr additive="base">
                                        <p:cTn id="31" dur="500" fill="hold"/>
                                        <p:tgtEl>
                                          <p:spTgt spid="1536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P spid="15360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720" name="Group 72"/>
          <p:cNvGrpSpPr>
            <a:grpSpLocks/>
          </p:cNvGrpSpPr>
          <p:nvPr/>
        </p:nvGrpSpPr>
        <p:grpSpPr bwMode="auto">
          <a:xfrm>
            <a:off x="2184294" y="1419523"/>
            <a:ext cx="6167001" cy="3735161"/>
            <a:chOff x="1292" y="1797"/>
            <a:chExt cx="2790" cy="1759"/>
          </a:xfrm>
        </p:grpSpPr>
        <p:sp>
          <p:nvSpPr>
            <p:cNvPr id="155655" name="Rectangle 7"/>
            <p:cNvSpPr>
              <a:spLocks noChangeArrowheads="1"/>
            </p:cNvSpPr>
            <p:nvPr/>
          </p:nvSpPr>
          <p:spPr bwMode="auto">
            <a:xfrm>
              <a:off x="1384" y="2296"/>
              <a:ext cx="267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56" name="Line 8"/>
            <p:cNvSpPr>
              <a:spLocks noChangeShapeType="1"/>
            </p:cNvSpPr>
            <p:nvPr/>
          </p:nvSpPr>
          <p:spPr bwMode="auto">
            <a:xfrm>
              <a:off x="1519" y="315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7" name="Line 9"/>
            <p:cNvSpPr>
              <a:spLocks noChangeShapeType="1"/>
            </p:cNvSpPr>
            <p:nvPr/>
          </p:nvSpPr>
          <p:spPr bwMode="auto">
            <a:xfrm>
              <a:off x="1837" y="315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8" name="Line 10"/>
            <p:cNvSpPr>
              <a:spLocks noChangeShapeType="1"/>
            </p:cNvSpPr>
            <p:nvPr/>
          </p:nvSpPr>
          <p:spPr bwMode="auto">
            <a:xfrm>
              <a:off x="2200" y="315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59" name="Line 11"/>
            <p:cNvSpPr>
              <a:spLocks noChangeShapeType="1"/>
            </p:cNvSpPr>
            <p:nvPr/>
          </p:nvSpPr>
          <p:spPr bwMode="auto">
            <a:xfrm>
              <a:off x="2517" y="315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0" name="Line 12"/>
            <p:cNvSpPr>
              <a:spLocks noChangeShapeType="1"/>
            </p:cNvSpPr>
            <p:nvPr/>
          </p:nvSpPr>
          <p:spPr bwMode="auto">
            <a:xfrm>
              <a:off x="2835" y="315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1" name="Line 13"/>
            <p:cNvSpPr>
              <a:spLocks noChangeShapeType="1"/>
            </p:cNvSpPr>
            <p:nvPr/>
          </p:nvSpPr>
          <p:spPr bwMode="auto">
            <a:xfrm>
              <a:off x="3198" y="315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62" name="Line 14"/>
            <p:cNvSpPr>
              <a:spLocks noChangeShapeType="1"/>
            </p:cNvSpPr>
            <p:nvPr/>
          </p:nvSpPr>
          <p:spPr bwMode="auto">
            <a:xfrm>
              <a:off x="3515" y="315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70" name="Rectangle 22"/>
            <p:cNvSpPr>
              <a:spLocks noChangeArrowheads="1"/>
            </p:cNvSpPr>
            <p:nvPr/>
          </p:nvSpPr>
          <p:spPr bwMode="auto">
            <a:xfrm>
              <a:off x="1429" y="288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a:t>
              </a:r>
              <a:endParaRPr lang="zh-CN" altLang="en-US" sz="2400" b="0">
                <a:effectLst>
                  <a:outerShdw blurRad="38100" dist="38100" dir="2700000" algn="tl">
                    <a:srgbClr val="000000"/>
                  </a:outerShdw>
                </a:effectLst>
              </a:endParaRPr>
            </a:p>
          </p:txBody>
        </p:sp>
        <p:sp>
          <p:nvSpPr>
            <p:cNvPr id="155671" name="Rectangle 23"/>
            <p:cNvSpPr>
              <a:spLocks noChangeArrowheads="1"/>
            </p:cNvSpPr>
            <p:nvPr/>
          </p:nvSpPr>
          <p:spPr bwMode="auto">
            <a:xfrm>
              <a:off x="1746" y="288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2</a:t>
              </a:r>
              <a:endParaRPr lang="zh-CN" altLang="en-US" sz="2400" b="0">
                <a:effectLst>
                  <a:outerShdw blurRad="38100" dist="38100" dir="2700000" algn="tl">
                    <a:srgbClr val="000000"/>
                  </a:outerShdw>
                </a:effectLst>
              </a:endParaRPr>
            </a:p>
          </p:txBody>
        </p:sp>
        <p:sp>
          <p:nvSpPr>
            <p:cNvPr id="155672" name="Rectangle 24"/>
            <p:cNvSpPr>
              <a:spLocks noChangeArrowheads="1"/>
            </p:cNvSpPr>
            <p:nvPr/>
          </p:nvSpPr>
          <p:spPr bwMode="auto">
            <a:xfrm>
              <a:off x="2109" y="288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3</a:t>
              </a:r>
              <a:endParaRPr lang="zh-CN" altLang="en-US" sz="2400" b="0">
                <a:effectLst>
                  <a:outerShdw blurRad="38100" dist="38100" dir="2700000" algn="tl">
                    <a:srgbClr val="000000"/>
                  </a:outerShdw>
                </a:effectLst>
              </a:endParaRPr>
            </a:p>
          </p:txBody>
        </p:sp>
        <p:sp>
          <p:nvSpPr>
            <p:cNvPr id="155673" name="Rectangle 25"/>
            <p:cNvSpPr>
              <a:spLocks noChangeArrowheads="1"/>
            </p:cNvSpPr>
            <p:nvPr/>
          </p:nvSpPr>
          <p:spPr bwMode="auto">
            <a:xfrm>
              <a:off x="2381" y="288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4</a:t>
              </a:r>
              <a:endParaRPr lang="zh-CN" altLang="en-US" sz="2400" b="0">
                <a:effectLst>
                  <a:outerShdw blurRad="38100" dist="38100" dir="2700000" algn="tl">
                    <a:srgbClr val="000000"/>
                  </a:outerShdw>
                </a:effectLst>
              </a:endParaRPr>
            </a:p>
          </p:txBody>
        </p:sp>
        <p:sp>
          <p:nvSpPr>
            <p:cNvPr id="155674" name="Rectangle 26"/>
            <p:cNvSpPr>
              <a:spLocks noChangeArrowheads="1"/>
            </p:cNvSpPr>
            <p:nvPr/>
          </p:nvSpPr>
          <p:spPr bwMode="auto">
            <a:xfrm>
              <a:off x="2744" y="288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5</a:t>
              </a:r>
              <a:endParaRPr lang="zh-CN" altLang="en-US" sz="2400" b="0">
                <a:effectLst>
                  <a:outerShdw blurRad="38100" dist="38100" dir="2700000" algn="tl">
                    <a:srgbClr val="000000"/>
                  </a:outerShdw>
                </a:effectLst>
              </a:endParaRPr>
            </a:p>
          </p:txBody>
        </p:sp>
        <p:sp>
          <p:nvSpPr>
            <p:cNvPr id="155675" name="Rectangle 27"/>
            <p:cNvSpPr>
              <a:spLocks noChangeArrowheads="1"/>
            </p:cNvSpPr>
            <p:nvPr/>
          </p:nvSpPr>
          <p:spPr bwMode="auto">
            <a:xfrm>
              <a:off x="3107" y="288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6</a:t>
              </a:r>
              <a:endParaRPr lang="zh-CN" altLang="en-US" sz="2400" b="0">
                <a:effectLst>
                  <a:outerShdw blurRad="38100" dist="38100" dir="2700000" algn="tl">
                    <a:srgbClr val="000000"/>
                  </a:outerShdw>
                </a:effectLst>
              </a:endParaRPr>
            </a:p>
          </p:txBody>
        </p:sp>
        <p:sp>
          <p:nvSpPr>
            <p:cNvPr id="155676" name="Rectangle 28"/>
            <p:cNvSpPr>
              <a:spLocks noChangeArrowheads="1"/>
            </p:cNvSpPr>
            <p:nvPr/>
          </p:nvSpPr>
          <p:spPr bwMode="auto">
            <a:xfrm>
              <a:off x="3379" y="288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7</a:t>
              </a:r>
              <a:endParaRPr lang="zh-CN" altLang="en-US" sz="2400" b="0">
                <a:effectLst>
                  <a:outerShdw blurRad="38100" dist="38100" dir="2700000" algn="tl">
                    <a:srgbClr val="000000"/>
                  </a:outerShdw>
                </a:effectLst>
              </a:endParaRPr>
            </a:p>
          </p:txBody>
        </p:sp>
        <p:sp>
          <p:nvSpPr>
            <p:cNvPr id="155677" name="Rectangle 29"/>
            <p:cNvSpPr>
              <a:spLocks noChangeArrowheads="1"/>
            </p:cNvSpPr>
            <p:nvPr/>
          </p:nvSpPr>
          <p:spPr bwMode="auto">
            <a:xfrm>
              <a:off x="3696" y="288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8</a:t>
              </a:r>
              <a:endParaRPr lang="zh-CN" altLang="en-US" sz="2400" b="0">
                <a:effectLst>
                  <a:outerShdw blurRad="38100" dist="38100" dir="2700000" algn="tl">
                    <a:srgbClr val="000000"/>
                  </a:outerShdw>
                </a:effectLst>
              </a:endParaRPr>
            </a:p>
          </p:txBody>
        </p:sp>
        <p:sp>
          <p:nvSpPr>
            <p:cNvPr id="155678" name="Rectangle 30"/>
            <p:cNvSpPr>
              <a:spLocks noChangeArrowheads="1"/>
            </p:cNvSpPr>
            <p:nvPr/>
          </p:nvSpPr>
          <p:spPr bwMode="auto">
            <a:xfrm>
              <a:off x="3107" y="2296"/>
              <a:ext cx="21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11</a:t>
              </a:r>
              <a:endParaRPr lang="zh-CN" altLang="en-US" sz="2400" b="0">
                <a:effectLst>
                  <a:outerShdw blurRad="38100" dist="38100" dir="2700000" algn="tl">
                    <a:srgbClr val="000000"/>
                  </a:outerShdw>
                </a:effectLst>
              </a:endParaRPr>
            </a:p>
          </p:txBody>
        </p:sp>
        <p:sp>
          <p:nvSpPr>
            <p:cNvPr id="155679" name="Rectangle 31"/>
            <p:cNvSpPr>
              <a:spLocks noChangeArrowheads="1"/>
            </p:cNvSpPr>
            <p:nvPr/>
          </p:nvSpPr>
          <p:spPr bwMode="auto">
            <a:xfrm>
              <a:off x="2744" y="2296"/>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12</a:t>
              </a:r>
              <a:endParaRPr lang="zh-CN" altLang="en-US" sz="2400" b="0">
                <a:effectLst>
                  <a:outerShdw blurRad="38100" dist="38100" dir="2700000" algn="tl">
                    <a:srgbClr val="000000"/>
                  </a:outerShdw>
                </a:effectLst>
              </a:endParaRPr>
            </a:p>
          </p:txBody>
        </p:sp>
        <p:sp>
          <p:nvSpPr>
            <p:cNvPr id="155680" name="Rectangle 32"/>
            <p:cNvSpPr>
              <a:spLocks noChangeArrowheads="1"/>
            </p:cNvSpPr>
            <p:nvPr/>
          </p:nvSpPr>
          <p:spPr bwMode="auto">
            <a:xfrm>
              <a:off x="2381" y="2296"/>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13</a:t>
              </a:r>
              <a:endParaRPr lang="zh-CN" altLang="en-US" sz="2400" b="0">
                <a:effectLst>
                  <a:outerShdw blurRad="38100" dist="38100" dir="2700000" algn="tl">
                    <a:srgbClr val="000000"/>
                  </a:outerShdw>
                </a:effectLst>
              </a:endParaRPr>
            </a:p>
          </p:txBody>
        </p:sp>
        <p:sp>
          <p:nvSpPr>
            <p:cNvPr id="155681" name="Rectangle 33"/>
            <p:cNvSpPr>
              <a:spLocks noChangeArrowheads="1"/>
            </p:cNvSpPr>
            <p:nvPr/>
          </p:nvSpPr>
          <p:spPr bwMode="auto">
            <a:xfrm>
              <a:off x="2064" y="2296"/>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14</a:t>
              </a:r>
              <a:endParaRPr lang="zh-CN" altLang="en-US" sz="2400" b="0">
                <a:effectLst>
                  <a:outerShdw blurRad="38100" dist="38100" dir="2700000" algn="tl">
                    <a:srgbClr val="000000"/>
                  </a:outerShdw>
                </a:effectLst>
              </a:endParaRPr>
            </a:p>
          </p:txBody>
        </p:sp>
        <p:sp>
          <p:nvSpPr>
            <p:cNvPr id="155682" name="Rectangle 34"/>
            <p:cNvSpPr>
              <a:spLocks noChangeArrowheads="1"/>
            </p:cNvSpPr>
            <p:nvPr/>
          </p:nvSpPr>
          <p:spPr bwMode="auto">
            <a:xfrm>
              <a:off x="1701" y="2296"/>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15</a:t>
              </a:r>
              <a:endParaRPr lang="zh-CN" altLang="en-US" sz="2400" b="0">
                <a:effectLst>
                  <a:outerShdw blurRad="38100" dist="38100" dir="2700000" algn="tl">
                    <a:srgbClr val="000000"/>
                  </a:outerShdw>
                </a:effectLst>
              </a:endParaRPr>
            </a:p>
          </p:txBody>
        </p:sp>
        <p:sp>
          <p:nvSpPr>
            <p:cNvPr id="155683" name="Rectangle 35"/>
            <p:cNvSpPr>
              <a:spLocks noChangeArrowheads="1"/>
            </p:cNvSpPr>
            <p:nvPr/>
          </p:nvSpPr>
          <p:spPr bwMode="auto">
            <a:xfrm>
              <a:off x="1383" y="2296"/>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16</a:t>
              </a:r>
              <a:endParaRPr lang="zh-CN" altLang="en-US" sz="2400" b="0">
                <a:effectLst>
                  <a:outerShdw blurRad="38100" dist="38100" dir="2700000" algn="tl">
                    <a:srgbClr val="000000"/>
                  </a:outerShdw>
                </a:effectLst>
              </a:endParaRPr>
            </a:p>
          </p:txBody>
        </p:sp>
        <p:sp>
          <p:nvSpPr>
            <p:cNvPr id="155684" name="Arc 36"/>
            <p:cNvSpPr>
              <a:spLocks/>
            </p:cNvSpPr>
            <p:nvPr/>
          </p:nvSpPr>
          <p:spPr bwMode="auto">
            <a:xfrm>
              <a:off x="1338" y="2659"/>
              <a:ext cx="226" cy="222"/>
            </a:xfrm>
            <a:custGeom>
              <a:avLst/>
              <a:gdLst>
                <a:gd name="G0" fmla="+- 0 0 0"/>
                <a:gd name="G1" fmla="+- 21090 0 0"/>
                <a:gd name="G2" fmla="+- 21600 0 0"/>
                <a:gd name="T0" fmla="*/ 4666 w 21600"/>
                <a:gd name="T1" fmla="*/ 0 h 41991"/>
                <a:gd name="T2" fmla="*/ 5451 w 21600"/>
                <a:gd name="T3" fmla="*/ 41991 h 41991"/>
                <a:gd name="T4" fmla="*/ 0 w 21600"/>
                <a:gd name="T5" fmla="*/ 21090 h 41991"/>
              </a:gdLst>
              <a:ahLst/>
              <a:cxnLst>
                <a:cxn ang="0">
                  <a:pos x="T0" y="T1"/>
                </a:cxn>
                <a:cxn ang="0">
                  <a:pos x="T2" y="T3"/>
                </a:cxn>
                <a:cxn ang="0">
                  <a:pos x="T4" y="T5"/>
                </a:cxn>
              </a:cxnLst>
              <a:rect l="0" t="0" r="r" b="b"/>
              <a:pathLst>
                <a:path w="21600" h="41991" fill="none" extrusionOk="0">
                  <a:moveTo>
                    <a:pt x="4666" y="-1"/>
                  </a:moveTo>
                  <a:cubicBezTo>
                    <a:pt x="14558" y="2188"/>
                    <a:pt x="21600" y="10958"/>
                    <a:pt x="21600" y="21090"/>
                  </a:cubicBezTo>
                  <a:cubicBezTo>
                    <a:pt x="21600" y="30919"/>
                    <a:pt x="14962" y="39510"/>
                    <a:pt x="5450" y="41990"/>
                  </a:cubicBezTo>
                </a:path>
                <a:path w="21600" h="41991" stroke="0" extrusionOk="0">
                  <a:moveTo>
                    <a:pt x="4666" y="-1"/>
                  </a:moveTo>
                  <a:cubicBezTo>
                    <a:pt x="14558" y="2188"/>
                    <a:pt x="21600" y="10958"/>
                    <a:pt x="21600" y="21090"/>
                  </a:cubicBezTo>
                  <a:cubicBezTo>
                    <a:pt x="21600" y="30919"/>
                    <a:pt x="14962" y="39510"/>
                    <a:pt x="5450" y="41990"/>
                  </a:cubicBezTo>
                  <a:lnTo>
                    <a:pt x="0" y="2109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85" name="Rectangle 37"/>
            <p:cNvSpPr>
              <a:spLocks noChangeArrowheads="1"/>
            </p:cNvSpPr>
            <p:nvPr/>
          </p:nvSpPr>
          <p:spPr bwMode="auto">
            <a:xfrm>
              <a:off x="2200" y="2600"/>
              <a:ext cx="54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rPr>
                <a:t>74283</a:t>
              </a:r>
              <a:endParaRPr lang="zh-CN" altLang="en-US" sz="3200" b="0">
                <a:effectLst>
                  <a:outerShdw blurRad="38100" dist="38100" dir="2700000" algn="tl">
                    <a:srgbClr val="000000"/>
                  </a:outerShdw>
                </a:effectLst>
              </a:endParaRPr>
            </a:p>
          </p:txBody>
        </p:sp>
        <p:sp>
          <p:nvSpPr>
            <p:cNvPr id="155686" name="Rectangle 38"/>
            <p:cNvSpPr>
              <a:spLocks noChangeArrowheads="1"/>
            </p:cNvSpPr>
            <p:nvPr/>
          </p:nvSpPr>
          <p:spPr bwMode="auto">
            <a:xfrm>
              <a:off x="1429" y="3339"/>
              <a:ext cx="2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S</a:t>
              </a:r>
              <a:r>
                <a:rPr lang="en-US" altLang="zh-CN" sz="2400" b="0" baseline="-25000" dirty="0">
                  <a:solidFill>
                    <a:srgbClr val="FFFF00"/>
                  </a:solidFill>
                  <a:effectLst>
                    <a:outerShdw blurRad="38100" dist="38100" dir="2700000" algn="tl">
                      <a:srgbClr val="000000"/>
                    </a:outerShdw>
                  </a:effectLst>
                </a:rPr>
                <a:t>1</a:t>
              </a:r>
              <a:endParaRPr lang="zh-CN" altLang="en-US" sz="2400" b="0" baseline="-25000" dirty="0">
                <a:solidFill>
                  <a:srgbClr val="FFFF00"/>
                </a:solidFill>
                <a:effectLst>
                  <a:outerShdw blurRad="38100" dist="38100" dir="2700000" algn="tl">
                    <a:srgbClr val="000000"/>
                  </a:outerShdw>
                </a:effectLst>
              </a:endParaRPr>
            </a:p>
          </p:txBody>
        </p:sp>
        <p:sp>
          <p:nvSpPr>
            <p:cNvPr id="155688" name="Rectangle 40"/>
            <p:cNvSpPr>
              <a:spLocks noChangeArrowheads="1"/>
            </p:cNvSpPr>
            <p:nvPr/>
          </p:nvSpPr>
          <p:spPr bwMode="auto">
            <a:xfrm>
              <a:off x="3379" y="3339"/>
              <a:ext cx="415"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rgbClr val="FF0000"/>
                  </a:solidFill>
                  <a:effectLst>
                    <a:outerShdw blurRad="38100" dist="38100" dir="2700000" algn="tl">
                      <a:srgbClr val="000000"/>
                    </a:outerShdw>
                  </a:effectLst>
                </a:rPr>
                <a:t>C</a:t>
              </a:r>
              <a:r>
                <a:rPr lang="en-US" altLang="zh-CN" sz="2400" b="0" baseline="-25000" dirty="0">
                  <a:solidFill>
                    <a:srgbClr val="FF0000"/>
                  </a:solidFill>
                  <a:effectLst>
                    <a:outerShdw blurRad="38100" dist="38100" dir="2700000" algn="tl">
                      <a:srgbClr val="000000"/>
                    </a:outerShdw>
                  </a:effectLst>
                </a:rPr>
                <a:t>0-1</a:t>
              </a:r>
              <a:endParaRPr lang="zh-CN" altLang="en-US" sz="2400" b="0" baseline="-25000" dirty="0">
                <a:solidFill>
                  <a:srgbClr val="FF0000"/>
                </a:solidFill>
                <a:effectLst>
                  <a:outerShdw blurRad="38100" dist="38100" dir="2700000" algn="tl">
                    <a:srgbClr val="000000"/>
                  </a:outerShdw>
                </a:effectLst>
              </a:endParaRPr>
            </a:p>
          </p:txBody>
        </p:sp>
        <p:sp>
          <p:nvSpPr>
            <p:cNvPr id="155690" name="Rectangle 42"/>
            <p:cNvSpPr>
              <a:spLocks noChangeArrowheads="1"/>
            </p:cNvSpPr>
            <p:nvPr/>
          </p:nvSpPr>
          <p:spPr bwMode="auto">
            <a:xfrm>
              <a:off x="3696" y="1797"/>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C</a:t>
              </a:r>
              <a:r>
                <a:rPr lang="en-US" altLang="zh-CN" sz="2400" b="0" baseline="-25000" dirty="0">
                  <a:solidFill>
                    <a:srgbClr val="FFFF00"/>
                  </a:solidFill>
                  <a:effectLst>
                    <a:outerShdw blurRad="38100" dist="38100" dir="2700000" algn="tl">
                      <a:srgbClr val="000000"/>
                    </a:outerShdw>
                  </a:effectLst>
                </a:rPr>
                <a:t>3</a:t>
              </a:r>
              <a:endParaRPr lang="zh-CN" altLang="en-US" sz="2400" b="0" baseline="-25000" dirty="0">
                <a:solidFill>
                  <a:srgbClr val="FFFF00"/>
                </a:solidFill>
                <a:effectLst>
                  <a:outerShdw blurRad="38100" dist="38100" dir="2700000" algn="tl">
                    <a:srgbClr val="000000"/>
                  </a:outerShdw>
                </a:effectLst>
              </a:endParaRPr>
            </a:p>
          </p:txBody>
        </p:sp>
        <p:sp>
          <p:nvSpPr>
            <p:cNvPr id="155696" name="Rectangle 48"/>
            <p:cNvSpPr>
              <a:spLocks noChangeArrowheads="1"/>
            </p:cNvSpPr>
            <p:nvPr/>
          </p:nvSpPr>
          <p:spPr bwMode="auto">
            <a:xfrm>
              <a:off x="1292" y="1797"/>
              <a:ext cx="3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Vcc</a:t>
              </a:r>
              <a:endParaRPr lang="zh-CN" altLang="en-US" sz="2400" b="0" baseline="-25000">
                <a:effectLst>
                  <a:outerShdw blurRad="38100" dist="38100" dir="2700000" algn="tl">
                    <a:srgbClr val="000000"/>
                  </a:outerShdw>
                </a:effectLst>
              </a:endParaRPr>
            </a:p>
          </p:txBody>
        </p:sp>
        <p:sp>
          <p:nvSpPr>
            <p:cNvPr id="155697" name="Rectangle 49"/>
            <p:cNvSpPr>
              <a:spLocks noChangeArrowheads="1"/>
            </p:cNvSpPr>
            <p:nvPr/>
          </p:nvSpPr>
          <p:spPr bwMode="auto">
            <a:xfrm>
              <a:off x="3696" y="3339"/>
              <a:ext cx="386"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GND</a:t>
              </a:r>
              <a:endParaRPr lang="zh-CN" altLang="en-US" sz="2400" b="0" baseline="-25000">
                <a:effectLst>
                  <a:outerShdw blurRad="38100" dist="38100" dir="2700000" algn="tl">
                    <a:srgbClr val="000000"/>
                  </a:outerShdw>
                </a:effectLst>
              </a:endParaRPr>
            </a:p>
          </p:txBody>
        </p:sp>
        <p:sp>
          <p:nvSpPr>
            <p:cNvPr id="155698" name="Line 50"/>
            <p:cNvSpPr>
              <a:spLocks noChangeShapeType="1"/>
            </p:cNvSpPr>
            <p:nvPr/>
          </p:nvSpPr>
          <p:spPr bwMode="auto">
            <a:xfrm>
              <a:off x="3833" y="3158"/>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699" name="Line 51"/>
            <p:cNvSpPr>
              <a:spLocks noChangeShapeType="1"/>
            </p:cNvSpPr>
            <p:nvPr/>
          </p:nvSpPr>
          <p:spPr bwMode="auto">
            <a:xfrm>
              <a:off x="1564"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0" name="Line 52"/>
            <p:cNvSpPr>
              <a:spLocks noChangeShapeType="1"/>
            </p:cNvSpPr>
            <p:nvPr/>
          </p:nvSpPr>
          <p:spPr bwMode="auto">
            <a:xfrm>
              <a:off x="1882"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1" name="Line 53"/>
            <p:cNvSpPr>
              <a:spLocks noChangeShapeType="1"/>
            </p:cNvSpPr>
            <p:nvPr/>
          </p:nvSpPr>
          <p:spPr bwMode="auto">
            <a:xfrm>
              <a:off x="2245"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2" name="Line 54"/>
            <p:cNvSpPr>
              <a:spLocks noChangeShapeType="1"/>
            </p:cNvSpPr>
            <p:nvPr/>
          </p:nvSpPr>
          <p:spPr bwMode="auto">
            <a:xfrm>
              <a:off x="2562"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3" name="Line 55"/>
            <p:cNvSpPr>
              <a:spLocks noChangeShapeType="1"/>
            </p:cNvSpPr>
            <p:nvPr/>
          </p:nvSpPr>
          <p:spPr bwMode="auto">
            <a:xfrm>
              <a:off x="2880"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4" name="Line 56"/>
            <p:cNvSpPr>
              <a:spLocks noChangeShapeType="1"/>
            </p:cNvSpPr>
            <p:nvPr/>
          </p:nvSpPr>
          <p:spPr bwMode="auto">
            <a:xfrm>
              <a:off x="3243"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5" name="Line 57"/>
            <p:cNvSpPr>
              <a:spLocks noChangeShapeType="1"/>
            </p:cNvSpPr>
            <p:nvPr/>
          </p:nvSpPr>
          <p:spPr bwMode="auto">
            <a:xfrm>
              <a:off x="3560"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6" name="Line 58"/>
            <p:cNvSpPr>
              <a:spLocks noChangeShapeType="1"/>
            </p:cNvSpPr>
            <p:nvPr/>
          </p:nvSpPr>
          <p:spPr bwMode="auto">
            <a:xfrm>
              <a:off x="3878" y="2069"/>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707" name="Rectangle 59"/>
            <p:cNvSpPr>
              <a:spLocks noChangeArrowheads="1"/>
            </p:cNvSpPr>
            <p:nvPr/>
          </p:nvSpPr>
          <p:spPr bwMode="auto">
            <a:xfrm>
              <a:off x="3424" y="2296"/>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10</a:t>
              </a:r>
              <a:endParaRPr lang="zh-CN" altLang="en-US" sz="2400" b="0">
                <a:effectLst>
                  <a:outerShdw blurRad="38100" dist="38100" dir="2700000" algn="tl">
                    <a:srgbClr val="000000"/>
                  </a:outerShdw>
                </a:effectLst>
              </a:endParaRPr>
            </a:p>
          </p:txBody>
        </p:sp>
        <p:sp>
          <p:nvSpPr>
            <p:cNvPr id="155708" name="Rectangle 60"/>
            <p:cNvSpPr>
              <a:spLocks noChangeArrowheads="1"/>
            </p:cNvSpPr>
            <p:nvPr/>
          </p:nvSpPr>
          <p:spPr bwMode="auto">
            <a:xfrm>
              <a:off x="3742" y="2296"/>
              <a:ext cx="15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9</a:t>
              </a:r>
              <a:endParaRPr lang="zh-CN" altLang="en-US" sz="2400" b="0">
                <a:effectLst>
                  <a:outerShdw blurRad="38100" dist="38100" dir="2700000" algn="tl">
                    <a:srgbClr val="000000"/>
                  </a:outerShdw>
                </a:effectLst>
              </a:endParaRPr>
            </a:p>
          </p:txBody>
        </p:sp>
        <p:sp>
          <p:nvSpPr>
            <p:cNvPr id="155709" name="Rectangle 61"/>
            <p:cNvSpPr>
              <a:spLocks noChangeArrowheads="1"/>
            </p:cNvSpPr>
            <p:nvPr/>
          </p:nvSpPr>
          <p:spPr bwMode="auto">
            <a:xfrm>
              <a:off x="1746" y="3339"/>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00B0F0"/>
                  </a:solidFill>
                  <a:effectLst>
                    <a:outerShdw blurRad="38100" dist="38100" dir="2700000" algn="tl">
                      <a:srgbClr val="000000"/>
                    </a:outerShdw>
                  </a:effectLst>
                </a:rPr>
                <a:t>B</a:t>
              </a:r>
              <a:r>
                <a:rPr lang="en-US" altLang="zh-CN" sz="2400" b="0" baseline="-25000" dirty="0">
                  <a:solidFill>
                    <a:srgbClr val="00B0F0"/>
                  </a:solidFill>
                  <a:effectLst>
                    <a:outerShdw blurRad="38100" dist="38100" dir="2700000" algn="tl">
                      <a:srgbClr val="000000"/>
                    </a:outerShdw>
                  </a:effectLst>
                </a:rPr>
                <a:t>1</a:t>
              </a:r>
              <a:endParaRPr lang="zh-CN" altLang="en-US" sz="2400" b="0" baseline="-25000" dirty="0">
                <a:solidFill>
                  <a:srgbClr val="00B0F0"/>
                </a:solidFill>
                <a:effectLst>
                  <a:outerShdw blurRad="38100" dist="38100" dir="2700000" algn="tl">
                    <a:srgbClr val="000000"/>
                  </a:outerShdw>
                </a:effectLst>
              </a:endParaRPr>
            </a:p>
          </p:txBody>
        </p:sp>
        <p:sp>
          <p:nvSpPr>
            <p:cNvPr id="155710" name="Rectangle 62"/>
            <p:cNvSpPr>
              <a:spLocks noChangeArrowheads="1"/>
            </p:cNvSpPr>
            <p:nvPr/>
          </p:nvSpPr>
          <p:spPr bwMode="auto">
            <a:xfrm>
              <a:off x="2064" y="3339"/>
              <a:ext cx="23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5">
                      <a:lumMod val="75000"/>
                    </a:schemeClr>
                  </a:solidFill>
                  <a:effectLst>
                    <a:outerShdw blurRad="38100" dist="38100" dir="2700000" algn="tl">
                      <a:srgbClr val="000000"/>
                    </a:outerShdw>
                  </a:effectLst>
                </a:rPr>
                <a:t>A</a:t>
              </a:r>
              <a:r>
                <a:rPr lang="en-US" altLang="zh-CN" sz="2400" b="0" baseline="-25000" dirty="0">
                  <a:solidFill>
                    <a:schemeClr val="accent5">
                      <a:lumMod val="75000"/>
                    </a:schemeClr>
                  </a:solidFill>
                  <a:effectLst>
                    <a:outerShdw blurRad="38100" dist="38100" dir="2700000" algn="tl">
                      <a:srgbClr val="000000"/>
                    </a:outerShdw>
                  </a:effectLst>
                </a:rPr>
                <a:t>1</a:t>
              </a:r>
              <a:endParaRPr lang="zh-CN" altLang="en-US" sz="2400" b="0" baseline="-25000" dirty="0">
                <a:solidFill>
                  <a:schemeClr val="accent5">
                    <a:lumMod val="75000"/>
                  </a:schemeClr>
                </a:solidFill>
                <a:effectLst>
                  <a:outerShdw blurRad="38100" dist="38100" dir="2700000" algn="tl">
                    <a:srgbClr val="000000"/>
                  </a:outerShdw>
                </a:effectLst>
              </a:endParaRPr>
            </a:p>
          </p:txBody>
        </p:sp>
        <p:sp>
          <p:nvSpPr>
            <p:cNvPr id="155711" name="Rectangle 63"/>
            <p:cNvSpPr>
              <a:spLocks noChangeArrowheads="1"/>
            </p:cNvSpPr>
            <p:nvPr/>
          </p:nvSpPr>
          <p:spPr bwMode="auto">
            <a:xfrm>
              <a:off x="2427" y="3339"/>
              <a:ext cx="2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S</a:t>
              </a:r>
              <a:r>
                <a:rPr lang="en-US" altLang="zh-CN" sz="2400" b="0" baseline="-25000" dirty="0">
                  <a:solidFill>
                    <a:srgbClr val="FFFF00"/>
                  </a:solidFill>
                  <a:effectLst>
                    <a:outerShdw blurRad="38100" dist="38100" dir="2700000" algn="tl">
                      <a:srgbClr val="000000"/>
                    </a:outerShdw>
                  </a:effectLst>
                </a:rPr>
                <a:t>0</a:t>
              </a:r>
              <a:endParaRPr lang="zh-CN" altLang="en-US" sz="2400" b="0" baseline="-25000" dirty="0">
                <a:solidFill>
                  <a:srgbClr val="FFFF00"/>
                </a:solidFill>
                <a:effectLst>
                  <a:outerShdw blurRad="38100" dist="38100" dir="2700000" algn="tl">
                    <a:srgbClr val="000000"/>
                  </a:outerShdw>
                </a:effectLst>
              </a:endParaRPr>
            </a:p>
          </p:txBody>
        </p:sp>
        <p:sp>
          <p:nvSpPr>
            <p:cNvPr id="155712" name="Rectangle 64"/>
            <p:cNvSpPr>
              <a:spLocks noChangeArrowheads="1"/>
            </p:cNvSpPr>
            <p:nvPr/>
          </p:nvSpPr>
          <p:spPr bwMode="auto">
            <a:xfrm>
              <a:off x="2744" y="3339"/>
              <a:ext cx="23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5">
                      <a:lumMod val="75000"/>
                    </a:schemeClr>
                  </a:solidFill>
                  <a:effectLst>
                    <a:outerShdw blurRad="38100" dist="38100" dir="2700000" algn="tl">
                      <a:srgbClr val="000000"/>
                    </a:outerShdw>
                  </a:effectLst>
                </a:rPr>
                <a:t>A</a:t>
              </a:r>
              <a:r>
                <a:rPr lang="en-US" altLang="zh-CN" sz="2400" b="0" baseline="-25000" dirty="0">
                  <a:solidFill>
                    <a:schemeClr val="accent5">
                      <a:lumMod val="75000"/>
                    </a:schemeClr>
                  </a:solidFill>
                  <a:effectLst>
                    <a:outerShdw blurRad="38100" dist="38100" dir="2700000" algn="tl">
                      <a:srgbClr val="000000"/>
                    </a:outerShdw>
                  </a:effectLst>
                </a:rPr>
                <a:t>0</a:t>
              </a:r>
              <a:endParaRPr lang="zh-CN" altLang="en-US" sz="2400" b="0" baseline="-25000" dirty="0">
                <a:solidFill>
                  <a:schemeClr val="accent5">
                    <a:lumMod val="75000"/>
                  </a:schemeClr>
                </a:solidFill>
                <a:effectLst>
                  <a:outerShdw blurRad="38100" dist="38100" dir="2700000" algn="tl">
                    <a:srgbClr val="000000"/>
                  </a:outerShdw>
                </a:effectLst>
              </a:endParaRPr>
            </a:p>
          </p:txBody>
        </p:sp>
        <p:sp>
          <p:nvSpPr>
            <p:cNvPr id="155713" name="Rectangle 65"/>
            <p:cNvSpPr>
              <a:spLocks noChangeArrowheads="1"/>
            </p:cNvSpPr>
            <p:nvPr/>
          </p:nvSpPr>
          <p:spPr bwMode="auto">
            <a:xfrm>
              <a:off x="3062" y="3339"/>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00B0F0"/>
                  </a:solidFill>
                  <a:effectLst>
                    <a:outerShdw blurRad="38100" dist="38100" dir="2700000" algn="tl">
                      <a:srgbClr val="000000"/>
                    </a:outerShdw>
                  </a:effectLst>
                </a:rPr>
                <a:t>B</a:t>
              </a:r>
              <a:r>
                <a:rPr lang="en-US" altLang="zh-CN" sz="2400" b="0" baseline="-25000" dirty="0">
                  <a:solidFill>
                    <a:srgbClr val="00B0F0"/>
                  </a:solidFill>
                  <a:effectLst>
                    <a:outerShdw blurRad="38100" dist="38100" dir="2700000" algn="tl">
                      <a:srgbClr val="000000"/>
                    </a:outerShdw>
                  </a:effectLst>
                </a:rPr>
                <a:t>0</a:t>
              </a:r>
              <a:endParaRPr lang="zh-CN" altLang="en-US" sz="2400" b="0" baseline="-25000" dirty="0">
                <a:solidFill>
                  <a:srgbClr val="00B0F0"/>
                </a:solidFill>
                <a:effectLst>
                  <a:outerShdw blurRad="38100" dist="38100" dir="2700000" algn="tl">
                    <a:srgbClr val="000000"/>
                  </a:outerShdw>
                </a:effectLst>
              </a:endParaRPr>
            </a:p>
          </p:txBody>
        </p:sp>
        <p:sp>
          <p:nvSpPr>
            <p:cNvPr id="155714" name="Rectangle 66"/>
            <p:cNvSpPr>
              <a:spLocks noChangeArrowheads="1"/>
            </p:cNvSpPr>
            <p:nvPr/>
          </p:nvSpPr>
          <p:spPr bwMode="auto">
            <a:xfrm>
              <a:off x="1747" y="1797"/>
              <a:ext cx="36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rgbClr val="00B0F0"/>
                  </a:solidFill>
                  <a:effectLst>
                    <a:outerShdw blurRad="38100" dist="38100" dir="2700000" algn="tl">
                      <a:srgbClr val="000000"/>
                    </a:outerShdw>
                  </a:effectLst>
                </a:rPr>
                <a:t>B</a:t>
              </a:r>
              <a:r>
                <a:rPr lang="en-US" altLang="zh-CN" sz="2400" b="0" baseline="-25000" dirty="0">
                  <a:solidFill>
                    <a:srgbClr val="00B0F0"/>
                  </a:solidFill>
                  <a:effectLst>
                    <a:outerShdw blurRad="38100" dist="38100" dir="2700000" algn="tl">
                      <a:srgbClr val="000000"/>
                    </a:outerShdw>
                  </a:effectLst>
                </a:rPr>
                <a:t>2</a:t>
              </a:r>
              <a:endParaRPr lang="zh-CN" altLang="en-US" sz="2400" b="0" baseline="-25000" dirty="0">
                <a:solidFill>
                  <a:srgbClr val="00B0F0"/>
                </a:solidFill>
                <a:effectLst>
                  <a:outerShdw blurRad="38100" dist="38100" dir="2700000" algn="tl">
                    <a:srgbClr val="000000"/>
                  </a:outerShdw>
                </a:effectLst>
              </a:endParaRPr>
            </a:p>
          </p:txBody>
        </p:sp>
        <p:sp>
          <p:nvSpPr>
            <p:cNvPr id="155715" name="Rectangle 67"/>
            <p:cNvSpPr>
              <a:spLocks noChangeArrowheads="1"/>
            </p:cNvSpPr>
            <p:nvPr/>
          </p:nvSpPr>
          <p:spPr bwMode="auto">
            <a:xfrm>
              <a:off x="2064" y="1797"/>
              <a:ext cx="39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chemeClr val="accent5">
                      <a:lumMod val="75000"/>
                    </a:schemeClr>
                  </a:solidFill>
                  <a:effectLst>
                    <a:outerShdw blurRad="38100" dist="38100" dir="2700000" algn="tl">
                      <a:srgbClr val="000000"/>
                    </a:outerShdw>
                  </a:effectLst>
                </a:rPr>
                <a:t>A</a:t>
              </a:r>
              <a:r>
                <a:rPr lang="en-US" altLang="zh-CN" sz="2400" b="0" baseline="-25000" dirty="0">
                  <a:solidFill>
                    <a:schemeClr val="accent5">
                      <a:lumMod val="75000"/>
                    </a:schemeClr>
                  </a:solidFill>
                  <a:effectLst>
                    <a:outerShdw blurRad="38100" dist="38100" dir="2700000" algn="tl">
                      <a:srgbClr val="000000"/>
                    </a:outerShdw>
                  </a:effectLst>
                </a:rPr>
                <a:t>2</a:t>
              </a:r>
              <a:endParaRPr lang="zh-CN" altLang="en-US" sz="2400" b="0" baseline="-25000" dirty="0">
                <a:solidFill>
                  <a:schemeClr val="accent5">
                    <a:lumMod val="75000"/>
                  </a:schemeClr>
                </a:solidFill>
                <a:effectLst>
                  <a:outerShdw blurRad="38100" dist="38100" dir="2700000" algn="tl">
                    <a:srgbClr val="000000"/>
                  </a:outerShdw>
                </a:effectLst>
              </a:endParaRPr>
            </a:p>
          </p:txBody>
        </p:sp>
        <p:sp>
          <p:nvSpPr>
            <p:cNvPr id="155716" name="Rectangle 68"/>
            <p:cNvSpPr>
              <a:spLocks noChangeArrowheads="1"/>
            </p:cNvSpPr>
            <p:nvPr/>
          </p:nvSpPr>
          <p:spPr bwMode="auto">
            <a:xfrm>
              <a:off x="2382" y="1797"/>
              <a:ext cx="319"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rgbClr val="FFFF00"/>
                  </a:solidFill>
                  <a:effectLst>
                    <a:outerShdw blurRad="38100" dist="38100" dir="2700000" algn="tl">
                      <a:srgbClr val="000000"/>
                    </a:outerShdw>
                  </a:effectLst>
                </a:rPr>
                <a:t>S</a:t>
              </a:r>
              <a:r>
                <a:rPr lang="en-US" altLang="zh-CN" sz="2400" b="0" baseline="-25000" dirty="0">
                  <a:solidFill>
                    <a:srgbClr val="FFFF00"/>
                  </a:solidFill>
                  <a:effectLst>
                    <a:outerShdw blurRad="38100" dist="38100" dir="2700000" algn="tl">
                      <a:srgbClr val="000000"/>
                    </a:outerShdw>
                  </a:effectLst>
                </a:rPr>
                <a:t>2</a:t>
              </a:r>
              <a:endParaRPr lang="zh-CN" altLang="en-US" sz="2400" b="0" baseline="-25000" dirty="0">
                <a:solidFill>
                  <a:srgbClr val="FFFF00"/>
                </a:solidFill>
                <a:effectLst>
                  <a:outerShdw blurRad="38100" dist="38100" dir="2700000" algn="tl">
                    <a:srgbClr val="000000"/>
                  </a:outerShdw>
                </a:effectLst>
              </a:endParaRPr>
            </a:p>
          </p:txBody>
        </p:sp>
        <p:sp>
          <p:nvSpPr>
            <p:cNvPr id="155717" name="Rectangle 69"/>
            <p:cNvSpPr>
              <a:spLocks noChangeArrowheads="1"/>
            </p:cNvSpPr>
            <p:nvPr/>
          </p:nvSpPr>
          <p:spPr bwMode="auto">
            <a:xfrm>
              <a:off x="2699" y="1797"/>
              <a:ext cx="23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5">
                      <a:lumMod val="75000"/>
                    </a:schemeClr>
                  </a:solidFill>
                  <a:effectLst>
                    <a:outerShdw blurRad="38100" dist="38100" dir="2700000" algn="tl">
                      <a:srgbClr val="000000"/>
                    </a:outerShdw>
                  </a:effectLst>
                </a:rPr>
                <a:t>A</a:t>
              </a:r>
              <a:r>
                <a:rPr lang="en-US" altLang="zh-CN" sz="2400" b="0" baseline="-25000" dirty="0">
                  <a:solidFill>
                    <a:schemeClr val="accent5">
                      <a:lumMod val="75000"/>
                    </a:schemeClr>
                  </a:solidFill>
                  <a:effectLst>
                    <a:outerShdw blurRad="38100" dist="38100" dir="2700000" algn="tl">
                      <a:srgbClr val="000000"/>
                    </a:outerShdw>
                  </a:effectLst>
                </a:rPr>
                <a:t>3</a:t>
              </a:r>
              <a:endParaRPr lang="zh-CN" altLang="en-US" sz="2400" b="0" baseline="-25000" dirty="0">
                <a:solidFill>
                  <a:schemeClr val="accent5">
                    <a:lumMod val="75000"/>
                  </a:schemeClr>
                </a:solidFill>
                <a:effectLst>
                  <a:outerShdw blurRad="38100" dist="38100" dir="2700000" algn="tl">
                    <a:srgbClr val="000000"/>
                  </a:outerShdw>
                </a:effectLst>
              </a:endParaRPr>
            </a:p>
          </p:txBody>
        </p:sp>
        <p:sp>
          <p:nvSpPr>
            <p:cNvPr id="155718" name="Rectangle 70"/>
            <p:cNvSpPr>
              <a:spLocks noChangeArrowheads="1"/>
            </p:cNvSpPr>
            <p:nvPr/>
          </p:nvSpPr>
          <p:spPr bwMode="auto">
            <a:xfrm>
              <a:off x="3016" y="1797"/>
              <a:ext cx="22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00B0F0"/>
                  </a:solidFill>
                  <a:effectLst>
                    <a:outerShdw blurRad="38100" dist="38100" dir="2700000" algn="tl">
                      <a:srgbClr val="000000"/>
                    </a:outerShdw>
                  </a:effectLst>
                </a:rPr>
                <a:t>B</a:t>
              </a:r>
              <a:r>
                <a:rPr lang="en-US" altLang="zh-CN" sz="2400" b="0" baseline="-25000" dirty="0">
                  <a:solidFill>
                    <a:srgbClr val="00B0F0"/>
                  </a:solidFill>
                  <a:effectLst>
                    <a:outerShdw blurRad="38100" dist="38100" dir="2700000" algn="tl">
                      <a:srgbClr val="000000"/>
                    </a:outerShdw>
                  </a:effectLst>
                </a:rPr>
                <a:t>3</a:t>
              </a:r>
              <a:endParaRPr lang="zh-CN" altLang="en-US" sz="2400" b="0" baseline="-25000" dirty="0">
                <a:solidFill>
                  <a:srgbClr val="00B0F0"/>
                </a:solidFill>
                <a:effectLst>
                  <a:outerShdw blurRad="38100" dist="38100" dir="2700000" algn="tl">
                    <a:srgbClr val="000000"/>
                  </a:outerShdw>
                </a:effectLst>
              </a:endParaRPr>
            </a:p>
          </p:txBody>
        </p:sp>
        <p:sp>
          <p:nvSpPr>
            <p:cNvPr id="155719" name="Rectangle 71"/>
            <p:cNvSpPr>
              <a:spLocks noChangeArrowheads="1"/>
            </p:cNvSpPr>
            <p:nvPr/>
          </p:nvSpPr>
          <p:spPr bwMode="auto">
            <a:xfrm>
              <a:off x="3424" y="1797"/>
              <a:ext cx="208"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S</a:t>
              </a:r>
              <a:r>
                <a:rPr lang="en-US" altLang="zh-CN" sz="2400" b="0" baseline="-25000" dirty="0">
                  <a:solidFill>
                    <a:srgbClr val="FFFF00"/>
                  </a:solidFill>
                  <a:effectLst>
                    <a:outerShdw blurRad="38100" dist="38100" dir="2700000" algn="tl">
                      <a:srgbClr val="000000"/>
                    </a:outerShdw>
                  </a:effectLst>
                </a:rPr>
                <a:t>3</a:t>
              </a:r>
              <a:endParaRPr lang="zh-CN" altLang="en-US" sz="2400" b="0" baseline="-25000" dirty="0">
                <a:solidFill>
                  <a:srgbClr val="FFFF00"/>
                </a:solidFill>
                <a:effectLst>
                  <a:outerShdw blurRad="38100" dist="38100" dir="2700000" algn="tl">
                    <a:srgbClr val="000000"/>
                  </a:outerShdw>
                </a:effectLst>
              </a:endParaRPr>
            </a:p>
          </p:txBody>
        </p:sp>
      </p:grpSp>
      <p:sp>
        <p:nvSpPr>
          <p:cNvPr id="57" name="灯片编号占位符 56"/>
          <p:cNvSpPr>
            <a:spLocks noGrp="1"/>
          </p:cNvSpPr>
          <p:nvPr>
            <p:ph type="sldNum" sz="quarter" idx="12"/>
          </p:nvPr>
        </p:nvSpPr>
        <p:spPr/>
        <p:txBody>
          <a:bodyPr/>
          <a:lstStyle/>
          <a:p>
            <a:fld id="{F1B57B6A-AD3B-468F-B130-3414C91247FB}" type="slidenum">
              <a:rPr lang="zh-CN" altLang="en-US" smtClean="0"/>
              <a:pPr/>
              <a:t>56</a:t>
            </a:fld>
            <a:endParaRPr lang="en-US" altLang="zh-CN"/>
          </a:p>
        </p:txBody>
      </p:sp>
      <p:sp>
        <p:nvSpPr>
          <p:cNvPr id="59" name="矩形 58"/>
          <p:cNvSpPr/>
          <p:nvPr/>
        </p:nvSpPr>
        <p:spPr>
          <a:xfrm>
            <a:off x="3452795" y="5857893"/>
            <a:ext cx="3954929" cy="646331"/>
          </a:xfrm>
          <a:prstGeom prst="rect">
            <a:avLst/>
          </a:prstGeom>
        </p:spPr>
        <p:txBody>
          <a:bodyPr wrap="none">
            <a:spAutoFit/>
          </a:bodyPr>
          <a:lstStyle/>
          <a:p>
            <a:r>
              <a:rPr lang="en-US" altLang="zh-CN" b="0" dirty="0">
                <a:solidFill>
                  <a:srgbClr val="FFFF00"/>
                </a:solidFill>
                <a:effectLst>
                  <a:outerShdw blurRad="38100" dist="38100" dir="2700000" algn="tl">
                    <a:srgbClr val="000000"/>
                  </a:outerShdw>
                </a:effectLst>
                <a:latin typeface="黑体" pitchFamily="49" charset="-122"/>
                <a:ea typeface="黑体" pitchFamily="49" charset="-122"/>
              </a:rPr>
              <a:t>A</a:t>
            </a:r>
            <a:r>
              <a:rPr lang="en-US" altLang="zh-CN" b="0" baseline="-25000" dirty="0">
                <a:solidFill>
                  <a:srgbClr val="FFFF00"/>
                </a:solidFill>
                <a:effectLst>
                  <a:outerShdw blurRad="38100" dist="38100" dir="2700000" algn="tl">
                    <a:srgbClr val="000000"/>
                  </a:outerShdw>
                </a:effectLst>
                <a:latin typeface="黑体" pitchFamily="49" charset="-122"/>
                <a:ea typeface="黑体" pitchFamily="49" charset="-122"/>
              </a:rPr>
              <a:t>3</a:t>
            </a:r>
            <a:r>
              <a:rPr lang="en-US" altLang="zh-CN" b="0" dirty="0">
                <a:solidFill>
                  <a:srgbClr val="FFFF00"/>
                </a:solidFill>
                <a:effectLst>
                  <a:outerShdw blurRad="38100" dist="38100" dir="2700000" algn="tl">
                    <a:srgbClr val="000000"/>
                  </a:outerShdw>
                </a:effectLst>
                <a:latin typeface="黑体" pitchFamily="49" charset="-122"/>
                <a:ea typeface="黑体" pitchFamily="49" charset="-122"/>
              </a:rPr>
              <a:t>A</a:t>
            </a:r>
            <a:r>
              <a:rPr lang="en-US" altLang="zh-CN" b="0" baseline="-25000" dirty="0">
                <a:solidFill>
                  <a:srgbClr val="FFFF00"/>
                </a:solidFill>
                <a:effectLst>
                  <a:outerShdw blurRad="38100" dist="38100" dir="2700000" algn="tl">
                    <a:srgbClr val="000000"/>
                  </a:outerShdw>
                </a:effectLst>
                <a:latin typeface="黑体" pitchFamily="49" charset="-122"/>
                <a:ea typeface="黑体" pitchFamily="49" charset="-122"/>
              </a:rPr>
              <a:t>2</a:t>
            </a:r>
            <a:r>
              <a:rPr lang="en-US" altLang="zh-CN" b="0" dirty="0">
                <a:solidFill>
                  <a:srgbClr val="FFFF00"/>
                </a:solidFill>
                <a:effectLst>
                  <a:outerShdw blurRad="38100" dist="38100" dir="2700000" algn="tl">
                    <a:srgbClr val="000000"/>
                  </a:outerShdw>
                </a:effectLst>
                <a:latin typeface="黑体" pitchFamily="49" charset="-122"/>
                <a:ea typeface="黑体" pitchFamily="49" charset="-122"/>
              </a:rPr>
              <a:t>A</a:t>
            </a:r>
            <a:r>
              <a:rPr lang="en-US" altLang="zh-CN" b="0" baseline="-2500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b="0" dirty="0">
                <a:solidFill>
                  <a:srgbClr val="FFFF00"/>
                </a:solidFill>
                <a:effectLst>
                  <a:outerShdw blurRad="38100" dist="38100" dir="2700000" algn="tl">
                    <a:srgbClr val="000000"/>
                  </a:outerShdw>
                </a:effectLst>
                <a:latin typeface="黑体" pitchFamily="49" charset="-122"/>
                <a:ea typeface="黑体" pitchFamily="49" charset="-122"/>
              </a:rPr>
              <a:t>A</a:t>
            </a:r>
            <a:r>
              <a:rPr lang="en-US" altLang="zh-CN" b="0" baseline="-25000" dirty="0">
                <a:solidFill>
                  <a:srgbClr val="FFFF00"/>
                </a:solidFill>
                <a:effectLst>
                  <a:outerShdw blurRad="38100" dist="38100" dir="2700000" algn="tl">
                    <a:srgbClr val="000000"/>
                  </a:outerShdw>
                </a:effectLst>
                <a:latin typeface="黑体" pitchFamily="49" charset="-122"/>
                <a:ea typeface="黑体" pitchFamily="49" charset="-122"/>
              </a:rPr>
              <a:t>0</a:t>
            </a:r>
            <a:r>
              <a:rPr lang="en-US" altLang="zh-CN" b="0" dirty="0">
                <a:effectLst>
                  <a:outerShdw blurRad="38100" dist="38100" dir="2700000" algn="tl">
                    <a:srgbClr val="000000"/>
                  </a:outerShdw>
                </a:effectLst>
                <a:latin typeface="黑体" pitchFamily="49" charset="-122"/>
                <a:ea typeface="黑体" pitchFamily="49" charset="-122"/>
              </a:rPr>
              <a:t> </a:t>
            </a:r>
            <a:r>
              <a:rPr lang="en-US" altLang="zh-CN" b="0" dirty="0">
                <a:solidFill>
                  <a:schemeClr val="accent1"/>
                </a:solidFill>
                <a:effectLst>
                  <a:outerShdw blurRad="38100" dist="38100" dir="2700000" algn="tl">
                    <a:srgbClr val="000000"/>
                  </a:outerShdw>
                </a:effectLst>
                <a:latin typeface="黑体" pitchFamily="49" charset="-122"/>
                <a:ea typeface="黑体" pitchFamily="49" charset="-122"/>
              </a:rPr>
              <a:t>+</a:t>
            </a:r>
            <a:r>
              <a:rPr lang="en-US" altLang="zh-CN" b="0" dirty="0">
                <a:effectLst>
                  <a:outerShdw blurRad="38100" dist="38100" dir="2700000" algn="tl">
                    <a:srgbClr val="000000"/>
                  </a:outerShdw>
                </a:effectLst>
                <a:latin typeface="黑体" pitchFamily="49" charset="-122"/>
                <a:ea typeface="黑体" pitchFamily="49" charset="-122"/>
              </a:rPr>
              <a:t> </a:t>
            </a:r>
            <a:r>
              <a:rPr lang="en-US" altLang="zh-CN" b="0" dirty="0">
                <a:solidFill>
                  <a:srgbClr val="FFFF00"/>
                </a:solidFill>
                <a:effectLst>
                  <a:outerShdw blurRad="38100" dist="38100" dir="2700000" algn="tl">
                    <a:srgbClr val="000000"/>
                  </a:outerShdw>
                </a:effectLst>
                <a:latin typeface="黑体" pitchFamily="49" charset="-122"/>
                <a:ea typeface="黑体" pitchFamily="49" charset="-122"/>
              </a:rPr>
              <a:t>B</a:t>
            </a:r>
            <a:r>
              <a:rPr lang="en-US" altLang="zh-CN" b="0" baseline="-25000" dirty="0">
                <a:solidFill>
                  <a:srgbClr val="FFFF00"/>
                </a:solidFill>
                <a:effectLst>
                  <a:outerShdw blurRad="38100" dist="38100" dir="2700000" algn="tl">
                    <a:srgbClr val="000000"/>
                  </a:outerShdw>
                </a:effectLst>
                <a:latin typeface="黑体" pitchFamily="49" charset="-122"/>
                <a:ea typeface="黑体" pitchFamily="49" charset="-122"/>
              </a:rPr>
              <a:t>3</a:t>
            </a:r>
            <a:r>
              <a:rPr lang="en-US" altLang="zh-CN" b="0" dirty="0">
                <a:solidFill>
                  <a:srgbClr val="FFFF00"/>
                </a:solidFill>
                <a:effectLst>
                  <a:outerShdw blurRad="38100" dist="38100" dir="2700000" algn="tl">
                    <a:srgbClr val="000000"/>
                  </a:outerShdw>
                </a:effectLst>
                <a:latin typeface="黑体" pitchFamily="49" charset="-122"/>
                <a:ea typeface="黑体" pitchFamily="49" charset="-122"/>
              </a:rPr>
              <a:t>B</a:t>
            </a:r>
            <a:r>
              <a:rPr lang="en-US" altLang="zh-CN" b="0" baseline="-25000" dirty="0">
                <a:solidFill>
                  <a:srgbClr val="FFFF00"/>
                </a:solidFill>
                <a:effectLst>
                  <a:outerShdw blurRad="38100" dist="38100" dir="2700000" algn="tl">
                    <a:srgbClr val="000000"/>
                  </a:outerShdw>
                </a:effectLst>
                <a:latin typeface="黑体" pitchFamily="49" charset="-122"/>
                <a:ea typeface="黑体" pitchFamily="49" charset="-122"/>
              </a:rPr>
              <a:t>2</a:t>
            </a:r>
            <a:r>
              <a:rPr lang="en-US" altLang="zh-CN" b="0" dirty="0">
                <a:solidFill>
                  <a:srgbClr val="FFFF00"/>
                </a:solidFill>
                <a:effectLst>
                  <a:outerShdw blurRad="38100" dist="38100" dir="2700000" algn="tl">
                    <a:srgbClr val="000000"/>
                  </a:outerShdw>
                </a:effectLst>
                <a:latin typeface="黑体" pitchFamily="49" charset="-122"/>
                <a:ea typeface="黑体" pitchFamily="49" charset="-122"/>
              </a:rPr>
              <a:t>B</a:t>
            </a:r>
            <a:r>
              <a:rPr lang="en-US" altLang="zh-CN" b="0" baseline="-2500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b="0" dirty="0">
                <a:solidFill>
                  <a:srgbClr val="FFFF00"/>
                </a:solidFill>
                <a:effectLst>
                  <a:outerShdw blurRad="38100" dist="38100" dir="2700000" algn="tl">
                    <a:srgbClr val="000000"/>
                  </a:outerShdw>
                </a:effectLst>
                <a:latin typeface="黑体" pitchFamily="49" charset="-122"/>
                <a:ea typeface="黑体" pitchFamily="49" charset="-122"/>
              </a:rPr>
              <a:t>B</a:t>
            </a:r>
            <a:r>
              <a:rPr lang="en-US" altLang="zh-CN" b="0" baseline="-25000" dirty="0">
                <a:solidFill>
                  <a:srgbClr val="FFFF00"/>
                </a:solidFill>
                <a:effectLst>
                  <a:outerShdw blurRad="38100" dist="38100" dir="2700000" algn="tl">
                    <a:srgbClr val="000000"/>
                  </a:outerShdw>
                </a:effectLst>
                <a:latin typeface="黑体" pitchFamily="49" charset="-122"/>
                <a:ea typeface="黑体" pitchFamily="49" charset="-122"/>
              </a:rPr>
              <a:t>0</a:t>
            </a:r>
            <a:endParaRPr lang="zh-CN" altLang="en-US" dirty="0">
              <a:solidFill>
                <a:srgbClr val="FFFF00"/>
              </a:solidFill>
            </a:endParaRPr>
          </a:p>
        </p:txBody>
      </p:sp>
      <p:grpSp>
        <p:nvGrpSpPr>
          <p:cNvPr id="72" name="组合 71"/>
          <p:cNvGrpSpPr/>
          <p:nvPr/>
        </p:nvGrpSpPr>
        <p:grpSpPr>
          <a:xfrm>
            <a:off x="1738282" y="5857893"/>
            <a:ext cx="1643074" cy="584775"/>
            <a:chOff x="214282" y="5857892"/>
            <a:chExt cx="1643074" cy="584775"/>
          </a:xfrm>
        </p:grpSpPr>
        <p:sp>
          <p:nvSpPr>
            <p:cNvPr id="60" name="矩形 59"/>
            <p:cNvSpPr/>
            <p:nvPr/>
          </p:nvSpPr>
          <p:spPr>
            <a:xfrm>
              <a:off x="214282" y="5857892"/>
              <a:ext cx="798617"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C</a:t>
              </a:r>
              <a:r>
                <a:rPr lang="en-US" altLang="zh-CN" sz="3200" b="0" baseline="-25000" dirty="0">
                  <a:effectLst>
                    <a:outerShdw blurRad="38100" dist="38100" dir="2700000" algn="tl">
                      <a:srgbClr val="000000"/>
                    </a:outerShdw>
                  </a:effectLst>
                  <a:latin typeface="黑体" pitchFamily="49" charset="-122"/>
                  <a:ea typeface="黑体" pitchFamily="49" charset="-122"/>
                </a:rPr>
                <a:t>0-1</a:t>
              </a:r>
              <a:endParaRPr lang="zh-CN" altLang="en-US" sz="3200" dirty="0"/>
            </a:p>
          </p:txBody>
        </p:sp>
        <p:cxnSp>
          <p:nvCxnSpPr>
            <p:cNvPr id="65" name="直接箭头连接符 64"/>
            <p:cNvCxnSpPr/>
            <p:nvPr/>
          </p:nvCxnSpPr>
          <p:spPr bwMode="auto">
            <a:xfrm>
              <a:off x="1071538" y="6215082"/>
              <a:ext cx="785818" cy="1588"/>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3" name="组合 72"/>
          <p:cNvGrpSpPr/>
          <p:nvPr/>
        </p:nvGrpSpPr>
        <p:grpSpPr>
          <a:xfrm>
            <a:off x="7453322" y="3844357"/>
            <a:ext cx="2312056" cy="2598310"/>
            <a:chOff x="5929322" y="3844357"/>
            <a:chExt cx="2312056" cy="2598310"/>
          </a:xfrm>
        </p:grpSpPr>
        <p:cxnSp>
          <p:nvCxnSpPr>
            <p:cNvPr id="66" name="直接箭头连接符 65"/>
            <p:cNvCxnSpPr/>
            <p:nvPr/>
          </p:nvCxnSpPr>
          <p:spPr bwMode="auto">
            <a:xfrm>
              <a:off x="5929322" y="6215082"/>
              <a:ext cx="785818" cy="1588"/>
            </a:xfrm>
            <a:prstGeom prst="straightConnector1">
              <a:avLst/>
            </a:prstGeom>
            <a:solidFill>
              <a:schemeClr val="accent1"/>
            </a:solidFill>
            <a:ln w="2540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矩形 66"/>
            <p:cNvSpPr/>
            <p:nvPr/>
          </p:nvSpPr>
          <p:spPr>
            <a:xfrm>
              <a:off x="7000892" y="5857892"/>
              <a:ext cx="526106" cy="584775"/>
            </a:xfrm>
            <a:prstGeom prst="rect">
              <a:avLst/>
            </a:prstGeom>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C</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3</a:t>
              </a:r>
              <a:endParaRPr lang="zh-CN" altLang="en-US" sz="3200" dirty="0">
                <a:solidFill>
                  <a:schemeClr val="accent1"/>
                </a:solidFill>
              </a:endParaRPr>
            </a:p>
          </p:txBody>
        </p:sp>
        <p:sp>
          <p:nvSpPr>
            <p:cNvPr id="68" name="矩形 67"/>
            <p:cNvSpPr/>
            <p:nvPr/>
          </p:nvSpPr>
          <p:spPr>
            <a:xfrm>
              <a:off x="7715272" y="3844357"/>
              <a:ext cx="526106" cy="584775"/>
            </a:xfrm>
            <a:prstGeom prst="rect">
              <a:avLst/>
            </a:prstGeom>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S</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3</a:t>
              </a:r>
              <a:endParaRPr lang="zh-CN" altLang="en-US" sz="3200" dirty="0">
                <a:solidFill>
                  <a:schemeClr val="accent1"/>
                </a:solidFill>
              </a:endParaRPr>
            </a:p>
          </p:txBody>
        </p:sp>
        <p:sp>
          <p:nvSpPr>
            <p:cNvPr id="69" name="矩形 68"/>
            <p:cNvSpPr/>
            <p:nvPr/>
          </p:nvSpPr>
          <p:spPr>
            <a:xfrm>
              <a:off x="7689232" y="4558737"/>
              <a:ext cx="526106" cy="584775"/>
            </a:xfrm>
            <a:prstGeom prst="rect">
              <a:avLst/>
            </a:prstGeom>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S</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2</a:t>
              </a:r>
              <a:endParaRPr lang="zh-CN" altLang="en-US" sz="3200" dirty="0">
                <a:solidFill>
                  <a:schemeClr val="accent1"/>
                </a:solidFill>
              </a:endParaRPr>
            </a:p>
          </p:txBody>
        </p:sp>
        <p:sp>
          <p:nvSpPr>
            <p:cNvPr id="70" name="矩形 69"/>
            <p:cNvSpPr/>
            <p:nvPr/>
          </p:nvSpPr>
          <p:spPr>
            <a:xfrm>
              <a:off x="7689232" y="5201679"/>
              <a:ext cx="526106" cy="584775"/>
            </a:xfrm>
            <a:prstGeom prst="rect">
              <a:avLst/>
            </a:prstGeom>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S</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1</a:t>
              </a:r>
              <a:endParaRPr lang="zh-CN" altLang="en-US" sz="3200" dirty="0">
                <a:solidFill>
                  <a:schemeClr val="accent1"/>
                </a:solidFill>
              </a:endParaRPr>
            </a:p>
          </p:txBody>
        </p:sp>
        <p:sp>
          <p:nvSpPr>
            <p:cNvPr id="71" name="矩形 70"/>
            <p:cNvSpPr/>
            <p:nvPr/>
          </p:nvSpPr>
          <p:spPr>
            <a:xfrm>
              <a:off x="7689232" y="5844621"/>
              <a:ext cx="526106" cy="584775"/>
            </a:xfrm>
            <a:prstGeom prst="rect">
              <a:avLst/>
            </a:prstGeom>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S</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0</a:t>
              </a:r>
              <a:endParaRPr lang="zh-CN" altLang="en-US" sz="3200" dirty="0">
                <a:solidFill>
                  <a:schemeClr val="accent1"/>
                </a:solidFill>
              </a:endParaRPr>
            </a:p>
          </p:txBody>
        </p:sp>
      </p:grpSp>
      <p:sp>
        <p:nvSpPr>
          <p:cNvPr id="74" name="Rectangle 4"/>
          <p:cNvSpPr>
            <a:spLocks noChangeArrowheads="1"/>
          </p:cNvSpPr>
          <p:nvPr/>
        </p:nvSpPr>
        <p:spPr bwMode="auto">
          <a:xfrm>
            <a:off x="1910050" y="395954"/>
            <a:ext cx="78211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Chip pin diagram of Carry Look-Ahead Adder</a:t>
            </a:r>
            <a:endParaRPr lang="zh-CN" altLang="en-US" sz="3200" b="0" dirty="0">
              <a:solidFill>
                <a:srgbClr val="FFFF00"/>
              </a:solidFill>
              <a:effectLst>
                <a:outerShdw blurRad="38100" dist="38100" dir="2700000" algn="tl">
                  <a:srgbClr val="000000">
                    <a:alpha val="43137"/>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35139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5720"/>
                                        </p:tgtEl>
                                        <p:attrNameLst>
                                          <p:attrName>style.visibility</p:attrName>
                                        </p:attrNameLst>
                                      </p:cBhvr>
                                      <p:to>
                                        <p:strVal val="visible"/>
                                      </p:to>
                                    </p:set>
                                    <p:anim calcmode="lin" valueType="num">
                                      <p:cBhvr additive="base">
                                        <p:cTn id="7" dur="500" fill="hold"/>
                                        <p:tgtEl>
                                          <p:spTgt spid="155720"/>
                                        </p:tgtEl>
                                        <p:attrNameLst>
                                          <p:attrName>ppt_x</p:attrName>
                                        </p:attrNameLst>
                                      </p:cBhvr>
                                      <p:tavLst>
                                        <p:tav tm="0">
                                          <p:val>
                                            <p:strVal val="0-#ppt_w/2"/>
                                          </p:val>
                                        </p:tav>
                                        <p:tav tm="100000">
                                          <p:val>
                                            <p:strVal val="#ppt_x"/>
                                          </p:val>
                                        </p:tav>
                                      </p:tavLst>
                                    </p:anim>
                                    <p:anim calcmode="lin" valueType="num">
                                      <p:cBhvr additive="base">
                                        <p:cTn id="8" dur="500" fill="hold"/>
                                        <p:tgtEl>
                                          <p:spTgt spid="1557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blinds(horizontal)">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linds(horizontal)">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blinds(horizontal)">
                                      <p:cBhvr>
                                        <p:cTn id="23" dur="500"/>
                                        <p:tgtEl>
                                          <p:spTgt spid="73"/>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blinds(horizontal)">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7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ChangeArrowheads="1"/>
          </p:cNvSpPr>
          <p:nvPr/>
        </p:nvSpPr>
        <p:spPr bwMode="auto">
          <a:xfrm>
            <a:off x="1836861" y="536631"/>
            <a:ext cx="72090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Convert 8421 BCD to Excess-Three Code.</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grpSp>
        <p:nvGrpSpPr>
          <p:cNvPr id="60" name="组合 59"/>
          <p:cNvGrpSpPr/>
          <p:nvPr/>
        </p:nvGrpSpPr>
        <p:grpSpPr>
          <a:xfrm>
            <a:off x="3216276" y="2736851"/>
            <a:ext cx="4321175" cy="2032007"/>
            <a:chOff x="1692275" y="2736850"/>
            <a:chExt cx="4321175" cy="2032007"/>
          </a:xfrm>
        </p:grpSpPr>
        <p:sp>
          <p:nvSpPr>
            <p:cNvPr id="156679" name="Line 7"/>
            <p:cNvSpPr>
              <a:spLocks noChangeShapeType="1"/>
            </p:cNvSpPr>
            <p:nvPr/>
          </p:nvSpPr>
          <p:spPr bwMode="auto">
            <a:xfrm>
              <a:off x="1974854" y="4429132"/>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0" name="Line 8"/>
            <p:cNvSpPr>
              <a:spLocks noChangeShapeType="1"/>
            </p:cNvSpPr>
            <p:nvPr/>
          </p:nvSpPr>
          <p:spPr bwMode="auto">
            <a:xfrm>
              <a:off x="2479679" y="4429132"/>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1" name="Line 9"/>
            <p:cNvSpPr>
              <a:spLocks noChangeShapeType="1"/>
            </p:cNvSpPr>
            <p:nvPr/>
          </p:nvSpPr>
          <p:spPr bwMode="auto">
            <a:xfrm>
              <a:off x="3055941" y="4429132"/>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2" name="Line 10"/>
            <p:cNvSpPr>
              <a:spLocks noChangeShapeType="1"/>
            </p:cNvSpPr>
            <p:nvPr/>
          </p:nvSpPr>
          <p:spPr bwMode="auto">
            <a:xfrm>
              <a:off x="3559179" y="4429132"/>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3" name="Line 11"/>
            <p:cNvSpPr>
              <a:spLocks noChangeShapeType="1"/>
            </p:cNvSpPr>
            <p:nvPr/>
          </p:nvSpPr>
          <p:spPr bwMode="auto">
            <a:xfrm>
              <a:off x="4064004" y="4429132"/>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4" name="Line 12"/>
            <p:cNvSpPr>
              <a:spLocks noChangeShapeType="1"/>
            </p:cNvSpPr>
            <p:nvPr/>
          </p:nvSpPr>
          <p:spPr bwMode="auto">
            <a:xfrm>
              <a:off x="4640266" y="4429132"/>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5" name="Line 13"/>
            <p:cNvSpPr>
              <a:spLocks noChangeShapeType="1"/>
            </p:cNvSpPr>
            <p:nvPr/>
          </p:nvSpPr>
          <p:spPr bwMode="auto">
            <a:xfrm>
              <a:off x="5143504" y="4429132"/>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07" name="Line 35"/>
            <p:cNvSpPr>
              <a:spLocks noChangeShapeType="1"/>
            </p:cNvSpPr>
            <p:nvPr/>
          </p:nvSpPr>
          <p:spPr bwMode="auto">
            <a:xfrm>
              <a:off x="5648329" y="4429132"/>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4" name="组合 53"/>
            <p:cNvGrpSpPr/>
            <p:nvPr/>
          </p:nvGrpSpPr>
          <p:grpSpPr>
            <a:xfrm>
              <a:off x="1692275" y="2736850"/>
              <a:ext cx="4321175" cy="1722438"/>
              <a:chOff x="1692275" y="2736850"/>
              <a:chExt cx="4321175" cy="1722438"/>
            </a:xfrm>
          </p:grpSpPr>
          <p:sp>
            <p:nvSpPr>
              <p:cNvPr id="156678" name="Rectangle 6"/>
              <p:cNvSpPr>
                <a:spLocks noChangeArrowheads="1"/>
              </p:cNvSpPr>
              <p:nvPr/>
            </p:nvSpPr>
            <p:spPr bwMode="auto">
              <a:xfrm>
                <a:off x="1765300" y="3136900"/>
                <a:ext cx="4248150" cy="1292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0" name="Arc 28"/>
              <p:cNvSpPr>
                <a:spLocks/>
              </p:cNvSpPr>
              <p:nvPr/>
            </p:nvSpPr>
            <p:spPr bwMode="auto">
              <a:xfrm>
                <a:off x="1692275" y="3713163"/>
                <a:ext cx="358775" cy="333375"/>
              </a:xfrm>
              <a:custGeom>
                <a:avLst/>
                <a:gdLst>
                  <a:gd name="G0" fmla="+- 0 0 0"/>
                  <a:gd name="G1" fmla="+- 21090 0 0"/>
                  <a:gd name="G2" fmla="+- 21600 0 0"/>
                  <a:gd name="T0" fmla="*/ 4666 w 21600"/>
                  <a:gd name="T1" fmla="*/ 0 h 41991"/>
                  <a:gd name="T2" fmla="*/ 5451 w 21600"/>
                  <a:gd name="T3" fmla="*/ 41991 h 41991"/>
                  <a:gd name="T4" fmla="*/ 0 w 21600"/>
                  <a:gd name="T5" fmla="*/ 21090 h 41991"/>
                </a:gdLst>
                <a:ahLst/>
                <a:cxnLst>
                  <a:cxn ang="0">
                    <a:pos x="T0" y="T1"/>
                  </a:cxn>
                  <a:cxn ang="0">
                    <a:pos x="T2" y="T3"/>
                  </a:cxn>
                  <a:cxn ang="0">
                    <a:pos x="T4" y="T5"/>
                  </a:cxn>
                </a:cxnLst>
                <a:rect l="0" t="0" r="r" b="b"/>
                <a:pathLst>
                  <a:path w="21600" h="41991" fill="none" extrusionOk="0">
                    <a:moveTo>
                      <a:pt x="4666" y="-1"/>
                    </a:moveTo>
                    <a:cubicBezTo>
                      <a:pt x="14558" y="2188"/>
                      <a:pt x="21600" y="10958"/>
                      <a:pt x="21600" y="21090"/>
                    </a:cubicBezTo>
                    <a:cubicBezTo>
                      <a:pt x="21600" y="30919"/>
                      <a:pt x="14962" y="39510"/>
                      <a:pt x="5450" y="41990"/>
                    </a:cubicBezTo>
                  </a:path>
                  <a:path w="21600" h="41991" stroke="0" extrusionOk="0">
                    <a:moveTo>
                      <a:pt x="4666" y="-1"/>
                    </a:moveTo>
                    <a:cubicBezTo>
                      <a:pt x="14558" y="2188"/>
                      <a:pt x="21600" y="10958"/>
                      <a:pt x="21600" y="21090"/>
                    </a:cubicBezTo>
                    <a:cubicBezTo>
                      <a:pt x="21600" y="30919"/>
                      <a:pt x="14962" y="39510"/>
                      <a:pt x="5450" y="41990"/>
                    </a:cubicBezTo>
                    <a:lnTo>
                      <a:pt x="0" y="2109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1" name="Rectangle 29"/>
              <p:cNvSpPr>
                <a:spLocks noChangeArrowheads="1"/>
              </p:cNvSpPr>
              <p:nvPr/>
            </p:nvSpPr>
            <p:spPr bwMode="auto">
              <a:xfrm>
                <a:off x="3276600" y="3497263"/>
                <a:ext cx="120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rPr>
                  <a:t>74283</a:t>
                </a:r>
                <a:endParaRPr lang="zh-CN" altLang="en-US" sz="3200" b="0">
                  <a:effectLst>
                    <a:outerShdw blurRad="38100" dist="38100" dir="2700000" algn="tl">
                      <a:srgbClr val="000000"/>
                    </a:outerShdw>
                  </a:effectLst>
                </a:endParaRPr>
              </a:p>
            </p:txBody>
          </p:sp>
          <p:sp>
            <p:nvSpPr>
              <p:cNvPr id="156702" name="Rectangle 30"/>
              <p:cNvSpPr>
                <a:spLocks noChangeArrowheads="1"/>
              </p:cNvSpPr>
              <p:nvPr/>
            </p:nvSpPr>
            <p:spPr bwMode="auto">
              <a:xfrm>
                <a:off x="4356100" y="3065463"/>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S</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156708" name="Line 36"/>
              <p:cNvSpPr>
                <a:spLocks noChangeShapeType="1"/>
              </p:cNvSpPr>
              <p:nvPr/>
            </p:nvSpPr>
            <p:spPr bwMode="auto">
              <a:xfrm>
                <a:off x="2411413" y="2776538"/>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11" name="Line 39"/>
              <p:cNvSpPr>
                <a:spLocks noChangeShapeType="1"/>
              </p:cNvSpPr>
              <p:nvPr/>
            </p:nvSpPr>
            <p:spPr bwMode="auto">
              <a:xfrm flipH="1">
                <a:off x="3421063" y="2746364"/>
                <a:ext cx="1588" cy="3698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13" name="Line 41"/>
              <p:cNvSpPr>
                <a:spLocks noChangeShapeType="1"/>
              </p:cNvSpPr>
              <p:nvPr/>
            </p:nvSpPr>
            <p:spPr bwMode="auto">
              <a:xfrm>
                <a:off x="4500563" y="2776538"/>
                <a:ext cx="1588" cy="33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15" name="Line 43"/>
              <p:cNvSpPr>
                <a:spLocks noChangeShapeType="1"/>
              </p:cNvSpPr>
              <p:nvPr/>
            </p:nvSpPr>
            <p:spPr bwMode="auto">
              <a:xfrm>
                <a:off x="5435600" y="2736850"/>
                <a:ext cx="0" cy="379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18" name="Rectangle 46"/>
              <p:cNvSpPr>
                <a:spLocks noChangeArrowheads="1"/>
              </p:cNvSpPr>
              <p:nvPr/>
            </p:nvSpPr>
            <p:spPr bwMode="auto">
              <a:xfrm>
                <a:off x="4932363" y="40020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156719" name="Rectangle 47"/>
              <p:cNvSpPr>
                <a:spLocks noChangeArrowheads="1"/>
              </p:cNvSpPr>
              <p:nvPr/>
            </p:nvSpPr>
            <p:spPr bwMode="auto">
              <a:xfrm>
                <a:off x="2771775" y="4002088"/>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156720" name="Rectangle 48"/>
              <p:cNvSpPr>
                <a:spLocks noChangeArrowheads="1"/>
              </p:cNvSpPr>
              <p:nvPr/>
            </p:nvSpPr>
            <p:spPr bwMode="auto">
              <a:xfrm>
                <a:off x="5219700" y="3065463"/>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S</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156721" name="Rectangle 49"/>
              <p:cNvSpPr>
                <a:spLocks noChangeArrowheads="1"/>
              </p:cNvSpPr>
              <p:nvPr/>
            </p:nvSpPr>
            <p:spPr bwMode="auto">
              <a:xfrm>
                <a:off x="3276600" y="4002088"/>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156722" name="Rectangle 50"/>
              <p:cNvSpPr>
                <a:spLocks noChangeArrowheads="1"/>
              </p:cNvSpPr>
              <p:nvPr/>
            </p:nvSpPr>
            <p:spPr bwMode="auto">
              <a:xfrm>
                <a:off x="5435600" y="40020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156723" name="Rectangle 51"/>
              <p:cNvSpPr>
                <a:spLocks noChangeArrowheads="1"/>
              </p:cNvSpPr>
              <p:nvPr/>
            </p:nvSpPr>
            <p:spPr bwMode="auto">
              <a:xfrm>
                <a:off x="4427538" y="4002088"/>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156724" name="Rectangle 52"/>
              <p:cNvSpPr>
                <a:spLocks noChangeArrowheads="1"/>
              </p:cNvSpPr>
              <p:nvPr/>
            </p:nvSpPr>
            <p:spPr bwMode="auto">
              <a:xfrm>
                <a:off x="2268538" y="4002088"/>
                <a:ext cx="63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156725" name="Rectangle 53"/>
              <p:cNvSpPr>
                <a:spLocks noChangeArrowheads="1"/>
              </p:cNvSpPr>
              <p:nvPr/>
            </p:nvSpPr>
            <p:spPr bwMode="auto">
              <a:xfrm>
                <a:off x="3276600" y="3065463"/>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S</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156726" name="Rectangle 54"/>
              <p:cNvSpPr>
                <a:spLocks noChangeArrowheads="1"/>
              </p:cNvSpPr>
              <p:nvPr/>
            </p:nvSpPr>
            <p:spPr bwMode="auto">
              <a:xfrm>
                <a:off x="1692275" y="4002088"/>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3</a:t>
                </a:r>
                <a:endParaRPr lang="zh-CN" altLang="en-US" sz="2400" b="0" baseline="-25000">
                  <a:effectLst>
                    <a:outerShdw blurRad="38100" dist="38100" dir="2700000" algn="tl">
                      <a:srgbClr val="000000"/>
                    </a:outerShdw>
                  </a:effectLst>
                </a:endParaRPr>
              </a:p>
            </p:txBody>
          </p:sp>
          <p:sp>
            <p:nvSpPr>
              <p:cNvPr id="156727" name="Rectangle 55"/>
              <p:cNvSpPr>
                <a:spLocks noChangeArrowheads="1"/>
              </p:cNvSpPr>
              <p:nvPr/>
            </p:nvSpPr>
            <p:spPr bwMode="auto">
              <a:xfrm>
                <a:off x="3851275" y="40020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3</a:t>
                </a:r>
                <a:endParaRPr lang="zh-CN" altLang="en-US" sz="2400" b="0" baseline="-25000">
                  <a:effectLst>
                    <a:outerShdw blurRad="38100" dist="38100" dir="2700000" algn="tl">
                      <a:srgbClr val="000000"/>
                    </a:outerShdw>
                  </a:effectLst>
                </a:endParaRPr>
              </a:p>
            </p:txBody>
          </p:sp>
          <p:sp>
            <p:nvSpPr>
              <p:cNvPr id="156728" name="Rectangle 56"/>
              <p:cNvSpPr>
                <a:spLocks noChangeArrowheads="1"/>
              </p:cNvSpPr>
              <p:nvPr/>
            </p:nvSpPr>
            <p:spPr bwMode="auto">
              <a:xfrm>
                <a:off x="2195513" y="3065463"/>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S</a:t>
                </a:r>
                <a:r>
                  <a:rPr lang="en-US" altLang="zh-CN" sz="2400" b="0" baseline="-25000">
                    <a:effectLst>
                      <a:outerShdw blurRad="38100" dist="38100" dir="2700000" algn="tl">
                        <a:srgbClr val="000000"/>
                      </a:outerShdw>
                    </a:effectLst>
                  </a:rPr>
                  <a:t>3</a:t>
                </a:r>
                <a:endParaRPr lang="zh-CN" altLang="en-US" sz="2400" b="0" baseline="-25000">
                  <a:effectLst>
                    <a:outerShdw blurRad="38100" dist="38100" dir="2700000" algn="tl">
                      <a:srgbClr val="000000"/>
                    </a:outerShdw>
                  </a:effectLst>
                </a:endParaRPr>
              </a:p>
            </p:txBody>
          </p:sp>
        </p:grpSp>
      </p:grpSp>
      <p:grpSp>
        <p:nvGrpSpPr>
          <p:cNvPr id="58" name="组合 57"/>
          <p:cNvGrpSpPr/>
          <p:nvPr/>
        </p:nvGrpSpPr>
        <p:grpSpPr>
          <a:xfrm>
            <a:off x="6881818" y="3571876"/>
            <a:ext cx="1317616" cy="601660"/>
            <a:chOff x="5341947" y="3400428"/>
            <a:chExt cx="1317616" cy="601660"/>
          </a:xfrm>
        </p:grpSpPr>
        <p:sp>
          <p:nvSpPr>
            <p:cNvPr id="156731" name="Line 59"/>
            <p:cNvSpPr>
              <a:spLocks noChangeShapeType="1"/>
            </p:cNvSpPr>
            <p:nvPr/>
          </p:nvSpPr>
          <p:spPr bwMode="auto">
            <a:xfrm>
              <a:off x="6443663" y="3713163"/>
              <a:ext cx="1588" cy="273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7" name="组合 56"/>
            <p:cNvGrpSpPr/>
            <p:nvPr/>
          </p:nvGrpSpPr>
          <p:grpSpPr>
            <a:xfrm>
              <a:off x="5341947" y="3400428"/>
              <a:ext cx="1317616" cy="601660"/>
              <a:chOff x="5341947" y="3400428"/>
              <a:chExt cx="1317616" cy="601660"/>
            </a:xfrm>
          </p:grpSpPr>
          <p:sp>
            <p:nvSpPr>
              <p:cNvPr id="156703" name="Rectangle 31"/>
              <p:cNvSpPr>
                <a:spLocks noChangeArrowheads="1"/>
              </p:cNvSpPr>
              <p:nvPr/>
            </p:nvSpPr>
            <p:spPr bwMode="auto">
              <a:xfrm>
                <a:off x="5341947" y="3400428"/>
                <a:ext cx="65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chemeClr val="accent1"/>
                    </a:solidFill>
                    <a:effectLst>
                      <a:outerShdw blurRad="38100" dist="38100" dir="2700000" algn="tl">
                        <a:srgbClr val="000000"/>
                      </a:outerShdw>
                    </a:effectLst>
                  </a:rPr>
                  <a:t>C</a:t>
                </a:r>
                <a:r>
                  <a:rPr lang="en-US" altLang="zh-CN" sz="2400" b="0" baseline="-25000" dirty="0">
                    <a:solidFill>
                      <a:schemeClr val="accent1"/>
                    </a:solidFill>
                    <a:effectLst>
                      <a:outerShdw blurRad="38100" dist="38100" dir="2700000" algn="tl">
                        <a:srgbClr val="000000"/>
                      </a:outerShdw>
                    </a:effectLst>
                  </a:rPr>
                  <a:t>0-1</a:t>
                </a:r>
                <a:endParaRPr lang="zh-CN" altLang="en-US" sz="2400" b="0" baseline="-25000" dirty="0">
                  <a:solidFill>
                    <a:schemeClr val="accent1"/>
                  </a:solidFill>
                  <a:effectLst>
                    <a:outerShdw blurRad="38100" dist="38100" dir="2700000" algn="tl">
                      <a:srgbClr val="000000"/>
                    </a:outerShdw>
                  </a:effectLst>
                </a:endParaRPr>
              </a:p>
            </p:txBody>
          </p:sp>
          <p:sp>
            <p:nvSpPr>
              <p:cNvPr id="156730" name="Line 58"/>
              <p:cNvSpPr>
                <a:spLocks noChangeShapeType="1"/>
              </p:cNvSpPr>
              <p:nvPr/>
            </p:nvSpPr>
            <p:spPr bwMode="auto">
              <a:xfrm>
                <a:off x="6011863" y="3713163"/>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32" name="Line 60"/>
              <p:cNvSpPr>
                <a:spLocks noChangeShapeType="1"/>
              </p:cNvSpPr>
              <p:nvPr/>
            </p:nvSpPr>
            <p:spPr bwMode="auto">
              <a:xfrm>
                <a:off x="6227763" y="4002088"/>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56" name="组合 55"/>
          <p:cNvGrpSpPr/>
          <p:nvPr/>
        </p:nvGrpSpPr>
        <p:grpSpPr>
          <a:xfrm>
            <a:off x="5470506" y="4714884"/>
            <a:ext cx="1920875" cy="457200"/>
            <a:chOff x="3924300" y="4792663"/>
            <a:chExt cx="1920875" cy="457200"/>
          </a:xfrm>
        </p:grpSpPr>
        <p:sp>
          <p:nvSpPr>
            <p:cNvPr id="156737" name="Rectangle 65"/>
            <p:cNvSpPr>
              <a:spLocks noChangeArrowheads="1"/>
            </p:cNvSpPr>
            <p:nvPr/>
          </p:nvSpPr>
          <p:spPr bwMode="auto">
            <a:xfrm>
              <a:off x="3924300" y="4792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0</a:t>
              </a:r>
              <a:endParaRPr lang="zh-CN" altLang="en-US" sz="2400" b="0" baseline="-25000" dirty="0">
                <a:solidFill>
                  <a:schemeClr val="accent1"/>
                </a:solidFill>
                <a:effectLst>
                  <a:outerShdw blurRad="38100" dist="38100" dir="2700000" algn="tl">
                    <a:srgbClr val="000000"/>
                  </a:outerShdw>
                </a:effectLst>
              </a:endParaRPr>
            </a:p>
          </p:txBody>
        </p:sp>
        <p:sp>
          <p:nvSpPr>
            <p:cNvPr id="156738" name="Rectangle 66"/>
            <p:cNvSpPr>
              <a:spLocks noChangeArrowheads="1"/>
            </p:cNvSpPr>
            <p:nvPr/>
          </p:nvSpPr>
          <p:spPr bwMode="auto">
            <a:xfrm>
              <a:off x="4500563" y="4792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0</a:t>
              </a:r>
              <a:endParaRPr lang="zh-CN" altLang="en-US" sz="2400" b="0" baseline="-25000" dirty="0">
                <a:solidFill>
                  <a:schemeClr val="accent1"/>
                </a:solidFill>
                <a:effectLst>
                  <a:outerShdw blurRad="38100" dist="38100" dir="2700000" algn="tl">
                    <a:srgbClr val="000000"/>
                  </a:outerShdw>
                </a:effectLst>
              </a:endParaRPr>
            </a:p>
          </p:txBody>
        </p:sp>
        <p:sp>
          <p:nvSpPr>
            <p:cNvPr id="156739" name="Rectangle 67"/>
            <p:cNvSpPr>
              <a:spLocks noChangeArrowheads="1"/>
            </p:cNvSpPr>
            <p:nvPr/>
          </p:nvSpPr>
          <p:spPr bwMode="auto">
            <a:xfrm>
              <a:off x="5003800" y="4792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1</a:t>
              </a:r>
              <a:endParaRPr lang="zh-CN" altLang="en-US" sz="2400" b="0" baseline="-25000" dirty="0">
                <a:solidFill>
                  <a:schemeClr val="accent1"/>
                </a:solidFill>
                <a:effectLst>
                  <a:outerShdw blurRad="38100" dist="38100" dir="2700000" algn="tl">
                    <a:srgbClr val="000000"/>
                  </a:outerShdw>
                </a:effectLst>
              </a:endParaRPr>
            </a:p>
          </p:txBody>
        </p:sp>
        <p:sp>
          <p:nvSpPr>
            <p:cNvPr id="156740" name="Rectangle 68"/>
            <p:cNvSpPr>
              <a:spLocks noChangeArrowheads="1"/>
            </p:cNvSpPr>
            <p:nvPr/>
          </p:nvSpPr>
          <p:spPr bwMode="auto">
            <a:xfrm>
              <a:off x="5508625" y="4792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1</a:t>
              </a:r>
              <a:endParaRPr lang="zh-CN" altLang="en-US" sz="2400" b="0" baseline="-25000" dirty="0">
                <a:solidFill>
                  <a:schemeClr val="accent1"/>
                </a:solidFill>
                <a:effectLst>
                  <a:outerShdw blurRad="38100" dist="38100" dir="2700000" algn="tl">
                    <a:srgbClr val="000000"/>
                  </a:outerShdw>
                </a:effectLst>
              </a:endParaRPr>
            </a:p>
          </p:txBody>
        </p:sp>
      </p:grpSp>
      <p:grpSp>
        <p:nvGrpSpPr>
          <p:cNvPr id="55" name="组合 54"/>
          <p:cNvGrpSpPr/>
          <p:nvPr/>
        </p:nvGrpSpPr>
        <p:grpSpPr>
          <a:xfrm>
            <a:off x="3309918" y="4714884"/>
            <a:ext cx="1989138" cy="1018162"/>
            <a:chOff x="1763713" y="4792663"/>
            <a:chExt cx="1989138" cy="1018162"/>
          </a:xfrm>
        </p:grpSpPr>
        <p:sp>
          <p:nvSpPr>
            <p:cNvPr id="156733" name="Rectangle 61"/>
            <p:cNvSpPr>
              <a:spLocks noChangeArrowheads="1"/>
            </p:cNvSpPr>
            <p:nvPr/>
          </p:nvSpPr>
          <p:spPr bwMode="auto">
            <a:xfrm>
              <a:off x="1763713" y="479266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A</a:t>
              </a:r>
              <a:endParaRPr lang="zh-CN" altLang="en-US" sz="2400" b="0" baseline="-25000" dirty="0">
                <a:solidFill>
                  <a:srgbClr val="FFFF00"/>
                </a:solidFill>
                <a:effectLst>
                  <a:outerShdw blurRad="38100" dist="38100" dir="2700000" algn="tl">
                    <a:srgbClr val="000000"/>
                  </a:outerShdw>
                </a:effectLst>
              </a:endParaRPr>
            </a:p>
          </p:txBody>
        </p:sp>
        <p:sp>
          <p:nvSpPr>
            <p:cNvPr id="156734" name="Rectangle 62"/>
            <p:cNvSpPr>
              <a:spLocks noChangeArrowheads="1"/>
            </p:cNvSpPr>
            <p:nvPr/>
          </p:nvSpPr>
          <p:spPr bwMode="auto">
            <a:xfrm>
              <a:off x="2339975" y="47926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B</a:t>
              </a:r>
              <a:endParaRPr lang="zh-CN" altLang="en-US" sz="2400" b="0" baseline="-25000" dirty="0">
                <a:solidFill>
                  <a:srgbClr val="FFFF00"/>
                </a:solidFill>
                <a:effectLst>
                  <a:outerShdw blurRad="38100" dist="38100" dir="2700000" algn="tl">
                    <a:srgbClr val="000000"/>
                  </a:outerShdw>
                </a:effectLst>
              </a:endParaRPr>
            </a:p>
          </p:txBody>
        </p:sp>
        <p:sp>
          <p:nvSpPr>
            <p:cNvPr id="156735" name="Rectangle 63"/>
            <p:cNvSpPr>
              <a:spLocks noChangeArrowheads="1"/>
            </p:cNvSpPr>
            <p:nvPr/>
          </p:nvSpPr>
          <p:spPr bwMode="auto">
            <a:xfrm>
              <a:off x="2843213" y="47926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C</a:t>
              </a:r>
              <a:endParaRPr lang="zh-CN" altLang="en-US" sz="2400" b="0" baseline="-25000" dirty="0">
                <a:solidFill>
                  <a:srgbClr val="FFFF00"/>
                </a:solidFill>
                <a:effectLst>
                  <a:outerShdw blurRad="38100" dist="38100" dir="2700000" algn="tl">
                    <a:srgbClr val="000000"/>
                  </a:outerShdw>
                </a:effectLst>
              </a:endParaRPr>
            </a:p>
          </p:txBody>
        </p:sp>
        <p:sp>
          <p:nvSpPr>
            <p:cNvPr id="156736" name="Rectangle 64"/>
            <p:cNvSpPr>
              <a:spLocks noChangeArrowheads="1"/>
            </p:cNvSpPr>
            <p:nvPr/>
          </p:nvSpPr>
          <p:spPr bwMode="auto">
            <a:xfrm>
              <a:off x="3348038" y="479266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D</a:t>
              </a:r>
              <a:endParaRPr lang="zh-CN" altLang="en-US" sz="2400" b="0" baseline="-25000" dirty="0">
                <a:solidFill>
                  <a:srgbClr val="FFFF00"/>
                </a:solidFill>
                <a:effectLst>
                  <a:outerShdw blurRad="38100" dist="38100" dir="2700000" algn="tl">
                    <a:srgbClr val="000000"/>
                  </a:outerShdw>
                </a:effectLst>
              </a:endParaRPr>
            </a:p>
          </p:txBody>
        </p:sp>
        <p:sp>
          <p:nvSpPr>
            <p:cNvPr id="156745" name="Rectangle 73"/>
            <p:cNvSpPr>
              <a:spLocks noChangeArrowheads="1"/>
            </p:cNvSpPr>
            <p:nvPr/>
          </p:nvSpPr>
          <p:spPr bwMode="auto">
            <a:xfrm>
              <a:off x="1835150" y="5226050"/>
              <a:ext cx="16209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8421BCD</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grpSp>
        <p:nvGrpSpPr>
          <p:cNvPr id="59" name="组合 58"/>
          <p:cNvGrpSpPr/>
          <p:nvPr/>
        </p:nvGrpSpPr>
        <p:grpSpPr>
          <a:xfrm>
            <a:off x="3738547" y="1524208"/>
            <a:ext cx="3397803" cy="1222157"/>
            <a:chOff x="2195513" y="1579781"/>
            <a:chExt cx="3397803" cy="1222157"/>
          </a:xfrm>
        </p:grpSpPr>
        <p:sp>
          <p:nvSpPr>
            <p:cNvPr id="156741" name="Rectangle 69"/>
            <p:cNvSpPr>
              <a:spLocks noChangeArrowheads="1"/>
            </p:cNvSpPr>
            <p:nvPr/>
          </p:nvSpPr>
          <p:spPr bwMode="auto">
            <a:xfrm>
              <a:off x="2195513" y="2344738"/>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effectLst>
                    <a:outerShdw blurRad="38100" dist="38100" dir="2700000" algn="tl">
                      <a:srgbClr val="000000"/>
                    </a:outerShdw>
                  </a:effectLst>
                </a:rPr>
                <a:t>W</a:t>
              </a:r>
              <a:endParaRPr lang="zh-CN" altLang="en-US" sz="2400" b="0" baseline="-25000" dirty="0">
                <a:effectLst>
                  <a:outerShdw blurRad="38100" dist="38100" dir="2700000" algn="tl">
                    <a:srgbClr val="000000"/>
                  </a:outerShdw>
                </a:effectLst>
              </a:endParaRPr>
            </a:p>
          </p:txBody>
        </p:sp>
        <p:sp>
          <p:nvSpPr>
            <p:cNvPr id="156742" name="Rectangle 70"/>
            <p:cNvSpPr>
              <a:spLocks noChangeArrowheads="1"/>
            </p:cNvSpPr>
            <p:nvPr/>
          </p:nvSpPr>
          <p:spPr bwMode="auto">
            <a:xfrm>
              <a:off x="3203575" y="234473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X</a:t>
              </a:r>
              <a:endParaRPr lang="zh-CN" altLang="en-US" sz="2400" b="0" baseline="-25000">
                <a:effectLst>
                  <a:outerShdw blurRad="38100" dist="38100" dir="2700000" algn="tl">
                    <a:srgbClr val="000000"/>
                  </a:outerShdw>
                </a:effectLst>
              </a:endParaRPr>
            </a:p>
          </p:txBody>
        </p:sp>
        <p:sp>
          <p:nvSpPr>
            <p:cNvPr id="156743" name="Rectangle 71"/>
            <p:cNvSpPr>
              <a:spLocks noChangeArrowheads="1"/>
            </p:cNvSpPr>
            <p:nvPr/>
          </p:nvSpPr>
          <p:spPr bwMode="auto">
            <a:xfrm>
              <a:off x="4284663" y="234473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Y</a:t>
              </a:r>
              <a:endParaRPr lang="en-US" altLang="zh-CN" sz="2400" b="0" baseline="-25000">
                <a:effectLst>
                  <a:outerShdw blurRad="38100" dist="38100" dir="2700000" algn="tl">
                    <a:srgbClr val="000000"/>
                  </a:outerShdw>
                </a:effectLst>
              </a:endParaRPr>
            </a:p>
          </p:txBody>
        </p:sp>
        <p:sp>
          <p:nvSpPr>
            <p:cNvPr id="156744" name="Rectangle 72"/>
            <p:cNvSpPr>
              <a:spLocks noChangeArrowheads="1"/>
            </p:cNvSpPr>
            <p:nvPr/>
          </p:nvSpPr>
          <p:spPr bwMode="auto">
            <a:xfrm>
              <a:off x="5219700" y="23447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Z</a:t>
              </a:r>
              <a:endParaRPr lang="zh-CN" altLang="en-US" sz="2400" b="0" baseline="-25000">
                <a:effectLst>
                  <a:outerShdw blurRad="38100" dist="38100" dir="2700000" algn="tl">
                    <a:srgbClr val="000000"/>
                  </a:outerShdw>
                </a:effectLst>
              </a:endParaRPr>
            </a:p>
          </p:txBody>
        </p:sp>
        <p:sp>
          <p:nvSpPr>
            <p:cNvPr id="156746" name="Rectangle 74"/>
            <p:cNvSpPr>
              <a:spLocks noChangeArrowheads="1"/>
            </p:cNvSpPr>
            <p:nvPr/>
          </p:nvSpPr>
          <p:spPr bwMode="auto">
            <a:xfrm>
              <a:off x="2204247" y="1579781"/>
              <a:ext cx="33890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rPr>
                <a:t>Excess-Three Code</a:t>
              </a:r>
              <a:endParaRPr lang="zh-CN" altLang="en-US" sz="3200" b="0" dirty="0">
                <a:effectLst>
                  <a:outerShdw blurRad="38100" dist="38100" dir="2700000" algn="tl">
                    <a:srgbClr val="000000"/>
                  </a:outerShdw>
                </a:effectLst>
                <a:ea typeface="黑体" pitchFamily="49" charset="-122"/>
              </a:endParaRPr>
            </a:p>
          </p:txBody>
        </p:sp>
      </p:grpSp>
    </p:spTree>
    <p:extLst>
      <p:ext uri="{BB962C8B-B14F-4D97-AF65-F5344CB8AC3E}">
        <p14:creationId xmlns:p14="http://schemas.microsoft.com/office/powerpoint/2010/main" val="143447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linds(horizontal)">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anim calcmode="lin" valueType="num">
                                      <p:cBhvr additive="base">
                                        <p:cTn id="18" dur="500" fill="hold"/>
                                        <p:tgtEl>
                                          <p:spTgt spid="55"/>
                                        </p:tgtEl>
                                        <p:attrNameLst>
                                          <p:attrName>ppt_x</p:attrName>
                                        </p:attrNameLst>
                                      </p:cBhvr>
                                      <p:tavLst>
                                        <p:tav tm="0">
                                          <p:val>
                                            <p:strVal val="#ppt_x"/>
                                          </p:val>
                                        </p:tav>
                                        <p:tav tm="100000">
                                          <p:val>
                                            <p:strVal val="#ppt_x"/>
                                          </p:val>
                                        </p:tav>
                                      </p:tavLst>
                                    </p:anim>
                                    <p:anim calcmode="lin" valueType="num">
                                      <p:cBhvr additive="base">
                                        <p:cTn id="1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500" fill="hold"/>
                                        <p:tgtEl>
                                          <p:spTgt spid="56"/>
                                        </p:tgtEl>
                                        <p:attrNameLst>
                                          <p:attrName>ppt_x</p:attrName>
                                        </p:attrNameLst>
                                      </p:cBhvr>
                                      <p:tavLst>
                                        <p:tav tm="0">
                                          <p:val>
                                            <p:strVal val="#ppt_x"/>
                                          </p:val>
                                        </p:tav>
                                        <p:tav tm="100000">
                                          <p:val>
                                            <p:strVal val="#ppt_x"/>
                                          </p:val>
                                        </p:tav>
                                      </p:tavLst>
                                    </p:anim>
                                    <p:anim calcmode="lin" valueType="num">
                                      <p:cBhvr additive="base">
                                        <p:cTn id="2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ppt_x"/>
                                          </p:val>
                                        </p:tav>
                                        <p:tav tm="100000">
                                          <p:val>
                                            <p:strVal val="#ppt_x"/>
                                          </p:val>
                                        </p:tav>
                                      </p:tavLst>
                                    </p:anim>
                                    <p:anim calcmode="lin" valueType="num">
                                      <p:cBhvr additive="base">
                                        <p:cTn id="31"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500" fill="hold"/>
                                        <p:tgtEl>
                                          <p:spTgt spid="59"/>
                                        </p:tgtEl>
                                        <p:attrNameLst>
                                          <p:attrName>ppt_x</p:attrName>
                                        </p:attrNameLst>
                                      </p:cBhvr>
                                      <p:tavLst>
                                        <p:tav tm="0">
                                          <p:val>
                                            <p:strVal val="#ppt_x"/>
                                          </p:val>
                                        </p:tav>
                                        <p:tav tm="100000">
                                          <p:val>
                                            <p:strVal val="#ppt_x"/>
                                          </p:val>
                                        </p:tav>
                                      </p:tavLst>
                                    </p:anim>
                                    <p:anim calcmode="lin" valueType="num">
                                      <p:cBhvr additive="base">
                                        <p:cTn id="3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56" name="Rectangle 36"/>
          <p:cNvSpPr>
            <a:spLocks noChangeArrowheads="1"/>
          </p:cNvSpPr>
          <p:nvPr/>
        </p:nvSpPr>
        <p:spPr bwMode="auto">
          <a:xfrm>
            <a:off x="1981200" y="4762500"/>
            <a:ext cx="4044950" cy="579438"/>
          </a:xfrm>
          <a:prstGeom prst="rect">
            <a:avLst/>
          </a:prstGeom>
          <a:solidFill>
            <a:schemeClr val="bg1">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1   0   1     0   0</a:t>
            </a:r>
          </a:p>
        </p:txBody>
      </p:sp>
      <p:sp>
        <p:nvSpPr>
          <p:cNvPr id="56358" name="Rectangle 38"/>
          <p:cNvSpPr>
            <a:spLocks noChangeArrowheads="1"/>
          </p:cNvSpPr>
          <p:nvPr/>
        </p:nvSpPr>
        <p:spPr bwMode="auto">
          <a:xfrm>
            <a:off x="1981200" y="5905500"/>
            <a:ext cx="4044950" cy="579438"/>
          </a:xfrm>
          <a:prstGeom prst="rect">
            <a:avLst/>
          </a:prstGeom>
          <a:solidFill>
            <a:schemeClr val="bg1">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56351" name="Rectangle 31"/>
          <p:cNvSpPr>
            <a:spLocks noChangeArrowheads="1"/>
          </p:cNvSpPr>
          <p:nvPr/>
        </p:nvSpPr>
        <p:spPr bwMode="auto">
          <a:xfrm>
            <a:off x="1981200" y="2035180"/>
            <a:ext cx="4044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0   0   0     0   0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6352" name="Rectangle 32"/>
          <p:cNvSpPr>
            <a:spLocks noChangeArrowheads="1"/>
          </p:cNvSpPr>
          <p:nvPr/>
        </p:nvSpPr>
        <p:spPr bwMode="auto">
          <a:xfrm>
            <a:off x="1981200" y="2568580"/>
            <a:ext cx="4044950" cy="579438"/>
          </a:xfrm>
          <a:prstGeom prst="rect">
            <a:avLst/>
          </a:prstGeom>
          <a:solidFill>
            <a:schemeClr val="bg1">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0   0   1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56353" name="Rectangle 33"/>
          <p:cNvSpPr>
            <a:spLocks noChangeArrowheads="1"/>
          </p:cNvSpPr>
          <p:nvPr/>
        </p:nvSpPr>
        <p:spPr bwMode="auto">
          <a:xfrm>
            <a:off x="1981200" y="3101980"/>
            <a:ext cx="4044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56354" name="Rectangle 34"/>
          <p:cNvSpPr>
            <a:spLocks noChangeArrowheads="1"/>
          </p:cNvSpPr>
          <p:nvPr/>
        </p:nvSpPr>
        <p:spPr bwMode="auto">
          <a:xfrm>
            <a:off x="1981200" y="3635380"/>
            <a:ext cx="4044950" cy="579438"/>
          </a:xfrm>
          <a:prstGeom prst="rect">
            <a:avLst/>
          </a:prstGeom>
          <a:solidFill>
            <a:schemeClr val="bg1">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0   1   1     0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31" name="组合 30"/>
          <p:cNvGrpSpPr/>
          <p:nvPr/>
        </p:nvGrpSpPr>
        <p:grpSpPr>
          <a:xfrm>
            <a:off x="6858000" y="2057400"/>
            <a:ext cx="3497906" cy="2286000"/>
            <a:chOff x="5334000" y="2057400"/>
            <a:chExt cx="3497906" cy="2286000"/>
          </a:xfrm>
        </p:grpSpPr>
        <p:sp>
          <p:nvSpPr>
            <p:cNvPr id="56338" name="Rectangle 18"/>
            <p:cNvSpPr>
              <a:spLocks noChangeArrowheads="1"/>
            </p:cNvSpPr>
            <p:nvPr/>
          </p:nvSpPr>
          <p:spPr bwMode="auto">
            <a:xfrm>
              <a:off x="6400800" y="2057400"/>
              <a:ext cx="1295400" cy="2286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9" name="Line 19"/>
            <p:cNvSpPr>
              <a:spLocks noChangeShapeType="1"/>
            </p:cNvSpPr>
            <p:nvPr/>
          </p:nvSpPr>
          <p:spPr bwMode="auto">
            <a:xfrm flipH="1">
              <a:off x="6019800" y="25146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0" name="Line 20"/>
            <p:cNvSpPr>
              <a:spLocks noChangeShapeType="1"/>
            </p:cNvSpPr>
            <p:nvPr/>
          </p:nvSpPr>
          <p:spPr bwMode="auto">
            <a:xfrm flipH="1">
              <a:off x="6019800" y="32004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1" name="Line 21"/>
            <p:cNvSpPr>
              <a:spLocks noChangeShapeType="1"/>
            </p:cNvSpPr>
            <p:nvPr/>
          </p:nvSpPr>
          <p:spPr bwMode="auto">
            <a:xfrm flipH="1">
              <a:off x="6019800" y="38100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2" name="Line 22"/>
            <p:cNvSpPr>
              <a:spLocks noChangeShapeType="1"/>
            </p:cNvSpPr>
            <p:nvPr/>
          </p:nvSpPr>
          <p:spPr bwMode="auto">
            <a:xfrm>
              <a:off x="7696200" y="2667000"/>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3" name="Line 23"/>
            <p:cNvSpPr>
              <a:spLocks noChangeShapeType="1"/>
            </p:cNvSpPr>
            <p:nvPr/>
          </p:nvSpPr>
          <p:spPr bwMode="auto">
            <a:xfrm>
              <a:off x="7696200" y="3581400"/>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44" name="Rectangle 24"/>
            <p:cNvSpPr>
              <a:spLocks noChangeArrowheads="1"/>
            </p:cNvSpPr>
            <p:nvPr/>
          </p:nvSpPr>
          <p:spPr bwMode="auto">
            <a:xfrm>
              <a:off x="8305800" y="3267075"/>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a:t>
              </a:r>
            </a:p>
          </p:txBody>
        </p:sp>
        <p:sp>
          <p:nvSpPr>
            <p:cNvPr id="56345" name="Rectangle 25"/>
            <p:cNvSpPr>
              <a:spLocks noChangeArrowheads="1"/>
            </p:cNvSpPr>
            <p:nvPr/>
          </p:nvSpPr>
          <p:spPr bwMode="auto">
            <a:xfrm>
              <a:off x="6705600" y="28860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FS</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6346" name="Rectangle 26"/>
            <p:cNvSpPr>
              <a:spLocks noChangeArrowheads="1"/>
            </p:cNvSpPr>
            <p:nvPr/>
          </p:nvSpPr>
          <p:spPr bwMode="auto">
            <a:xfrm>
              <a:off x="5334000" y="21336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6347" name="Rectangle 27"/>
            <p:cNvSpPr>
              <a:spLocks noChangeArrowheads="1"/>
            </p:cNvSpPr>
            <p:nvPr/>
          </p:nvSpPr>
          <p:spPr bwMode="auto">
            <a:xfrm>
              <a:off x="5334000" y="28194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6348" name="Rectangle 28"/>
            <p:cNvSpPr>
              <a:spLocks noChangeArrowheads="1"/>
            </p:cNvSpPr>
            <p:nvPr/>
          </p:nvSpPr>
          <p:spPr bwMode="auto">
            <a:xfrm>
              <a:off x="5334000" y="3505200"/>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6349" name="Rectangle 29"/>
            <p:cNvSpPr>
              <a:spLocks noChangeArrowheads="1"/>
            </p:cNvSpPr>
            <p:nvPr/>
          </p:nvSpPr>
          <p:spPr bwMode="auto">
            <a:xfrm>
              <a:off x="8229600" y="23622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grpSp>
      <p:grpSp>
        <p:nvGrpSpPr>
          <p:cNvPr id="32" name="组合 31"/>
          <p:cNvGrpSpPr/>
          <p:nvPr/>
        </p:nvGrpSpPr>
        <p:grpSpPr>
          <a:xfrm>
            <a:off x="1952597" y="1285860"/>
            <a:ext cx="4344459" cy="5114940"/>
            <a:chOff x="428596" y="1285860"/>
            <a:chExt cx="4344459" cy="5114940"/>
          </a:xfrm>
        </p:grpSpPr>
        <p:sp>
          <p:nvSpPr>
            <p:cNvPr id="56324" name="Line 4"/>
            <p:cNvSpPr>
              <a:spLocks noChangeShapeType="1"/>
            </p:cNvSpPr>
            <p:nvPr/>
          </p:nvSpPr>
          <p:spPr bwMode="auto">
            <a:xfrm>
              <a:off x="457200" y="1981200"/>
              <a:ext cx="411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25" name="Line 5"/>
            <p:cNvSpPr>
              <a:spLocks noChangeShapeType="1"/>
            </p:cNvSpPr>
            <p:nvPr/>
          </p:nvSpPr>
          <p:spPr bwMode="auto">
            <a:xfrm>
              <a:off x="3124200" y="1524000"/>
              <a:ext cx="0" cy="487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50" name="Rectangle 30"/>
            <p:cNvSpPr>
              <a:spLocks noChangeArrowheads="1"/>
            </p:cNvSpPr>
            <p:nvPr/>
          </p:nvSpPr>
          <p:spPr bwMode="auto">
            <a:xfrm>
              <a:off x="428596" y="1285860"/>
              <a:ext cx="43444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a:effectLst>
                    <a:outerShdw blurRad="38100" dist="38100" dir="2700000" algn="tl">
                      <a:srgbClr val="000000"/>
                    </a:outerShdw>
                  </a:effectLst>
                  <a:latin typeface="黑体" pitchFamily="49" charset="-122"/>
                  <a:ea typeface="黑体" pitchFamily="49" charset="-122"/>
                </a:rPr>
                <a:t>G</a:t>
              </a:r>
              <a:r>
                <a:rPr lang="en-US" altLang="zh-CN" sz="3200" b="0" baseline="-25000" dirty="0">
                  <a:effectLst>
                    <a:outerShdw blurRad="38100" dist="38100" dir="2700000" algn="tl">
                      <a:srgbClr val="000000"/>
                    </a:outerShdw>
                  </a:effectLst>
                  <a:latin typeface="黑体" pitchFamily="49" charset="-122"/>
                  <a:ea typeface="黑体" pitchFamily="49" charset="-122"/>
                </a:rPr>
                <a:t>i-1    </a:t>
              </a:r>
              <a:r>
                <a:rPr lang="en-US" altLang="zh-CN" sz="3200" b="0" dirty="0">
                  <a:effectLst>
                    <a:outerShdw blurRad="38100" dist="38100" dir="2700000" algn="tl">
                      <a:srgbClr val="000000"/>
                    </a:outerShdw>
                  </a:effectLst>
                  <a:latin typeface="黑体" pitchFamily="49" charset="-122"/>
                  <a:ea typeface="黑体" pitchFamily="49" charset="-122"/>
                </a:rPr>
                <a:t>D</a:t>
              </a:r>
              <a:r>
                <a:rPr lang="en-US" altLang="zh-CN" sz="3200" b="0" baseline="-25000" dirty="0">
                  <a:effectLst>
                    <a:outerShdw blurRad="38100" dist="38100" dir="2700000" algn="tl">
                      <a:srgbClr val="000000"/>
                    </a:outerShdw>
                  </a:effectLst>
                  <a:latin typeface="黑体" pitchFamily="49" charset="-122"/>
                  <a:ea typeface="黑体" pitchFamily="49" charset="-122"/>
                </a:rPr>
                <a:t>i    </a:t>
              </a:r>
              <a:r>
                <a:rPr lang="en-US" altLang="zh-CN" sz="3200" b="0" dirty="0" err="1">
                  <a:effectLst>
                    <a:outerShdw blurRad="38100" dist="38100" dir="2700000" algn="tl">
                      <a:srgbClr val="000000"/>
                    </a:outerShdw>
                  </a:effectLst>
                  <a:latin typeface="黑体" pitchFamily="49" charset="-122"/>
                  <a:ea typeface="黑体" pitchFamily="49" charset="-122"/>
                </a:rPr>
                <a:t>G</a:t>
              </a:r>
              <a:r>
                <a:rPr lang="en-US" altLang="zh-CN" sz="3200" b="0" baseline="-25000" dirty="0" err="1">
                  <a:effectLst>
                    <a:outerShdw blurRad="38100" dist="38100" dir="2700000" algn="tl">
                      <a:srgbClr val="000000"/>
                    </a:outerShdw>
                  </a:effectLst>
                  <a:latin typeface="黑体" pitchFamily="49" charset="-122"/>
                  <a:ea typeface="黑体" pitchFamily="49" charset="-122"/>
                </a:rPr>
                <a:t>i</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grpSp>
      <p:sp>
        <p:nvSpPr>
          <p:cNvPr id="56355" name="Rectangle 35"/>
          <p:cNvSpPr>
            <a:spLocks noChangeArrowheads="1"/>
          </p:cNvSpPr>
          <p:nvPr/>
        </p:nvSpPr>
        <p:spPr bwMode="auto">
          <a:xfrm>
            <a:off x="1981200" y="4206884"/>
            <a:ext cx="4044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6357" name="Rectangle 37"/>
          <p:cNvSpPr>
            <a:spLocks noChangeArrowheads="1"/>
          </p:cNvSpPr>
          <p:nvPr/>
        </p:nvSpPr>
        <p:spPr bwMode="auto">
          <a:xfrm>
            <a:off x="1981200" y="5372100"/>
            <a:ext cx="4044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1   1   0     0   0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6361" name="Rectangle 41"/>
          <p:cNvSpPr>
            <a:spLocks noChangeArrowheads="1"/>
          </p:cNvSpPr>
          <p:nvPr/>
        </p:nvSpPr>
        <p:spPr bwMode="auto">
          <a:xfrm>
            <a:off x="1847529" y="380139"/>
            <a:ext cx="30668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5.</a:t>
            </a:r>
            <a:r>
              <a:rPr lang="en-US" altLang="zh-CN" sz="3200" b="0" dirty="0">
                <a:solidFill>
                  <a:srgbClr val="FFFF00"/>
                </a:solidFill>
                <a:effectLst>
                  <a:outerShdw blurRad="38100" dist="38100" dir="2700000" algn="tl">
                    <a:srgbClr val="000000"/>
                  </a:outerShdw>
                </a:effectLst>
                <a:ea typeface="黑体" pitchFamily="49" charset="-122"/>
              </a:rPr>
              <a:t>Full </a:t>
            </a:r>
            <a:r>
              <a:rPr lang="en-US" altLang="zh-CN" sz="3200" b="0" dirty="0" err="1">
                <a:solidFill>
                  <a:srgbClr val="FFFF00"/>
                </a:solidFill>
                <a:effectLst>
                  <a:outerShdw blurRad="38100" dist="38100" dir="2700000" algn="tl">
                    <a:srgbClr val="000000"/>
                  </a:outerShdw>
                </a:effectLst>
                <a:ea typeface="黑体" pitchFamily="49" charset="-122"/>
              </a:rPr>
              <a:t>Subtractor</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27" name="Rectangle 50"/>
          <p:cNvSpPr>
            <a:spLocks noChangeArrowheads="1"/>
          </p:cNvSpPr>
          <p:nvPr/>
        </p:nvSpPr>
        <p:spPr bwMode="auto">
          <a:xfrm>
            <a:off x="7394632" y="5074950"/>
            <a:ext cx="29558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ea typeface="黑体" pitchFamily="49" charset="-122"/>
              </a:rPr>
              <a:t>D</a:t>
            </a:r>
            <a:r>
              <a:rPr lang="zh-CN" altLang="en-US" sz="3200" b="0" dirty="0">
                <a:effectLst>
                  <a:outerShdw blurRad="38100" dist="38100" dir="2700000" algn="tl">
                    <a:srgbClr val="000000"/>
                  </a:outerShdw>
                </a:effectLst>
                <a:ea typeface="黑体" pitchFamily="49" charset="-122"/>
              </a:rPr>
              <a:t>：</a:t>
            </a:r>
            <a:r>
              <a:rPr lang="en-US" altLang="zh-CN" sz="3200" b="0" dirty="0">
                <a:effectLst>
                  <a:outerShdw blurRad="38100" dist="38100" dir="2700000" algn="tl">
                    <a:srgbClr val="000000"/>
                  </a:outerShdw>
                </a:effectLst>
                <a:ea typeface="黑体" pitchFamily="49" charset="-122"/>
              </a:rPr>
              <a:t>Difference</a:t>
            </a:r>
          </a:p>
          <a:p>
            <a:r>
              <a:rPr lang="en-US" altLang="zh-CN" sz="3200" b="0" dirty="0">
                <a:effectLst>
                  <a:outerShdw blurRad="38100" dist="38100" dir="2700000" algn="tl">
                    <a:srgbClr val="000000"/>
                  </a:outerShdw>
                </a:effectLst>
                <a:ea typeface="黑体" pitchFamily="49" charset="-122"/>
              </a:rPr>
              <a:t>G: Borrow bit</a:t>
            </a:r>
            <a:endParaRPr lang="zh-CN" altLang="en-US" sz="3200" b="0" dirty="0">
              <a:effectLst>
                <a:outerShdw blurRad="38100" dist="38100" dir="2700000" algn="tl">
                  <a:srgbClr val="000000"/>
                </a:outerShdw>
              </a:effectLst>
              <a:ea typeface="黑体" pitchFamily="49" charset="-122"/>
            </a:endParaRPr>
          </a:p>
        </p:txBody>
      </p:sp>
      <p:sp>
        <p:nvSpPr>
          <p:cNvPr id="28" name="灯片编号占位符 27"/>
          <p:cNvSpPr>
            <a:spLocks noGrp="1"/>
          </p:cNvSpPr>
          <p:nvPr>
            <p:ph type="sldNum" sz="quarter" idx="12"/>
          </p:nvPr>
        </p:nvSpPr>
        <p:spPr/>
        <p:txBody>
          <a:bodyPr/>
          <a:lstStyle/>
          <a:p>
            <a:fld id="{F1B57B6A-AD3B-468F-B130-3414C91247FB}" type="slidenum">
              <a:rPr lang="zh-CN" altLang="en-US" smtClean="0"/>
              <a:pPr/>
              <a:t>58</a:t>
            </a:fld>
            <a:endParaRPr lang="en-US" altLang="zh-CN"/>
          </a:p>
        </p:txBody>
      </p:sp>
    </p:spTree>
    <p:extLst>
      <p:ext uri="{BB962C8B-B14F-4D97-AF65-F5344CB8AC3E}">
        <p14:creationId xmlns:p14="http://schemas.microsoft.com/office/powerpoint/2010/main" val="3220298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361"/>
                                        </p:tgtEl>
                                        <p:attrNameLst>
                                          <p:attrName>style.visibility</p:attrName>
                                        </p:attrNameLst>
                                      </p:cBhvr>
                                      <p:to>
                                        <p:strVal val="visible"/>
                                      </p:to>
                                    </p:set>
                                    <p:animEffect transition="in" filter="blinds(horizontal)">
                                      <p:cBhvr>
                                        <p:cTn id="7" dur="500"/>
                                        <p:tgtEl>
                                          <p:spTgt spid="5636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blinds(horizontal)">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351"/>
                                        </p:tgtEl>
                                        <p:attrNameLst>
                                          <p:attrName>style.visibility</p:attrName>
                                        </p:attrNameLst>
                                      </p:cBhvr>
                                      <p:to>
                                        <p:strVal val="visible"/>
                                      </p:to>
                                    </p:set>
                                    <p:anim calcmode="lin" valueType="num">
                                      <p:cBhvr additive="base">
                                        <p:cTn id="25" dur="500" fill="hold"/>
                                        <p:tgtEl>
                                          <p:spTgt spid="56351"/>
                                        </p:tgtEl>
                                        <p:attrNameLst>
                                          <p:attrName>ppt_x</p:attrName>
                                        </p:attrNameLst>
                                      </p:cBhvr>
                                      <p:tavLst>
                                        <p:tav tm="0">
                                          <p:val>
                                            <p:strVal val="#ppt_x"/>
                                          </p:val>
                                        </p:tav>
                                        <p:tav tm="100000">
                                          <p:val>
                                            <p:strVal val="#ppt_x"/>
                                          </p:val>
                                        </p:tav>
                                      </p:tavLst>
                                    </p:anim>
                                    <p:anim calcmode="lin" valueType="num">
                                      <p:cBhvr additive="base">
                                        <p:cTn id="26" dur="500" fill="hold"/>
                                        <p:tgtEl>
                                          <p:spTgt spid="563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352"/>
                                        </p:tgtEl>
                                        <p:attrNameLst>
                                          <p:attrName>style.visibility</p:attrName>
                                        </p:attrNameLst>
                                      </p:cBhvr>
                                      <p:to>
                                        <p:strVal val="visible"/>
                                      </p:to>
                                    </p:set>
                                    <p:anim calcmode="lin" valueType="num">
                                      <p:cBhvr additive="base">
                                        <p:cTn id="31" dur="500" fill="hold"/>
                                        <p:tgtEl>
                                          <p:spTgt spid="56352"/>
                                        </p:tgtEl>
                                        <p:attrNameLst>
                                          <p:attrName>ppt_x</p:attrName>
                                        </p:attrNameLst>
                                      </p:cBhvr>
                                      <p:tavLst>
                                        <p:tav tm="0">
                                          <p:val>
                                            <p:strVal val="#ppt_x"/>
                                          </p:val>
                                        </p:tav>
                                        <p:tav tm="100000">
                                          <p:val>
                                            <p:strVal val="#ppt_x"/>
                                          </p:val>
                                        </p:tav>
                                      </p:tavLst>
                                    </p:anim>
                                    <p:anim calcmode="lin" valueType="num">
                                      <p:cBhvr additive="base">
                                        <p:cTn id="32" dur="500" fill="hold"/>
                                        <p:tgtEl>
                                          <p:spTgt spid="5635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353"/>
                                        </p:tgtEl>
                                        <p:attrNameLst>
                                          <p:attrName>style.visibility</p:attrName>
                                        </p:attrNameLst>
                                      </p:cBhvr>
                                      <p:to>
                                        <p:strVal val="visible"/>
                                      </p:to>
                                    </p:set>
                                    <p:anim calcmode="lin" valueType="num">
                                      <p:cBhvr additive="base">
                                        <p:cTn id="37" dur="500" fill="hold"/>
                                        <p:tgtEl>
                                          <p:spTgt spid="56353"/>
                                        </p:tgtEl>
                                        <p:attrNameLst>
                                          <p:attrName>ppt_x</p:attrName>
                                        </p:attrNameLst>
                                      </p:cBhvr>
                                      <p:tavLst>
                                        <p:tav tm="0">
                                          <p:val>
                                            <p:strVal val="#ppt_x"/>
                                          </p:val>
                                        </p:tav>
                                        <p:tav tm="100000">
                                          <p:val>
                                            <p:strVal val="#ppt_x"/>
                                          </p:val>
                                        </p:tav>
                                      </p:tavLst>
                                    </p:anim>
                                    <p:anim calcmode="lin" valueType="num">
                                      <p:cBhvr additive="base">
                                        <p:cTn id="38" dur="500" fill="hold"/>
                                        <p:tgtEl>
                                          <p:spTgt spid="563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6354"/>
                                        </p:tgtEl>
                                        <p:attrNameLst>
                                          <p:attrName>style.visibility</p:attrName>
                                        </p:attrNameLst>
                                      </p:cBhvr>
                                      <p:to>
                                        <p:strVal val="visible"/>
                                      </p:to>
                                    </p:set>
                                    <p:anim calcmode="lin" valueType="num">
                                      <p:cBhvr additive="base">
                                        <p:cTn id="43" dur="500" fill="hold"/>
                                        <p:tgtEl>
                                          <p:spTgt spid="56354"/>
                                        </p:tgtEl>
                                        <p:attrNameLst>
                                          <p:attrName>ppt_x</p:attrName>
                                        </p:attrNameLst>
                                      </p:cBhvr>
                                      <p:tavLst>
                                        <p:tav tm="0">
                                          <p:val>
                                            <p:strVal val="#ppt_x"/>
                                          </p:val>
                                        </p:tav>
                                        <p:tav tm="100000">
                                          <p:val>
                                            <p:strVal val="#ppt_x"/>
                                          </p:val>
                                        </p:tav>
                                      </p:tavLst>
                                    </p:anim>
                                    <p:anim calcmode="lin" valueType="num">
                                      <p:cBhvr additive="base">
                                        <p:cTn id="44" dur="500" fill="hold"/>
                                        <p:tgtEl>
                                          <p:spTgt spid="5635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6355"/>
                                        </p:tgtEl>
                                        <p:attrNameLst>
                                          <p:attrName>style.visibility</p:attrName>
                                        </p:attrNameLst>
                                      </p:cBhvr>
                                      <p:to>
                                        <p:strVal val="visible"/>
                                      </p:to>
                                    </p:set>
                                    <p:anim calcmode="lin" valueType="num">
                                      <p:cBhvr additive="base">
                                        <p:cTn id="49" dur="500" fill="hold"/>
                                        <p:tgtEl>
                                          <p:spTgt spid="56355"/>
                                        </p:tgtEl>
                                        <p:attrNameLst>
                                          <p:attrName>ppt_x</p:attrName>
                                        </p:attrNameLst>
                                      </p:cBhvr>
                                      <p:tavLst>
                                        <p:tav tm="0">
                                          <p:val>
                                            <p:strVal val="#ppt_x"/>
                                          </p:val>
                                        </p:tav>
                                        <p:tav tm="100000">
                                          <p:val>
                                            <p:strVal val="#ppt_x"/>
                                          </p:val>
                                        </p:tav>
                                      </p:tavLst>
                                    </p:anim>
                                    <p:anim calcmode="lin" valueType="num">
                                      <p:cBhvr additive="base">
                                        <p:cTn id="50" dur="500" fill="hold"/>
                                        <p:tgtEl>
                                          <p:spTgt spid="5635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6356"/>
                                        </p:tgtEl>
                                        <p:attrNameLst>
                                          <p:attrName>style.visibility</p:attrName>
                                        </p:attrNameLst>
                                      </p:cBhvr>
                                      <p:to>
                                        <p:strVal val="visible"/>
                                      </p:to>
                                    </p:set>
                                    <p:anim calcmode="lin" valueType="num">
                                      <p:cBhvr additive="base">
                                        <p:cTn id="55" dur="500" fill="hold"/>
                                        <p:tgtEl>
                                          <p:spTgt spid="56356"/>
                                        </p:tgtEl>
                                        <p:attrNameLst>
                                          <p:attrName>ppt_x</p:attrName>
                                        </p:attrNameLst>
                                      </p:cBhvr>
                                      <p:tavLst>
                                        <p:tav tm="0">
                                          <p:val>
                                            <p:strVal val="#ppt_x"/>
                                          </p:val>
                                        </p:tav>
                                        <p:tav tm="100000">
                                          <p:val>
                                            <p:strVal val="#ppt_x"/>
                                          </p:val>
                                        </p:tav>
                                      </p:tavLst>
                                    </p:anim>
                                    <p:anim calcmode="lin" valueType="num">
                                      <p:cBhvr additive="base">
                                        <p:cTn id="56" dur="500" fill="hold"/>
                                        <p:tgtEl>
                                          <p:spTgt spid="5635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6357"/>
                                        </p:tgtEl>
                                        <p:attrNameLst>
                                          <p:attrName>style.visibility</p:attrName>
                                        </p:attrNameLst>
                                      </p:cBhvr>
                                      <p:to>
                                        <p:strVal val="visible"/>
                                      </p:to>
                                    </p:set>
                                    <p:anim calcmode="lin" valueType="num">
                                      <p:cBhvr additive="base">
                                        <p:cTn id="61" dur="500" fill="hold"/>
                                        <p:tgtEl>
                                          <p:spTgt spid="56357"/>
                                        </p:tgtEl>
                                        <p:attrNameLst>
                                          <p:attrName>ppt_x</p:attrName>
                                        </p:attrNameLst>
                                      </p:cBhvr>
                                      <p:tavLst>
                                        <p:tav tm="0">
                                          <p:val>
                                            <p:strVal val="#ppt_x"/>
                                          </p:val>
                                        </p:tav>
                                        <p:tav tm="100000">
                                          <p:val>
                                            <p:strVal val="#ppt_x"/>
                                          </p:val>
                                        </p:tav>
                                      </p:tavLst>
                                    </p:anim>
                                    <p:anim calcmode="lin" valueType="num">
                                      <p:cBhvr additive="base">
                                        <p:cTn id="62" dur="500" fill="hold"/>
                                        <p:tgtEl>
                                          <p:spTgt spid="5635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6358"/>
                                        </p:tgtEl>
                                        <p:attrNameLst>
                                          <p:attrName>style.visibility</p:attrName>
                                        </p:attrNameLst>
                                      </p:cBhvr>
                                      <p:to>
                                        <p:strVal val="visible"/>
                                      </p:to>
                                    </p:set>
                                    <p:anim calcmode="lin" valueType="num">
                                      <p:cBhvr additive="base">
                                        <p:cTn id="67" dur="500" fill="hold"/>
                                        <p:tgtEl>
                                          <p:spTgt spid="56358"/>
                                        </p:tgtEl>
                                        <p:attrNameLst>
                                          <p:attrName>ppt_x</p:attrName>
                                        </p:attrNameLst>
                                      </p:cBhvr>
                                      <p:tavLst>
                                        <p:tav tm="0">
                                          <p:val>
                                            <p:strVal val="#ppt_x"/>
                                          </p:val>
                                        </p:tav>
                                        <p:tav tm="100000">
                                          <p:val>
                                            <p:strVal val="#ppt_x"/>
                                          </p:val>
                                        </p:tav>
                                      </p:tavLst>
                                    </p:anim>
                                    <p:anim calcmode="lin" valueType="num">
                                      <p:cBhvr additive="base">
                                        <p:cTn id="68" dur="500" fill="hold"/>
                                        <p:tgtEl>
                                          <p:spTgt spid="56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6" grpId="0" animBg="1"/>
      <p:bldP spid="56358" grpId="0" animBg="1"/>
      <p:bldP spid="56351" grpId="0"/>
      <p:bldP spid="56352" grpId="0" animBg="1"/>
      <p:bldP spid="56353" grpId="0"/>
      <p:bldP spid="56354" grpId="0" animBg="1"/>
      <p:bldP spid="56355" grpId="0"/>
      <p:bldP spid="56357" grpId="0"/>
      <p:bldP spid="56361" grpId="0"/>
      <p:bldP spid="2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0" name="Rectangle 16"/>
          <p:cNvSpPr>
            <a:spLocks noChangeArrowheads="1"/>
          </p:cNvSpPr>
          <p:nvPr/>
        </p:nvSpPr>
        <p:spPr bwMode="auto">
          <a:xfrm>
            <a:off x="7086600" y="1790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7365" name="Rectangle 21"/>
          <p:cNvSpPr>
            <a:spLocks noChangeArrowheads="1"/>
          </p:cNvSpPr>
          <p:nvPr/>
        </p:nvSpPr>
        <p:spPr bwMode="auto">
          <a:xfrm>
            <a:off x="5181600" y="1790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7367" name="Rectangle 23"/>
          <p:cNvSpPr>
            <a:spLocks noChangeArrowheads="1"/>
          </p:cNvSpPr>
          <p:nvPr/>
        </p:nvSpPr>
        <p:spPr bwMode="auto">
          <a:xfrm>
            <a:off x="6172200" y="2781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68" name="Rectangle 24"/>
          <p:cNvSpPr>
            <a:spLocks noChangeArrowheads="1"/>
          </p:cNvSpPr>
          <p:nvPr/>
        </p:nvSpPr>
        <p:spPr bwMode="auto">
          <a:xfrm>
            <a:off x="4267200" y="2781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28" name="组合 27"/>
          <p:cNvGrpSpPr/>
          <p:nvPr/>
        </p:nvGrpSpPr>
        <p:grpSpPr>
          <a:xfrm>
            <a:off x="2743200" y="190500"/>
            <a:ext cx="5105400" cy="3390900"/>
            <a:chOff x="1219200" y="190500"/>
            <a:chExt cx="5105400" cy="3390900"/>
          </a:xfrm>
        </p:grpSpPr>
        <p:sp>
          <p:nvSpPr>
            <p:cNvPr id="57348" name="Rectangle 4"/>
            <p:cNvSpPr>
              <a:spLocks noChangeArrowheads="1"/>
            </p:cNvSpPr>
            <p:nvPr/>
          </p:nvSpPr>
          <p:spPr bwMode="auto">
            <a:xfrm>
              <a:off x="2514600" y="1600200"/>
              <a:ext cx="3810000" cy="1981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9" name="Line 5"/>
            <p:cNvSpPr>
              <a:spLocks noChangeShapeType="1"/>
            </p:cNvSpPr>
            <p:nvPr/>
          </p:nvSpPr>
          <p:spPr bwMode="auto">
            <a:xfrm>
              <a:off x="2514600" y="2590800"/>
              <a:ext cx="3810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0" name="Line 6"/>
            <p:cNvSpPr>
              <a:spLocks noChangeShapeType="1"/>
            </p:cNvSpPr>
            <p:nvPr/>
          </p:nvSpPr>
          <p:spPr bwMode="auto">
            <a:xfrm>
              <a:off x="4419600" y="1600200"/>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1" name="Line 7"/>
            <p:cNvSpPr>
              <a:spLocks noChangeShapeType="1"/>
            </p:cNvSpPr>
            <p:nvPr/>
          </p:nvSpPr>
          <p:spPr bwMode="auto">
            <a:xfrm>
              <a:off x="5334000" y="1600200"/>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2" name="Line 8"/>
            <p:cNvSpPr>
              <a:spLocks noChangeShapeType="1"/>
            </p:cNvSpPr>
            <p:nvPr/>
          </p:nvSpPr>
          <p:spPr bwMode="auto">
            <a:xfrm>
              <a:off x="3429000" y="1600200"/>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4" name="Rectangle 10"/>
            <p:cNvSpPr>
              <a:spLocks noChangeArrowheads="1"/>
            </p:cNvSpPr>
            <p:nvPr/>
          </p:nvSpPr>
          <p:spPr bwMode="auto">
            <a:xfrm>
              <a:off x="1981200" y="457200"/>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55" name="Rectangle 11"/>
            <p:cNvSpPr>
              <a:spLocks noChangeArrowheads="1"/>
            </p:cNvSpPr>
            <p:nvPr/>
          </p:nvSpPr>
          <p:spPr bwMode="auto">
            <a:xfrm>
              <a:off x="2590800" y="9525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56" name="Rectangle 12"/>
            <p:cNvSpPr>
              <a:spLocks noChangeArrowheads="1"/>
            </p:cNvSpPr>
            <p:nvPr/>
          </p:nvSpPr>
          <p:spPr bwMode="auto">
            <a:xfrm>
              <a:off x="3505200" y="952500"/>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57" name="Rectangle 13"/>
            <p:cNvSpPr>
              <a:spLocks noChangeArrowheads="1"/>
            </p:cNvSpPr>
            <p:nvPr/>
          </p:nvSpPr>
          <p:spPr bwMode="auto">
            <a:xfrm>
              <a:off x="4495800" y="9525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58" name="Rectangle 14"/>
            <p:cNvSpPr>
              <a:spLocks noChangeArrowheads="1"/>
            </p:cNvSpPr>
            <p:nvPr/>
          </p:nvSpPr>
          <p:spPr bwMode="auto">
            <a:xfrm>
              <a:off x="5486400" y="9525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59" name="Rectangle 15"/>
            <p:cNvSpPr>
              <a:spLocks noChangeArrowheads="1"/>
            </p:cNvSpPr>
            <p:nvPr/>
          </p:nvSpPr>
          <p:spPr bwMode="auto">
            <a:xfrm>
              <a:off x="2057400" y="1790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61" name="Rectangle 17"/>
            <p:cNvSpPr>
              <a:spLocks noChangeArrowheads="1"/>
            </p:cNvSpPr>
            <p:nvPr/>
          </p:nvSpPr>
          <p:spPr bwMode="auto">
            <a:xfrm>
              <a:off x="2743200" y="1790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62" name="Rectangle 18"/>
            <p:cNvSpPr>
              <a:spLocks noChangeArrowheads="1"/>
            </p:cNvSpPr>
            <p:nvPr/>
          </p:nvSpPr>
          <p:spPr bwMode="auto">
            <a:xfrm>
              <a:off x="4648200" y="18288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63" name="Rectangle 19"/>
            <p:cNvSpPr>
              <a:spLocks noChangeArrowheads="1"/>
            </p:cNvSpPr>
            <p:nvPr/>
          </p:nvSpPr>
          <p:spPr bwMode="auto">
            <a:xfrm>
              <a:off x="3733800" y="2781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64" name="Rectangle 20"/>
            <p:cNvSpPr>
              <a:spLocks noChangeArrowheads="1"/>
            </p:cNvSpPr>
            <p:nvPr/>
          </p:nvSpPr>
          <p:spPr bwMode="auto">
            <a:xfrm>
              <a:off x="5562600" y="2781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66" name="Rectangle 22"/>
            <p:cNvSpPr>
              <a:spLocks noChangeArrowheads="1"/>
            </p:cNvSpPr>
            <p:nvPr/>
          </p:nvSpPr>
          <p:spPr bwMode="auto">
            <a:xfrm>
              <a:off x="2057400" y="2781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7369" name="Rectangle 25"/>
            <p:cNvSpPr>
              <a:spLocks noChangeArrowheads="1"/>
            </p:cNvSpPr>
            <p:nvPr/>
          </p:nvSpPr>
          <p:spPr bwMode="auto">
            <a:xfrm>
              <a:off x="1447800" y="11049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7370" name="Rectangle 26"/>
            <p:cNvSpPr>
              <a:spLocks noChangeArrowheads="1"/>
            </p:cNvSpPr>
            <p:nvPr/>
          </p:nvSpPr>
          <p:spPr bwMode="auto">
            <a:xfrm>
              <a:off x="1219200" y="1905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7373" name="Line 29"/>
            <p:cNvSpPr>
              <a:spLocks noChangeShapeType="1"/>
            </p:cNvSpPr>
            <p:nvPr/>
          </p:nvSpPr>
          <p:spPr bwMode="auto">
            <a:xfrm flipH="1" flipV="1">
              <a:off x="1676400" y="762000"/>
              <a:ext cx="83820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7377" name="Object 33"/>
          <p:cNvGraphicFramePr>
            <a:graphicFrameLocks noChangeAspect="1"/>
          </p:cNvGraphicFramePr>
          <p:nvPr/>
        </p:nvGraphicFramePr>
        <p:xfrm>
          <a:off x="2452662" y="4286257"/>
          <a:ext cx="7386638" cy="1814513"/>
        </p:xfrm>
        <a:graphic>
          <a:graphicData uri="http://schemas.openxmlformats.org/presentationml/2006/ole">
            <mc:AlternateContent xmlns:mc="http://schemas.openxmlformats.org/markup-compatibility/2006">
              <mc:Choice xmlns:v="urn:schemas-microsoft-com:vml" Requires="v">
                <p:oleObj spid="_x0000_s1047618" name="Equation" r:id="rId4" imgW="4750920" imgH="1168560" progId="Equation.3">
                  <p:embed/>
                </p:oleObj>
              </mc:Choice>
              <mc:Fallback>
                <p:oleObj name="Equation" r:id="rId4" imgW="4750920" imgH="1168560" progId="Equation.3">
                  <p:embed/>
                  <p:pic>
                    <p:nvPicPr>
                      <p:cNvPr id="57377"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62" y="4286257"/>
                        <a:ext cx="7386638" cy="181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直接箭头连接符 28"/>
          <p:cNvCxnSpPr/>
          <p:nvPr/>
        </p:nvCxnSpPr>
        <p:spPr bwMode="auto">
          <a:xfrm rot="5400000" flipH="1" flipV="1">
            <a:off x="3631389" y="2607463"/>
            <a:ext cx="1928826" cy="1285884"/>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5400000" flipH="1" flipV="1">
            <a:off x="5310182" y="2571744"/>
            <a:ext cx="2071702" cy="1500198"/>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10800000">
            <a:off x="4595802" y="3429000"/>
            <a:ext cx="2857520" cy="857256"/>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0800000">
            <a:off x="6453190" y="3357562"/>
            <a:ext cx="2571768" cy="928694"/>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2787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7365"/>
                                        </p:tgtEl>
                                        <p:attrNameLst>
                                          <p:attrName>style.visibility</p:attrName>
                                        </p:attrNameLst>
                                      </p:cBhvr>
                                      <p:to>
                                        <p:strVal val="visible"/>
                                      </p:to>
                                    </p:set>
                                    <p:anim calcmode="lin" valueType="num">
                                      <p:cBhvr additive="base">
                                        <p:cTn id="12" dur="500" fill="hold"/>
                                        <p:tgtEl>
                                          <p:spTgt spid="57365"/>
                                        </p:tgtEl>
                                        <p:attrNameLst>
                                          <p:attrName>ppt_x</p:attrName>
                                        </p:attrNameLst>
                                      </p:cBhvr>
                                      <p:tavLst>
                                        <p:tav tm="0">
                                          <p:val>
                                            <p:strVal val="#ppt_x"/>
                                          </p:val>
                                        </p:tav>
                                        <p:tav tm="100000">
                                          <p:val>
                                            <p:strVal val="#ppt_x"/>
                                          </p:val>
                                        </p:tav>
                                      </p:tavLst>
                                    </p:anim>
                                    <p:anim calcmode="lin" valueType="num">
                                      <p:cBhvr additive="base">
                                        <p:cTn id="13" dur="500" fill="hold"/>
                                        <p:tgtEl>
                                          <p:spTgt spid="5736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7360"/>
                                        </p:tgtEl>
                                        <p:attrNameLst>
                                          <p:attrName>style.visibility</p:attrName>
                                        </p:attrNameLst>
                                      </p:cBhvr>
                                      <p:to>
                                        <p:strVal val="visible"/>
                                      </p:to>
                                    </p:set>
                                    <p:anim calcmode="lin" valueType="num">
                                      <p:cBhvr additive="base">
                                        <p:cTn id="18" dur="500" fill="hold"/>
                                        <p:tgtEl>
                                          <p:spTgt spid="57360"/>
                                        </p:tgtEl>
                                        <p:attrNameLst>
                                          <p:attrName>ppt_x</p:attrName>
                                        </p:attrNameLst>
                                      </p:cBhvr>
                                      <p:tavLst>
                                        <p:tav tm="0">
                                          <p:val>
                                            <p:strVal val="#ppt_x"/>
                                          </p:val>
                                        </p:tav>
                                        <p:tav tm="100000">
                                          <p:val>
                                            <p:strVal val="#ppt_x"/>
                                          </p:val>
                                        </p:tav>
                                      </p:tavLst>
                                    </p:anim>
                                    <p:anim calcmode="lin" valueType="num">
                                      <p:cBhvr additive="base">
                                        <p:cTn id="19" dur="500" fill="hold"/>
                                        <p:tgtEl>
                                          <p:spTgt spid="5736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7368"/>
                                        </p:tgtEl>
                                        <p:attrNameLst>
                                          <p:attrName>style.visibility</p:attrName>
                                        </p:attrNameLst>
                                      </p:cBhvr>
                                      <p:to>
                                        <p:strVal val="visible"/>
                                      </p:to>
                                    </p:set>
                                    <p:anim calcmode="lin" valueType="num">
                                      <p:cBhvr additive="base">
                                        <p:cTn id="24" dur="500" fill="hold"/>
                                        <p:tgtEl>
                                          <p:spTgt spid="57368"/>
                                        </p:tgtEl>
                                        <p:attrNameLst>
                                          <p:attrName>ppt_x</p:attrName>
                                        </p:attrNameLst>
                                      </p:cBhvr>
                                      <p:tavLst>
                                        <p:tav tm="0">
                                          <p:val>
                                            <p:strVal val="#ppt_x"/>
                                          </p:val>
                                        </p:tav>
                                        <p:tav tm="100000">
                                          <p:val>
                                            <p:strVal val="#ppt_x"/>
                                          </p:val>
                                        </p:tav>
                                      </p:tavLst>
                                    </p:anim>
                                    <p:anim calcmode="lin" valueType="num">
                                      <p:cBhvr additive="base">
                                        <p:cTn id="25" dur="500" fill="hold"/>
                                        <p:tgtEl>
                                          <p:spTgt spid="5736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7367"/>
                                        </p:tgtEl>
                                        <p:attrNameLst>
                                          <p:attrName>style.visibility</p:attrName>
                                        </p:attrNameLst>
                                      </p:cBhvr>
                                      <p:to>
                                        <p:strVal val="visible"/>
                                      </p:to>
                                    </p:set>
                                    <p:anim calcmode="lin" valueType="num">
                                      <p:cBhvr additive="base">
                                        <p:cTn id="30" dur="500" fill="hold"/>
                                        <p:tgtEl>
                                          <p:spTgt spid="57367"/>
                                        </p:tgtEl>
                                        <p:attrNameLst>
                                          <p:attrName>ppt_x</p:attrName>
                                        </p:attrNameLst>
                                      </p:cBhvr>
                                      <p:tavLst>
                                        <p:tav tm="0">
                                          <p:val>
                                            <p:strVal val="#ppt_x"/>
                                          </p:val>
                                        </p:tav>
                                        <p:tav tm="100000">
                                          <p:val>
                                            <p:strVal val="#ppt_x"/>
                                          </p:val>
                                        </p:tav>
                                      </p:tavLst>
                                    </p:anim>
                                    <p:anim calcmode="lin" valueType="num">
                                      <p:cBhvr additive="base">
                                        <p:cTn id="31" dur="500" fill="hold"/>
                                        <p:tgtEl>
                                          <p:spTgt spid="5736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57377"/>
                                        </p:tgtEl>
                                        <p:attrNameLst>
                                          <p:attrName>style.visibility</p:attrName>
                                        </p:attrNameLst>
                                      </p:cBhvr>
                                      <p:to>
                                        <p:strVal val="visible"/>
                                      </p:to>
                                    </p:set>
                                    <p:animEffect transition="in" filter="box(out)">
                                      <p:cBhvr>
                                        <p:cTn id="36" dur="500"/>
                                        <p:tgtEl>
                                          <p:spTgt spid="57377"/>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ppt_x"/>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p:bldP spid="57365" grpId="0"/>
      <p:bldP spid="57367" grpId="0"/>
      <p:bldP spid="573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9" name="Rectangle 59"/>
          <p:cNvSpPr>
            <a:spLocks noChangeArrowheads="1"/>
          </p:cNvSpPr>
          <p:nvPr/>
        </p:nvSpPr>
        <p:spPr bwMode="auto">
          <a:xfrm>
            <a:off x="1775520" y="1655114"/>
            <a:ext cx="93077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ea typeface="黑体" pitchFamily="49" charset="-122"/>
                <a:cs typeface="Times New Roman" pitchFamily="18" charset="0"/>
              </a:rPr>
              <a:t>,</a:t>
            </a:r>
            <a:r>
              <a:rPr lang="en-US" altLang="zh-CN" sz="3200" b="0" dirty="0">
                <a:effectLst>
                  <a:outerShdw blurRad="38100" dist="38100" dir="2700000" algn="tl">
                    <a:srgbClr val="000000"/>
                  </a:outerShdw>
                </a:effectLst>
                <a:latin typeface="黑体" pitchFamily="49" charset="-122"/>
                <a:ea typeface="黑体" pitchFamily="49" charset="-122"/>
              </a:rPr>
              <a:t> B=B</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ea typeface="黑体" pitchFamily="49" charset="-122"/>
                <a:cs typeface="Times New Roman" pitchFamily="18" charset="0"/>
              </a:rPr>
              <a:t>are two-bit Binary numbers.</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grpSp>
        <p:nvGrpSpPr>
          <p:cNvPr id="56" name="组合 55"/>
          <p:cNvGrpSpPr/>
          <p:nvPr/>
        </p:nvGrpSpPr>
        <p:grpSpPr>
          <a:xfrm>
            <a:off x="2238348" y="3277394"/>
            <a:ext cx="6585944" cy="2461200"/>
            <a:chOff x="714348" y="2954338"/>
            <a:chExt cx="6585944" cy="2461200"/>
          </a:xfrm>
        </p:grpSpPr>
        <p:sp>
          <p:nvSpPr>
            <p:cNvPr id="30733" name="Oval 13"/>
            <p:cNvSpPr>
              <a:spLocks noChangeArrowheads="1"/>
            </p:cNvSpPr>
            <p:nvPr/>
          </p:nvSpPr>
          <p:spPr bwMode="auto">
            <a:xfrm>
              <a:off x="3886200" y="3652838"/>
              <a:ext cx="149225" cy="157162"/>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Oval 15"/>
            <p:cNvSpPr>
              <a:spLocks noChangeArrowheads="1"/>
            </p:cNvSpPr>
            <p:nvPr/>
          </p:nvSpPr>
          <p:spPr bwMode="auto">
            <a:xfrm>
              <a:off x="3886200" y="4956175"/>
              <a:ext cx="139700" cy="15557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Line 19"/>
            <p:cNvSpPr>
              <a:spLocks noChangeShapeType="1"/>
            </p:cNvSpPr>
            <p:nvPr/>
          </p:nvSpPr>
          <p:spPr bwMode="auto">
            <a:xfrm>
              <a:off x="2671762" y="5035550"/>
              <a:ext cx="6746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2" name="Line 22"/>
            <p:cNvSpPr>
              <a:spLocks noChangeShapeType="1"/>
            </p:cNvSpPr>
            <p:nvPr/>
          </p:nvSpPr>
          <p:spPr bwMode="auto">
            <a:xfrm>
              <a:off x="2671762" y="3759200"/>
              <a:ext cx="6746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4" name="Line 24"/>
            <p:cNvSpPr>
              <a:spLocks noChangeShapeType="1"/>
            </p:cNvSpPr>
            <p:nvPr/>
          </p:nvSpPr>
          <p:spPr bwMode="auto">
            <a:xfrm flipV="1">
              <a:off x="4267200" y="3721100"/>
              <a:ext cx="1588" cy="4143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6" name="Line 26"/>
            <p:cNvSpPr>
              <a:spLocks noChangeShapeType="1"/>
            </p:cNvSpPr>
            <p:nvPr/>
          </p:nvSpPr>
          <p:spPr bwMode="auto">
            <a:xfrm flipH="1">
              <a:off x="4267200" y="4510088"/>
              <a:ext cx="2254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7" name="Line 27"/>
            <p:cNvSpPr>
              <a:spLocks noChangeShapeType="1"/>
            </p:cNvSpPr>
            <p:nvPr/>
          </p:nvSpPr>
          <p:spPr bwMode="auto">
            <a:xfrm>
              <a:off x="4267200" y="4494213"/>
              <a:ext cx="1588" cy="5413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53" name="Rectangle 33"/>
            <p:cNvSpPr>
              <a:spLocks noChangeArrowheads="1"/>
            </p:cNvSpPr>
            <p:nvPr/>
          </p:nvSpPr>
          <p:spPr bwMode="auto">
            <a:xfrm>
              <a:off x="6912942" y="3733800"/>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0756" name="Line 36"/>
            <p:cNvSpPr>
              <a:spLocks noChangeShapeType="1"/>
            </p:cNvSpPr>
            <p:nvPr/>
          </p:nvSpPr>
          <p:spPr bwMode="auto">
            <a:xfrm>
              <a:off x="5413382" y="4343400"/>
              <a:ext cx="674688"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60" name="Line 40"/>
            <p:cNvSpPr>
              <a:spLocks noChangeShapeType="1"/>
            </p:cNvSpPr>
            <p:nvPr/>
          </p:nvSpPr>
          <p:spPr bwMode="auto">
            <a:xfrm>
              <a:off x="1323948" y="3581400"/>
              <a:ext cx="4191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66" name="Line 46"/>
            <p:cNvSpPr>
              <a:spLocks noChangeShapeType="1"/>
            </p:cNvSpPr>
            <p:nvPr/>
          </p:nvSpPr>
          <p:spPr bwMode="auto">
            <a:xfrm>
              <a:off x="1323948" y="4800600"/>
              <a:ext cx="4191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67" name="Line 47"/>
            <p:cNvSpPr>
              <a:spLocks noChangeShapeType="1"/>
            </p:cNvSpPr>
            <p:nvPr/>
          </p:nvSpPr>
          <p:spPr bwMode="auto">
            <a:xfrm>
              <a:off x="1323948" y="3962400"/>
              <a:ext cx="4191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68" name="Line 48"/>
            <p:cNvSpPr>
              <a:spLocks noChangeShapeType="1"/>
            </p:cNvSpPr>
            <p:nvPr/>
          </p:nvSpPr>
          <p:spPr bwMode="auto">
            <a:xfrm>
              <a:off x="1323948" y="5257800"/>
              <a:ext cx="419100"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74" name="Rectangle 54"/>
            <p:cNvSpPr>
              <a:spLocks noChangeArrowheads="1"/>
            </p:cNvSpPr>
            <p:nvPr/>
          </p:nvSpPr>
          <p:spPr bwMode="auto">
            <a:xfrm>
              <a:off x="714348" y="2954338"/>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0775" name="Rectangle 55"/>
            <p:cNvSpPr>
              <a:spLocks noChangeArrowheads="1"/>
            </p:cNvSpPr>
            <p:nvPr/>
          </p:nvSpPr>
          <p:spPr bwMode="auto">
            <a:xfrm>
              <a:off x="714348" y="355441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0776" name="Rectangle 56"/>
            <p:cNvSpPr>
              <a:spLocks noChangeArrowheads="1"/>
            </p:cNvSpPr>
            <p:nvPr/>
          </p:nvSpPr>
          <p:spPr bwMode="auto">
            <a:xfrm>
              <a:off x="714348" y="43053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0777" name="Rectangle 57"/>
            <p:cNvSpPr>
              <a:spLocks noChangeArrowheads="1"/>
            </p:cNvSpPr>
            <p:nvPr/>
          </p:nvSpPr>
          <p:spPr bwMode="auto">
            <a:xfrm>
              <a:off x="714348" y="483076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0782" name="Line 62"/>
            <p:cNvSpPr>
              <a:spLocks noChangeShapeType="1"/>
            </p:cNvSpPr>
            <p:nvPr/>
          </p:nvSpPr>
          <p:spPr bwMode="auto">
            <a:xfrm>
              <a:off x="4038600" y="5035550"/>
              <a:ext cx="2254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8" name="Line 68"/>
            <p:cNvSpPr>
              <a:spLocks noChangeShapeType="1"/>
            </p:cNvSpPr>
            <p:nvPr/>
          </p:nvSpPr>
          <p:spPr bwMode="auto">
            <a:xfrm>
              <a:off x="4038600" y="3733800"/>
              <a:ext cx="2254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89" name="Line 69"/>
            <p:cNvSpPr>
              <a:spLocks noChangeShapeType="1"/>
            </p:cNvSpPr>
            <p:nvPr/>
          </p:nvSpPr>
          <p:spPr bwMode="auto">
            <a:xfrm>
              <a:off x="4267200" y="4114800"/>
              <a:ext cx="2254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90" name="Oval 70"/>
            <p:cNvSpPr>
              <a:spLocks noChangeArrowheads="1"/>
            </p:cNvSpPr>
            <p:nvPr/>
          </p:nvSpPr>
          <p:spPr bwMode="auto">
            <a:xfrm>
              <a:off x="5260982" y="4262438"/>
              <a:ext cx="149225" cy="1571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1" name="Oval 71"/>
            <p:cNvSpPr>
              <a:spLocks noChangeArrowheads="1"/>
            </p:cNvSpPr>
            <p:nvPr/>
          </p:nvSpPr>
          <p:spPr bwMode="auto">
            <a:xfrm>
              <a:off x="6608142" y="4262438"/>
              <a:ext cx="149225" cy="1571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3" name="Line 73"/>
            <p:cNvSpPr>
              <a:spLocks noChangeShapeType="1"/>
            </p:cNvSpPr>
            <p:nvPr/>
          </p:nvSpPr>
          <p:spPr bwMode="auto">
            <a:xfrm>
              <a:off x="6760542" y="4343400"/>
              <a:ext cx="30003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AutoShape 36"/>
            <p:cNvSpPr>
              <a:spLocks noChangeArrowheads="1"/>
            </p:cNvSpPr>
            <p:nvPr/>
          </p:nvSpPr>
          <p:spPr bwMode="auto">
            <a:xfrm rot="5400000">
              <a:off x="6029340" y="4065592"/>
              <a:ext cx="649288" cy="51911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nvGrpSpPr>
            <p:cNvPr id="3" name="组合 40"/>
            <p:cNvGrpSpPr/>
            <p:nvPr/>
          </p:nvGrpSpPr>
          <p:grpSpPr>
            <a:xfrm>
              <a:off x="4500562" y="4000504"/>
              <a:ext cx="768350" cy="630238"/>
              <a:chOff x="7177088" y="3041650"/>
              <a:chExt cx="768350" cy="630238"/>
            </a:xfrm>
          </p:grpSpPr>
          <p:sp>
            <p:nvSpPr>
              <p:cNvPr id="42"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3"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4"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45"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4" name="组合 48"/>
            <p:cNvGrpSpPr/>
            <p:nvPr/>
          </p:nvGrpSpPr>
          <p:grpSpPr>
            <a:xfrm>
              <a:off x="1643042" y="4643446"/>
              <a:ext cx="1019175" cy="762000"/>
              <a:chOff x="7086600" y="2908300"/>
              <a:chExt cx="1019175" cy="762000"/>
            </a:xfrm>
          </p:grpSpPr>
          <p:sp>
            <p:nvSpPr>
              <p:cNvPr id="46"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7"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8"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50" name="组合 48"/>
            <p:cNvGrpSpPr/>
            <p:nvPr/>
          </p:nvGrpSpPr>
          <p:grpSpPr>
            <a:xfrm>
              <a:off x="1643042" y="3357562"/>
              <a:ext cx="1019175" cy="762000"/>
              <a:chOff x="7086600" y="2908300"/>
              <a:chExt cx="1019175" cy="762000"/>
            </a:xfrm>
          </p:grpSpPr>
          <p:sp>
            <p:nvSpPr>
              <p:cNvPr id="51"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2"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3"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54" name="AutoShape 36"/>
            <p:cNvSpPr>
              <a:spLocks noChangeArrowheads="1"/>
            </p:cNvSpPr>
            <p:nvPr/>
          </p:nvSpPr>
          <p:spPr bwMode="auto">
            <a:xfrm rot="5400000">
              <a:off x="3292466" y="4779972"/>
              <a:ext cx="649288" cy="51911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5" name="AutoShape 36"/>
            <p:cNvSpPr>
              <a:spLocks noChangeArrowheads="1"/>
            </p:cNvSpPr>
            <p:nvPr/>
          </p:nvSpPr>
          <p:spPr bwMode="auto">
            <a:xfrm rot="5400000">
              <a:off x="3292466" y="3494088"/>
              <a:ext cx="649288" cy="51911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57" name="Rectangle 58"/>
          <p:cNvSpPr>
            <a:spLocks noChangeArrowheads="1"/>
          </p:cNvSpPr>
          <p:nvPr/>
        </p:nvSpPr>
        <p:spPr bwMode="auto">
          <a:xfrm>
            <a:off x="1703513" y="511697"/>
            <a:ext cx="7491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Example</a:t>
            </a:r>
            <a:r>
              <a:rPr lang="en-US" altLang="zh-CN" sz="3200" b="0" dirty="0">
                <a:effectLst>
                  <a:outerShdw blurRad="38100" dist="38100" dir="2700000" algn="tl">
                    <a:srgbClr val="000000"/>
                  </a:outerShdw>
                </a:effectLst>
                <a:latin typeface="黑体" pitchFamily="49" charset="-122"/>
                <a:ea typeface="黑体" pitchFamily="49" charset="-122"/>
              </a:rPr>
              <a:t> 2:</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ea typeface="黑体" pitchFamily="49" charset="-122"/>
                <a:cs typeface="Times New Roman" pitchFamily="18" charset="0"/>
              </a:rPr>
              <a:t>Analyze the Following 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58" name="矩形 57"/>
          <p:cNvSpPr/>
          <p:nvPr/>
        </p:nvSpPr>
        <p:spPr>
          <a:xfrm>
            <a:off x="4655840" y="2815953"/>
            <a:ext cx="148309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Inverter</a:t>
            </a:r>
            <a:endParaRPr lang="zh-CN" altLang="en-US" sz="3200" b="0" dirty="0">
              <a:solidFill>
                <a:srgbClr val="FFFF00"/>
              </a:solidFill>
              <a:effectLst>
                <a:outerShdw blurRad="38100" dist="38100" dir="2700000" algn="tl">
                  <a:srgbClr val="000000">
                    <a:alpha val="43137"/>
                  </a:srgbClr>
                </a:outerShdw>
              </a:effectLst>
            </a:endParaRPr>
          </a:p>
        </p:txBody>
      </p:sp>
      <p:sp>
        <p:nvSpPr>
          <p:cNvPr id="59" name="矩形 58"/>
          <p:cNvSpPr/>
          <p:nvPr/>
        </p:nvSpPr>
        <p:spPr>
          <a:xfrm>
            <a:off x="2927649" y="2815953"/>
            <a:ext cx="1051891"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XOR</a:t>
            </a:r>
            <a:endParaRPr lang="zh-CN" altLang="en-US" sz="3200" b="0" dirty="0">
              <a:solidFill>
                <a:srgbClr val="FFFF00"/>
              </a:solidFill>
              <a:effectLst>
                <a:outerShdw blurRad="38100" dist="38100" dir="2700000" algn="tl">
                  <a:srgbClr val="000000">
                    <a:alpha val="43137"/>
                  </a:srgbClr>
                </a:outerShdw>
              </a:effectLst>
            </a:endParaRPr>
          </a:p>
        </p:txBody>
      </p:sp>
      <p:sp>
        <p:nvSpPr>
          <p:cNvPr id="60" name="矩形 59"/>
          <p:cNvSpPr/>
          <p:nvPr/>
        </p:nvSpPr>
        <p:spPr>
          <a:xfrm>
            <a:off x="6023992" y="3608041"/>
            <a:ext cx="137088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NAND</a:t>
            </a:r>
            <a:endParaRPr lang="zh-CN" altLang="en-US" sz="3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79">
                                            <p:txEl>
                                              <p:pRg st="0" end="0"/>
                                            </p:txEl>
                                          </p:spTgt>
                                        </p:tgtEl>
                                        <p:attrNameLst>
                                          <p:attrName>style.visibility</p:attrName>
                                        </p:attrNameLst>
                                      </p:cBhvr>
                                      <p:to>
                                        <p:strVal val="visible"/>
                                      </p:to>
                                    </p:set>
                                    <p:anim calcmode="lin" valueType="num">
                                      <p:cBhvr additive="base">
                                        <p:cTn id="7" dur="500" fill="hold"/>
                                        <p:tgtEl>
                                          <p:spTgt spid="30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500" fill="hold"/>
                                        <p:tgtEl>
                                          <p:spTgt spid="56"/>
                                        </p:tgtEl>
                                        <p:attrNameLst>
                                          <p:attrName>ppt_x</p:attrName>
                                        </p:attrNameLst>
                                      </p:cBhvr>
                                      <p:tavLst>
                                        <p:tav tm="0">
                                          <p:val>
                                            <p:strVal val="#ppt_x"/>
                                          </p:val>
                                        </p:tav>
                                        <p:tav tm="100000">
                                          <p:val>
                                            <p:strVal val="#ppt_x"/>
                                          </p:val>
                                        </p:tav>
                                      </p:tavLst>
                                    </p:anim>
                                    <p:anim calcmode="lin" valueType="num">
                                      <p:cBhvr additive="base">
                                        <p:cTn id="14" dur="500" fill="hold"/>
                                        <p:tgtEl>
                                          <p:spTgt spid="56"/>
                                        </p:tgtEl>
                                        <p:attrNameLst>
                                          <p:attrName>ppt_y</p:attrName>
                                        </p:attrNameLst>
                                      </p:cBhvr>
                                      <p:tavLst>
                                        <p:tav tm="0">
                                          <p:val>
                                            <p:strVal val="1+#ppt_h/2"/>
                                          </p:val>
                                        </p:tav>
                                        <p:tav tm="100000">
                                          <p:val>
                                            <p:strVal val="#ppt_y"/>
                                          </p:val>
                                        </p:tav>
                                      </p:tavLst>
                                    </p:anim>
                                  </p:childTnLst>
                                </p:cTn>
                              </p:par>
                              <p:par>
                                <p:cTn id="15" presetID="3" presetClass="entr" presetSubtype="1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blinds(horizontal)">
                                      <p:cBhvr>
                                        <p:cTn id="20" dur="500"/>
                                        <p:tgtEl>
                                          <p:spTgt spid="5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blinds(horizontal)">
                                      <p:cBhvr>
                                        <p:cTn id="2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9" grpId="0" build="p" autoUpdateAnimBg="0"/>
      <p:bldP spid="58" grpId="0"/>
      <p:bldP spid="59" grpId="0"/>
      <p:bldP spid="6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5" name="Oval 27"/>
          <p:cNvSpPr>
            <a:spLocks noChangeArrowheads="1"/>
          </p:cNvSpPr>
          <p:nvPr/>
        </p:nvSpPr>
        <p:spPr bwMode="auto">
          <a:xfrm>
            <a:off x="6400286" y="2057400"/>
            <a:ext cx="609600" cy="18288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6" name="Oval 28"/>
          <p:cNvSpPr>
            <a:spLocks noChangeArrowheads="1"/>
          </p:cNvSpPr>
          <p:nvPr/>
        </p:nvSpPr>
        <p:spPr bwMode="auto">
          <a:xfrm>
            <a:off x="7238486" y="2133600"/>
            <a:ext cx="762000" cy="7620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7" name="Oval 29"/>
          <p:cNvSpPr>
            <a:spLocks noChangeArrowheads="1"/>
          </p:cNvSpPr>
          <p:nvPr/>
        </p:nvSpPr>
        <p:spPr bwMode="auto">
          <a:xfrm>
            <a:off x="5333486" y="2133600"/>
            <a:ext cx="762000" cy="7620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2" name="Rectangle 44"/>
          <p:cNvSpPr>
            <a:spLocks noChangeArrowheads="1"/>
          </p:cNvSpPr>
          <p:nvPr/>
        </p:nvSpPr>
        <p:spPr bwMode="auto">
          <a:xfrm>
            <a:off x="6476486" y="2171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8414" name="Rectangle 46"/>
          <p:cNvSpPr>
            <a:spLocks noChangeArrowheads="1"/>
          </p:cNvSpPr>
          <p:nvPr/>
        </p:nvSpPr>
        <p:spPr bwMode="auto">
          <a:xfrm>
            <a:off x="7390886" y="22098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8417" name="Rectangle 49"/>
          <p:cNvSpPr>
            <a:spLocks noChangeArrowheads="1"/>
          </p:cNvSpPr>
          <p:nvPr/>
        </p:nvSpPr>
        <p:spPr bwMode="auto">
          <a:xfrm>
            <a:off x="5485886" y="2171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58419" name="Rectangle 51"/>
          <p:cNvSpPr>
            <a:spLocks noChangeArrowheads="1"/>
          </p:cNvSpPr>
          <p:nvPr/>
        </p:nvSpPr>
        <p:spPr bwMode="auto">
          <a:xfrm>
            <a:off x="6476486" y="3162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nvGrpSpPr>
          <p:cNvPr id="34" name="组合 33"/>
          <p:cNvGrpSpPr/>
          <p:nvPr/>
        </p:nvGrpSpPr>
        <p:grpSpPr>
          <a:xfrm>
            <a:off x="2971286" y="571500"/>
            <a:ext cx="5181600" cy="3390900"/>
            <a:chOff x="390532" y="571500"/>
            <a:chExt cx="5181600" cy="3390900"/>
          </a:xfrm>
        </p:grpSpPr>
        <p:sp>
          <p:nvSpPr>
            <p:cNvPr id="58401" name="Rectangle 33"/>
            <p:cNvSpPr>
              <a:spLocks noChangeArrowheads="1"/>
            </p:cNvSpPr>
            <p:nvPr/>
          </p:nvSpPr>
          <p:spPr bwMode="auto">
            <a:xfrm>
              <a:off x="1762132" y="1981200"/>
              <a:ext cx="3810000" cy="1981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2" name="Line 34"/>
            <p:cNvSpPr>
              <a:spLocks noChangeShapeType="1"/>
            </p:cNvSpPr>
            <p:nvPr/>
          </p:nvSpPr>
          <p:spPr bwMode="auto">
            <a:xfrm>
              <a:off x="1762132" y="2971800"/>
              <a:ext cx="3810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03" name="Line 35"/>
            <p:cNvSpPr>
              <a:spLocks noChangeShapeType="1"/>
            </p:cNvSpPr>
            <p:nvPr/>
          </p:nvSpPr>
          <p:spPr bwMode="auto">
            <a:xfrm>
              <a:off x="3667132" y="1981200"/>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04" name="Line 36"/>
            <p:cNvSpPr>
              <a:spLocks noChangeShapeType="1"/>
            </p:cNvSpPr>
            <p:nvPr/>
          </p:nvSpPr>
          <p:spPr bwMode="auto">
            <a:xfrm>
              <a:off x="4581532" y="1981200"/>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05" name="Line 37"/>
            <p:cNvSpPr>
              <a:spLocks noChangeShapeType="1"/>
            </p:cNvSpPr>
            <p:nvPr/>
          </p:nvSpPr>
          <p:spPr bwMode="auto">
            <a:xfrm>
              <a:off x="2676532" y="1981200"/>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406" name="Rectangle 38"/>
            <p:cNvSpPr>
              <a:spLocks noChangeArrowheads="1"/>
            </p:cNvSpPr>
            <p:nvPr/>
          </p:nvSpPr>
          <p:spPr bwMode="auto">
            <a:xfrm>
              <a:off x="1152532" y="838200"/>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07" name="Rectangle 39"/>
            <p:cNvSpPr>
              <a:spLocks noChangeArrowheads="1"/>
            </p:cNvSpPr>
            <p:nvPr/>
          </p:nvSpPr>
          <p:spPr bwMode="auto">
            <a:xfrm>
              <a:off x="1838332" y="13335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08" name="Rectangle 40"/>
            <p:cNvSpPr>
              <a:spLocks noChangeArrowheads="1"/>
            </p:cNvSpPr>
            <p:nvPr/>
          </p:nvSpPr>
          <p:spPr bwMode="auto">
            <a:xfrm>
              <a:off x="2752732" y="1333500"/>
              <a:ext cx="79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09" name="Rectangle 41"/>
            <p:cNvSpPr>
              <a:spLocks noChangeArrowheads="1"/>
            </p:cNvSpPr>
            <p:nvPr/>
          </p:nvSpPr>
          <p:spPr bwMode="auto">
            <a:xfrm>
              <a:off x="3743332" y="13335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10" name="Rectangle 42"/>
            <p:cNvSpPr>
              <a:spLocks noChangeArrowheads="1"/>
            </p:cNvSpPr>
            <p:nvPr/>
          </p:nvSpPr>
          <p:spPr bwMode="auto">
            <a:xfrm>
              <a:off x="4733932" y="13335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11" name="Rectangle 43"/>
            <p:cNvSpPr>
              <a:spLocks noChangeArrowheads="1"/>
            </p:cNvSpPr>
            <p:nvPr/>
          </p:nvSpPr>
          <p:spPr bwMode="auto">
            <a:xfrm>
              <a:off x="1304932" y="2171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13" name="Rectangle 45"/>
            <p:cNvSpPr>
              <a:spLocks noChangeArrowheads="1"/>
            </p:cNvSpPr>
            <p:nvPr/>
          </p:nvSpPr>
          <p:spPr bwMode="auto">
            <a:xfrm>
              <a:off x="1990732" y="2171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15" name="Rectangle 47"/>
            <p:cNvSpPr>
              <a:spLocks noChangeArrowheads="1"/>
            </p:cNvSpPr>
            <p:nvPr/>
          </p:nvSpPr>
          <p:spPr bwMode="auto">
            <a:xfrm>
              <a:off x="2981332" y="3162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16" name="Rectangle 48"/>
            <p:cNvSpPr>
              <a:spLocks noChangeArrowheads="1"/>
            </p:cNvSpPr>
            <p:nvPr/>
          </p:nvSpPr>
          <p:spPr bwMode="auto">
            <a:xfrm>
              <a:off x="4810132" y="3162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18" name="Rectangle 50"/>
            <p:cNvSpPr>
              <a:spLocks noChangeArrowheads="1"/>
            </p:cNvSpPr>
            <p:nvPr/>
          </p:nvSpPr>
          <p:spPr bwMode="auto">
            <a:xfrm>
              <a:off x="1304932" y="3162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20" name="Rectangle 52"/>
            <p:cNvSpPr>
              <a:spLocks noChangeArrowheads="1"/>
            </p:cNvSpPr>
            <p:nvPr/>
          </p:nvSpPr>
          <p:spPr bwMode="auto">
            <a:xfrm>
              <a:off x="1990732" y="31623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58421" name="Rectangle 53"/>
            <p:cNvSpPr>
              <a:spLocks noChangeArrowheads="1"/>
            </p:cNvSpPr>
            <p:nvPr/>
          </p:nvSpPr>
          <p:spPr bwMode="auto">
            <a:xfrm>
              <a:off x="847732" y="13716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8422" name="Rectangle 54"/>
            <p:cNvSpPr>
              <a:spLocks noChangeArrowheads="1"/>
            </p:cNvSpPr>
            <p:nvPr/>
          </p:nvSpPr>
          <p:spPr bwMode="auto">
            <a:xfrm>
              <a:off x="390532" y="5715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8423" name="Line 55"/>
            <p:cNvSpPr>
              <a:spLocks noChangeShapeType="1"/>
            </p:cNvSpPr>
            <p:nvPr/>
          </p:nvSpPr>
          <p:spPr bwMode="auto">
            <a:xfrm flipH="1" flipV="1">
              <a:off x="923932" y="1143000"/>
              <a:ext cx="83820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8427" name="Object 59"/>
          <p:cNvGraphicFramePr>
            <a:graphicFrameLocks noChangeAspect="1"/>
          </p:cNvGraphicFramePr>
          <p:nvPr>
            <p:extLst>
              <p:ext uri="{D42A27DB-BD31-4B8C-83A1-F6EECF244321}">
                <p14:modId xmlns:p14="http://schemas.microsoft.com/office/powerpoint/2010/main" val="781189621"/>
              </p:ext>
            </p:extLst>
          </p:nvPr>
        </p:nvGraphicFramePr>
        <p:xfrm>
          <a:off x="3580854" y="4857761"/>
          <a:ext cx="5251450" cy="1249363"/>
        </p:xfrm>
        <a:graphic>
          <a:graphicData uri="http://schemas.openxmlformats.org/presentationml/2006/ole">
            <mc:AlternateContent xmlns:mc="http://schemas.openxmlformats.org/markup-compatibility/2006">
              <mc:Choice xmlns:v="urn:schemas-microsoft-com:vml" Requires="v">
                <p:oleObj spid="_x0000_s1048642" name="Equation" r:id="rId5" imgW="3378960" imgH="800280" progId="Equation.3">
                  <p:embed/>
                </p:oleObj>
              </mc:Choice>
              <mc:Fallback>
                <p:oleObj name="Equation" r:id="rId5" imgW="3378960" imgH="800280" progId="Equation.3">
                  <p:embed/>
                  <p:pic>
                    <p:nvPicPr>
                      <p:cNvPr id="58427"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0854" y="4857761"/>
                        <a:ext cx="5251450"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5" name="直接箭头连接符 34"/>
          <p:cNvCxnSpPr>
            <a:endCxn id="58417" idx="2"/>
          </p:cNvCxnSpPr>
          <p:nvPr/>
        </p:nvCxnSpPr>
        <p:spPr bwMode="auto">
          <a:xfrm rot="5400000" flipH="1" flipV="1">
            <a:off x="4184119" y="3362320"/>
            <a:ext cx="2106622" cy="884261"/>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5400000" flipH="1" flipV="1">
            <a:off x="6041508" y="3325801"/>
            <a:ext cx="2106622" cy="884261"/>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a:endCxn id="58419" idx="0"/>
          </p:cNvCxnSpPr>
          <p:nvPr/>
        </p:nvCxnSpPr>
        <p:spPr bwMode="auto">
          <a:xfrm rot="16200000" flipV="1">
            <a:off x="6563795" y="3268668"/>
            <a:ext cx="1838337" cy="1625602"/>
          </a:xfrm>
          <a:prstGeom prst="straightConnector1">
            <a:avLst/>
          </a:prstGeom>
          <a:solidFill>
            <a:schemeClr val="accent1"/>
          </a:solidFill>
          <a:ln w="25400" cap="flat" cmpd="sng" algn="ctr">
            <a:solidFill>
              <a:srgbClr val="FFFF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4438110" y="6143644"/>
            <a:ext cx="1428760" cy="1588"/>
          </a:xfrm>
          <a:prstGeom prst="line">
            <a:avLst/>
          </a:prstGeom>
          <a:solidFill>
            <a:schemeClr val="accent1"/>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59607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8417"/>
                                        </p:tgtEl>
                                        <p:attrNameLst>
                                          <p:attrName>style.visibility</p:attrName>
                                        </p:attrNameLst>
                                      </p:cBhvr>
                                      <p:to>
                                        <p:strVal val="visible"/>
                                      </p:to>
                                    </p:set>
                                    <p:anim calcmode="lin" valueType="num">
                                      <p:cBhvr additive="base">
                                        <p:cTn id="12" dur="500" fill="hold"/>
                                        <p:tgtEl>
                                          <p:spTgt spid="58417"/>
                                        </p:tgtEl>
                                        <p:attrNameLst>
                                          <p:attrName>ppt_x</p:attrName>
                                        </p:attrNameLst>
                                      </p:cBhvr>
                                      <p:tavLst>
                                        <p:tav tm="0">
                                          <p:val>
                                            <p:strVal val="#ppt_x"/>
                                          </p:val>
                                        </p:tav>
                                        <p:tav tm="100000">
                                          <p:val>
                                            <p:strVal val="#ppt_x"/>
                                          </p:val>
                                        </p:tav>
                                      </p:tavLst>
                                    </p:anim>
                                    <p:anim calcmode="lin" valueType="num">
                                      <p:cBhvr additive="base">
                                        <p:cTn id="13" dur="500" fill="hold"/>
                                        <p:tgtEl>
                                          <p:spTgt spid="584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8414"/>
                                        </p:tgtEl>
                                        <p:attrNameLst>
                                          <p:attrName>style.visibility</p:attrName>
                                        </p:attrNameLst>
                                      </p:cBhvr>
                                      <p:to>
                                        <p:strVal val="visible"/>
                                      </p:to>
                                    </p:set>
                                    <p:anim calcmode="lin" valueType="num">
                                      <p:cBhvr additive="base">
                                        <p:cTn id="18" dur="500" fill="hold"/>
                                        <p:tgtEl>
                                          <p:spTgt spid="58414"/>
                                        </p:tgtEl>
                                        <p:attrNameLst>
                                          <p:attrName>ppt_x</p:attrName>
                                        </p:attrNameLst>
                                      </p:cBhvr>
                                      <p:tavLst>
                                        <p:tav tm="0">
                                          <p:val>
                                            <p:strVal val="#ppt_x"/>
                                          </p:val>
                                        </p:tav>
                                        <p:tav tm="100000">
                                          <p:val>
                                            <p:strVal val="#ppt_x"/>
                                          </p:val>
                                        </p:tav>
                                      </p:tavLst>
                                    </p:anim>
                                    <p:anim calcmode="lin" valueType="num">
                                      <p:cBhvr additive="base">
                                        <p:cTn id="19" dur="500" fill="hold"/>
                                        <p:tgtEl>
                                          <p:spTgt spid="584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8412"/>
                                        </p:tgtEl>
                                        <p:attrNameLst>
                                          <p:attrName>style.visibility</p:attrName>
                                        </p:attrNameLst>
                                      </p:cBhvr>
                                      <p:to>
                                        <p:strVal val="visible"/>
                                      </p:to>
                                    </p:set>
                                    <p:anim calcmode="lin" valueType="num">
                                      <p:cBhvr additive="base">
                                        <p:cTn id="24" dur="500" fill="hold"/>
                                        <p:tgtEl>
                                          <p:spTgt spid="58412"/>
                                        </p:tgtEl>
                                        <p:attrNameLst>
                                          <p:attrName>ppt_x</p:attrName>
                                        </p:attrNameLst>
                                      </p:cBhvr>
                                      <p:tavLst>
                                        <p:tav tm="0">
                                          <p:val>
                                            <p:strVal val="#ppt_x"/>
                                          </p:val>
                                        </p:tav>
                                        <p:tav tm="100000">
                                          <p:val>
                                            <p:strVal val="#ppt_x"/>
                                          </p:val>
                                        </p:tav>
                                      </p:tavLst>
                                    </p:anim>
                                    <p:anim calcmode="lin" valueType="num">
                                      <p:cBhvr additive="base">
                                        <p:cTn id="25" dur="500" fill="hold"/>
                                        <p:tgtEl>
                                          <p:spTgt spid="584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8419"/>
                                        </p:tgtEl>
                                        <p:attrNameLst>
                                          <p:attrName>style.visibility</p:attrName>
                                        </p:attrNameLst>
                                      </p:cBhvr>
                                      <p:to>
                                        <p:strVal val="visible"/>
                                      </p:to>
                                    </p:set>
                                    <p:anim calcmode="lin" valueType="num">
                                      <p:cBhvr additive="base">
                                        <p:cTn id="30" dur="500" fill="hold"/>
                                        <p:tgtEl>
                                          <p:spTgt spid="58419"/>
                                        </p:tgtEl>
                                        <p:attrNameLst>
                                          <p:attrName>ppt_x</p:attrName>
                                        </p:attrNameLst>
                                      </p:cBhvr>
                                      <p:tavLst>
                                        <p:tav tm="0">
                                          <p:val>
                                            <p:strVal val="#ppt_x"/>
                                          </p:val>
                                        </p:tav>
                                        <p:tav tm="100000">
                                          <p:val>
                                            <p:strVal val="#ppt_x"/>
                                          </p:val>
                                        </p:tav>
                                      </p:tavLst>
                                    </p:anim>
                                    <p:anim calcmode="lin" valueType="num">
                                      <p:cBhvr additive="base">
                                        <p:cTn id="31" dur="500" fill="hold"/>
                                        <p:tgtEl>
                                          <p:spTgt spid="5841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8397"/>
                                        </p:tgtEl>
                                        <p:attrNameLst>
                                          <p:attrName>style.visibility</p:attrName>
                                        </p:attrNameLst>
                                      </p:cBhvr>
                                      <p:to>
                                        <p:strVal val="visible"/>
                                      </p:to>
                                    </p:set>
                                    <p:anim calcmode="lin" valueType="num">
                                      <p:cBhvr additive="base">
                                        <p:cTn id="36" dur="500" fill="hold"/>
                                        <p:tgtEl>
                                          <p:spTgt spid="58397"/>
                                        </p:tgtEl>
                                        <p:attrNameLst>
                                          <p:attrName>ppt_x</p:attrName>
                                        </p:attrNameLst>
                                      </p:cBhvr>
                                      <p:tavLst>
                                        <p:tav tm="0">
                                          <p:val>
                                            <p:strVal val="0-#ppt_w/2"/>
                                          </p:val>
                                        </p:tav>
                                        <p:tav tm="100000">
                                          <p:val>
                                            <p:strVal val="#ppt_x"/>
                                          </p:val>
                                        </p:tav>
                                      </p:tavLst>
                                    </p:anim>
                                    <p:anim calcmode="lin" valueType="num">
                                      <p:cBhvr additive="base">
                                        <p:cTn id="37" dur="500" fill="hold"/>
                                        <p:tgtEl>
                                          <p:spTgt spid="58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8396"/>
                                        </p:tgtEl>
                                        <p:attrNameLst>
                                          <p:attrName>style.visibility</p:attrName>
                                        </p:attrNameLst>
                                      </p:cBhvr>
                                      <p:to>
                                        <p:strVal val="visible"/>
                                      </p:to>
                                    </p:set>
                                    <p:anim calcmode="lin" valueType="num">
                                      <p:cBhvr additive="base">
                                        <p:cTn id="42" dur="500" fill="hold"/>
                                        <p:tgtEl>
                                          <p:spTgt spid="58396"/>
                                        </p:tgtEl>
                                        <p:attrNameLst>
                                          <p:attrName>ppt_x</p:attrName>
                                        </p:attrNameLst>
                                      </p:cBhvr>
                                      <p:tavLst>
                                        <p:tav tm="0">
                                          <p:val>
                                            <p:strVal val="0-#ppt_w/2"/>
                                          </p:val>
                                        </p:tav>
                                        <p:tav tm="100000">
                                          <p:val>
                                            <p:strVal val="#ppt_x"/>
                                          </p:val>
                                        </p:tav>
                                      </p:tavLst>
                                    </p:anim>
                                    <p:anim calcmode="lin" valueType="num">
                                      <p:cBhvr additive="base">
                                        <p:cTn id="43" dur="500" fill="hold"/>
                                        <p:tgtEl>
                                          <p:spTgt spid="583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58395"/>
                                        </p:tgtEl>
                                        <p:attrNameLst>
                                          <p:attrName>style.visibility</p:attrName>
                                        </p:attrNameLst>
                                      </p:cBhvr>
                                      <p:to>
                                        <p:strVal val="visible"/>
                                      </p:to>
                                    </p:set>
                                    <p:anim calcmode="lin" valueType="num">
                                      <p:cBhvr additive="base">
                                        <p:cTn id="48" dur="500" fill="hold"/>
                                        <p:tgtEl>
                                          <p:spTgt spid="58395"/>
                                        </p:tgtEl>
                                        <p:attrNameLst>
                                          <p:attrName>ppt_x</p:attrName>
                                        </p:attrNameLst>
                                      </p:cBhvr>
                                      <p:tavLst>
                                        <p:tav tm="0">
                                          <p:val>
                                            <p:strVal val="0-#ppt_w/2"/>
                                          </p:val>
                                        </p:tav>
                                        <p:tav tm="100000">
                                          <p:val>
                                            <p:strVal val="#ppt_x"/>
                                          </p:val>
                                        </p:tav>
                                      </p:tavLst>
                                    </p:anim>
                                    <p:anim calcmode="lin" valueType="num">
                                      <p:cBhvr additive="base">
                                        <p:cTn id="49" dur="500" fill="hold"/>
                                        <p:tgtEl>
                                          <p:spTgt spid="583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whoosh.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58427"/>
                                        </p:tgtEl>
                                        <p:attrNameLst>
                                          <p:attrName>style.visibility</p:attrName>
                                        </p:attrNameLst>
                                      </p:cBhvr>
                                      <p:to>
                                        <p:strVal val="visible"/>
                                      </p:to>
                                    </p:set>
                                    <p:animEffect transition="in" filter="box(out)">
                                      <p:cBhvr>
                                        <p:cTn id="54" dur="500"/>
                                        <p:tgtEl>
                                          <p:spTgt spid="58427"/>
                                        </p:tgtEl>
                                      </p:cBhvr>
                                    </p:animEffect>
                                  </p:childTnLst>
                                  <p:subTnLs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par>
                          <p:cTn id="55" fill="hold">
                            <p:stCondLst>
                              <p:cond delay="500"/>
                            </p:stCondLst>
                            <p:childTnLst>
                              <p:par>
                                <p:cTn id="56" presetID="3" presetClass="entr" presetSubtype="10" fill="hold"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linds(horizontal)">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ppt_x"/>
                                          </p:val>
                                        </p:tav>
                                        <p:tav tm="100000">
                                          <p:val>
                                            <p:strVal val="#ppt_x"/>
                                          </p:val>
                                        </p:tav>
                                      </p:tavLst>
                                    </p:anim>
                                    <p:anim calcmode="lin" valueType="num">
                                      <p:cBhvr additive="base">
                                        <p:cTn id="6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fill="hold"/>
                                        <p:tgtEl>
                                          <p:spTgt spid="39"/>
                                        </p:tgtEl>
                                        <p:attrNameLst>
                                          <p:attrName>ppt_x</p:attrName>
                                        </p:attrNameLst>
                                      </p:cBhvr>
                                      <p:tavLst>
                                        <p:tav tm="0">
                                          <p:val>
                                            <p:strVal val="#ppt_x"/>
                                          </p:val>
                                        </p:tav>
                                        <p:tav tm="100000">
                                          <p:val>
                                            <p:strVal val="#ppt_x"/>
                                          </p:val>
                                        </p:tav>
                                      </p:tavLst>
                                    </p:anim>
                                    <p:anim calcmode="lin" valueType="num">
                                      <p:cBhvr additive="base">
                                        <p:cTn id="7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5" grpId="0" animBg="1"/>
      <p:bldP spid="58396" grpId="0" animBg="1"/>
      <p:bldP spid="58397" grpId="0" animBg="1"/>
      <p:bldP spid="58412" grpId="0"/>
      <p:bldP spid="58414" grpId="0"/>
      <p:bldP spid="58417" grpId="0"/>
      <p:bldP spid="5841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2952728" y="404665"/>
            <a:ext cx="5765844" cy="3670875"/>
            <a:chOff x="1428728" y="642918"/>
            <a:chExt cx="5765844" cy="3670875"/>
          </a:xfrm>
        </p:grpSpPr>
        <p:sp>
          <p:nvSpPr>
            <p:cNvPr id="55301" name="Oval 5"/>
            <p:cNvSpPr>
              <a:spLocks noChangeArrowheads="1"/>
            </p:cNvSpPr>
            <p:nvPr/>
          </p:nvSpPr>
          <p:spPr bwMode="auto">
            <a:xfrm>
              <a:off x="4933968" y="28194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2" name="Line 6"/>
            <p:cNvSpPr>
              <a:spLocks noChangeShapeType="1"/>
            </p:cNvSpPr>
            <p:nvPr/>
          </p:nvSpPr>
          <p:spPr bwMode="auto">
            <a:xfrm>
              <a:off x="5086368" y="28956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04" name="Oval 8"/>
            <p:cNvSpPr>
              <a:spLocks noChangeArrowheads="1"/>
            </p:cNvSpPr>
            <p:nvPr/>
          </p:nvSpPr>
          <p:spPr bwMode="auto">
            <a:xfrm>
              <a:off x="4933968" y="38862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8" name="Oval 12"/>
            <p:cNvSpPr>
              <a:spLocks noChangeArrowheads="1"/>
            </p:cNvSpPr>
            <p:nvPr/>
          </p:nvSpPr>
          <p:spPr bwMode="auto">
            <a:xfrm>
              <a:off x="6661172" y="33528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9" name="Line 13"/>
            <p:cNvSpPr>
              <a:spLocks noChangeShapeType="1"/>
            </p:cNvSpPr>
            <p:nvPr/>
          </p:nvSpPr>
          <p:spPr bwMode="auto">
            <a:xfrm>
              <a:off x="6813572" y="34290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3" name="Line 17"/>
            <p:cNvSpPr>
              <a:spLocks noChangeShapeType="1"/>
            </p:cNvSpPr>
            <p:nvPr/>
          </p:nvSpPr>
          <p:spPr bwMode="auto">
            <a:xfrm flipH="1">
              <a:off x="5391168" y="3276600"/>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4" name="Line 18"/>
            <p:cNvSpPr>
              <a:spLocks noChangeShapeType="1"/>
            </p:cNvSpPr>
            <p:nvPr/>
          </p:nvSpPr>
          <p:spPr bwMode="auto">
            <a:xfrm flipH="1">
              <a:off x="5391168" y="3657600"/>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5" name="Line 19"/>
            <p:cNvSpPr>
              <a:spLocks noChangeShapeType="1"/>
            </p:cNvSpPr>
            <p:nvPr/>
          </p:nvSpPr>
          <p:spPr bwMode="auto">
            <a:xfrm>
              <a:off x="5086368" y="39624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6" name="Line 20"/>
            <p:cNvSpPr>
              <a:spLocks noChangeShapeType="1"/>
            </p:cNvSpPr>
            <p:nvPr/>
          </p:nvSpPr>
          <p:spPr bwMode="auto">
            <a:xfrm flipV="1">
              <a:off x="5391168" y="36576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8" name="Rectangle 22"/>
            <p:cNvSpPr>
              <a:spLocks noChangeArrowheads="1"/>
            </p:cNvSpPr>
            <p:nvPr/>
          </p:nvSpPr>
          <p:spPr bwMode="auto">
            <a:xfrm>
              <a:off x="4394220" y="1676400"/>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sp>
          <p:nvSpPr>
            <p:cNvPr id="55319" name="Line 23"/>
            <p:cNvSpPr>
              <a:spLocks noChangeShapeType="1"/>
            </p:cNvSpPr>
            <p:nvPr/>
          </p:nvSpPr>
          <p:spPr bwMode="auto">
            <a:xfrm flipV="1">
              <a:off x="5391168" y="28956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1" name="Rectangle 25"/>
            <p:cNvSpPr>
              <a:spLocks noChangeArrowheads="1"/>
            </p:cNvSpPr>
            <p:nvPr/>
          </p:nvSpPr>
          <p:spPr bwMode="auto">
            <a:xfrm>
              <a:off x="2800343" y="776286"/>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sp>
          <p:nvSpPr>
            <p:cNvPr id="55322" name="Line 26"/>
            <p:cNvSpPr>
              <a:spLocks noChangeShapeType="1"/>
            </p:cNvSpPr>
            <p:nvPr/>
          </p:nvSpPr>
          <p:spPr bwMode="auto">
            <a:xfrm>
              <a:off x="3585904" y="1219200"/>
              <a:ext cx="25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3" name="Line 27"/>
            <p:cNvSpPr>
              <a:spLocks noChangeShapeType="1"/>
            </p:cNvSpPr>
            <p:nvPr/>
          </p:nvSpPr>
          <p:spPr bwMode="auto">
            <a:xfrm>
              <a:off x="3830324" y="1219200"/>
              <a:ext cx="0" cy="1524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4" name="Line 28"/>
            <p:cNvSpPr>
              <a:spLocks noChangeShapeType="1"/>
            </p:cNvSpPr>
            <p:nvPr/>
          </p:nvSpPr>
          <p:spPr bwMode="auto">
            <a:xfrm>
              <a:off x="3827462" y="27432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5" name="Line 29"/>
            <p:cNvSpPr>
              <a:spLocks noChangeShapeType="1"/>
            </p:cNvSpPr>
            <p:nvPr/>
          </p:nvSpPr>
          <p:spPr bwMode="auto">
            <a:xfrm flipH="1">
              <a:off x="3903662" y="27432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6" name="Line 30"/>
            <p:cNvSpPr>
              <a:spLocks noChangeShapeType="1"/>
            </p:cNvSpPr>
            <p:nvPr/>
          </p:nvSpPr>
          <p:spPr bwMode="auto">
            <a:xfrm flipH="1">
              <a:off x="3862382" y="18288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7" name="Line 31"/>
            <p:cNvSpPr>
              <a:spLocks noChangeShapeType="1"/>
            </p:cNvSpPr>
            <p:nvPr/>
          </p:nvSpPr>
          <p:spPr bwMode="auto">
            <a:xfrm>
              <a:off x="5058412" y="1981200"/>
              <a:ext cx="1905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8" name="Line 32"/>
            <p:cNvSpPr>
              <a:spLocks noChangeShapeType="1"/>
            </p:cNvSpPr>
            <p:nvPr/>
          </p:nvSpPr>
          <p:spPr bwMode="auto">
            <a:xfrm flipH="1">
              <a:off x="1957374" y="1001699"/>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9" name="Line 33"/>
            <p:cNvSpPr>
              <a:spLocks noChangeShapeType="1"/>
            </p:cNvSpPr>
            <p:nvPr/>
          </p:nvSpPr>
          <p:spPr bwMode="auto">
            <a:xfrm flipH="1">
              <a:off x="1957374" y="1306499"/>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0" name="Line 34"/>
            <p:cNvSpPr>
              <a:spLocks noChangeShapeType="1"/>
            </p:cNvSpPr>
            <p:nvPr/>
          </p:nvSpPr>
          <p:spPr bwMode="auto">
            <a:xfrm flipH="1">
              <a:off x="2100242" y="2133600"/>
              <a:ext cx="205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1" name="Line 35"/>
            <p:cNvSpPr>
              <a:spLocks noChangeShapeType="1"/>
            </p:cNvSpPr>
            <p:nvPr/>
          </p:nvSpPr>
          <p:spPr bwMode="auto">
            <a:xfrm flipH="1">
              <a:off x="2176442" y="3048000"/>
              <a:ext cx="198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2" name="Line 36"/>
            <p:cNvSpPr>
              <a:spLocks noChangeShapeType="1"/>
            </p:cNvSpPr>
            <p:nvPr/>
          </p:nvSpPr>
          <p:spPr bwMode="auto">
            <a:xfrm flipH="1">
              <a:off x="2257404" y="3733800"/>
              <a:ext cx="1908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3" name="Line 37"/>
            <p:cNvSpPr>
              <a:spLocks noChangeShapeType="1"/>
            </p:cNvSpPr>
            <p:nvPr/>
          </p:nvSpPr>
          <p:spPr bwMode="auto">
            <a:xfrm>
              <a:off x="4143372" y="4191000"/>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4" name="Line 38"/>
            <p:cNvSpPr>
              <a:spLocks noChangeShapeType="1"/>
            </p:cNvSpPr>
            <p:nvPr/>
          </p:nvSpPr>
          <p:spPr bwMode="auto">
            <a:xfrm flipH="1">
              <a:off x="2257404" y="4191000"/>
              <a:ext cx="1908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7" name="Oval 51"/>
            <p:cNvSpPr>
              <a:spLocks noChangeArrowheads="1"/>
            </p:cNvSpPr>
            <p:nvPr/>
          </p:nvSpPr>
          <p:spPr bwMode="auto">
            <a:xfrm>
              <a:off x="3786182" y="17526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 name="组合 40"/>
            <p:cNvGrpSpPr/>
            <p:nvPr/>
          </p:nvGrpSpPr>
          <p:grpSpPr>
            <a:xfrm>
              <a:off x="4143388" y="3643314"/>
              <a:ext cx="768350" cy="630238"/>
              <a:chOff x="7177088" y="3041650"/>
              <a:chExt cx="768350" cy="630238"/>
            </a:xfrm>
          </p:grpSpPr>
          <p:sp>
            <p:nvSpPr>
              <p:cNvPr id="48"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9"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0"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1"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3" name="组合 51"/>
            <p:cNvGrpSpPr/>
            <p:nvPr/>
          </p:nvGrpSpPr>
          <p:grpSpPr>
            <a:xfrm>
              <a:off x="4044638" y="1571612"/>
              <a:ext cx="1019175" cy="762000"/>
              <a:chOff x="7086600" y="2908300"/>
              <a:chExt cx="1019175" cy="762000"/>
            </a:xfrm>
          </p:grpSpPr>
          <p:sp>
            <p:nvSpPr>
              <p:cNvPr id="53"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5"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4" name="组合 40"/>
            <p:cNvGrpSpPr/>
            <p:nvPr/>
          </p:nvGrpSpPr>
          <p:grpSpPr>
            <a:xfrm>
              <a:off x="4143388" y="2571744"/>
              <a:ext cx="768350" cy="630238"/>
              <a:chOff x="7177088" y="3041650"/>
              <a:chExt cx="768350" cy="630238"/>
            </a:xfrm>
          </p:grpSpPr>
          <p:sp>
            <p:nvSpPr>
              <p:cNvPr id="5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61" name="Rectangle 25"/>
            <p:cNvSpPr>
              <a:spLocks noChangeArrowheads="1"/>
            </p:cNvSpPr>
            <p:nvPr/>
          </p:nvSpPr>
          <p:spPr bwMode="auto">
            <a:xfrm>
              <a:off x="2952743" y="928686"/>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grpSp>
          <p:nvGrpSpPr>
            <p:cNvPr id="5" name="组合 51"/>
            <p:cNvGrpSpPr/>
            <p:nvPr/>
          </p:nvGrpSpPr>
          <p:grpSpPr>
            <a:xfrm>
              <a:off x="2547917" y="795318"/>
              <a:ext cx="1019175" cy="762000"/>
              <a:chOff x="7086600" y="2908300"/>
              <a:chExt cx="1019175" cy="762000"/>
            </a:xfrm>
          </p:grpSpPr>
          <p:sp>
            <p:nvSpPr>
              <p:cNvPr id="63"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5"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6" name="组合 40"/>
            <p:cNvGrpSpPr/>
            <p:nvPr/>
          </p:nvGrpSpPr>
          <p:grpSpPr>
            <a:xfrm>
              <a:off x="5857884" y="3143248"/>
              <a:ext cx="768350" cy="630238"/>
              <a:chOff x="7177088" y="3041650"/>
              <a:chExt cx="768350" cy="630238"/>
            </a:xfrm>
          </p:grpSpPr>
          <p:sp>
            <p:nvSpPr>
              <p:cNvPr id="6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62" name="Rectangle 42"/>
            <p:cNvSpPr>
              <a:spLocks noChangeArrowheads="1"/>
            </p:cNvSpPr>
            <p:nvPr/>
          </p:nvSpPr>
          <p:spPr bwMode="auto">
            <a:xfrm>
              <a:off x="1428728" y="642918"/>
              <a:ext cx="617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66" name="Rectangle 43"/>
            <p:cNvSpPr>
              <a:spLocks noChangeArrowheads="1"/>
            </p:cNvSpPr>
            <p:nvPr/>
          </p:nvSpPr>
          <p:spPr bwMode="auto">
            <a:xfrm>
              <a:off x="1428728" y="1062018"/>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1" name="Rectangle 44"/>
            <p:cNvSpPr>
              <a:spLocks noChangeArrowheads="1"/>
            </p:cNvSpPr>
            <p:nvPr/>
          </p:nvSpPr>
          <p:spPr bwMode="auto">
            <a:xfrm>
              <a:off x="1504928" y="1785918"/>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2" name="Rectangle 45"/>
            <p:cNvSpPr>
              <a:spLocks noChangeArrowheads="1"/>
            </p:cNvSpPr>
            <p:nvPr/>
          </p:nvSpPr>
          <p:spPr bwMode="auto">
            <a:xfrm>
              <a:off x="1504928" y="2662218"/>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 name="Rectangle 46"/>
            <p:cNvSpPr>
              <a:spLocks noChangeArrowheads="1"/>
            </p:cNvSpPr>
            <p:nvPr/>
          </p:nvSpPr>
          <p:spPr bwMode="auto">
            <a:xfrm>
              <a:off x="1504928" y="3309918"/>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4" name="Rectangle 47"/>
            <p:cNvSpPr>
              <a:spLocks noChangeArrowheads="1"/>
            </p:cNvSpPr>
            <p:nvPr/>
          </p:nvSpPr>
          <p:spPr bwMode="auto">
            <a:xfrm>
              <a:off x="1428728" y="3729018"/>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5" name="Line 49"/>
            <p:cNvSpPr>
              <a:spLocks noChangeShapeType="1"/>
            </p:cNvSpPr>
            <p:nvPr/>
          </p:nvSpPr>
          <p:spPr bwMode="auto">
            <a:xfrm>
              <a:off x="1581128" y="2776518"/>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8" name="Rectangle 39"/>
          <p:cNvSpPr>
            <a:spLocks noChangeArrowheads="1"/>
          </p:cNvSpPr>
          <p:nvPr/>
        </p:nvSpPr>
        <p:spPr bwMode="auto">
          <a:xfrm>
            <a:off x="8566172" y="119048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D</a:t>
            </a:r>
            <a:r>
              <a:rPr lang="en-US" altLang="zh-CN" sz="3200" b="0" baseline="-25000" dirty="0">
                <a:effectLst>
                  <a:outerShdw blurRad="38100" dist="38100" dir="2700000" algn="tl">
                    <a:srgbClr val="000000"/>
                  </a:outerShdw>
                </a:effectLst>
                <a:latin typeface="黑体" pitchFamily="49" charset="-122"/>
                <a:ea typeface="黑体" pitchFamily="49" charset="-122"/>
              </a:rPr>
              <a:t>i</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79" name="Rectangle 48"/>
          <p:cNvSpPr>
            <a:spLocks noChangeArrowheads="1"/>
          </p:cNvSpPr>
          <p:nvPr/>
        </p:nvSpPr>
        <p:spPr bwMode="auto">
          <a:xfrm>
            <a:off x="8718572" y="294308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graphicFrame>
        <p:nvGraphicFramePr>
          <p:cNvPr id="514049" name="Object 1"/>
          <p:cNvGraphicFramePr>
            <a:graphicFrameLocks noChangeAspect="1"/>
          </p:cNvGraphicFramePr>
          <p:nvPr/>
        </p:nvGraphicFramePr>
        <p:xfrm>
          <a:off x="3524232" y="4500570"/>
          <a:ext cx="3589614" cy="574666"/>
        </p:xfrm>
        <a:graphic>
          <a:graphicData uri="http://schemas.openxmlformats.org/presentationml/2006/ole">
            <mc:AlternateContent xmlns:mc="http://schemas.openxmlformats.org/markup-compatibility/2006">
              <mc:Choice xmlns:v="urn:schemas-microsoft-com:vml" Requires="v">
                <p:oleObj spid="_x0000_s1049794" name="Equation" r:id="rId3" imgW="1346040" imgH="215640" progId="Equation.DSMT4">
                  <p:embed/>
                </p:oleObj>
              </mc:Choice>
              <mc:Fallback>
                <p:oleObj name="Equation" r:id="rId3" imgW="1346040" imgH="215640" progId="Equation.DSMT4">
                  <p:embed/>
                  <p:pic>
                    <p:nvPicPr>
                      <p:cNvPr id="51404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32" y="4500570"/>
                        <a:ext cx="3589614" cy="574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050" name="Object 2"/>
          <p:cNvGraphicFramePr>
            <a:graphicFrameLocks noChangeAspect="1"/>
          </p:cNvGraphicFramePr>
          <p:nvPr/>
        </p:nvGraphicFramePr>
        <p:xfrm>
          <a:off x="3524232" y="5097492"/>
          <a:ext cx="4806956" cy="688962"/>
        </p:xfrm>
        <a:graphic>
          <a:graphicData uri="http://schemas.openxmlformats.org/presentationml/2006/ole">
            <mc:AlternateContent xmlns:mc="http://schemas.openxmlformats.org/markup-compatibility/2006">
              <mc:Choice xmlns:v="urn:schemas-microsoft-com:vml" Requires="v">
                <p:oleObj spid="_x0000_s1049795" name="Equation" r:id="rId5" imgW="1866600" imgH="266400" progId="Equation.DSMT4">
                  <p:embed/>
                </p:oleObj>
              </mc:Choice>
              <mc:Fallback>
                <p:oleObj name="Equation" r:id="rId5" imgW="1866600" imgH="266400" progId="Equation.DSMT4">
                  <p:embed/>
                  <p:pic>
                    <p:nvPicPr>
                      <p:cNvPr id="51405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232" y="5097492"/>
                        <a:ext cx="4806956" cy="6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051" name="Object 3"/>
          <p:cNvGraphicFramePr>
            <a:graphicFrameLocks noChangeAspect="1"/>
          </p:cNvGraphicFramePr>
          <p:nvPr/>
        </p:nvGraphicFramePr>
        <p:xfrm>
          <a:off x="4106876" y="5894410"/>
          <a:ext cx="3989388" cy="820738"/>
        </p:xfrm>
        <a:graphic>
          <a:graphicData uri="http://schemas.openxmlformats.org/presentationml/2006/ole">
            <mc:AlternateContent xmlns:mc="http://schemas.openxmlformats.org/markup-compatibility/2006">
              <mc:Choice xmlns:v="urn:schemas-microsoft-com:vml" Requires="v">
                <p:oleObj spid="_x0000_s1049796" name="Equation" r:id="rId7" imgW="1549080" imgH="317160" progId="Equation.DSMT4">
                  <p:embed/>
                </p:oleObj>
              </mc:Choice>
              <mc:Fallback>
                <p:oleObj name="Equation" r:id="rId7" imgW="1549080" imgH="317160" progId="Equation.DSMT4">
                  <p:embed/>
                  <p:pic>
                    <p:nvPicPr>
                      <p:cNvPr id="514051"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6876" y="5894410"/>
                        <a:ext cx="3989388"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110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linds(horizontal)">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500" fill="hold"/>
                                        <p:tgtEl>
                                          <p:spTgt spid="78"/>
                                        </p:tgtEl>
                                        <p:attrNameLst>
                                          <p:attrName>ppt_x</p:attrName>
                                        </p:attrNameLst>
                                      </p:cBhvr>
                                      <p:tavLst>
                                        <p:tav tm="0">
                                          <p:val>
                                            <p:strVal val="#ppt_x"/>
                                          </p:val>
                                        </p:tav>
                                        <p:tav tm="100000">
                                          <p:val>
                                            <p:strVal val="#ppt_x"/>
                                          </p:val>
                                        </p:tav>
                                      </p:tavLst>
                                    </p:anim>
                                    <p:anim calcmode="lin" valueType="num">
                                      <p:cBhvr additive="base">
                                        <p:cTn id="13" dur="500" fill="hold"/>
                                        <p:tgtEl>
                                          <p:spTgt spid="7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14049"/>
                                        </p:tgtEl>
                                        <p:attrNameLst>
                                          <p:attrName>style.visibility</p:attrName>
                                        </p:attrNameLst>
                                      </p:cBhvr>
                                      <p:to>
                                        <p:strVal val="visible"/>
                                      </p:to>
                                    </p:set>
                                    <p:anim calcmode="lin" valueType="num">
                                      <p:cBhvr additive="base">
                                        <p:cTn id="16" dur="500" fill="hold"/>
                                        <p:tgtEl>
                                          <p:spTgt spid="514049"/>
                                        </p:tgtEl>
                                        <p:attrNameLst>
                                          <p:attrName>ppt_x</p:attrName>
                                        </p:attrNameLst>
                                      </p:cBhvr>
                                      <p:tavLst>
                                        <p:tav tm="0">
                                          <p:val>
                                            <p:strVal val="#ppt_x"/>
                                          </p:val>
                                        </p:tav>
                                        <p:tav tm="100000">
                                          <p:val>
                                            <p:strVal val="#ppt_x"/>
                                          </p:val>
                                        </p:tav>
                                      </p:tavLst>
                                    </p:anim>
                                    <p:anim calcmode="lin" valueType="num">
                                      <p:cBhvr additive="base">
                                        <p:cTn id="17" dur="500" fill="hold"/>
                                        <p:tgtEl>
                                          <p:spTgt spid="51404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4050"/>
                                        </p:tgtEl>
                                        <p:attrNameLst>
                                          <p:attrName>style.visibility</p:attrName>
                                        </p:attrNameLst>
                                      </p:cBhvr>
                                      <p:to>
                                        <p:strVal val="visible"/>
                                      </p:to>
                                    </p:set>
                                    <p:anim calcmode="lin" valueType="num">
                                      <p:cBhvr additive="base">
                                        <p:cTn id="22" dur="500" fill="hold"/>
                                        <p:tgtEl>
                                          <p:spTgt spid="514050"/>
                                        </p:tgtEl>
                                        <p:attrNameLst>
                                          <p:attrName>ppt_x</p:attrName>
                                        </p:attrNameLst>
                                      </p:cBhvr>
                                      <p:tavLst>
                                        <p:tav tm="0">
                                          <p:val>
                                            <p:strVal val="#ppt_x"/>
                                          </p:val>
                                        </p:tav>
                                        <p:tav tm="100000">
                                          <p:val>
                                            <p:strVal val="#ppt_x"/>
                                          </p:val>
                                        </p:tav>
                                      </p:tavLst>
                                    </p:anim>
                                    <p:anim calcmode="lin" valueType="num">
                                      <p:cBhvr additive="base">
                                        <p:cTn id="23" dur="500" fill="hold"/>
                                        <p:tgtEl>
                                          <p:spTgt spid="51405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14051"/>
                                        </p:tgtEl>
                                        <p:attrNameLst>
                                          <p:attrName>style.visibility</p:attrName>
                                        </p:attrNameLst>
                                      </p:cBhvr>
                                      <p:to>
                                        <p:strVal val="visible"/>
                                      </p:to>
                                    </p:set>
                                    <p:anim calcmode="lin" valueType="num">
                                      <p:cBhvr additive="base">
                                        <p:cTn id="26" dur="500" fill="hold"/>
                                        <p:tgtEl>
                                          <p:spTgt spid="514051"/>
                                        </p:tgtEl>
                                        <p:attrNameLst>
                                          <p:attrName>ppt_x</p:attrName>
                                        </p:attrNameLst>
                                      </p:cBhvr>
                                      <p:tavLst>
                                        <p:tav tm="0">
                                          <p:val>
                                            <p:strVal val="#ppt_x"/>
                                          </p:val>
                                        </p:tav>
                                        <p:tav tm="100000">
                                          <p:val>
                                            <p:strVal val="#ppt_x"/>
                                          </p:val>
                                        </p:tav>
                                      </p:tavLst>
                                    </p:anim>
                                    <p:anim calcmode="lin" valueType="num">
                                      <p:cBhvr additive="base">
                                        <p:cTn id="27" dur="500" fill="hold"/>
                                        <p:tgtEl>
                                          <p:spTgt spid="51405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9"/>
                                        </p:tgtEl>
                                        <p:attrNameLst>
                                          <p:attrName>style.visibility</p:attrName>
                                        </p:attrNameLst>
                                      </p:cBhvr>
                                      <p:to>
                                        <p:strVal val="visible"/>
                                      </p:to>
                                    </p:set>
                                    <p:anim calcmode="lin" valueType="num">
                                      <p:cBhvr additive="base">
                                        <p:cTn id="30" dur="500" fill="hold"/>
                                        <p:tgtEl>
                                          <p:spTgt spid="79"/>
                                        </p:tgtEl>
                                        <p:attrNameLst>
                                          <p:attrName>ppt_x</p:attrName>
                                        </p:attrNameLst>
                                      </p:cBhvr>
                                      <p:tavLst>
                                        <p:tav tm="0">
                                          <p:val>
                                            <p:strVal val="#ppt_x"/>
                                          </p:val>
                                        </p:tav>
                                        <p:tav tm="100000">
                                          <p:val>
                                            <p:strVal val="#ppt_x"/>
                                          </p:val>
                                        </p:tav>
                                      </p:tavLst>
                                    </p:anim>
                                    <p:anim calcmode="lin" valueType="num">
                                      <p:cBhvr additive="base">
                                        <p:cTn id="31"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a:off x="2952728" y="642919"/>
            <a:ext cx="6291950" cy="3670875"/>
            <a:chOff x="1428728" y="642918"/>
            <a:chExt cx="6291950" cy="3670875"/>
          </a:xfrm>
        </p:grpSpPr>
        <p:sp>
          <p:nvSpPr>
            <p:cNvPr id="55301" name="Oval 5"/>
            <p:cNvSpPr>
              <a:spLocks noChangeArrowheads="1"/>
            </p:cNvSpPr>
            <p:nvPr/>
          </p:nvSpPr>
          <p:spPr bwMode="auto">
            <a:xfrm>
              <a:off x="4933968" y="28194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2" name="Line 6"/>
            <p:cNvSpPr>
              <a:spLocks noChangeShapeType="1"/>
            </p:cNvSpPr>
            <p:nvPr/>
          </p:nvSpPr>
          <p:spPr bwMode="auto">
            <a:xfrm>
              <a:off x="5086368" y="28956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04" name="Oval 8"/>
            <p:cNvSpPr>
              <a:spLocks noChangeArrowheads="1"/>
            </p:cNvSpPr>
            <p:nvPr/>
          </p:nvSpPr>
          <p:spPr bwMode="auto">
            <a:xfrm>
              <a:off x="4933968" y="38862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8" name="Oval 12"/>
            <p:cNvSpPr>
              <a:spLocks noChangeArrowheads="1"/>
            </p:cNvSpPr>
            <p:nvPr/>
          </p:nvSpPr>
          <p:spPr bwMode="auto">
            <a:xfrm>
              <a:off x="6661172" y="33528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9" name="Line 13"/>
            <p:cNvSpPr>
              <a:spLocks noChangeShapeType="1"/>
            </p:cNvSpPr>
            <p:nvPr/>
          </p:nvSpPr>
          <p:spPr bwMode="auto">
            <a:xfrm>
              <a:off x="6813572" y="34290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3" name="Line 17"/>
            <p:cNvSpPr>
              <a:spLocks noChangeShapeType="1"/>
            </p:cNvSpPr>
            <p:nvPr/>
          </p:nvSpPr>
          <p:spPr bwMode="auto">
            <a:xfrm flipH="1">
              <a:off x="5391168" y="3276600"/>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4" name="Line 18"/>
            <p:cNvSpPr>
              <a:spLocks noChangeShapeType="1"/>
            </p:cNvSpPr>
            <p:nvPr/>
          </p:nvSpPr>
          <p:spPr bwMode="auto">
            <a:xfrm flipH="1">
              <a:off x="5391168" y="3657600"/>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5" name="Line 19"/>
            <p:cNvSpPr>
              <a:spLocks noChangeShapeType="1"/>
            </p:cNvSpPr>
            <p:nvPr/>
          </p:nvSpPr>
          <p:spPr bwMode="auto">
            <a:xfrm>
              <a:off x="5086368" y="39624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6" name="Line 20"/>
            <p:cNvSpPr>
              <a:spLocks noChangeShapeType="1"/>
            </p:cNvSpPr>
            <p:nvPr/>
          </p:nvSpPr>
          <p:spPr bwMode="auto">
            <a:xfrm flipV="1">
              <a:off x="5391168" y="36576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18" name="Rectangle 22"/>
            <p:cNvSpPr>
              <a:spLocks noChangeArrowheads="1"/>
            </p:cNvSpPr>
            <p:nvPr/>
          </p:nvSpPr>
          <p:spPr bwMode="auto">
            <a:xfrm>
              <a:off x="4394220" y="1676400"/>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sp>
          <p:nvSpPr>
            <p:cNvPr id="55319" name="Line 23"/>
            <p:cNvSpPr>
              <a:spLocks noChangeShapeType="1"/>
            </p:cNvSpPr>
            <p:nvPr/>
          </p:nvSpPr>
          <p:spPr bwMode="auto">
            <a:xfrm flipV="1">
              <a:off x="5391168" y="28956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1" name="Rectangle 25"/>
            <p:cNvSpPr>
              <a:spLocks noChangeArrowheads="1"/>
            </p:cNvSpPr>
            <p:nvPr/>
          </p:nvSpPr>
          <p:spPr bwMode="auto">
            <a:xfrm>
              <a:off x="2800343" y="776286"/>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sp>
          <p:nvSpPr>
            <p:cNvPr id="55322" name="Line 26"/>
            <p:cNvSpPr>
              <a:spLocks noChangeShapeType="1"/>
            </p:cNvSpPr>
            <p:nvPr/>
          </p:nvSpPr>
          <p:spPr bwMode="auto">
            <a:xfrm>
              <a:off x="3585904" y="1219200"/>
              <a:ext cx="25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3" name="Line 27"/>
            <p:cNvSpPr>
              <a:spLocks noChangeShapeType="1"/>
            </p:cNvSpPr>
            <p:nvPr/>
          </p:nvSpPr>
          <p:spPr bwMode="auto">
            <a:xfrm>
              <a:off x="3830324" y="1219200"/>
              <a:ext cx="0" cy="1524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4" name="Line 28"/>
            <p:cNvSpPr>
              <a:spLocks noChangeShapeType="1"/>
            </p:cNvSpPr>
            <p:nvPr/>
          </p:nvSpPr>
          <p:spPr bwMode="auto">
            <a:xfrm>
              <a:off x="3827462" y="27432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5" name="Line 29"/>
            <p:cNvSpPr>
              <a:spLocks noChangeShapeType="1"/>
            </p:cNvSpPr>
            <p:nvPr/>
          </p:nvSpPr>
          <p:spPr bwMode="auto">
            <a:xfrm flipH="1">
              <a:off x="3903662" y="27432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6" name="Line 30"/>
            <p:cNvSpPr>
              <a:spLocks noChangeShapeType="1"/>
            </p:cNvSpPr>
            <p:nvPr/>
          </p:nvSpPr>
          <p:spPr bwMode="auto">
            <a:xfrm flipH="1">
              <a:off x="3862382" y="18288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7" name="Line 31"/>
            <p:cNvSpPr>
              <a:spLocks noChangeShapeType="1"/>
            </p:cNvSpPr>
            <p:nvPr/>
          </p:nvSpPr>
          <p:spPr bwMode="auto">
            <a:xfrm>
              <a:off x="5058412" y="1981200"/>
              <a:ext cx="1905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8" name="Line 32"/>
            <p:cNvSpPr>
              <a:spLocks noChangeShapeType="1"/>
            </p:cNvSpPr>
            <p:nvPr/>
          </p:nvSpPr>
          <p:spPr bwMode="auto">
            <a:xfrm flipH="1">
              <a:off x="1957374" y="1001699"/>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29" name="Line 33"/>
            <p:cNvSpPr>
              <a:spLocks noChangeShapeType="1"/>
            </p:cNvSpPr>
            <p:nvPr/>
          </p:nvSpPr>
          <p:spPr bwMode="auto">
            <a:xfrm flipH="1">
              <a:off x="1957374" y="1306499"/>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0" name="Line 34"/>
            <p:cNvSpPr>
              <a:spLocks noChangeShapeType="1"/>
            </p:cNvSpPr>
            <p:nvPr/>
          </p:nvSpPr>
          <p:spPr bwMode="auto">
            <a:xfrm flipH="1">
              <a:off x="2100242" y="2133600"/>
              <a:ext cx="205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1" name="Line 35"/>
            <p:cNvSpPr>
              <a:spLocks noChangeShapeType="1"/>
            </p:cNvSpPr>
            <p:nvPr/>
          </p:nvSpPr>
          <p:spPr bwMode="auto">
            <a:xfrm flipH="1">
              <a:off x="2176442" y="3048000"/>
              <a:ext cx="198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2" name="Line 36"/>
            <p:cNvSpPr>
              <a:spLocks noChangeShapeType="1"/>
            </p:cNvSpPr>
            <p:nvPr/>
          </p:nvSpPr>
          <p:spPr bwMode="auto">
            <a:xfrm flipH="1">
              <a:off x="2257404" y="3733800"/>
              <a:ext cx="1908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3" name="Line 37"/>
            <p:cNvSpPr>
              <a:spLocks noChangeShapeType="1"/>
            </p:cNvSpPr>
            <p:nvPr/>
          </p:nvSpPr>
          <p:spPr bwMode="auto">
            <a:xfrm>
              <a:off x="4143372" y="4191000"/>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34" name="Line 38"/>
            <p:cNvSpPr>
              <a:spLocks noChangeShapeType="1"/>
            </p:cNvSpPr>
            <p:nvPr/>
          </p:nvSpPr>
          <p:spPr bwMode="auto">
            <a:xfrm flipH="1">
              <a:off x="2257404" y="4191000"/>
              <a:ext cx="1908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47" name="Oval 51"/>
            <p:cNvSpPr>
              <a:spLocks noChangeArrowheads="1"/>
            </p:cNvSpPr>
            <p:nvPr/>
          </p:nvSpPr>
          <p:spPr bwMode="auto">
            <a:xfrm>
              <a:off x="3786182" y="1752600"/>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 name="组合 40"/>
            <p:cNvGrpSpPr/>
            <p:nvPr/>
          </p:nvGrpSpPr>
          <p:grpSpPr>
            <a:xfrm>
              <a:off x="4143388" y="3643314"/>
              <a:ext cx="768350" cy="630238"/>
              <a:chOff x="7177088" y="3041650"/>
              <a:chExt cx="768350" cy="630238"/>
            </a:xfrm>
          </p:grpSpPr>
          <p:sp>
            <p:nvSpPr>
              <p:cNvPr id="48"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9"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0"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1"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3" name="组合 51"/>
            <p:cNvGrpSpPr/>
            <p:nvPr/>
          </p:nvGrpSpPr>
          <p:grpSpPr>
            <a:xfrm>
              <a:off x="4044638" y="1571612"/>
              <a:ext cx="1019175" cy="762000"/>
              <a:chOff x="7086600" y="2908300"/>
              <a:chExt cx="1019175" cy="762000"/>
            </a:xfrm>
          </p:grpSpPr>
          <p:sp>
            <p:nvSpPr>
              <p:cNvPr id="53"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5"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4" name="组合 40"/>
            <p:cNvGrpSpPr/>
            <p:nvPr/>
          </p:nvGrpSpPr>
          <p:grpSpPr>
            <a:xfrm>
              <a:off x="4143388" y="2571744"/>
              <a:ext cx="768350" cy="630238"/>
              <a:chOff x="7177088" y="3041650"/>
              <a:chExt cx="768350" cy="630238"/>
            </a:xfrm>
          </p:grpSpPr>
          <p:sp>
            <p:nvSpPr>
              <p:cNvPr id="5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61" name="Rectangle 25"/>
            <p:cNvSpPr>
              <a:spLocks noChangeArrowheads="1"/>
            </p:cNvSpPr>
            <p:nvPr/>
          </p:nvSpPr>
          <p:spPr bwMode="auto">
            <a:xfrm>
              <a:off x="2952743" y="928686"/>
              <a:ext cx="619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grpSp>
          <p:nvGrpSpPr>
            <p:cNvPr id="5" name="组合 51"/>
            <p:cNvGrpSpPr/>
            <p:nvPr/>
          </p:nvGrpSpPr>
          <p:grpSpPr>
            <a:xfrm>
              <a:off x="2547917" y="795318"/>
              <a:ext cx="1019175" cy="762000"/>
              <a:chOff x="7086600" y="2908300"/>
              <a:chExt cx="1019175" cy="762000"/>
            </a:xfrm>
          </p:grpSpPr>
          <p:sp>
            <p:nvSpPr>
              <p:cNvPr id="63"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5"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6" name="组合 40"/>
            <p:cNvGrpSpPr/>
            <p:nvPr/>
          </p:nvGrpSpPr>
          <p:grpSpPr>
            <a:xfrm>
              <a:off x="5857884" y="3143248"/>
              <a:ext cx="768350" cy="630238"/>
              <a:chOff x="7177088" y="3041650"/>
              <a:chExt cx="768350" cy="630238"/>
            </a:xfrm>
          </p:grpSpPr>
          <p:sp>
            <p:nvSpPr>
              <p:cNvPr id="6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62" name="Rectangle 42"/>
            <p:cNvSpPr>
              <a:spLocks noChangeArrowheads="1"/>
            </p:cNvSpPr>
            <p:nvPr/>
          </p:nvSpPr>
          <p:spPr bwMode="auto">
            <a:xfrm>
              <a:off x="1428728" y="642918"/>
              <a:ext cx="617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66" name="Rectangle 43"/>
            <p:cNvSpPr>
              <a:spLocks noChangeArrowheads="1"/>
            </p:cNvSpPr>
            <p:nvPr/>
          </p:nvSpPr>
          <p:spPr bwMode="auto">
            <a:xfrm>
              <a:off x="1428728" y="1062018"/>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1" name="Rectangle 44"/>
            <p:cNvSpPr>
              <a:spLocks noChangeArrowheads="1"/>
            </p:cNvSpPr>
            <p:nvPr/>
          </p:nvSpPr>
          <p:spPr bwMode="auto">
            <a:xfrm>
              <a:off x="1504928" y="1785918"/>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2" name="Rectangle 45"/>
            <p:cNvSpPr>
              <a:spLocks noChangeArrowheads="1"/>
            </p:cNvSpPr>
            <p:nvPr/>
          </p:nvSpPr>
          <p:spPr bwMode="auto">
            <a:xfrm>
              <a:off x="1504928" y="2662218"/>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 name="Rectangle 46"/>
            <p:cNvSpPr>
              <a:spLocks noChangeArrowheads="1"/>
            </p:cNvSpPr>
            <p:nvPr/>
          </p:nvSpPr>
          <p:spPr bwMode="auto">
            <a:xfrm>
              <a:off x="1504928" y="3309918"/>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4" name="Rectangle 47"/>
            <p:cNvSpPr>
              <a:spLocks noChangeArrowheads="1"/>
            </p:cNvSpPr>
            <p:nvPr/>
          </p:nvSpPr>
          <p:spPr bwMode="auto">
            <a:xfrm>
              <a:off x="1428728" y="3729018"/>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5" name="Line 49"/>
            <p:cNvSpPr>
              <a:spLocks noChangeShapeType="1"/>
            </p:cNvSpPr>
            <p:nvPr/>
          </p:nvSpPr>
          <p:spPr bwMode="auto">
            <a:xfrm>
              <a:off x="1581128" y="2776518"/>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Rectangle 39"/>
            <p:cNvSpPr>
              <a:spLocks noChangeArrowheads="1"/>
            </p:cNvSpPr>
            <p:nvPr/>
          </p:nvSpPr>
          <p:spPr bwMode="auto">
            <a:xfrm>
              <a:off x="7042172" y="142873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9" name="Rectangle 48"/>
            <p:cNvSpPr>
              <a:spLocks noChangeArrowheads="1"/>
            </p:cNvSpPr>
            <p:nvPr/>
          </p:nvSpPr>
          <p:spPr bwMode="auto">
            <a:xfrm>
              <a:off x="7194572" y="318133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i</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grpSp>
      <p:grpSp>
        <p:nvGrpSpPr>
          <p:cNvPr id="101" name="组合 100"/>
          <p:cNvGrpSpPr/>
          <p:nvPr/>
        </p:nvGrpSpPr>
        <p:grpSpPr>
          <a:xfrm>
            <a:off x="2024034" y="642918"/>
            <a:ext cx="7863586" cy="3623250"/>
            <a:chOff x="500034" y="642918"/>
            <a:chExt cx="7863586" cy="3623250"/>
          </a:xfrm>
        </p:grpSpPr>
        <p:sp>
          <p:nvSpPr>
            <p:cNvPr id="76" name="Rectangle 49"/>
            <p:cNvSpPr>
              <a:spLocks noChangeArrowheads="1"/>
            </p:cNvSpPr>
            <p:nvPr/>
          </p:nvSpPr>
          <p:spPr bwMode="auto">
            <a:xfrm>
              <a:off x="652434" y="642918"/>
              <a:ext cx="541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B</a:t>
              </a:r>
              <a:r>
                <a:rPr lang="en-US" altLang="zh-CN" sz="3200" b="0" baseline="-25000">
                  <a:solidFill>
                    <a:srgbClr val="FFFF00"/>
                  </a:solidFill>
                  <a:effectLst>
                    <a:outerShdw blurRad="38100" dist="38100" dir="2700000" algn="tl">
                      <a:srgbClr val="000000"/>
                    </a:outerShdw>
                  </a:effectLst>
                  <a:latin typeface="黑体" pitchFamily="49" charset="-122"/>
                  <a:ea typeface="黑体" pitchFamily="49" charset="-122"/>
                </a:rPr>
                <a:t>i</a:t>
              </a:r>
              <a:endParaRPr lang="zh-CN" altLang="en-US" sz="3200" b="0" baseline="-2500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77" name="Rectangle 50"/>
            <p:cNvSpPr>
              <a:spLocks noChangeArrowheads="1"/>
            </p:cNvSpPr>
            <p:nvPr/>
          </p:nvSpPr>
          <p:spPr bwMode="auto">
            <a:xfrm>
              <a:off x="536546" y="1006455"/>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C</a:t>
              </a:r>
              <a:r>
                <a:rPr lang="en-US" altLang="zh-CN" sz="3200" b="0" baseline="-25000">
                  <a:solidFill>
                    <a:srgbClr val="FFFF00"/>
                  </a:solidFill>
                  <a:effectLst>
                    <a:outerShdw blurRad="38100" dist="38100" dir="2700000" algn="tl">
                      <a:srgbClr val="000000"/>
                    </a:outerShdw>
                  </a:effectLst>
                  <a:latin typeface="黑体" pitchFamily="49" charset="-122"/>
                  <a:ea typeface="黑体" pitchFamily="49" charset="-122"/>
                </a:rPr>
                <a:t>i-1</a:t>
              </a:r>
              <a:endParaRPr lang="zh-CN" altLang="en-US" sz="3200" b="0" baseline="-2500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80" name="Rectangle 51"/>
            <p:cNvSpPr>
              <a:spLocks noChangeArrowheads="1"/>
            </p:cNvSpPr>
            <p:nvPr/>
          </p:nvSpPr>
          <p:spPr bwMode="auto">
            <a:xfrm>
              <a:off x="652434" y="1709718"/>
              <a:ext cx="541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A</a:t>
              </a:r>
              <a:r>
                <a:rPr lang="en-US" altLang="zh-CN" sz="3200" b="0" baseline="-25000">
                  <a:solidFill>
                    <a:srgbClr val="FFFF00"/>
                  </a:solidFill>
                  <a:effectLst>
                    <a:outerShdw blurRad="38100" dist="38100" dir="2700000" algn="tl">
                      <a:srgbClr val="000000"/>
                    </a:outerShdw>
                  </a:effectLst>
                  <a:latin typeface="黑体" pitchFamily="49" charset="-122"/>
                  <a:ea typeface="黑体" pitchFamily="49" charset="-122"/>
                </a:rPr>
                <a:t>i</a:t>
              </a:r>
              <a:endParaRPr lang="zh-CN" altLang="en-US" sz="3200" b="0" baseline="-2500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81" name="Rectangle 52"/>
            <p:cNvSpPr>
              <a:spLocks noChangeArrowheads="1"/>
            </p:cNvSpPr>
            <p:nvPr/>
          </p:nvSpPr>
          <p:spPr bwMode="auto">
            <a:xfrm>
              <a:off x="728634" y="261459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3300"/>
                  </a:solidFill>
                  <a:effectLst>
                    <a:outerShdw blurRad="38100" dist="38100" dir="2700000" algn="tl">
                      <a:srgbClr val="000000"/>
                    </a:outerShdw>
                  </a:effectLst>
                  <a:latin typeface="黑体" pitchFamily="49" charset="-122"/>
                  <a:ea typeface="黑体" pitchFamily="49" charset="-122"/>
                </a:rPr>
                <a:t>A</a:t>
              </a:r>
              <a:r>
                <a:rPr lang="en-US" altLang="zh-CN" sz="3200" b="0" baseline="-25000">
                  <a:solidFill>
                    <a:srgbClr val="FF3300"/>
                  </a:solidFill>
                  <a:effectLst>
                    <a:outerShdw blurRad="38100" dist="38100" dir="2700000" algn="tl">
                      <a:srgbClr val="000000"/>
                    </a:outerShdw>
                  </a:effectLst>
                  <a:latin typeface="黑体" pitchFamily="49" charset="-122"/>
                  <a:ea typeface="黑体" pitchFamily="49" charset="-122"/>
                </a:rPr>
                <a:t>i</a:t>
              </a:r>
              <a:endParaRPr lang="zh-CN" altLang="en-US" sz="3200" b="0" baseline="-25000">
                <a:solidFill>
                  <a:srgbClr val="FF3300"/>
                </a:solidFill>
                <a:effectLst>
                  <a:outerShdw blurRad="38100" dist="38100" dir="2700000" algn="tl">
                    <a:srgbClr val="000000"/>
                  </a:outerShdw>
                </a:effectLst>
                <a:latin typeface="黑体" pitchFamily="49" charset="-122"/>
                <a:ea typeface="黑体" pitchFamily="49" charset="-122"/>
              </a:endParaRPr>
            </a:p>
          </p:txBody>
        </p:sp>
        <p:sp>
          <p:nvSpPr>
            <p:cNvPr id="82" name="Rectangle 53"/>
            <p:cNvSpPr>
              <a:spLocks noChangeArrowheads="1"/>
            </p:cNvSpPr>
            <p:nvPr/>
          </p:nvSpPr>
          <p:spPr bwMode="auto">
            <a:xfrm>
              <a:off x="652434" y="3309918"/>
              <a:ext cx="60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B</a:t>
              </a:r>
              <a:r>
                <a:rPr lang="en-US" altLang="zh-CN" sz="3200" b="0" baseline="-25000">
                  <a:solidFill>
                    <a:srgbClr val="FFFF00"/>
                  </a:solidFill>
                  <a:effectLst>
                    <a:outerShdw blurRad="38100" dist="38100" dir="2700000" algn="tl">
                      <a:srgbClr val="000000"/>
                    </a:outerShdw>
                  </a:effectLst>
                  <a:latin typeface="黑体" pitchFamily="49" charset="-122"/>
                  <a:ea typeface="黑体" pitchFamily="49" charset="-122"/>
                </a:rPr>
                <a:t>i</a:t>
              </a:r>
              <a:endParaRPr lang="zh-CN" altLang="en-US" sz="3200" b="0" baseline="-2500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83" name="Rectangle 54"/>
            <p:cNvSpPr>
              <a:spLocks noChangeArrowheads="1"/>
            </p:cNvSpPr>
            <p:nvPr/>
          </p:nvSpPr>
          <p:spPr bwMode="auto">
            <a:xfrm>
              <a:off x="500034" y="3681393"/>
              <a:ext cx="798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C</a:t>
              </a:r>
              <a:r>
                <a:rPr lang="en-US" altLang="zh-CN" sz="3200" b="0" baseline="-25000">
                  <a:solidFill>
                    <a:srgbClr val="FFFF00"/>
                  </a:solidFill>
                  <a:effectLst>
                    <a:outerShdw blurRad="38100" dist="38100" dir="2700000" algn="tl">
                      <a:srgbClr val="000000"/>
                    </a:outerShdw>
                  </a:effectLst>
                  <a:latin typeface="黑体" pitchFamily="49" charset="-122"/>
                  <a:ea typeface="黑体" pitchFamily="49" charset="-122"/>
                </a:rPr>
                <a:t>i-1</a:t>
              </a:r>
              <a:endParaRPr lang="zh-CN" altLang="en-US" sz="3200" b="0" baseline="-2500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84" name="Rectangle 55"/>
            <p:cNvSpPr>
              <a:spLocks noChangeArrowheads="1"/>
            </p:cNvSpPr>
            <p:nvPr/>
          </p:nvSpPr>
          <p:spPr bwMode="auto">
            <a:xfrm>
              <a:off x="7693052" y="1357298"/>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S</a:t>
              </a:r>
              <a:r>
                <a:rPr lang="en-US" altLang="zh-CN" sz="3200" b="0" baseline="-25000">
                  <a:solidFill>
                    <a:srgbClr val="FFFF00"/>
                  </a:solidFill>
                  <a:effectLst>
                    <a:outerShdw blurRad="38100" dist="38100" dir="2700000" algn="tl">
                      <a:srgbClr val="000000"/>
                    </a:outerShdw>
                  </a:effectLst>
                  <a:latin typeface="黑体" pitchFamily="49" charset="-122"/>
                  <a:ea typeface="黑体" pitchFamily="49" charset="-122"/>
                </a:rPr>
                <a:t>i</a:t>
              </a:r>
              <a:endParaRPr lang="zh-CN" altLang="en-US" sz="3200" b="0" baseline="-2500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85" name="Rectangle 56"/>
            <p:cNvSpPr>
              <a:spLocks noChangeArrowheads="1"/>
            </p:cNvSpPr>
            <p:nvPr/>
          </p:nvSpPr>
          <p:spPr bwMode="auto">
            <a:xfrm>
              <a:off x="7837514" y="3130536"/>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FF00"/>
                  </a:solidFill>
                  <a:effectLst>
                    <a:outerShdw blurRad="38100" dist="38100" dir="2700000" algn="tl">
                      <a:srgbClr val="000000"/>
                    </a:outerShdw>
                  </a:effectLst>
                  <a:latin typeface="黑体" pitchFamily="49" charset="-122"/>
                  <a:ea typeface="黑体" pitchFamily="49" charset="-122"/>
                </a:rPr>
                <a:t>C</a:t>
              </a:r>
              <a:r>
                <a:rPr lang="en-US" altLang="zh-CN" sz="3200" b="0" baseline="-25000">
                  <a:solidFill>
                    <a:srgbClr val="FFFF00"/>
                  </a:solidFill>
                  <a:effectLst>
                    <a:outerShdw blurRad="38100" dist="38100" dir="2700000" algn="tl">
                      <a:srgbClr val="000000"/>
                    </a:outerShdw>
                  </a:effectLst>
                  <a:latin typeface="黑体" pitchFamily="49" charset="-122"/>
                  <a:ea typeface="黑体" pitchFamily="49" charset="-122"/>
                </a:rPr>
                <a:t>i</a:t>
              </a:r>
              <a:endParaRPr lang="zh-CN" altLang="en-US" sz="3200" b="0" baseline="-25000">
                <a:solidFill>
                  <a:srgbClr val="FFFF00"/>
                </a:solidFill>
                <a:effectLst>
                  <a:outerShdw blurRad="38100" dist="38100" dir="2700000" algn="tl">
                    <a:srgbClr val="000000"/>
                  </a:outerShdw>
                </a:effectLst>
                <a:latin typeface="黑体" pitchFamily="49" charset="-122"/>
                <a:ea typeface="黑体" pitchFamily="49" charset="-122"/>
              </a:endParaRPr>
            </a:p>
          </p:txBody>
        </p:sp>
      </p:grpSp>
      <p:grpSp>
        <p:nvGrpSpPr>
          <p:cNvPr id="99" name="组合 98"/>
          <p:cNvGrpSpPr/>
          <p:nvPr/>
        </p:nvGrpSpPr>
        <p:grpSpPr>
          <a:xfrm>
            <a:off x="2309786" y="3857629"/>
            <a:ext cx="7286644" cy="2553561"/>
            <a:chOff x="785786" y="3857628"/>
            <a:chExt cx="7286644" cy="2553561"/>
          </a:xfrm>
        </p:grpSpPr>
        <p:sp>
          <p:nvSpPr>
            <p:cNvPr id="86" name="Rectangle 57"/>
            <p:cNvSpPr>
              <a:spLocks noChangeArrowheads="1"/>
            </p:cNvSpPr>
            <p:nvPr/>
          </p:nvSpPr>
          <p:spPr bwMode="auto">
            <a:xfrm>
              <a:off x="3277579" y="5826414"/>
              <a:ext cx="19509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Full Adder</a:t>
              </a:r>
              <a:endParaRPr lang="zh-CN" altLang="en-US" sz="3200" b="0" baseline="-2500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cxnSp>
          <p:nvCxnSpPr>
            <p:cNvPr id="90" name="直接箭头连接符 89"/>
            <p:cNvCxnSpPr/>
            <p:nvPr/>
          </p:nvCxnSpPr>
          <p:spPr bwMode="auto">
            <a:xfrm>
              <a:off x="785786" y="4357694"/>
              <a:ext cx="1762131" cy="1990698"/>
            </a:xfrm>
            <a:prstGeom prst="straightConnector1">
              <a:avLst/>
            </a:prstGeom>
            <a:solidFill>
              <a:schemeClr val="accent1"/>
            </a:solidFill>
            <a:ln w="254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p:cNvCxnSpPr/>
            <p:nvPr/>
          </p:nvCxnSpPr>
          <p:spPr bwMode="auto">
            <a:xfrm flipH="1">
              <a:off x="5984362" y="3857628"/>
              <a:ext cx="2088068" cy="2490764"/>
            </a:xfrm>
            <a:prstGeom prst="straightConnector1">
              <a:avLst/>
            </a:prstGeom>
            <a:solidFill>
              <a:schemeClr val="accent1"/>
            </a:solidFill>
            <a:ln w="254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8" name="组合 97"/>
          <p:cNvGrpSpPr/>
          <p:nvPr/>
        </p:nvGrpSpPr>
        <p:grpSpPr>
          <a:xfrm>
            <a:off x="3452794" y="3857629"/>
            <a:ext cx="5500726" cy="1589661"/>
            <a:chOff x="1928794" y="3857628"/>
            <a:chExt cx="5500726" cy="1589661"/>
          </a:xfrm>
        </p:grpSpPr>
        <p:sp>
          <p:nvSpPr>
            <p:cNvPr id="88" name="Rectangle 57"/>
            <p:cNvSpPr>
              <a:spLocks noChangeArrowheads="1"/>
            </p:cNvSpPr>
            <p:nvPr/>
          </p:nvSpPr>
          <p:spPr bwMode="auto">
            <a:xfrm>
              <a:off x="3126242" y="4862514"/>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Full </a:t>
              </a:r>
              <a:r>
                <a:rPr lang="en-US" altLang="zh-CN" sz="3200" b="0" dirty="0" err="1">
                  <a:effectLst>
                    <a:outerShdw blurRad="38100" dist="38100" dir="2700000" algn="tl">
                      <a:srgbClr val="000000"/>
                    </a:outerShdw>
                  </a:effectLst>
                  <a:ea typeface="黑体" pitchFamily="49" charset="-122"/>
                  <a:cs typeface="Times New Roman" panose="02020603050405020304" pitchFamily="18" charset="0"/>
                </a:rPr>
                <a:t>Subtractor</a:t>
              </a:r>
              <a:endParaRPr lang="zh-CN" altLang="en-US" sz="3200" b="0" baseline="-25000" dirty="0">
                <a:effectLst>
                  <a:outerShdw blurRad="38100" dist="38100" dir="2700000" algn="tl">
                    <a:srgbClr val="000000"/>
                  </a:outerShdw>
                </a:effectLst>
                <a:ea typeface="黑体" pitchFamily="49" charset="-122"/>
                <a:cs typeface="Times New Roman" panose="02020603050405020304" pitchFamily="18" charset="0"/>
              </a:endParaRPr>
            </a:p>
          </p:txBody>
        </p:sp>
        <p:cxnSp>
          <p:nvCxnSpPr>
            <p:cNvPr id="94" name="直接箭头连接符 93"/>
            <p:cNvCxnSpPr/>
            <p:nvPr/>
          </p:nvCxnSpPr>
          <p:spPr bwMode="auto">
            <a:xfrm rot="16200000" flipH="1">
              <a:off x="1821637" y="4464851"/>
              <a:ext cx="857256" cy="64294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箭头连接符 95"/>
            <p:cNvCxnSpPr/>
            <p:nvPr/>
          </p:nvCxnSpPr>
          <p:spPr bwMode="auto">
            <a:xfrm rot="5400000">
              <a:off x="6179355" y="3893347"/>
              <a:ext cx="1285884" cy="121444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032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500" fill="hold"/>
                                        <p:tgtEl>
                                          <p:spTgt spid="98"/>
                                        </p:tgtEl>
                                        <p:attrNameLst>
                                          <p:attrName>ppt_x</p:attrName>
                                        </p:attrNameLst>
                                      </p:cBhvr>
                                      <p:tavLst>
                                        <p:tav tm="0">
                                          <p:val>
                                            <p:strVal val="#ppt_x"/>
                                          </p:val>
                                        </p:tav>
                                        <p:tav tm="100000">
                                          <p:val>
                                            <p:strVal val="#ppt_x"/>
                                          </p:val>
                                        </p:tav>
                                      </p:tavLst>
                                    </p:anim>
                                    <p:anim calcmode="lin" valueType="num">
                                      <p:cBhvr additive="base">
                                        <p:cTn id="12"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blinds(horizontal)">
                                      <p:cBhvr>
                                        <p:cTn id="17" dur="500"/>
                                        <p:tgtEl>
                                          <p:spTgt spid="101"/>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99"/>
                                        </p:tgtEl>
                                        <p:attrNameLst>
                                          <p:attrName>style.visibility</p:attrName>
                                        </p:attrNameLst>
                                      </p:cBhvr>
                                      <p:to>
                                        <p:strVal val="visible"/>
                                      </p:to>
                                    </p:set>
                                    <p:anim calcmode="lin" valueType="num">
                                      <p:cBhvr additive="base">
                                        <p:cTn id="21" dur="500" fill="hold"/>
                                        <p:tgtEl>
                                          <p:spTgt spid="99"/>
                                        </p:tgtEl>
                                        <p:attrNameLst>
                                          <p:attrName>ppt_x</p:attrName>
                                        </p:attrNameLst>
                                      </p:cBhvr>
                                      <p:tavLst>
                                        <p:tav tm="0">
                                          <p:val>
                                            <p:strVal val="#ppt_x"/>
                                          </p:val>
                                        </p:tav>
                                        <p:tav tm="100000">
                                          <p:val>
                                            <p:strVal val="#ppt_x"/>
                                          </p:val>
                                        </p:tav>
                                      </p:tavLst>
                                    </p:anim>
                                    <p:anim calcmode="lin" valueType="num">
                                      <p:cBhvr additive="base">
                                        <p:cTn id="2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24000" y="188640"/>
            <a:ext cx="8915400" cy="707886"/>
          </a:xfrm>
        </p:spPr>
        <p:txBody>
          <a:bodyPr/>
          <a:lstStyle/>
          <a:p>
            <a:r>
              <a:rPr lang="en-US" altLang="zh-CN" sz="4000" dirty="0">
                <a:latin typeface="黑体" pitchFamily="49" charset="-122"/>
                <a:ea typeface="黑体" pitchFamily="49" charset="-122"/>
              </a:rPr>
              <a:t>4</a:t>
            </a:r>
            <a:r>
              <a:rPr lang="zh-CN" altLang="en-US" sz="4000" dirty="0">
                <a:latin typeface="黑体" pitchFamily="49" charset="-122"/>
                <a:ea typeface="黑体" pitchFamily="49" charset="-122"/>
              </a:rPr>
              <a:t>.3.2 </a:t>
            </a:r>
            <a:r>
              <a:rPr lang="en-US" altLang="zh-CN" sz="4000" dirty="0">
                <a:latin typeface="Times New Roman" pitchFamily="18" charset="0"/>
                <a:ea typeface="黑体" pitchFamily="49" charset="-122"/>
              </a:rPr>
              <a:t>Code Converter</a:t>
            </a:r>
          </a:p>
        </p:txBody>
      </p:sp>
      <p:grpSp>
        <p:nvGrpSpPr>
          <p:cNvPr id="270340" name="Group 4"/>
          <p:cNvGrpSpPr>
            <a:grpSpLocks/>
          </p:cNvGrpSpPr>
          <p:nvPr/>
        </p:nvGrpSpPr>
        <p:grpSpPr bwMode="auto">
          <a:xfrm>
            <a:off x="3575050" y="2565400"/>
            <a:ext cx="4699000" cy="4114800"/>
            <a:chOff x="768" y="1344"/>
            <a:chExt cx="2960" cy="2592"/>
          </a:xfrm>
        </p:grpSpPr>
        <p:sp>
          <p:nvSpPr>
            <p:cNvPr id="270341" name="Line 5"/>
            <p:cNvSpPr>
              <a:spLocks noChangeShapeType="1"/>
            </p:cNvSpPr>
            <p:nvPr/>
          </p:nvSpPr>
          <p:spPr bwMode="auto">
            <a:xfrm>
              <a:off x="768" y="1750"/>
              <a:ext cx="292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42" name="Line 6"/>
            <p:cNvSpPr>
              <a:spLocks noChangeShapeType="1"/>
            </p:cNvSpPr>
            <p:nvPr/>
          </p:nvSpPr>
          <p:spPr bwMode="auto">
            <a:xfrm>
              <a:off x="2304" y="1392"/>
              <a:ext cx="0" cy="25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0343" name="Rectangle 7"/>
            <p:cNvSpPr>
              <a:spLocks noChangeArrowheads="1"/>
            </p:cNvSpPr>
            <p:nvPr/>
          </p:nvSpPr>
          <p:spPr bwMode="auto">
            <a:xfrm>
              <a:off x="768" y="1344"/>
              <a:ext cx="296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A  B  C  D  W  X  Y  Z</a:t>
              </a:r>
            </a:p>
          </p:txBody>
        </p:sp>
        <p:sp>
          <p:nvSpPr>
            <p:cNvPr id="270344" name="Rectangle 8"/>
            <p:cNvSpPr>
              <a:spLocks noChangeArrowheads="1"/>
            </p:cNvSpPr>
            <p:nvPr/>
          </p:nvSpPr>
          <p:spPr bwMode="auto">
            <a:xfrm>
              <a:off x="768" y="1728"/>
              <a:ext cx="29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0  0  0  0  0  0  1  1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0345" name="Rectangle 9"/>
            <p:cNvSpPr>
              <a:spLocks noChangeArrowheads="1"/>
            </p:cNvSpPr>
            <p:nvPr/>
          </p:nvSpPr>
          <p:spPr bwMode="auto">
            <a:xfrm>
              <a:off x="768" y="1983"/>
              <a:ext cx="29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0  0  0  1  0  1  0  0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0346" name="Rectangle 10"/>
            <p:cNvSpPr>
              <a:spLocks noChangeArrowheads="1"/>
            </p:cNvSpPr>
            <p:nvPr/>
          </p:nvSpPr>
          <p:spPr bwMode="auto">
            <a:xfrm>
              <a:off x="768" y="2271"/>
              <a:ext cx="29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0  0  1  0  0  1  0  1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0347" name="Rectangle 11"/>
            <p:cNvSpPr>
              <a:spLocks noChangeArrowheads="1"/>
            </p:cNvSpPr>
            <p:nvPr/>
          </p:nvSpPr>
          <p:spPr bwMode="auto">
            <a:xfrm>
              <a:off x="768" y="2544"/>
              <a:ext cx="29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0  0  1  1  0  1  1  0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0348" name="Rectangle 12"/>
            <p:cNvSpPr>
              <a:spLocks noChangeArrowheads="1"/>
            </p:cNvSpPr>
            <p:nvPr/>
          </p:nvSpPr>
          <p:spPr bwMode="auto">
            <a:xfrm>
              <a:off x="768" y="2895"/>
              <a:ext cx="29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0  1  0  0  0  1  1  1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0349" name="Rectangle 13"/>
            <p:cNvSpPr>
              <a:spLocks noChangeArrowheads="1"/>
            </p:cNvSpPr>
            <p:nvPr/>
          </p:nvSpPr>
          <p:spPr bwMode="auto">
            <a:xfrm>
              <a:off x="768" y="3231"/>
              <a:ext cx="29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0  1  0  1  1  0  0  0</a:t>
              </a:r>
            </a:p>
          </p:txBody>
        </p:sp>
        <p:sp>
          <p:nvSpPr>
            <p:cNvPr id="270350" name="Rectangle 14"/>
            <p:cNvSpPr>
              <a:spLocks noChangeArrowheads="1"/>
            </p:cNvSpPr>
            <p:nvPr/>
          </p:nvSpPr>
          <p:spPr bwMode="auto">
            <a:xfrm>
              <a:off x="768" y="3552"/>
              <a:ext cx="29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0  1  1  0  1  0  0  1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sp>
        <p:nvSpPr>
          <p:cNvPr id="270353" name="Oval 17"/>
          <p:cNvSpPr>
            <a:spLocks noChangeArrowheads="1"/>
          </p:cNvSpPr>
          <p:nvPr/>
        </p:nvSpPr>
        <p:spPr bwMode="auto">
          <a:xfrm>
            <a:off x="3433763" y="2492376"/>
            <a:ext cx="2411412" cy="720725"/>
          </a:xfrm>
          <a:prstGeom prst="ellipse">
            <a:avLst/>
          </a:prstGeom>
          <a:noFill/>
          <a:ln w="38100">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54" name="Oval 18"/>
          <p:cNvSpPr>
            <a:spLocks noChangeArrowheads="1"/>
          </p:cNvSpPr>
          <p:nvPr/>
        </p:nvSpPr>
        <p:spPr bwMode="auto">
          <a:xfrm>
            <a:off x="5953126" y="2492376"/>
            <a:ext cx="2411413" cy="720725"/>
          </a:xfrm>
          <a:prstGeom prst="ellipse">
            <a:avLst/>
          </a:prstGeom>
          <a:noFill/>
          <a:ln w="38100">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5"/>
          <p:cNvSpPr>
            <a:spLocks noChangeArrowheads="1"/>
          </p:cNvSpPr>
          <p:nvPr/>
        </p:nvSpPr>
        <p:spPr bwMode="auto">
          <a:xfrm>
            <a:off x="1543051" y="836613"/>
            <a:ext cx="912494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Example 1: Convert the 8421BCD Code to Excess-Three Code</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0" name="矩形 19"/>
          <p:cNvSpPr/>
          <p:nvPr/>
        </p:nvSpPr>
        <p:spPr>
          <a:xfrm>
            <a:off x="1616722" y="1938795"/>
            <a:ext cx="3039119" cy="461665"/>
          </a:xfrm>
          <a:prstGeom prst="rect">
            <a:avLst/>
          </a:prstGeom>
        </p:spPr>
        <p:txBody>
          <a:bodyPr wrap="square">
            <a:spAutoFit/>
          </a:bodyPr>
          <a:lstStyle/>
          <a:p>
            <a:r>
              <a:rPr lang="en-US" altLang="zh-CN" sz="2400" b="0" dirty="0">
                <a:solidFill>
                  <a:srgbClr val="FFFF00"/>
                </a:solidFill>
                <a:effectLst>
                  <a:outerShdw blurRad="38100" dist="38100" dir="2700000" algn="tl">
                    <a:srgbClr val="000000">
                      <a:alpha val="43137"/>
                    </a:srgbClr>
                  </a:outerShdw>
                </a:effectLst>
              </a:rPr>
              <a:t>Input: 8421BCD code</a:t>
            </a:r>
            <a:endParaRPr lang="zh-CN" altLang="en-US" sz="2400" b="0" dirty="0">
              <a:solidFill>
                <a:srgbClr val="FFFF00"/>
              </a:solidFill>
              <a:effectLst>
                <a:outerShdw blurRad="38100" dist="38100" dir="2700000" algn="tl">
                  <a:srgbClr val="000000">
                    <a:alpha val="43137"/>
                  </a:srgbClr>
                </a:outerShdw>
              </a:effectLst>
            </a:endParaRPr>
          </a:p>
        </p:txBody>
      </p:sp>
      <p:sp>
        <p:nvSpPr>
          <p:cNvPr id="22" name="矩形 21"/>
          <p:cNvSpPr/>
          <p:nvPr/>
        </p:nvSpPr>
        <p:spPr>
          <a:xfrm>
            <a:off x="7104112" y="1903970"/>
            <a:ext cx="3429144" cy="461665"/>
          </a:xfrm>
          <a:prstGeom prst="rect">
            <a:avLst/>
          </a:prstGeom>
        </p:spPr>
        <p:txBody>
          <a:bodyPr wrap="none">
            <a:spAutoFit/>
          </a:bodyPr>
          <a:lstStyle/>
          <a:p>
            <a:r>
              <a:rPr lang="en-US" altLang="zh-CN" sz="2400" b="0" dirty="0">
                <a:solidFill>
                  <a:srgbClr val="FFFF00"/>
                </a:solidFill>
                <a:effectLst>
                  <a:outerShdw blurRad="38100" dist="38100" dir="2700000" algn="tl">
                    <a:srgbClr val="000000">
                      <a:alpha val="43137"/>
                    </a:srgbClr>
                  </a:outerShdw>
                </a:effectLst>
              </a:rPr>
              <a:t>Output: Excess-three code</a:t>
            </a:r>
            <a:endParaRPr lang="zh-CN" altLang="en-US" sz="24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70340"/>
                                        </p:tgtEl>
                                        <p:attrNameLst>
                                          <p:attrName>style.visibility</p:attrName>
                                        </p:attrNameLst>
                                      </p:cBhvr>
                                      <p:to>
                                        <p:strVal val="visible"/>
                                      </p:to>
                                    </p:set>
                                    <p:animEffect transition="in" filter="box(out)">
                                      <p:cBhvr>
                                        <p:cTn id="13" dur="500"/>
                                        <p:tgtEl>
                                          <p:spTgt spid="270340"/>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70353"/>
                                        </p:tgtEl>
                                        <p:attrNameLst>
                                          <p:attrName>style.visibility</p:attrName>
                                        </p:attrNameLst>
                                      </p:cBhvr>
                                      <p:to>
                                        <p:strVal val="visible"/>
                                      </p:to>
                                    </p:set>
                                    <p:animEffect transition="in" filter="box(in)">
                                      <p:cBhvr>
                                        <p:cTn id="18" dur="500"/>
                                        <p:tgtEl>
                                          <p:spTgt spid="27035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linds(horizontal)">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70354"/>
                                        </p:tgtEl>
                                        <p:attrNameLst>
                                          <p:attrName>style.visibility</p:attrName>
                                        </p:attrNameLst>
                                      </p:cBhvr>
                                      <p:to>
                                        <p:strVal val="visible"/>
                                      </p:to>
                                    </p:set>
                                    <p:animEffect transition="in" filter="box(in)">
                                      <p:cBhvr>
                                        <p:cTn id="26" dur="500"/>
                                        <p:tgtEl>
                                          <p:spTgt spid="27035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3" grpId="0" animBg="1"/>
      <p:bldP spid="270354" grpId="0" animBg="1"/>
      <p:bldP spid="21" grpId="0"/>
      <p:bldP spid="20" grpId="0"/>
      <p:bldP spid="22"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1199456" y="472008"/>
            <a:ext cx="8915400" cy="6629400"/>
          </a:xfrm>
        </p:spPr>
        <p:txBody>
          <a:bodyPr/>
          <a:lstStyle/>
          <a:p>
            <a:pPr>
              <a:buFontTx/>
              <a:buNone/>
            </a:pPr>
            <a:r>
              <a:rPr lang="zh-CN" altLang="en-US" sz="2800" dirty="0"/>
              <a:t>         </a:t>
            </a:r>
            <a:endParaRPr lang="en-US" altLang="zh-CN" dirty="0"/>
          </a:p>
          <a:p>
            <a:pPr>
              <a:buFontTx/>
              <a:buNone/>
            </a:pPr>
            <a:r>
              <a:rPr lang="en-US" altLang="zh-CN" dirty="0"/>
              <a:t>        </a:t>
            </a:r>
            <a:r>
              <a:rPr lang="en-US" altLang="zh-CN" dirty="0">
                <a:latin typeface="黑体" pitchFamily="49" charset="-122"/>
                <a:ea typeface="黑体" pitchFamily="49" charset="-122"/>
              </a:rPr>
              <a:t>0  1  1  1  1  0  1  0</a:t>
            </a:r>
          </a:p>
          <a:p>
            <a:pPr>
              <a:buFontTx/>
              <a:buNone/>
            </a:pPr>
            <a:r>
              <a:rPr lang="en-US" altLang="zh-CN" dirty="0">
                <a:latin typeface="黑体" pitchFamily="49" charset="-122"/>
                <a:ea typeface="黑体" pitchFamily="49" charset="-122"/>
              </a:rPr>
              <a:t>     1  0  0  0  1  0  1  1</a:t>
            </a:r>
          </a:p>
          <a:p>
            <a:pPr>
              <a:buFontTx/>
              <a:buNone/>
            </a:pPr>
            <a:r>
              <a:rPr lang="en-US" altLang="zh-CN" dirty="0">
                <a:latin typeface="黑体" pitchFamily="49" charset="-122"/>
                <a:ea typeface="黑体" pitchFamily="49" charset="-122"/>
              </a:rPr>
              <a:t>     1  0  0  1  1  1  0  0</a:t>
            </a:r>
          </a:p>
          <a:p>
            <a:pPr>
              <a:buFontTx/>
              <a:buNone/>
            </a:pPr>
            <a:r>
              <a:rPr lang="en-US" altLang="zh-CN" dirty="0">
                <a:latin typeface="黑体" pitchFamily="49" charset="-122"/>
                <a:ea typeface="黑体" pitchFamily="49" charset="-122"/>
              </a:rPr>
              <a:t>     </a:t>
            </a:r>
            <a:r>
              <a:rPr lang="en-US" altLang="zh-CN" dirty="0">
                <a:solidFill>
                  <a:srgbClr val="FFFF00"/>
                </a:solidFill>
                <a:latin typeface="黑体" pitchFamily="49" charset="-122"/>
                <a:ea typeface="黑体" pitchFamily="49" charset="-122"/>
              </a:rPr>
              <a:t>1  0  1  0  d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endParaRPr lang="en-US" altLang="zh-CN" dirty="0">
              <a:solidFill>
                <a:srgbClr val="FFFF00"/>
              </a:solidFill>
              <a:latin typeface="黑体" pitchFamily="49" charset="-122"/>
              <a:ea typeface="黑体" pitchFamily="49" charset="-122"/>
            </a:endParaRPr>
          </a:p>
          <a:p>
            <a:pPr>
              <a:buFontTx/>
              <a:buNone/>
            </a:pPr>
            <a:r>
              <a:rPr lang="en-US" altLang="zh-CN" dirty="0">
                <a:latin typeface="黑体" pitchFamily="49" charset="-122"/>
                <a:ea typeface="黑体" pitchFamily="49" charset="-122"/>
              </a:rPr>
              <a:t>     </a:t>
            </a:r>
            <a:r>
              <a:rPr lang="en-US" altLang="zh-CN" dirty="0">
                <a:solidFill>
                  <a:srgbClr val="FFFF00"/>
                </a:solidFill>
                <a:latin typeface="黑体" pitchFamily="49" charset="-122"/>
                <a:ea typeface="黑体" pitchFamily="49" charset="-122"/>
              </a:rPr>
              <a:t>1  0  1  1  d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endParaRPr lang="en-US" altLang="zh-CN" dirty="0">
              <a:solidFill>
                <a:srgbClr val="FFFF00"/>
              </a:solidFill>
              <a:latin typeface="黑体" pitchFamily="49" charset="-122"/>
              <a:ea typeface="黑体" pitchFamily="49" charset="-122"/>
            </a:endParaRPr>
          </a:p>
          <a:p>
            <a:pPr>
              <a:buFontTx/>
              <a:buNone/>
            </a:pPr>
            <a:r>
              <a:rPr lang="en-US" altLang="zh-CN" dirty="0">
                <a:latin typeface="黑体" pitchFamily="49" charset="-122"/>
                <a:ea typeface="黑体" pitchFamily="49" charset="-122"/>
              </a:rPr>
              <a:t>     </a:t>
            </a:r>
            <a:r>
              <a:rPr lang="en-US" altLang="zh-CN" dirty="0">
                <a:solidFill>
                  <a:srgbClr val="FFFF00"/>
                </a:solidFill>
                <a:latin typeface="黑体" pitchFamily="49" charset="-122"/>
                <a:ea typeface="黑体" pitchFamily="49" charset="-122"/>
              </a:rPr>
              <a:t>1  1  0  0  d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endParaRPr lang="en-US" altLang="zh-CN" dirty="0">
              <a:solidFill>
                <a:srgbClr val="FFFF00"/>
              </a:solidFill>
              <a:latin typeface="黑体" pitchFamily="49" charset="-122"/>
              <a:ea typeface="黑体" pitchFamily="49" charset="-122"/>
            </a:endParaRPr>
          </a:p>
          <a:p>
            <a:pPr>
              <a:buFontTx/>
              <a:buNone/>
            </a:pPr>
            <a:r>
              <a:rPr lang="en-US" altLang="zh-CN" dirty="0">
                <a:latin typeface="黑体" pitchFamily="49" charset="-122"/>
                <a:ea typeface="黑体" pitchFamily="49" charset="-122"/>
              </a:rPr>
              <a:t>     </a:t>
            </a:r>
            <a:r>
              <a:rPr lang="en-US" altLang="zh-CN" dirty="0">
                <a:solidFill>
                  <a:srgbClr val="FFFF00"/>
                </a:solidFill>
                <a:latin typeface="黑体" pitchFamily="49" charset="-122"/>
                <a:ea typeface="黑体" pitchFamily="49" charset="-122"/>
              </a:rPr>
              <a:t>1  1  0  1  d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endParaRPr lang="en-US" altLang="zh-CN" dirty="0">
              <a:solidFill>
                <a:srgbClr val="FFFF00"/>
              </a:solidFill>
              <a:latin typeface="黑体" pitchFamily="49" charset="-122"/>
              <a:ea typeface="黑体" pitchFamily="49" charset="-122"/>
            </a:endParaRPr>
          </a:p>
          <a:p>
            <a:pPr>
              <a:buFontTx/>
              <a:buNone/>
            </a:pPr>
            <a:r>
              <a:rPr lang="en-US" altLang="zh-CN" dirty="0">
                <a:latin typeface="黑体" pitchFamily="49" charset="-122"/>
                <a:ea typeface="黑体" pitchFamily="49" charset="-122"/>
              </a:rPr>
              <a:t>     </a:t>
            </a:r>
            <a:r>
              <a:rPr lang="en-US" altLang="zh-CN" dirty="0">
                <a:solidFill>
                  <a:srgbClr val="FFFF00"/>
                </a:solidFill>
                <a:latin typeface="黑体" pitchFamily="49" charset="-122"/>
                <a:ea typeface="黑体" pitchFamily="49" charset="-122"/>
              </a:rPr>
              <a:t>1  1  1  0  d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endParaRPr lang="en-US" altLang="zh-CN" dirty="0">
              <a:solidFill>
                <a:srgbClr val="FFFF00"/>
              </a:solidFill>
              <a:latin typeface="黑体" pitchFamily="49" charset="-122"/>
              <a:ea typeface="黑体" pitchFamily="49" charset="-122"/>
            </a:endParaRPr>
          </a:p>
          <a:p>
            <a:pPr>
              <a:buFontTx/>
              <a:buNone/>
            </a:pPr>
            <a:r>
              <a:rPr lang="en-US" altLang="zh-CN" dirty="0">
                <a:latin typeface="黑体" pitchFamily="49" charset="-122"/>
                <a:ea typeface="黑体" pitchFamily="49" charset="-122"/>
              </a:rPr>
              <a:t>     </a:t>
            </a:r>
            <a:r>
              <a:rPr lang="en-US" altLang="zh-CN" dirty="0">
                <a:solidFill>
                  <a:srgbClr val="FFFF00"/>
                </a:solidFill>
                <a:latin typeface="黑体" pitchFamily="49" charset="-122"/>
                <a:ea typeface="黑体" pitchFamily="49" charset="-122"/>
              </a:rPr>
              <a:t>1  1  1  1  d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r>
              <a:rPr lang="en-US" altLang="zh-CN" dirty="0">
                <a:solidFill>
                  <a:srgbClr val="FFFF00"/>
                </a:solidFill>
                <a:latin typeface="黑体" pitchFamily="49" charset="-122"/>
                <a:ea typeface="黑体" pitchFamily="49" charset="-122"/>
              </a:rPr>
              <a:t>  </a:t>
            </a:r>
            <a:r>
              <a:rPr lang="en-US" altLang="zh-CN" dirty="0" err="1">
                <a:solidFill>
                  <a:srgbClr val="FFFF00"/>
                </a:solidFill>
                <a:latin typeface="黑体" pitchFamily="49" charset="-122"/>
                <a:ea typeface="黑体" pitchFamily="49" charset="-122"/>
              </a:rPr>
              <a:t>d</a:t>
            </a:r>
            <a:endParaRPr lang="en-US" altLang="zh-CN" dirty="0">
              <a:solidFill>
                <a:srgbClr val="FFFF00"/>
              </a:solidFill>
              <a:latin typeface="黑体" pitchFamily="49" charset="-122"/>
              <a:ea typeface="黑体" pitchFamily="49" charset="-122"/>
            </a:endParaRPr>
          </a:p>
        </p:txBody>
      </p:sp>
      <p:sp>
        <p:nvSpPr>
          <p:cNvPr id="61444" name="Line 4"/>
          <p:cNvSpPr>
            <a:spLocks noChangeShapeType="1"/>
          </p:cNvSpPr>
          <p:nvPr/>
        </p:nvSpPr>
        <p:spPr bwMode="auto">
          <a:xfrm>
            <a:off x="2243064" y="983704"/>
            <a:ext cx="4648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45" name="Line 5"/>
          <p:cNvSpPr>
            <a:spLocks noChangeShapeType="1"/>
          </p:cNvSpPr>
          <p:nvPr/>
        </p:nvSpPr>
        <p:spPr bwMode="auto">
          <a:xfrm>
            <a:off x="4605264" y="526504"/>
            <a:ext cx="0" cy="5638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46" name="Rectangle 6"/>
          <p:cNvSpPr>
            <a:spLocks noChangeArrowheads="1"/>
          </p:cNvSpPr>
          <p:nvPr/>
        </p:nvSpPr>
        <p:spPr bwMode="auto">
          <a:xfrm>
            <a:off x="2243064" y="412204"/>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  B  C  D  W  X  Y  Z</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10" name="组合 9"/>
          <p:cNvGrpSpPr/>
          <p:nvPr/>
        </p:nvGrpSpPr>
        <p:grpSpPr>
          <a:xfrm>
            <a:off x="7105586" y="3007762"/>
            <a:ext cx="3395206" cy="3143272"/>
            <a:chOff x="5929322" y="2786058"/>
            <a:chExt cx="3395206" cy="3143272"/>
          </a:xfrm>
        </p:grpSpPr>
        <p:sp>
          <p:nvSpPr>
            <p:cNvPr id="8" name="Rectangle 16"/>
            <p:cNvSpPr>
              <a:spLocks noChangeArrowheads="1"/>
            </p:cNvSpPr>
            <p:nvPr/>
          </p:nvSpPr>
          <p:spPr bwMode="auto">
            <a:xfrm>
              <a:off x="6786578" y="4143380"/>
              <a:ext cx="253795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pPr>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Invalid inputs</a:t>
              </a:r>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
          <p:nvSpPr>
            <p:cNvPr id="9" name="右大括号 8"/>
            <p:cNvSpPr/>
            <p:nvPr/>
          </p:nvSpPr>
          <p:spPr bwMode="auto">
            <a:xfrm>
              <a:off x="5929322" y="2786058"/>
              <a:ext cx="642942" cy="3143272"/>
            </a:xfrm>
            <a:prstGeom prst="rightBrace">
              <a:avLst/>
            </a:prstGeom>
            <a:no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31504" y="764704"/>
            <a:ext cx="8928992" cy="4104456"/>
          </a:xfrm>
        </p:spPr>
        <p:txBody>
          <a:bodyPr/>
          <a:lstStyle/>
          <a:p>
            <a:r>
              <a:rPr lang="en-US" altLang="zh-CN" dirty="0" smtClean="0">
                <a:latin typeface="Times New Roman" pitchFamily="18" charset="0"/>
                <a:cs typeface="Times New Roman" pitchFamily="18" charset="0"/>
              </a:rPr>
              <a:t>The 8421 BCD code is the input and represented as ABCD.</a:t>
            </a:r>
          </a:p>
          <a:p>
            <a:r>
              <a:rPr lang="en-US" altLang="zh-CN" dirty="0" smtClean="0">
                <a:latin typeface="Times New Roman" pitchFamily="18" charset="0"/>
                <a:cs typeface="Times New Roman" pitchFamily="18" charset="0"/>
              </a:rPr>
              <a:t>The excess-three code is the output and represented as WXYZ.</a:t>
            </a:r>
          </a:p>
          <a:p>
            <a:r>
              <a:rPr lang="en-US" altLang="zh-CN" dirty="0" smtClean="0">
                <a:latin typeface="Times New Roman" pitchFamily="18" charset="0"/>
                <a:cs typeface="Times New Roman" pitchFamily="18" charset="0"/>
              </a:rPr>
              <a:t>The excess-three code equals the 8421 BCD code plus 0011.</a:t>
            </a:r>
          </a:p>
          <a:p>
            <a:r>
              <a:rPr lang="en-US" altLang="zh-CN" dirty="0" smtClean="0">
                <a:latin typeface="Times New Roman" pitchFamily="18" charset="0"/>
                <a:cs typeface="Times New Roman" pitchFamily="18" charset="0"/>
              </a:rPr>
              <a:t>The 8421 BCD code covers from 0 to 9. </a:t>
            </a:r>
          </a:p>
          <a:p>
            <a:r>
              <a:rPr lang="en-US" altLang="zh-CN" dirty="0" smtClean="0">
                <a:latin typeface="Times New Roman" pitchFamily="18" charset="0"/>
                <a:cs typeface="Times New Roman" pitchFamily="18" charset="0"/>
              </a:rPr>
              <a:t>The numbers from 1010 to 1111 are invalid for 8421 BCD code.</a:t>
            </a:r>
          </a:p>
          <a:p>
            <a:r>
              <a:rPr lang="en-US" altLang="zh-CN" dirty="0" smtClean="0">
                <a:latin typeface="Times New Roman" pitchFamily="18" charset="0"/>
                <a:cs typeface="Times New Roman" pitchFamily="18" charset="0"/>
              </a:rPr>
              <a:t>Their outputs are denoted as “d” (do not care term), which could be 0 or 1. </a:t>
            </a:r>
          </a:p>
        </p:txBody>
      </p:sp>
      <p:sp>
        <p:nvSpPr>
          <p:cNvPr id="5" name="Rectangle 53"/>
          <p:cNvSpPr>
            <a:spLocks noChangeArrowheads="1"/>
          </p:cNvSpPr>
          <p:nvPr/>
        </p:nvSpPr>
        <p:spPr bwMode="auto">
          <a:xfrm>
            <a:off x="1991544" y="116633"/>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2085" y="1196753"/>
            <a:ext cx="9322534" cy="1200329"/>
          </a:xfrm>
          <a:prstGeom prst="rect">
            <a:avLst/>
          </a:prstGeom>
        </p:spPr>
        <p:txBody>
          <a:bodyPr wrap="square">
            <a:spAutoFit/>
          </a:bodyPr>
          <a:lstStyle/>
          <a:p>
            <a:r>
              <a:rPr lang="en-US" altLang="zh-CN" b="0" dirty="0">
                <a:solidFill>
                  <a:srgbClr val="FFFF00"/>
                </a:solidFill>
                <a:effectLst>
                  <a:outerShdw blurRad="38100" dist="38100" dir="2700000" algn="tl">
                    <a:srgbClr val="000000">
                      <a:alpha val="43137"/>
                    </a:srgbClr>
                  </a:outerShdw>
                </a:effectLst>
                <a:cs typeface="Times New Roman" pitchFamily="18" charset="0"/>
              </a:rPr>
              <a:t>Next, we use K-map to simplify the output functions (the four bits of the excess-three code).</a:t>
            </a:r>
            <a:endParaRPr lang="zh-CN" altLang="en-US" b="0" dirty="0">
              <a:solidFill>
                <a:srgbClr val="FFFF00"/>
              </a:solidFill>
              <a:effectLst>
                <a:outerShdw blurRad="38100" dist="38100" dir="2700000" algn="tl">
                  <a:srgbClr val="000000">
                    <a:alpha val="43137"/>
                  </a:srgbClr>
                </a:outerShdw>
              </a:effectLst>
              <a:cs typeface="Times New Roman" pitchFamily="18" charset="0"/>
            </a:endParaRPr>
          </a:p>
        </p:txBody>
      </p:sp>
      <p:sp>
        <p:nvSpPr>
          <p:cNvPr id="6" name="矩形 5"/>
          <p:cNvSpPr/>
          <p:nvPr/>
        </p:nvSpPr>
        <p:spPr>
          <a:xfrm>
            <a:off x="1631504" y="3140969"/>
            <a:ext cx="8640960" cy="1200329"/>
          </a:xfrm>
          <a:prstGeom prst="rect">
            <a:avLst/>
          </a:prstGeom>
        </p:spPr>
        <p:txBody>
          <a:bodyPr wrap="square">
            <a:spAutoFit/>
          </a:bodyPr>
          <a:lstStyle/>
          <a:p>
            <a:r>
              <a:rPr lang="en-US" altLang="zh-CN" b="0" dirty="0">
                <a:solidFill>
                  <a:srgbClr val="FFFF00"/>
                </a:solidFill>
                <a:effectLst>
                  <a:outerShdw blurRad="38100" dist="38100" dir="2700000" algn="tl">
                    <a:srgbClr val="000000">
                      <a:alpha val="43137"/>
                    </a:srgbClr>
                  </a:outerShdw>
                </a:effectLst>
              </a:rPr>
              <a:t>The “d ” block helps to expand the K-circle, making bigger K-circles.</a:t>
            </a:r>
            <a:endParaRPr lang="zh-CN" altLang="en-US" b="0" dirty="0">
              <a:solidFill>
                <a:srgbClr val="FFFF00"/>
              </a:solidFill>
              <a:effectLst>
                <a:outerShdw blurRad="38100" dist="38100" dir="2700000" algn="tl">
                  <a:srgbClr val="000000">
                    <a:alpha val="43137"/>
                  </a:srgbClr>
                </a:outerShdw>
              </a:effectLst>
            </a:endParaRPr>
          </a:p>
        </p:txBody>
      </p:sp>
      <p:sp>
        <p:nvSpPr>
          <p:cNvPr id="7" name="矩形 6"/>
          <p:cNvSpPr/>
          <p:nvPr/>
        </p:nvSpPr>
        <p:spPr>
          <a:xfrm>
            <a:off x="1631504" y="4892968"/>
            <a:ext cx="8640960" cy="1200329"/>
          </a:xfrm>
          <a:prstGeom prst="rect">
            <a:avLst/>
          </a:prstGeom>
        </p:spPr>
        <p:txBody>
          <a:bodyPr wrap="square">
            <a:spAutoFit/>
          </a:bodyPr>
          <a:lstStyle/>
          <a:p>
            <a:r>
              <a:rPr lang="en-US" altLang="zh-CN" b="0" dirty="0">
                <a:solidFill>
                  <a:srgbClr val="FFFF00"/>
                </a:solidFill>
                <a:effectLst>
                  <a:outerShdw blurRad="38100" dist="38100" dir="2700000" algn="tl">
                    <a:srgbClr val="000000">
                      <a:alpha val="43137"/>
                    </a:srgbClr>
                  </a:outerShdw>
                </a:effectLst>
              </a:rPr>
              <a:t>K-circles must cover all the “1” blocks, and the necessary “d” blocks.</a:t>
            </a:r>
            <a:endParaRPr lang="zh-CN" altLang="en-US"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4855693" y="1759496"/>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387" name="Line 3"/>
          <p:cNvSpPr>
            <a:spLocks noChangeShapeType="1"/>
          </p:cNvSpPr>
          <p:nvPr/>
        </p:nvSpPr>
        <p:spPr bwMode="auto">
          <a:xfrm flipV="1">
            <a:off x="4855693" y="2445296"/>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2388" name="Line 4"/>
          <p:cNvSpPr>
            <a:spLocks noChangeShapeType="1"/>
          </p:cNvSpPr>
          <p:nvPr/>
        </p:nvSpPr>
        <p:spPr bwMode="auto">
          <a:xfrm>
            <a:off x="4855693" y="3893096"/>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2389" name="Line 5"/>
          <p:cNvSpPr>
            <a:spLocks noChangeShapeType="1"/>
          </p:cNvSpPr>
          <p:nvPr/>
        </p:nvSpPr>
        <p:spPr bwMode="auto">
          <a:xfrm>
            <a:off x="4855693" y="3131096"/>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2390" name="Line 6"/>
          <p:cNvSpPr>
            <a:spLocks noChangeShapeType="1"/>
          </p:cNvSpPr>
          <p:nvPr/>
        </p:nvSpPr>
        <p:spPr bwMode="auto">
          <a:xfrm>
            <a:off x="5693893" y="1759496"/>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2391" name="Line 7"/>
          <p:cNvSpPr>
            <a:spLocks noChangeShapeType="1"/>
          </p:cNvSpPr>
          <p:nvPr/>
        </p:nvSpPr>
        <p:spPr bwMode="auto">
          <a:xfrm>
            <a:off x="7370293" y="1759496"/>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2392" name="Line 8"/>
          <p:cNvSpPr>
            <a:spLocks noChangeShapeType="1"/>
          </p:cNvSpPr>
          <p:nvPr/>
        </p:nvSpPr>
        <p:spPr bwMode="auto">
          <a:xfrm>
            <a:off x="6532093" y="1759496"/>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2393" name="Line 9"/>
          <p:cNvSpPr>
            <a:spLocks noChangeShapeType="1"/>
          </p:cNvSpPr>
          <p:nvPr/>
        </p:nvSpPr>
        <p:spPr bwMode="auto">
          <a:xfrm flipH="1" flipV="1">
            <a:off x="4246093" y="1149896"/>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2394" name="Rectangle 10"/>
          <p:cNvSpPr>
            <a:spLocks noChangeArrowheads="1"/>
          </p:cNvSpPr>
          <p:nvPr/>
        </p:nvSpPr>
        <p:spPr bwMode="auto">
          <a:xfrm>
            <a:off x="3941293" y="692697"/>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W</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395" name="Rectangle 11"/>
          <p:cNvSpPr>
            <a:spLocks noChangeArrowheads="1"/>
          </p:cNvSpPr>
          <p:nvPr/>
        </p:nvSpPr>
        <p:spPr bwMode="auto">
          <a:xfrm>
            <a:off x="4017493" y="1302297"/>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396" name="Rectangle 12"/>
          <p:cNvSpPr>
            <a:spLocks noChangeArrowheads="1"/>
          </p:cNvSpPr>
          <p:nvPr/>
        </p:nvSpPr>
        <p:spPr bwMode="auto">
          <a:xfrm>
            <a:off x="4474693" y="997497"/>
            <a:ext cx="1752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397" name="Rectangle 13"/>
          <p:cNvSpPr>
            <a:spLocks noChangeArrowheads="1"/>
          </p:cNvSpPr>
          <p:nvPr/>
        </p:nvSpPr>
        <p:spPr bwMode="auto">
          <a:xfrm>
            <a:off x="4931893" y="1216572"/>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398" name="Rectangle 14"/>
          <p:cNvSpPr>
            <a:spLocks noChangeArrowheads="1"/>
          </p:cNvSpPr>
          <p:nvPr/>
        </p:nvSpPr>
        <p:spPr bwMode="auto">
          <a:xfrm>
            <a:off x="4246093" y="1749972"/>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399" name="Rectangle 15"/>
          <p:cNvSpPr>
            <a:spLocks noChangeArrowheads="1"/>
          </p:cNvSpPr>
          <p:nvPr/>
        </p:nvSpPr>
        <p:spPr bwMode="auto">
          <a:xfrm>
            <a:off x="5770093" y="1216572"/>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0" name="Rectangle 16"/>
          <p:cNvSpPr>
            <a:spLocks noChangeArrowheads="1"/>
          </p:cNvSpPr>
          <p:nvPr/>
        </p:nvSpPr>
        <p:spPr bwMode="auto">
          <a:xfrm>
            <a:off x="4246093" y="2435772"/>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1" name="Rectangle 17"/>
          <p:cNvSpPr>
            <a:spLocks noChangeArrowheads="1"/>
          </p:cNvSpPr>
          <p:nvPr/>
        </p:nvSpPr>
        <p:spPr bwMode="auto">
          <a:xfrm>
            <a:off x="6608293" y="1216572"/>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2" name="Rectangle 18"/>
          <p:cNvSpPr>
            <a:spLocks noChangeArrowheads="1"/>
          </p:cNvSpPr>
          <p:nvPr/>
        </p:nvSpPr>
        <p:spPr bwMode="auto">
          <a:xfrm>
            <a:off x="4246093" y="3121572"/>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3" name="Rectangle 19"/>
          <p:cNvSpPr>
            <a:spLocks noChangeArrowheads="1"/>
          </p:cNvSpPr>
          <p:nvPr/>
        </p:nvSpPr>
        <p:spPr bwMode="auto">
          <a:xfrm>
            <a:off x="4246093" y="3883572"/>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4" name="Rectangle 20"/>
          <p:cNvSpPr>
            <a:spLocks noChangeArrowheads="1"/>
          </p:cNvSpPr>
          <p:nvPr/>
        </p:nvSpPr>
        <p:spPr bwMode="auto">
          <a:xfrm>
            <a:off x="7522693" y="1216572"/>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5" name="Rectangle 21"/>
          <p:cNvSpPr>
            <a:spLocks noChangeArrowheads="1"/>
          </p:cNvSpPr>
          <p:nvPr/>
        </p:nvSpPr>
        <p:spPr bwMode="auto">
          <a:xfrm>
            <a:off x="5008093" y="31977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6" name="Rectangle 22"/>
          <p:cNvSpPr>
            <a:spLocks noChangeArrowheads="1"/>
          </p:cNvSpPr>
          <p:nvPr/>
        </p:nvSpPr>
        <p:spPr bwMode="auto">
          <a:xfrm>
            <a:off x="5846293" y="31977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7" name="Rectangle 23"/>
          <p:cNvSpPr>
            <a:spLocks noChangeArrowheads="1"/>
          </p:cNvSpPr>
          <p:nvPr/>
        </p:nvSpPr>
        <p:spPr bwMode="auto">
          <a:xfrm>
            <a:off x="6684493" y="31977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8" name="Rectangle 24"/>
          <p:cNvSpPr>
            <a:spLocks noChangeArrowheads="1"/>
          </p:cNvSpPr>
          <p:nvPr/>
        </p:nvSpPr>
        <p:spPr bwMode="auto">
          <a:xfrm>
            <a:off x="7598893" y="31977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09" name="Rectangle 25"/>
          <p:cNvSpPr>
            <a:spLocks noChangeArrowheads="1"/>
          </p:cNvSpPr>
          <p:nvPr/>
        </p:nvSpPr>
        <p:spPr bwMode="auto">
          <a:xfrm>
            <a:off x="7598893" y="38835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0" name="Rectangle 26"/>
          <p:cNvSpPr>
            <a:spLocks noChangeArrowheads="1"/>
          </p:cNvSpPr>
          <p:nvPr/>
        </p:nvSpPr>
        <p:spPr bwMode="auto">
          <a:xfrm>
            <a:off x="6684493" y="38835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1" name="Rectangle 27"/>
          <p:cNvSpPr>
            <a:spLocks noChangeArrowheads="1"/>
          </p:cNvSpPr>
          <p:nvPr/>
        </p:nvSpPr>
        <p:spPr bwMode="auto">
          <a:xfrm>
            <a:off x="5922493" y="17499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2" name="Rectangle 28"/>
          <p:cNvSpPr>
            <a:spLocks noChangeArrowheads="1"/>
          </p:cNvSpPr>
          <p:nvPr/>
        </p:nvSpPr>
        <p:spPr bwMode="auto">
          <a:xfrm>
            <a:off x="6760693" y="17499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3" name="Rectangle 29"/>
          <p:cNvSpPr>
            <a:spLocks noChangeArrowheads="1"/>
          </p:cNvSpPr>
          <p:nvPr/>
        </p:nvSpPr>
        <p:spPr bwMode="auto">
          <a:xfrm>
            <a:off x="5008093" y="24357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4" name="Rectangle 30"/>
          <p:cNvSpPr>
            <a:spLocks noChangeArrowheads="1"/>
          </p:cNvSpPr>
          <p:nvPr/>
        </p:nvSpPr>
        <p:spPr bwMode="auto">
          <a:xfrm>
            <a:off x="5008093" y="38835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5" name="Rectangle 31"/>
          <p:cNvSpPr>
            <a:spLocks noChangeArrowheads="1"/>
          </p:cNvSpPr>
          <p:nvPr/>
        </p:nvSpPr>
        <p:spPr bwMode="auto">
          <a:xfrm>
            <a:off x="5846293" y="38835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6" name="Rectangle 32"/>
          <p:cNvSpPr>
            <a:spLocks noChangeArrowheads="1"/>
          </p:cNvSpPr>
          <p:nvPr/>
        </p:nvSpPr>
        <p:spPr bwMode="auto">
          <a:xfrm>
            <a:off x="7675093" y="17499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7" name="Rectangle 33"/>
          <p:cNvSpPr>
            <a:spLocks noChangeArrowheads="1"/>
          </p:cNvSpPr>
          <p:nvPr/>
        </p:nvSpPr>
        <p:spPr bwMode="auto">
          <a:xfrm>
            <a:off x="6684493" y="24357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8" name="Rectangle 34"/>
          <p:cNvSpPr>
            <a:spLocks noChangeArrowheads="1"/>
          </p:cNvSpPr>
          <p:nvPr/>
        </p:nvSpPr>
        <p:spPr bwMode="auto">
          <a:xfrm>
            <a:off x="5846293" y="24357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19" name="Rectangle 35"/>
          <p:cNvSpPr>
            <a:spLocks noChangeArrowheads="1"/>
          </p:cNvSpPr>
          <p:nvPr/>
        </p:nvSpPr>
        <p:spPr bwMode="auto">
          <a:xfrm>
            <a:off x="7598893" y="2435772"/>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20" name="Rectangle 36"/>
          <p:cNvSpPr>
            <a:spLocks noChangeArrowheads="1"/>
          </p:cNvSpPr>
          <p:nvPr/>
        </p:nvSpPr>
        <p:spPr bwMode="auto">
          <a:xfrm>
            <a:off x="5084293" y="1797597"/>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2421" name="Oval 37"/>
          <p:cNvSpPr>
            <a:spLocks noChangeArrowheads="1"/>
          </p:cNvSpPr>
          <p:nvPr/>
        </p:nvSpPr>
        <p:spPr bwMode="auto">
          <a:xfrm>
            <a:off x="6684493" y="2369096"/>
            <a:ext cx="1524000" cy="16002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22" name="Oval 38"/>
          <p:cNvSpPr>
            <a:spLocks noChangeArrowheads="1"/>
          </p:cNvSpPr>
          <p:nvPr/>
        </p:nvSpPr>
        <p:spPr bwMode="auto">
          <a:xfrm>
            <a:off x="5770093" y="2292896"/>
            <a:ext cx="1524000" cy="16002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23" name="Oval 39"/>
          <p:cNvSpPr>
            <a:spLocks noChangeArrowheads="1"/>
          </p:cNvSpPr>
          <p:nvPr/>
        </p:nvSpPr>
        <p:spPr bwMode="auto">
          <a:xfrm>
            <a:off x="4785353" y="3125236"/>
            <a:ext cx="3505200" cy="14478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24" name="Rectangle 40"/>
          <p:cNvSpPr>
            <a:spLocks noChangeArrowheads="1"/>
          </p:cNvSpPr>
          <p:nvPr/>
        </p:nvSpPr>
        <p:spPr bwMode="auto">
          <a:xfrm>
            <a:off x="5246217" y="5393287"/>
            <a:ext cx="2012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W=A+BD+BC</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2427" name="Oval 43"/>
          <p:cNvSpPr>
            <a:spLocks noChangeArrowheads="1"/>
          </p:cNvSpPr>
          <p:nvPr/>
        </p:nvSpPr>
        <p:spPr bwMode="auto">
          <a:xfrm rot="-1751354">
            <a:off x="3763493" y="1157834"/>
            <a:ext cx="1524000" cy="576263"/>
          </a:xfrm>
          <a:prstGeom prst="ellipse">
            <a:avLst/>
          </a:prstGeom>
          <a:noFill/>
          <a:ln w="38100">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428" name="Oval 44"/>
          <p:cNvSpPr>
            <a:spLocks noChangeArrowheads="1"/>
          </p:cNvSpPr>
          <p:nvPr/>
        </p:nvSpPr>
        <p:spPr bwMode="auto">
          <a:xfrm>
            <a:off x="3774607" y="724446"/>
            <a:ext cx="649287" cy="576262"/>
          </a:xfrm>
          <a:prstGeom prst="ellipse">
            <a:avLst/>
          </a:prstGeom>
          <a:noFill/>
          <a:ln w="38100">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8" name="直接箭头连接符 47"/>
          <p:cNvCxnSpPr/>
          <p:nvPr/>
        </p:nvCxnSpPr>
        <p:spPr bwMode="auto">
          <a:xfrm rot="16200000" flipV="1">
            <a:off x="4710434" y="4357434"/>
            <a:ext cx="1857390" cy="357195"/>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rot="5400000" flipH="1" flipV="1">
            <a:off x="4923952" y="4143121"/>
            <a:ext cx="2786876" cy="794"/>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p:nvPr/>
        </p:nvCxnSpPr>
        <p:spPr bwMode="auto">
          <a:xfrm rot="5400000" flipH="1" flipV="1">
            <a:off x="5996713" y="3856972"/>
            <a:ext cx="2571768" cy="643736"/>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72427"/>
                                        </p:tgtEl>
                                        <p:attrNameLst>
                                          <p:attrName>style.visibility</p:attrName>
                                        </p:attrNameLst>
                                      </p:cBhvr>
                                      <p:to>
                                        <p:strVal val="visible"/>
                                      </p:to>
                                    </p:set>
                                    <p:animEffect transition="in" filter="box(in)">
                                      <p:cBhvr>
                                        <p:cTn id="7" dur="500"/>
                                        <p:tgtEl>
                                          <p:spTgt spid="27242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2428"/>
                                        </p:tgtEl>
                                        <p:attrNameLst>
                                          <p:attrName>style.visibility</p:attrName>
                                        </p:attrNameLst>
                                      </p:cBhvr>
                                      <p:to>
                                        <p:strVal val="visible"/>
                                      </p:to>
                                    </p:set>
                                    <p:animEffect transition="in" filter="box(in)">
                                      <p:cBhvr>
                                        <p:cTn id="10" dur="500"/>
                                        <p:tgtEl>
                                          <p:spTgt spid="27242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72421"/>
                                        </p:tgtEl>
                                        <p:attrNameLst>
                                          <p:attrName>style.visibility</p:attrName>
                                        </p:attrNameLst>
                                      </p:cBhvr>
                                      <p:to>
                                        <p:strVal val="visible"/>
                                      </p:to>
                                    </p:set>
                                    <p:anim calcmode="lin" valueType="num">
                                      <p:cBhvr additive="base">
                                        <p:cTn id="15" dur="500" fill="hold"/>
                                        <p:tgtEl>
                                          <p:spTgt spid="272421"/>
                                        </p:tgtEl>
                                        <p:attrNameLst>
                                          <p:attrName>ppt_x</p:attrName>
                                        </p:attrNameLst>
                                      </p:cBhvr>
                                      <p:tavLst>
                                        <p:tav tm="0">
                                          <p:val>
                                            <p:strVal val="#ppt_x"/>
                                          </p:val>
                                        </p:tav>
                                        <p:tav tm="100000">
                                          <p:val>
                                            <p:strVal val="#ppt_x"/>
                                          </p:val>
                                        </p:tav>
                                      </p:tavLst>
                                    </p:anim>
                                    <p:anim calcmode="lin" valueType="num">
                                      <p:cBhvr additive="base">
                                        <p:cTn id="16" dur="500" fill="hold"/>
                                        <p:tgtEl>
                                          <p:spTgt spid="2724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2422"/>
                                        </p:tgtEl>
                                        <p:attrNameLst>
                                          <p:attrName>style.visibility</p:attrName>
                                        </p:attrNameLst>
                                      </p:cBhvr>
                                      <p:to>
                                        <p:strVal val="visible"/>
                                      </p:to>
                                    </p:set>
                                    <p:anim calcmode="lin" valueType="num">
                                      <p:cBhvr additive="base">
                                        <p:cTn id="21" dur="500" fill="hold"/>
                                        <p:tgtEl>
                                          <p:spTgt spid="272422"/>
                                        </p:tgtEl>
                                        <p:attrNameLst>
                                          <p:attrName>ppt_x</p:attrName>
                                        </p:attrNameLst>
                                      </p:cBhvr>
                                      <p:tavLst>
                                        <p:tav tm="0">
                                          <p:val>
                                            <p:strVal val="#ppt_x"/>
                                          </p:val>
                                        </p:tav>
                                        <p:tav tm="100000">
                                          <p:val>
                                            <p:strVal val="#ppt_x"/>
                                          </p:val>
                                        </p:tav>
                                      </p:tavLst>
                                    </p:anim>
                                    <p:anim calcmode="lin" valueType="num">
                                      <p:cBhvr additive="base">
                                        <p:cTn id="22" dur="500" fill="hold"/>
                                        <p:tgtEl>
                                          <p:spTgt spid="2724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2423"/>
                                        </p:tgtEl>
                                        <p:attrNameLst>
                                          <p:attrName>style.visibility</p:attrName>
                                        </p:attrNameLst>
                                      </p:cBhvr>
                                      <p:to>
                                        <p:strVal val="visible"/>
                                      </p:to>
                                    </p:set>
                                    <p:anim calcmode="lin" valueType="num">
                                      <p:cBhvr additive="base">
                                        <p:cTn id="27" dur="600" fill="hold"/>
                                        <p:tgtEl>
                                          <p:spTgt spid="272423"/>
                                        </p:tgtEl>
                                        <p:attrNameLst>
                                          <p:attrName>ppt_x</p:attrName>
                                        </p:attrNameLst>
                                      </p:cBhvr>
                                      <p:tavLst>
                                        <p:tav tm="0">
                                          <p:val>
                                            <p:strVal val="#ppt_x"/>
                                          </p:val>
                                        </p:tav>
                                        <p:tav tm="100000">
                                          <p:val>
                                            <p:strVal val="#ppt_x"/>
                                          </p:val>
                                        </p:tav>
                                      </p:tavLst>
                                    </p:anim>
                                    <p:anim calcmode="lin" valueType="num">
                                      <p:cBhvr additive="base">
                                        <p:cTn id="28" dur="600" fill="hold"/>
                                        <p:tgtEl>
                                          <p:spTgt spid="2724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2424">
                                            <p:txEl>
                                              <p:pRg st="0" end="0"/>
                                            </p:txEl>
                                          </p:spTgt>
                                        </p:tgtEl>
                                        <p:attrNameLst>
                                          <p:attrName>style.visibility</p:attrName>
                                        </p:attrNameLst>
                                      </p:cBhvr>
                                      <p:to>
                                        <p:strVal val="visible"/>
                                      </p:to>
                                    </p:set>
                                    <p:anim calcmode="lin" valueType="num">
                                      <p:cBhvr additive="base">
                                        <p:cTn id="33" dur="500" fill="hold"/>
                                        <p:tgtEl>
                                          <p:spTgt spid="272424">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7242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21" grpId="0" animBg="1"/>
      <p:bldP spid="272422" grpId="0" animBg="1"/>
      <p:bldP spid="272423" grpId="0" animBg="1"/>
      <p:bldP spid="272424" grpId="0" build="p" autoUpdateAnimBg="0"/>
      <p:bldP spid="272427" grpId="0" animBg="1"/>
      <p:bldP spid="27242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4490120" y="1841029"/>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3" name="Line 5"/>
          <p:cNvSpPr>
            <a:spLocks noChangeShapeType="1"/>
          </p:cNvSpPr>
          <p:nvPr/>
        </p:nvSpPr>
        <p:spPr bwMode="auto">
          <a:xfrm flipV="1">
            <a:off x="4490120" y="2526829"/>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4" name="Line 6"/>
          <p:cNvSpPr>
            <a:spLocks noChangeShapeType="1"/>
          </p:cNvSpPr>
          <p:nvPr/>
        </p:nvSpPr>
        <p:spPr bwMode="auto">
          <a:xfrm>
            <a:off x="4490120" y="3974629"/>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5" name="Line 7"/>
          <p:cNvSpPr>
            <a:spLocks noChangeShapeType="1"/>
          </p:cNvSpPr>
          <p:nvPr/>
        </p:nvSpPr>
        <p:spPr bwMode="auto">
          <a:xfrm>
            <a:off x="4490120" y="3212629"/>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6" name="Line 8"/>
          <p:cNvSpPr>
            <a:spLocks noChangeShapeType="1"/>
          </p:cNvSpPr>
          <p:nvPr/>
        </p:nvSpPr>
        <p:spPr bwMode="auto">
          <a:xfrm>
            <a:off x="5328320" y="1841029"/>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7" name="Line 9"/>
          <p:cNvSpPr>
            <a:spLocks noChangeShapeType="1"/>
          </p:cNvSpPr>
          <p:nvPr/>
        </p:nvSpPr>
        <p:spPr bwMode="auto">
          <a:xfrm>
            <a:off x="7004720" y="1841029"/>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8" name="Line 10"/>
          <p:cNvSpPr>
            <a:spLocks noChangeShapeType="1"/>
          </p:cNvSpPr>
          <p:nvPr/>
        </p:nvSpPr>
        <p:spPr bwMode="auto">
          <a:xfrm>
            <a:off x="6166520" y="1841029"/>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9" name="Line 11"/>
          <p:cNvSpPr>
            <a:spLocks noChangeShapeType="1"/>
          </p:cNvSpPr>
          <p:nvPr/>
        </p:nvSpPr>
        <p:spPr bwMode="auto">
          <a:xfrm flipH="1" flipV="1">
            <a:off x="3880520" y="1231429"/>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0" name="Rectangle 12"/>
          <p:cNvSpPr>
            <a:spLocks noChangeArrowheads="1"/>
          </p:cNvSpPr>
          <p:nvPr/>
        </p:nvSpPr>
        <p:spPr bwMode="auto">
          <a:xfrm>
            <a:off x="3575720" y="7647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X</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1" name="Rectangle 13"/>
          <p:cNvSpPr>
            <a:spLocks noChangeArrowheads="1"/>
          </p:cNvSpPr>
          <p:nvPr/>
        </p:nvSpPr>
        <p:spPr bwMode="auto">
          <a:xfrm>
            <a:off x="3575720" y="1383829"/>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2" name="Rectangle 14"/>
          <p:cNvSpPr>
            <a:spLocks noChangeArrowheads="1"/>
          </p:cNvSpPr>
          <p:nvPr/>
        </p:nvSpPr>
        <p:spPr bwMode="auto">
          <a:xfrm>
            <a:off x="4109120" y="1079029"/>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3" name="Rectangle 15"/>
          <p:cNvSpPr>
            <a:spLocks noChangeArrowheads="1"/>
          </p:cNvSpPr>
          <p:nvPr/>
        </p:nvSpPr>
        <p:spPr bwMode="auto">
          <a:xfrm>
            <a:off x="4566320" y="1298104"/>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4" name="Rectangle 16"/>
          <p:cNvSpPr>
            <a:spLocks noChangeArrowheads="1"/>
          </p:cNvSpPr>
          <p:nvPr/>
        </p:nvSpPr>
        <p:spPr bwMode="auto">
          <a:xfrm>
            <a:off x="3804320" y="1802929"/>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5" name="Rectangle 17"/>
          <p:cNvSpPr>
            <a:spLocks noChangeArrowheads="1"/>
          </p:cNvSpPr>
          <p:nvPr/>
        </p:nvSpPr>
        <p:spPr bwMode="auto">
          <a:xfrm>
            <a:off x="5404520" y="1298104"/>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6" name="Rectangle 18"/>
          <p:cNvSpPr>
            <a:spLocks noChangeArrowheads="1"/>
          </p:cNvSpPr>
          <p:nvPr/>
        </p:nvSpPr>
        <p:spPr bwMode="auto">
          <a:xfrm>
            <a:off x="3804320" y="2488729"/>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7" name="Rectangle 19"/>
          <p:cNvSpPr>
            <a:spLocks noChangeArrowheads="1"/>
          </p:cNvSpPr>
          <p:nvPr/>
        </p:nvSpPr>
        <p:spPr bwMode="auto">
          <a:xfrm>
            <a:off x="6242720" y="1298104"/>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8" name="Rectangle 20"/>
          <p:cNvSpPr>
            <a:spLocks noChangeArrowheads="1"/>
          </p:cNvSpPr>
          <p:nvPr/>
        </p:nvSpPr>
        <p:spPr bwMode="auto">
          <a:xfrm>
            <a:off x="3804320" y="3174529"/>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09" name="Rectangle 21"/>
          <p:cNvSpPr>
            <a:spLocks noChangeArrowheads="1"/>
          </p:cNvSpPr>
          <p:nvPr/>
        </p:nvSpPr>
        <p:spPr bwMode="auto">
          <a:xfrm>
            <a:off x="3804320" y="3936529"/>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0" name="Rectangle 22"/>
          <p:cNvSpPr>
            <a:spLocks noChangeArrowheads="1"/>
          </p:cNvSpPr>
          <p:nvPr/>
        </p:nvSpPr>
        <p:spPr bwMode="auto">
          <a:xfrm>
            <a:off x="7157120" y="1298104"/>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1" name="Rectangle 23"/>
          <p:cNvSpPr>
            <a:spLocks noChangeArrowheads="1"/>
          </p:cNvSpPr>
          <p:nvPr/>
        </p:nvSpPr>
        <p:spPr bwMode="auto">
          <a:xfrm>
            <a:off x="4642520" y="32793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2" name="Rectangle 24"/>
          <p:cNvSpPr>
            <a:spLocks noChangeArrowheads="1"/>
          </p:cNvSpPr>
          <p:nvPr/>
        </p:nvSpPr>
        <p:spPr bwMode="auto">
          <a:xfrm>
            <a:off x="5480720" y="32793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3" name="Rectangle 25"/>
          <p:cNvSpPr>
            <a:spLocks noChangeArrowheads="1"/>
          </p:cNvSpPr>
          <p:nvPr/>
        </p:nvSpPr>
        <p:spPr bwMode="auto">
          <a:xfrm>
            <a:off x="6318920" y="32793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4" name="Rectangle 26"/>
          <p:cNvSpPr>
            <a:spLocks noChangeArrowheads="1"/>
          </p:cNvSpPr>
          <p:nvPr/>
        </p:nvSpPr>
        <p:spPr bwMode="auto">
          <a:xfrm>
            <a:off x="7233320" y="32793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5" name="Rectangle 27"/>
          <p:cNvSpPr>
            <a:spLocks noChangeArrowheads="1"/>
          </p:cNvSpPr>
          <p:nvPr/>
        </p:nvSpPr>
        <p:spPr bwMode="auto">
          <a:xfrm>
            <a:off x="7233320" y="39651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6" name="Rectangle 28"/>
          <p:cNvSpPr>
            <a:spLocks noChangeArrowheads="1"/>
          </p:cNvSpPr>
          <p:nvPr/>
        </p:nvSpPr>
        <p:spPr bwMode="auto">
          <a:xfrm>
            <a:off x="6318920" y="39651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7" name="Rectangle 29"/>
          <p:cNvSpPr>
            <a:spLocks noChangeArrowheads="1"/>
          </p:cNvSpPr>
          <p:nvPr/>
        </p:nvSpPr>
        <p:spPr bwMode="auto">
          <a:xfrm>
            <a:off x="5556920" y="1802929"/>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8" name="Rectangle 30"/>
          <p:cNvSpPr>
            <a:spLocks noChangeArrowheads="1"/>
          </p:cNvSpPr>
          <p:nvPr/>
        </p:nvSpPr>
        <p:spPr bwMode="auto">
          <a:xfrm>
            <a:off x="6395120" y="18315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19" name="Rectangle 31"/>
          <p:cNvSpPr>
            <a:spLocks noChangeArrowheads="1"/>
          </p:cNvSpPr>
          <p:nvPr/>
        </p:nvSpPr>
        <p:spPr bwMode="auto">
          <a:xfrm>
            <a:off x="4642520" y="25173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20" name="Rectangle 32"/>
          <p:cNvSpPr>
            <a:spLocks noChangeArrowheads="1"/>
          </p:cNvSpPr>
          <p:nvPr/>
        </p:nvSpPr>
        <p:spPr bwMode="auto">
          <a:xfrm>
            <a:off x="4642520" y="39651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21" name="Rectangle 33"/>
          <p:cNvSpPr>
            <a:spLocks noChangeArrowheads="1"/>
          </p:cNvSpPr>
          <p:nvPr/>
        </p:nvSpPr>
        <p:spPr bwMode="auto">
          <a:xfrm>
            <a:off x="5480720" y="39651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22" name="Rectangle 34"/>
          <p:cNvSpPr>
            <a:spLocks noChangeArrowheads="1"/>
          </p:cNvSpPr>
          <p:nvPr/>
        </p:nvSpPr>
        <p:spPr bwMode="auto">
          <a:xfrm>
            <a:off x="7309520" y="18315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23" name="Rectangle 35"/>
          <p:cNvSpPr>
            <a:spLocks noChangeArrowheads="1"/>
          </p:cNvSpPr>
          <p:nvPr/>
        </p:nvSpPr>
        <p:spPr bwMode="auto">
          <a:xfrm>
            <a:off x="6318920" y="25173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24" name="Rectangle 36"/>
          <p:cNvSpPr>
            <a:spLocks noChangeArrowheads="1"/>
          </p:cNvSpPr>
          <p:nvPr/>
        </p:nvSpPr>
        <p:spPr bwMode="auto">
          <a:xfrm>
            <a:off x="5480720" y="25173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25" name="Rectangle 37"/>
          <p:cNvSpPr>
            <a:spLocks noChangeArrowheads="1"/>
          </p:cNvSpPr>
          <p:nvPr/>
        </p:nvSpPr>
        <p:spPr bwMode="auto">
          <a:xfrm>
            <a:off x="7233320" y="25173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3526" name="Rectangle 38"/>
          <p:cNvSpPr>
            <a:spLocks noChangeArrowheads="1"/>
          </p:cNvSpPr>
          <p:nvPr/>
        </p:nvSpPr>
        <p:spPr bwMode="auto">
          <a:xfrm>
            <a:off x="4718720" y="183150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63537" name="Group 49"/>
          <p:cNvGrpSpPr>
            <a:grpSpLocks/>
          </p:cNvGrpSpPr>
          <p:nvPr/>
        </p:nvGrpSpPr>
        <p:grpSpPr bwMode="auto">
          <a:xfrm>
            <a:off x="5404520" y="1307629"/>
            <a:ext cx="1525588" cy="3733800"/>
            <a:chOff x="2688" y="480"/>
            <a:chExt cx="961" cy="2352"/>
          </a:xfrm>
        </p:grpSpPr>
        <p:sp>
          <p:nvSpPr>
            <p:cNvPr id="63527" name="Arc 39"/>
            <p:cNvSpPr>
              <a:spLocks/>
            </p:cNvSpPr>
            <p:nvPr/>
          </p:nvSpPr>
          <p:spPr bwMode="auto">
            <a:xfrm>
              <a:off x="2736" y="480"/>
              <a:ext cx="913" cy="803"/>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29" name="Arc 41"/>
            <p:cNvSpPr>
              <a:spLocks/>
            </p:cNvSpPr>
            <p:nvPr/>
          </p:nvSpPr>
          <p:spPr bwMode="auto">
            <a:xfrm>
              <a:off x="2688" y="2112"/>
              <a:ext cx="960" cy="720"/>
            </a:xfrm>
            <a:custGeom>
              <a:avLst/>
              <a:gdLst>
                <a:gd name="G0" fmla="+- 21600 0 0"/>
                <a:gd name="G1" fmla="+- 21600 0 0"/>
                <a:gd name="G2" fmla="+- 21600 0 0"/>
                <a:gd name="T0" fmla="*/ 2282 w 43200"/>
                <a:gd name="T1" fmla="*/ 31262 h 34308"/>
                <a:gd name="T2" fmla="*/ 39066 w 43200"/>
                <a:gd name="T3" fmla="*/ 34308 h 34308"/>
                <a:gd name="T4" fmla="*/ 21600 w 43200"/>
                <a:gd name="T5" fmla="*/ 21600 h 34308"/>
              </a:gdLst>
              <a:ahLst/>
              <a:cxnLst>
                <a:cxn ang="0">
                  <a:pos x="T0" y="T1"/>
                </a:cxn>
                <a:cxn ang="0">
                  <a:pos x="T2" y="T3"/>
                </a:cxn>
                <a:cxn ang="0">
                  <a:pos x="T4" y="T5"/>
                </a:cxn>
              </a:cxnLst>
              <a:rect l="0" t="0" r="r" b="b"/>
              <a:pathLst>
                <a:path w="43200" h="34308" fill="none"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path>
                <a:path w="43200" h="34308" stroke="0"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lnTo>
                    <a:pt x="21600"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3538" name="Group 50"/>
          <p:cNvGrpSpPr>
            <a:grpSpLocks/>
          </p:cNvGrpSpPr>
          <p:nvPr/>
        </p:nvGrpSpPr>
        <p:grpSpPr bwMode="auto">
          <a:xfrm>
            <a:off x="6242720" y="1307629"/>
            <a:ext cx="1525588" cy="3733800"/>
            <a:chOff x="3216" y="480"/>
            <a:chExt cx="961" cy="2352"/>
          </a:xfrm>
        </p:grpSpPr>
        <p:sp>
          <p:nvSpPr>
            <p:cNvPr id="63528" name="Arc 40"/>
            <p:cNvSpPr>
              <a:spLocks/>
            </p:cNvSpPr>
            <p:nvPr/>
          </p:nvSpPr>
          <p:spPr bwMode="auto">
            <a:xfrm>
              <a:off x="3264" y="480"/>
              <a:ext cx="913" cy="803"/>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0" name="Arc 42"/>
            <p:cNvSpPr>
              <a:spLocks/>
            </p:cNvSpPr>
            <p:nvPr/>
          </p:nvSpPr>
          <p:spPr bwMode="auto">
            <a:xfrm>
              <a:off x="3216" y="2112"/>
              <a:ext cx="960" cy="720"/>
            </a:xfrm>
            <a:custGeom>
              <a:avLst/>
              <a:gdLst>
                <a:gd name="G0" fmla="+- 21600 0 0"/>
                <a:gd name="G1" fmla="+- 21600 0 0"/>
                <a:gd name="G2" fmla="+- 21600 0 0"/>
                <a:gd name="T0" fmla="*/ 2282 w 43200"/>
                <a:gd name="T1" fmla="*/ 31262 h 34308"/>
                <a:gd name="T2" fmla="*/ 39066 w 43200"/>
                <a:gd name="T3" fmla="*/ 34308 h 34308"/>
                <a:gd name="T4" fmla="*/ 21600 w 43200"/>
                <a:gd name="T5" fmla="*/ 21600 h 34308"/>
              </a:gdLst>
              <a:ahLst/>
              <a:cxnLst>
                <a:cxn ang="0">
                  <a:pos x="T0" y="T1"/>
                </a:cxn>
                <a:cxn ang="0">
                  <a:pos x="T2" y="T3"/>
                </a:cxn>
                <a:cxn ang="0">
                  <a:pos x="T4" y="T5"/>
                </a:cxn>
              </a:cxnLst>
              <a:rect l="0" t="0" r="r" b="b"/>
              <a:pathLst>
                <a:path w="43200" h="34308" fill="none"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path>
                <a:path w="43200" h="34308" stroke="0"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lnTo>
                    <a:pt x="21600"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31" name="Oval 43"/>
          <p:cNvSpPr>
            <a:spLocks noChangeArrowheads="1"/>
          </p:cNvSpPr>
          <p:nvPr/>
        </p:nvSpPr>
        <p:spPr bwMode="auto">
          <a:xfrm>
            <a:off x="4413920" y="2450629"/>
            <a:ext cx="990600" cy="16764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42" name="Object 54"/>
          <p:cNvGraphicFramePr>
            <a:graphicFrameLocks noChangeAspect="1"/>
          </p:cNvGraphicFramePr>
          <p:nvPr/>
        </p:nvGraphicFramePr>
        <p:xfrm>
          <a:off x="4261521" y="5712944"/>
          <a:ext cx="3616325" cy="531813"/>
        </p:xfrm>
        <a:graphic>
          <a:graphicData uri="http://schemas.openxmlformats.org/presentationml/2006/ole">
            <mc:AlternateContent xmlns:mc="http://schemas.openxmlformats.org/markup-compatibility/2006">
              <mc:Choice xmlns:v="urn:schemas-microsoft-com:vml" Requires="v">
                <p:oleObj spid="_x0000_s63797" name="Equation" r:id="rId5" imgW="2324520" imgH="330120" progId="Equation.3">
                  <p:embed/>
                </p:oleObj>
              </mc:Choice>
              <mc:Fallback>
                <p:oleObj name="Equation" r:id="rId5" imgW="2324520" imgH="330120" progId="Equation.3">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1521" y="5712944"/>
                        <a:ext cx="361632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0" name="直接箭头连接符 49"/>
          <p:cNvCxnSpPr/>
          <p:nvPr/>
        </p:nvCxnSpPr>
        <p:spPr bwMode="auto">
          <a:xfrm rot="16200000" flipV="1">
            <a:off x="4368677" y="4391340"/>
            <a:ext cx="1928826" cy="714380"/>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p:nvPr/>
        </p:nvCxnSpPr>
        <p:spPr bwMode="auto">
          <a:xfrm rot="16200000" flipV="1">
            <a:off x="5618842" y="4641373"/>
            <a:ext cx="1285884" cy="857256"/>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p:nvPr/>
        </p:nvCxnSpPr>
        <p:spPr bwMode="auto">
          <a:xfrm rot="16200000" flipV="1">
            <a:off x="6761850" y="4927125"/>
            <a:ext cx="1285884" cy="285752"/>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31"/>
                                        </p:tgtEl>
                                        <p:attrNameLst>
                                          <p:attrName>style.visibility</p:attrName>
                                        </p:attrNameLst>
                                      </p:cBhvr>
                                      <p:to>
                                        <p:strVal val="visible"/>
                                      </p:to>
                                    </p:set>
                                    <p:anim calcmode="lin" valueType="num">
                                      <p:cBhvr additive="base">
                                        <p:cTn id="7" dur="500" fill="hold"/>
                                        <p:tgtEl>
                                          <p:spTgt spid="63531"/>
                                        </p:tgtEl>
                                        <p:attrNameLst>
                                          <p:attrName>ppt_x</p:attrName>
                                        </p:attrNameLst>
                                      </p:cBhvr>
                                      <p:tavLst>
                                        <p:tav tm="0">
                                          <p:val>
                                            <p:strVal val="0-#ppt_w/2"/>
                                          </p:val>
                                        </p:tav>
                                        <p:tav tm="100000">
                                          <p:val>
                                            <p:strVal val="#ppt_x"/>
                                          </p:val>
                                        </p:tav>
                                      </p:tavLst>
                                    </p:anim>
                                    <p:anim calcmode="lin" valueType="num">
                                      <p:cBhvr additive="base">
                                        <p:cTn id="8" dur="500" fill="hold"/>
                                        <p:tgtEl>
                                          <p:spTgt spid="635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537"/>
                                        </p:tgtEl>
                                        <p:attrNameLst>
                                          <p:attrName>style.visibility</p:attrName>
                                        </p:attrNameLst>
                                      </p:cBhvr>
                                      <p:to>
                                        <p:strVal val="visible"/>
                                      </p:to>
                                    </p:set>
                                    <p:anim calcmode="lin" valueType="num">
                                      <p:cBhvr additive="base">
                                        <p:cTn id="13" dur="500" fill="hold"/>
                                        <p:tgtEl>
                                          <p:spTgt spid="63537"/>
                                        </p:tgtEl>
                                        <p:attrNameLst>
                                          <p:attrName>ppt_x</p:attrName>
                                        </p:attrNameLst>
                                      </p:cBhvr>
                                      <p:tavLst>
                                        <p:tav tm="0">
                                          <p:val>
                                            <p:strVal val="0-#ppt_w/2"/>
                                          </p:val>
                                        </p:tav>
                                        <p:tav tm="100000">
                                          <p:val>
                                            <p:strVal val="#ppt_x"/>
                                          </p:val>
                                        </p:tav>
                                      </p:tavLst>
                                    </p:anim>
                                    <p:anim calcmode="lin" valueType="num">
                                      <p:cBhvr additive="base">
                                        <p:cTn id="14" dur="500" fill="hold"/>
                                        <p:tgtEl>
                                          <p:spTgt spid="635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3538"/>
                                        </p:tgtEl>
                                        <p:attrNameLst>
                                          <p:attrName>style.visibility</p:attrName>
                                        </p:attrNameLst>
                                      </p:cBhvr>
                                      <p:to>
                                        <p:strVal val="visible"/>
                                      </p:to>
                                    </p:set>
                                    <p:anim calcmode="lin" valueType="num">
                                      <p:cBhvr additive="base">
                                        <p:cTn id="19" dur="500" fill="hold"/>
                                        <p:tgtEl>
                                          <p:spTgt spid="63538"/>
                                        </p:tgtEl>
                                        <p:attrNameLst>
                                          <p:attrName>ppt_x</p:attrName>
                                        </p:attrNameLst>
                                      </p:cBhvr>
                                      <p:tavLst>
                                        <p:tav tm="0">
                                          <p:val>
                                            <p:strVal val="0-#ppt_w/2"/>
                                          </p:val>
                                        </p:tav>
                                        <p:tav tm="100000">
                                          <p:val>
                                            <p:strVal val="#ppt_x"/>
                                          </p:val>
                                        </p:tav>
                                      </p:tavLst>
                                    </p:anim>
                                    <p:anim calcmode="lin" valueType="num">
                                      <p:cBhvr additive="base">
                                        <p:cTn id="20" dur="500" fill="hold"/>
                                        <p:tgtEl>
                                          <p:spTgt spid="635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3542"/>
                                        </p:tgtEl>
                                        <p:attrNameLst>
                                          <p:attrName>style.visibility</p:attrName>
                                        </p:attrNameLst>
                                      </p:cBhvr>
                                      <p:to>
                                        <p:strVal val="visible"/>
                                      </p:to>
                                    </p:set>
                                    <p:anim calcmode="lin" valueType="num">
                                      <p:cBhvr additive="base">
                                        <p:cTn id="25" dur="500" fill="hold"/>
                                        <p:tgtEl>
                                          <p:spTgt spid="63542"/>
                                        </p:tgtEl>
                                        <p:attrNameLst>
                                          <p:attrName>ppt_x</p:attrName>
                                        </p:attrNameLst>
                                      </p:cBhvr>
                                      <p:tavLst>
                                        <p:tav tm="0">
                                          <p:val>
                                            <p:strVal val="0-#ppt_w/2"/>
                                          </p:val>
                                        </p:tav>
                                        <p:tav tm="100000">
                                          <p:val>
                                            <p:strVal val="#ppt_x"/>
                                          </p:val>
                                        </p:tav>
                                      </p:tavLst>
                                    </p:anim>
                                    <p:anim calcmode="lin" valueType="num">
                                      <p:cBhvr additive="base">
                                        <p:cTn id="26" dur="500" fill="hold"/>
                                        <p:tgtEl>
                                          <p:spTgt spid="635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ppt_x"/>
                                          </p:val>
                                        </p:tav>
                                        <p:tav tm="100000">
                                          <p:val>
                                            <p:strVal val="#ppt_x"/>
                                          </p:val>
                                        </p:tav>
                                      </p:tavLst>
                                    </p:anim>
                                    <p:anim calcmode="lin" valueType="num">
                                      <p:cBhvr additive="base">
                                        <p:cTn id="3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31"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4395192" y="2057053"/>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Line 5"/>
          <p:cNvSpPr>
            <a:spLocks noChangeShapeType="1"/>
          </p:cNvSpPr>
          <p:nvPr/>
        </p:nvSpPr>
        <p:spPr bwMode="auto">
          <a:xfrm flipV="1">
            <a:off x="4395192" y="2742853"/>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8" name="Line 6"/>
          <p:cNvSpPr>
            <a:spLocks noChangeShapeType="1"/>
          </p:cNvSpPr>
          <p:nvPr/>
        </p:nvSpPr>
        <p:spPr bwMode="auto">
          <a:xfrm>
            <a:off x="4395192" y="4190653"/>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9" name="Line 7"/>
          <p:cNvSpPr>
            <a:spLocks noChangeShapeType="1"/>
          </p:cNvSpPr>
          <p:nvPr/>
        </p:nvSpPr>
        <p:spPr bwMode="auto">
          <a:xfrm>
            <a:off x="4395192" y="3428653"/>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0" name="Line 8"/>
          <p:cNvSpPr>
            <a:spLocks noChangeShapeType="1"/>
          </p:cNvSpPr>
          <p:nvPr/>
        </p:nvSpPr>
        <p:spPr bwMode="auto">
          <a:xfrm>
            <a:off x="5233392" y="2057053"/>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1" name="Line 9"/>
          <p:cNvSpPr>
            <a:spLocks noChangeShapeType="1"/>
          </p:cNvSpPr>
          <p:nvPr/>
        </p:nvSpPr>
        <p:spPr bwMode="auto">
          <a:xfrm>
            <a:off x="6909792" y="2057053"/>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2" name="Line 10"/>
          <p:cNvSpPr>
            <a:spLocks noChangeShapeType="1"/>
          </p:cNvSpPr>
          <p:nvPr/>
        </p:nvSpPr>
        <p:spPr bwMode="auto">
          <a:xfrm>
            <a:off x="6071592" y="2057053"/>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3" name="Line 11"/>
          <p:cNvSpPr>
            <a:spLocks noChangeShapeType="1"/>
          </p:cNvSpPr>
          <p:nvPr/>
        </p:nvSpPr>
        <p:spPr bwMode="auto">
          <a:xfrm flipH="1" flipV="1">
            <a:off x="3785592" y="1447453"/>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4" name="Rectangle 12"/>
          <p:cNvSpPr>
            <a:spLocks noChangeArrowheads="1"/>
          </p:cNvSpPr>
          <p:nvPr/>
        </p:nvSpPr>
        <p:spPr bwMode="auto">
          <a:xfrm>
            <a:off x="3480792" y="9807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25" name="Rectangle 13"/>
          <p:cNvSpPr>
            <a:spLocks noChangeArrowheads="1"/>
          </p:cNvSpPr>
          <p:nvPr/>
        </p:nvSpPr>
        <p:spPr bwMode="auto">
          <a:xfrm>
            <a:off x="3556992" y="152365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26" name="Rectangle 14"/>
          <p:cNvSpPr>
            <a:spLocks noChangeArrowheads="1"/>
          </p:cNvSpPr>
          <p:nvPr/>
        </p:nvSpPr>
        <p:spPr bwMode="auto">
          <a:xfrm>
            <a:off x="4014192" y="1218853"/>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27" name="Rectangle 15"/>
          <p:cNvSpPr>
            <a:spLocks noChangeArrowheads="1"/>
          </p:cNvSpPr>
          <p:nvPr/>
        </p:nvSpPr>
        <p:spPr bwMode="auto">
          <a:xfrm>
            <a:off x="4471392" y="151412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28" name="Rectangle 16"/>
          <p:cNvSpPr>
            <a:spLocks noChangeArrowheads="1"/>
          </p:cNvSpPr>
          <p:nvPr/>
        </p:nvSpPr>
        <p:spPr bwMode="auto">
          <a:xfrm>
            <a:off x="3709392" y="209515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29" name="Rectangle 17"/>
          <p:cNvSpPr>
            <a:spLocks noChangeArrowheads="1"/>
          </p:cNvSpPr>
          <p:nvPr/>
        </p:nvSpPr>
        <p:spPr bwMode="auto">
          <a:xfrm>
            <a:off x="5309592" y="151412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0" name="Rectangle 18"/>
          <p:cNvSpPr>
            <a:spLocks noChangeArrowheads="1"/>
          </p:cNvSpPr>
          <p:nvPr/>
        </p:nvSpPr>
        <p:spPr bwMode="auto">
          <a:xfrm>
            <a:off x="3709392" y="270475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1" name="Rectangle 19"/>
          <p:cNvSpPr>
            <a:spLocks noChangeArrowheads="1"/>
          </p:cNvSpPr>
          <p:nvPr/>
        </p:nvSpPr>
        <p:spPr bwMode="auto">
          <a:xfrm>
            <a:off x="6147792" y="151412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2" name="Rectangle 20"/>
          <p:cNvSpPr>
            <a:spLocks noChangeArrowheads="1"/>
          </p:cNvSpPr>
          <p:nvPr/>
        </p:nvSpPr>
        <p:spPr bwMode="auto">
          <a:xfrm>
            <a:off x="3709392" y="339055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3" name="Rectangle 21"/>
          <p:cNvSpPr>
            <a:spLocks noChangeArrowheads="1"/>
          </p:cNvSpPr>
          <p:nvPr/>
        </p:nvSpPr>
        <p:spPr bwMode="auto">
          <a:xfrm>
            <a:off x="3709392" y="415255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4" name="Rectangle 22"/>
          <p:cNvSpPr>
            <a:spLocks noChangeArrowheads="1"/>
          </p:cNvSpPr>
          <p:nvPr/>
        </p:nvSpPr>
        <p:spPr bwMode="auto">
          <a:xfrm>
            <a:off x="7062192" y="151412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5" name="Rectangle 23"/>
          <p:cNvSpPr>
            <a:spLocks noChangeArrowheads="1"/>
          </p:cNvSpPr>
          <p:nvPr/>
        </p:nvSpPr>
        <p:spPr bwMode="auto">
          <a:xfrm>
            <a:off x="4547592" y="34953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6" name="Rectangle 24"/>
          <p:cNvSpPr>
            <a:spLocks noChangeArrowheads="1"/>
          </p:cNvSpPr>
          <p:nvPr/>
        </p:nvSpPr>
        <p:spPr bwMode="auto">
          <a:xfrm>
            <a:off x="5385792" y="34953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7" name="Rectangle 25"/>
          <p:cNvSpPr>
            <a:spLocks noChangeArrowheads="1"/>
          </p:cNvSpPr>
          <p:nvPr/>
        </p:nvSpPr>
        <p:spPr bwMode="auto">
          <a:xfrm>
            <a:off x="6223992" y="34953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8" name="Rectangle 26"/>
          <p:cNvSpPr>
            <a:spLocks noChangeArrowheads="1"/>
          </p:cNvSpPr>
          <p:nvPr/>
        </p:nvSpPr>
        <p:spPr bwMode="auto">
          <a:xfrm>
            <a:off x="7138392" y="34953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39" name="Rectangle 27"/>
          <p:cNvSpPr>
            <a:spLocks noChangeArrowheads="1"/>
          </p:cNvSpPr>
          <p:nvPr/>
        </p:nvSpPr>
        <p:spPr bwMode="auto">
          <a:xfrm>
            <a:off x="7138392" y="41811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0" name="Rectangle 28"/>
          <p:cNvSpPr>
            <a:spLocks noChangeArrowheads="1"/>
          </p:cNvSpPr>
          <p:nvPr/>
        </p:nvSpPr>
        <p:spPr bwMode="auto">
          <a:xfrm>
            <a:off x="6223992" y="41811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1" name="Rectangle 29"/>
          <p:cNvSpPr>
            <a:spLocks noChangeArrowheads="1"/>
          </p:cNvSpPr>
          <p:nvPr/>
        </p:nvSpPr>
        <p:spPr bwMode="auto">
          <a:xfrm>
            <a:off x="5461992" y="20475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2" name="Rectangle 30"/>
          <p:cNvSpPr>
            <a:spLocks noChangeArrowheads="1"/>
          </p:cNvSpPr>
          <p:nvPr/>
        </p:nvSpPr>
        <p:spPr bwMode="auto">
          <a:xfrm>
            <a:off x="6300192" y="20475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3" name="Rectangle 31"/>
          <p:cNvSpPr>
            <a:spLocks noChangeArrowheads="1"/>
          </p:cNvSpPr>
          <p:nvPr/>
        </p:nvSpPr>
        <p:spPr bwMode="auto">
          <a:xfrm>
            <a:off x="4547592" y="27333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4" name="Rectangle 32"/>
          <p:cNvSpPr>
            <a:spLocks noChangeArrowheads="1"/>
          </p:cNvSpPr>
          <p:nvPr/>
        </p:nvSpPr>
        <p:spPr bwMode="auto">
          <a:xfrm>
            <a:off x="4547592" y="41811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5" name="Rectangle 33"/>
          <p:cNvSpPr>
            <a:spLocks noChangeArrowheads="1"/>
          </p:cNvSpPr>
          <p:nvPr/>
        </p:nvSpPr>
        <p:spPr bwMode="auto">
          <a:xfrm>
            <a:off x="5385792" y="41811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6" name="Rectangle 34"/>
          <p:cNvSpPr>
            <a:spLocks noChangeArrowheads="1"/>
          </p:cNvSpPr>
          <p:nvPr/>
        </p:nvSpPr>
        <p:spPr bwMode="auto">
          <a:xfrm>
            <a:off x="7214592" y="20475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7" name="Rectangle 35"/>
          <p:cNvSpPr>
            <a:spLocks noChangeArrowheads="1"/>
          </p:cNvSpPr>
          <p:nvPr/>
        </p:nvSpPr>
        <p:spPr bwMode="auto">
          <a:xfrm>
            <a:off x="6223992" y="27333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8" name="Rectangle 36"/>
          <p:cNvSpPr>
            <a:spLocks noChangeArrowheads="1"/>
          </p:cNvSpPr>
          <p:nvPr/>
        </p:nvSpPr>
        <p:spPr bwMode="auto">
          <a:xfrm>
            <a:off x="5385792" y="27333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49" name="Rectangle 37"/>
          <p:cNvSpPr>
            <a:spLocks noChangeArrowheads="1"/>
          </p:cNvSpPr>
          <p:nvPr/>
        </p:nvSpPr>
        <p:spPr bwMode="auto">
          <a:xfrm>
            <a:off x="7138392" y="27333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50" name="Rectangle 38"/>
          <p:cNvSpPr>
            <a:spLocks noChangeArrowheads="1"/>
          </p:cNvSpPr>
          <p:nvPr/>
        </p:nvSpPr>
        <p:spPr bwMode="auto">
          <a:xfrm>
            <a:off x="4623792" y="20475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4551" name="Oval 39"/>
          <p:cNvSpPr>
            <a:spLocks noChangeArrowheads="1"/>
          </p:cNvSpPr>
          <p:nvPr/>
        </p:nvSpPr>
        <p:spPr bwMode="auto">
          <a:xfrm>
            <a:off x="4395192" y="2057053"/>
            <a:ext cx="838200" cy="28956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2" name="Oval 40"/>
          <p:cNvSpPr>
            <a:spLocks noChangeArrowheads="1"/>
          </p:cNvSpPr>
          <p:nvPr/>
        </p:nvSpPr>
        <p:spPr bwMode="auto">
          <a:xfrm>
            <a:off x="6071592" y="2057053"/>
            <a:ext cx="838200" cy="28956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4559" name="Object 47"/>
          <p:cNvGraphicFramePr>
            <a:graphicFrameLocks noChangeAspect="1"/>
          </p:cNvGraphicFramePr>
          <p:nvPr/>
        </p:nvGraphicFramePr>
        <p:xfrm>
          <a:off x="4776193" y="5700368"/>
          <a:ext cx="2390775" cy="531813"/>
        </p:xfrm>
        <a:graphic>
          <a:graphicData uri="http://schemas.openxmlformats.org/presentationml/2006/ole">
            <mc:AlternateContent xmlns:mc="http://schemas.openxmlformats.org/markup-compatibility/2006">
              <mc:Choice xmlns:v="urn:schemas-microsoft-com:vml" Requires="v">
                <p:oleObj spid="_x0000_s64814" name="Equation" r:id="rId5" imgW="1524240" imgH="330120" progId="Equation.3">
                  <p:embed/>
                </p:oleObj>
              </mc:Choice>
              <mc:Fallback>
                <p:oleObj name="Equation" r:id="rId5" imgW="1524240" imgH="330120" progId="Equation.3">
                  <p:embed/>
                  <p:pic>
                    <p:nvPicPr>
                      <p:cNvPr id="0" name="Picture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6193" y="5700368"/>
                        <a:ext cx="2390775"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直接箭头连接符 44"/>
          <p:cNvCxnSpPr/>
          <p:nvPr/>
        </p:nvCxnSpPr>
        <p:spPr bwMode="auto">
          <a:xfrm rot="10800000">
            <a:off x="4990506" y="4414483"/>
            <a:ext cx="1857388" cy="1285884"/>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rot="5400000" flipH="1" flipV="1">
            <a:off x="5627894" y="4848665"/>
            <a:ext cx="1082678" cy="785818"/>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51"/>
                                        </p:tgtEl>
                                        <p:attrNameLst>
                                          <p:attrName>style.visibility</p:attrName>
                                        </p:attrNameLst>
                                      </p:cBhvr>
                                      <p:to>
                                        <p:strVal val="visible"/>
                                      </p:to>
                                    </p:set>
                                    <p:anim calcmode="lin" valueType="num">
                                      <p:cBhvr additive="base">
                                        <p:cTn id="7" dur="500" fill="hold"/>
                                        <p:tgtEl>
                                          <p:spTgt spid="64551"/>
                                        </p:tgtEl>
                                        <p:attrNameLst>
                                          <p:attrName>ppt_x</p:attrName>
                                        </p:attrNameLst>
                                      </p:cBhvr>
                                      <p:tavLst>
                                        <p:tav tm="0">
                                          <p:val>
                                            <p:strVal val="0-#ppt_w/2"/>
                                          </p:val>
                                        </p:tav>
                                        <p:tav tm="100000">
                                          <p:val>
                                            <p:strVal val="#ppt_x"/>
                                          </p:val>
                                        </p:tav>
                                      </p:tavLst>
                                    </p:anim>
                                    <p:anim calcmode="lin" valueType="num">
                                      <p:cBhvr additive="base">
                                        <p:cTn id="8" dur="500" fill="hold"/>
                                        <p:tgtEl>
                                          <p:spTgt spid="645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52"/>
                                        </p:tgtEl>
                                        <p:attrNameLst>
                                          <p:attrName>style.visibility</p:attrName>
                                        </p:attrNameLst>
                                      </p:cBhvr>
                                      <p:to>
                                        <p:strVal val="visible"/>
                                      </p:to>
                                    </p:set>
                                    <p:anim calcmode="lin" valueType="num">
                                      <p:cBhvr additive="base">
                                        <p:cTn id="13" dur="500" fill="hold"/>
                                        <p:tgtEl>
                                          <p:spTgt spid="64552"/>
                                        </p:tgtEl>
                                        <p:attrNameLst>
                                          <p:attrName>ppt_x</p:attrName>
                                        </p:attrNameLst>
                                      </p:cBhvr>
                                      <p:tavLst>
                                        <p:tav tm="0">
                                          <p:val>
                                            <p:strVal val="0-#ppt_w/2"/>
                                          </p:val>
                                        </p:tav>
                                        <p:tav tm="100000">
                                          <p:val>
                                            <p:strVal val="#ppt_x"/>
                                          </p:val>
                                        </p:tav>
                                      </p:tavLst>
                                    </p:anim>
                                    <p:anim calcmode="lin" valueType="num">
                                      <p:cBhvr additive="base">
                                        <p:cTn id="14" dur="500" fill="hold"/>
                                        <p:tgtEl>
                                          <p:spTgt spid="645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4559"/>
                                        </p:tgtEl>
                                        <p:attrNameLst>
                                          <p:attrName>style.visibility</p:attrName>
                                        </p:attrNameLst>
                                      </p:cBhvr>
                                      <p:to>
                                        <p:strVal val="visible"/>
                                      </p:to>
                                    </p:set>
                                    <p:anim calcmode="lin" valueType="num">
                                      <p:cBhvr additive="base">
                                        <p:cTn id="19" dur="500" fill="hold"/>
                                        <p:tgtEl>
                                          <p:spTgt spid="64559"/>
                                        </p:tgtEl>
                                        <p:attrNameLst>
                                          <p:attrName>ppt_x</p:attrName>
                                        </p:attrNameLst>
                                      </p:cBhvr>
                                      <p:tavLst>
                                        <p:tav tm="0">
                                          <p:val>
                                            <p:strVal val="0-#ppt_w/2"/>
                                          </p:val>
                                        </p:tav>
                                        <p:tav tm="100000">
                                          <p:val>
                                            <p:strVal val="#ppt_x"/>
                                          </p:val>
                                        </p:tav>
                                      </p:tavLst>
                                    </p:anim>
                                    <p:anim calcmode="lin" valueType="num">
                                      <p:cBhvr additive="base">
                                        <p:cTn id="20" dur="500" fill="hold"/>
                                        <p:tgtEl>
                                          <p:spTgt spid="645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ppt_x"/>
                                          </p:val>
                                        </p:tav>
                                        <p:tav tm="100000">
                                          <p:val>
                                            <p:strVal val="#ppt_x"/>
                                          </p:val>
                                        </p:tav>
                                      </p:tavLst>
                                    </p:anim>
                                    <p:anim calcmode="lin" valueType="num">
                                      <p:cBhvr additive="base">
                                        <p:cTn id="2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1" grpId="0" animBg="1"/>
      <p:bldP spid="645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6162" name="Object 2"/>
          <p:cNvGraphicFramePr>
            <a:graphicFrameLocks noChangeAspect="1"/>
          </p:cNvGraphicFramePr>
          <p:nvPr/>
        </p:nvGraphicFramePr>
        <p:xfrm>
          <a:off x="2238349" y="500043"/>
          <a:ext cx="4695825" cy="1004887"/>
        </p:xfrm>
        <a:graphic>
          <a:graphicData uri="http://schemas.openxmlformats.org/presentationml/2006/ole">
            <mc:AlternateContent xmlns:mc="http://schemas.openxmlformats.org/markup-compatibility/2006">
              <mc:Choice xmlns:v="urn:schemas-microsoft-com:vml" Requires="v">
                <p:oleObj spid="_x0000_s476720" name="Equation" r:id="rId5" imgW="1434960" imgH="304560" progId="Equation.DSMT4">
                  <p:embed/>
                </p:oleObj>
              </mc:Choice>
              <mc:Fallback>
                <p:oleObj name="Equation" r:id="rId5" imgW="1434960" imgH="30456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8349" y="500043"/>
                        <a:ext cx="4695825"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6163" name="Object 3"/>
          <p:cNvGraphicFramePr>
            <a:graphicFrameLocks noChangeAspect="1"/>
          </p:cNvGraphicFramePr>
          <p:nvPr/>
        </p:nvGraphicFramePr>
        <p:xfrm>
          <a:off x="2798768" y="1857376"/>
          <a:ext cx="4154488" cy="836613"/>
        </p:xfrm>
        <a:graphic>
          <a:graphicData uri="http://schemas.openxmlformats.org/presentationml/2006/ole">
            <mc:AlternateContent xmlns:mc="http://schemas.openxmlformats.org/markup-compatibility/2006">
              <mc:Choice xmlns:v="urn:schemas-microsoft-com:vml" Requires="v">
                <p:oleObj spid="_x0000_s476721" name="Equation" r:id="rId7" imgW="1269720" imgH="253800" progId="Equation.DSMT4">
                  <p:embed/>
                </p:oleObj>
              </mc:Choice>
              <mc:Fallback>
                <p:oleObj name="Equation" r:id="rId7" imgW="1269720" imgH="2538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8768" y="1857376"/>
                        <a:ext cx="4154488"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6164" name="Object 4"/>
          <p:cNvGraphicFramePr>
            <a:graphicFrameLocks noChangeAspect="1"/>
          </p:cNvGraphicFramePr>
          <p:nvPr/>
        </p:nvGraphicFramePr>
        <p:xfrm>
          <a:off x="2817824" y="3286126"/>
          <a:ext cx="4778375" cy="752475"/>
        </p:xfrm>
        <a:graphic>
          <a:graphicData uri="http://schemas.openxmlformats.org/presentationml/2006/ole">
            <mc:AlternateContent xmlns:mc="http://schemas.openxmlformats.org/markup-compatibility/2006">
              <mc:Choice xmlns:v="urn:schemas-microsoft-com:vml" Requires="v">
                <p:oleObj spid="_x0000_s476722" name="Equation" r:id="rId9" imgW="1460160" imgH="228600" progId="Equation.DSMT4">
                  <p:embed/>
                </p:oleObj>
              </mc:Choice>
              <mc:Fallback>
                <p:oleObj name="Equation" r:id="rId9" imgW="1460160" imgH="22860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7824" y="3286126"/>
                        <a:ext cx="477837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76162"/>
                                        </p:tgtEl>
                                        <p:attrNameLst>
                                          <p:attrName>style.visibility</p:attrName>
                                        </p:attrNameLst>
                                      </p:cBhvr>
                                      <p:to>
                                        <p:strVal val="visible"/>
                                      </p:to>
                                    </p:set>
                                    <p:anim calcmode="lin" valueType="num">
                                      <p:cBhvr additive="base">
                                        <p:cTn id="7" dur="500" fill="hold"/>
                                        <p:tgtEl>
                                          <p:spTgt spid="476162"/>
                                        </p:tgtEl>
                                        <p:attrNameLst>
                                          <p:attrName>ppt_x</p:attrName>
                                        </p:attrNameLst>
                                      </p:cBhvr>
                                      <p:tavLst>
                                        <p:tav tm="0">
                                          <p:val>
                                            <p:strVal val="0-#ppt_w/2"/>
                                          </p:val>
                                        </p:tav>
                                        <p:tav tm="100000">
                                          <p:val>
                                            <p:strVal val="#ppt_x"/>
                                          </p:val>
                                        </p:tav>
                                      </p:tavLst>
                                    </p:anim>
                                    <p:anim calcmode="lin" valueType="num">
                                      <p:cBhvr additive="base">
                                        <p:cTn id="8" dur="500" fill="hold"/>
                                        <p:tgtEl>
                                          <p:spTgt spid="4761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6163"/>
                                        </p:tgtEl>
                                        <p:attrNameLst>
                                          <p:attrName>style.visibility</p:attrName>
                                        </p:attrNameLst>
                                      </p:cBhvr>
                                      <p:to>
                                        <p:strVal val="visible"/>
                                      </p:to>
                                    </p:set>
                                    <p:anim calcmode="lin" valueType="num">
                                      <p:cBhvr additive="base">
                                        <p:cTn id="13" dur="500" fill="hold"/>
                                        <p:tgtEl>
                                          <p:spTgt spid="476163"/>
                                        </p:tgtEl>
                                        <p:attrNameLst>
                                          <p:attrName>ppt_x</p:attrName>
                                        </p:attrNameLst>
                                      </p:cBhvr>
                                      <p:tavLst>
                                        <p:tav tm="0">
                                          <p:val>
                                            <p:strVal val="0-#ppt_w/2"/>
                                          </p:val>
                                        </p:tav>
                                        <p:tav tm="100000">
                                          <p:val>
                                            <p:strVal val="#ppt_x"/>
                                          </p:val>
                                        </p:tav>
                                      </p:tavLst>
                                    </p:anim>
                                    <p:anim calcmode="lin" valueType="num">
                                      <p:cBhvr additive="base">
                                        <p:cTn id="14" dur="500" fill="hold"/>
                                        <p:tgtEl>
                                          <p:spTgt spid="4761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6164"/>
                                        </p:tgtEl>
                                        <p:attrNameLst>
                                          <p:attrName>style.visibility</p:attrName>
                                        </p:attrNameLst>
                                      </p:cBhvr>
                                      <p:to>
                                        <p:strVal val="visible"/>
                                      </p:to>
                                    </p:set>
                                    <p:anim calcmode="lin" valueType="num">
                                      <p:cBhvr additive="base">
                                        <p:cTn id="19" dur="500" fill="hold"/>
                                        <p:tgtEl>
                                          <p:spTgt spid="476164"/>
                                        </p:tgtEl>
                                        <p:attrNameLst>
                                          <p:attrName>ppt_x</p:attrName>
                                        </p:attrNameLst>
                                      </p:cBhvr>
                                      <p:tavLst>
                                        <p:tav tm="0">
                                          <p:val>
                                            <p:strVal val="0-#ppt_w/2"/>
                                          </p:val>
                                        </p:tav>
                                        <p:tav tm="100000">
                                          <p:val>
                                            <p:strVal val="#ppt_x"/>
                                          </p:val>
                                        </p:tav>
                                      </p:tavLst>
                                    </p:anim>
                                    <p:anim calcmode="lin" valueType="num">
                                      <p:cBhvr additive="base">
                                        <p:cTn id="20" dur="500" fill="hold"/>
                                        <p:tgtEl>
                                          <p:spTgt spid="4761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4854352" y="2085628"/>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Line 5"/>
          <p:cNvSpPr>
            <a:spLocks noChangeShapeType="1"/>
          </p:cNvSpPr>
          <p:nvPr/>
        </p:nvSpPr>
        <p:spPr bwMode="auto">
          <a:xfrm flipV="1">
            <a:off x="4854352" y="2771428"/>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2" name="Line 6"/>
          <p:cNvSpPr>
            <a:spLocks noChangeShapeType="1"/>
          </p:cNvSpPr>
          <p:nvPr/>
        </p:nvSpPr>
        <p:spPr bwMode="auto">
          <a:xfrm>
            <a:off x="4854352" y="4219228"/>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3" name="Line 7"/>
          <p:cNvSpPr>
            <a:spLocks noChangeShapeType="1"/>
          </p:cNvSpPr>
          <p:nvPr/>
        </p:nvSpPr>
        <p:spPr bwMode="auto">
          <a:xfrm>
            <a:off x="4854352" y="3457228"/>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4" name="Line 8"/>
          <p:cNvSpPr>
            <a:spLocks noChangeShapeType="1"/>
          </p:cNvSpPr>
          <p:nvPr/>
        </p:nvSpPr>
        <p:spPr bwMode="auto">
          <a:xfrm>
            <a:off x="5692552" y="2085628"/>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5" name="Line 9"/>
          <p:cNvSpPr>
            <a:spLocks noChangeShapeType="1"/>
          </p:cNvSpPr>
          <p:nvPr/>
        </p:nvSpPr>
        <p:spPr bwMode="auto">
          <a:xfrm>
            <a:off x="7368952" y="2085628"/>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6" name="Line 10"/>
          <p:cNvSpPr>
            <a:spLocks noChangeShapeType="1"/>
          </p:cNvSpPr>
          <p:nvPr/>
        </p:nvSpPr>
        <p:spPr bwMode="auto">
          <a:xfrm>
            <a:off x="6530752" y="2085628"/>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7" name="Line 11"/>
          <p:cNvSpPr>
            <a:spLocks noChangeShapeType="1"/>
          </p:cNvSpPr>
          <p:nvPr/>
        </p:nvSpPr>
        <p:spPr bwMode="auto">
          <a:xfrm flipH="1" flipV="1">
            <a:off x="4244752" y="1476028"/>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8" name="Rectangle 12"/>
          <p:cNvSpPr>
            <a:spLocks noChangeArrowheads="1"/>
          </p:cNvSpPr>
          <p:nvPr/>
        </p:nvSpPr>
        <p:spPr bwMode="auto">
          <a:xfrm>
            <a:off x="3863752" y="98072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Z</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49" name="Rectangle 13"/>
          <p:cNvSpPr>
            <a:spLocks noChangeArrowheads="1"/>
          </p:cNvSpPr>
          <p:nvPr/>
        </p:nvSpPr>
        <p:spPr bwMode="auto">
          <a:xfrm>
            <a:off x="3939952" y="154270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0" name="Rectangle 14"/>
          <p:cNvSpPr>
            <a:spLocks noChangeArrowheads="1"/>
          </p:cNvSpPr>
          <p:nvPr/>
        </p:nvSpPr>
        <p:spPr bwMode="auto">
          <a:xfrm>
            <a:off x="4397152" y="1171228"/>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1" name="Rectangle 15"/>
          <p:cNvSpPr>
            <a:spLocks noChangeArrowheads="1"/>
          </p:cNvSpPr>
          <p:nvPr/>
        </p:nvSpPr>
        <p:spPr bwMode="auto">
          <a:xfrm>
            <a:off x="4930552" y="154270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2" name="Rectangle 16"/>
          <p:cNvSpPr>
            <a:spLocks noChangeArrowheads="1"/>
          </p:cNvSpPr>
          <p:nvPr/>
        </p:nvSpPr>
        <p:spPr bwMode="auto">
          <a:xfrm>
            <a:off x="4168552" y="212372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3" name="Rectangle 17"/>
          <p:cNvSpPr>
            <a:spLocks noChangeArrowheads="1"/>
          </p:cNvSpPr>
          <p:nvPr/>
        </p:nvSpPr>
        <p:spPr bwMode="auto">
          <a:xfrm>
            <a:off x="5768752" y="154270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4" name="Rectangle 18"/>
          <p:cNvSpPr>
            <a:spLocks noChangeArrowheads="1"/>
          </p:cNvSpPr>
          <p:nvPr/>
        </p:nvSpPr>
        <p:spPr bwMode="auto">
          <a:xfrm>
            <a:off x="4168552" y="280952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5" name="Rectangle 19"/>
          <p:cNvSpPr>
            <a:spLocks noChangeArrowheads="1"/>
          </p:cNvSpPr>
          <p:nvPr/>
        </p:nvSpPr>
        <p:spPr bwMode="auto">
          <a:xfrm>
            <a:off x="6606952" y="154270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6" name="Rectangle 20"/>
          <p:cNvSpPr>
            <a:spLocks noChangeArrowheads="1"/>
          </p:cNvSpPr>
          <p:nvPr/>
        </p:nvSpPr>
        <p:spPr bwMode="auto">
          <a:xfrm>
            <a:off x="4168552" y="341912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7" name="Rectangle 21"/>
          <p:cNvSpPr>
            <a:spLocks noChangeArrowheads="1"/>
          </p:cNvSpPr>
          <p:nvPr/>
        </p:nvSpPr>
        <p:spPr bwMode="auto">
          <a:xfrm>
            <a:off x="4168552" y="4257328"/>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8" name="Rectangle 22"/>
          <p:cNvSpPr>
            <a:spLocks noChangeArrowheads="1"/>
          </p:cNvSpPr>
          <p:nvPr/>
        </p:nvSpPr>
        <p:spPr bwMode="auto">
          <a:xfrm>
            <a:off x="7521352" y="154270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59" name="Rectangle 23"/>
          <p:cNvSpPr>
            <a:spLocks noChangeArrowheads="1"/>
          </p:cNvSpPr>
          <p:nvPr/>
        </p:nvSpPr>
        <p:spPr bwMode="auto">
          <a:xfrm>
            <a:off x="5006752" y="35239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0" name="Rectangle 24"/>
          <p:cNvSpPr>
            <a:spLocks noChangeArrowheads="1"/>
          </p:cNvSpPr>
          <p:nvPr/>
        </p:nvSpPr>
        <p:spPr bwMode="auto">
          <a:xfrm>
            <a:off x="5844952" y="35239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1" name="Rectangle 25"/>
          <p:cNvSpPr>
            <a:spLocks noChangeArrowheads="1"/>
          </p:cNvSpPr>
          <p:nvPr/>
        </p:nvSpPr>
        <p:spPr bwMode="auto">
          <a:xfrm>
            <a:off x="6683152" y="35239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2" name="Rectangle 26"/>
          <p:cNvSpPr>
            <a:spLocks noChangeArrowheads="1"/>
          </p:cNvSpPr>
          <p:nvPr/>
        </p:nvSpPr>
        <p:spPr bwMode="auto">
          <a:xfrm>
            <a:off x="7597552" y="35239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3" name="Rectangle 27"/>
          <p:cNvSpPr>
            <a:spLocks noChangeArrowheads="1"/>
          </p:cNvSpPr>
          <p:nvPr/>
        </p:nvSpPr>
        <p:spPr bwMode="auto">
          <a:xfrm>
            <a:off x="7597552" y="42097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4" name="Rectangle 28"/>
          <p:cNvSpPr>
            <a:spLocks noChangeArrowheads="1"/>
          </p:cNvSpPr>
          <p:nvPr/>
        </p:nvSpPr>
        <p:spPr bwMode="auto">
          <a:xfrm>
            <a:off x="6683152" y="42097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5" name="Rectangle 29"/>
          <p:cNvSpPr>
            <a:spLocks noChangeArrowheads="1"/>
          </p:cNvSpPr>
          <p:nvPr/>
        </p:nvSpPr>
        <p:spPr bwMode="auto">
          <a:xfrm>
            <a:off x="5921152" y="20761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6" name="Rectangle 30"/>
          <p:cNvSpPr>
            <a:spLocks noChangeArrowheads="1"/>
          </p:cNvSpPr>
          <p:nvPr/>
        </p:nvSpPr>
        <p:spPr bwMode="auto">
          <a:xfrm>
            <a:off x="6759352" y="20761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7" name="Rectangle 31"/>
          <p:cNvSpPr>
            <a:spLocks noChangeArrowheads="1"/>
          </p:cNvSpPr>
          <p:nvPr/>
        </p:nvSpPr>
        <p:spPr bwMode="auto">
          <a:xfrm>
            <a:off x="5006752" y="27619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8" name="Rectangle 32"/>
          <p:cNvSpPr>
            <a:spLocks noChangeArrowheads="1"/>
          </p:cNvSpPr>
          <p:nvPr/>
        </p:nvSpPr>
        <p:spPr bwMode="auto">
          <a:xfrm>
            <a:off x="5006752" y="42097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69" name="Rectangle 33"/>
          <p:cNvSpPr>
            <a:spLocks noChangeArrowheads="1"/>
          </p:cNvSpPr>
          <p:nvPr/>
        </p:nvSpPr>
        <p:spPr bwMode="auto">
          <a:xfrm>
            <a:off x="5844952" y="42097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70" name="Rectangle 34"/>
          <p:cNvSpPr>
            <a:spLocks noChangeArrowheads="1"/>
          </p:cNvSpPr>
          <p:nvPr/>
        </p:nvSpPr>
        <p:spPr bwMode="auto">
          <a:xfrm>
            <a:off x="7673752" y="20761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71" name="Rectangle 35"/>
          <p:cNvSpPr>
            <a:spLocks noChangeArrowheads="1"/>
          </p:cNvSpPr>
          <p:nvPr/>
        </p:nvSpPr>
        <p:spPr bwMode="auto">
          <a:xfrm>
            <a:off x="6683152" y="27619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72" name="Rectangle 36"/>
          <p:cNvSpPr>
            <a:spLocks noChangeArrowheads="1"/>
          </p:cNvSpPr>
          <p:nvPr/>
        </p:nvSpPr>
        <p:spPr bwMode="auto">
          <a:xfrm>
            <a:off x="5844952" y="27619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73" name="Rectangle 37"/>
          <p:cNvSpPr>
            <a:spLocks noChangeArrowheads="1"/>
          </p:cNvSpPr>
          <p:nvPr/>
        </p:nvSpPr>
        <p:spPr bwMode="auto">
          <a:xfrm>
            <a:off x="7597552" y="27619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5574" name="Rectangle 38"/>
          <p:cNvSpPr>
            <a:spLocks noChangeArrowheads="1"/>
          </p:cNvSpPr>
          <p:nvPr/>
        </p:nvSpPr>
        <p:spPr bwMode="auto">
          <a:xfrm>
            <a:off x="5082952" y="207610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65579" name="Group 43"/>
          <p:cNvGrpSpPr>
            <a:grpSpLocks/>
          </p:cNvGrpSpPr>
          <p:nvPr/>
        </p:nvGrpSpPr>
        <p:grpSpPr bwMode="auto">
          <a:xfrm>
            <a:off x="4549552" y="2009428"/>
            <a:ext cx="4114800" cy="3124200"/>
            <a:chOff x="2016" y="816"/>
            <a:chExt cx="2592" cy="1968"/>
          </a:xfrm>
        </p:grpSpPr>
        <p:sp>
          <p:nvSpPr>
            <p:cNvPr id="65575" name="Arc 39"/>
            <p:cNvSpPr>
              <a:spLocks/>
            </p:cNvSpPr>
            <p:nvPr/>
          </p:nvSpPr>
          <p:spPr bwMode="auto">
            <a:xfrm flipH="1">
              <a:off x="3792" y="864"/>
              <a:ext cx="816" cy="1920"/>
            </a:xfrm>
            <a:custGeom>
              <a:avLst/>
              <a:gdLst>
                <a:gd name="G0" fmla="+- 11158 0 0"/>
                <a:gd name="G1" fmla="+- 21600 0 0"/>
                <a:gd name="G2" fmla="+- 21600 0 0"/>
                <a:gd name="T0" fmla="*/ 76 w 32758"/>
                <a:gd name="T1" fmla="*/ 3060 h 43200"/>
                <a:gd name="T2" fmla="*/ 0 w 32758"/>
                <a:gd name="T3" fmla="*/ 40095 h 43200"/>
                <a:gd name="T4" fmla="*/ 11158 w 32758"/>
                <a:gd name="T5" fmla="*/ 21600 h 43200"/>
              </a:gdLst>
              <a:ahLst/>
              <a:cxnLst>
                <a:cxn ang="0">
                  <a:pos x="T0" y="T1"/>
                </a:cxn>
                <a:cxn ang="0">
                  <a:pos x="T2" y="T3"/>
                </a:cxn>
                <a:cxn ang="0">
                  <a:pos x="T4" y="T5"/>
                </a:cxn>
              </a:cxnLst>
              <a:rect l="0" t="0" r="r" b="b"/>
              <a:pathLst>
                <a:path w="32758" h="43200" fill="none" extrusionOk="0">
                  <a:moveTo>
                    <a:pt x="75" y="3059"/>
                  </a:moveTo>
                  <a:cubicBezTo>
                    <a:pt x="3425" y="1057"/>
                    <a:pt x="7255" y="-1"/>
                    <a:pt x="11158" y="0"/>
                  </a:cubicBezTo>
                  <a:cubicBezTo>
                    <a:pt x="23087" y="0"/>
                    <a:pt x="32758" y="9670"/>
                    <a:pt x="32758" y="21600"/>
                  </a:cubicBezTo>
                  <a:cubicBezTo>
                    <a:pt x="32758" y="33529"/>
                    <a:pt x="23087" y="43200"/>
                    <a:pt x="11158" y="43200"/>
                  </a:cubicBezTo>
                  <a:cubicBezTo>
                    <a:pt x="7225" y="43200"/>
                    <a:pt x="3367" y="42126"/>
                    <a:pt x="0" y="40094"/>
                  </a:cubicBezTo>
                </a:path>
                <a:path w="32758" h="43200" stroke="0" extrusionOk="0">
                  <a:moveTo>
                    <a:pt x="75" y="3059"/>
                  </a:moveTo>
                  <a:cubicBezTo>
                    <a:pt x="3425" y="1057"/>
                    <a:pt x="7255" y="-1"/>
                    <a:pt x="11158" y="0"/>
                  </a:cubicBezTo>
                  <a:cubicBezTo>
                    <a:pt x="23087" y="0"/>
                    <a:pt x="32758" y="9670"/>
                    <a:pt x="32758" y="21600"/>
                  </a:cubicBezTo>
                  <a:cubicBezTo>
                    <a:pt x="32758" y="33529"/>
                    <a:pt x="23087" y="43200"/>
                    <a:pt x="11158" y="43200"/>
                  </a:cubicBezTo>
                  <a:cubicBezTo>
                    <a:pt x="7225" y="43200"/>
                    <a:pt x="3367" y="42126"/>
                    <a:pt x="0" y="40094"/>
                  </a:cubicBezTo>
                  <a:lnTo>
                    <a:pt x="11158"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6" name="Arc 40"/>
            <p:cNvSpPr>
              <a:spLocks/>
            </p:cNvSpPr>
            <p:nvPr/>
          </p:nvSpPr>
          <p:spPr bwMode="auto">
            <a:xfrm>
              <a:off x="2016" y="816"/>
              <a:ext cx="795" cy="1872"/>
            </a:xfrm>
            <a:custGeom>
              <a:avLst/>
              <a:gdLst>
                <a:gd name="G0" fmla="+- 4314 0 0"/>
                <a:gd name="G1" fmla="+- 21600 0 0"/>
                <a:gd name="G2" fmla="+- 21600 0 0"/>
                <a:gd name="T0" fmla="*/ 0 w 25914"/>
                <a:gd name="T1" fmla="*/ 435 h 43200"/>
                <a:gd name="T2" fmla="*/ 2159 w 25914"/>
                <a:gd name="T3" fmla="*/ 43092 h 43200"/>
                <a:gd name="T4" fmla="*/ 4314 w 25914"/>
                <a:gd name="T5" fmla="*/ 21600 h 43200"/>
              </a:gdLst>
              <a:ahLst/>
              <a:cxnLst>
                <a:cxn ang="0">
                  <a:pos x="T0" y="T1"/>
                </a:cxn>
                <a:cxn ang="0">
                  <a:pos x="T2" y="T3"/>
                </a:cxn>
                <a:cxn ang="0">
                  <a:pos x="T4" y="T5"/>
                </a:cxn>
              </a:cxnLst>
              <a:rect l="0" t="0" r="r" b="b"/>
              <a:pathLst>
                <a:path w="25914" h="43200" fill="none" extrusionOk="0">
                  <a:moveTo>
                    <a:pt x="0" y="435"/>
                  </a:moveTo>
                  <a:cubicBezTo>
                    <a:pt x="1419" y="145"/>
                    <a:pt x="2865" y="-1"/>
                    <a:pt x="4314" y="0"/>
                  </a:cubicBezTo>
                  <a:cubicBezTo>
                    <a:pt x="16243" y="0"/>
                    <a:pt x="25914" y="9670"/>
                    <a:pt x="25914" y="21600"/>
                  </a:cubicBezTo>
                  <a:cubicBezTo>
                    <a:pt x="25914" y="33529"/>
                    <a:pt x="16243" y="43200"/>
                    <a:pt x="4314" y="43200"/>
                  </a:cubicBezTo>
                  <a:cubicBezTo>
                    <a:pt x="3594" y="43200"/>
                    <a:pt x="2875" y="43164"/>
                    <a:pt x="2158" y="43092"/>
                  </a:cubicBezTo>
                </a:path>
                <a:path w="25914" h="43200" stroke="0" extrusionOk="0">
                  <a:moveTo>
                    <a:pt x="0" y="435"/>
                  </a:moveTo>
                  <a:cubicBezTo>
                    <a:pt x="1419" y="145"/>
                    <a:pt x="2865" y="-1"/>
                    <a:pt x="4314" y="0"/>
                  </a:cubicBezTo>
                  <a:cubicBezTo>
                    <a:pt x="16243" y="0"/>
                    <a:pt x="25914" y="9670"/>
                    <a:pt x="25914" y="21600"/>
                  </a:cubicBezTo>
                  <a:cubicBezTo>
                    <a:pt x="25914" y="33529"/>
                    <a:pt x="16243" y="43200"/>
                    <a:pt x="4314" y="43200"/>
                  </a:cubicBezTo>
                  <a:cubicBezTo>
                    <a:pt x="3594" y="43200"/>
                    <a:pt x="2875" y="43164"/>
                    <a:pt x="2158" y="43092"/>
                  </a:cubicBezTo>
                  <a:lnTo>
                    <a:pt x="4314"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5583" name="Object 47"/>
          <p:cNvGraphicFramePr>
            <a:graphicFrameLocks noChangeAspect="1"/>
          </p:cNvGraphicFramePr>
          <p:nvPr/>
        </p:nvGraphicFramePr>
        <p:xfrm>
          <a:off x="5687791" y="5643218"/>
          <a:ext cx="1069975" cy="500063"/>
        </p:xfrm>
        <a:graphic>
          <a:graphicData uri="http://schemas.openxmlformats.org/presentationml/2006/ole">
            <mc:AlternateContent xmlns:mc="http://schemas.openxmlformats.org/markup-compatibility/2006">
              <mc:Choice xmlns:v="urn:schemas-microsoft-com:vml" Requires="v">
                <p:oleObj spid="_x0000_s65838" name="Equation" r:id="rId5" imgW="673200" imgH="317520" progId="Equation.3">
                  <p:embed/>
                </p:oleObj>
              </mc:Choice>
              <mc:Fallback>
                <p:oleObj name="Equation" r:id="rId5" imgW="673200" imgH="317520" progId="Equation.3">
                  <p:embed/>
                  <p:pic>
                    <p:nvPicPr>
                      <p:cNvPr id="0" name="Picture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7791" y="5643218"/>
                        <a:ext cx="10699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6" name="直接箭头连接符 45"/>
          <p:cNvCxnSpPr/>
          <p:nvPr/>
        </p:nvCxnSpPr>
        <p:spPr bwMode="auto">
          <a:xfrm rot="16200000" flipV="1">
            <a:off x="5259162" y="4428771"/>
            <a:ext cx="1285884" cy="1143008"/>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5579"/>
                                        </p:tgtEl>
                                        <p:attrNameLst>
                                          <p:attrName>style.visibility</p:attrName>
                                        </p:attrNameLst>
                                      </p:cBhvr>
                                      <p:to>
                                        <p:strVal val="visible"/>
                                      </p:to>
                                    </p:set>
                                    <p:anim calcmode="lin" valueType="num">
                                      <p:cBhvr additive="base">
                                        <p:cTn id="7" dur="500" fill="hold"/>
                                        <p:tgtEl>
                                          <p:spTgt spid="65579"/>
                                        </p:tgtEl>
                                        <p:attrNameLst>
                                          <p:attrName>ppt_x</p:attrName>
                                        </p:attrNameLst>
                                      </p:cBhvr>
                                      <p:tavLst>
                                        <p:tav tm="0">
                                          <p:val>
                                            <p:strVal val="0-#ppt_w/2"/>
                                          </p:val>
                                        </p:tav>
                                        <p:tav tm="100000">
                                          <p:val>
                                            <p:strVal val="#ppt_x"/>
                                          </p:val>
                                        </p:tav>
                                      </p:tavLst>
                                    </p:anim>
                                    <p:anim calcmode="lin" valueType="num">
                                      <p:cBhvr additive="base">
                                        <p:cTn id="8" dur="500" fill="hold"/>
                                        <p:tgtEl>
                                          <p:spTgt spid="655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5583"/>
                                        </p:tgtEl>
                                        <p:attrNameLst>
                                          <p:attrName>style.visibility</p:attrName>
                                        </p:attrNameLst>
                                      </p:cBhvr>
                                      <p:to>
                                        <p:strVal val="visible"/>
                                      </p:to>
                                    </p:set>
                                    <p:anim calcmode="lin" valueType="num">
                                      <p:cBhvr additive="base">
                                        <p:cTn id="13" dur="500" fill="hold"/>
                                        <p:tgtEl>
                                          <p:spTgt spid="65583"/>
                                        </p:tgtEl>
                                        <p:attrNameLst>
                                          <p:attrName>ppt_x</p:attrName>
                                        </p:attrNameLst>
                                      </p:cBhvr>
                                      <p:tavLst>
                                        <p:tav tm="0">
                                          <p:val>
                                            <p:strVal val="0-#ppt_w/2"/>
                                          </p:val>
                                        </p:tav>
                                        <p:tav tm="100000">
                                          <p:val>
                                            <p:strVal val="#ppt_x"/>
                                          </p:val>
                                        </p:tav>
                                      </p:tavLst>
                                    </p:anim>
                                    <p:anim calcmode="lin" valueType="num">
                                      <p:cBhvr additive="base">
                                        <p:cTn id="14" dur="500" fill="hold"/>
                                        <p:tgtEl>
                                          <p:spTgt spid="655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1981200"/>
            <a:ext cx="8591872" cy="4114800"/>
          </a:xfrm>
        </p:spPr>
        <p:txBody>
          <a:bodyPr/>
          <a:lstStyle/>
          <a:p>
            <a:r>
              <a:rPr lang="en-US" altLang="zh-CN" dirty="0" smtClean="0">
                <a:solidFill>
                  <a:srgbClr val="FFFF00"/>
                </a:solidFill>
                <a:latin typeface="Times New Roman" pitchFamily="18" charset="0"/>
                <a:cs typeface="Times New Roman" pitchFamily="18" charset="0"/>
              </a:rPr>
              <a:t>Can you draw the circuit diagram for the outputs (the excess-three code)?</a:t>
            </a:r>
          </a:p>
          <a:p>
            <a:endParaRPr lang="zh-CN" altLang="en-US"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组合 152"/>
          <p:cNvGrpSpPr/>
          <p:nvPr/>
        </p:nvGrpSpPr>
        <p:grpSpPr>
          <a:xfrm>
            <a:off x="6738942" y="5000639"/>
            <a:ext cx="3435350" cy="740422"/>
            <a:chOff x="5000628" y="4181475"/>
            <a:chExt cx="3435350" cy="740422"/>
          </a:xfrm>
        </p:grpSpPr>
        <p:sp>
          <p:nvSpPr>
            <p:cNvPr id="66639" name="Line 79"/>
            <p:cNvSpPr>
              <a:spLocks noChangeShapeType="1"/>
            </p:cNvSpPr>
            <p:nvPr/>
          </p:nvSpPr>
          <p:spPr bwMode="auto">
            <a:xfrm>
              <a:off x="6677028" y="4572000"/>
              <a:ext cx="1447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1" name="Oval 81"/>
            <p:cNvSpPr>
              <a:spLocks noChangeArrowheads="1"/>
            </p:cNvSpPr>
            <p:nvPr/>
          </p:nvSpPr>
          <p:spPr bwMode="auto">
            <a:xfrm>
              <a:off x="6524628" y="4495800"/>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42" name="Line 82"/>
            <p:cNvSpPr>
              <a:spLocks noChangeShapeType="1"/>
            </p:cNvSpPr>
            <p:nvPr/>
          </p:nvSpPr>
          <p:spPr bwMode="auto">
            <a:xfrm flipH="1">
              <a:off x="5493084" y="4593608"/>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3" name="Rectangle 83"/>
            <p:cNvSpPr>
              <a:spLocks noChangeArrowheads="1"/>
            </p:cNvSpPr>
            <p:nvPr/>
          </p:nvSpPr>
          <p:spPr bwMode="auto">
            <a:xfrm>
              <a:off x="8048628" y="4181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Z</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66660" name="Rectangle 100"/>
            <p:cNvSpPr>
              <a:spLocks noChangeArrowheads="1"/>
            </p:cNvSpPr>
            <p:nvPr/>
          </p:nvSpPr>
          <p:spPr bwMode="auto">
            <a:xfrm>
              <a:off x="5000628" y="4257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111" name="AutoShape 36"/>
            <p:cNvSpPr>
              <a:spLocks noChangeArrowheads="1"/>
            </p:cNvSpPr>
            <p:nvPr/>
          </p:nvSpPr>
          <p:spPr bwMode="auto">
            <a:xfrm rot="5400000">
              <a:off x="5964252" y="4337696"/>
              <a:ext cx="649288" cy="51911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50" name="组合 149"/>
          <p:cNvGrpSpPr/>
          <p:nvPr/>
        </p:nvGrpSpPr>
        <p:grpSpPr>
          <a:xfrm>
            <a:off x="1738282" y="1"/>
            <a:ext cx="4344070" cy="2970213"/>
            <a:chOff x="357158" y="266700"/>
            <a:chExt cx="4344070" cy="2970213"/>
          </a:xfrm>
        </p:grpSpPr>
        <p:sp>
          <p:nvSpPr>
            <p:cNvPr id="66595" name="Line 35"/>
            <p:cNvSpPr>
              <a:spLocks noChangeShapeType="1"/>
            </p:cNvSpPr>
            <p:nvPr/>
          </p:nvSpPr>
          <p:spPr bwMode="auto">
            <a:xfrm>
              <a:off x="2516172" y="609600"/>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96" name="Line 36"/>
            <p:cNvSpPr>
              <a:spLocks noChangeShapeType="1"/>
            </p:cNvSpPr>
            <p:nvPr/>
          </p:nvSpPr>
          <p:spPr bwMode="auto">
            <a:xfrm>
              <a:off x="3049572" y="609600"/>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97" name="Line 37"/>
            <p:cNvSpPr>
              <a:spLocks noChangeShapeType="1"/>
            </p:cNvSpPr>
            <p:nvPr/>
          </p:nvSpPr>
          <p:spPr bwMode="auto">
            <a:xfrm>
              <a:off x="3049572" y="15240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98" name="Line 38"/>
            <p:cNvSpPr>
              <a:spLocks noChangeShapeType="1"/>
            </p:cNvSpPr>
            <p:nvPr/>
          </p:nvSpPr>
          <p:spPr bwMode="auto">
            <a:xfrm>
              <a:off x="2516172" y="1752600"/>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99" name="Line 39"/>
            <p:cNvSpPr>
              <a:spLocks noChangeShapeType="1"/>
            </p:cNvSpPr>
            <p:nvPr/>
          </p:nvSpPr>
          <p:spPr bwMode="auto">
            <a:xfrm>
              <a:off x="2516172" y="1752600"/>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0" name="Line 40"/>
            <p:cNvSpPr>
              <a:spLocks noChangeShapeType="1"/>
            </p:cNvSpPr>
            <p:nvPr/>
          </p:nvSpPr>
          <p:spPr bwMode="auto">
            <a:xfrm>
              <a:off x="3278172" y="1981200"/>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1" name="Line 41"/>
            <p:cNvSpPr>
              <a:spLocks noChangeShapeType="1"/>
            </p:cNvSpPr>
            <p:nvPr/>
          </p:nvSpPr>
          <p:spPr bwMode="auto">
            <a:xfrm flipH="1">
              <a:off x="3049572" y="19812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2" name="Line 42"/>
            <p:cNvSpPr>
              <a:spLocks noChangeShapeType="1"/>
            </p:cNvSpPr>
            <p:nvPr/>
          </p:nvSpPr>
          <p:spPr bwMode="auto">
            <a:xfrm>
              <a:off x="3049572" y="1981200"/>
              <a:ext cx="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3" name="Line 43"/>
            <p:cNvSpPr>
              <a:spLocks noChangeShapeType="1"/>
            </p:cNvSpPr>
            <p:nvPr/>
          </p:nvSpPr>
          <p:spPr bwMode="auto">
            <a:xfrm>
              <a:off x="2516172" y="27432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4" name="Line 44"/>
            <p:cNvSpPr>
              <a:spLocks noChangeShapeType="1"/>
            </p:cNvSpPr>
            <p:nvPr/>
          </p:nvSpPr>
          <p:spPr bwMode="auto">
            <a:xfrm>
              <a:off x="2592372" y="27432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5" name="Line 45"/>
            <p:cNvSpPr>
              <a:spLocks noChangeShapeType="1"/>
            </p:cNvSpPr>
            <p:nvPr/>
          </p:nvSpPr>
          <p:spPr bwMode="auto">
            <a:xfrm>
              <a:off x="2592372" y="27432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6" name="Line 46"/>
            <p:cNvSpPr>
              <a:spLocks noChangeShapeType="1"/>
            </p:cNvSpPr>
            <p:nvPr/>
          </p:nvSpPr>
          <p:spPr bwMode="auto">
            <a:xfrm>
              <a:off x="2744772" y="27432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7" name="Line 47"/>
            <p:cNvSpPr>
              <a:spLocks noChangeShapeType="1"/>
            </p:cNvSpPr>
            <p:nvPr/>
          </p:nvSpPr>
          <p:spPr bwMode="auto">
            <a:xfrm>
              <a:off x="833408" y="2565400"/>
              <a:ext cx="9017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8" name="Line 48"/>
            <p:cNvSpPr>
              <a:spLocks noChangeShapeType="1"/>
            </p:cNvSpPr>
            <p:nvPr/>
          </p:nvSpPr>
          <p:spPr bwMode="auto">
            <a:xfrm>
              <a:off x="814358" y="1899312"/>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09" name="Line 49"/>
            <p:cNvSpPr>
              <a:spLocks noChangeShapeType="1"/>
            </p:cNvSpPr>
            <p:nvPr/>
          </p:nvSpPr>
          <p:spPr bwMode="auto">
            <a:xfrm flipH="1">
              <a:off x="814358" y="1543336"/>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10" name="Line 50"/>
            <p:cNvSpPr>
              <a:spLocks noChangeShapeType="1"/>
            </p:cNvSpPr>
            <p:nvPr/>
          </p:nvSpPr>
          <p:spPr bwMode="auto">
            <a:xfrm flipH="1">
              <a:off x="966758" y="2971800"/>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11" name="Line 51"/>
            <p:cNvSpPr>
              <a:spLocks noChangeShapeType="1"/>
            </p:cNvSpPr>
            <p:nvPr/>
          </p:nvSpPr>
          <p:spPr bwMode="auto">
            <a:xfrm>
              <a:off x="4053516" y="1717344"/>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12" name="Rectangle 52"/>
            <p:cNvSpPr>
              <a:spLocks noChangeArrowheads="1"/>
            </p:cNvSpPr>
            <p:nvPr/>
          </p:nvSpPr>
          <p:spPr bwMode="auto">
            <a:xfrm>
              <a:off x="4313878" y="143954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W</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66615" name="Line 55"/>
            <p:cNvSpPr>
              <a:spLocks noChangeShapeType="1"/>
            </p:cNvSpPr>
            <p:nvPr/>
          </p:nvSpPr>
          <p:spPr bwMode="auto">
            <a:xfrm flipH="1">
              <a:off x="785786" y="609600"/>
              <a:ext cx="180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4" name="Rectangle 84"/>
            <p:cNvSpPr>
              <a:spLocks noChangeArrowheads="1"/>
            </p:cNvSpPr>
            <p:nvPr/>
          </p:nvSpPr>
          <p:spPr bwMode="auto">
            <a:xfrm>
              <a:off x="357158" y="266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A</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66645" name="Rectangle 85"/>
            <p:cNvSpPr>
              <a:spLocks noChangeArrowheads="1"/>
            </p:cNvSpPr>
            <p:nvPr/>
          </p:nvSpPr>
          <p:spPr bwMode="auto">
            <a:xfrm>
              <a:off x="357158" y="10572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46" name="Rectangle 86"/>
            <p:cNvSpPr>
              <a:spLocks noChangeArrowheads="1"/>
            </p:cNvSpPr>
            <p:nvPr/>
          </p:nvSpPr>
          <p:spPr bwMode="auto">
            <a:xfrm>
              <a:off x="357158" y="1666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47" name="Rectangle 87"/>
            <p:cNvSpPr>
              <a:spLocks noChangeArrowheads="1"/>
            </p:cNvSpPr>
            <p:nvPr/>
          </p:nvSpPr>
          <p:spPr bwMode="auto">
            <a:xfrm>
              <a:off x="357158" y="22002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48" name="Rectangle 88"/>
            <p:cNvSpPr>
              <a:spLocks noChangeArrowheads="1"/>
            </p:cNvSpPr>
            <p:nvPr/>
          </p:nvSpPr>
          <p:spPr bwMode="auto">
            <a:xfrm>
              <a:off x="357158" y="2657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grpSp>
          <p:nvGrpSpPr>
            <p:cNvPr id="103" name="组合 40"/>
            <p:cNvGrpSpPr/>
            <p:nvPr/>
          </p:nvGrpSpPr>
          <p:grpSpPr>
            <a:xfrm>
              <a:off x="1745270" y="1398242"/>
              <a:ext cx="768350" cy="630238"/>
              <a:chOff x="7177088" y="3041650"/>
              <a:chExt cx="768350" cy="630238"/>
            </a:xfrm>
          </p:grpSpPr>
          <p:sp>
            <p:nvSpPr>
              <p:cNvPr id="104"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5"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06"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07"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08" name="组合 107"/>
            <p:cNvGrpSpPr/>
            <p:nvPr/>
          </p:nvGrpSpPr>
          <p:grpSpPr>
            <a:xfrm>
              <a:off x="3058450" y="1357298"/>
              <a:ext cx="950912" cy="762000"/>
              <a:chOff x="7383463" y="4949825"/>
              <a:chExt cx="950912" cy="762000"/>
            </a:xfrm>
          </p:grpSpPr>
          <p:sp>
            <p:nvSpPr>
              <p:cNvPr id="109"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0"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12" name="组合 40"/>
            <p:cNvGrpSpPr/>
            <p:nvPr/>
          </p:nvGrpSpPr>
          <p:grpSpPr>
            <a:xfrm>
              <a:off x="1758918" y="2428868"/>
              <a:ext cx="768350" cy="630238"/>
              <a:chOff x="7177088" y="3041650"/>
              <a:chExt cx="768350" cy="630238"/>
            </a:xfrm>
          </p:grpSpPr>
          <p:sp>
            <p:nvSpPr>
              <p:cNvPr id="113"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4"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15"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16"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grpSp>
        <p:nvGrpSpPr>
          <p:cNvPr id="151" name="组合 150"/>
          <p:cNvGrpSpPr/>
          <p:nvPr/>
        </p:nvGrpSpPr>
        <p:grpSpPr>
          <a:xfrm>
            <a:off x="1738282" y="3387748"/>
            <a:ext cx="4357718" cy="3398838"/>
            <a:chOff x="357158" y="3190875"/>
            <a:chExt cx="4357718" cy="3398838"/>
          </a:xfrm>
        </p:grpSpPr>
        <p:sp>
          <p:nvSpPr>
            <p:cNvPr id="66568" name="Line 8"/>
            <p:cNvSpPr>
              <a:spLocks noChangeShapeType="1"/>
            </p:cNvSpPr>
            <p:nvPr/>
          </p:nvSpPr>
          <p:spPr bwMode="auto">
            <a:xfrm>
              <a:off x="2516172" y="3886200"/>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69" name="Line 9"/>
            <p:cNvSpPr>
              <a:spLocks noChangeShapeType="1"/>
            </p:cNvSpPr>
            <p:nvPr/>
          </p:nvSpPr>
          <p:spPr bwMode="auto">
            <a:xfrm>
              <a:off x="3049572" y="3886200"/>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0" name="Line 10"/>
            <p:cNvSpPr>
              <a:spLocks noChangeShapeType="1"/>
            </p:cNvSpPr>
            <p:nvPr/>
          </p:nvSpPr>
          <p:spPr bwMode="auto">
            <a:xfrm>
              <a:off x="3049572" y="48006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1" name="Line 11"/>
            <p:cNvSpPr>
              <a:spLocks noChangeShapeType="1"/>
            </p:cNvSpPr>
            <p:nvPr/>
          </p:nvSpPr>
          <p:spPr bwMode="auto">
            <a:xfrm>
              <a:off x="2516172" y="5029200"/>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2" name="Line 12"/>
            <p:cNvSpPr>
              <a:spLocks noChangeShapeType="1"/>
            </p:cNvSpPr>
            <p:nvPr/>
          </p:nvSpPr>
          <p:spPr bwMode="auto">
            <a:xfrm>
              <a:off x="2516172" y="5029200"/>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3" name="Line 13"/>
            <p:cNvSpPr>
              <a:spLocks noChangeShapeType="1"/>
            </p:cNvSpPr>
            <p:nvPr/>
          </p:nvSpPr>
          <p:spPr bwMode="auto">
            <a:xfrm>
              <a:off x="3278172" y="5257800"/>
              <a:ext cx="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4" name="Line 14"/>
            <p:cNvSpPr>
              <a:spLocks noChangeShapeType="1"/>
            </p:cNvSpPr>
            <p:nvPr/>
          </p:nvSpPr>
          <p:spPr bwMode="auto">
            <a:xfrm flipH="1">
              <a:off x="3049572" y="52578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5" name="Line 15"/>
            <p:cNvSpPr>
              <a:spLocks noChangeShapeType="1"/>
            </p:cNvSpPr>
            <p:nvPr/>
          </p:nvSpPr>
          <p:spPr bwMode="auto">
            <a:xfrm>
              <a:off x="3049572" y="5257800"/>
              <a:ext cx="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6" name="Line 16"/>
            <p:cNvSpPr>
              <a:spLocks noChangeShapeType="1"/>
            </p:cNvSpPr>
            <p:nvPr/>
          </p:nvSpPr>
          <p:spPr bwMode="auto">
            <a:xfrm>
              <a:off x="2516172" y="6019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7" name="Line 17"/>
            <p:cNvSpPr>
              <a:spLocks noChangeShapeType="1"/>
            </p:cNvSpPr>
            <p:nvPr/>
          </p:nvSpPr>
          <p:spPr bwMode="auto">
            <a:xfrm>
              <a:off x="2592372" y="6019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8" name="Line 18"/>
            <p:cNvSpPr>
              <a:spLocks noChangeShapeType="1"/>
            </p:cNvSpPr>
            <p:nvPr/>
          </p:nvSpPr>
          <p:spPr bwMode="auto">
            <a:xfrm>
              <a:off x="2592372" y="60198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9" name="Line 19"/>
            <p:cNvSpPr>
              <a:spLocks noChangeShapeType="1"/>
            </p:cNvSpPr>
            <p:nvPr/>
          </p:nvSpPr>
          <p:spPr bwMode="auto">
            <a:xfrm>
              <a:off x="2744772" y="60198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0" name="Line 20"/>
            <p:cNvSpPr>
              <a:spLocks noChangeShapeType="1"/>
            </p:cNvSpPr>
            <p:nvPr/>
          </p:nvSpPr>
          <p:spPr bwMode="auto">
            <a:xfrm flipH="1">
              <a:off x="966758" y="3968088"/>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1" name="Line 21"/>
            <p:cNvSpPr>
              <a:spLocks noChangeShapeType="1"/>
            </p:cNvSpPr>
            <p:nvPr/>
          </p:nvSpPr>
          <p:spPr bwMode="auto">
            <a:xfrm>
              <a:off x="814358" y="5867400"/>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2" name="Line 22"/>
            <p:cNvSpPr>
              <a:spLocks noChangeShapeType="1"/>
            </p:cNvSpPr>
            <p:nvPr/>
          </p:nvSpPr>
          <p:spPr bwMode="auto">
            <a:xfrm>
              <a:off x="814358" y="5257800"/>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3" name="Line 23"/>
            <p:cNvSpPr>
              <a:spLocks noChangeShapeType="1"/>
            </p:cNvSpPr>
            <p:nvPr/>
          </p:nvSpPr>
          <p:spPr bwMode="auto">
            <a:xfrm flipH="1">
              <a:off x="814358" y="4724400"/>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4" name="Line 24"/>
            <p:cNvSpPr>
              <a:spLocks noChangeShapeType="1"/>
            </p:cNvSpPr>
            <p:nvPr/>
          </p:nvSpPr>
          <p:spPr bwMode="auto">
            <a:xfrm flipH="1">
              <a:off x="890558" y="3690584"/>
              <a:ext cx="838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5" name="Line 25"/>
            <p:cNvSpPr>
              <a:spLocks noChangeShapeType="1"/>
            </p:cNvSpPr>
            <p:nvPr/>
          </p:nvSpPr>
          <p:spPr bwMode="auto">
            <a:xfrm flipH="1">
              <a:off x="814358" y="6324600"/>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6" name="Line 26"/>
            <p:cNvSpPr>
              <a:spLocks noChangeShapeType="1"/>
            </p:cNvSpPr>
            <p:nvPr/>
          </p:nvSpPr>
          <p:spPr bwMode="auto">
            <a:xfrm>
              <a:off x="4067164" y="50292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7" name="Rectangle 27"/>
            <p:cNvSpPr>
              <a:spLocks noChangeArrowheads="1"/>
            </p:cNvSpPr>
            <p:nvPr/>
          </p:nvSpPr>
          <p:spPr bwMode="auto">
            <a:xfrm>
              <a:off x="4327526" y="47069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X</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66591" name="Line 31"/>
            <p:cNvSpPr>
              <a:spLocks noChangeShapeType="1"/>
            </p:cNvSpPr>
            <p:nvPr/>
          </p:nvSpPr>
          <p:spPr bwMode="auto">
            <a:xfrm flipH="1">
              <a:off x="890558" y="4198960"/>
              <a:ext cx="838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9" name="Rectangle 89"/>
            <p:cNvSpPr>
              <a:spLocks noChangeArrowheads="1"/>
            </p:cNvSpPr>
            <p:nvPr/>
          </p:nvSpPr>
          <p:spPr bwMode="auto">
            <a:xfrm>
              <a:off x="357158" y="3190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50" name="Rectangle 90"/>
            <p:cNvSpPr>
              <a:spLocks noChangeArrowheads="1"/>
            </p:cNvSpPr>
            <p:nvPr/>
          </p:nvSpPr>
          <p:spPr bwMode="auto">
            <a:xfrm>
              <a:off x="357158" y="3619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51" name="Rectangle 91"/>
            <p:cNvSpPr>
              <a:spLocks noChangeArrowheads="1"/>
            </p:cNvSpPr>
            <p:nvPr/>
          </p:nvSpPr>
          <p:spPr bwMode="auto">
            <a:xfrm>
              <a:off x="357158" y="40005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52" name="Rectangle 92"/>
            <p:cNvSpPr>
              <a:spLocks noChangeArrowheads="1"/>
            </p:cNvSpPr>
            <p:nvPr/>
          </p:nvSpPr>
          <p:spPr bwMode="auto">
            <a:xfrm>
              <a:off x="357158" y="44862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53" name="Rectangle 93"/>
            <p:cNvSpPr>
              <a:spLocks noChangeArrowheads="1"/>
            </p:cNvSpPr>
            <p:nvPr/>
          </p:nvSpPr>
          <p:spPr bwMode="auto">
            <a:xfrm>
              <a:off x="357158" y="5019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p>
          </p:txBody>
        </p:sp>
        <p:sp>
          <p:nvSpPr>
            <p:cNvPr id="66654" name="Rectangle 94"/>
            <p:cNvSpPr>
              <a:spLocks noChangeArrowheads="1"/>
            </p:cNvSpPr>
            <p:nvPr/>
          </p:nvSpPr>
          <p:spPr bwMode="auto">
            <a:xfrm>
              <a:off x="357158" y="5476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55" name="Rectangle 95"/>
            <p:cNvSpPr>
              <a:spLocks noChangeArrowheads="1"/>
            </p:cNvSpPr>
            <p:nvPr/>
          </p:nvSpPr>
          <p:spPr bwMode="auto">
            <a:xfrm>
              <a:off x="357158" y="60102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64" name="Line 104"/>
            <p:cNvSpPr>
              <a:spLocks noChangeShapeType="1"/>
            </p:cNvSpPr>
            <p:nvPr/>
          </p:nvSpPr>
          <p:spPr bwMode="auto">
            <a:xfrm>
              <a:off x="433358" y="37338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5" name="Line 105"/>
            <p:cNvSpPr>
              <a:spLocks noChangeShapeType="1"/>
            </p:cNvSpPr>
            <p:nvPr/>
          </p:nvSpPr>
          <p:spPr bwMode="auto">
            <a:xfrm>
              <a:off x="433358" y="41148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6" name="Line 106"/>
            <p:cNvSpPr>
              <a:spLocks noChangeShapeType="1"/>
            </p:cNvSpPr>
            <p:nvPr/>
          </p:nvSpPr>
          <p:spPr bwMode="auto">
            <a:xfrm>
              <a:off x="433358" y="45720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7" name="Line 107"/>
            <p:cNvSpPr>
              <a:spLocks noChangeShapeType="1"/>
            </p:cNvSpPr>
            <p:nvPr/>
          </p:nvSpPr>
          <p:spPr bwMode="auto">
            <a:xfrm>
              <a:off x="433358" y="5562600"/>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7" name="组合 40"/>
            <p:cNvGrpSpPr/>
            <p:nvPr/>
          </p:nvGrpSpPr>
          <p:grpSpPr>
            <a:xfrm>
              <a:off x="1758918" y="3643314"/>
              <a:ext cx="768350" cy="630238"/>
              <a:chOff x="7177088" y="3041650"/>
              <a:chExt cx="768350" cy="630238"/>
            </a:xfrm>
          </p:grpSpPr>
          <p:sp>
            <p:nvSpPr>
              <p:cNvPr id="118"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19"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20"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21"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22" name="组合 40"/>
            <p:cNvGrpSpPr/>
            <p:nvPr/>
          </p:nvGrpSpPr>
          <p:grpSpPr>
            <a:xfrm>
              <a:off x="1758918" y="4684390"/>
              <a:ext cx="768350" cy="630238"/>
              <a:chOff x="7177088" y="3041650"/>
              <a:chExt cx="768350" cy="630238"/>
            </a:xfrm>
          </p:grpSpPr>
          <p:sp>
            <p:nvSpPr>
              <p:cNvPr id="123"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4"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25"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26"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27" name="组合 40"/>
            <p:cNvGrpSpPr/>
            <p:nvPr/>
          </p:nvGrpSpPr>
          <p:grpSpPr>
            <a:xfrm>
              <a:off x="1758918" y="5783256"/>
              <a:ext cx="768350" cy="630238"/>
              <a:chOff x="7177088" y="3041650"/>
              <a:chExt cx="768350" cy="630238"/>
            </a:xfrm>
          </p:grpSpPr>
          <p:sp>
            <p:nvSpPr>
              <p:cNvPr id="128"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29"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30"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31"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32" name="组合 131"/>
            <p:cNvGrpSpPr/>
            <p:nvPr/>
          </p:nvGrpSpPr>
          <p:grpSpPr>
            <a:xfrm>
              <a:off x="3075296" y="4636770"/>
              <a:ext cx="950912" cy="762000"/>
              <a:chOff x="7383463" y="4949825"/>
              <a:chExt cx="950912" cy="762000"/>
            </a:xfrm>
          </p:grpSpPr>
          <p:sp>
            <p:nvSpPr>
              <p:cNvPr id="133"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34"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grpSp>
        <p:nvGrpSpPr>
          <p:cNvPr id="152" name="组合 151"/>
          <p:cNvGrpSpPr/>
          <p:nvPr/>
        </p:nvGrpSpPr>
        <p:grpSpPr>
          <a:xfrm>
            <a:off x="6167438" y="2071682"/>
            <a:ext cx="4083078" cy="1998663"/>
            <a:chOff x="4929190" y="2041533"/>
            <a:chExt cx="4083078" cy="1998663"/>
          </a:xfrm>
        </p:grpSpPr>
        <p:sp>
          <p:nvSpPr>
            <p:cNvPr id="66619" name="Line 59"/>
            <p:cNvSpPr>
              <a:spLocks noChangeShapeType="1"/>
            </p:cNvSpPr>
            <p:nvPr/>
          </p:nvSpPr>
          <p:spPr bwMode="auto">
            <a:xfrm>
              <a:off x="6819920" y="2584458"/>
              <a:ext cx="1588"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20" name="Line 60"/>
            <p:cNvSpPr>
              <a:spLocks noChangeShapeType="1"/>
            </p:cNvSpPr>
            <p:nvPr/>
          </p:nvSpPr>
          <p:spPr bwMode="auto">
            <a:xfrm>
              <a:off x="6819920" y="2584458"/>
              <a:ext cx="7620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21" name="Line 61"/>
            <p:cNvSpPr>
              <a:spLocks noChangeShapeType="1"/>
            </p:cNvSpPr>
            <p:nvPr/>
          </p:nvSpPr>
          <p:spPr bwMode="auto">
            <a:xfrm>
              <a:off x="7581920" y="3041658"/>
              <a:ext cx="1588"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23" name="Line 63"/>
            <p:cNvSpPr>
              <a:spLocks noChangeShapeType="1"/>
            </p:cNvSpPr>
            <p:nvPr/>
          </p:nvSpPr>
          <p:spPr bwMode="auto">
            <a:xfrm>
              <a:off x="6819920" y="3498858"/>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27" name="Line 67"/>
            <p:cNvSpPr>
              <a:spLocks noChangeShapeType="1"/>
            </p:cNvSpPr>
            <p:nvPr/>
          </p:nvSpPr>
          <p:spPr bwMode="auto">
            <a:xfrm>
              <a:off x="5462590" y="3346458"/>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28" name="Line 68"/>
            <p:cNvSpPr>
              <a:spLocks noChangeShapeType="1"/>
            </p:cNvSpPr>
            <p:nvPr/>
          </p:nvSpPr>
          <p:spPr bwMode="auto">
            <a:xfrm>
              <a:off x="5386390" y="2711452"/>
              <a:ext cx="6096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29" name="Line 69"/>
            <p:cNvSpPr>
              <a:spLocks noChangeShapeType="1"/>
            </p:cNvSpPr>
            <p:nvPr/>
          </p:nvSpPr>
          <p:spPr bwMode="auto">
            <a:xfrm flipH="1">
              <a:off x="5386390" y="2427288"/>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30" name="Line 70"/>
            <p:cNvSpPr>
              <a:spLocks noChangeShapeType="1"/>
            </p:cNvSpPr>
            <p:nvPr/>
          </p:nvSpPr>
          <p:spPr bwMode="auto">
            <a:xfrm flipH="1">
              <a:off x="5462590" y="3651258"/>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31" name="Rectangle 71"/>
            <p:cNvSpPr>
              <a:spLocks noChangeArrowheads="1"/>
            </p:cNvSpPr>
            <p:nvPr/>
          </p:nvSpPr>
          <p:spPr bwMode="auto">
            <a:xfrm>
              <a:off x="8624918" y="2347916"/>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Y</a:t>
              </a:r>
            </a:p>
          </p:txBody>
        </p:sp>
        <p:sp>
          <p:nvSpPr>
            <p:cNvPr id="66637" name="Line 77"/>
            <p:cNvSpPr>
              <a:spLocks noChangeShapeType="1"/>
            </p:cNvSpPr>
            <p:nvPr/>
          </p:nvSpPr>
          <p:spPr bwMode="auto">
            <a:xfrm>
              <a:off x="8320118" y="2738441"/>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6" name="Rectangle 96"/>
            <p:cNvSpPr>
              <a:spLocks noChangeArrowheads="1"/>
            </p:cNvSpPr>
            <p:nvPr/>
          </p:nvSpPr>
          <p:spPr bwMode="auto">
            <a:xfrm>
              <a:off x="4929190" y="204153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57" name="Rectangle 97"/>
            <p:cNvSpPr>
              <a:spLocks noChangeArrowheads="1"/>
            </p:cNvSpPr>
            <p:nvPr/>
          </p:nvSpPr>
          <p:spPr bwMode="auto">
            <a:xfrm>
              <a:off x="4929190" y="249873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58" name="Rectangle 98"/>
            <p:cNvSpPr>
              <a:spLocks noChangeArrowheads="1"/>
            </p:cNvSpPr>
            <p:nvPr/>
          </p:nvSpPr>
          <p:spPr bwMode="auto">
            <a:xfrm>
              <a:off x="4929190" y="2965458"/>
              <a:ext cx="460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59" name="Rectangle 99"/>
            <p:cNvSpPr>
              <a:spLocks noChangeArrowheads="1"/>
            </p:cNvSpPr>
            <p:nvPr/>
          </p:nvSpPr>
          <p:spPr bwMode="auto">
            <a:xfrm>
              <a:off x="4929190" y="346075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D</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6668" name="Line 108"/>
            <p:cNvSpPr>
              <a:spLocks noChangeShapeType="1"/>
            </p:cNvSpPr>
            <p:nvPr/>
          </p:nvSpPr>
          <p:spPr bwMode="auto">
            <a:xfrm>
              <a:off x="5005390" y="3117858"/>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9" name="Line 109"/>
            <p:cNvSpPr>
              <a:spLocks noChangeShapeType="1"/>
            </p:cNvSpPr>
            <p:nvPr/>
          </p:nvSpPr>
          <p:spPr bwMode="auto">
            <a:xfrm>
              <a:off x="5005390" y="3575058"/>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70" name="Line 110"/>
            <p:cNvSpPr>
              <a:spLocks noChangeShapeType="1"/>
            </p:cNvSpPr>
            <p:nvPr/>
          </p:nvSpPr>
          <p:spPr bwMode="auto">
            <a:xfrm flipV="1">
              <a:off x="7200920" y="2889258"/>
              <a:ext cx="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71" name="Line 111"/>
            <p:cNvSpPr>
              <a:spLocks noChangeShapeType="1"/>
            </p:cNvSpPr>
            <p:nvPr/>
          </p:nvSpPr>
          <p:spPr bwMode="auto">
            <a:xfrm>
              <a:off x="7200920" y="2889258"/>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35" name="组合 40"/>
            <p:cNvGrpSpPr/>
            <p:nvPr/>
          </p:nvGrpSpPr>
          <p:grpSpPr>
            <a:xfrm>
              <a:off x="6034102" y="2212974"/>
              <a:ext cx="768350" cy="630238"/>
              <a:chOff x="7177088" y="3041650"/>
              <a:chExt cx="768350" cy="630238"/>
            </a:xfrm>
          </p:grpSpPr>
          <p:sp>
            <p:nvSpPr>
              <p:cNvPr id="136"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37"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38"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39"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40" name="组合 40"/>
            <p:cNvGrpSpPr/>
            <p:nvPr/>
          </p:nvGrpSpPr>
          <p:grpSpPr>
            <a:xfrm>
              <a:off x="6034102" y="3141668"/>
              <a:ext cx="768350" cy="630238"/>
              <a:chOff x="7177088" y="3041650"/>
              <a:chExt cx="768350" cy="630238"/>
            </a:xfrm>
          </p:grpSpPr>
          <p:sp>
            <p:nvSpPr>
              <p:cNvPr id="141"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2"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43"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144"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145" name="组合 144"/>
            <p:cNvGrpSpPr/>
            <p:nvPr/>
          </p:nvGrpSpPr>
          <p:grpSpPr>
            <a:xfrm>
              <a:off x="7319986" y="2355850"/>
              <a:ext cx="950912" cy="762000"/>
              <a:chOff x="7383463" y="4949825"/>
              <a:chExt cx="950912" cy="762000"/>
            </a:xfrm>
          </p:grpSpPr>
          <p:sp>
            <p:nvSpPr>
              <p:cNvPr id="146"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7"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149" name="Rectangle 40"/>
          <p:cNvSpPr>
            <a:spLocks noChangeArrowheads="1"/>
          </p:cNvSpPr>
          <p:nvPr/>
        </p:nvSpPr>
        <p:spPr bwMode="auto">
          <a:xfrm>
            <a:off x="6667504" y="1214423"/>
            <a:ext cx="2012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W=A+BD+BC</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aphicFrame>
        <p:nvGraphicFramePr>
          <p:cNvPr id="518145" name="Object 1"/>
          <p:cNvGraphicFramePr>
            <a:graphicFrameLocks noChangeAspect="1"/>
          </p:cNvGraphicFramePr>
          <p:nvPr/>
        </p:nvGraphicFramePr>
        <p:xfrm>
          <a:off x="4595803" y="6072206"/>
          <a:ext cx="3616325" cy="531812"/>
        </p:xfrm>
        <a:graphic>
          <a:graphicData uri="http://schemas.openxmlformats.org/presentationml/2006/ole">
            <mc:AlternateContent xmlns:mc="http://schemas.openxmlformats.org/markup-compatibility/2006">
              <mc:Choice xmlns:v="urn:schemas-microsoft-com:vml" Requires="v">
                <p:oleObj spid="_x0000_s518703" name="Equation" r:id="rId4" imgW="2324520" imgH="330120" progId="Equation.3">
                  <p:embed/>
                </p:oleObj>
              </mc:Choice>
              <mc:Fallback>
                <p:oleObj name="Equation" r:id="rId4" imgW="2324520" imgH="33012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5803" y="6072206"/>
                        <a:ext cx="3616325"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146" name="Object 2"/>
          <p:cNvGraphicFramePr>
            <a:graphicFrameLocks noChangeAspect="1"/>
          </p:cNvGraphicFramePr>
          <p:nvPr/>
        </p:nvGraphicFramePr>
        <p:xfrm>
          <a:off x="8096265" y="3897323"/>
          <a:ext cx="2390775" cy="531812"/>
        </p:xfrm>
        <a:graphic>
          <a:graphicData uri="http://schemas.openxmlformats.org/presentationml/2006/ole">
            <mc:AlternateContent xmlns:mc="http://schemas.openxmlformats.org/markup-compatibility/2006">
              <mc:Choice xmlns:v="urn:schemas-microsoft-com:vml" Requires="v">
                <p:oleObj spid="_x0000_s518704" name="Equation" r:id="rId6" imgW="1524240" imgH="330120" progId="Equation.3">
                  <p:embed/>
                </p:oleObj>
              </mc:Choice>
              <mc:Fallback>
                <p:oleObj name="Equation" r:id="rId6" imgW="1524240" imgH="33012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96265" y="3897323"/>
                        <a:ext cx="2390775"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147" name="Object 3"/>
          <p:cNvGraphicFramePr>
            <a:graphicFrameLocks noChangeAspect="1"/>
          </p:cNvGraphicFramePr>
          <p:nvPr/>
        </p:nvGraphicFramePr>
        <p:xfrm>
          <a:off x="9382149" y="5643582"/>
          <a:ext cx="1069975" cy="500063"/>
        </p:xfrm>
        <a:graphic>
          <a:graphicData uri="http://schemas.openxmlformats.org/presentationml/2006/ole">
            <mc:AlternateContent xmlns:mc="http://schemas.openxmlformats.org/markup-compatibility/2006">
              <mc:Choice xmlns:v="urn:schemas-microsoft-com:vml" Requires="v">
                <p:oleObj spid="_x0000_s518705" name="Equation" r:id="rId8" imgW="673200" imgH="317520" progId="Equation.3">
                  <p:embed/>
                </p:oleObj>
              </mc:Choice>
              <mc:Fallback>
                <p:oleObj name="Equation" r:id="rId8" imgW="673200" imgH="31752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2149" y="5643582"/>
                        <a:ext cx="10699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fill="hold"/>
                                        <p:tgtEl>
                                          <p:spTgt spid="150"/>
                                        </p:tgtEl>
                                        <p:attrNameLst>
                                          <p:attrName>ppt_x</p:attrName>
                                        </p:attrNameLst>
                                      </p:cBhvr>
                                      <p:tavLst>
                                        <p:tav tm="0">
                                          <p:val>
                                            <p:strVal val="#ppt_x"/>
                                          </p:val>
                                        </p:tav>
                                        <p:tav tm="100000">
                                          <p:val>
                                            <p:strVal val="#ppt_x"/>
                                          </p:val>
                                        </p:tav>
                                      </p:tavLst>
                                    </p:anim>
                                    <p:anim calcmode="lin" valueType="num">
                                      <p:cBhvr additive="base">
                                        <p:cTn id="8" dur="500" fill="hold"/>
                                        <p:tgtEl>
                                          <p:spTgt spid="1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additive="base">
                                        <p:cTn id="11" dur="500" fill="hold"/>
                                        <p:tgtEl>
                                          <p:spTgt spid="149"/>
                                        </p:tgtEl>
                                        <p:attrNameLst>
                                          <p:attrName>ppt_x</p:attrName>
                                        </p:attrNameLst>
                                      </p:cBhvr>
                                      <p:tavLst>
                                        <p:tav tm="0">
                                          <p:val>
                                            <p:strVal val="#ppt_x"/>
                                          </p:val>
                                        </p:tav>
                                        <p:tav tm="100000">
                                          <p:val>
                                            <p:strVal val="#ppt_x"/>
                                          </p:val>
                                        </p:tav>
                                      </p:tavLst>
                                    </p:anim>
                                    <p:anim calcmode="lin" valueType="num">
                                      <p:cBhvr additive="base">
                                        <p:cTn id="1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 calcmode="lin" valueType="num">
                                      <p:cBhvr additive="base">
                                        <p:cTn id="17" dur="500" fill="hold"/>
                                        <p:tgtEl>
                                          <p:spTgt spid="151"/>
                                        </p:tgtEl>
                                        <p:attrNameLst>
                                          <p:attrName>ppt_x</p:attrName>
                                        </p:attrNameLst>
                                      </p:cBhvr>
                                      <p:tavLst>
                                        <p:tav tm="0">
                                          <p:val>
                                            <p:strVal val="#ppt_x"/>
                                          </p:val>
                                        </p:tav>
                                        <p:tav tm="100000">
                                          <p:val>
                                            <p:strVal val="#ppt_x"/>
                                          </p:val>
                                        </p:tav>
                                      </p:tavLst>
                                    </p:anim>
                                    <p:anim calcmode="lin" valueType="num">
                                      <p:cBhvr additive="base">
                                        <p:cTn id="18" dur="500" fill="hold"/>
                                        <p:tgtEl>
                                          <p:spTgt spid="15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8145"/>
                                        </p:tgtEl>
                                        <p:attrNameLst>
                                          <p:attrName>style.visibility</p:attrName>
                                        </p:attrNameLst>
                                      </p:cBhvr>
                                      <p:to>
                                        <p:strVal val="visible"/>
                                      </p:to>
                                    </p:set>
                                    <p:anim calcmode="lin" valueType="num">
                                      <p:cBhvr additive="base">
                                        <p:cTn id="21" dur="500" fill="hold"/>
                                        <p:tgtEl>
                                          <p:spTgt spid="518145"/>
                                        </p:tgtEl>
                                        <p:attrNameLst>
                                          <p:attrName>ppt_x</p:attrName>
                                        </p:attrNameLst>
                                      </p:cBhvr>
                                      <p:tavLst>
                                        <p:tav tm="0">
                                          <p:val>
                                            <p:strVal val="#ppt_x"/>
                                          </p:val>
                                        </p:tav>
                                        <p:tav tm="100000">
                                          <p:val>
                                            <p:strVal val="#ppt_x"/>
                                          </p:val>
                                        </p:tav>
                                      </p:tavLst>
                                    </p:anim>
                                    <p:anim calcmode="lin" valueType="num">
                                      <p:cBhvr additive="base">
                                        <p:cTn id="22" dur="500" fill="hold"/>
                                        <p:tgtEl>
                                          <p:spTgt spid="51814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2"/>
                                        </p:tgtEl>
                                        <p:attrNameLst>
                                          <p:attrName>style.visibility</p:attrName>
                                        </p:attrNameLst>
                                      </p:cBhvr>
                                      <p:to>
                                        <p:strVal val="visible"/>
                                      </p:to>
                                    </p:set>
                                    <p:anim calcmode="lin" valueType="num">
                                      <p:cBhvr additive="base">
                                        <p:cTn id="27" dur="500" fill="hold"/>
                                        <p:tgtEl>
                                          <p:spTgt spid="152"/>
                                        </p:tgtEl>
                                        <p:attrNameLst>
                                          <p:attrName>ppt_x</p:attrName>
                                        </p:attrNameLst>
                                      </p:cBhvr>
                                      <p:tavLst>
                                        <p:tav tm="0">
                                          <p:val>
                                            <p:strVal val="#ppt_x"/>
                                          </p:val>
                                        </p:tav>
                                        <p:tav tm="100000">
                                          <p:val>
                                            <p:strVal val="#ppt_x"/>
                                          </p:val>
                                        </p:tav>
                                      </p:tavLst>
                                    </p:anim>
                                    <p:anim calcmode="lin" valueType="num">
                                      <p:cBhvr additive="base">
                                        <p:cTn id="28" dur="500" fill="hold"/>
                                        <p:tgtEl>
                                          <p:spTgt spid="15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8146"/>
                                        </p:tgtEl>
                                        <p:attrNameLst>
                                          <p:attrName>style.visibility</p:attrName>
                                        </p:attrNameLst>
                                      </p:cBhvr>
                                      <p:to>
                                        <p:strVal val="visible"/>
                                      </p:to>
                                    </p:set>
                                    <p:anim calcmode="lin" valueType="num">
                                      <p:cBhvr additive="base">
                                        <p:cTn id="31" dur="500" fill="hold"/>
                                        <p:tgtEl>
                                          <p:spTgt spid="518146"/>
                                        </p:tgtEl>
                                        <p:attrNameLst>
                                          <p:attrName>ppt_x</p:attrName>
                                        </p:attrNameLst>
                                      </p:cBhvr>
                                      <p:tavLst>
                                        <p:tav tm="0">
                                          <p:val>
                                            <p:strVal val="#ppt_x"/>
                                          </p:val>
                                        </p:tav>
                                        <p:tav tm="100000">
                                          <p:val>
                                            <p:strVal val="#ppt_x"/>
                                          </p:val>
                                        </p:tav>
                                      </p:tavLst>
                                    </p:anim>
                                    <p:anim calcmode="lin" valueType="num">
                                      <p:cBhvr additive="base">
                                        <p:cTn id="32" dur="500" fill="hold"/>
                                        <p:tgtEl>
                                          <p:spTgt spid="51814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3"/>
                                        </p:tgtEl>
                                        <p:attrNameLst>
                                          <p:attrName>style.visibility</p:attrName>
                                        </p:attrNameLst>
                                      </p:cBhvr>
                                      <p:to>
                                        <p:strVal val="visible"/>
                                      </p:to>
                                    </p:set>
                                    <p:anim calcmode="lin" valueType="num">
                                      <p:cBhvr additive="base">
                                        <p:cTn id="37" dur="500" fill="hold"/>
                                        <p:tgtEl>
                                          <p:spTgt spid="153"/>
                                        </p:tgtEl>
                                        <p:attrNameLst>
                                          <p:attrName>ppt_x</p:attrName>
                                        </p:attrNameLst>
                                      </p:cBhvr>
                                      <p:tavLst>
                                        <p:tav tm="0">
                                          <p:val>
                                            <p:strVal val="#ppt_x"/>
                                          </p:val>
                                        </p:tav>
                                        <p:tav tm="100000">
                                          <p:val>
                                            <p:strVal val="#ppt_x"/>
                                          </p:val>
                                        </p:tav>
                                      </p:tavLst>
                                    </p:anim>
                                    <p:anim calcmode="lin" valueType="num">
                                      <p:cBhvr additive="base">
                                        <p:cTn id="38" dur="500" fill="hold"/>
                                        <p:tgtEl>
                                          <p:spTgt spid="15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8147"/>
                                        </p:tgtEl>
                                        <p:attrNameLst>
                                          <p:attrName>style.visibility</p:attrName>
                                        </p:attrNameLst>
                                      </p:cBhvr>
                                      <p:to>
                                        <p:strVal val="visible"/>
                                      </p:to>
                                    </p:set>
                                    <p:anim calcmode="lin" valueType="num">
                                      <p:cBhvr additive="base">
                                        <p:cTn id="41" dur="500" fill="hold"/>
                                        <p:tgtEl>
                                          <p:spTgt spid="518147"/>
                                        </p:tgtEl>
                                        <p:attrNameLst>
                                          <p:attrName>ppt_x</p:attrName>
                                        </p:attrNameLst>
                                      </p:cBhvr>
                                      <p:tavLst>
                                        <p:tav tm="0">
                                          <p:val>
                                            <p:strVal val="#ppt_x"/>
                                          </p:val>
                                        </p:tav>
                                        <p:tav tm="100000">
                                          <p:val>
                                            <p:strVal val="#ppt_x"/>
                                          </p:val>
                                        </p:tav>
                                      </p:tavLst>
                                    </p:anim>
                                    <p:anim calcmode="lin" valueType="num">
                                      <p:cBhvr additive="base">
                                        <p:cTn id="42" dur="500" fill="hold"/>
                                        <p:tgtEl>
                                          <p:spTgt spid="518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4435" name="Group 3"/>
          <p:cNvGrpSpPr>
            <a:grpSpLocks/>
          </p:cNvGrpSpPr>
          <p:nvPr/>
        </p:nvGrpSpPr>
        <p:grpSpPr bwMode="auto">
          <a:xfrm>
            <a:off x="2843957" y="2131716"/>
            <a:ext cx="6421438" cy="4465637"/>
            <a:chOff x="192" y="720"/>
            <a:chExt cx="4045" cy="2813"/>
          </a:xfrm>
        </p:grpSpPr>
        <p:sp>
          <p:nvSpPr>
            <p:cNvPr id="274436" name="Line 4"/>
            <p:cNvSpPr>
              <a:spLocks noChangeShapeType="1"/>
            </p:cNvSpPr>
            <p:nvPr/>
          </p:nvSpPr>
          <p:spPr bwMode="auto">
            <a:xfrm>
              <a:off x="192" y="1176"/>
              <a:ext cx="4045"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4437" name="Line 5"/>
            <p:cNvSpPr>
              <a:spLocks noChangeShapeType="1"/>
            </p:cNvSpPr>
            <p:nvPr/>
          </p:nvSpPr>
          <p:spPr bwMode="auto">
            <a:xfrm>
              <a:off x="2208" y="768"/>
              <a:ext cx="1" cy="27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4438" name="Rectangle 6"/>
            <p:cNvSpPr>
              <a:spLocks noChangeArrowheads="1"/>
            </p:cNvSpPr>
            <p:nvPr/>
          </p:nvSpPr>
          <p:spPr bwMode="auto">
            <a:xfrm>
              <a:off x="288" y="720"/>
              <a:ext cx="39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G</a:t>
              </a:r>
              <a:r>
                <a:rPr lang="en-US" altLang="zh-CN" sz="3200" b="0" baseline="-25000" dirty="0">
                  <a:effectLst>
                    <a:outerShdw blurRad="38100" dist="38100" dir="2700000" algn="tl">
                      <a:srgbClr val="000000"/>
                    </a:outerShdw>
                  </a:effectLst>
                  <a:latin typeface="黑体" pitchFamily="49" charset="-122"/>
                  <a:ea typeface="黑体" pitchFamily="49" charset="-122"/>
                </a:rPr>
                <a:t>4    </a:t>
              </a:r>
              <a:r>
                <a:rPr lang="en-US" altLang="zh-CN" sz="3200" b="0" dirty="0">
                  <a:effectLst>
                    <a:outerShdw blurRad="38100" dist="38100" dir="2700000" algn="tl">
                      <a:srgbClr val="000000"/>
                    </a:outerShdw>
                  </a:effectLst>
                  <a:latin typeface="黑体" pitchFamily="49" charset="-122"/>
                  <a:ea typeface="黑体" pitchFamily="49" charset="-122"/>
                </a:rPr>
                <a:t>G</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G</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G</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274439" name="Rectangle 7"/>
            <p:cNvSpPr>
              <a:spLocks noChangeArrowheads="1"/>
            </p:cNvSpPr>
            <p:nvPr/>
          </p:nvSpPr>
          <p:spPr bwMode="auto">
            <a:xfrm>
              <a:off x="288" y="1200"/>
              <a:ext cx="3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0   0  0   0    0   0   0   0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4440" name="Rectangle 8"/>
            <p:cNvSpPr>
              <a:spLocks noChangeArrowheads="1"/>
            </p:cNvSpPr>
            <p:nvPr/>
          </p:nvSpPr>
          <p:spPr bwMode="auto">
            <a:xfrm>
              <a:off x="288" y="1536"/>
              <a:ext cx="3865"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a:effectLst>
                    <a:outerShdw blurRad="38100" dist="38100" dir="2700000" algn="tl">
                      <a:srgbClr val="000000"/>
                    </a:outerShdw>
                  </a:effectLst>
                  <a:latin typeface="黑体" pitchFamily="49" charset="-122"/>
                  <a:ea typeface="黑体" pitchFamily="49" charset="-122"/>
                </a:rPr>
                <a:t>0   0  0   1    0   0   0   1</a:t>
              </a:r>
            </a:p>
          </p:txBody>
        </p:sp>
        <p:sp>
          <p:nvSpPr>
            <p:cNvPr id="274441" name="Rectangle 9"/>
            <p:cNvSpPr>
              <a:spLocks noChangeArrowheads="1"/>
            </p:cNvSpPr>
            <p:nvPr/>
          </p:nvSpPr>
          <p:spPr bwMode="auto">
            <a:xfrm>
              <a:off x="288" y="1824"/>
              <a:ext cx="3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0   0  1   0    0   0   1   1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4442" name="Rectangle 10"/>
            <p:cNvSpPr>
              <a:spLocks noChangeArrowheads="1"/>
            </p:cNvSpPr>
            <p:nvPr/>
          </p:nvSpPr>
          <p:spPr bwMode="auto">
            <a:xfrm>
              <a:off x="288" y="2160"/>
              <a:ext cx="3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0   0  1   1    0   0   1   0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4443" name="Rectangle 11"/>
            <p:cNvSpPr>
              <a:spLocks noChangeArrowheads="1"/>
            </p:cNvSpPr>
            <p:nvPr/>
          </p:nvSpPr>
          <p:spPr bwMode="auto">
            <a:xfrm>
              <a:off x="288" y="2496"/>
              <a:ext cx="3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0   1  0   0    0   1   1   0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4444" name="Rectangle 12"/>
            <p:cNvSpPr>
              <a:spLocks noChangeArrowheads="1"/>
            </p:cNvSpPr>
            <p:nvPr/>
          </p:nvSpPr>
          <p:spPr bwMode="auto">
            <a:xfrm>
              <a:off x="288" y="2832"/>
              <a:ext cx="3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0   1  0   1    0   1   1   1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274445" name="Rectangle 13"/>
            <p:cNvSpPr>
              <a:spLocks noChangeArrowheads="1"/>
            </p:cNvSpPr>
            <p:nvPr/>
          </p:nvSpPr>
          <p:spPr bwMode="auto">
            <a:xfrm>
              <a:off x="288" y="3168"/>
              <a:ext cx="3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0   1  1   0    0   1   0   1</a:t>
              </a:r>
              <a:endParaRPr lang="zh-CN" altLang="en-US" sz="3200" b="0">
                <a:effectLst>
                  <a:outerShdw blurRad="38100" dist="38100" dir="2700000" algn="tl">
                    <a:srgbClr val="000000"/>
                  </a:outerShdw>
                </a:effectLst>
                <a:latin typeface="黑体" pitchFamily="49" charset="-122"/>
                <a:ea typeface="黑体" pitchFamily="49" charset="-122"/>
              </a:endParaRPr>
            </a:p>
          </p:txBody>
        </p:sp>
      </p:grpSp>
      <p:sp>
        <p:nvSpPr>
          <p:cNvPr id="274448" name="Oval 16"/>
          <p:cNvSpPr>
            <a:spLocks noChangeArrowheads="1"/>
          </p:cNvSpPr>
          <p:nvPr/>
        </p:nvSpPr>
        <p:spPr bwMode="auto">
          <a:xfrm>
            <a:off x="2783633" y="1988841"/>
            <a:ext cx="3097213" cy="865187"/>
          </a:xfrm>
          <a:prstGeom prst="ellipse">
            <a:avLst/>
          </a:prstGeom>
          <a:noFill/>
          <a:ln w="38100">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49" name="Oval 17"/>
          <p:cNvSpPr>
            <a:spLocks noChangeArrowheads="1"/>
          </p:cNvSpPr>
          <p:nvPr/>
        </p:nvSpPr>
        <p:spPr bwMode="auto">
          <a:xfrm>
            <a:off x="6023721" y="1988841"/>
            <a:ext cx="3311525" cy="865187"/>
          </a:xfrm>
          <a:prstGeom prst="ellipse">
            <a:avLst/>
          </a:prstGeom>
          <a:noFill/>
          <a:ln w="38100">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矩形 18"/>
          <p:cNvSpPr/>
          <p:nvPr/>
        </p:nvSpPr>
        <p:spPr>
          <a:xfrm>
            <a:off x="1631504" y="260648"/>
            <a:ext cx="8892480"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Example 2: Convert the Four-Bit Binary Number to Gray Code</a:t>
            </a:r>
            <a:endParaRPr lang="zh-CN" altLang="en-US" sz="3200" b="0" dirty="0">
              <a:effectLst>
                <a:outerShdw blurRad="38100" dist="38100" dir="2700000" algn="tl">
                  <a:srgbClr val="000000">
                    <a:alpha val="43137"/>
                  </a:srgbClr>
                </a:outerShdw>
              </a:effectLst>
            </a:endParaRPr>
          </a:p>
        </p:txBody>
      </p:sp>
      <p:sp>
        <p:nvSpPr>
          <p:cNvPr id="17" name="矩形 16"/>
          <p:cNvSpPr/>
          <p:nvPr/>
        </p:nvSpPr>
        <p:spPr>
          <a:xfrm>
            <a:off x="6384032" y="1336880"/>
            <a:ext cx="3168352" cy="523220"/>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Output: gray code</a:t>
            </a:r>
            <a:endParaRPr lang="zh-CN" altLang="en-US" sz="2800" b="0" dirty="0">
              <a:solidFill>
                <a:srgbClr val="FFFF00"/>
              </a:solidFill>
              <a:effectLst>
                <a:outerShdw blurRad="38100" dist="38100" dir="2700000" algn="tl">
                  <a:srgbClr val="000000">
                    <a:alpha val="43137"/>
                  </a:srgbClr>
                </a:outerShdw>
              </a:effectLst>
            </a:endParaRPr>
          </a:p>
        </p:txBody>
      </p:sp>
      <p:sp>
        <p:nvSpPr>
          <p:cNvPr id="20" name="矩形 19"/>
          <p:cNvSpPr/>
          <p:nvPr/>
        </p:nvSpPr>
        <p:spPr>
          <a:xfrm>
            <a:off x="2639616" y="1312182"/>
            <a:ext cx="4320480" cy="523220"/>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Input: binary number</a:t>
            </a:r>
            <a:endParaRPr lang="zh-CN" altLang="en-US" sz="28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box(out)">
                                      <p:cBhvr>
                                        <p:cTn id="7" dur="500"/>
                                        <p:tgtEl>
                                          <p:spTgt spid="27443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4448"/>
                                        </p:tgtEl>
                                        <p:attrNameLst>
                                          <p:attrName>style.visibility</p:attrName>
                                        </p:attrNameLst>
                                      </p:cBhvr>
                                      <p:to>
                                        <p:strVal val="visible"/>
                                      </p:to>
                                    </p:set>
                                    <p:animEffect transition="in" filter="box(in)">
                                      <p:cBhvr>
                                        <p:cTn id="12" dur="500"/>
                                        <p:tgtEl>
                                          <p:spTgt spid="27444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74449"/>
                                        </p:tgtEl>
                                        <p:attrNameLst>
                                          <p:attrName>style.visibility</p:attrName>
                                        </p:attrNameLst>
                                      </p:cBhvr>
                                      <p:to>
                                        <p:strVal val="visible"/>
                                      </p:to>
                                    </p:set>
                                    <p:animEffect transition="in" filter="box(in)">
                                      <p:cBhvr>
                                        <p:cTn id="20" dur="500"/>
                                        <p:tgtEl>
                                          <p:spTgt spid="27444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49" grpId="0" animBg="1"/>
      <p:bldP spid="17" grpId="0"/>
      <p:bldP spid="20"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524000" y="304800"/>
            <a:ext cx="8915400" cy="6553200"/>
          </a:xfrm>
        </p:spPr>
        <p:txBody>
          <a:bodyPr/>
          <a:lstStyle/>
          <a:p>
            <a:pPr>
              <a:buFontTx/>
              <a:buNone/>
            </a:pPr>
            <a:r>
              <a:rPr lang="zh-CN" altLang="en-US" dirty="0"/>
              <a:t> </a:t>
            </a:r>
            <a:endParaRPr lang="en-US" altLang="zh-CN" dirty="0"/>
          </a:p>
          <a:p>
            <a:pPr>
              <a:buFontTx/>
              <a:buNone/>
            </a:pPr>
            <a:r>
              <a:rPr lang="en-US" altLang="zh-CN" dirty="0"/>
              <a:t>   </a:t>
            </a:r>
            <a:r>
              <a:rPr lang="en-US" altLang="zh-CN" dirty="0">
                <a:latin typeface="黑体" pitchFamily="49" charset="-122"/>
                <a:ea typeface="黑体" pitchFamily="49" charset="-122"/>
              </a:rPr>
              <a:t>0   1   </a:t>
            </a:r>
            <a:r>
              <a:rPr lang="en-US" altLang="zh-CN" dirty="0" smtClean="0">
                <a:latin typeface="黑体" pitchFamily="49" charset="-122"/>
                <a:ea typeface="黑体" pitchFamily="49" charset="-122"/>
              </a:rPr>
              <a:t> 1   1      </a:t>
            </a:r>
            <a:r>
              <a:rPr lang="en-US" altLang="zh-CN" dirty="0">
                <a:latin typeface="黑体" pitchFamily="49" charset="-122"/>
                <a:ea typeface="黑体" pitchFamily="49" charset="-122"/>
              </a:rPr>
              <a:t>0   1    0    0</a:t>
            </a:r>
          </a:p>
          <a:p>
            <a:pPr>
              <a:buFontTx/>
              <a:buNone/>
            </a:pPr>
            <a:r>
              <a:rPr lang="en-US" altLang="zh-CN" dirty="0">
                <a:latin typeface="黑体" pitchFamily="49" charset="-122"/>
                <a:ea typeface="黑体" pitchFamily="49" charset="-122"/>
              </a:rPr>
              <a:t>  1   0    0   0      1   1    0    0</a:t>
            </a:r>
          </a:p>
          <a:p>
            <a:pPr>
              <a:buFontTx/>
              <a:buNone/>
            </a:pPr>
            <a:r>
              <a:rPr lang="en-US" altLang="zh-CN" dirty="0">
                <a:latin typeface="黑体" pitchFamily="49" charset="-122"/>
                <a:ea typeface="黑体" pitchFamily="49" charset="-122"/>
              </a:rPr>
              <a:t>  1   0    0   1      1   1    0    1</a:t>
            </a:r>
          </a:p>
          <a:p>
            <a:pPr>
              <a:buFontTx/>
              <a:buNone/>
            </a:pPr>
            <a:r>
              <a:rPr lang="en-US" altLang="zh-CN" dirty="0">
                <a:latin typeface="黑体" pitchFamily="49" charset="-122"/>
                <a:ea typeface="黑体" pitchFamily="49" charset="-122"/>
              </a:rPr>
              <a:t>  1   0    1   0      1   1    1    1</a:t>
            </a:r>
          </a:p>
          <a:p>
            <a:pPr>
              <a:buFontTx/>
              <a:buNone/>
            </a:pPr>
            <a:r>
              <a:rPr lang="en-US" altLang="zh-CN" dirty="0">
                <a:latin typeface="黑体" pitchFamily="49" charset="-122"/>
                <a:ea typeface="黑体" pitchFamily="49" charset="-122"/>
              </a:rPr>
              <a:t>  1   0    1   1      1   1    1    0</a:t>
            </a:r>
          </a:p>
          <a:p>
            <a:pPr>
              <a:buFontTx/>
              <a:buNone/>
            </a:pPr>
            <a:r>
              <a:rPr lang="en-US" altLang="zh-CN" dirty="0">
                <a:latin typeface="黑体" pitchFamily="49" charset="-122"/>
                <a:ea typeface="黑体" pitchFamily="49" charset="-122"/>
              </a:rPr>
              <a:t>  1   1    0   0      1   0    1    0</a:t>
            </a:r>
          </a:p>
          <a:p>
            <a:pPr>
              <a:buFontTx/>
              <a:buNone/>
            </a:pPr>
            <a:r>
              <a:rPr lang="en-US" altLang="zh-CN" dirty="0">
                <a:latin typeface="黑体" pitchFamily="49" charset="-122"/>
                <a:ea typeface="黑体" pitchFamily="49" charset="-122"/>
              </a:rPr>
              <a:t>  1   1    0   1      1   0    1    1</a:t>
            </a:r>
          </a:p>
          <a:p>
            <a:pPr>
              <a:buFontTx/>
              <a:buNone/>
            </a:pPr>
            <a:r>
              <a:rPr lang="en-US" altLang="zh-CN" dirty="0">
                <a:latin typeface="黑体" pitchFamily="49" charset="-122"/>
                <a:ea typeface="黑体" pitchFamily="49" charset="-122"/>
              </a:rPr>
              <a:t>  1   1    1   0      1   0    0    1</a:t>
            </a:r>
          </a:p>
          <a:p>
            <a:pPr>
              <a:buFontTx/>
              <a:buNone/>
            </a:pPr>
            <a:r>
              <a:rPr lang="en-US" altLang="zh-CN" dirty="0">
                <a:latin typeface="黑体" pitchFamily="49" charset="-122"/>
                <a:ea typeface="黑体" pitchFamily="49" charset="-122"/>
              </a:rPr>
              <a:t>  1   1    1   1      1   0    0    0</a:t>
            </a:r>
          </a:p>
        </p:txBody>
      </p:sp>
      <p:sp>
        <p:nvSpPr>
          <p:cNvPr id="68614" name="Line 6"/>
          <p:cNvSpPr>
            <a:spLocks noChangeShapeType="1"/>
          </p:cNvSpPr>
          <p:nvPr/>
        </p:nvSpPr>
        <p:spPr bwMode="auto">
          <a:xfrm>
            <a:off x="1752600" y="914400"/>
            <a:ext cx="7620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5" name="Line 7"/>
          <p:cNvSpPr>
            <a:spLocks noChangeShapeType="1"/>
          </p:cNvSpPr>
          <p:nvPr/>
        </p:nvSpPr>
        <p:spPr bwMode="auto">
          <a:xfrm>
            <a:off x="5410200" y="457200"/>
            <a:ext cx="0" cy="5867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6" name="Rectangle 8"/>
          <p:cNvSpPr>
            <a:spLocks noChangeArrowheads="1"/>
          </p:cNvSpPr>
          <p:nvPr/>
        </p:nvSpPr>
        <p:spPr bwMode="auto">
          <a:xfrm>
            <a:off x="1524000" y="304801"/>
            <a:ext cx="78935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Arial Black" pitchFamily="34" charset="0"/>
              </a:rPr>
              <a:t>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4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     G</a:t>
            </a:r>
            <a:r>
              <a:rPr lang="en-US" altLang="zh-CN" sz="3200" b="0" baseline="-25000">
                <a:effectLst>
                  <a:outerShdw blurRad="38100" dist="38100" dir="2700000" algn="tl">
                    <a:srgbClr val="000000"/>
                  </a:outerShdw>
                </a:effectLst>
                <a:latin typeface="黑体" pitchFamily="49" charset="-122"/>
                <a:ea typeface="黑体" pitchFamily="49" charset="-122"/>
              </a:rPr>
              <a:t>4     </a:t>
            </a:r>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3552" y="1981200"/>
            <a:ext cx="8352928" cy="4114800"/>
          </a:xfrm>
        </p:spPr>
        <p:txBody>
          <a:bodyPr/>
          <a:lstStyle/>
          <a:p>
            <a:r>
              <a:rPr lang="en-US" altLang="zh-CN" dirty="0" smtClean="0">
                <a:latin typeface="Times New Roman" pitchFamily="18" charset="0"/>
                <a:ea typeface="黑体" pitchFamily="49" charset="-122"/>
                <a:cs typeface="Times New Roman" pitchFamily="18" charset="0"/>
              </a:rPr>
              <a:t>B</a:t>
            </a:r>
            <a:r>
              <a:rPr lang="en-US" altLang="zh-CN" baseline="-25000" dirty="0" smtClean="0">
                <a:latin typeface="Times New Roman" pitchFamily="18" charset="0"/>
                <a:ea typeface="黑体" pitchFamily="49" charset="-122"/>
                <a:cs typeface="Times New Roman" pitchFamily="18" charset="0"/>
              </a:rPr>
              <a:t>4</a:t>
            </a:r>
            <a:r>
              <a:rPr lang="en-US" altLang="zh-CN" dirty="0" smtClean="0">
                <a:latin typeface="Times New Roman" pitchFamily="18" charset="0"/>
                <a:ea typeface="黑体" pitchFamily="49" charset="-122"/>
                <a:cs typeface="Times New Roman" pitchFamily="18" charset="0"/>
              </a:rPr>
              <a:t>B</a:t>
            </a:r>
            <a:r>
              <a:rPr lang="en-US" altLang="zh-CN" baseline="-25000" dirty="0" smtClean="0">
                <a:latin typeface="Times New Roman" pitchFamily="18" charset="0"/>
                <a:ea typeface="黑体" pitchFamily="49" charset="-122"/>
                <a:cs typeface="Times New Roman" pitchFamily="18" charset="0"/>
              </a:rPr>
              <a:t>3</a:t>
            </a:r>
            <a:r>
              <a:rPr lang="en-US" altLang="zh-CN" dirty="0" smtClean="0">
                <a:latin typeface="Times New Roman" pitchFamily="18" charset="0"/>
                <a:ea typeface="黑体" pitchFamily="49" charset="-122"/>
                <a:cs typeface="Times New Roman" pitchFamily="18" charset="0"/>
              </a:rPr>
              <a:t>B</a:t>
            </a:r>
            <a:r>
              <a:rPr lang="en-US" altLang="zh-CN" baseline="-25000" dirty="0" smtClean="0">
                <a:latin typeface="Times New Roman" pitchFamily="18" charset="0"/>
                <a:ea typeface="黑体" pitchFamily="49" charset="-122"/>
                <a:cs typeface="Times New Roman" pitchFamily="18" charset="0"/>
              </a:rPr>
              <a:t>2</a:t>
            </a:r>
            <a:r>
              <a:rPr lang="en-US" altLang="zh-CN" dirty="0" smtClean="0">
                <a:latin typeface="Times New Roman" pitchFamily="18" charset="0"/>
                <a:ea typeface="黑体" pitchFamily="49" charset="-122"/>
                <a:cs typeface="Times New Roman" pitchFamily="18" charset="0"/>
              </a:rPr>
              <a:t>B</a:t>
            </a:r>
            <a:r>
              <a:rPr lang="en-US" altLang="zh-CN" baseline="-25000" dirty="0" smtClean="0">
                <a:latin typeface="Times New Roman" pitchFamily="18" charset="0"/>
                <a:ea typeface="黑体" pitchFamily="49" charset="-122"/>
                <a:cs typeface="Times New Roman" pitchFamily="18" charset="0"/>
              </a:rPr>
              <a:t>1</a:t>
            </a:r>
            <a:r>
              <a:rPr lang="en-US" altLang="zh-CN" dirty="0" smtClean="0">
                <a:latin typeface="Times New Roman" pitchFamily="18" charset="0"/>
                <a:ea typeface="黑体" pitchFamily="49" charset="-122"/>
                <a:cs typeface="Times New Roman" pitchFamily="18" charset="0"/>
              </a:rPr>
              <a:t> denotes the binary number.</a:t>
            </a:r>
          </a:p>
          <a:p>
            <a:pPr marL="0" indent="0" fontAlgn="auto">
              <a:spcBef>
                <a:spcPts val="0"/>
              </a:spcBef>
              <a:spcAft>
                <a:spcPts val="0"/>
              </a:spcAft>
              <a:buNone/>
              <a:defRPr/>
            </a:pPr>
            <a:r>
              <a:rPr lang="en-US" altLang="zh-CN" dirty="0" smtClean="0">
                <a:latin typeface="Times New Roman" pitchFamily="18" charset="0"/>
                <a:ea typeface="黑体" pitchFamily="49" charset="-122"/>
                <a:cs typeface="Times New Roman" pitchFamily="18" charset="0"/>
              </a:rPr>
              <a:t>    G</a:t>
            </a:r>
            <a:r>
              <a:rPr lang="en-US" altLang="zh-CN" baseline="-25000" dirty="0" smtClean="0">
                <a:latin typeface="Times New Roman" pitchFamily="18" charset="0"/>
                <a:ea typeface="黑体" pitchFamily="49" charset="-122"/>
                <a:cs typeface="Times New Roman" pitchFamily="18" charset="0"/>
              </a:rPr>
              <a:t>4</a:t>
            </a:r>
            <a:r>
              <a:rPr lang="en-US" altLang="zh-CN" dirty="0" smtClean="0">
                <a:latin typeface="Times New Roman" pitchFamily="18" charset="0"/>
                <a:ea typeface="黑体" pitchFamily="49" charset="-122"/>
                <a:cs typeface="Times New Roman" pitchFamily="18" charset="0"/>
              </a:rPr>
              <a:t>G</a:t>
            </a:r>
            <a:r>
              <a:rPr lang="en-US" altLang="zh-CN" baseline="-25000" dirty="0" smtClean="0">
                <a:latin typeface="Times New Roman" pitchFamily="18" charset="0"/>
                <a:ea typeface="黑体" pitchFamily="49" charset="-122"/>
                <a:cs typeface="Times New Roman" pitchFamily="18" charset="0"/>
              </a:rPr>
              <a:t>3</a:t>
            </a:r>
            <a:r>
              <a:rPr lang="en-US" altLang="zh-CN" dirty="0" smtClean="0">
                <a:latin typeface="Times New Roman" pitchFamily="18" charset="0"/>
                <a:ea typeface="黑体" pitchFamily="49" charset="-122"/>
                <a:cs typeface="Times New Roman" pitchFamily="18" charset="0"/>
              </a:rPr>
              <a:t>G</a:t>
            </a:r>
            <a:r>
              <a:rPr lang="en-US" altLang="zh-CN" baseline="-25000" dirty="0" smtClean="0">
                <a:latin typeface="Times New Roman" pitchFamily="18" charset="0"/>
                <a:ea typeface="黑体" pitchFamily="49" charset="-122"/>
                <a:cs typeface="Times New Roman" pitchFamily="18" charset="0"/>
              </a:rPr>
              <a:t>2</a:t>
            </a:r>
            <a:r>
              <a:rPr lang="en-US" altLang="zh-CN" dirty="0" smtClean="0">
                <a:latin typeface="Times New Roman" pitchFamily="18" charset="0"/>
                <a:ea typeface="黑体" pitchFamily="49" charset="-122"/>
                <a:cs typeface="Times New Roman" pitchFamily="18" charset="0"/>
              </a:rPr>
              <a:t>G</a:t>
            </a:r>
            <a:r>
              <a:rPr lang="en-US" altLang="zh-CN" baseline="-25000" dirty="0" smtClean="0">
                <a:latin typeface="Times New Roman" pitchFamily="18" charset="0"/>
                <a:ea typeface="黑体" pitchFamily="49" charset="-122"/>
                <a:cs typeface="Times New Roman" pitchFamily="18" charset="0"/>
              </a:rPr>
              <a:t>1 </a:t>
            </a:r>
            <a:r>
              <a:rPr lang="en-US" altLang="zh-CN" dirty="0" smtClean="0">
                <a:latin typeface="Times New Roman" pitchFamily="18" charset="0"/>
                <a:cs typeface="Times New Roman" pitchFamily="18" charset="0"/>
              </a:rPr>
              <a:t>denotes the gray code.</a:t>
            </a:r>
          </a:p>
          <a:p>
            <a:pPr marL="0" indent="0" fontAlgn="auto">
              <a:spcBef>
                <a:spcPts val="0"/>
              </a:spcBef>
              <a:spcAft>
                <a:spcPts val="0"/>
              </a:spcAft>
              <a:buNone/>
              <a:defRPr/>
            </a:pPr>
            <a:r>
              <a:rPr lang="en-US" altLang="zh-CN" dirty="0" smtClean="0">
                <a:latin typeface="Times New Roman" pitchFamily="18" charset="0"/>
                <a:cs typeface="Times New Roman" pitchFamily="18" charset="0"/>
              </a:rPr>
              <a:t>    </a:t>
            </a:r>
          </a:p>
          <a:p>
            <a:pPr marL="0" indent="0" fontAlgn="auto">
              <a:spcBef>
                <a:spcPts val="0"/>
              </a:spcBef>
              <a:spcAft>
                <a:spcPts val="0"/>
              </a:spcAft>
              <a:buNone/>
              <a:defRPr/>
            </a:pPr>
            <a:r>
              <a:rPr lang="en-US" altLang="zh-CN" dirty="0" smtClean="0">
                <a:latin typeface="Times New Roman" pitchFamily="18" charset="0"/>
                <a:cs typeface="Times New Roman" pitchFamily="18" charset="0"/>
              </a:rPr>
              <a:t>The relation of binary code and gray code is    defined in Chapter One.</a:t>
            </a:r>
          </a:p>
          <a:p>
            <a:pPr marL="0" indent="0" fontAlgn="auto">
              <a:spcBef>
                <a:spcPts val="0"/>
              </a:spcBef>
              <a:spcAft>
                <a:spcPts val="0"/>
              </a:spcAft>
              <a:buNone/>
              <a:defRPr/>
            </a:pPr>
            <a:endParaRPr lang="en-US" altLang="zh-CN" dirty="0" smtClean="0">
              <a:latin typeface="Times New Roman" pitchFamily="18" charset="0"/>
              <a:cs typeface="Times New Roman" pitchFamily="18" charset="0"/>
            </a:endParaRPr>
          </a:p>
          <a:p>
            <a:pPr marL="0" indent="0" fontAlgn="auto">
              <a:spcBef>
                <a:spcPts val="0"/>
              </a:spcBef>
              <a:spcAft>
                <a:spcPts val="0"/>
              </a:spcAft>
              <a:buNone/>
              <a:defRPr/>
            </a:pPr>
            <a:r>
              <a:rPr lang="en-US" altLang="zh-CN" dirty="0" smtClean="0">
                <a:latin typeface="Times New Roman" pitchFamily="18" charset="0"/>
                <a:cs typeface="Times New Roman" pitchFamily="18" charset="0"/>
              </a:rPr>
              <a:t>Next, we will draw the K-maps for the outputs, and write logic functions.</a:t>
            </a:r>
          </a:p>
          <a:p>
            <a:pPr marL="0" indent="0" fontAlgn="auto">
              <a:spcBef>
                <a:spcPts val="0"/>
              </a:spcBef>
              <a:spcAft>
                <a:spcPts val="0"/>
              </a:spcAft>
              <a:buNone/>
              <a:defRPr/>
            </a:pP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2207568" y="611978"/>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86034" y="2300680"/>
            <a:ext cx="9322534" cy="1200329"/>
          </a:xfrm>
          <a:prstGeom prst="rect">
            <a:avLst/>
          </a:prstGeom>
        </p:spPr>
        <p:txBody>
          <a:bodyPr wrap="square">
            <a:spAutoFit/>
          </a:bodyPr>
          <a:lstStyle/>
          <a:p>
            <a:r>
              <a:rPr lang="en-US" altLang="zh-CN" b="0" dirty="0">
                <a:solidFill>
                  <a:srgbClr val="FFFF00"/>
                </a:solidFill>
                <a:effectLst>
                  <a:outerShdw blurRad="38100" dist="38100" dir="2700000" algn="tl">
                    <a:srgbClr val="000000">
                      <a:alpha val="43137"/>
                    </a:srgbClr>
                  </a:outerShdw>
                </a:effectLst>
                <a:cs typeface="Times New Roman" pitchFamily="18" charset="0"/>
              </a:rPr>
              <a:t>Next, we use K-map to simplify the output functions (the four bits of the gray code).</a:t>
            </a:r>
            <a:endParaRPr lang="zh-CN" altLang="en-US" b="0" dirty="0">
              <a:solidFill>
                <a:srgbClr val="FFFF00"/>
              </a:solidFill>
              <a:effectLst>
                <a:outerShdw blurRad="38100" dist="38100" dir="2700000" algn="tl">
                  <a:srgbClr val="000000">
                    <a:alpha val="43137"/>
                  </a:srgbClr>
                </a:outerShdw>
              </a:effectLst>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6" name="Rectangle 4"/>
          <p:cNvSpPr>
            <a:spLocks noChangeArrowheads="1"/>
          </p:cNvSpPr>
          <p:nvPr/>
        </p:nvSpPr>
        <p:spPr bwMode="auto">
          <a:xfrm>
            <a:off x="4953000" y="1676400"/>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7" name="Line 5"/>
          <p:cNvSpPr>
            <a:spLocks noChangeShapeType="1"/>
          </p:cNvSpPr>
          <p:nvPr/>
        </p:nvSpPr>
        <p:spPr bwMode="auto">
          <a:xfrm flipV="1">
            <a:off x="4953000" y="236220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38" name="Line 6"/>
          <p:cNvSpPr>
            <a:spLocks noChangeShapeType="1"/>
          </p:cNvSpPr>
          <p:nvPr/>
        </p:nvSpPr>
        <p:spPr bwMode="auto">
          <a:xfrm>
            <a:off x="4953000" y="381000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39" name="Line 7"/>
          <p:cNvSpPr>
            <a:spLocks noChangeShapeType="1"/>
          </p:cNvSpPr>
          <p:nvPr/>
        </p:nvSpPr>
        <p:spPr bwMode="auto">
          <a:xfrm>
            <a:off x="4953000" y="304800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0" name="Line 8"/>
          <p:cNvSpPr>
            <a:spLocks noChangeShapeType="1"/>
          </p:cNvSpPr>
          <p:nvPr/>
        </p:nvSpPr>
        <p:spPr bwMode="auto">
          <a:xfrm>
            <a:off x="5791200" y="167640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1" name="Line 9"/>
          <p:cNvSpPr>
            <a:spLocks noChangeShapeType="1"/>
          </p:cNvSpPr>
          <p:nvPr/>
        </p:nvSpPr>
        <p:spPr bwMode="auto">
          <a:xfrm>
            <a:off x="7467600" y="167640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2" name="Line 10"/>
          <p:cNvSpPr>
            <a:spLocks noChangeShapeType="1"/>
          </p:cNvSpPr>
          <p:nvPr/>
        </p:nvSpPr>
        <p:spPr bwMode="auto">
          <a:xfrm>
            <a:off x="6629400" y="167640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3" name="Line 11"/>
          <p:cNvSpPr>
            <a:spLocks noChangeShapeType="1"/>
          </p:cNvSpPr>
          <p:nvPr/>
        </p:nvSpPr>
        <p:spPr bwMode="auto">
          <a:xfrm flipH="1" flipV="1">
            <a:off x="4343400" y="1066800"/>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4" name="Rectangle 12"/>
          <p:cNvSpPr>
            <a:spLocks noChangeArrowheads="1"/>
          </p:cNvSpPr>
          <p:nvPr/>
        </p:nvSpPr>
        <p:spPr bwMode="auto">
          <a:xfrm>
            <a:off x="3810000" y="5334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4</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45" name="Rectangle 13"/>
          <p:cNvSpPr>
            <a:spLocks noChangeArrowheads="1"/>
          </p:cNvSpPr>
          <p:nvPr/>
        </p:nvSpPr>
        <p:spPr bwMode="auto">
          <a:xfrm>
            <a:off x="3810000" y="1143000"/>
            <a:ext cx="142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4</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69646" name="Rectangle 14"/>
          <p:cNvSpPr>
            <a:spLocks noChangeArrowheads="1"/>
          </p:cNvSpPr>
          <p:nvPr/>
        </p:nvSpPr>
        <p:spPr bwMode="auto">
          <a:xfrm>
            <a:off x="4495800" y="762000"/>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69647" name="Rectangle 15"/>
          <p:cNvSpPr>
            <a:spLocks noChangeArrowheads="1"/>
          </p:cNvSpPr>
          <p:nvPr/>
        </p:nvSpPr>
        <p:spPr bwMode="auto">
          <a:xfrm>
            <a:off x="5029200" y="11334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48" name="Rectangle 16"/>
          <p:cNvSpPr>
            <a:spLocks noChangeArrowheads="1"/>
          </p:cNvSpPr>
          <p:nvPr/>
        </p:nvSpPr>
        <p:spPr bwMode="auto">
          <a:xfrm>
            <a:off x="4343400" y="16668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49" name="Rectangle 17"/>
          <p:cNvSpPr>
            <a:spLocks noChangeArrowheads="1"/>
          </p:cNvSpPr>
          <p:nvPr/>
        </p:nvSpPr>
        <p:spPr bwMode="auto">
          <a:xfrm>
            <a:off x="5867400" y="11334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0" name="Rectangle 18"/>
          <p:cNvSpPr>
            <a:spLocks noChangeArrowheads="1"/>
          </p:cNvSpPr>
          <p:nvPr/>
        </p:nvSpPr>
        <p:spPr bwMode="auto">
          <a:xfrm>
            <a:off x="4343400" y="23526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1" name="Rectangle 19"/>
          <p:cNvSpPr>
            <a:spLocks noChangeArrowheads="1"/>
          </p:cNvSpPr>
          <p:nvPr/>
        </p:nvSpPr>
        <p:spPr bwMode="auto">
          <a:xfrm>
            <a:off x="6705600" y="11334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2" name="Rectangle 20"/>
          <p:cNvSpPr>
            <a:spLocks noChangeArrowheads="1"/>
          </p:cNvSpPr>
          <p:nvPr/>
        </p:nvSpPr>
        <p:spPr bwMode="auto">
          <a:xfrm>
            <a:off x="4343400" y="30384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3" name="Rectangle 21"/>
          <p:cNvSpPr>
            <a:spLocks noChangeArrowheads="1"/>
          </p:cNvSpPr>
          <p:nvPr/>
        </p:nvSpPr>
        <p:spPr bwMode="auto">
          <a:xfrm>
            <a:off x="4343400" y="38004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4" name="Rectangle 22"/>
          <p:cNvSpPr>
            <a:spLocks noChangeArrowheads="1"/>
          </p:cNvSpPr>
          <p:nvPr/>
        </p:nvSpPr>
        <p:spPr bwMode="auto">
          <a:xfrm>
            <a:off x="7620000" y="113347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5" name="Rectangle 23"/>
          <p:cNvSpPr>
            <a:spLocks noChangeArrowheads="1"/>
          </p:cNvSpPr>
          <p:nvPr/>
        </p:nvSpPr>
        <p:spPr bwMode="auto">
          <a:xfrm>
            <a:off x="5105400" y="3114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6" name="Rectangle 24"/>
          <p:cNvSpPr>
            <a:spLocks noChangeArrowheads="1"/>
          </p:cNvSpPr>
          <p:nvPr/>
        </p:nvSpPr>
        <p:spPr bwMode="auto">
          <a:xfrm>
            <a:off x="5943600" y="3114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7" name="Rectangle 25"/>
          <p:cNvSpPr>
            <a:spLocks noChangeArrowheads="1"/>
          </p:cNvSpPr>
          <p:nvPr/>
        </p:nvSpPr>
        <p:spPr bwMode="auto">
          <a:xfrm>
            <a:off x="6781800" y="3114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8" name="Rectangle 26"/>
          <p:cNvSpPr>
            <a:spLocks noChangeArrowheads="1"/>
          </p:cNvSpPr>
          <p:nvPr/>
        </p:nvSpPr>
        <p:spPr bwMode="auto">
          <a:xfrm>
            <a:off x="7696200" y="3114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59" name="Rectangle 27"/>
          <p:cNvSpPr>
            <a:spLocks noChangeArrowheads="1"/>
          </p:cNvSpPr>
          <p:nvPr/>
        </p:nvSpPr>
        <p:spPr bwMode="auto">
          <a:xfrm>
            <a:off x="7696200" y="3800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0" name="Rectangle 28"/>
          <p:cNvSpPr>
            <a:spLocks noChangeArrowheads="1"/>
          </p:cNvSpPr>
          <p:nvPr/>
        </p:nvSpPr>
        <p:spPr bwMode="auto">
          <a:xfrm>
            <a:off x="6781800" y="3800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1" name="Rectangle 29"/>
          <p:cNvSpPr>
            <a:spLocks noChangeArrowheads="1"/>
          </p:cNvSpPr>
          <p:nvPr/>
        </p:nvSpPr>
        <p:spPr bwMode="auto">
          <a:xfrm>
            <a:off x="6019800" y="1666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2" name="Rectangle 30"/>
          <p:cNvSpPr>
            <a:spLocks noChangeArrowheads="1"/>
          </p:cNvSpPr>
          <p:nvPr/>
        </p:nvSpPr>
        <p:spPr bwMode="auto">
          <a:xfrm>
            <a:off x="6858000" y="1666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3" name="Rectangle 31"/>
          <p:cNvSpPr>
            <a:spLocks noChangeArrowheads="1"/>
          </p:cNvSpPr>
          <p:nvPr/>
        </p:nvSpPr>
        <p:spPr bwMode="auto">
          <a:xfrm>
            <a:off x="5105400" y="2352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4" name="Rectangle 32"/>
          <p:cNvSpPr>
            <a:spLocks noChangeArrowheads="1"/>
          </p:cNvSpPr>
          <p:nvPr/>
        </p:nvSpPr>
        <p:spPr bwMode="auto">
          <a:xfrm>
            <a:off x="5105400" y="3800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5" name="Rectangle 33"/>
          <p:cNvSpPr>
            <a:spLocks noChangeArrowheads="1"/>
          </p:cNvSpPr>
          <p:nvPr/>
        </p:nvSpPr>
        <p:spPr bwMode="auto">
          <a:xfrm>
            <a:off x="5943600" y="38004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6" name="Rectangle 34"/>
          <p:cNvSpPr>
            <a:spLocks noChangeArrowheads="1"/>
          </p:cNvSpPr>
          <p:nvPr/>
        </p:nvSpPr>
        <p:spPr bwMode="auto">
          <a:xfrm>
            <a:off x="7772400" y="1666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7" name="Rectangle 35"/>
          <p:cNvSpPr>
            <a:spLocks noChangeArrowheads="1"/>
          </p:cNvSpPr>
          <p:nvPr/>
        </p:nvSpPr>
        <p:spPr bwMode="auto">
          <a:xfrm>
            <a:off x="6781800" y="2352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8" name="Rectangle 36"/>
          <p:cNvSpPr>
            <a:spLocks noChangeArrowheads="1"/>
          </p:cNvSpPr>
          <p:nvPr/>
        </p:nvSpPr>
        <p:spPr bwMode="auto">
          <a:xfrm>
            <a:off x="5943600" y="23526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69" name="Rectangle 37"/>
          <p:cNvSpPr>
            <a:spLocks noChangeArrowheads="1"/>
          </p:cNvSpPr>
          <p:nvPr/>
        </p:nvSpPr>
        <p:spPr bwMode="auto">
          <a:xfrm>
            <a:off x="7696200" y="2428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70" name="Rectangle 38"/>
          <p:cNvSpPr>
            <a:spLocks noChangeArrowheads="1"/>
          </p:cNvSpPr>
          <p:nvPr/>
        </p:nvSpPr>
        <p:spPr bwMode="auto">
          <a:xfrm>
            <a:off x="5181600" y="16668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69671" name="Oval 39"/>
          <p:cNvSpPr>
            <a:spLocks noChangeArrowheads="1"/>
          </p:cNvSpPr>
          <p:nvPr/>
        </p:nvSpPr>
        <p:spPr bwMode="auto">
          <a:xfrm>
            <a:off x="4876800" y="3048000"/>
            <a:ext cx="3581400" cy="14478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72" name="Rectangle 40"/>
          <p:cNvSpPr>
            <a:spLocks noChangeArrowheads="1"/>
          </p:cNvSpPr>
          <p:nvPr/>
        </p:nvSpPr>
        <p:spPr bwMode="auto">
          <a:xfrm>
            <a:off x="5810248" y="5500703"/>
            <a:ext cx="12779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G</a:t>
            </a:r>
            <a:r>
              <a:rPr lang="en-US" altLang="zh-CN" sz="3200" b="0" baseline="-25000" dirty="0">
                <a:effectLst>
                  <a:outerShdw blurRad="38100" dist="38100" dir="2700000" algn="tl">
                    <a:srgbClr val="000000"/>
                  </a:outerShdw>
                </a:effectLst>
                <a:latin typeface="黑体" pitchFamily="49" charset="-122"/>
                <a:ea typeface="黑体" pitchFamily="49" charset="-122"/>
              </a:rPr>
              <a:t>4</a:t>
            </a:r>
            <a:r>
              <a:rPr lang="en-US" altLang="zh-CN" sz="3200" b="0" dirty="0">
                <a:effectLst>
                  <a:outerShdw blurRad="38100" dist="38100" dir="2700000" algn="tl">
                    <a:srgbClr val="000000"/>
                  </a:outerShdw>
                </a:effectLst>
                <a:latin typeface="黑体" pitchFamily="49" charset="-122"/>
                <a:ea typeface="黑体" pitchFamily="49" charset="-122"/>
              </a:rPr>
              <a:t>= B</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cxnSp>
        <p:nvCxnSpPr>
          <p:cNvPr id="40" name="直接箭头连接符 39"/>
          <p:cNvCxnSpPr/>
          <p:nvPr/>
        </p:nvCxnSpPr>
        <p:spPr bwMode="auto">
          <a:xfrm rot="16200000" flipV="1">
            <a:off x="5845967" y="4679165"/>
            <a:ext cx="1428760" cy="357190"/>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71"/>
                                        </p:tgtEl>
                                        <p:attrNameLst>
                                          <p:attrName>style.visibility</p:attrName>
                                        </p:attrNameLst>
                                      </p:cBhvr>
                                      <p:to>
                                        <p:strVal val="visible"/>
                                      </p:to>
                                    </p:set>
                                    <p:anim calcmode="lin" valueType="num">
                                      <p:cBhvr additive="base">
                                        <p:cTn id="7" dur="500" fill="hold"/>
                                        <p:tgtEl>
                                          <p:spTgt spid="69671"/>
                                        </p:tgtEl>
                                        <p:attrNameLst>
                                          <p:attrName>ppt_x</p:attrName>
                                        </p:attrNameLst>
                                      </p:cBhvr>
                                      <p:tavLst>
                                        <p:tav tm="0">
                                          <p:val>
                                            <p:strVal val="0-#ppt_w/2"/>
                                          </p:val>
                                        </p:tav>
                                        <p:tav tm="100000">
                                          <p:val>
                                            <p:strVal val="#ppt_x"/>
                                          </p:val>
                                        </p:tav>
                                      </p:tavLst>
                                    </p:anim>
                                    <p:anim calcmode="lin" valueType="num">
                                      <p:cBhvr additive="base">
                                        <p:cTn id="8" dur="500" fill="hold"/>
                                        <p:tgtEl>
                                          <p:spTgt spid="696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9672">
                                            <p:txEl>
                                              <p:pRg st="0" end="0"/>
                                            </p:txEl>
                                          </p:spTgt>
                                        </p:tgtEl>
                                        <p:attrNameLst>
                                          <p:attrName>style.visibility</p:attrName>
                                        </p:attrNameLst>
                                      </p:cBhvr>
                                      <p:to>
                                        <p:strVal val="visible"/>
                                      </p:to>
                                    </p:set>
                                    <p:anim calcmode="lin" valueType="num">
                                      <p:cBhvr additive="base">
                                        <p:cTn id="18" dur="500" fill="hold"/>
                                        <p:tgtEl>
                                          <p:spTgt spid="6967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967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nimBg="1"/>
      <p:bldP spid="69672"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60" name="Rectangle 4"/>
          <p:cNvSpPr>
            <a:spLocks noChangeArrowheads="1"/>
          </p:cNvSpPr>
          <p:nvPr/>
        </p:nvSpPr>
        <p:spPr bwMode="auto">
          <a:xfrm>
            <a:off x="4038600" y="1331640"/>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1" name="Line 5"/>
          <p:cNvSpPr>
            <a:spLocks noChangeShapeType="1"/>
          </p:cNvSpPr>
          <p:nvPr/>
        </p:nvSpPr>
        <p:spPr bwMode="auto">
          <a:xfrm flipV="1">
            <a:off x="4038600" y="201744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2" name="Line 6"/>
          <p:cNvSpPr>
            <a:spLocks noChangeShapeType="1"/>
          </p:cNvSpPr>
          <p:nvPr/>
        </p:nvSpPr>
        <p:spPr bwMode="auto">
          <a:xfrm>
            <a:off x="4038600" y="346524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3" name="Line 7"/>
          <p:cNvSpPr>
            <a:spLocks noChangeShapeType="1"/>
          </p:cNvSpPr>
          <p:nvPr/>
        </p:nvSpPr>
        <p:spPr bwMode="auto">
          <a:xfrm>
            <a:off x="4038600" y="270324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4" name="Line 8"/>
          <p:cNvSpPr>
            <a:spLocks noChangeShapeType="1"/>
          </p:cNvSpPr>
          <p:nvPr/>
        </p:nvSpPr>
        <p:spPr bwMode="auto">
          <a:xfrm>
            <a:off x="4876800" y="133164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5" name="Line 9"/>
          <p:cNvSpPr>
            <a:spLocks noChangeShapeType="1"/>
          </p:cNvSpPr>
          <p:nvPr/>
        </p:nvSpPr>
        <p:spPr bwMode="auto">
          <a:xfrm>
            <a:off x="6553200" y="133164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6" name="Line 10"/>
          <p:cNvSpPr>
            <a:spLocks noChangeShapeType="1"/>
          </p:cNvSpPr>
          <p:nvPr/>
        </p:nvSpPr>
        <p:spPr bwMode="auto">
          <a:xfrm>
            <a:off x="5715000" y="133164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7" name="Line 11"/>
          <p:cNvSpPr>
            <a:spLocks noChangeShapeType="1"/>
          </p:cNvSpPr>
          <p:nvPr/>
        </p:nvSpPr>
        <p:spPr bwMode="auto">
          <a:xfrm flipH="1" flipV="1">
            <a:off x="3429000" y="722040"/>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8" name="Rectangle 12"/>
          <p:cNvSpPr>
            <a:spLocks noChangeArrowheads="1"/>
          </p:cNvSpPr>
          <p:nvPr/>
        </p:nvSpPr>
        <p:spPr bwMode="auto">
          <a:xfrm>
            <a:off x="2895600" y="18864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69" name="Rectangle 13"/>
          <p:cNvSpPr>
            <a:spLocks noChangeArrowheads="1"/>
          </p:cNvSpPr>
          <p:nvPr/>
        </p:nvSpPr>
        <p:spPr bwMode="auto">
          <a:xfrm>
            <a:off x="2971800" y="722040"/>
            <a:ext cx="142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4</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0670" name="Rectangle 14"/>
          <p:cNvSpPr>
            <a:spLocks noChangeArrowheads="1"/>
          </p:cNvSpPr>
          <p:nvPr/>
        </p:nvSpPr>
        <p:spPr bwMode="auto">
          <a:xfrm>
            <a:off x="3505200" y="341040"/>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0671" name="Rectangle 15"/>
          <p:cNvSpPr>
            <a:spLocks noChangeArrowheads="1"/>
          </p:cNvSpPr>
          <p:nvPr/>
        </p:nvSpPr>
        <p:spPr bwMode="auto">
          <a:xfrm>
            <a:off x="4114800" y="78871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72" name="Rectangle 16"/>
          <p:cNvSpPr>
            <a:spLocks noChangeArrowheads="1"/>
          </p:cNvSpPr>
          <p:nvPr/>
        </p:nvSpPr>
        <p:spPr bwMode="auto">
          <a:xfrm>
            <a:off x="3352800" y="12935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73" name="Rectangle 17"/>
          <p:cNvSpPr>
            <a:spLocks noChangeArrowheads="1"/>
          </p:cNvSpPr>
          <p:nvPr/>
        </p:nvSpPr>
        <p:spPr bwMode="auto">
          <a:xfrm>
            <a:off x="4953000" y="78871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74" name="Rectangle 18"/>
          <p:cNvSpPr>
            <a:spLocks noChangeArrowheads="1"/>
          </p:cNvSpPr>
          <p:nvPr/>
        </p:nvSpPr>
        <p:spPr bwMode="auto">
          <a:xfrm>
            <a:off x="3352800" y="19793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75" name="Rectangle 19"/>
          <p:cNvSpPr>
            <a:spLocks noChangeArrowheads="1"/>
          </p:cNvSpPr>
          <p:nvPr/>
        </p:nvSpPr>
        <p:spPr bwMode="auto">
          <a:xfrm>
            <a:off x="5791200" y="78871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76" name="Rectangle 20"/>
          <p:cNvSpPr>
            <a:spLocks noChangeArrowheads="1"/>
          </p:cNvSpPr>
          <p:nvPr/>
        </p:nvSpPr>
        <p:spPr bwMode="auto">
          <a:xfrm>
            <a:off x="3352800" y="26651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77" name="Rectangle 21"/>
          <p:cNvSpPr>
            <a:spLocks noChangeArrowheads="1"/>
          </p:cNvSpPr>
          <p:nvPr/>
        </p:nvSpPr>
        <p:spPr bwMode="auto">
          <a:xfrm>
            <a:off x="3352800" y="34271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78" name="Rectangle 22"/>
          <p:cNvSpPr>
            <a:spLocks noChangeArrowheads="1"/>
          </p:cNvSpPr>
          <p:nvPr/>
        </p:nvSpPr>
        <p:spPr bwMode="auto">
          <a:xfrm>
            <a:off x="6705600" y="78871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79" name="Rectangle 23"/>
          <p:cNvSpPr>
            <a:spLocks noChangeArrowheads="1"/>
          </p:cNvSpPr>
          <p:nvPr/>
        </p:nvSpPr>
        <p:spPr bwMode="auto">
          <a:xfrm>
            <a:off x="4191000" y="2769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0" name="Rectangle 24"/>
          <p:cNvSpPr>
            <a:spLocks noChangeArrowheads="1"/>
          </p:cNvSpPr>
          <p:nvPr/>
        </p:nvSpPr>
        <p:spPr bwMode="auto">
          <a:xfrm>
            <a:off x="5029200" y="2769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1" name="Rectangle 25"/>
          <p:cNvSpPr>
            <a:spLocks noChangeArrowheads="1"/>
          </p:cNvSpPr>
          <p:nvPr/>
        </p:nvSpPr>
        <p:spPr bwMode="auto">
          <a:xfrm>
            <a:off x="5867400" y="2769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2" name="Rectangle 26"/>
          <p:cNvSpPr>
            <a:spLocks noChangeArrowheads="1"/>
          </p:cNvSpPr>
          <p:nvPr/>
        </p:nvSpPr>
        <p:spPr bwMode="auto">
          <a:xfrm>
            <a:off x="6781800" y="2769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3" name="Rectangle 27"/>
          <p:cNvSpPr>
            <a:spLocks noChangeArrowheads="1"/>
          </p:cNvSpPr>
          <p:nvPr/>
        </p:nvSpPr>
        <p:spPr bwMode="auto">
          <a:xfrm>
            <a:off x="6781800" y="34557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4" name="Rectangle 28"/>
          <p:cNvSpPr>
            <a:spLocks noChangeArrowheads="1"/>
          </p:cNvSpPr>
          <p:nvPr/>
        </p:nvSpPr>
        <p:spPr bwMode="auto">
          <a:xfrm>
            <a:off x="5867400" y="34557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5" name="Rectangle 29"/>
          <p:cNvSpPr>
            <a:spLocks noChangeArrowheads="1"/>
          </p:cNvSpPr>
          <p:nvPr/>
        </p:nvSpPr>
        <p:spPr bwMode="auto">
          <a:xfrm>
            <a:off x="5105400" y="1322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6" name="Rectangle 30"/>
          <p:cNvSpPr>
            <a:spLocks noChangeArrowheads="1"/>
          </p:cNvSpPr>
          <p:nvPr/>
        </p:nvSpPr>
        <p:spPr bwMode="auto">
          <a:xfrm>
            <a:off x="5943600" y="1322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7" name="Rectangle 31"/>
          <p:cNvSpPr>
            <a:spLocks noChangeArrowheads="1"/>
          </p:cNvSpPr>
          <p:nvPr/>
        </p:nvSpPr>
        <p:spPr bwMode="auto">
          <a:xfrm>
            <a:off x="4191000" y="2007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8" name="Rectangle 32"/>
          <p:cNvSpPr>
            <a:spLocks noChangeArrowheads="1"/>
          </p:cNvSpPr>
          <p:nvPr/>
        </p:nvSpPr>
        <p:spPr bwMode="auto">
          <a:xfrm>
            <a:off x="4191000" y="34557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89" name="Rectangle 33"/>
          <p:cNvSpPr>
            <a:spLocks noChangeArrowheads="1"/>
          </p:cNvSpPr>
          <p:nvPr/>
        </p:nvSpPr>
        <p:spPr bwMode="auto">
          <a:xfrm>
            <a:off x="5029200" y="34557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90" name="Rectangle 34"/>
          <p:cNvSpPr>
            <a:spLocks noChangeArrowheads="1"/>
          </p:cNvSpPr>
          <p:nvPr/>
        </p:nvSpPr>
        <p:spPr bwMode="auto">
          <a:xfrm>
            <a:off x="6858000" y="1322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91" name="Rectangle 35"/>
          <p:cNvSpPr>
            <a:spLocks noChangeArrowheads="1"/>
          </p:cNvSpPr>
          <p:nvPr/>
        </p:nvSpPr>
        <p:spPr bwMode="auto">
          <a:xfrm>
            <a:off x="5867400" y="2007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92" name="Rectangle 36"/>
          <p:cNvSpPr>
            <a:spLocks noChangeArrowheads="1"/>
          </p:cNvSpPr>
          <p:nvPr/>
        </p:nvSpPr>
        <p:spPr bwMode="auto">
          <a:xfrm>
            <a:off x="5029200" y="2007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93" name="Rectangle 37"/>
          <p:cNvSpPr>
            <a:spLocks noChangeArrowheads="1"/>
          </p:cNvSpPr>
          <p:nvPr/>
        </p:nvSpPr>
        <p:spPr bwMode="auto">
          <a:xfrm>
            <a:off x="6781800" y="200790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70694" name="Rectangle 38"/>
          <p:cNvSpPr>
            <a:spLocks noChangeArrowheads="1"/>
          </p:cNvSpPr>
          <p:nvPr/>
        </p:nvSpPr>
        <p:spPr bwMode="auto">
          <a:xfrm>
            <a:off x="4267200" y="1322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0698" name="Oval 42"/>
          <p:cNvSpPr>
            <a:spLocks noChangeArrowheads="1"/>
          </p:cNvSpPr>
          <p:nvPr/>
        </p:nvSpPr>
        <p:spPr bwMode="auto">
          <a:xfrm>
            <a:off x="4038600" y="3389040"/>
            <a:ext cx="3352800" cy="8382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9" name="Oval 43"/>
          <p:cNvSpPr>
            <a:spLocks noChangeArrowheads="1"/>
          </p:cNvSpPr>
          <p:nvPr/>
        </p:nvSpPr>
        <p:spPr bwMode="auto">
          <a:xfrm>
            <a:off x="4038600" y="1941240"/>
            <a:ext cx="3352800" cy="8382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0704" name="Object 48"/>
          <p:cNvGraphicFramePr>
            <a:graphicFrameLocks noChangeAspect="1"/>
          </p:cNvGraphicFramePr>
          <p:nvPr/>
        </p:nvGraphicFramePr>
        <p:xfrm>
          <a:off x="4667240" y="5732532"/>
          <a:ext cx="1857388" cy="561656"/>
        </p:xfrm>
        <a:graphic>
          <a:graphicData uri="http://schemas.openxmlformats.org/presentationml/2006/ole">
            <mc:AlternateContent xmlns:mc="http://schemas.openxmlformats.org/markup-compatibility/2006">
              <mc:Choice xmlns:v="urn:schemas-microsoft-com:vml" Requires="v">
                <p:oleObj spid="_x0000_s71146" name="Equation" r:id="rId5" imgW="723600" imgH="215640" progId="Equation.DSMT4">
                  <p:embed/>
                </p:oleObj>
              </mc:Choice>
              <mc:Fallback>
                <p:oleObj name="Equation" r:id="rId5" imgW="723600" imgH="215640" progId="Equation.DSMT4">
                  <p:embed/>
                  <p:pic>
                    <p:nvPicPr>
                      <p:cNvPr id="0" name="Picture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40" y="5732532"/>
                        <a:ext cx="1857388" cy="561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775" name="Object 119"/>
          <p:cNvGraphicFramePr>
            <a:graphicFrameLocks noChangeAspect="1"/>
          </p:cNvGraphicFramePr>
          <p:nvPr/>
        </p:nvGraphicFramePr>
        <p:xfrm>
          <a:off x="4095736" y="4946715"/>
          <a:ext cx="3357586" cy="670983"/>
        </p:xfrm>
        <a:graphic>
          <a:graphicData uri="http://schemas.openxmlformats.org/presentationml/2006/ole">
            <mc:AlternateContent xmlns:mc="http://schemas.openxmlformats.org/markup-compatibility/2006">
              <mc:Choice xmlns:v="urn:schemas-microsoft-com:vml" Requires="v">
                <p:oleObj spid="_x0000_s71147" name="Equation" r:id="rId7" imgW="1282680" imgH="253800" progId="Equation.DSMT4">
                  <p:embed/>
                </p:oleObj>
              </mc:Choice>
              <mc:Fallback>
                <p:oleObj name="Equation" r:id="rId7" imgW="1282680" imgH="253800" progId="Equation.DSMT4">
                  <p:embed/>
                  <p:pic>
                    <p:nvPicPr>
                      <p:cNvPr id="0" name="Picture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5736" y="4946715"/>
                        <a:ext cx="3357586" cy="670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2" name="直接箭头连接符 41"/>
          <p:cNvCxnSpPr/>
          <p:nvPr/>
        </p:nvCxnSpPr>
        <p:spPr bwMode="auto">
          <a:xfrm rot="16200000" flipV="1">
            <a:off x="6096000" y="4365362"/>
            <a:ext cx="1357322" cy="214314"/>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rot="16200000" flipV="1">
            <a:off x="3774265" y="3186635"/>
            <a:ext cx="2714644" cy="1071570"/>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99"/>
                                        </p:tgtEl>
                                        <p:attrNameLst>
                                          <p:attrName>style.visibility</p:attrName>
                                        </p:attrNameLst>
                                      </p:cBhvr>
                                      <p:to>
                                        <p:strVal val="visible"/>
                                      </p:to>
                                    </p:set>
                                    <p:anim calcmode="lin" valueType="num">
                                      <p:cBhvr additive="base">
                                        <p:cTn id="7" dur="500" fill="hold"/>
                                        <p:tgtEl>
                                          <p:spTgt spid="70699"/>
                                        </p:tgtEl>
                                        <p:attrNameLst>
                                          <p:attrName>ppt_x</p:attrName>
                                        </p:attrNameLst>
                                      </p:cBhvr>
                                      <p:tavLst>
                                        <p:tav tm="0">
                                          <p:val>
                                            <p:strVal val="0-#ppt_w/2"/>
                                          </p:val>
                                        </p:tav>
                                        <p:tav tm="100000">
                                          <p:val>
                                            <p:strVal val="#ppt_x"/>
                                          </p:val>
                                        </p:tav>
                                      </p:tavLst>
                                    </p:anim>
                                    <p:anim calcmode="lin" valueType="num">
                                      <p:cBhvr additive="base">
                                        <p:cTn id="8" dur="500" fill="hold"/>
                                        <p:tgtEl>
                                          <p:spTgt spid="706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98"/>
                                        </p:tgtEl>
                                        <p:attrNameLst>
                                          <p:attrName>style.visibility</p:attrName>
                                        </p:attrNameLst>
                                      </p:cBhvr>
                                      <p:to>
                                        <p:strVal val="visible"/>
                                      </p:to>
                                    </p:set>
                                    <p:anim calcmode="lin" valueType="num">
                                      <p:cBhvr additive="base">
                                        <p:cTn id="13" dur="500" fill="hold"/>
                                        <p:tgtEl>
                                          <p:spTgt spid="70698"/>
                                        </p:tgtEl>
                                        <p:attrNameLst>
                                          <p:attrName>ppt_x</p:attrName>
                                        </p:attrNameLst>
                                      </p:cBhvr>
                                      <p:tavLst>
                                        <p:tav tm="0">
                                          <p:val>
                                            <p:strVal val="0-#ppt_w/2"/>
                                          </p:val>
                                        </p:tav>
                                        <p:tav tm="100000">
                                          <p:val>
                                            <p:strVal val="#ppt_x"/>
                                          </p:val>
                                        </p:tav>
                                      </p:tavLst>
                                    </p:anim>
                                    <p:anim calcmode="lin" valueType="num">
                                      <p:cBhvr additive="base">
                                        <p:cTn id="14" dur="500" fill="hold"/>
                                        <p:tgtEl>
                                          <p:spTgt spid="706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0775"/>
                                        </p:tgtEl>
                                        <p:attrNameLst>
                                          <p:attrName>style.visibility</p:attrName>
                                        </p:attrNameLst>
                                      </p:cBhvr>
                                      <p:to>
                                        <p:strVal val="visible"/>
                                      </p:to>
                                    </p:set>
                                    <p:anim calcmode="lin" valueType="num">
                                      <p:cBhvr additive="base">
                                        <p:cTn id="19" dur="500" fill="hold"/>
                                        <p:tgtEl>
                                          <p:spTgt spid="70775"/>
                                        </p:tgtEl>
                                        <p:attrNameLst>
                                          <p:attrName>ppt_x</p:attrName>
                                        </p:attrNameLst>
                                      </p:cBhvr>
                                      <p:tavLst>
                                        <p:tav tm="0">
                                          <p:val>
                                            <p:strVal val="0-#ppt_w/2"/>
                                          </p:val>
                                        </p:tav>
                                        <p:tav tm="100000">
                                          <p:val>
                                            <p:strVal val="#ppt_x"/>
                                          </p:val>
                                        </p:tav>
                                      </p:tavLst>
                                    </p:anim>
                                    <p:anim calcmode="lin" valueType="num">
                                      <p:cBhvr additive="base">
                                        <p:cTn id="20" dur="500" fill="hold"/>
                                        <p:tgtEl>
                                          <p:spTgt spid="707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70704"/>
                                        </p:tgtEl>
                                        <p:attrNameLst>
                                          <p:attrName>style.visibility</p:attrName>
                                        </p:attrNameLst>
                                      </p:cBhvr>
                                      <p:to>
                                        <p:strVal val="visible"/>
                                      </p:to>
                                    </p:set>
                                    <p:anim calcmode="lin" valueType="num">
                                      <p:cBhvr additive="base">
                                        <p:cTn id="24" dur="500" fill="hold"/>
                                        <p:tgtEl>
                                          <p:spTgt spid="70704"/>
                                        </p:tgtEl>
                                        <p:attrNameLst>
                                          <p:attrName>ppt_x</p:attrName>
                                        </p:attrNameLst>
                                      </p:cBhvr>
                                      <p:tavLst>
                                        <p:tav tm="0">
                                          <p:val>
                                            <p:strVal val="0-#ppt_w/2"/>
                                          </p:val>
                                        </p:tav>
                                        <p:tav tm="100000">
                                          <p:val>
                                            <p:strVal val="#ppt_x"/>
                                          </p:val>
                                        </p:tav>
                                      </p:tavLst>
                                    </p:anim>
                                    <p:anim calcmode="lin" valueType="num">
                                      <p:cBhvr additive="base">
                                        <p:cTn id="25" dur="500" fill="hold"/>
                                        <p:tgtEl>
                                          <p:spTgt spid="707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ppt_x"/>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98" grpId="0" animBg="1"/>
      <p:bldP spid="70699"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4" name="Rectangle 4"/>
          <p:cNvSpPr>
            <a:spLocks noChangeArrowheads="1"/>
          </p:cNvSpPr>
          <p:nvPr/>
        </p:nvSpPr>
        <p:spPr bwMode="auto">
          <a:xfrm>
            <a:off x="3962400" y="1331640"/>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5" name="Line 5"/>
          <p:cNvSpPr>
            <a:spLocks noChangeShapeType="1"/>
          </p:cNvSpPr>
          <p:nvPr/>
        </p:nvSpPr>
        <p:spPr bwMode="auto">
          <a:xfrm flipV="1">
            <a:off x="3962400" y="201744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6" name="Line 6"/>
          <p:cNvSpPr>
            <a:spLocks noChangeShapeType="1"/>
          </p:cNvSpPr>
          <p:nvPr/>
        </p:nvSpPr>
        <p:spPr bwMode="auto">
          <a:xfrm>
            <a:off x="3962400" y="346524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7" name="Line 7"/>
          <p:cNvSpPr>
            <a:spLocks noChangeShapeType="1"/>
          </p:cNvSpPr>
          <p:nvPr/>
        </p:nvSpPr>
        <p:spPr bwMode="auto">
          <a:xfrm>
            <a:off x="3962400" y="270324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8" name="Line 8"/>
          <p:cNvSpPr>
            <a:spLocks noChangeShapeType="1"/>
          </p:cNvSpPr>
          <p:nvPr/>
        </p:nvSpPr>
        <p:spPr bwMode="auto">
          <a:xfrm>
            <a:off x="4800600" y="133164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9" name="Line 9"/>
          <p:cNvSpPr>
            <a:spLocks noChangeShapeType="1"/>
          </p:cNvSpPr>
          <p:nvPr/>
        </p:nvSpPr>
        <p:spPr bwMode="auto">
          <a:xfrm>
            <a:off x="6477000" y="133164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0" name="Line 10"/>
          <p:cNvSpPr>
            <a:spLocks noChangeShapeType="1"/>
          </p:cNvSpPr>
          <p:nvPr/>
        </p:nvSpPr>
        <p:spPr bwMode="auto">
          <a:xfrm>
            <a:off x="5638800" y="1331640"/>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1" name="Line 11"/>
          <p:cNvSpPr>
            <a:spLocks noChangeShapeType="1"/>
          </p:cNvSpPr>
          <p:nvPr/>
        </p:nvSpPr>
        <p:spPr bwMode="auto">
          <a:xfrm flipH="1" flipV="1">
            <a:off x="3352800" y="722040"/>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2" name="Rectangle 12"/>
          <p:cNvSpPr>
            <a:spLocks noChangeArrowheads="1"/>
          </p:cNvSpPr>
          <p:nvPr/>
        </p:nvSpPr>
        <p:spPr bwMode="auto">
          <a:xfrm>
            <a:off x="2895600" y="18864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693" name="Rectangle 13"/>
          <p:cNvSpPr>
            <a:spLocks noChangeArrowheads="1"/>
          </p:cNvSpPr>
          <p:nvPr/>
        </p:nvSpPr>
        <p:spPr bwMode="auto">
          <a:xfrm>
            <a:off x="2895600" y="798240"/>
            <a:ext cx="142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4</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1694" name="Rectangle 14"/>
          <p:cNvSpPr>
            <a:spLocks noChangeArrowheads="1"/>
          </p:cNvSpPr>
          <p:nvPr/>
        </p:nvSpPr>
        <p:spPr bwMode="auto">
          <a:xfrm>
            <a:off x="3429000" y="341040"/>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1695" name="Rectangle 15"/>
          <p:cNvSpPr>
            <a:spLocks noChangeArrowheads="1"/>
          </p:cNvSpPr>
          <p:nvPr/>
        </p:nvSpPr>
        <p:spPr bwMode="auto">
          <a:xfrm>
            <a:off x="4038600" y="78871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696" name="Rectangle 16"/>
          <p:cNvSpPr>
            <a:spLocks noChangeArrowheads="1"/>
          </p:cNvSpPr>
          <p:nvPr/>
        </p:nvSpPr>
        <p:spPr bwMode="auto">
          <a:xfrm>
            <a:off x="3276600" y="13697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697" name="Rectangle 17"/>
          <p:cNvSpPr>
            <a:spLocks noChangeArrowheads="1"/>
          </p:cNvSpPr>
          <p:nvPr/>
        </p:nvSpPr>
        <p:spPr bwMode="auto">
          <a:xfrm>
            <a:off x="4876800" y="78871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698" name="Rectangle 18"/>
          <p:cNvSpPr>
            <a:spLocks noChangeArrowheads="1"/>
          </p:cNvSpPr>
          <p:nvPr/>
        </p:nvSpPr>
        <p:spPr bwMode="auto">
          <a:xfrm>
            <a:off x="3276600" y="19793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699" name="Rectangle 19"/>
          <p:cNvSpPr>
            <a:spLocks noChangeArrowheads="1"/>
          </p:cNvSpPr>
          <p:nvPr/>
        </p:nvSpPr>
        <p:spPr bwMode="auto">
          <a:xfrm>
            <a:off x="5715000" y="78871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0" name="Rectangle 20"/>
          <p:cNvSpPr>
            <a:spLocks noChangeArrowheads="1"/>
          </p:cNvSpPr>
          <p:nvPr/>
        </p:nvSpPr>
        <p:spPr bwMode="auto">
          <a:xfrm>
            <a:off x="3276600" y="26651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1" name="Rectangle 21"/>
          <p:cNvSpPr>
            <a:spLocks noChangeArrowheads="1"/>
          </p:cNvSpPr>
          <p:nvPr/>
        </p:nvSpPr>
        <p:spPr bwMode="auto">
          <a:xfrm>
            <a:off x="3276600" y="34271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2" name="Rectangle 22"/>
          <p:cNvSpPr>
            <a:spLocks noChangeArrowheads="1"/>
          </p:cNvSpPr>
          <p:nvPr/>
        </p:nvSpPr>
        <p:spPr bwMode="auto">
          <a:xfrm>
            <a:off x="6629400" y="78871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3" name="Rectangle 23"/>
          <p:cNvSpPr>
            <a:spLocks noChangeArrowheads="1"/>
          </p:cNvSpPr>
          <p:nvPr/>
        </p:nvSpPr>
        <p:spPr bwMode="auto">
          <a:xfrm>
            <a:off x="4114800" y="2769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4" name="Rectangle 24"/>
          <p:cNvSpPr>
            <a:spLocks noChangeArrowheads="1"/>
          </p:cNvSpPr>
          <p:nvPr/>
        </p:nvSpPr>
        <p:spPr bwMode="auto">
          <a:xfrm>
            <a:off x="4953000" y="2769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5" name="Rectangle 25"/>
          <p:cNvSpPr>
            <a:spLocks noChangeArrowheads="1"/>
          </p:cNvSpPr>
          <p:nvPr/>
        </p:nvSpPr>
        <p:spPr bwMode="auto">
          <a:xfrm>
            <a:off x="5791200" y="2769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6" name="Rectangle 26"/>
          <p:cNvSpPr>
            <a:spLocks noChangeArrowheads="1"/>
          </p:cNvSpPr>
          <p:nvPr/>
        </p:nvSpPr>
        <p:spPr bwMode="auto">
          <a:xfrm>
            <a:off x="6705600" y="2769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7" name="Rectangle 27"/>
          <p:cNvSpPr>
            <a:spLocks noChangeArrowheads="1"/>
          </p:cNvSpPr>
          <p:nvPr/>
        </p:nvSpPr>
        <p:spPr bwMode="auto">
          <a:xfrm>
            <a:off x="6705600" y="34557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8" name="Rectangle 28"/>
          <p:cNvSpPr>
            <a:spLocks noChangeArrowheads="1"/>
          </p:cNvSpPr>
          <p:nvPr/>
        </p:nvSpPr>
        <p:spPr bwMode="auto">
          <a:xfrm>
            <a:off x="5791200" y="34557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09" name="Rectangle 29"/>
          <p:cNvSpPr>
            <a:spLocks noChangeArrowheads="1"/>
          </p:cNvSpPr>
          <p:nvPr/>
        </p:nvSpPr>
        <p:spPr bwMode="auto">
          <a:xfrm>
            <a:off x="5029200" y="1322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0" name="Rectangle 30"/>
          <p:cNvSpPr>
            <a:spLocks noChangeArrowheads="1"/>
          </p:cNvSpPr>
          <p:nvPr/>
        </p:nvSpPr>
        <p:spPr bwMode="auto">
          <a:xfrm>
            <a:off x="5867400" y="1322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1" name="Rectangle 31"/>
          <p:cNvSpPr>
            <a:spLocks noChangeArrowheads="1"/>
          </p:cNvSpPr>
          <p:nvPr/>
        </p:nvSpPr>
        <p:spPr bwMode="auto">
          <a:xfrm>
            <a:off x="4114800" y="2007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2" name="Rectangle 32"/>
          <p:cNvSpPr>
            <a:spLocks noChangeArrowheads="1"/>
          </p:cNvSpPr>
          <p:nvPr/>
        </p:nvSpPr>
        <p:spPr bwMode="auto">
          <a:xfrm>
            <a:off x="4114800" y="34557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3" name="Rectangle 33"/>
          <p:cNvSpPr>
            <a:spLocks noChangeArrowheads="1"/>
          </p:cNvSpPr>
          <p:nvPr/>
        </p:nvSpPr>
        <p:spPr bwMode="auto">
          <a:xfrm>
            <a:off x="4953000" y="34557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4" name="Rectangle 34"/>
          <p:cNvSpPr>
            <a:spLocks noChangeArrowheads="1"/>
          </p:cNvSpPr>
          <p:nvPr/>
        </p:nvSpPr>
        <p:spPr bwMode="auto">
          <a:xfrm>
            <a:off x="6781800" y="1322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5" name="Rectangle 35"/>
          <p:cNvSpPr>
            <a:spLocks noChangeArrowheads="1"/>
          </p:cNvSpPr>
          <p:nvPr/>
        </p:nvSpPr>
        <p:spPr bwMode="auto">
          <a:xfrm>
            <a:off x="5791200" y="2007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6" name="Rectangle 36"/>
          <p:cNvSpPr>
            <a:spLocks noChangeArrowheads="1"/>
          </p:cNvSpPr>
          <p:nvPr/>
        </p:nvSpPr>
        <p:spPr bwMode="auto">
          <a:xfrm>
            <a:off x="4953000" y="20079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7" name="Rectangle 37"/>
          <p:cNvSpPr>
            <a:spLocks noChangeArrowheads="1"/>
          </p:cNvSpPr>
          <p:nvPr/>
        </p:nvSpPr>
        <p:spPr bwMode="auto">
          <a:xfrm>
            <a:off x="6705600" y="2084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18" name="Rectangle 38"/>
          <p:cNvSpPr>
            <a:spLocks noChangeArrowheads="1"/>
          </p:cNvSpPr>
          <p:nvPr/>
        </p:nvSpPr>
        <p:spPr bwMode="auto">
          <a:xfrm>
            <a:off x="4191000" y="132211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1720" name="Oval 40"/>
          <p:cNvSpPr>
            <a:spLocks noChangeArrowheads="1"/>
          </p:cNvSpPr>
          <p:nvPr/>
        </p:nvSpPr>
        <p:spPr bwMode="auto">
          <a:xfrm>
            <a:off x="3962400" y="1941240"/>
            <a:ext cx="1676400" cy="16002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24" name="Group 44"/>
          <p:cNvGrpSpPr>
            <a:grpSpLocks/>
          </p:cNvGrpSpPr>
          <p:nvPr/>
        </p:nvGrpSpPr>
        <p:grpSpPr bwMode="auto">
          <a:xfrm>
            <a:off x="5638800" y="798240"/>
            <a:ext cx="1601788" cy="3733800"/>
            <a:chOff x="3264" y="576"/>
            <a:chExt cx="1009" cy="2352"/>
          </a:xfrm>
        </p:grpSpPr>
        <p:sp>
          <p:nvSpPr>
            <p:cNvPr id="71721" name="Arc 41"/>
            <p:cNvSpPr>
              <a:spLocks/>
            </p:cNvSpPr>
            <p:nvPr/>
          </p:nvSpPr>
          <p:spPr bwMode="auto">
            <a:xfrm>
              <a:off x="3264" y="2208"/>
              <a:ext cx="960" cy="720"/>
            </a:xfrm>
            <a:custGeom>
              <a:avLst/>
              <a:gdLst>
                <a:gd name="G0" fmla="+- 21600 0 0"/>
                <a:gd name="G1" fmla="+- 21600 0 0"/>
                <a:gd name="G2" fmla="+- 21600 0 0"/>
                <a:gd name="T0" fmla="*/ 2282 w 43200"/>
                <a:gd name="T1" fmla="*/ 31262 h 34308"/>
                <a:gd name="T2" fmla="*/ 39066 w 43200"/>
                <a:gd name="T3" fmla="*/ 34308 h 34308"/>
                <a:gd name="T4" fmla="*/ 21600 w 43200"/>
                <a:gd name="T5" fmla="*/ 21600 h 34308"/>
              </a:gdLst>
              <a:ahLst/>
              <a:cxnLst>
                <a:cxn ang="0">
                  <a:pos x="T0" y="T1"/>
                </a:cxn>
                <a:cxn ang="0">
                  <a:pos x="T2" y="T3"/>
                </a:cxn>
                <a:cxn ang="0">
                  <a:pos x="T4" y="T5"/>
                </a:cxn>
              </a:cxnLst>
              <a:rect l="0" t="0" r="r" b="b"/>
              <a:pathLst>
                <a:path w="43200" h="34308" fill="none"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path>
                <a:path w="43200" h="34308" stroke="0" extrusionOk="0">
                  <a:moveTo>
                    <a:pt x="2281" y="31262"/>
                  </a:moveTo>
                  <a:cubicBezTo>
                    <a:pt x="781" y="28262"/>
                    <a:pt x="0" y="24954"/>
                    <a:pt x="0" y="21600"/>
                  </a:cubicBezTo>
                  <a:cubicBezTo>
                    <a:pt x="0" y="9670"/>
                    <a:pt x="9670" y="0"/>
                    <a:pt x="21600" y="0"/>
                  </a:cubicBezTo>
                  <a:cubicBezTo>
                    <a:pt x="33529" y="0"/>
                    <a:pt x="43200" y="9670"/>
                    <a:pt x="43200" y="21600"/>
                  </a:cubicBezTo>
                  <a:cubicBezTo>
                    <a:pt x="43200" y="26166"/>
                    <a:pt x="41752" y="30615"/>
                    <a:pt x="39066" y="34308"/>
                  </a:cubicBezTo>
                  <a:lnTo>
                    <a:pt x="21600" y="21600"/>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2" name="Arc 42"/>
            <p:cNvSpPr>
              <a:spLocks/>
            </p:cNvSpPr>
            <p:nvPr/>
          </p:nvSpPr>
          <p:spPr bwMode="auto">
            <a:xfrm>
              <a:off x="3360" y="576"/>
              <a:ext cx="913" cy="803"/>
            </a:xfrm>
            <a:custGeom>
              <a:avLst/>
              <a:gdLst>
                <a:gd name="G0" fmla="+- 21600 0 0"/>
                <a:gd name="G1" fmla="+- 14022 0 0"/>
                <a:gd name="G2" fmla="+- 21600 0 0"/>
                <a:gd name="T0" fmla="*/ 39332 w 43200"/>
                <a:gd name="T1" fmla="*/ 1688 h 35622"/>
                <a:gd name="T2" fmla="*/ 5170 w 43200"/>
                <a:gd name="T3" fmla="*/ 0 h 35622"/>
                <a:gd name="T4" fmla="*/ 21600 w 43200"/>
                <a:gd name="T5" fmla="*/ 14022 h 35622"/>
              </a:gdLst>
              <a:ahLst/>
              <a:cxnLst>
                <a:cxn ang="0">
                  <a:pos x="T0" y="T1"/>
                </a:cxn>
                <a:cxn ang="0">
                  <a:pos x="T2" y="T3"/>
                </a:cxn>
                <a:cxn ang="0">
                  <a:pos x="T4" y="T5"/>
                </a:cxn>
              </a:cxnLst>
              <a:rect l="0" t="0" r="r" b="b"/>
              <a:pathLst>
                <a:path w="43200" h="35622" fill="none"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path>
                <a:path w="43200" h="35622" stroke="0" extrusionOk="0">
                  <a:moveTo>
                    <a:pt x="39332" y="1687"/>
                  </a:moveTo>
                  <a:cubicBezTo>
                    <a:pt x="41850" y="5308"/>
                    <a:pt x="43200" y="9612"/>
                    <a:pt x="43200" y="14022"/>
                  </a:cubicBezTo>
                  <a:cubicBezTo>
                    <a:pt x="43200" y="25951"/>
                    <a:pt x="33529" y="35622"/>
                    <a:pt x="21600" y="35622"/>
                  </a:cubicBezTo>
                  <a:cubicBezTo>
                    <a:pt x="9670" y="35622"/>
                    <a:pt x="0" y="25951"/>
                    <a:pt x="0" y="14022"/>
                  </a:cubicBezTo>
                  <a:cubicBezTo>
                    <a:pt x="-1" y="8881"/>
                    <a:pt x="1833" y="3909"/>
                    <a:pt x="5170" y="0"/>
                  </a:cubicBezTo>
                  <a:lnTo>
                    <a:pt x="21600" y="14022"/>
                  </a:lnTo>
                  <a:close/>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71728" name="Object 48"/>
          <p:cNvGraphicFramePr>
            <a:graphicFrameLocks noChangeAspect="1"/>
          </p:cNvGraphicFramePr>
          <p:nvPr/>
        </p:nvGraphicFramePr>
        <p:xfrm>
          <a:off x="4881555" y="5884613"/>
          <a:ext cx="2041525" cy="623888"/>
        </p:xfrm>
        <a:graphic>
          <a:graphicData uri="http://schemas.openxmlformats.org/presentationml/2006/ole">
            <mc:AlternateContent xmlns:mc="http://schemas.openxmlformats.org/markup-compatibility/2006">
              <mc:Choice xmlns:v="urn:schemas-microsoft-com:vml" Requires="v">
                <p:oleObj spid="_x0000_s72169" name="Equation" r:id="rId5" imgW="711000" imgH="215640" progId="Equation.DSMT4">
                  <p:embed/>
                </p:oleObj>
              </mc:Choice>
              <mc:Fallback>
                <p:oleObj name="Equation" r:id="rId5" imgW="711000" imgH="215640" progId="Equation.DSMT4">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1555" y="5884613"/>
                        <a:ext cx="2041525"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98" name="Object 118"/>
          <p:cNvGraphicFramePr>
            <a:graphicFrameLocks noChangeAspect="1"/>
          </p:cNvGraphicFramePr>
          <p:nvPr/>
        </p:nvGraphicFramePr>
        <p:xfrm>
          <a:off x="4200538" y="5044809"/>
          <a:ext cx="3609975" cy="733425"/>
        </p:xfrm>
        <a:graphic>
          <a:graphicData uri="http://schemas.openxmlformats.org/presentationml/2006/ole">
            <mc:AlternateContent xmlns:mc="http://schemas.openxmlformats.org/markup-compatibility/2006">
              <mc:Choice xmlns:v="urn:schemas-microsoft-com:vml" Requires="v">
                <p:oleObj spid="_x0000_s72170" name="Equation" r:id="rId7" imgW="1257120" imgH="253800" progId="Equation.DSMT4">
                  <p:embed/>
                </p:oleObj>
              </mc:Choice>
              <mc:Fallback>
                <p:oleObj name="Equation" r:id="rId7" imgW="1257120" imgH="253800" progId="Equation.DSMT4">
                  <p:embed/>
                  <p:pic>
                    <p:nvPicPr>
                      <p:cNvPr id="0" name="Picture 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0538" y="5044809"/>
                        <a:ext cx="36099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直接箭头连接符 43"/>
          <p:cNvCxnSpPr/>
          <p:nvPr/>
        </p:nvCxnSpPr>
        <p:spPr bwMode="auto">
          <a:xfrm rot="16200000" flipV="1">
            <a:off x="4060017" y="3615262"/>
            <a:ext cx="2143140" cy="1214446"/>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rot="16200000" flipV="1">
            <a:off x="6131719" y="3829576"/>
            <a:ext cx="1285884" cy="1214446"/>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724"/>
                                        </p:tgtEl>
                                        <p:attrNameLst>
                                          <p:attrName>style.visibility</p:attrName>
                                        </p:attrNameLst>
                                      </p:cBhvr>
                                      <p:to>
                                        <p:strVal val="visible"/>
                                      </p:to>
                                    </p:set>
                                    <p:anim calcmode="lin" valueType="num">
                                      <p:cBhvr additive="base">
                                        <p:cTn id="7" dur="500" fill="hold"/>
                                        <p:tgtEl>
                                          <p:spTgt spid="71724"/>
                                        </p:tgtEl>
                                        <p:attrNameLst>
                                          <p:attrName>ppt_x</p:attrName>
                                        </p:attrNameLst>
                                      </p:cBhvr>
                                      <p:tavLst>
                                        <p:tav tm="0">
                                          <p:val>
                                            <p:strVal val="0-#ppt_w/2"/>
                                          </p:val>
                                        </p:tav>
                                        <p:tav tm="100000">
                                          <p:val>
                                            <p:strVal val="#ppt_x"/>
                                          </p:val>
                                        </p:tav>
                                      </p:tavLst>
                                    </p:anim>
                                    <p:anim calcmode="lin" valueType="num">
                                      <p:cBhvr additive="base">
                                        <p:cTn id="8" dur="500" fill="hold"/>
                                        <p:tgtEl>
                                          <p:spTgt spid="717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20"/>
                                        </p:tgtEl>
                                        <p:attrNameLst>
                                          <p:attrName>style.visibility</p:attrName>
                                        </p:attrNameLst>
                                      </p:cBhvr>
                                      <p:to>
                                        <p:strVal val="visible"/>
                                      </p:to>
                                    </p:set>
                                    <p:anim calcmode="lin" valueType="num">
                                      <p:cBhvr additive="base">
                                        <p:cTn id="13" dur="500" fill="hold"/>
                                        <p:tgtEl>
                                          <p:spTgt spid="71720"/>
                                        </p:tgtEl>
                                        <p:attrNameLst>
                                          <p:attrName>ppt_x</p:attrName>
                                        </p:attrNameLst>
                                      </p:cBhvr>
                                      <p:tavLst>
                                        <p:tav tm="0">
                                          <p:val>
                                            <p:strVal val="0-#ppt_w/2"/>
                                          </p:val>
                                        </p:tav>
                                        <p:tav tm="100000">
                                          <p:val>
                                            <p:strVal val="#ppt_x"/>
                                          </p:val>
                                        </p:tav>
                                      </p:tavLst>
                                    </p:anim>
                                    <p:anim calcmode="lin" valueType="num">
                                      <p:cBhvr additive="base">
                                        <p:cTn id="14" dur="500" fill="hold"/>
                                        <p:tgtEl>
                                          <p:spTgt spid="717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798"/>
                                        </p:tgtEl>
                                        <p:attrNameLst>
                                          <p:attrName>style.visibility</p:attrName>
                                        </p:attrNameLst>
                                      </p:cBhvr>
                                      <p:to>
                                        <p:strVal val="visible"/>
                                      </p:to>
                                    </p:set>
                                    <p:anim calcmode="lin" valueType="num">
                                      <p:cBhvr additive="base">
                                        <p:cTn id="19" dur="500" fill="hold"/>
                                        <p:tgtEl>
                                          <p:spTgt spid="71798"/>
                                        </p:tgtEl>
                                        <p:attrNameLst>
                                          <p:attrName>ppt_x</p:attrName>
                                        </p:attrNameLst>
                                      </p:cBhvr>
                                      <p:tavLst>
                                        <p:tav tm="0">
                                          <p:val>
                                            <p:strVal val="0-#ppt_w/2"/>
                                          </p:val>
                                        </p:tav>
                                        <p:tav tm="100000">
                                          <p:val>
                                            <p:strVal val="#ppt_x"/>
                                          </p:val>
                                        </p:tav>
                                      </p:tavLst>
                                    </p:anim>
                                    <p:anim calcmode="lin" valueType="num">
                                      <p:cBhvr additive="base">
                                        <p:cTn id="20" dur="500" fill="hold"/>
                                        <p:tgtEl>
                                          <p:spTgt spid="717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71728"/>
                                        </p:tgtEl>
                                        <p:attrNameLst>
                                          <p:attrName>style.visibility</p:attrName>
                                        </p:attrNameLst>
                                      </p:cBhvr>
                                      <p:to>
                                        <p:strVal val="visible"/>
                                      </p:to>
                                    </p:set>
                                    <p:anim calcmode="lin" valueType="num">
                                      <p:cBhvr additive="base">
                                        <p:cTn id="24" dur="500" fill="hold"/>
                                        <p:tgtEl>
                                          <p:spTgt spid="71728"/>
                                        </p:tgtEl>
                                        <p:attrNameLst>
                                          <p:attrName>ppt_x</p:attrName>
                                        </p:attrNameLst>
                                      </p:cBhvr>
                                      <p:tavLst>
                                        <p:tav tm="0">
                                          <p:val>
                                            <p:strVal val="0-#ppt_w/2"/>
                                          </p:val>
                                        </p:tav>
                                        <p:tav tm="100000">
                                          <p:val>
                                            <p:strVal val="#ppt_x"/>
                                          </p:val>
                                        </p:tav>
                                      </p:tavLst>
                                    </p:anim>
                                    <p:anim calcmode="lin" valueType="num">
                                      <p:cBhvr additive="base">
                                        <p:cTn id="25" dur="500" fill="hold"/>
                                        <p:tgtEl>
                                          <p:spTgt spid="717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ppt_x"/>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8" name="AutoShape 4"/>
          <p:cNvSpPr>
            <a:spLocks noChangeArrowheads="1"/>
          </p:cNvSpPr>
          <p:nvPr/>
        </p:nvSpPr>
        <p:spPr bwMode="auto">
          <a:xfrm>
            <a:off x="3429000" y="989930"/>
            <a:ext cx="228600" cy="228600"/>
          </a:xfrm>
          <a:prstGeom prst="flowChartOr">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9" name="AutoShape 5"/>
          <p:cNvSpPr>
            <a:spLocks noChangeArrowheads="1"/>
          </p:cNvSpPr>
          <p:nvPr/>
        </p:nvSpPr>
        <p:spPr bwMode="auto">
          <a:xfrm>
            <a:off x="5105400" y="989930"/>
            <a:ext cx="228600" cy="228600"/>
          </a:xfrm>
          <a:prstGeom prst="flowChartOr">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2" name="Line 8"/>
          <p:cNvSpPr>
            <a:spLocks noChangeShapeType="1"/>
          </p:cNvSpPr>
          <p:nvPr/>
        </p:nvSpPr>
        <p:spPr bwMode="auto">
          <a:xfrm>
            <a:off x="3048000" y="913730"/>
            <a:ext cx="990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3" name="Line 9"/>
          <p:cNvSpPr>
            <a:spLocks noChangeShapeType="1"/>
          </p:cNvSpPr>
          <p:nvPr/>
        </p:nvSpPr>
        <p:spPr bwMode="auto">
          <a:xfrm>
            <a:off x="4648200" y="913730"/>
            <a:ext cx="114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6" name="Line 12"/>
          <p:cNvSpPr>
            <a:spLocks noChangeShapeType="1"/>
          </p:cNvSpPr>
          <p:nvPr/>
        </p:nvSpPr>
        <p:spPr bwMode="auto">
          <a:xfrm>
            <a:off x="3048000" y="761330"/>
            <a:ext cx="2895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8" name="Oval 14"/>
          <p:cNvSpPr>
            <a:spLocks noChangeArrowheads="1"/>
          </p:cNvSpPr>
          <p:nvPr/>
        </p:nvSpPr>
        <p:spPr bwMode="auto">
          <a:xfrm>
            <a:off x="4267200" y="1066130"/>
            <a:ext cx="76200" cy="762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Rectangle 19"/>
          <p:cNvSpPr>
            <a:spLocks noChangeArrowheads="1"/>
          </p:cNvSpPr>
          <p:nvPr/>
        </p:nvSpPr>
        <p:spPr bwMode="auto">
          <a:xfrm>
            <a:off x="2362201" y="761331"/>
            <a:ext cx="72154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F= 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a:t>
            </a:r>
          </a:p>
        </p:txBody>
      </p:sp>
      <p:sp>
        <p:nvSpPr>
          <p:cNvPr id="31764" name="Line 20"/>
          <p:cNvSpPr>
            <a:spLocks noChangeShapeType="1"/>
          </p:cNvSpPr>
          <p:nvPr/>
        </p:nvSpPr>
        <p:spPr bwMode="auto">
          <a:xfrm>
            <a:off x="3048000" y="608930"/>
            <a:ext cx="2895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5" name="Oval 21"/>
          <p:cNvSpPr>
            <a:spLocks noChangeArrowheads="1"/>
          </p:cNvSpPr>
          <p:nvPr/>
        </p:nvSpPr>
        <p:spPr bwMode="auto">
          <a:xfrm>
            <a:off x="6934200" y="98993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Oval 22"/>
          <p:cNvSpPr>
            <a:spLocks noChangeArrowheads="1"/>
          </p:cNvSpPr>
          <p:nvPr/>
        </p:nvSpPr>
        <p:spPr bwMode="auto">
          <a:xfrm>
            <a:off x="7010400" y="1066130"/>
            <a:ext cx="76200" cy="762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Oval 23"/>
          <p:cNvSpPr>
            <a:spLocks noChangeArrowheads="1"/>
          </p:cNvSpPr>
          <p:nvPr/>
        </p:nvSpPr>
        <p:spPr bwMode="auto">
          <a:xfrm>
            <a:off x="8458200" y="98993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Oval 24"/>
          <p:cNvSpPr>
            <a:spLocks noChangeArrowheads="1"/>
          </p:cNvSpPr>
          <p:nvPr/>
        </p:nvSpPr>
        <p:spPr bwMode="auto">
          <a:xfrm>
            <a:off x="8534400" y="1066130"/>
            <a:ext cx="76200" cy="762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Rectangle 25"/>
          <p:cNvSpPr>
            <a:spLocks noChangeArrowheads="1"/>
          </p:cNvSpPr>
          <p:nvPr/>
        </p:nvSpPr>
        <p:spPr bwMode="auto">
          <a:xfrm>
            <a:off x="1828800" y="1988841"/>
            <a:ext cx="8305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If A</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 ; A</a:t>
            </a:r>
            <a:r>
              <a:rPr lang="en-US" altLang="zh-CN" sz="3200" b="0" baseline="-25000" dirty="0">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B</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       Then</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F=1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grpSp>
        <p:nvGrpSpPr>
          <p:cNvPr id="31778" name="Group 34"/>
          <p:cNvGrpSpPr>
            <a:grpSpLocks/>
          </p:cNvGrpSpPr>
          <p:nvPr/>
        </p:nvGrpSpPr>
        <p:grpSpPr bwMode="auto">
          <a:xfrm>
            <a:off x="2895600" y="2827042"/>
            <a:ext cx="7213602" cy="2184401"/>
            <a:chOff x="960" y="1632"/>
            <a:chExt cx="4544" cy="1376"/>
          </a:xfrm>
        </p:grpSpPr>
        <p:sp>
          <p:nvSpPr>
            <p:cNvPr id="31760" name="Rectangle 16"/>
            <p:cNvSpPr>
              <a:spLocks noChangeArrowheads="1"/>
            </p:cNvSpPr>
            <p:nvPr/>
          </p:nvSpPr>
          <p:spPr bwMode="auto">
            <a:xfrm>
              <a:off x="4224" y="2154"/>
              <a:ext cx="12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Then</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F=0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31762" name="AutoShape 18"/>
            <p:cNvSpPr>
              <a:spLocks/>
            </p:cNvSpPr>
            <p:nvPr/>
          </p:nvSpPr>
          <p:spPr bwMode="auto">
            <a:xfrm>
              <a:off x="3552" y="1728"/>
              <a:ext cx="525" cy="1149"/>
            </a:xfrm>
            <a:prstGeom prst="rightBrace">
              <a:avLst>
                <a:gd name="adj1" fmla="val 1823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Rectangle 26"/>
            <p:cNvSpPr>
              <a:spLocks noChangeArrowheads="1"/>
            </p:cNvSpPr>
            <p:nvPr/>
          </p:nvSpPr>
          <p:spPr bwMode="auto">
            <a:xfrm>
              <a:off x="960" y="1632"/>
              <a:ext cx="248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If</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 ; A</a:t>
              </a:r>
              <a:r>
                <a:rPr lang="en-US" altLang="zh-CN" sz="3200" b="0" baseline="-25000" dirty="0">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B</a:t>
              </a:r>
              <a:r>
                <a:rPr lang="en-US" altLang="zh-CN" sz="3200" b="0" baseline="-2500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31771" name="Rectangle 27"/>
            <p:cNvSpPr>
              <a:spLocks noChangeArrowheads="1"/>
            </p:cNvSpPr>
            <p:nvPr/>
          </p:nvSpPr>
          <p:spPr bwMode="auto">
            <a:xfrm>
              <a:off x="1344" y="2160"/>
              <a:ext cx="209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 B</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 ; A</a:t>
              </a:r>
              <a:r>
                <a:rPr lang="en-US" altLang="zh-CN" sz="3200" b="0" baseline="-25000">
                  <a:effectLst>
                    <a:outerShdw blurRad="38100" dist="38100" dir="2700000" algn="tl">
                      <a:srgbClr val="000000"/>
                    </a:outerShdw>
                  </a:effectLst>
                  <a:latin typeface="黑体" pitchFamily="49" charset="-122"/>
                  <a:ea typeface="黑体" pitchFamily="49" charset="-122"/>
                </a:rPr>
                <a:t>0</a:t>
              </a:r>
              <a:r>
                <a:rPr lang="en-US" altLang="zh-CN" sz="3200" b="0">
                  <a:effectLst>
                    <a:outerShdw blurRad="38100" dist="38100" dir="2700000" algn="tl">
                      <a:srgbClr val="000000"/>
                    </a:outerShdw>
                  </a:effectLst>
                  <a:latin typeface="黑体" pitchFamily="49" charset="-122"/>
                  <a:ea typeface="黑体" pitchFamily="49" charset="-122"/>
                </a:rPr>
                <a:t>≠ B</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31772" name="Rectangle 28"/>
            <p:cNvSpPr>
              <a:spLocks noChangeArrowheads="1"/>
            </p:cNvSpPr>
            <p:nvPr/>
          </p:nvSpPr>
          <p:spPr bwMode="auto">
            <a:xfrm>
              <a:off x="1343" y="2640"/>
              <a:ext cx="196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 A</a:t>
              </a:r>
              <a:r>
                <a:rPr lang="en-US" altLang="zh-CN" sz="3200" b="0" baseline="-25000" dirty="0">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 B</a:t>
              </a:r>
              <a:r>
                <a:rPr lang="en-US" altLang="zh-CN" sz="3200" b="0" baseline="-25000" dirty="0">
                  <a:effectLst>
                    <a:outerShdw blurRad="38100" dist="38100" dir="2700000" algn="tl">
                      <a:srgbClr val="000000"/>
                    </a:outerShdw>
                  </a:effectLst>
                  <a:latin typeface="黑体" pitchFamily="49" charset="-122"/>
                  <a:ea typeface="黑体" pitchFamily="49" charset="-122"/>
                </a:rPr>
                <a:t>0</a:t>
              </a:r>
            </a:p>
          </p:txBody>
        </p:sp>
      </p:grpSp>
      <p:sp>
        <p:nvSpPr>
          <p:cNvPr id="26" name="矩形 25"/>
          <p:cNvSpPr/>
          <p:nvPr/>
        </p:nvSpPr>
        <p:spPr>
          <a:xfrm>
            <a:off x="1631504" y="5445224"/>
            <a:ext cx="9289032" cy="1077218"/>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This is a circuit to compare two 2-bit binary numbers.</a:t>
            </a:r>
          </a:p>
          <a:p>
            <a:r>
              <a:rPr lang="en-US" altLang="zh-CN" sz="3200" b="0" dirty="0">
                <a:effectLst>
                  <a:outerShdw blurRad="38100" dist="38100" dir="2700000" algn="tl">
                    <a:srgbClr val="000000">
                      <a:alpha val="43137"/>
                    </a:srgbClr>
                  </a:outerShdw>
                </a:effectLst>
              </a:rPr>
              <a:t>(Numerical Comparator)</a:t>
            </a:r>
            <a:endParaRPr lang="zh-CN" altLang="en-US" sz="32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69">
                                            <p:txEl>
                                              <p:pRg st="0" end="0"/>
                                            </p:txEl>
                                          </p:spTgt>
                                        </p:tgtEl>
                                        <p:attrNameLst>
                                          <p:attrName>style.visibility</p:attrName>
                                        </p:attrNameLst>
                                      </p:cBhvr>
                                      <p:to>
                                        <p:strVal val="visible"/>
                                      </p:to>
                                    </p:set>
                                    <p:anim calcmode="lin" valueType="num">
                                      <p:cBhvr additive="base">
                                        <p:cTn id="7" dur="500" fill="hold"/>
                                        <p:tgtEl>
                                          <p:spTgt spid="317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6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31778"/>
                                        </p:tgtEl>
                                        <p:attrNameLst>
                                          <p:attrName>style.visibility</p:attrName>
                                        </p:attrNameLst>
                                      </p:cBhvr>
                                      <p:to>
                                        <p:strVal val="visible"/>
                                      </p:to>
                                    </p:set>
                                    <p:animEffect transition="in" filter="box(out)">
                                      <p:cBhvr>
                                        <p:cTn id="13" dur="500"/>
                                        <p:tgtEl>
                                          <p:spTgt spid="31778"/>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9" grpId="0" build="p" autoUpdateAnimBg="0"/>
      <p:bldP spid="26"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8" name="Rectangle 4"/>
          <p:cNvSpPr>
            <a:spLocks noChangeArrowheads="1"/>
          </p:cNvSpPr>
          <p:nvPr/>
        </p:nvSpPr>
        <p:spPr bwMode="auto">
          <a:xfrm>
            <a:off x="4191000" y="1379265"/>
            <a:ext cx="3429000" cy="2819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9" name="Line 5"/>
          <p:cNvSpPr>
            <a:spLocks noChangeShapeType="1"/>
          </p:cNvSpPr>
          <p:nvPr/>
        </p:nvSpPr>
        <p:spPr bwMode="auto">
          <a:xfrm flipV="1">
            <a:off x="4191000" y="2065065"/>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0" name="Line 6"/>
          <p:cNvSpPr>
            <a:spLocks noChangeShapeType="1"/>
          </p:cNvSpPr>
          <p:nvPr/>
        </p:nvSpPr>
        <p:spPr bwMode="auto">
          <a:xfrm>
            <a:off x="4191000" y="3512865"/>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1" name="Line 7"/>
          <p:cNvSpPr>
            <a:spLocks noChangeShapeType="1"/>
          </p:cNvSpPr>
          <p:nvPr/>
        </p:nvSpPr>
        <p:spPr bwMode="auto">
          <a:xfrm>
            <a:off x="4191000" y="2750865"/>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2" name="Line 8"/>
          <p:cNvSpPr>
            <a:spLocks noChangeShapeType="1"/>
          </p:cNvSpPr>
          <p:nvPr/>
        </p:nvSpPr>
        <p:spPr bwMode="auto">
          <a:xfrm>
            <a:off x="5029200" y="1379265"/>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3" name="Line 9"/>
          <p:cNvSpPr>
            <a:spLocks noChangeShapeType="1"/>
          </p:cNvSpPr>
          <p:nvPr/>
        </p:nvSpPr>
        <p:spPr bwMode="auto">
          <a:xfrm>
            <a:off x="6705600" y="1379265"/>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4" name="Line 10"/>
          <p:cNvSpPr>
            <a:spLocks noChangeShapeType="1"/>
          </p:cNvSpPr>
          <p:nvPr/>
        </p:nvSpPr>
        <p:spPr bwMode="auto">
          <a:xfrm>
            <a:off x="5867400" y="1379265"/>
            <a:ext cx="0" cy="2819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5" name="Line 11"/>
          <p:cNvSpPr>
            <a:spLocks noChangeShapeType="1"/>
          </p:cNvSpPr>
          <p:nvPr/>
        </p:nvSpPr>
        <p:spPr bwMode="auto">
          <a:xfrm flipH="1" flipV="1">
            <a:off x="3581400" y="769665"/>
            <a:ext cx="609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6" name="Rectangle 12"/>
          <p:cNvSpPr>
            <a:spLocks noChangeArrowheads="1"/>
          </p:cNvSpPr>
          <p:nvPr/>
        </p:nvSpPr>
        <p:spPr bwMode="auto">
          <a:xfrm>
            <a:off x="3124200" y="18864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17" name="Rectangle 13"/>
          <p:cNvSpPr>
            <a:spLocks noChangeArrowheads="1"/>
          </p:cNvSpPr>
          <p:nvPr/>
        </p:nvSpPr>
        <p:spPr bwMode="auto">
          <a:xfrm>
            <a:off x="3200400" y="874440"/>
            <a:ext cx="142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4</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2718" name="Rectangle 14"/>
          <p:cNvSpPr>
            <a:spLocks noChangeArrowheads="1"/>
          </p:cNvSpPr>
          <p:nvPr/>
        </p:nvSpPr>
        <p:spPr bwMode="auto">
          <a:xfrm>
            <a:off x="3733800" y="464865"/>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2719" name="Rectangle 15"/>
          <p:cNvSpPr>
            <a:spLocks noChangeArrowheads="1"/>
          </p:cNvSpPr>
          <p:nvPr/>
        </p:nvSpPr>
        <p:spPr bwMode="auto">
          <a:xfrm>
            <a:off x="4267200" y="8363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0" name="Rectangle 16"/>
          <p:cNvSpPr>
            <a:spLocks noChangeArrowheads="1"/>
          </p:cNvSpPr>
          <p:nvPr/>
        </p:nvSpPr>
        <p:spPr bwMode="auto">
          <a:xfrm>
            <a:off x="3505200" y="141736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1" name="Rectangle 17"/>
          <p:cNvSpPr>
            <a:spLocks noChangeArrowheads="1"/>
          </p:cNvSpPr>
          <p:nvPr/>
        </p:nvSpPr>
        <p:spPr bwMode="auto">
          <a:xfrm>
            <a:off x="5105400" y="8363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2" name="Rectangle 18"/>
          <p:cNvSpPr>
            <a:spLocks noChangeArrowheads="1"/>
          </p:cNvSpPr>
          <p:nvPr/>
        </p:nvSpPr>
        <p:spPr bwMode="auto">
          <a:xfrm>
            <a:off x="3505200" y="210316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3" name="Rectangle 19"/>
          <p:cNvSpPr>
            <a:spLocks noChangeArrowheads="1"/>
          </p:cNvSpPr>
          <p:nvPr/>
        </p:nvSpPr>
        <p:spPr bwMode="auto">
          <a:xfrm>
            <a:off x="5943600" y="8363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4" name="Rectangle 20"/>
          <p:cNvSpPr>
            <a:spLocks noChangeArrowheads="1"/>
          </p:cNvSpPr>
          <p:nvPr/>
        </p:nvSpPr>
        <p:spPr bwMode="auto">
          <a:xfrm>
            <a:off x="3505200" y="271276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5" name="Rectangle 21"/>
          <p:cNvSpPr>
            <a:spLocks noChangeArrowheads="1"/>
          </p:cNvSpPr>
          <p:nvPr/>
        </p:nvSpPr>
        <p:spPr bwMode="auto">
          <a:xfrm>
            <a:off x="3505200" y="3550965"/>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6" name="Rectangle 22"/>
          <p:cNvSpPr>
            <a:spLocks noChangeArrowheads="1"/>
          </p:cNvSpPr>
          <p:nvPr/>
        </p:nvSpPr>
        <p:spPr bwMode="auto">
          <a:xfrm>
            <a:off x="6858000" y="83634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7" name="Rectangle 23"/>
          <p:cNvSpPr>
            <a:spLocks noChangeArrowheads="1"/>
          </p:cNvSpPr>
          <p:nvPr/>
        </p:nvSpPr>
        <p:spPr bwMode="auto">
          <a:xfrm>
            <a:off x="4343400" y="28175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8" name="Rectangle 24"/>
          <p:cNvSpPr>
            <a:spLocks noChangeArrowheads="1"/>
          </p:cNvSpPr>
          <p:nvPr/>
        </p:nvSpPr>
        <p:spPr bwMode="auto">
          <a:xfrm>
            <a:off x="5181600" y="28175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29" name="Rectangle 25"/>
          <p:cNvSpPr>
            <a:spLocks noChangeArrowheads="1"/>
          </p:cNvSpPr>
          <p:nvPr/>
        </p:nvSpPr>
        <p:spPr bwMode="auto">
          <a:xfrm>
            <a:off x="6019800" y="28175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0" name="Rectangle 26"/>
          <p:cNvSpPr>
            <a:spLocks noChangeArrowheads="1"/>
          </p:cNvSpPr>
          <p:nvPr/>
        </p:nvSpPr>
        <p:spPr bwMode="auto">
          <a:xfrm>
            <a:off x="6934200" y="28175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1" name="Rectangle 27"/>
          <p:cNvSpPr>
            <a:spLocks noChangeArrowheads="1"/>
          </p:cNvSpPr>
          <p:nvPr/>
        </p:nvSpPr>
        <p:spPr bwMode="auto">
          <a:xfrm>
            <a:off x="6934200" y="35033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2" name="Rectangle 28"/>
          <p:cNvSpPr>
            <a:spLocks noChangeArrowheads="1"/>
          </p:cNvSpPr>
          <p:nvPr/>
        </p:nvSpPr>
        <p:spPr bwMode="auto">
          <a:xfrm>
            <a:off x="6019800" y="35033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3" name="Rectangle 29"/>
          <p:cNvSpPr>
            <a:spLocks noChangeArrowheads="1"/>
          </p:cNvSpPr>
          <p:nvPr/>
        </p:nvSpPr>
        <p:spPr bwMode="auto">
          <a:xfrm>
            <a:off x="5257800" y="13697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4" name="Rectangle 30"/>
          <p:cNvSpPr>
            <a:spLocks noChangeArrowheads="1"/>
          </p:cNvSpPr>
          <p:nvPr/>
        </p:nvSpPr>
        <p:spPr bwMode="auto">
          <a:xfrm>
            <a:off x="6096000" y="13697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5" name="Rectangle 31"/>
          <p:cNvSpPr>
            <a:spLocks noChangeArrowheads="1"/>
          </p:cNvSpPr>
          <p:nvPr/>
        </p:nvSpPr>
        <p:spPr bwMode="auto">
          <a:xfrm>
            <a:off x="4343400" y="20555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6" name="Rectangle 32"/>
          <p:cNvSpPr>
            <a:spLocks noChangeArrowheads="1"/>
          </p:cNvSpPr>
          <p:nvPr/>
        </p:nvSpPr>
        <p:spPr bwMode="auto">
          <a:xfrm>
            <a:off x="4343400" y="35033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7" name="Rectangle 33"/>
          <p:cNvSpPr>
            <a:spLocks noChangeArrowheads="1"/>
          </p:cNvSpPr>
          <p:nvPr/>
        </p:nvSpPr>
        <p:spPr bwMode="auto">
          <a:xfrm>
            <a:off x="5181600" y="35033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38" name="Rectangle 34"/>
          <p:cNvSpPr>
            <a:spLocks noChangeArrowheads="1"/>
          </p:cNvSpPr>
          <p:nvPr/>
        </p:nvSpPr>
        <p:spPr bwMode="auto">
          <a:xfrm>
            <a:off x="6953256" y="13697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72739" name="Rectangle 35"/>
          <p:cNvSpPr>
            <a:spLocks noChangeArrowheads="1"/>
          </p:cNvSpPr>
          <p:nvPr/>
        </p:nvSpPr>
        <p:spPr bwMode="auto">
          <a:xfrm>
            <a:off x="6019800" y="20555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40" name="Rectangle 36"/>
          <p:cNvSpPr>
            <a:spLocks noChangeArrowheads="1"/>
          </p:cNvSpPr>
          <p:nvPr/>
        </p:nvSpPr>
        <p:spPr bwMode="auto">
          <a:xfrm>
            <a:off x="5181600" y="20555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41" name="Rectangle 37"/>
          <p:cNvSpPr>
            <a:spLocks noChangeArrowheads="1"/>
          </p:cNvSpPr>
          <p:nvPr/>
        </p:nvSpPr>
        <p:spPr bwMode="auto">
          <a:xfrm>
            <a:off x="6934200" y="21317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1</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42" name="Rectangle 38"/>
          <p:cNvSpPr>
            <a:spLocks noChangeArrowheads="1"/>
          </p:cNvSpPr>
          <p:nvPr/>
        </p:nvSpPr>
        <p:spPr bwMode="auto">
          <a:xfrm>
            <a:off x="4419600" y="13697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0</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2744" name="Oval 40"/>
          <p:cNvSpPr>
            <a:spLocks noChangeArrowheads="1"/>
          </p:cNvSpPr>
          <p:nvPr/>
        </p:nvSpPr>
        <p:spPr bwMode="auto">
          <a:xfrm>
            <a:off x="4953000" y="1379265"/>
            <a:ext cx="914400" cy="28956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45" name="Oval 41"/>
          <p:cNvSpPr>
            <a:spLocks noChangeArrowheads="1"/>
          </p:cNvSpPr>
          <p:nvPr/>
        </p:nvSpPr>
        <p:spPr bwMode="auto">
          <a:xfrm>
            <a:off x="6705600" y="1379265"/>
            <a:ext cx="914400" cy="2895600"/>
          </a:xfrm>
          <a:prstGeom prst="ellipse">
            <a:avLst/>
          </a:pr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748" name="Object 44"/>
          <p:cNvGraphicFramePr>
            <a:graphicFrameLocks noChangeAspect="1"/>
          </p:cNvGraphicFramePr>
          <p:nvPr/>
        </p:nvGraphicFramePr>
        <p:xfrm>
          <a:off x="4810116" y="5854442"/>
          <a:ext cx="2052638" cy="639763"/>
        </p:xfrm>
        <a:graphic>
          <a:graphicData uri="http://schemas.openxmlformats.org/presentationml/2006/ole">
            <mc:AlternateContent xmlns:mc="http://schemas.openxmlformats.org/markup-compatibility/2006">
              <mc:Choice xmlns:v="urn:schemas-microsoft-com:vml" Requires="v">
                <p:oleObj spid="_x0000_s73191" name="Equation" r:id="rId5" imgW="698400" imgH="215640" progId="Equation.DSMT4">
                  <p:embed/>
                </p:oleObj>
              </mc:Choice>
              <mc:Fallback>
                <p:oleObj name="Equation" r:id="rId5" imgW="698400" imgH="215640" progId="Equation.DSMT4">
                  <p:embed/>
                  <p:pic>
                    <p:nvPicPr>
                      <p:cNvPr id="0" name="Picture 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16" y="5854442"/>
                        <a:ext cx="2052638"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820" name="Object 116"/>
          <p:cNvGraphicFramePr>
            <a:graphicFrameLocks noChangeAspect="1"/>
          </p:cNvGraphicFramePr>
          <p:nvPr/>
        </p:nvGraphicFramePr>
        <p:xfrm>
          <a:off x="4129089" y="5013067"/>
          <a:ext cx="3621087" cy="752475"/>
        </p:xfrm>
        <a:graphic>
          <a:graphicData uri="http://schemas.openxmlformats.org/presentationml/2006/ole">
            <mc:AlternateContent xmlns:mc="http://schemas.openxmlformats.org/markup-compatibility/2006">
              <mc:Choice xmlns:v="urn:schemas-microsoft-com:vml" Requires="v">
                <p:oleObj spid="_x0000_s73192" name="Equation" r:id="rId7" imgW="1231560" imgH="253800" progId="Equation.DSMT4">
                  <p:embed/>
                </p:oleObj>
              </mc:Choice>
              <mc:Fallback>
                <p:oleObj name="Equation" r:id="rId7" imgW="1231560" imgH="253800" progId="Equation.DSMT4">
                  <p:embed/>
                  <p:pic>
                    <p:nvPicPr>
                      <p:cNvPr id="0" name="Picture 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9089" y="5013067"/>
                        <a:ext cx="3621087"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2" name="直接箭头连接符 41"/>
          <p:cNvCxnSpPr/>
          <p:nvPr/>
        </p:nvCxnSpPr>
        <p:spPr bwMode="auto">
          <a:xfrm rot="10800000">
            <a:off x="5524496" y="3727182"/>
            <a:ext cx="1714512" cy="1357322"/>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a:endCxn id="72731" idx="1"/>
          </p:cNvCxnSpPr>
          <p:nvPr/>
        </p:nvCxnSpPr>
        <p:spPr bwMode="auto">
          <a:xfrm rot="5400000" flipH="1" flipV="1">
            <a:off x="5583627" y="3805368"/>
            <a:ext cx="1362883" cy="1338266"/>
          </a:xfrm>
          <a:prstGeom prst="straightConnector1">
            <a:avLst/>
          </a:prstGeom>
          <a:solidFill>
            <a:schemeClr val="accent1"/>
          </a:solidFill>
          <a:ln w="25400" cap="flat" cmpd="sng" algn="ctr">
            <a:solidFill>
              <a:schemeClr val="accent1"/>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44"/>
                                        </p:tgtEl>
                                        <p:attrNameLst>
                                          <p:attrName>style.visibility</p:attrName>
                                        </p:attrNameLst>
                                      </p:cBhvr>
                                      <p:to>
                                        <p:strVal val="visible"/>
                                      </p:to>
                                    </p:set>
                                    <p:anim calcmode="lin" valueType="num">
                                      <p:cBhvr additive="base">
                                        <p:cTn id="7" dur="500" fill="hold"/>
                                        <p:tgtEl>
                                          <p:spTgt spid="72744"/>
                                        </p:tgtEl>
                                        <p:attrNameLst>
                                          <p:attrName>ppt_x</p:attrName>
                                        </p:attrNameLst>
                                      </p:cBhvr>
                                      <p:tavLst>
                                        <p:tav tm="0">
                                          <p:val>
                                            <p:strVal val="0-#ppt_w/2"/>
                                          </p:val>
                                        </p:tav>
                                        <p:tav tm="100000">
                                          <p:val>
                                            <p:strVal val="#ppt_x"/>
                                          </p:val>
                                        </p:tav>
                                      </p:tavLst>
                                    </p:anim>
                                    <p:anim calcmode="lin" valueType="num">
                                      <p:cBhvr additive="base">
                                        <p:cTn id="8" dur="500" fill="hold"/>
                                        <p:tgtEl>
                                          <p:spTgt spid="727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45"/>
                                        </p:tgtEl>
                                        <p:attrNameLst>
                                          <p:attrName>style.visibility</p:attrName>
                                        </p:attrNameLst>
                                      </p:cBhvr>
                                      <p:to>
                                        <p:strVal val="visible"/>
                                      </p:to>
                                    </p:set>
                                    <p:anim calcmode="lin" valueType="num">
                                      <p:cBhvr additive="base">
                                        <p:cTn id="13" dur="500" fill="hold"/>
                                        <p:tgtEl>
                                          <p:spTgt spid="72745"/>
                                        </p:tgtEl>
                                        <p:attrNameLst>
                                          <p:attrName>ppt_x</p:attrName>
                                        </p:attrNameLst>
                                      </p:cBhvr>
                                      <p:tavLst>
                                        <p:tav tm="0">
                                          <p:val>
                                            <p:strVal val="0-#ppt_w/2"/>
                                          </p:val>
                                        </p:tav>
                                        <p:tav tm="100000">
                                          <p:val>
                                            <p:strVal val="#ppt_x"/>
                                          </p:val>
                                        </p:tav>
                                      </p:tavLst>
                                    </p:anim>
                                    <p:anim calcmode="lin" valueType="num">
                                      <p:cBhvr additive="base">
                                        <p:cTn id="14" dur="500" fill="hold"/>
                                        <p:tgtEl>
                                          <p:spTgt spid="727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2820"/>
                                        </p:tgtEl>
                                        <p:attrNameLst>
                                          <p:attrName>style.visibility</p:attrName>
                                        </p:attrNameLst>
                                      </p:cBhvr>
                                      <p:to>
                                        <p:strVal val="visible"/>
                                      </p:to>
                                    </p:set>
                                    <p:anim calcmode="lin" valueType="num">
                                      <p:cBhvr additive="base">
                                        <p:cTn id="19" dur="500" fill="hold"/>
                                        <p:tgtEl>
                                          <p:spTgt spid="72820"/>
                                        </p:tgtEl>
                                        <p:attrNameLst>
                                          <p:attrName>ppt_x</p:attrName>
                                        </p:attrNameLst>
                                      </p:cBhvr>
                                      <p:tavLst>
                                        <p:tav tm="0">
                                          <p:val>
                                            <p:strVal val="0-#ppt_w/2"/>
                                          </p:val>
                                        </p:tav>
                                        <p:tav tm="100000">
                                          <p:val>
                                            <p:strVal val="#ppt_x"/>
                                          </p:val>
                                        </p:tav>
                                      </p:tavLst>
                                    </p:anim>
                                    <p:anim calcmode="lin" valueType="num">
                                      <p:cBhvr additive="base">
                                        <p:cTn id="20" dur="500" fill="hold"/>
                                        <p:tgtEl>
                                          <p:spTgt spid="728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72748"/>
                                        </p:tgtEl>
                                        <p:attrNameLst>
                                          <p:attrName>style.visibility</p:attrName>
                                        </p:attrNameLst>
                                      </p:cBhvr>
                                      <p:to>
                                        <p:strVal val="visible"/>
                                      </p:to>
                                    </p:set>
                                    <p:anim calcmode="lin" valueType="num">
                                      <p:cBhvr additive="base">
                                        <p:cTn id="24" dur="500" fill="hold"/>
                                        <p:tgtEl>
                                          <p:spTgt spid="72748"/>
                                        </p:tgtEl>
                                        <p:attrNameLst>
                                          <p:attrName>ppt_x</p:attrName>
                                        </p:attrNameLst>
                                      </p:cBhvr>
                                      <p:tavLst>
                                        <p:tav tm="0">
                                          <p:val>
                                            <p:strVal val="0-#ppt_w/2"/>
                                          </p:val>
                                        </p:tav>
                                        <p:tav tm="100000">
                                          <p:val>
                                            <p:strVal val="#ppt_x"/>
                                          </p:val>
                                        </p:tav>
                                      </p:tavLst>
                                    </p:anim>
                                    <p:anim calcmode="lin" valueType="num">
                                      <p:cBhvr additive="base">
                                        <p:cTn id="25" dur="500" fill="hold"/>
                                        <p:tgtEl>
                                          <p:spTgt spid="727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ppt_x"/>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4" grpId="0" animBg="1"/>
      <p:bldP spid="7274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1981200"/>
            <a:ext cx="8591872" cy="4114800"/>
          </a:xfrm>
        </p:spPr>
        <p:txBody>
          <a:bodyPr/>
          <a:lstStyle/>
          <a:p>
            <a:r>
              <a:rPr lang="en-US" altLang="zh-CN" dirty="0" smtClean="0">
                <a:solidFill>
                  <a:srgbClr val="FFFF00"/>
                </a:solidFill>
                <a:latin typeface="Times New Roman" pitchFamily="18" charset="0"/>
                <a:cs typeface="Times New Roman" pitchFamily="18" charset="0"/>
              </a:rPr>
              <a:t>Can you draw the circuit diagram for the outputs (the gray code)?</a:t>
            </a:r>
            <a:endParaRPr lang="zh-CN" altLang="en-US" dirty="0" smtClean="0">
              <a:solidFill>
                <a:srgbClr val="FFFF00"/>
              </a:solidFill>
              <a:latin typeface="Times New Roman" pitchFamily="18" charset="0"/>
              <a:cs typeface="Times New Roman" pitchFamily="18" charset="0"/>
            </a:endParaRPr>
          </a:p>
          <a:p>
            <a:endParaRPr lang="zh-CN" altLang="en-US"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Line 6"/>
          <p:cNvSpPr>
            <a:spLocks noChangeShapeType="1"/>
          </p:cNvSpPr>
          <p:nvPr/>
        </p:nvSpPr>
        <p:spPr bwMode="auto">
          <a:xfrm>
            <a:off x="5450264" y="2285972"/>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5" name="Line 7"/>
          <p:cNvSpPr>
            <a:spLocks noChangeShapeType="1"/>
          </p:cNvSpPr>
          <p:nvPr/>
        </p:nvSpPr>
        <p:spPr bwMode="auto">
          <a:xfrm flipH="1">
            <a:off x="4040560" y="2057372"/>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6" name="Line 8"/>
          <p:cNvSpPr>
            <a:spLocks noChangeShapeType="1"/>
          </p:cNvSpPr>
          <p:nvPr/>
        </p:nvSpPr>
        <p:spPr bwMode="auto">
          <a:xfrm flipH="1">
            <a:off x="4040560" y="2438372"/>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9" name="Line 11"/>
          <p:cNvSpPr>
            <a:spLocks noChangeShapeType="1"/>
          </p:cNvSpPr>
          <p:nvPr/>
        </p:nvSpPr>
        <p:spPr bwMode="auto">
          <a:xfrm>
            <a:off x="5450264" y="3581372"/>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0" name="Line 12"/>
          <p:cNvSpPr>
            <a:spLocks noChangeShapeType="1"/>
          </p:cNvSpPr>
          <p:nvPr/>
        </p:nvSpPr>
        <p:spPr bwMode="auto">
          <a:xfrm flipH="1">
            <a:off x="4040560" y="3352772"/>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1" name="Line 13"/>
          <p:cNvSpPr>
            <a:spLocks noChangeShapeType="1"/>
          </p:cNvSpPr>
          <p:nvPr/>
        </p:nvSpPr>
        <p:spPr bwMode="auto">
          <a:xfrm flipH="1">
            <a:off x="4040560" y="3733772"/>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4" name="Line 16"/>
          <p:cNvSpPr>
            <a:spLocks noChangeShapeType="1"/>
          </p:cNvSpPr>
          <p:nvPr/>
        </p:nvSpPr>
        <p:spPr bwMode="auto">
          <a:xfrm>
            <a:off x="5450264" y="4876772"/>
            <a:ext cx="45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5" name="Line 17"/>
          <p:cNvSpPr>
            <a:spLocks noChangeShapeType="1"/>
          </p:cNvSpPr>
          <p:nvPr/>
        </p:nvSpPr>
        <p:spPr bwMode="auto">
          <a:xfrm flipH="1">
            <a:off x="4040560" y="4648172"/>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6" name="Line 18"/>
          <p:cNvSpPr>
            <a:spLocks noChangeShapeType="1"/>
          </p:cNvSpPr>
          <p:nvPr/>
        </p:nvSpPr>
        <p:spPr bwMode="auto">
          <a:xfrm flipH="1">
            <a:off x="4040560" y="5029172"/>
            <a:ext cx="533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7" name="Line 19"/>
          <p:cNvSpPr>
            <a:spLocks noChangeShapeType="1"/>
          </p:cNvSpPr>
          <p:nvPr/>
        </p:nvSpPr>
        <p:spPr bwMode="auto">
          <a:xfrm flipV="1">
            <a:off x="4040560" y="1447772"/>
            <a:ext cx="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8" name="Line 20"/>
          <p:cNvSpPr>
            <a:spLocks noChangeShapeType="1"/>
          </p:cNvSpPr>
          <p:nvPr/>
        </p:nvSpPr>
        <p:spPr bwMode="auto">
          <a:xfrm>
            <a:off x="4040560" y="1447772"/>
            <a:ext cx="234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9" name="Line 21"/>
          <p:cNvSpPr>
            <a:spLocks noChangeShapeType="1"/>
          </p:cNvSpPr>
          <p:nvPr/>
        </p:nvSpPr>
        <p:spPr bwMode="auto">
          <a:xfrm flipH="1">
            <a:off x="2668960" y="1447772"/>
            <a:ext cx="1371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0" name="Line 22"/>
          <p:cNvSpPr>
            <a:spLocks noChangeShapeType="1"/>
          </p:cNvSpPr>
          <p:nvPr/>
        </p:nvSpPr>
        <p:spPr bwMode="auto">
          <a:xfrm>
            <a:off x="4040560" y="2438372"/>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1" name="Line 23"/>
          <p:cNvSpPr>
            <a:spLocks noChangeShapeType="1"/>
          </p:cNvSpPr>
          <p:nvPr/>
        </p:nvSpPr>
        <p:spPr bwMode="auto">
          <a:xfrm flipH="1">
            <a:off x="2745160" y="2438372"/>
            <a:ext cx="1371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2" name="Line 24"/>
          <p:cNvSpPr>
            <a:spLocks noChangeShapeType="1"/>
          </p:cNvSpPr>
          <p:nvPr/>
        </p:nvSpPr>
        <p:spPr bwMode="auto">
          <a:xfrm>
            <a:off x="4040560" y="3733772"/>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3" name="Line 25"/>
          <p:cNvSpPr>
            <a:spLocks noChangeShapeType="1"/>
          </p:cNvSpPr>
          <p:nvPr/>
        </p:nvSpPr>
        <p:spPr bwMode="auto">
          <a:xfrm flipH="1">
            <a:off x="2745160" y="3733772"/>
            <a:ext cx="1371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4" name="Line 26"/>
          <p:cNvSpPr>
            <a:spLocks noChangeShapeType="1"/>
          </p:cNvSpPr>
          <p:nvPr/>
        </p:nvSpPr>
        <p:spPr bwMode="auto">
          <a:xfrm flipH="1">
            <a:off x="2745160" y="5029172"/>
            <a:ext cx="1371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5" name="Line 27"/>
          <p:cNvSpPr>
            <a:spLocks noChangeShapeType="1"/>
          </p:cNvSpPr>
          <p:nvPr/>
        </p:nvSpPr>
        <p:spPr bwMode="auto">
          <a:xfrm>
            <a:off x="5755064" y="2285972"/>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6" name="Line 28"/>
          <p:cNvSpPr>
            <a:spLocks noChangeShapeType="1"/>
          </p:cNvSpPr>
          <p:nvPr/>
        </p:nvSpPr>
        <p:spPr bwMode="auto">
          <a:xfrm>
            <a:off x="5755064" y="3581372"/>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7" name="Line 29"/>
          <p:cNvSpPr>
            <a:spLocks noChangeShapeType="1"/>
          </p:cNvSpPr>
          <p:nvPr/>
        </p:nvSpPr>
        <p:spPr bwMode="auto">
          <a:xfrm>
            <a:off x="5755064" y="4876772"/>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8" name="Rectangle 30"/>
          <p:cNvSpPr>
            <a:spLocks noChangeArrowheads="1"/>
          </p:cNvSpPr>
          <p:nvPr/>
        </p:nvSpPr>
        <p:spPr bwMode="auto">
          <a:xfrm>
            <a:off x="2211760" y="205737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759" name="Rectangle 31"/>
          <p:cNvSpPr>
            <a:spLocks noChangeArrowheads="1"/>
          </p:cNvSpPr>
          <p:nvPr/>
        </p:nvSpPr>
        <p:spPr bwMode="auto">
          <a:xfrm>
            <a:off x="2135560" y="114297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4</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760" name="Rectangle 32"/>
          <p:cNvSpPr>
            <a:spLocks noChangeArrowheads="1"/>
          </p:cNvSpPr>
          <p:nvPr/>
        </p:nvSpPr>
        <p:spPr bwMode="auto">
          <a:xfrm>
            <a:off x="2287960" y="335277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761" name="Rectangle 33"/>
          <p:cNvSpPr>
            <a:spLocks noChangeArrowheads="1"/>
          </p:cNvSpPr>
          <p:nvPr/>
        </p:nvSpPr>
        <p:spPr bwMode="auto">
          <a:xfrm>
            <a:off x="2287960" y="464817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762" name="Rectangle 34"/>
          <p:cNvSpPr>
            <a:spLocks noChangeArrowheads="1"/>
          </p:cNvSpPr>
          <p:nvPr/>
        </p:nvSpPr>
        <p:spPr bwMode="auto">
          <a:xfrm>
            <a:off x="6517064" y="198117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763" name="Rectangle 35"/>
          <p:cNvSpPr>
            <a:spLocks noChangeArrowheads="1"/>
          </p:cNvSpPr>
          <p:nvPr/>
        </p:nvSpPr>
        <p:spPr bwMode="auto">
          <a:xfrm>
            <a:off x="6429762" y="106677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G</a:t>
            </a:r>
            <a:r>
              <a:rPr lang="en-US" altLang="zh-CN" sz="3200" b="0" baseline="-25000" dirty="0">
                <a:effectLst>
                  <a:outerShdw blurRad="38100" dist="38100" dir="2700000" algn="tl">
                    <a:srgbClr val="000000"/>
                  </a:outerShdw>
                </a:effectLst>
                <a:latin typeface="黑体" pitchFamily="49" charset="-122"/>
                <a:ea typeface="黑体" pitchFamily="49" charset="-122"/>
              </a:rPr>
              <a:t>4</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73764" name="Rectangle 36"/>
          <p:cNvSpPr>
            <a:spLocks noChangeArrowheads="1"/>
          </p:cNvSpPr>
          <p:nvPr/>
        </p:nvSpPr>
        <p:spPr bwMode="auto">
          <a:xfrm>
            <a:off x="6517064" y="327657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765" name="Rectangle 37"/>
          <p:cNvSpPr>
            <a:spLocks noChangeArrowheads="1"/>
          </p:cNvSpPr>
          <p:nvPr/>
        </p:nvSpPr>
        <p:spPr bwMode="auto">
          <a:xfrm>
            <a:off x="6593264" y="4648173"/>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G</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3766" name="Oval 38"/>
          <p:cNvSpPr>
            <a:spLocks noChangeArrowheads="1"/>
          </p:cNvSpPr>
          <p:nvPr/>
        </p:nvSpPr>
        <p:spPr bwMode="auto">
          <a:xfrm>
            <a:off x="3964360" y="1371572"/>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7" name="Oval 39"/>
          <p:cNvSpPr>
            <a:spLocks noChangeArrowheads="1"/>
          </p:cNvSpPr>
          <p:nvPr/>
        </p:nvSpPr>
        <p:spPr bwMode="auto">
          <a:xfrm>
            <a:off x="3964360" y="2362172"/>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68" name="Oval 40"/>
          <p:cNvSpPr>
            <a:spLocks noChangeArrowheads="1"/>
          </p:cNvSpPr>
          <p:nvPr/>
        </p:nvSpPr>
        <p:spPr bwMode="auto">
          <a:xfrm>
            <a:off x="3964360" y="3657572"/>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 name="组合 51"/>
          <p:cNvGrpSpPr/>
          <p:nvPr/>
        </p:nvGrpSpPr>
        <p:grpSpPr>
          <a:xfrm>
            <a:off x="4450133" y="1823994"/>
            <a:ext cx="1019175" cy="762000"/>
            <a:chOff x="7086600" y="2908300"/>
            <a:chExt cx="1019175" cy="762000"/>
          </a:xfrm>
        </p:grpSpPr>
        <p:sp>
          <p:nvSpPr>
            <p:cNvPr id="40"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2"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43" name="组合 51"/>
          <p:cNvGrpSpPr/>
          <p:nvPr/>
        </p:nvGrpSpPr>
        <p:grpSpPr>
          <a:xfrm>
            <a:off x="4450133" y="3181316"/>
            <a:ext cx="1019175" cy="762000"/>
            <a:chOff x="7086600" y="2908300"/>
            <a:chExt cx="1019175" cy="762000"/>
          </a:xfrm>
        </p:grpSpPr>
        <p:sp>
          <p:nvSpPr>
            <p:cNvPr id="44"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5"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6"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47" name="组合 51"/>
          <p:cNvGrpSpPr/>
          <p:nvPr/>
        </p:nvGrpSpPr>
        <p:grpSpPr>
          <a:xfrm>
            <a:off x="4450133" y="4467200"/>
            <a:ext cx="1019175" cy="762000"/>
            <a:chOff x="7086600" y="2908300"/>
            <a:chExt cx="1019175" cy="762000"/>
          </a:xfrm>
        </p:grpSpPr>
        <p:sp>
          <p:nvSpPr>
            <p:cNvPr id="48"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9"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0"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aphicFrame>
        <p:nvGraphicFramePr>
          <p:cNvPr id="521217" name="Object 1"/>
          <p:cNvGraphicFramePr>
            <a:graphicFrameLocks noChangeAspect="1"/>
          </p:cNvGraphicFramePr>
          <p:nvPr/>
        </p:nvGraphicFramePr>
        <p:xfrm>
          <a:off x="7683891" y="2090691"/>
          <a:ext cx="2327025" cy="538173"/>
        </p:xfrm>
        <a:graphic>
          <a:graphicData uri="http://schemas.openxmlformats.org/presentationml/2006/ole">
            <mc:AlternateContent xmlns:mc="http://schemas.openxmlformats.org/markup-compatibility/2006">
              <mc:Choice xmlns:v="urn:schemas-microsoft-com:vml" Requires="v">
                <p:oleObj spid="_x0000_s521961" name="Equation" r:id="rId4" imgW="939600" imgH="215640" progId="Equation.DSMT4">
                  <p:embed/>
                </p:oleObj>
              </mc:Choice>
              <mc:Fallback>
                <p:oleObj name="Equation" r:id="rId4" imgW="939600" imgH="2156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891" y="2090691"/>
                        <a:ext cx="2327025" cy="538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218" name="Object 2"/>
          <p:cNvGraphicFramePr>
            <a:graphicFrameLocks noChangeAspect="1"/>
          </p:cNvGraphicFramePr>
          <p:nvPr/>
        </p:nvGraphicFramePr>
        <p:xfrm>
          <a:off x="7716436" y="3406149"/>
          <a:ext cx="2467784" cy="581614"/>
        </p:xfrm>
        <a:graphic>
          <a:graphicData uri="http://schemas.openxmlformats.org/presentationml/2006/ole">
            <mc:AlternateContent xmlns:mc="http://schemas.openxmlformats.org/markup-compatibility/2006">
              <mc:Choice xmlns:v="urn:schemas-microsoft-com:vml" Requires="v">
                <p:oleObj spid="_x0000_s521962" name="Equation" r:id="rId6" imgW="927000" imgH="215640" progId="Equation.DSMT4">
                  <p:embed/>
                </p:oleObj>
              </mc:Choice>
              <mc:Fallback>
                <p:oleObj name="Equation" r:id="rId6" imgW="927000" imgH="21564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6436" y="3406149"/>
                        <a:ext cx="2467784" cy="581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219" name="Object 3"/>
          <p:cNvGraphicFramePr>
            <a:graphicFrameLocks noChangeAspect="1"/>
          </p:cNvGraphicFramePr>
          <p:nvPr/>
        </p:nvGraphicFramePr>
        <p:xfrm>
          <a:off x="7683890" y="4591020"/>
          <a:ext cx="2498566" cy="592130"/>
        </p:xfrm>
        <a:graphic>
          <a:graphicData uri="http://schemas.openxmlformats.org/presentationml/2006/ole">
            <mc:AlternateContent xmlns:mc="http://schemas.openxmlformats.org/markup-compatibility/2006">
              <mc:Choice xmlns:v="urn:schemas-microsoft-com:vml" Requires="v">
                <p:oleObj spid="_x0000_s521963" name="Equation" r:id="rId8" imgW="914400" imgH="215640" progId="Equation.DSMT4">
                  <p:embed/>
                </p:oleObj>
              </mc:Choice>
              <mc:Fallback>
                <p:oleObj name="Equation" r:id="rId8" imgW="914400" imgH="215640" progId="Equation.DSMT4">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3890" y="4591020"/>
                        <a:ext cx="2498566" cy="592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220" name="Object 4"/>
          <p:cNvGraphicFramePr>
            <a:graphicFrameLocks noChangeAspect="1"/>
          </p:cNvGraphicFramePr>
          <p:nvPr/>
        </p:nvGraphicFramePr>
        <p:xfrm>
          <a:off x="7683890" y="1090558"/>
          <a:ext cx="1446212" cy="538162"/>
        </p:xfrm>
        <a:graphic>
          <a:graphicData uri="http://schemas.openxmlformats.org/presentationml/2006/ole">
            <mc:AlternateContent xmlns:mc="http://schemas.openxmlformats.org/markup-compatibility/2006">
              <mc:Choice xmlns:v="urn:schemas-microsoft-com:vml" Requires="v">
                <p:oleObj spid="_x0000_s521964" name="Equation" r:id="rId10" imgW="583920" imgH="215640" progId="Equation.DSMT4">
                  <p:embed/>
                </p:oleObj>
              </mc:Choice>
              <mc:Fallback>
                <p:oleObj name="Equation" r:id="rId10" imgW="583920" imgH="215640" progId="Equation.DSMT4">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3890" y="1090558"/>
                        <a:ext cx="1446212"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21220"/>
                                        </p:tgtEl>
                                        <p:attrNameLst>
                                          <p:attrName>style.visibility</p:attrName>
                                        </p:attrNameLst>
                                      </p:cBhvr>
                                      <p:to>
                                        <p:strVal val="visible"/>
                                      </p:to>
                                    </p:set>
                                    <p:anim calcmode="lin" valueType="num">
                                      <p:cBhvr additive="base">
                                        <p:cTn id="7" dur="500" fill="hold"/>
                                        <p:tgtEl>
                                          <p:spTgt spid="521220"/>
                                        </p:tgtEl>
                                        <p:attrNameLst>
                                          <p:attrName>ppt_x</p:attrName>
                                        </p:attrNameLst>
                                      </p:cBhvr>
                                      <p:tavLst>
                                        <p:tav tm="0">
                                          <p:val>
                                            <p:strVal val="#ppt_x"/>
                                          </p:val>
                                        </p:tav>
                                        <p:tav tm="100000">
                                          <p:val>
                                            <p:strVal val="#ppt_x"/>
                                          </p:val>
                                        </p:tav>
                                      </p:tavLst>
                                    </p:anim>
                                    <p:anim calcmode="lin" valueType="num">
                                      <p:cBhvr additive="base">
                                        <p:cTn id="8" dur="500" fill="hold"/>
                                        <p:tgtEl>
                                          <p:spTgt spid="5212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21217"/>
                                        </p:tgtEl>
                                        <p:attrNameLst>
                                          <p:attrName>style.visibility</p:attrName>
                                        </p:attrNameLst>
                                      </p:cBhvr>
                                      <p:to>
                                        <p:strVal val="visible"/>
                                      </p:to>
                                    </p:set>
                                    <p:anim calcmode="lin" valueType="num">
                                      <p:cBhvr additive="base">
                                        <p:cTn id="12" dur="500" fill="hold"/>
                                        <p:tgtEl>
                                          <p:spTgt spid="521217"/>
                                        </p:tgtEl>
                                        <p:attrNameLst>
                                          <p:attrName>ppt_x</p:attrName>
                                        </p:attrNameLst>
                                      </p:cBhvr>
                                      <p:tavLst>
                                        <p:tav tm="0">
                                          <p:val>
                                            <p:strVal val="#ppt_x"/>
                                          </p:val>
                                        </p:tav>
                                        <p:tav tm="100000">
                                          <p:val>
                                            <p:strVal val="#ppt_x"/>
                                          </p:val>
                                        </p:tav>
                                      </p:tavLst>
                                    </p:anim>
                                    <p:anim calcmode="lin" valueType="num">
                                      <p:cBhvr additive="base">
                                        <p:cTn id="13" dur="500" fill="hold"/>
                                        <p:tgtEl>
                                          <p:spTgt spid="52121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21218"/>
                                        </p:tgtEl>
                                        <p:attrNameLst>
                                          <p:attrName>style.visibility</p:attrName>
                                        </p:attrNameLst>
                                      </p:cBhvr>
                                      <p:to>
                                        <p:strVal val="visible"/>
                                      </p:to>
                                    </p:set>
                                    <p:anim calcmode="lin" valueType="num">
                                      <p:cBhvr additive="base">
                                        <p:cTn id="17" dur="500" fill="hold"/>
                                        <p:tgtEl>
                                          <p:spTgt spid="521218"/>
                                        </p:tgtEl>
                                        <p:attrNameLst>
                                          <p:attrName>ppt_x</p:attrName>
                                        </p:attrNameLst>
                                      </p:cBhvr>
                                      <p:tavLst>
                                        <p:tav tm="0">
                                          <p:val>
                                            <p:strVal val="#ppt_x"/>
                                          </p:val>
                                        </p:tav>
                                        <p:tav tm="100000">
                                          <p:val>
                                            <p:strVal val="#ppt_x"/>
                                          </p:val>
                                        </p:tav>
                                      </p:tavLst>
                                    </p:anim>
                                    <p:anim calcmode="lin" valueType="num">
                                      <p:cBhvr additive="base">
                                        <p:cTn id="18" dur="500" fill="hold"/>
                                        <p:tgtEl>
                                          <p:spTgt spid="52121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21219"/>
                                        </p:tgtEl>
                                        <p:attrNameLst>
                                          <p:attrName>style.visibility</p:attrName>
                                        </p:attrNameLst>
                                      </p:cBhvr>
                                      <p:to>
                                        <p:strVal val="visible"/>
                                      </p:to>
                                    </p:set>
                                    <p:anim calcmode="lin" valueType="num">
                                      <p:cBhvr additive="base">
                                        <p:cTn id="22" dur="500" fill="hold"/>
                                        <p:tgtEl>
                                          <p:spTgt spid="521219"/>
                                        </p:tgtEl>
                                        <p:attrNameLst>
                                          <p:attrName>ppt_x</p:attrName>
                                        </p:attrNameLst>
                                      </p:cBhvr>
                                      <p:tavLst>
                                        <p:tav tm="0">
                                          <p:val>
                                            <p:strVal val="#ppt_x"/>
                                          </p:val>
                                        </p:tav>
                                        <p:tav tm="100000">
                                          <p:val>
                                            <p:strVal val="#ppt_x"/>
                                          </p:val>
                                        </p:tav>
                                      </p:tavLst>
                                    </p:anim>
                                    <p:anim calcmode="lin" valueType="num">
                                      <p:cBhvr additive="base">
                                        <p:cTn id="23" dur="500" fill="hold"/>
                                        <p:tgtEl>
                                          <p:spTgt spid="521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7528" y="1981200"/>
            <a:ext cx="8591872" cy="4114800"/>
          </a:xfrm>
        </p:spPr>
        <p:txBody>
          <a:bodyPr/>
          <a:lstStyle/>
          <a:p>
            <a:r>
              <a:rPr lang="en-US" altLang="zh-CN" dirty="0" smtClean="0">
                <a:latin typeface="Times New Roman" pitchFamily="18" charset="0"/>
                <a:cs typeface="Times New Roman" pitchFamily="18" charset="0"/>
              </a:rPr>
              <a:t>This is diagram of the code conversion circuit, which converts the binary number into the gray code.</a:t>
            </a:r>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2207568" y="611978"/>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0165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559496" y="1799060"/>
            <a:ext cx="9124949" cy="584775"/>
          </a:xfrm>
          <a:prstGeom prst="rect">
            <a:avLst/>
          </a:prstGeom>
        </p:spPr>
        <p:txBody>
          <a:bodyPr wrap="square">
            <a:spAutoFit/>
          </a:bodyPr>
          <a:lstStyle/>
          <a:p>
            <a:r>
              <a:rPr lang="en-US" altLang="zh-CN" sz="3200" b="0" dirty="0">
                <a:effectLst>
                  <a:outerShdw blurRad="38100" dist="38100" dir="2700000" algn="tl">
                    <a:srgbClr val="000000">
                      <a:alpha val="43137"/>
                    </a:srgbClr>
                  </a:outerShdw>
                </a:effectLst>
              </a:rPr>
              <a:t>2: Convert the Four-Bit Binary Number to Gray Code</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pic>
        <p:nvPicPr>
          <p:cNvPr id="900097" name="Picture 1"/>
          <p:cNvPicPr>
            <a:picLocks noChangeAspect="1" noChangeArrowheads="1"/>
          </p:cNvPicPr>
          <p:nvPr/>
        </p:nvPicPr>
        <p:blipFill>
          <a:blip r:embed="rId3" cstate="print"/>
          <a:srcRect/>
          <a:stretch>
            <a:fillRect/>
          </a:stretch>
        </p:blipFill>
        <p:spPr bwMode="auto">
          <a:xfrm>
            <a:off x="5879977" y="3455244"/>
            <a:ext cx="4181475" cy="3286125"/>
          </a:xfrm>
          <a:prstGeom prst="rect">
            <a:avLst/>
          </a:prstGeom>
          <a:noFill/>
          <a:ln w="9525">
            <a:noFill/>
            <a:miter lim="800000"/>
            <a:headEnd/>
            <a:tailEnd/>
          </a:ln>
        </p:spPr>
      </p:pic>
      <p:pic>
        <p:nvPicPr>
          <p:cNvPr id="900098" name="Picture 2"/>
          <p:cNvPicPr>
            <a:picLocks noChangeAspect="1" noChangeArrowheads="1"/>
          </p:cNvPicPr>
          <p:nvPr/>
        </p:nvPicPr>
        <p:blipFill>
          <a:blip r:embed="rId4" cstate="print"/>
          <a:srcRect/>
          <a:stretch>
            <a:fillRect/>
          </a:stretch>
        </p:blipFill>
        <p:spPr bwMode="auto">
          <a:xfrm>
            <a:off x="1847528" y="3383236"/>
            <a:ext cx="3600450" cy="2447925"/>
          </a:xfrm>
          <a:prstGeom prst="rect">
            <a:avLst/>
          </a:prstGeom>
          <a:noFill/>
          <a:ln w="9525">
            <a:noFill/>
            <a:miter lim="800000"/>
            <a:headEnd/>
            <a:tailEnd/>
          </a:ln>
        </p:spPr>
      </p:pic>
      <p:sp>
        <p:nvSpPr>
          <p:cNvPr id="20" name="矩形 19"/>
          <p:cNvSpPr/>
          <p:nvPr/>
        </p:nvSpPr>
        <p:spPr>
          <a:xfrm>
            <a:off x="1847528" y="2663156"/>
            <a:ext cx="4572000" cy="430887"/>
          </a:xfrm>
          <a:prstGeom prst="rect">
            <a:avLst/>
          </a:prstGeom>
        </p:spPr>
        <p:txBody>
          <a:bodyPr>
            <a:spAutoFit/>
          </a:bodyPr>
          <a:lstStyle/>
          <a:p>
            <a:pPr fontAlgn="auto">
              <a:spcBef>
                <a:spcPts val="0"/>
              </a:spcBef>
              <a:spcAft>
                <a:spcPts val="0"/>
              </a:spcAft>
              <a:defRPr/>
            </a:pPr>
            <a:r>
              <a:rPr lang="en-US" altLang="zh-CN" sz="2200" b="0" dirty="0">
                <a:effectLst>
                  <a:outerShdw blurRad="38100" dist="38100" dir="2700000" algn="tl">
                    <a:srgbClr val="000000">
                      <a:alpha val="43137"/>
                    </a:srgbClr>
                  </a:outerShdw>
                </a:effectLst>
              </a:rPr>
              <a:t>The first half of the truth table.</a:t>
            </a:r>
          </a:p>
        </p:txBody>
      </p:sp>
      <p:sp>
        <p:nvSpPr>
          <p:cNvPr id="21" name="矩形 20"/>
          <p:cNvSpPr/>
          <p:nvPr/>
        </p:nvSpPr>
        <p:spPr>
          <a:xfrm>
            <a:off x="6096000" y="2664317"/>
            <a:ext cx="4572000" cy="430887"/>
          </a:xfrm>
          <a:prstGeom prst="rect">
            <a:avLst/>
          </a:prstGeom>
        </p:spPr>
        <p:txBody>
          <a:bodyPr>
            <a:spAutoFit/>
          </a:bodyPr>
          <a:lstStyle/>
          <a:p>
            <a:pPr fontAlgn="auto">
              <a:spcBef>
                <a:spcPts val="0"/>
              </a:spcBef>
              <a:spcAft>
                <a:spcPts val="0"/>
              </a:spcAft>
              <a:defRPr/>
            </a:pPr>
            <a:r>
              <a:rPr lang="en-US" altLang="zh-CN" sz="2200" b="0" dirty="0">
                <a:effectLst>
                  <a:outerShdw blurRad="38100" dist="38100" dir="2700000" algn="tl">
                    <a:srgbClr val="000000">
                      <a:alpha val="43137"/>
                    </a:srgbClr>
                  </a:outerShdw>
                </a:effectLst>
              </a:rPr>
              <a:t>The second half of the truth table.</a:t>
            </a:r>
            <a:endParaRPr lang="zh-CN" altLang="en-US" sz="2200" b="0" dirty="0">
              <a:effectLst>
                <a:outerShdw blurRad="38100" dist="38100" dir="2700000" algn="tl">
                  <a:srgbClr val="000000">
                    <a:alpha val="43137"/>
                  </a:srgbClr>
                </a:outerShdw>
              </a:effectLst>
            </a:endParaRPr>
          </a:p>
        </p:txBody>
      </p:sp>
      <p:sp>
        <p:nvSpPr>
          <p:cNvPr id="22" name="Rectangle 5"/>
          <p:cNvSpPr>
            <a:spLocks noChangeArrowheads="1"/>
          </p:cNvSpPr>
          <p:nvPr/>
        </p:nvSpPr>
        <p:spPr bwMode="auto">
          <a:xfrm>
            <a:off x="1559497" y="828002"/>
            <a:ext cx="91249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1: Convert the </a:t>
            </a:r>
            <a:r>
              <a:rPr lang="en-US" altLang="zh-CN" sz="3200" b="0" dirty="0">
                <a:effectLst>
                  <a:outerShdw blurRad="38100" dist="38100" dir="2700000" algn="tl">
                    <a:srgbClr val="000000">
                      <a:alpha val="43137"/>
                    </a:srgbClr>
                  </a:outerShdw>
                </a:effectLst>
              </a:rPr>
              <a:t>8421BCD</a:t>
            </a:r>
            <a:r>
              <a:rPr lang="en-US" altLang="zh-CN" sz="3200" b="0" dirty="0"/>
              <a:t> Code to Excess-Three Code</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9" name="Rectangle 5"/>
          <p:cNvSpPr>
            <a:spLocks noChangeArrowheads="1"/>
          </p:cNvSpPr>
          <p:nvPr/>
        </p:nvSpPr>
        <p:spPr bwMode="auto">
          <a:xfrm>
            <a:off x="1579564" y="102405"/>
            <a:ext cx="91249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Design the 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Tree>
    <p:extLst>
      <p:ext uri="{BB962C8B-B14F-4D97-AF65-F5344CB8AC3E}">
        <p14:creationId xmlns:p14="http://schemas.microsoft.com/office/powerpoint/2010/main" val="3260872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1524000" y="144960"/>
            <a:ext cx="8763000" cy="769441"/>
          </a:xfrm>
        </p:spPr>
        <p:txBody>
          <a:bodyPr/>
          <a:lstStyle/>
          <a:p>
            <a:r>
              <a:rPr lang="en-US" altLang="zh-CN" dirty="0" smtClean="0">
                <a:latin typeface="Times New Roman" pitchFamily="18" charset="0"/>
                <a:ea typeface="黑体" pitchFamily="49" charset="-122"/>
                <a:cs typeface="Times New Roman" pitchFamily="18" charset="0"/>
              </a:rPr>
              <a:t>4</a:t>
            </a:r>
            <a:r>
              <a:rPr lang="zh-CN" altLang="en-US" dirty="0" smtClean="0">
                <a:latin typeface="Times New Roman" pitchFamily="18" charset="0"/>
                <a:ea typeface="黑体" pitchFamily="49" charset="-122"/>
                <a:cs typeface="Times New Roman" pitchFamily="18" charset="0"/>
              </a:rPr>
              <a:t>.3.3 </a:t>
            </a:r>
            <a:r>
              <a:rPr lang="en-US" altLang="zh-CN" dirty="0" smtClean="0">
                <a:latin typeface="Times New Roman" pitchFamily="18" charset="0"/>
                <a:ea typeface="黑体" pitchFamily="49" charset="-122"/>
                <a:cs typeface="Times New Roman" pitchFamily="18" charset="0"/>
              </a:rPr>
              <a:t>Numerical Comparator</a:t>
            </a:r>
            <a:endParaRPr lang="zh-CN" altLang="en-US" dirty="0">
              <a:latin typeface="Times New Roman" pitchFamily="18" charset="0"/>
              <a:ea typeface="黑体" pitchFamily="49" charset="-122"/>
              <a:cs typeface="Times New Roman" pitchFamily="18" charset="0"/>
            </a:endParaRPr>
          </a:p>
        </p:txBody>
      </p:sp>
      <p:grpSp>
        <p:nvGrpSpPr>
          <p:cNvPr id="276484" name="Group 4"/>
          <p:cNvGrpSpPr>
            <a:grpSpLocks/>
          </p:cNvGrpSpPr>
          <p:nvPr/>
        </p:nvGrpSpPr>
        <p:grpSpPr bwMode="auto">
          <a:xfrm>
            <a:off x="2640014" y="3222625"/>
            <a:ext cx="7364413" cy="2705100"/>
            <a:chOff x="336" y="1368"/>
            <a:chExt cx="4639" cy="1704"/>
          </a:xfrm>
        </p:grpSpPr>
        <p:sp>
          <p:nvSpPr>
            <p:cNvPr id="276485" name="Line 5"/>
            <p:cNvSpPr>
              <a:spLocks noChangeShapeType="1"/>
            </p:cNvSpPr>
            <p:nvPr/>
          </p:nvSpPr>
          <p:spPr bwMode="auto">
            <a:xfrm>
              <a:off x="336" y="1776"/>
              <a:ext cx="45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486" name="Line 6"/>
            <p:cNvSpPr>
              <a:spLocks noChangeShapeType="1"/>
            </p:cNvSpPr>
            <p:nvPr/>
          </p:nvSpPr>
          <p:spPr bwMode="auto">
            <a:xfrm>
              <a:off x="1152" y="1440"/>
              <a:ext cx="0" cy="1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487" name="Rectangle 7"/>
            <p:cNvSpPr>
              <a:spLocks noChangeArrowheads="1"/>
            </p:cNvSpPr>
            <p:nvPr/>
          </p:nvSpPr>
          <p:spPr bwMode="auto">
            <a:xfrm>
              <a:off x="336" y="1368"/>
              <a:ext cx="463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A   B   F</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(A&gt;B)   F</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(A=B)    F</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(A&lt;B)</a:t>
              </a:r>
            </a:p>
          </p:txBody>
        </p:sp>
      </p:grpSp>
      <p:sp>
        <p:nvSpPr>
          <p:cNvPr id="276488" name="Rectangle 8"/>
          <p:cNvSpPr>
            <a:spLocks noChangeArrowheads="1"/>
          </p:cNvSpPr>
          <p:nvPr/>
        </p:nvSpPr>
        <p:spPr bwMode="auto">
          <a:xfrm>
            <a:off x="2640013" y="3870325"/>
            <a:ext cx="688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6489" name="Rectangle 9"/>
          <p:cNvSpPr>
            <a:spLocks noChangeArrowheads="1"/>
          </p:cNvSpPr>
          <p:nvPr/>
        </p:nvSpPr>
        <p:spPr bwMode="auto">
          <a:xfrm>
            <a:off x="2640013" y="4403725"/>
            <a:ext cx="688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0   1     0         0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276490" name="Rectangle 10"/>
          <p:cNvSpPr>
            <a:spLocks noChangeArrowheads="1"/>
          </p:cNvSpPr>
          <p:nvPr/>
        </p:nvSpPr>
        <p:spPr bwMode="auto">
          <a:xfrm>
            <a:off x="2640014" y="4937126"/>
            <a:ext cx="73661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200" b="0" dirty="0">
                <a:effectLst>
                  <a:outerShdw blurRad="38100" dist="38100" dir="2700000" algn="tl">
                    <a:srgbClr val="000000"/>
                  </a:outerShdw>
                </a:effectLst>
                <a:latin typeface="黑体" pitchFamily="49" charset="-122"/>
                <a:ea typeface="黑体" pitchFamily="49" charset="-122"/>
              </a:rPr>
              <a:t>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0           0  </a:t>
            </a:r>
          </a:p>
        </p:txBody>
      </p:sp>
      <p:sp>
        <p:nvSpPr>
          <p:cNvPr id="276491" name="Rectangle 11"/>
          <p:cNvSpPr>
            <a:spLocks noChangeArrowheads="1"/>
          </p:cNvSpPr>
          <p:nvPr/>
        </p:nvSpPr>
        <p:spPr bwMode="auto">
          <a:xfrm>
            <a:off x="2640013" y="5370514"/>
            <a:ext cx="688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1   1     0         </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           0</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276494" name="Oval 14"/>
          <p:cNvSpPr>
            <a:spLocks noChangeArrowheads="1"/>
          </p:cNvSpPr>
          <p:nvPr/>
        </p:nvSpPr>
        <p:spPr bwMode="auto">
          <a:xfrm>
            <a:off x="2279651" y="3140076"/>
            <a:ext cx="1800225" cy="720725"/>
          </a:xfrm>
          <a:prstGeom prst="ellipse">
            <a:avLst/>
          </a:prstGeom>
          <a:noFill/>
          <a:ln w="38100">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95" name="Oval 15"/>
          <p:cNvSpPr>
            <a:spLocks noChangeArrowheads="1"/>
          </p:cNvSpPr>
          <p:nvPr/>
        </p:nvSpPr>
        <p:spPr bwMode="auto">
          <a:xfrm>
            <a:off x="4079875" y="3068639"/>
            <a:ext cx="5976938" cy="865187"/>
          </a:xfrm>
          <a:prstGeom prst="ellipse">
            <a:avLst/>
          </a:prstGeom>
          <a:noFill/>
          <a:ln w="38100">
            <a:solidFill>
              <a:srgbClr val="FFFF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矩形 16"/>
          <p:cNvSpPr/>
          <p:nvPr/>
        </p:nvSpPr>
        <p:spPr>
          <a:xfrm>
            <a:off x="1703513" y="1268761"/>
            <a:ext cx="5610831" cy="584775"/>
          </a:xfrm>
          <a:prstGeom prst="rect">
            <a:avLst/>
          </a:prstGeom>
        </p:spPr>
        <p:txBody>
          <a:bodyPr wrap="none">
            <a:spAutoFit/>
          </a:bodyPr>
          <a:lstStyle/>
          <a:p>
            <a:r>
              <a:rPr lang="en-US" altLang="zh-CN" sz="3200" b="0" dirty="0">
                <a:effectLst>
                  <a:outerShdw blurRad="38100" dist="38100" dir="2700000" algn="tl">
                    <a:srgbClr val="000000">
                      <a:alpha val="43137"/>
                    </a:srgbClr>
                  </a:outerShdw>
                </a:effectLst>
              </a:rPr>
              <a:t>One-Bit Numerical Comparator</a:t>
            </a:r>
            <a:endParaRPr lang="zh-CN" altLang="en-US" sz="3200" dirty="0">
              <a:effectLst>
                <a:outerShdw blurRad="38100" dist="38100" dir="2700000" algn="tl">
                  <a:srgbClr val="000000">
                    <a:alpha val="43137"/>
                  </a:srgbClr>
                </a:outerShdw>
              </a:effectLst>
            </a:endParaRPr>
          </a:p>
        </p:txBody>
      </p:sp>
      <p:sp>
        <p:nvSpPr>
          <p:cNvPr id="15" name="矩形 14"/>
          <p:cNvSpPr/>
          <p:nvPr/>
        </p:nvSpPr>
        <p:spPr>
          <a:xfrm>
            <a:off x="1690435" y="2323435"/>
            <a:ext cx="4176464" cy="523220"/>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Inputs: binary numbers</a:t>
            </a:r>
            <a:endParaRPr lang="zh-CN" altLang="en-US" sz="2800" b="0" dirty="0">
              <a:solidFill>
                <a:srgbClr val="FFFF00"/>
              </a:solidFill>
              <a:effectLst>
                <a:outerShdw blurRad="38100" dist="38100" dir="2700000" algn="tl">
                  <a:srgbClr val="000000">
                    <a:alpha val="43137"/>
                  </a:srgbClr>
                </a:outerShdw>
              </a:effectLst>
            </a:endParaRPr>
          </a:p>
        </p:txBody>
      </p:sp>
      <p:sp>
        <p:nvSpPr>
          <p:cNvPr id="18" name="矩形 17"/>
          <p:cNvSpPr/>
          <p:nvPr/>
        </p:nvSpPr>
        <p:spPr>
          <a:xfrm>
            <a:off x="6084888" y="2351743"/>
            <a:ext cx="4779640" cy="523220"/>
          </a:xfrm>
          <a:prstGeom prst="rect">
            <a:avLst/>
          </a:prstGeom>
        </p:spPr>
        <p:txBody>
          <a:bodyPr wrap="square">
            <a:spAutoFit/>
          </a:bodyPr>
          <a:lstStyle/>
          <a:p>
            <a:r>
              <a:rPr lang="en-US" altLang="zh-CN" sz="2800" b="0" dirty="0">
                <a:solidFill>
                  <a:srgbClr val="FFFF00"/>
                </a:solidFill>
                <a:effectLst>
                  <a:outerShdw blurRad="38100" dist="38100" dir="2700000" algn="tl">
                    <a:srgbClr val="000000">
                      <a:alpha val="43137"/>
                    </a:srgbClr>
                  </a:outerShdw>
                </a:effectLst>
              </a:rPr>
              <a:t>Outputs: comparison results</a:t>
            </a:r>
            <a:endParaRPr lang="zh-CN" altLang="en-US" sz="28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494"/>
                                        </p:tgtEl>
                                        <p:attrNameLst>
                                          <p:attrName>style.visibility</p:attrName>
                                        </p:attrNameLst>
                                      </p:cBhvr>
                                      <p:to>
                                        <p:strVal val="visible"/>
                                      </p:to>
                                    </p:set>
                                    <p:animEffect transition="in" filter="box(in)">
                                      <p:cBhvr>
                                        <p:cTn id="7" dur="500"/>
                                        <p:tgtEl>
                                          <p:spTgt spid="27649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76495"/>
                                        </p:tgtEl>
                                        <p:attrNameLst>
                                          <p:attrName>style.visibility</p:attrName>
                                        </p:attrNameLst>
                                      </p:cBhvr>
                                      <p:to>
                                        <p:strVal val="visible"/>
                                      </p:to>
                                    </p:set>
                                    <p:animEffect transition="in" filter="box(in)">
                                      <p:cBhvr>
                                        <p:cTn id="15" dur="500"/>
                                        <p:tgtEl>
                                          <p:spTgt spid="27649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4" grpId="0" animBg="1"/>
      <p:bldP spid="276495" grpId="0" animBg="1"/>
      <p:bldP spid="15" grpId="0"/>
      <p:bldP spid="1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latin typeface="Times New Roman" pitchFamily="18" charset="0"/>
                <a:cs typeface="Times New Roman" pitchFamily="18" charset="0"/>
              </a:rPr>
              <a:t>If A equals B, F2 is 1.</a:t>
            </a:r>
          </a:p>
          <a:p>
            <a:r>
              <a:rPr lang="en-US" altLang="zh-CN" dirty="0" smtClean="0">
                <a:latin typeface="Times New Roman" pitchFamily="18" charset="0"/>
                <a:cs typeface="Times New Roman" pitchFamily="18" charset="0"/>
              </a:rPr>
              <a:t>If A is bigger than B, F1 is 1.</a:t>
            </a:r>
          </a:p>
          <a:p>
            <a:r>
              <a:rPr lang="en-US" altLang="zh-CN" dirty="0" smtClean="0">
                <a:latin typeface="Times New Roman" pitchFamily="18" charset="0"/>
                <a:cs typeface="Times New Roman" pitchFamily="18" charset="0"/>
              </a:rPr>
              <a:t>If A is smaller than B, F3 is 1.</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2207568" y="611978"/>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59496" y="1772817"/>
            <a:ext cx="9145016" cy="1200329"/>
          </a:xfrm>
          <a:prstGeom prst="rect">
            <a:avLst/>
          </a:prstGeom>
        </p:spPr>
        <p:txBody>
          <a:bodyPr wrap="square">
            <a:spAutoFit/>
          </a:bodyPr>
          <a:lstStyle/>
          <a:p>
            <a:r>
              <a:rPr lang="en-US" altLang="zh-CN" b="0" dirty="0">
                <a:solidFill>
                  <a:srgbClr val="FFFF00"/>
                </a:solidFill>
                <a:effectLst>
                  <a:outerShdw blurRad="38100" dist="38100" dir="2700000" algn="tl">
                    <a:srgbClr val="000000">
                      <a:alpha val="43137"/>
                    </a:srgbClr>
                  </a:outerShdw>
                </a:effectLst>
              </a:rPr>
              <a:t>Can you draw the circuit diagram for the outputs (comparison results)?</a:t>
            </a:r>
            <a:endParaRPr lang="zh-CN" altLang="zh-CN"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849" name="Object 73"/>
          <p:cNvGraphicFramePr>
            <a:graphicFrameLocks noChangeAspect="1"/>
          </p:cNvGraphicFramePr>
          <p:nvPr/>
        </p:nvGraphicFramePr>
        <p:xfrm>
          <a:off x="7524761" y="3143248"/>
          <a:ext cx="2717921" cy="581028"/>
        </p:xfrm>
        <a:graphic>
          <a:graphicData uri="http://schemas.openxmlformats.org/presentationml/2006/ole">
            <mc:AlternateContent xmlns:mc="http://schemas.openxmlformats.org/markup-compatibility/2006">
              <mc:Choice xmlns:v="urn:schemas-microsoft-com:vml" Requires="v">
                <p:oleObj spid="_x0000_s1080418" name="Equation" r:id="rId4" imgW="1282680" imgH="266400" progId="Equation.DSMT4">
                  <p:embed/>
                </p:oleObj>
              </mc:Choice>
              <mc:Fallback>
                <p:oleObj name="Equation" r:id="rId4" imgW="1282680" imgH="266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61" y="3143248"/>
                        <a:ext cx="2717921" cy="5810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0" name="组合 69"/>
          <p:cNvGrpSpPr/>
          <p:nvPr/>
        </p:nvGrpSpPr>
        <p:grpSpPr>
          <a:xfrm>
            <a:off x="1633526" y="3086100"/>
            <a:ext cx="5539450" cy="2759088"/>
            <a:chOff x="109526" y="3086100"/>
            <a:chExt cx="5539450" cy="2759088"/>
          </a:xfrm>
        </p:grpSpPr>
        <p:sp>
          <p:nvSpPr>
            <p:cNvPr id="75782" name="Line 6"/>
            <p:cNvSpPr>
              <a:spLocks noChangeShapeType="1"/>
            </p:cNvSpPr>
            <p:nvPr/>
          </p:nvSpPr>
          <p:spPr bwMode="auto">
            <a:xfrm>
              <a:off x="2533330" y="4543425"/>
              <a:ext cx="439738"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4" name="Line 8"/>
            <p:cNvSpPr>
              <a:spLocks noChangeShapeType="1"/>
            </p:cNvSpPr>
            <p:nvPr/>
          </p:nvSpPr>
          <p:spPr bwMode="auto">
            <a:xfrm flipH="1">
              <a:off x="1100126" y="4695825"/>
              <a:ext cx="512763"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6" name="Line 10"/>
            <p:cNvSpPr>
              <a:spLocks noChangeShapeType="1"/>
            </p:cNvSpPr>
            <p:nvPr/>
          </p:nvSpPr>
          <p:spPr bwMode="auto">
            <a:xfrm>
              <a:off x="3026456" y="5303838"/>
              <a:ext cx="525463" cy="3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1" name="Line 15"/>
            <p:cNvSpPr>
              <a:spLocks noChangeShapeType="1"/>
            </p:cNvSpPr>
            <p:nvPr/>
          </p:nvSpPr>
          <p:spPr bwMode="auto">
            <a:xfrm flipH="1">
              <a:off x="3026456" y="3629025"/>
              <a:ext cx="512763"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4" name="Rectangle 18"/>
            <p:cNvSpPr>
              <a:spLocks noChangeArrowheads="1"/>
            </p:cNvSpPr>
            <p:nvPr/>
          </p:nvSpPr>
          <p:spPr bwMode="auto">
            <a:xfrm>
              <a:off x="3465518" y="4152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000000"/>
                    </a:outerShdw>
                  </a:effectLst>
                  <a:latin typeface="黑体" pitchFamily="49" charset="-122"/>
                  <a:ea typeface="黑体" pitchFamily="49" charset="-122"/>
                </a:rPr>
                <a:t> </a:t>
              </a:r>
            </a:p>
          </p:txBody>
        </p:sp>
        <p:sp>
          <p:nvSpPr>
            <p:cNvPr id="75795" name="Line 19"/>
            <p:cNvSpPr>
              <a:spLocks noChangeShapeType="1"/>
            </p:cNvSpPr>
            <p:nvPr/>
          </p:nvSpPr>
          <p:spPr bwMode="auto">
            <a:xfrm>
              <a:off x="3026456" y="3629025"/>
              <a:ext cx="1588"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6" name="Line 20"/>
            <p:cNvSpPr>
              <a:spLocks noChangeShapeType="1"/>
            </p:cNvSpPr>
            <p:nvPr/>
          </p:nvSpPr>
          <p:spPr bwMode="auto">
            <a:xfrm>
              <a:off x="3026456" y="4543425"/>
              <a:ext cx="512763"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9" name="Line 23"/>
            <p:cNvSpPr>
              <a:spLocks noChangeShapeType="1"/>
            </p:cNvSpPr>
            <p:nvPr/>
          </p:nvSpPr>
          <p:spPr bwMode="auto">
            <a:xfrm flipH="1">
              <a:off x="566726" y="4695825"/>
              <a:ext cx="6604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00" name="Line 24"/>
            <p:cNvSpPr>
              <a:spLocks noChangeShapeType="1"/>
            </p:cNvSpPr>
            <p:nvPr/>
          </p:nvSpPr>
          <p:spPr bwMode="auto">
            <a:xfrm>
              <a:off x="1252526" y="4695825"/>
              <a:ext cx="1588" cy="1019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02" name="Line 26"/>
            <p:cNvSpPr>
              <a:spLocks noChangeShapeType="1"/>
            </p:cNvSpPr>
            <p:nvPr/>
          </p:nvSpPr>
          <p:spPr bwMode="auto">
            <a:xfrm flipV="1">
              <a:off x="1252526" y="3276600"/>
              <a:ext cx="1588" cy="1038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05" name="Line 29"/>
            <p:cNvSpPr>
              <a:spLocks noChangeShapeType="1"/>
            </p:cNvSpPr>
            <p:nvPr/>
          </p:nvSpPr>
          <p:spPr bwMode="auto">
            <a:xfrm>
              <a:off x="4317312" y="5457825"/>
              <a:ext cx="80645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06" name="Oval 30"/>
            <p:cNvSpPr>
              <a:spLocks noChangeArrowheads="1"/>
            </p:cNvSpPr>
            <p:nvPr/>
          </p:nvSpPr>
          <p:spPr bwMode="auto">
            <a:xfrm>
              <a:off x="4075118" y="4467225"/>
              <a:ext cx="14605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7" name="Line 31"/>
            <p:cNvSpPr>
              <a:spLocks noChangeShapeType="1"/>
            </p:cNvSpPr>
            <p:nvPr/>
          </p:nvSpPr>
          <p:spPr bwMode="auto">
            <a:xfrm>
              <a:off x="4227518" y="4543425"/>
              <a:ext cx="8640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08" name="Oval 32"/>
            <p:cNvSpPr>
              <a:spLocks noChangeArrowheads="1"/>
            </p:cNvSpPr>
            <p:nvPr/>
          </p:nvSpPr>
          <p:spPr bwMode="auto">
            <a:xfrm>
              <a:off x="2950256" y="4467225"/>
              <a:ext cx="14605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9" name="Oval 33"/>
            <p:cNvSpPr>
              <a:spLocks noChangeArrowheads="1"/>
            </p:cNvSpPr>
            <p:nvPr/>
          </p:nvSpPr>
          <p:spPr bwMode="auto">
            <a:xfrm>
              <a:off x="1176326" y="4238625"/>
              <a:ext cx="14605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0" name="Oval 34"/>
            <p:cNvSpPr>
              <a:spLocks noChangeArrowheads="1"/>
            </p:cNvSpPr>
            <p:nvPr/>
          </p:nvSpPr>
          <p:spPr bwMode="auto">
            <a:xfrm>
              <a:off x="1176326" y="4619625"/>
              <a:ext cx="14605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2" name="Rectangle 36"/>
            <p:cNvSpPr>
              <a:spLocks noChangeArrowheads="1"/>
            </p:cNvSpPr>
            <p:nvPr/>
          </p:nvSpPr>
          <p:spPr bwMode="auto">
            <a:xfrm>
              <a:off x="109526" y="37719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75813" name="Rectangle 37"/>
            <p:cNvSpPr>
              <a:spLocks noChangeArrowheads="1"/>
            </p:cNvSpPr>
            <p:nvPr/>
          </p:nvSpPr>
          <p:spPr bwMode="auto">
            <a:xfrm>
              <a:off x="112684" y="44577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75814" name="Rectangle 38"/>
            <p:cNvSpPr>
              <a:spLocks noChangeArrowheads="1"/>
            </p:cNvSpPr>
            <p:nvPr/>
          </p:nvSpPr>
          <p:spPr bwMode="auto">
            <a:xfrm>
              <a:off x="5113049" y="30861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5815" name="Rectangle 39"/>
            <p:cNvSpPr>
              <a:spLocks noChangeArrowheads="1"/>
            </p:cNvSpPr>
            <p:nvPr/>
          </p:nvSpPr>
          <p:spPr bwMode="auto">
            <a:xfrm>
              <a:off x="5122870" y="42291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r>
                <a:rPr lang="en-US" altLang="zh-CN" sz="3200" b="0" baseline="-25000" dirty="0">
                  <a:effectLst>
                    <a:outerShdw blurRad="38100" dist="38100" dir="2700000" algn="tl">
                      <a:srgbClr val="000000"/>
                    </a:outerShdw>
                  </a:effectLst>
                  <a:latin typeface="黑体" pitchFamily="49" charset="-122"/>
                  <a:ea typeface="黑体" pitchFamily="49" charset="-122"/>
                </a:rPr>
                <a:t>2</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75816" name="Rectangle 40"/>
            <p:cNvSpPr>
              <a:spLocks noChangeArrowheads="1"/>
            </p:cNvSpPr>
            <p:nvPr/>
          </p:nvSpPr>
          <p:spPr bwMode="auto">
            <a:xfrm>
              <a:off x="5079312" y="5143500"/>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3</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5842" name="Line 66"/>
            <p:cNvSpPr>
              <a:spLocks noChangeShapeType="1"/>
            </p:cNvSpPr>
            <p:nvPr/>
          </p:nvSpPr>
          <p:spPr bwMode="auto">
            <a:xfrm>
              <a:off x="1252526" y="3276600"/>
              <a:ext cx="2304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43" name="Line 67"/>
            <p:cNvSpPr>
              <a:spLocks noChangeShapeType="1"/>
            </p:cNvSpPr>
            <p:nvPr/>
          </p:nvSpPr>
          <p:spPr bwMode="auto">
            <a:xfrm flipH="1">
              <a:off x="566726" y="4343400"/>
              <a:ext cx="106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44" name="Line 68"/>
            <p:cNvSpPr>
              <a:spLocks noChangeShapeType="1"/>
            </p:cNvSpPr>
            <p:nvPr/>
          </p:nvSpPr>
          <p:spPr bwMode="auto">
            <a:xfrm>
              <a:off x="1252526" y="5715000"/>
              <a:ext cx="2304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845" name="Line 69"/>
            <p:cNvSpPr>
              <a:spLocks noChangeShapeType="1"/>
            </p:cNvSpPr>
            <p:nvPr/>
          </p:nvSpPr>
          <p:spPr bwMode="auto">
            <a:xfrm>
              <a:off x="4351049" y="3429000"/>
              <a:ext cx="762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AutoShape 36"/>
            <p:cNvSpPr>
              <a:spLocks noChangeArrowheads="1"/>
            </p:cNvSpPr>
            <p:nvPr/>
          </p:nvSpPr>
          <p:spPr bwMode="auto">
            <a:xfrm rot="5400000">
              <a:off x="3493404" y="4279906"/>
              <a:ext cx="649288" cy="519113"/>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nvGrpSpPr>
            <p:cNvPr id="48" name="组合 40"/>
            <p:cNvGrpSpPr/>
            <p:nvPr/>
          </p:nvGrpSpPr>
          <p:grpSpPr>
            <a:xfrm>
              <a:off x="3571868" y="3143248"/>
              <a:ext cx="768350" cy="630238"/>
              <a:chOff x="7177088" y="3041650"/>
              <a:chExt cx="768350" cy="630238"/>
            </a:xfrm>
          </p:grpSpPr>
          <p:sp>
            <p:nvSpPr>
              <p:cNvPr id="49"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0"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1"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2"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56" name="组合 51"/>
            <p:cNvGrpSpPr/>
            <p:nvPr/>
          </p:nvGrpSpPr>
          <p:grpSpPr>
            <a:xfrm>
              <a:off x="1500166" y="4143380"/>
              <a:ext cx="1019175" cy="762000"/>
              <a:chOff x="7086600" y="2908300"/>
              <a:chExt cx="1019175" cy="762000"/>
            </a:xfrm>
          </p:grpSpPr>
          <p:sp>
            <p:nvSpPr>
              <p:cNvPr id="57" name="Arc 76"/>
              <p:cNvSpPr>
                <a:spLocks/>
              </p:cNvSpPr>
              <p:nvPr/>
            </p:nvSpPr>
            <p:spPr bwMode="auto">
              <a:xfrm>
                <a:off x="7154863" y="2908300"/>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 name="Arc 77"/>
              <p:cNvSpPr>
                <a:spLocks/>
              </p:cNvSpPr>
              <p:nvPr/>
            </p:nvSpPr>
            <p:spPr bwMode="auto">
              <a:xfrm>
                <a:off x="7162800" y="2911475"/>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9" name="Arc 80"/>
              <p:cNvSpPr>
                <a:spLocks/>
              </p:cNvSpPr>
              <p:nvPr/>
            </p:nvSpPr>
            <p:spPr bwMode="auto">
              <a:xfrm>
                <a:off x="7086600" y="2987675"/>
                <a:ext cx="152400" cy="609600"/>
              </a:xfrm>
              <a:custGeom>
                <a:avLst/>
                <a:gdLst>
                  <a:gd name="G0" fmla="+- 2335 0 0"/>
                  <a:gd name="G1" fmla="+- 21600 0 0"/>
                  <a:gd name="G2" fmla="+- 21600 0 0"/>
                  <a:gd name="T0" fmla="*/ 2335 w 23935"/>
                  <a:gd name="T1" fmla="*/ 0 h 43200"/>
                  <a:gd name="T2" fmla="*/ 0 w 23935"/>
                  <a:gd name="T3" fmla="*/ 43073 h 43200"/>
                  <a:gd name="T4" fmla="*/ 2335 w 23935"/>
                  <a:gd name="T5" fmla="*/ 21600 h 43200"/>
                </a:gdLst>
                <a:ahLst/>
                <a:cxnLst>
                  <a:cxn ang="0">
                    <a:pos x="T0" y="T1"/>
                  </a:cxn>
                  <a:cxn ang="0">
                    <a:pos x="T2" y="T3"/>
                  </a:cxn>
                  <a:cxn ang="0">
                    <a:pos x="T4" y="T5"/>
                  </a:cxn>
                </a:cxnLst>
                <a:rect l="0" t="0" r="r" b="b"/>
                <a:pathLst>
                  <a:path w="23935" h="43200" fill="none" extrusionOk="0">
                    <a:moveTo>
                      <a:pt x="2334" y="0"/>
                    </a:moveTo>
                    <a:cubicBezTo>
                      <a:pt x="14264" y="0"/>
                      <a:pt x="23935" y="9670"/>
                      <a:pt x="23935" y="21600"/>
                    </a:cubicBezTo>
                    <a:cubicBezTo>
                      <a:pt x="23935" y="33529"/>
                      <a:pt x="14264" y="43200"/>
                      <a:pt x="2335" y="43200"/>
                    </a:cubicBezTo>
                    <a:cubicBezTo>
                      <a:pt x="1554" y="43200"/>
                      <a:pt x="775" y="43157"/>
                      <a:pt x="-1" y="43073"/>
                    </a:cubicBezTo>
                  </a:path>
                  <a:path w="23935" h="43200" stroke="0" extrusionOk="0">
                    <a:moveTo>
                      <a:pt x="2334" y="0"/>
                    </a:moveTo>
                    <a:cubicBezTo>
                      <a:pt x="14264" y="0"/>
                      <a:pt x="23935" y="9670"/>
                      <a:pt x="23935" y="21600"/>
                    </a:cubicBezTo>
                    <a:cubicBezTo>
                      <a:pt x="23935" y="33529"/>
                      <a:pt x="14264" y="43200"/>
                      <a:pt x="2335" y="43200"/>
                    </a:cubicBezTo>
                    <a:cubicBezTo>
                      <a:pt x="1554" y="43200"/>
                      <a:pt x="775" y="43157"/>
                      <a:pt x="-1" y="43073"/>
                    </a:cubicBezTo>
                    <a:lnTo>
                      <a:pt x="2335" y="2160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64" name="组合 40"/>
            <p:cNvGrpSpPr/>
            <p:nvPr/>
          </p:nvGrpSpPr>
          <p:grpSpPr>
            <a:xfrm>
              <a:off x="3571868" y="5214950"/>
              <a:ext cx="768350" cy="630238"/>
              <a:chOff x="7177088" y="3041650"/>
              <a:chExt cx="768350" cy="630238"/>
            </a:xfrm>
          </p:grpSpPr>
          <p:sp>
            <p:nvSpPr>
              <p:cNvPr id="65"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6"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7"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8"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grpSp>
        <p:nvGrpSpPr>
          <p:cNvPr id="62" name="组合 61"/>
          <p:cNvGrpSpPr/>
          <p:nvPr/>
        </p:nvGrpSpPr>
        <p:grpSpPr>
          <a:xfrm>
            <a:off x="1972204" y="920162"/>
            <a:ext cx="1552028" cy="1222955"/>
            <a:chOff x="448204" y="920161"/>
            <a:chExt cx="1552028" cy="1222955"/>
          </a:xfrm>
        </p:grpSpPr>
        <p:graphicFrame>
          <p:nvGraphicFramePr>
            <p:cNvPr id="75846" name="Object 70"/>
            <p:cNvGraphicFramePr>
              <a:graphicFrameLocks noChangeAspect="1"/>
            </p:cNvGraphicFramePr>
            <p:nvPr/>
          </p:nvGraphicFramePr>
          <p:xfrm>
            <a:off x="533400" y="920161"/>
            <a:ext cx="1385888" cy="592138"/>
          </p:xfrm>
          <a:graphic>
            <a:graphicData uri="http://schemas.openxmlformats.org/presentationml/2006/ole">
              <mc:AlternateContent xmlns:mc="http://schemas.openxmlformats.org/markup-compatibility/2006">
                <mc:Choice xmlns:v="urn:schemas-microsoft-com:vml" Requires="v">
                  <p:oleObj spid="_x0000_s1080419" name="Equation" r:id="rId6" imgW="876600" imgH="368280" progId="Equation.3">
                    <p:embed/>
                  </p:oleObj>
                </mc:Choice>
                <mc:Fallback>
                  <p:oleObj name="Equation" r:id="rId6" imgW="876600" imgH="36828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920161"/>
                          <a:ext cx="1385888"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矩形 53"/>
            <p:cNvSpPr/>
            <p:nvPr/>
          </p:nvSpPr>
          <p:spPr>
            <a:xfrm>
              <a:off x="448204" y="1558341"/>
              <a:ext cx="1552028"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(A&gt;B)</a:t>
              </a:r>
              <a:endParaRPr lang="zh-CN" altLang="en-US" sz="3200" dirty="0"/>
            </a:p>
          </p:txBody>
        </p:sp>
      </p:grpSp>
      <p:grpSp>
        <p:nvGrpSpPr>
          <p:cNvPr id="69" name="组合 68"/>
          <p:cNvGrpSpPr/>
          <p:nvPr/>
        </p:nvGrpSpPr>
        <p:grpSpPr>
          <a:xfrm>
            <a:off x="4452927" y="915400"/>
            <a:ext cx="2487613" cy="1227717"/>
            <a:chOff x="2928926" y="915399"/>
            <a:chExt cx="2487613" cy="1227717"/>
          </a:xfrm>
        </p:grpSpPr>
        <p:graphicFrame>
          <p:nvGraphicFramePr>
            <p:cNvPr id="75847" name="Object 71"/>
            <p:cNvGraphicFramePr>
              <a:graphicFrameLocks noChangeAspect="1"/>
            </p:cNvGraphicFramePr>
            <p:nvPr/>
          </p:nvGraphicFramePr>
          <p:xfrm>
            <a:off x="2928926" y="915399"/>
            <a:ext cx="2487613" cy="592138"/>
          </p:xfrm>
          <a:graphic>
            <a:graphicData uri="http://schemas.openxmlformats.org/presentationml/2006/ole">
              <mc:AlternateContent xmlns:mc="http://schemas.openxmlformats.org/markup-compatibility/2006">
                <mc:Choice xmlns:v="urn:schemas-microsoft-com:vml" Requires="v">
                  <p:oleObj spid="_x0000_s1080420" name="Equation" r:id="rId8" imgW="1587960" imgH="368280" progId="Equation.3">
                    <p:embed/>
                  </p:oleObj>
                </mc:Choice>
                <mc:Fallback>
                  <p:oleObj name="Equation" r:id="rId8" imgW="1587960" imgH="36828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8926" y="915399"/>
                          <a:ext cx="2487613"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矩形 54"/>
            <p:cNvSpPr/>
            <p:nvPr/>
          </p:nvSpPr>
          <p:spPr>
            <a:xfrm>
              <a:off x="3234286" y="1558341"/>
              <a:ext cx="1552028"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(A=B)</a:t>
              </a:r>
              <a:endParaRPr lang="zh-CN" altLang="en-US" sz="3200" dirty="0"/>
            </a:p>
          </p:txBody>
        </p:sp>
      </p:grpSp>
      <p:grpSp>
        <p:nvGrpSpPr>
          <p:cNvPr id="63" name="组合 62"/>
          <p:cNvGrpSpPr/>
          <p:nvPr/>
        </p:nvGrpSpPr>
        <p:grpSpPr>
          <a:xfrm>
            <a:off x="7544368" y="876287"/>
            <a:ext cx="1552028" cy="1253559"/>
            <a:chOff x="6020368" y="876286"/>
            <a:chExt cx="1552028" cy="1253559"/>
          </a:xfrm>
        </p:grpSpPr>
        <p:graphicFrame>
          <p:nvGraphicFramePr>
            <p:cNvPr id="75848" name="Object 72"/>
            <p:cNvGraphicFramePr>
              <a:graphicFrameLocks noChangeAspect="1"/>
            </p:cNvGraphicFramePr>
            <p:nvPr/>
          </p:nvGraphicFramePr>
          <p:xfrm>
            <a:off x="6072198" y="876286"/>
            <a:ext cx="1385888" cy="623888"/>
          </p:xfrm>
          <a:graphic>
            <a:graphicData uri="http://schemas.openxmlformats.org/presentationml/2006/ole">
              <mc:AlternateContent xmlns:mc="http://schemas.openxmlformats.org/markup-compatibility/2006">
                <mc:Choice xmlns:v="urn:schemas-microsoft-com:vml" Requires="v">
                  <p:oleObj spid="_x0000_s1080421" name="Equation" r:id="rId10" imgW="876600" imgH="393840" progId="Equation.3">
                    <p:embed/>
                  </p:oleObj>
                </mc:Choice>
                <mc:Fallback>
                  <p:oleObj name="Equation" r:id="rId10" imgW="876600" imgH="39384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2198" y="876286"/>
                          <a:ext cx="1385888"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矩形 59"/>
            <p:cNvSpPr/>
            <p:nvPr/>
          </p:nvSpPr>
          <p:spPr>
            <a:xfrm>
              <a:off x="6020368" y="1545070"/>
              <a:ext cx="1552028" cy="584775"/>
            </a:xfrm>
            <a:prstGeom prst="rect">
              <a:avLst/>
            </a:prstGeom>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(A&lt;B)</a:t>
              </a:r>
              <a:endParaRPr lang="zh-CN" altLang="en-US" sz="3200" dirty="0"/>
            </a:p>
          </p:txBody>
        </p:sp>
      </p:grpSp>
      <p:graphicFrame>
        <p:nvGraphicFramePr>
          <p:cNvPr id="325642" name="Object 10"/>
          <p:cNvGraphicFramePr>
            <a:graphicFrameLocks noChangeAspect="1"/>
          </p:cNvGraphicFramePr>
          <p:nvPr/>
        </p:nvGraphicFramePr>
        <p:xfrm>
          <a:off x="7739074" y="4143381"/>
          <a:ext cx="2497172" cy="601699"/>
        </p:xfrm>
        <a:graphic>
          <a:graphicData uri="http://schemas.openxmlformats.org/presentationml/2006/ole">
            <mc:AlternateContent xmlns:mc="http://schemas.openxmlformats.org/markup-compatibility/2006">
              <mc:Choice xmlns:v="urn:schemas-microsoft-com:vml" Requires="v">
                <p:oleObj spid="_x0000_s1080422" name="Equation" r:id="rId12" imgW="1054080" imgH="253800" progId="Equation.DSMT4">
                  <p:embed/>
                </p:oleObj>
              </mc:Choice>
              <mc:Fallback>
                <p:oleObj name="Equation" r:id="rId12" imgW="1054080" imgH="2538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39074" y="4143381"/>
                        <a:ext cx="2497172" cy="601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5643" name="Object 11"/>
          <p:cNvGraphicFramePr>
            <a:graphicFrameLocks noChangeAspect="1"/>
          </p:cNvGraphicFramePr>
          <p:nvPr/>
        </p:nvGraphicFramePr>
        <p:xfrm>
          <a:off x="7654925" y="5072064"/>
          <a:ext cx="2744788" cy="581025"/>
        </p:xfrm>
        <a:graphic>
          <a:graphicData uri="http://schemas.openxmlformats.org/presentationml/2006/ole">
            <mc:AlternateContent xmlns:mc="http://schemas.openxmlformats.org/markup-compatibility/2006">
              <mc:Choice xmlns:v="urn:schemas-microsoft-com:vml" Requires="v">
                <p:oleObj spid="_x0000_s1080423" name="Equation" r:id="rId14" imgW="1295280" imgH="266400" progId="Equation.DSMT4">
                  <p:embed/>
                </p:oleObj>
              </mc:Choice>
              <mc:Fallback>
                <p:oleObj name="Equation" r:id="rId14" imgW="1295280" imgH="266400" progId="Equation.DSMT4">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54925" y="5072064"/>
                        <a:ext cx="2744788"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 name="组合 74"/>
          <p:cNvGrpSpPr/>
          <p:nvPr/>
        </p:nvGrpSpPr>
        <p:grpSpPr>
          <a:xfrm>
            <a:off x="2305136" y="5000637"/>
            <a:ext cx="2566728" cy="1656345"/>
            <a:chOff x="781136" y="5000636"/>
            <a:chExt cx="2566728" cy="1656345"/>
          </a:xfrm>
        </p:grpSpPr>
        <p:sp>
          <p:nvSpPr>
            <p:cNvPr id="71" name="矩形 70"/>
            <p:cNvSpPr/>
            <p:nvPr/>
          </p:nvSpPr>
          <p:spPr>
            <a:xfrm>
              <a:off x="781136" y="6072206"/>
              <a:ext cx="256672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ea typeface="黑体" pitchFamily="2" charset="-122"/>
                  <a:cs typeface="Times New Roman" pitchFamily="18" charset="0"/>
                </a:rPr>
                <a:t>common term</a:t>
              </a:r>
              <a:endParaRPr lang="zh-CN" altLang="en-US" sz="3200" b="0" dirty="0">
                <a:solidFill>
                  <a:srgbClr val="FFFF00"/>
                </a:solidFill>
                <a:effectLst>
                  <a:outerShdw blurRad="38100" dist="38100" dir="2700000" algn="tl">
                    <a:srgbClr val="000000">
                      <a:alpha val="43137"/>
                    </a:srgbClr>
                  </a:outerShdw>
                </a:effectLst>
                <a:ea typeface="黑体" pitchFamily="2" charset="-122"/>
                <a:cs typeface="Times New Roman" pitchFamily="18" charset="0"/>
              </a:endParaRPr>
            </a:p>
          </p:txBody>
        </p:sp>
        <p:cxnSp>
          <p:nvCxnSpPr>
            <p:cNvPr id="73" name="直接箭头连接符 72"/>
            <p:cNvCxnSpPr/>
            <p:nvPr/>
          </p:nvCxnSpPr>
          <p:spPr bwMode="auto">
            <a:xfrm rot="5400000" flipH="1" flipV="1">
              <a:off x="1393406" y="5607462"/>
              <a:ext cx="1214446" cy="794"/>
            </a:xfrm>
            <a:prstGeom prst="straightConnector1">
              <a:avLst/>
            </a:prstGeom>
            <a:solidFill>
              <a:schemeClr val="accent1"/>
            </a:solidFill>
            <a:ln w="254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矩形 60"/>
          <p:cNvSpPr/>
          <p:nvPr/>
        </p:nvSpPr>
        <p:spPr>
          <a:xfrm>
            <a:off x="4871865" y="2420889"/>
            <a:ext cx="1074333"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AND</a:t>
            </a:r>
            <a:endParaRPr lang="zh-CN" altLang="en-US" sz="3200" dirty="0"/>
          </a:p>
        </p:txBody>
      </p:sp>
      <p:sp>
        <p:nvSpPr>
          <p:cNvPr id="72" name="矩形 71"/>
          <p:cNvSpPr/>
          <p:nvPr/>
        </p:nvSpPr>
        <p:spPr>
          <a:xfrm>
            <a:off x="3071665" y="3429001"/>
            <a:ext cx="1051891"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XOR</a:t>
            </a:r>
            <a:endParaRPr lang="zh-CN" altLang="en-US" sz="3200" dirty="0"/>
          </a:p>
        </p:txBody>
      </p:sp>
      <p:sp>
        <p:nvSpPr>
          <p:cNvPr id="74" name="矩形 73"/>
          <p:cNvSpPr/>
          <p:nvPr/>
        </p:nvSpPr>
        <p:spPr>
          <a:xfrm>
            <a:off x="5375920" y="3780330"/>
            <a:ext cx="148309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Inverter</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ppt_x"/>
                                          </p:val>
                                        </p:tav>
                                        <p:tav tm="100000">
                                          <p:val>
                                            <p:strVal val="#ppt_x"/>
                                          </p:val>
                                        </p:tav>
                                      </p:tavLst>
                                    </p:anim>
                                    <p:anim calcmode="lin" valueType="num">
                                      <p:cBhvr additive="base">
                                        <p:cTn id="2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blinds(horizontal)">
                                      <p:cBhvr>
                                        <p:cTn id="25" dur="500"/>
                                        <p:tgtEl>
                                          <p:spTgt spid="70"/>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blinds(horizontal)">
                                      <p:cBhvr>
                                        <p:cTn id="29" dur="500"/>
                                        <p:tgtEl>
                                          <p:spTgt spid="7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linds(horizontal)">
                                      <p:cBhvr>
                                        <p:cTn id="35" dur="500"/>
                                        <p:tgtEl>
                                          <p:spTgt spid="7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blinds(horizontal)">
                                      <p:cBhvr>
                                        <p:cTn id="38" dur="50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5849"/>
                                        </p:tgtEl>
                                        <p:attrNameLst>
                                          <p:attrName>style.visibility</p:attrName>
                                        </p:attrNameLst>
                                      </p:cBhvr>
                                      <p:to>
                                        <p:strVal val="visible"/>
                                      </p:to>
                                    </p:set>
                                    <p:anim calcmode="lin" valueType="num">
                                      <p:cBhvr additive="base">
                                        <p:cTn id="43" dur="500" fill="hold"/>
                                        <p:tgtEl>
                                          <p:spTgt spid="75849"/>
                                        </p:tgtEl>
                                        <p:attrNameLst>
                                          <p:attrName>ppt_x</p:attrName>
                                        </p:attrNameLst>
                                      </p:cBhvr>
                                      <p:tavLst>
                                        <p:tav tm="0">
                                          <p:val>
                                            <p:strVal val="#ppt_x"/>
                                          </p:val>
                                        </p:tav>
                                        <p:tav tm="100000">
                                          <p:val>
                                            <p:strVal val="#ppt_x"/>
                                          </p:val>
                                        </p:tav>
                                      </p:tavLst>
                                    </p:anim>
                                    <p:anim calcmode="lin" valueType="num">
                                      <p:cBhvr additive="base">
                                        <p:cTn id="44" dur="500" fill="hold"/>
                                        <p:tgtEl>
                                          <p:spTgt spid="758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25642"/>
                                        </p:tgtEl>
                                        <p:attrNameLst>
                                          <p:attrName>style.visibility</p:attrName>
                                        </p:attrNameLst>
                                      </p:cBhvr>
                                      <p:to>
                                        <p:strVal val="visible"/>
                                      </p:to>
                                    </p:set>
                                    <p:anim calcmode="lin" valueType="num">
                                      <p:cBhvr additive="base">
                                        <p:cTn id="49" dur="500" fill="hold"/>
                                        <p:tgtEl>
                                          <p:spTgt spid="325642"/>
                                        </p:tgtEl>
                                        <p:attrNameLst>
                                          <p:attrName>ppt_x</p:attrName>
                                        </p:attrNameLst>
                                      </p:cBhvr>
                                      <p:tavLst>
                                        <p:tav tm="0">
                                          <p:val>
                                            <p:strVal val="#ppt_x"/>
                                          </p:val>
                                        </p:tav>
                                        <p:tav tm="100000">
                                          <p:val>
                                            <p:strVal val="#ppt_x"/>
                                          </p:val>
                                        </p:tav>
                                      </p:tavLst>
                                    </p:anim>
                                    <p:anim calcmode="lin" valueType="num">
                                      <p:cBhvr additive="base">
                                        <p:cTn id="50" dur="500" fill="hold"/>
                                        <p:tgtEl>
                                          <p:spTgt spid="32564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25643"/>
                                        </p:tgtEl>
                                        <p:attrNameLst>
                                          <p:attrName>style.visibility</p:attrName>
                                        </p:attrNameLst>
                                      </p:cBhvr>
                                      <p:to>
                                        <p:strVal val="visible"/>
                                      </p:to>
                                    </p:set>
                                    <p:anim calcmode="lin" valueType="num">
                                      <p:cBhvr additive="base">
                                        <p:cTn id="55" dur="500" fill="hold"/>
                                        <p:tgtEl>
                                          <p:spTgt spid="325643"/>
                                        </p:tgtEl>
                                        <p:attrNameLst>
                                          <p:attrName>ppt_x</p:attrName>
                                        </p:attrNameLst>
                                      </p:cBhvr>
                                      <p:tavLst>
                                        <p:tav tm="0">
                                          <p:val>
                                            <p:strVal val="#ppt_x"/>
                                          </p:val>
                                        </p:tav>
                                        <p:tav tm="100000">
                                          <p:val>
                                            <p:strVal val="#ppt_x"/>
                                          </p:val>
                                        </p:tav>
                                      </p:tavLst>
                                    </p:anim>
                                    <p:anim calcmode="lin" valueType="num">
                                      <p:cBhvr additive="base">
                                        <p:cTn id="56" dur="500" fill="hold"/>
                                        <p:tgtEl>
                                          <p:spTgt spid="325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72"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31" name="Oval 63"/>
          <p:cNvSpPr>
            <a:spLocks noChangeArrowheads="1"/>
          </p:cNvSpPr>
          <p:nvPr/>
        </p:nvSpPr>
        <p:spPr bwMode="auto">
          <a:xfrm>
            <a:off x="4431296" y="2952799"/>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3" name="Oval 65"/>
          <p:cNvSpPr>
            <a:spLocks noChangeArrowheads="1"/>
          </p:cNvSpPr>
          <p:nvPr/>
        </p:nvSpPr>
        <p:spPr bwMode="auto">
          <a:xfrm>
            <a:off x="8131770" y="2876599"/>
            <a:ext cx="152400" cy="1524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5" name="Line 67"/>
          <p:cNvSpPr>
            <a:spLocks noChangeShapeType="1"/>
          </p:cNvSpPr>
          <p:nvPr/>
        </p:nvSpPr>
        <p:spPr bwMode="auto">
          <a:xfrm flipH="1">
            <a:off x="3021576" y="3306503"/>
            <a:ext cx="6096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6" name="Line 68"/>
          <p:cNvSpPr>
            <a:spLocks noChangeShapeType="1"/>
          </p:cNvSpPr>
          <p:nvPr/>
        </p:nvSpPr>
        <p:spPr bwMode="auto">
          <a:xfrm flipH="1">
            <a:off x="3021576" y="3001703"/>
            <a:ext cx="6096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0" name="Line 72"/>
          <p:cNvSpPr>
            <a:spLocks noChangeShapeType="1"/>
          </p:cNvSpPr>
          <p:nvPr/>
        </p:nvSpPr>
        <p:spPr bwMode="auto">
          <a:xfrm>
            <a:off x="6639524" y="3028999"/>
            <a:ext cx="1588"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1" name="Line 73"/>
          <p:cNvSpPr>
            <a:spLocks noChangeShapeType="1"/>
          </p:cNvSpPr>
          <p:nvPr/>
        </p:nvSpPr>
        <p:spPr bwMode="auto">
          <a:xfrm>
            <a:off x="6639524" y="3028999"/>
            <a:ext cx="7620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2" name="Line 74"/>
          <p:cNvSpPr>
            <a:spLocks noChangeShapeType="1"/>
          </p:cNvSpPr>
          <p:nvPr/>
        </p:nvSpPr>
        <p:spPr bwMode="auto">
          <a:xfrm>
            <a:off x="7401524" y="3257599"/>
            <a:ext cx="1588"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0" name="Line 82"/>
          <p:cNvSpPr>
            <a:spLocks noChangeShapeType="1"/>
          </p:cNvSpPr>
          <p:nvPr/>
        </p:nvSpPr>
        <p:spPr bwMode="auto">
          <a:xfrm>
            <a:off x="5498096" y="2038399"/>
            <a:ext cx="1588" cy="1828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2" name="Line 84"/>
          <p:cNvSpPr>
            <a:spLocks noChangeShapeType="1"/>
          </p:cNvSpPr>
          <p:nvPr/>
        </p:nvSpPr>
        <p:spPr bwMode="auto">
          <a:xfrm>
            <a:off x="4583696" y="3028999"/>
            <a:ext cx="12954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7" name="Rectangle 89"/>
          <p:cNvSpPr>
            <a:spLocks noChangeArrowheads="1"/>
          </p:cNvSpPr>
          <p:nvPr/>
        </p:nvSpPr>
        <p:spPr bwMode="auto">
          <a:xfrm>
            <a:off x="8588970" y="263847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58" name="Rectangle 90"/>
          <p:cNvSpPr>
            <a:spLocks noChangeArrowheads="1"/>
          </p:cNvSpPr>
          <p:nvPr/>
        </p:nvSpPr>
        <p:spPr bwMode="auto">
          <a:xfrm>
            <a:off x="2335776" y="3154103"/>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59" name="Rectangle 91"/>
          <p:cNvSpPr>
            <a:spLocks noChangeArrowheads="1"/>
          </p:cNvSpPr>
          <p:nvPr/>
        </p:nvSpPr>
        <p:spPr bwMode="auto">
          <a:xfrm>
            <a:off x="4583696" y="3857674"/>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C</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0" name="Rectangle 92"/>
          <p:cNvSpPr>
            <a:spLocks noChangeArrowheads="1"/>
          </p:cNvSpPr>
          <p:nvPr/>
        </p:nvSpPr>
        <p:spPr bwMode="auto">
          <a:xfrm>
            <a:off x="2564376" y="276357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1" name="Rectangle 93"/>
          <p:cNvSpPr>
            <a:spLocks noChangeArrowheads="1"/>
          </p:cNvSpPr>
          <p:nvPr/>
        </p:nvSpPr>
        <p:spPr bwMode="auto">
          <a:xfrm>
            <a:off x="4583696" y="240987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B</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2" name="Rectangle 94"/>
          <p:cNvSpPr>
            <a:spLocks noChangeArrowheads="1"/>
          </p:cNvSpPr>
          <p:nvPr/>
        </p:nvSpPr>
        <p:spPr bwMode="auto">
          <a:xfrm>
            <a:off x="2564376" y="2382578"/>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3" name="Rectangle 95"/>
          <p:cNvSpPr>
            <a:spLocks noChangeArrowheads="1"/>
          </p:cNvSpPr>
          <p:nvPr/>
        </p:nvSpPr>
        <p:spPr bwMode="auto">
          <a:xfrm>
            <a:off x="4583696" y="1495474"/>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A</a:t>
            </a:r>
            <a:endParaRPr lang="zh-CN" altLang="en-US" sz="3200" b="0">
              <a:effectLst>
                <a:outerShdw blurRad="38100" dist="38100" dir="2700000" algn="tl">
                  <a:srgbClr val="000000"/>
                </a:outerShdw>
              </a:effectLst>
              <a:latin typeface="黑体" pitchFamily="49" charset="-122"/>
              <a:ea typeface="黑体" pitchFamily="49" charset="-122"/>
            </a:endParaRPr>
          </a:p>
        </p:txBody>
      </p:sp>
      <p:sp>
        <p:nvSpPr>
          <p:cNvPr id="32868" name="Oval 100"/>
          <p:cNvSpPr>
            <a:spLocks noChangeArrowheads="1"/>
          </p:cNvSpPr>
          <p:nvPr/>
        </p:nvSpPr>
        <p:spPr bwMode="auto">
          <a:xfrm>
            <a:off x="5421896" y="2952799"/>
            <a:ext cx="152400" cy="152400"/>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9" name="Line 111"/>
          <p:cNvSpPr>
            <a:spLocks noChangeShapeType="1"/>
          </p:cNvSpPr>
          <p:nvPr/>
        </p:nvSpPr>
        <p:spPr bwMode="auto">
          <a:xfrm flipH="1">
            <a:off x="3021576" y="2773103"/>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0" name="Line 112"/>
          <p:cNvSpPr>
            <a:spLocks noChangeShapeType="1"/>
          </p:cNvSpPr>
          <p:nvPr/>
        </p:nvSpPr>
        <p:spPr bwMode="auto">
          <a:xfrm>
            <a:off x="5498096" y="2038399"/>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1" name="Line 113"/>
          <p:cNvSpPr>
            <a:spLocks noChangeShapeType="1"/>
          </p:cNvSpPr>
          <p:nvPr/>
        </p:nvSpPr>
        <p:spPr bwMode="auto">
          <a:xfrm flipH="1">
            <a:off x="4964696" y="1733599"/>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2" name="Line 114"/>
          <p:cNvSpPr>
            <a:spLocks noChangeShapeType="1"/>
          </p:cNvSpPr>
          <p:nvPr/>
        </p:nvSpPr>
        <p:spPr bwMode="auto">
          <a:xfrm>
            <a:off x="5498096" y="3867199"/>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3" name="Line 115"/>
          <p:cNvSpPr>
            <a:spLocks noChangeShapeType="1"/>
          </p:cNvSpPr>
          <p:nvPr/>
        </p:nvSpPr>
        <p:spPr bwMode="auto">
          <a:xfrm flipH="1">
            <a:off x="4964696" y="2800399"/>
            <a:ext cx="91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4" name="Line 116"/>
          <p:cNvSpPr>
            <a:spLocks noChangeShapeType="1"/>
          </p:cNvSpPr>
          <p:nvPr/>
        </p:nvSpPr>
        <p:spPr bwMode="auto">
          <a:xfrm flipH="1">
            <a:off x="5193296" y="4149080"/>
            <a:ext cx="685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6" name="Line 118"/>
          <p:cNvSpPr>
            <a:spLocks noChangeShapeType="1"/>
          </p:cNvSpPr>
          <p:nvPr/>
        </p:nvSpPr>
        <p:spPr bwMode="auto">
          <a:xfrm flipH="1">
            <a:off x="7020524" y="2800399"/>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7" name="Line 119"/>
          <p:cNvSpPr>
            <a:spLocks noChangeShapeType="1"/>
          </p:cNvSpPr>
          <p:nvPr/>
        </p:nvSpPr>
        <p:spPr bwMode="auto">
          <a:xfrm flipV="1">
            <a:off x="7020524" y="1885999"/>
            <a:ext cx="0" cy="914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8" name="Line 120"/>
          <p:cNvSpPr>
            <a:spLocks noChangeShapeType="1"/>
          </p:cNvSpPr>
          <p:nvPr/>
        </p:nvSpPr>
        <p:spPr bwMode="auto">
          <a:xfrm>
            <a:off x="6639524" y="1885999"/>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9" name="Line 121"/>
          <p:cNvSpPr>
            <a:spLocks noChangeShapeType="1"/>
          </p:cNvSpPr>
          <p:nvPr/>
        </p:nvSpPr>
        <p:spPr bwMode="auto">
          <a:xfrm flipH="1">
            <a:off x="7020524" y="3257599"/>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0" name="Line 122"/>
          <p:cNvSpPr>
            <a:spLocks noChangeShapeType="1"/>
          </p:cNvSpPr>
          <p:nvPr/>
        </p:nvSpPr>
        <p:spPr bwMode="auto">
          <a:xfrm>
            <a:off x="7020524" y="3257599"/>
            <a:ext cx="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1" name="Line 123"/>
          <p:cNvSpPr>
            <a:spLocks noChangeShapeType="1"/>
          </p:cNvSpPr>
          <p:nvPr/>
        </p:nvSpPr>
        <p:spPr bwMode="auto">
          <a:xfrm flipH="1">
            <a:off x="6639524" y="4095799"/>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2" name="Line 124"/>
          <p:cNvSpPr>
            <a:spLocks noChangeShapeType="1"/>
          </p:cNvSpPr>
          <p:nvPr/>
        </p:nvSpPr>
        <p:spPr bwMode="auto">
          <a:xfrm>
            <a:off x="8284170" y="2952799"/>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2893" name="Object 125"/>
          <p:cNvGraphicFramePr>
            <a:graphicFrameLocks noChangeAspect="1"/>
          </p:cNvGraphicFramePr>
          <p:nvPr/>
        </p:nvGraphicFramePr>
        <p:xfrm>
          <a:off x="2135189" y="4664870"/>
          <a:ext cx="4022725" cy="530225"/>
        </p:xfrm>
        <a:graphic>
          <a:graphicData uri="http://schemas.openxmlformats.org/presentationml/2006/ole">
            <mc:AlternateContent xmlns:mc="http://schemas.openxmlformats.org/markup-compatibility/2006">
              <mc:Choice xmlns:v="urn:schemas-microsoft-com:vml" Requires="v">
                <p:oleObj spid="_x0000_s318000" name="公式" r:id="rId5" imgW="2908800" imgH="368280" progId="Equation.3">
                  <p:embed/>
                </p:oleObj>
              </mc:Choice>
              <mc:Fallback>
                <p:oleObj name="公式" r:id="rId5" imgW="2908800" imgH="3682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9" y="4664870"/>
                        <a:ext cx="40227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96" name="Object 128"/>
          <p:cNvGraphicFramePr>
            <a:graphicFrameLocks noGrp="1" noChangeAspect="1"/>
          </p:cNvGraphicFramePr>
          <p:nvPr>
            <p:ph sz="half" idx="1"/>
          </p:nvPr>
        </p:nvGraphicFramePr>
        <p:xfrm>
          <a:off x="6311900" y="4664869"/>
          <a:ext cx="2592388" cy="592138"/>
        </p:xfrm>
        <a:graphic>
          <a:graphicData uri="http://schemas.openxmlformats.org/presentationml/2006/ole">
            <mc:AlternateContent xmlns:mc="http://schemas.openxmlformats.org/markup-compatibility/2006">
              <mc:Choice xmlns:v="urn:schemas-microsoft-com:vml" Requires="v">
                <p:oleObj spid="_x0000_s318001" name="公式" r:id="rId7" imgW="1854720" imgH="419040" progId="Equation.3">
                  <p:embed/>
                </p:oleObj>
              </mc:Choice>
              <mc:Fallback>
                <p:oleObj name="公式" r:id="rId7" imgW="1854720" imgH="419040" progId="Equation.3">
                  <p:embed/>
                  <p:pic>
                    <p:nvPicPr>
                      <p:cNvPr id="0" name="Picture 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1900" y="4664869"/>
                        <a:ext cx="2592388"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01" name="Object 133"/>
          <p:cNvGraphicFramePr>
            <a:graphicFrameLocks noGrp="1" noChangeAspect="1"/>
          </p:cNvGraphicFramePr>
          <p:nvPr>
            <p:ph sz="half" idx="2"/>
          </p:nvPr>
        </p:nvGraphicFramePr>
        <p:xfrm>
          <a:off x="2424113" y="5817073"/>
          <a:ext cx="5040312" cy="541337"/>
        </p:xfrm>
        <a:graphic>
          <a:graphicData uri="http://schemas.openxmlformats.org/presentationml/2006/ole">
            <mc:AlternateContent xmlns:mc="http://schemas.openxmlformats.org/markup-compatibility/2006">
              <mc:Choice xmlns:v="urn:schemas-microsoft-com:vml" Requires="v">
                <p:oleObj spid="_x0000_s318002" name="公式" r:id="rId9" imgW="3582360" imgH="368280" progId="Equation.3">
                  <p:embed/>
                </p:oleObj>
              </mc:Choice>
              <mc:Fallback>
                <p:oleObj name="公式" r:id="rId9" imgW="3582360" imgH="368280" progId="Equation.3">
                  <p:embed/>
                  <p:pic>
                    <p:nvPicPr>
                      <p:cNvPr id="0" name="Picture 4"/>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4113" y="5817073"/>
                        <a:ext cx="5040312"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 name="组合 40"/>
          <p:cNvGrpSpPr/>
          <p:nvPr/>
        </p:nvGrpSpPr>
        <p:grpSpPr>
          <a:xfrm>
            <a:off x="3631176" y="2724191"/>
            <a:ext cx="768350" cy="630238"/>
            <a:chOff x="7177088" y="3041650"/>
            <a:chExt cx="768350" cy="630238"/>
          </a:xfrm>
        </p:grpSpPr>
        <p:sp>
          <p:nvSpPr>
            <p:cNvPr id="48"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9"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0"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1"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55" name="组合 54"/>
          <p:cNvGrpSpPr/>
          <p:nvPr/>
        </p:nvGrpSpPr>
        <p:grpSpPr>
          <a:xfrm>
            <a:off x="7203076" y="2652753"/>
            <a:ext cx="950912" cy="762000"/>
            <a:chOff x="7383463" y="4949825"/>
            <a:chExt cx="950912" cy="762000"/>
          </a:xfrm>
        </p:grpSpPr>
        <p:sp>
          <p:nvSpPr>
            <p:cNvPr id="53" name="Arc 91"/>
            <p:cNvSpPr>
              <a:spLocks/>
            </p:cNvSpPr>
            <p:nvPr/>
          </p:nvSpPr>
          <p:spPr bwMode="auto">
            <a:xfrm>
              <a:off x="7383463" y="4949825"/>
              <a:ext cx="304800" cy="762000"/>
            </a:xfrm>
            <a:custGeom>
              <a:avLst/>
              <a:gdLst>
                <a:gd name="G0" fmla="+- 0 0 0"/>
                <a:gd name="G1" fmla="+- 21600 0 0"/>
                <a:gd name="G2" fmla="+- 21600 0 0"/>
                <a:gd name="T0" fmla="*/ 0 w 21600"/>
                <a:gd name="T1" fmla="*/ 0 h 43091"/>
                <a:gd name="T2" fmla="*/ 2163 w 21600"/>
                <a:gd name="T3" fmla="*/ 43091 h 43091"/>
                <a:gd name="T4" fmla="*/ 0 w 21600"/>
                <a:gd name="T5" fmla="*/ 21600 h 43091"/>
              </a:gdLst>
              <a:ahLst/>
              <a:cxnLst>
                <a:cxn ang="0">
                  <a:pos x="T0" y="T1"/>
                </a:cxn>
                <a:cxn ang="0">
                  <a:pos x="T2" y="T3"/>
                </a:cxn>
                <a:cxn ang="0">
                  <a:pos x="T4" y="T5"/>
                </a:cxn>
              </a:cxnLst>
              <a:rect l="0" t="0" r="r" b="b"/>
              <a:pathLst>
                <a:path w="21600" h="43091" fill="none" extrusionOk="0">
                  <a:moveTo>
                    <a:pt x="-1" y="0"/>
                  </a:moveTo>
                  <a:cubicBezTo>
                    <a:pt x="11929" y="0"/>
                    <a:pt x="21600" y="9670"/>
                    <a:pt x="21600" y="21600"/>
                  </a:cubicBezTo>
                  <a:cubicBezTo>
                    <a:pt x="21600" y="32691"/>
                    <a:pt x="13199" y="41980"/>
                    <a:pt x="2163" y="43091"/>
                  </a:cubicBezTo>
                </a:path>
                <a:path w="21600" h="43091" stroke="0" extrusionOk="0">
                  <a:moveTo>
                    <a:pt x="-1" y="0"/>
                  </a:moveTo>
                  <a:cubicBezTo>
                    <a:pt x="11929" y="0"/>
                    <a:pt x="21600" y="9670"/>
                    <a:pt x="21600" y="21600"/>
                  </a:cubicBezTo>
                  <a:cubicBezTo>
                    <a:pt x="21600" y="32691"/>
                    <a:pt x="13199" y="41980"/>
                    <a:pt x="2163" y="43091"/>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4" name="Arc 92"/>
            <p:cNvSpPr>
              <a:spLocks/>
            </p:cNvSpPr>
            <p:nvPr/>
          </p:nvSpPr>
          <p:spPr bwMode="auto">
            <a:xfrm>
              <a:off x="7391400" y="4953000"/>
              <a:ext cx="942975" cy="758825"/>
            </a:xfrm>
            <a:custGeom>
              <a:avLst/>
              <a:gdLst>
                <a:gd name="G0" fmla="+- 6502 0 0"/>
                <a:gd name="G1" fmla="+- 21600 0 0"/>
                <a:gd name="G2" fmla="+- 21600 0 0"/>
                <a:gd name="T0" fmla="*/ 0 w 28102"/>
                <a:gd name="T1" fmla="*/ 1002 h 43200"/>
                <a:gd name="T2" fmla="*/ 149 w 28102"/>
                <a:gd name="T3" fmla="*/ 42245 h 43200"/>
                <a:gd name="T4" fmla="*/ 6502 w 28102"/>
                <a:gd name="T5" fmla="*/ 21600 h 43200"/>
              </a:gdLst>
              <a:ahLst/>
              <a:cxnLst>
                <a:cxn ang="0">
                  <a:pos x="T0" y="T1"/>
                </a:cxn>
                <a:cxn ang="0">
                  <a:pos x="T2" y="T3"/>
                </a:cxn>
                <a:cxn ang="0">
                  <a:pos x="T4" y="T5"/>
                </a:cxn>
              </a:cxnLst>
              <a:rect l="0" t="0" r="r" b="b"/>
              <a:pathLst>
                <a:path w="28102" h="43200" fill="none"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path>
                <a:path w="28102" h="43200" stroke="0" extrusionOk="0">
                  <a:moveTo>
                    <a:pt x="-1" y="1001"/>
                  </a:moveTo>
                  <a:cubicBezTo>
                    <a:pt x="2103" y="337"/>
                    <a:pt x="4296" y="-1"/>
                    <a:pt x="6502" y="0"/>
                  </a:cubicBezTo>
                  <a:cubicBezTo>
                    <a:pt x="18431" y="0"/>
                    <a:pt x="28102" y="9670"/>
                    <a:pt x="28102" y="21600"/>
                  </a:cubicBezTo>
                  <a:cubicBezTo>
                    <a:pt x="28102" y="33529"/>
                    <a:pt x="18431" y="43200"/>
                    <a:pt x="6502" y="43200"/>
                  </a:cubicBezTo>
                  <a:cubicBezTo>
                    <a:pt x="4348" y="43200"/>
                    <a:pt x="2207" y="42877"/>
                    <a:pt x="149" y="42244"/>
                  </a:cubicBezTo>
                  <a:lnTo>
                    <a:pt x="6502"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56" name="组合 40"/>
          <p:cNvGrpSpPr/>
          <p:nvPr/>
        </p:nvGrpSpPr>
        <p:grpSpPr>
          <a:xfrm>
            <a:off x="5917192" y="2581315"/>
            <a:ext cx="768350" cy="630238"/>
            <a:chOff x="7177088" y="3041650"/>
            <a:chExt cx="768350" cy="630238"/>
          </a:xfrm>
        </p:grpSpPr>
        <p:sp>
          <p:nvSpPr>
            <p:cNvPr id="5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5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1" name="组合 40"/>
          <p:cNvGrpSpPr/>
          <p:nvPr/>
        </p:nvGrpSpPr>
        <p:grpSpPr>
          <a:xfrm>
            <a:off x="5917192" y="1509745"/>
            <a:ext cx="768350" cy="630238"/>
            <a:chOff x="7177088" y="3041650"/>
            <a:chExt cx="768350" cy="630238"/>
          </a:xfrm>
        </p:grpSpPr>
        <p:sp>
          <p:nvSpPr>
            <p:cNvPr id="62"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3"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4"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5"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grpSp>
        <p:nvGrpSpPr>
          <p:cNvPr id="66" name="组合 40"/>
          <p:cNvGrpSpPr/>
          <p:nvPr/>
        </p:nvGrpSpPr>
        <p:grpSpPr>
          <a:xfrm>
            <a:off x="5859402" y="3652885"/>
            <a:ext cx="768350" cy="630238"/>
            <a:chOff x="7177088" y="3041650"/>
            <a:chExt cx="768350" cy="630238"/>
          </a:xfrm>
        </p:grpSpPr>
        <p:sp>
          <p:nvSpPr>
            <p:cNvPr id="67" name="Arc 92"/>
            <p:cNvSpPr>
              <a:spLocks/>
            </p:cNvSpPr>
            <p:nvPr/>
          </p:nvSpPr>
          <p:spPr bwMode="auto">
            <a:xfrm>
              <a:off x="7558088" y="3041650"/>
              <a:ext cx="387350" cy="628650"/>
            </a:xfrm>
            <a:custGeom>
              <a:avLst/>
              <a:gdLst>
                <a:gd name="G0" fmla="+- 0 0 0"/>
                <a:gd name="G1" fmla="+- 21600 0 0"/>
                <a:gd name="G2" fmla="+- 21600 0 0"/>
                <a:gd name="T0" fmla="*/ 0 w 21600"/>
                <a:gd name="T1" fmla="*/ 0 h 43179"/>
                <a:gd name="T2" fmla="*/ 953 w 21600"/>
                <a:gd name="T3" fmla="*/ 43179 h 43179"/>
                <a:gd name="T4" fmla="*/ 0 w 21600"/>
                <a:gd name="T5" fmla="*/ 21600 h 43179"/>
              </a:gdLst>
              <a:ahLst/>
              <a:cxnLst>
                <a:cxn ang="0">
                  <a:pos x="T0" y="T1"/>
                </a:cxn>
                <a:cxn ang="0">
                  <a:pos x="T2" y="T3"/>
                </a:cxn>
                <a:cxn ang="0">
                  <a:pos x="T4" y="T5"/>
                </a:cxn>
              </a:cxnLst>
              <a:rect l="0" t="0" r="r" b="b"/>
              <a:pathLst>
                <a:path w="21600" h="43179" fill="none" extrusionOk="0">
                  <a:moveTo>
                    <a:pt x="-1" y="0"/>
                  </a:moveTo>
                  <a:cubicBezTo>
                    <a:pt x="11929" y="0"/>
                    <a:pt x="21600" y="9670"/>
                    <a:pt x="21600" y="21600"/>
                  </a:cubicBezTo>
                  <a:cubicBezTo>
                    <a:pt x="21600" y="33158"/>
                    <a:pt x="12500" y="42668"/>
                    <a:pt x="952" y="43178"/>
                  </a:cubicBezTo>
                </a:path>
                <a:path w="21600" h="43179" stroke="0" extrusionOk="0">
                  <a:moveTo>
                    <a:pt x="-1" y="0"/>
                  </a:moveTo>
                  <a:cubicBezTo>
                    <a:pt x="11929" y="0"/>
                    <a:pt x="21600" y="9670"/>
                    <a:pt x="21600" y="21600"/>
                  </a:cubicBezTo>
                  <a:cubicBezTo>
                    <a:pt x="21600" y="33158"/>
                    <a:pt x="12500" y="42668"/>
                    <a:pt x="952" y="43178"/>
                  </a:cubicBezTo>
                  <a:lnTo>
                    <a:pt x="0"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Line 94"/>
            <p:cNvSpPr>
              <a:spLocks noChangeShapeType="1"/>
            </p:cNvSpPr>
            <p:nvPr/>
          </p:nvSpPr>
          <p:spPr bwMode="auto">
            <a:xfrm flipH="1">
              <a:off x="7177088" y="3041650"/>
              <a:ext cx="387350"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69" name="Line 95"/>
            <p:cNvSpPr>
              <a:spLocks noChangeShapeType="1"/>
            </p:cNvSpPr>
            <p:nvPr/>
          </p:nvSpPr>
          <p:spPr bwMode="auto">
            <a:xfrm flipH="1">
              <a:off x="7177088" y="3651250"/>
              <a:ext cx="465138" cy="15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sp>
          <p:nvSpPr>
            <p:cNvPr id="70" name="Line 96"/>
            <p:cNvSpPr>
              <a:spLocks noChangeShapeType="1"/>
            </p:cNvSpPr>
            <p:nvPr/>
          </p:nvSpPr>
          <p:spPr bwMode="auto">
            <a:xfrm>
              <a:off x="7177088" y="3041650"/>
              <a:ext cx="1588" cy="63023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p>
          </p:txBody>
        </p:sp>
      </p:grpSp>
      <p:sp>
        <p:nvSpPr>
          <p:cNvPr id="72" name="Rectangle 58"/>
          <p:cNvSpPr>
            <a:spLocks noChangeArrowheads="1"/>
          </p:cNvSpPr>
          <p:nvPr/>
        </p:nvSpPr>
        <p:spPr bwMode="auto">
          <a:xfrm>
            <a:off x="1703513" y="188641"/>
            <a:ext cx="7491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Example</a:t>
            </a:r>
            <a:r>
              <a:rPr lang="en-US" altLang="zh-CN" sz="3200" b="0" dirty="0">
                <a:effectLst>
                  <a:outerShdw blurRad="38100" dist="38100" dir="2700000" algn="tl">
                    <a:srgbClr val="000000"/>
                  </a:outerShdw>
                </a:effectLst>
                <a:latin typeface="黑体" pitchFamily="49" charset="-122"/>
                <a:ea typeface="黑体" pitchFamily="49" charset="-122"/>
              </a:rPr>
              <a:t> 3:</a:t>
            </a:r>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ea typeface="黑体" pitchFamily="49" charset="-122"/>
                <a:cs typeface="Times New Roman" pitchFamily="18" charset="0"/>
              </a:rPr>
              <a:t>Analyze the Following Circuit</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73" name="矩形 72"/>
          <p:cNvSpPr/>
          <p:nvPr/>
        </p:nvSpPr>
        <p:spPr>
          <a:xfrm>
            <a:off x="3176328" y="1988841"/>
            <a:ext cx="137088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NAND</a:t>
            </a:r>
            <a:endParaRPr lang="zh-CN" altLang="en-US" sz="3200" b="0" dirty="0">
              <a:solidFill>
                <a:srgbClr val="FFFF00"/>
              </a:solidFill>
              <a:effectLst>
                <a:outerShdw blurRad="38100" dist="38100" dir="2700000" algn="tl">
                  <a:srgbClr val="000000">
                    <a:alpha val="43137"/>
                  </a:srgbClr>
                </a:outerShdw>
              </a:effectLst>
            </a:endParaRPr>
          </a:p>
        </p:txBody>
      </p:sp>
      <p:sp>
        <p:nvSpPr>
          <p:cNvPr id="74" name="矩形 73"/>
          <p:cNvSpPr/>
          <p:nvPr/>
        </p:nvSpPr>
        <p:spPr>
          <a:xfrm>
            <a:off x="5768617" y="764705"/>
            <a:ext cx="1074333"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AND</a:t>
            </a:r>
            <a:endParaRPr lang="zh-CN" altLang="en-US" sz="3200" b="0" dirty="0">
              <a:solidFill>
                <a:srgbClr val="FFFF00"/>
              </a:solidFill>
              <a:effectLst>
                <a:outerShdw blurRad="38100" dist="38100" dir="2700000" algn="tl">
                  <a:srgbClr val="000000">
                    <a:alpha val="43137"/>
                  </a:srgbClr>
                </a:outerShdw>
              </a:effectLst>
            </a:endParaRPr>
          </a:p>
        </p:txBody>
      </p:sp>
      <p:sp>
        <p:nvSpPr>
          <p:cNvPr id="75" name="矩形 74"/>
          <p:cNvSpPr/>
          <p:nvPr/>
        </p:nvSpPr>
        <p:spPr>
          <a:xfrm>
            <a:off x="7208777" y="1916833"/>
            <a:ext cx="1051891"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NOR</a:t>
            </a:r>
            <a:endParaRPr lang="zh-CN" altLang="en-US" sz="3200" b="0" dirty="0">
              <a:solidFill>
                <a:srgbClr val="FFFF00"/>
              </a:solidFill>
              <a:effectLst>
                <a:outerShdw blurRad="38100" dist="38100" dir="2700000" algn="tl">
                  <a:srgbClr val="000000">
                    <a:alpha val="43137"/>
                  </a:srgbClr>
                </a:outerShdw>
              </a:effectLst>
            </a:endParaRPr>
          </a:p>
        </p:txBody>
      </p:sp>
      <p:sp>
        <p:nvSpPr>
          <p:cNvPr id="76" name="矩形 75"/>
          <p:cNvSpPr/>
          <p:nvPr/>
        </p:nvSpPr>
        <p:spPr>
          <a:xfrm>
            <a:off x="3192946" y="3430162"/>
            <a:ext cx="1822935" cy="430887"/>
          </a:xfrm>
          <a:prstGeom prst="rect">
            <a:avLst/>
          </a:prstGeom>
        </p:spPr>
        <p:txBody>
          <a:bodyPr wrap="none">
            <a:spAutoFit/>
          </a:bodyPr>
          <a:lstStyle/>
          <a:p>
            <a:r>
              <a:rPr lang="en-US" altLang="zh-CN" sz="2200" b="0" dirty="0">
                <a:solidFill>
                  <a:srgbClr val="FFFF00"/>
                </a:solidFill>
                <a:effectLst>
                  <a:outerShdw blurRad="38100" dist="38100" dir="2700000" algn="tl">
                    <a:srgbClr val="000000">
                      <a:alpha val="43137"/>
                    </a:srgbClr>
                  </a:outerShdw>
                </a:effectLst>
              </a:rPr>
              <a:t>common term</a:t>
            </a:r>
            <a:endParaRPr lang="zh-CN" altLang="en-US" sz="2200" b="0" dirty="0">
              <a:solidFill>
                <a:srgbClr val="FFFF00"/>
              </a:solidFill>
              <a:effectLst>
                <a:outerShdw blurRad="38100" dist="38100" dir="2700000" algn="tl">
                  <a:srgbClr val="000000">
                    <a:alpha val="43137"/>
                  </a:srgbClr>
                </a:outerShdw>
              </a:effectLst>
            </a:endParaRPr>
          </a:p>
        </p:txBody>
      </p:sp>
      <p:sp>
        <p:nvSpPr>
          <p:cNvPr id="77" name="矩形 76"/>
          <p:cNvSpPr/>
          <p:nvPr/>
        </p:nvSpPr>
        <p:spPr>
          <a:xfrm>
            <a:off x="6528048" y="5229201"/>
            <a:ext cx="4572000" cy="430887"/>
          </a:xfrm>
          <a:prstGeom prst="rect">
            <a:avLst/>
          </a:prstGeom>
        </p:spPr>
        <p:txBody>
          <a:bodyPr>
            <a:spAutoFit/>
          </a:bodyPr>
          <a:lstStyle/>
          <a:p>
            <a:r>
              <a:rPr lang="en-US" altLang="zh-CN" sz="2200" b="0" dirty="0">
                <a:solidFill>
                  <a:srgbClr val="FFFF00"/>
                </a:solidFill>
                <a:effectLst>
                  <a:outerShdw blurRad="38100" dist="38100" dir="2700000" algn="tl">
                    <a:srgbClr val="000000">
                      <a:alpha val="43137"/>
                    </a:srgbClr>
                  </a:outerShdw>
                </a:effectLst>
              </a:rPr>
              <a:t>Extract the common term.</a:t>
            </a:r>
          </a:p>
        </p:txBody>
      </p:sp>
      <p:sp>
        <p:nvSpPr>
          <p:cNvPr id="78" name="矩形 77"/>
          <p:cNvSpPr/>
          <p:nvPr/>
        </p:nvSpPr>
        <p:spPr>
          <a:xfrm>
            <a:off x="2567608" y="6358410"/>
            <a:ext cx="4572000" cy="430887"/>
          </a:xfrm>
          <a:prstGeom prst="rect">
            <a:avLst/>
          </a:prstGeom>
        </p:spPr>
        <p:txBody>
          <a:bodyPr>
            <a:spAutoFit/>
          </a:bodyPr>
          <a:lstStyle/>
          <a:p>
            <a:r>
              <a:rPr lang="en-US" altLang="zh-CN" sz="2200" b="0" dirty="0">
                <a:solidFill>
                  <a:srgbClr val="FFFF00"/>
                </a:solidFill>
                <a:effectLst>
                  <a:outerShdw blurRad="38100" dist="38100" dir="2700000" algn="tl">
                    <a:srgbClr val="000000">
                      <a:alpha val="43137"/>
                    </a:srgbClr>
                  </a:outerShdw>
                </a:effectLst>
              </a:rPr>
              <a:t>Apply De Morgan’s law.</a:t>
            </a:r>
            <a:endParaRPr lang="zh-CN" altLang="en-US" sz="2200" b="0" dirty="0">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2893"/>
                                        </p:tgtEl>
                                        <p:attrNameLst>
                                          <p:attrName>style.visibility</p:attrName>
                                        </p:attrNameLst>
                                      </p:cBhvr>
                                      <p:to>
                                        <p:strVal val="visible"/>
                                      </p:to>
                                    </p:set>
                                    <p:animEffect transition="in" filter="box(out)">
                                      <p:cBhvr>
                                        <p:cTn id="7" dur="500"/>
                                        <p:tgtEl>
                                          <p:spTgt spid="32893"/>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2896"/>
                                        </p:tgtEl>
                                        <p:attrNameLst>
                                          <p:attrName>style.visibility</p:attrName>
                                        </p:attrNameLst>
                                      </p:cBhvr>
                                      <p:to>
                                        <p:strVal val="visible"/>
                                      </p:to>
                                    </p:set>
                                    <p:animEffect transition="in" filter="box(out)">
                                      <p:cBhvr>
                                        <p:cTn id="12" dur="500"/>
                                        <p:tgtEl>
                                          <p:spTgt spid="32896"/>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blinds(horizontal)">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32901"/>
                                        </p:tgtEl>
                                        <p:attrNameLst>
                                          <p:attrName>style.visibility</p:attrName>
                                        </p:attrNameLst>
                                      </p:cBhvr>
                                      <p:to>
                                        <p:strVal val="visible"/>
                                      </p:to>
                                    </p:set>
                                    <p:animEffect transition="in" filter="box(out)">
                                      <p:cBhvr>
                                        <p:cTn id="20" dur="500"/>
                                        <p:tgtEl>
                                          <p:spTgt spid="32901"/>
                                        </p:tgtEl>
                                      </p:cBhvr>
                                    </p:animEffect>
                                  </p:childTnLst>
                                  <p:subTnLst>
                                    <p:audio>
                                      <p:cMediaNode>
                                        <p:cTn display="0" masterRel="sameClick">
                                          <p:stCondLst>
                                            <p:cond evt="begin" delay="0">
                                              <p:tn val="18"/>
                                            </p:cond>
                                          </p:stCondLst>
                                          <p:endCondLst>
                                            <p:cond evt="onStopAudio" delay="0">
                                              <p:tgtEl>
                                                <p:sldTgt/>
                                              </p:tgtEl>
                                            </p:cond>
                                          </p:endCondLst>
                                        </p:cTn>
                                        <p:tgtEl>
                                          <p:sndTgt r:embed="rId4" name="camera.wav"/>
                                        </p:tgtEl>
                                      </p:cMediaNode>
                                    </p:audio>
                                  </p:subTnLst>
                                </p:cTn>
                              </p:par>
                              <p:par>
                                <p:cTn id="21" presetID="3" presetClass="entr" presetSubtype="1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blinds(horizontal)">
                                      <p:cBhvr>
                                        <p:cTn id="2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981200"/>
            <a:ext cx="8447856" cy="4114800"/>
          </a:xfrm>
        </p:spPr>
        <p:txBody>
          <a:bodyPr/>
          <a:lstStyle/>
          <a:p>
            <a:r>
              <a:rPr lang="en-US" altLang="zh-CN" dirty="0" smtClean="0">
                <a:latin typeface="Times New Roman" pitchFamily="18" charset="0"/>
                <a:cs typeface="Times New Roman" pitchFamily="18" charset="0"/>
              </a:rPr>
              <a:t>This circuit diagram implements the </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One-Bit Numerical Comparator.</a:t>
            </a:r>
          </a:p>
          <a:p>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A XOR B is the common term to the outputs F1, F2, and F3.</a:t>
            </a: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2207568" y="611978"/>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5800" y="2780929"/>
            <a:ext cx="7772400" cy="1015663"/>
          </a:xfrm>
        </p:spPr>
        <p:txBody>
          <a:bodyPr/>
          <a:lstStyle/>
          <a:p>
            <a:r>
              <a:rPr lang="en-US" altLang="zh-CN" sz="6000" dirty="0">
                <a:latin typeface="Times New Roman" panose="02020603050405020304" pitchFamily="18" charset="0"/>
                <a:cs typeface="Times New Roman" panose="02020603050405020304" pitchFamily="18" charset="0"/>
              </a:rPr>
              <a:t>Exercise</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0471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939603" y="839614"/>
            <a:ext cx="9001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1: Write the truth table of the 1-bit numerical comparator</a:t>
            </a:r>
          </a:p>
        </p:txBody>
      </p:sp>
      <p:sp>
        <p:nvSpPr>
          <p:cNvPr id="6" name="Rectangle 5"/>
          <p:cNvSpPr>
            <a:spLocks noChangeArrowheads="1"/>
          </p:cNvSpPr>
          <p:nvPr/>
        </p:nvSpPr>
        <p:spPr bwMode="auto">
          <a:xfrm>
            <a:off x="1939604" y="3071862"/>
            <a:ext cx="912494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t>2: Write the logic functions of the 1-bit numerical comparator</a:t>
            </a:r>
          </a:p>
        </p:txBody>
      </p:sp>
    </p:spTree>
    <p:extLst>
      <p:ext uri="{BB962C8B-B14F-4D97-AF65-F5344CB8AC3E}">
        <p14:creationId xmlns:p14="http://schemas.microsoft.com/office/powerpoint/2010/main" val="37181777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68" name="Rectangle 44"/>
          <p:cNvSpPr>
            <a:spLocks noChangeArrowheads="1"/>
          </p:cNvSpPr>
          <p:nvPr/>
        </p:nvSpPr>
        <p:spPr bwMode="auto">
          <a:xfrm>
            <a:off x="3590249" y="3429001"/>
            <a:ext cx="23695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B=B</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77869" name="Rectangle 45"/>
          <p:cNvSpPr>
            <a:spLocks noChangeArrowheads="1"/>
          </p:cNvSpPr>
          <p:nvPr/>
        </p:nvSpPr>
        <p:spPr bwMode="auto">
          <a:xfrm>
            <a:off x="2121198" y="2637285"/>
            <a:ext cx="3805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Given</a:t>
            </a:r>
            <a:r>
              <a:rPr lang="en-US" altLang="zh-CN" sz="3200" b="0" dirty="0">
                <a:effectLst>
                  <a:outerShdw blurRad="38100" dist="38100" dir="2700000" algn="tl">
                    <a:srgbClr val="000000"/>
                  </a:outerShdw>
                </a:effectLst>
                <a:latin typeface="黑体" pitchFamily="49" charset="-122"/>
                <a:ea typeface="黑体" pitchFamily="49" charset="-122"/>
              </a:rPr>
              <a:t>: A=A</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6" name="矩形 5"/>
          <p:cNvSpPr/>
          <p:nvPr/>
        </p:nvSpPr>
        <p:spPr>
          <a:xfrm>
            <a:off x="1847529" y="980729"/>
            <a:ext cx="5610831"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Four-Bit Numerical Comparator</a:t>
            </a:r>
            <a:endParaRPr lang="zh-CN" altLang="en-US" sz="32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53815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69">
                                            <p:txEl>
                                              <p:pRg st="0" end="0"/>
                                            </p:txEl>
                                          </p:spTgt>
                                        </p:tgtEl>
                                        <p:attrNameLst>
                                          <p:attrName>style.visibility</p:attrName>
                                        </p:attrNameLst>
                                      </p:cBhvr>
                                      <p:to>
                                        <p:strVal val="visible"/>
                                      </p:to>
                                    </p:set>
                                    <p:anim calcmode="lin" valueType="num">
                                      <p:cBhvr additive="base">
                                        <p:cTn id="7" dur="500" fill="hold"/>
                                        <p:tgtEl>
                                          <p:spTgt spid="778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6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68">
                                            <p:txEl>
                                              <p:pRg st="0" end="0"/>
                                            </p:txEl>
                                          </p:spTgt>
                                        </p:tgtEl>
                                        <p:attrNameLst>
                                          <p:attrName>style.visibility</p:attrName>
                                        </p:attrNameLst>
                                      </p:cBhvr>
                                      <p:to>
                                        <p:strVal val="visible"/>
                                      </p:to>
                                    </p:set>
                                    <p:anim calcmode="lin" valueType="num">
                                      <p:cBhvr additive="base">
                                        <p:cTn id="13" dur="500" fill="hold"/>
                                        <p:tgtEl>
                                          <p:spTgt spid="7786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6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68" grpId="0" build="p" autoUpdateAnimBg="0"/>
      <p:bldP spid="77869"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18" name="Rectangle 70"/>
          <p:cNvSpPr>
            <a:spLocks noChangeArrowheads="1"/>
          </p:cNvSpPr>
          <p:nvPr/>
        </p:nvSpPr>
        <p:spPr bwMode="auto">
          <a:xfrm>
            <a:off x="1541463" y="4509121"/>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A&lt;B</a:t>
            </a:r>
            <a:r>
              <a:rPr lang="zh-CN" altLang="en-US" sz="3200" b="0" dirty="0">
                <a:effectLst>
                  <a:outerShdw blurRad="38100" dist="38100" dir="2700000" algn="tl">
                    <a:srgbClr val="000000"/>
                  </a:outerShdw>
                </a:effectLst>
                <a:latin typeface="黑体" pitchFamily="49" charset="-122"/>
                <a:ea typeface="黑体" pitchFamily="49" charset="-122"/>
              </a:rPr>
              <a:t>:</a:t>
            </a:r>
          </a:p>
        </p:txBody>
      </p:sp>
      <p:sp>
        <p:nvSpPr>
          <p:cNvPr id="78923" name="Rectangle 75"/>
          <p:cNvSpPr>
            <a:spLocks noChangeArrowheads="1"/>
          </p:cNvSpPr>
          <p:nvPr/>
        </p:nvSpPr>
        <p:spPr bwMode="auto">
          <a:xfrm>
            <a:off x="1558925" y="2636913"/>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A=B</a:t>
            </a:r>
            <a:r>
              <a:rPr lang="zh-CN" altLang="en-US" sz="3200" b="0" dirty="0">
                <a:effectLst>
                  <a:outerShdw blurRad="38100" dist="38100" dir="2700000" algn="tl">
                    <a:srgbClr val="000000"/>
                  </a:outerShdw>
                </a:effectLst>
                <a:latin typeface="黑体" pitchFamily="49" charset="-122"/>
                <a:ea typeface="黑体" pitchFamily="49" charset="-122"/>
              </a:rPr>
              <a:t>:</a:t>
            </a:r>
          </a:p>
        </p:txBody>
      </p:sp>
      <p:grpSp>
        <p:nvGrpSpPr>
          <p:cNvPr id="78975" name="Group 127"/>
          <p:cNvGrpSpPr>
            <a:grpSpLocks/>
          </p:cNvGrpSpPr>
          <p:nvPr/>
        </p:nvGrpSpPr>
        <p:grpSpPr bwMode="auto">
          <a:xfrm>
            <a:off x="2133601" y="3354460"/>
            <a:ext cx="6945313" cy="584199"/>
            <a:chOff x="384" y="2203"/>
            <a:chExt cx="4375" cy="368"/>
          </a:xfrm>
        </p:grpSpPr>
        <p:sp>
          <p:nvSpPr>
            <p:cNvPr id="78919" name="Rectangle 71"/>
            <p:cNvSpPr>
              <a:spLocks noChangeArrowheads="1"/>
            </p:cNvSpPr>
            <p:nvPr/>
          </p:nvSpPr>
          <p:spPr bwMode="auto">
            <a:xfrm>
              <a:off x="384" y="2203"/>
              <a:ext cx="437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 (A</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0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0</a:t>
              </a:r>
              <a:r>
                <a:rPr lang="en-US" altLang="zh-CN" sz="3200" b="0" dirty="0">
                  <a:effectLst>
                    <a:outerShdw blurRad="38100" dist="38100" dir="2700000" algn="tl">
                      <a:srgbClr val="000000"/>
                    </a:outerShdw>
                  </a:effectLst>
                  <a:latin typeface="黑体" pitchFamily="49" charset="-122"/>
                  <a:ea typeface="黑体" pitchFamily="49" charset="-122"/>
                </a:rPr>
                <a:t>)</a:t>
              </a:r>
              <a:endParaRPr lang="zh-CN" altLang="en-US" sz="3200" b="0" dirty="0">
                <a:effectLst>
                  <a:outerShdw blurRad="38100" dist="38100" dir="2700000" algn="tl">
                    <a:srgbClr val="000000"/>
                  </a:outerShdw>
                </a:effectLst>
                <a:latin typeface="黑体" pitchFamily="49" charset="-122"/>
                <a:ea typeface="黑体" pitchFamily="49" charset="-122"/>
              </a:endParaRPr>
            </a:p>
          </p:txBody>
        </p:sp>
        <p:sp>
          <p:nvSpPr>
            <p:cNvPr id="78926" name="Oval 78"/>
            <p:cNvSpPr>
              <a:spLocks noChangeArrowheads="1"/>
            </p:cNvSpPr>
            <p:nvPr/>
          </p:nvSpPr>
          <p:spPr bwMode="auto">
            <a:xfrm>
              <a:off x="1344" y="2395"/>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27" name="Oval 79"/>
            <p:cNvSpPr>
              <a:spLocks noChangeArrowheads="1"/>
            </p:cNvSpPr>
            <p:nvPr/>
          </p:nvSpPr>
          <p:spPr bwMode="auto">
            <a:xfrm>
              <a:off x="1296" y="2347"/>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28" name="Oval 80"/>
            <p:cNvSpPr>
              <a:spLocks noChangeArrowheads="1"/>
            </p:cNvSpPr>
            <p:nvPr/>
          </p:nvSpPr>
          <p:spPr bwMode="auto">
            <a:xfrm>
              <a:off x="2256" y="2395"/>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29" name="Oval 81"/>
            <p:cNvSpPr>
              <a:spLocks noChangeArrowheads="1"/>
            </p:cNvSpPr>
            <p:nvPr/>
          </p:nvSpPr>
          <p:spPr bwMode="auto">
            <a:xfrm>
              <a:off x="2208" y="2347"/>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0" name="Oval 82"/>
            <p:cNvSpPr>
              <a:spLocks noChangeArrowheads="1"/>
            </p:cNvSpPr>
            <p:nvPr/>
          </p:nvSpPr>
          <p:spPr bwMode="auto">
            <a:xfrm>
              <a:off x="3168" y="2395"/>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1" name="Oval 83"/>
            <p:cNvSpPr>
              <a:spLocks noChangeArrowheads="1"/>
            </p:cNvSpPr>
            <p:nvPr/>
          </p:nvSpPr>
          <p:spPr bwMode="auto">
            <a:xfrm>
              <a:off x="3120" y="2347"/>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2" name="Oval 84"/>
            <p:cNvSpPr>
              <a:spLocks noChangeArrowheads="1"/>
            </p:cNvSpPr>
            <p:nvPr/>
          </p:nvSpPr>
          <p:spPr bwMode="auto">
            <a:xfrm>
              <a:off x="4128" y="2395"/>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3" name="Oval 85"/>
            <p:cNvSpPr>
              <a:spLocks noChangeArrowheads="1"/>
            </p:cNvSpPr>
            <p:nvPr/>
          </p:nvSpPr>
          <p:spPr bwMode="auto">
            <a:xfrm>
              <a:off x="4080" y="2347"/>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954" name="Group 106"/>
          <p:cNvGrpSpPr>
            <a:grpSpLocks/>
          </p:cNvGrpSpPr>
          <p:nvPr/>
        </p:nvGrpSpPr>
        <p:grpSpPr bwMode="auto">
          <a:xfrm>
            <a:off x="2208213" y="5228258"/>
            <a:ext cx="7696200" cy="1295399"/>
            <a:chOff x="432" y="2256"/>
            <a:chExt cx="4848" cy="816"/>
          </a:xfrm>
        </p:grpSpPr>
        <p:sp>
          <p:nvSpPr>
            <p:cNvPr id="78916" name="Rectangle 68"/>
            <p:cNvSpPr>
              <a:spLocks noChangeArrowheads="1"/>
            </p:cNvSpPr>
            <p:nvPr/>
          </p:nvSpPr>
          <p:spPr bwMode="auto">
            <a:xfrm>
              <a:off x="830" y="2704"/>
              <a:ext cx="364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(A</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8917" name="Rectangle 69"/>
            <p:cNvSpPr>
              <a:spLocks noChangeArrowheads="1"/>
            </p:cNvSpPr>
            <p:nvPr/>
          </p:nvSpPr>
          <p:spPr bwMode="auto">
            <a:xfrm>
              <a:off x="432" y="2256"/>
              <a:ext cx="48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F</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3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3</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2   </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dirty="0">
                  <a:effectLst>
                    <a:outerShdw blurRad="38100" dist="38100" dir="2700000" algn="tl">
                      <a:srgbClr val="000000"/>
                    </a:outerShdw>
                  </a:effectLst>
                  <a:latin typeface="黑体" pitchFamily="49" charset="-122"/>
                  <a:ea typeface="黑体" pitchFamily="49" charset="-122"/>
                </a:rPr>
                <a:t>)A</a:t>
              </a:r>
              <a:r>
                <a:rPr lang="en-US" altLang="zh-CN" sz="3200" b="0" baseline="-25000" dirty="0">
                  <a:effectLst>
                    <a:outerShdw blurRad="38100" dist="38100" dir="2700000" algn="tl">
                      <a:srgbClr val="000000"/>
                    </a:outerShdw>
                  </a:effectLst>
                  <a:latin typeface="黑体" pitchFamily="49" charset="-122"/>
                  <a:ea typeface="黑体" pitchFamily="49" charset="-122"/>
                </a:rPr>
                <a:t>1</a:t>
              </a:r>
              <a:r>
                <a:rPr lang="en-US" altLang="zh-CN" sz="3200" b="0" dirty="0">
                  <a:effectLst>
                    <a:outerShdw blurRad="38100" dist="38100" dir="2700000" algn="tl">
                      <a:srgbClr val="000000"/>
                    </a:outerShdw>
                  </a:effectLst>
                  <a:latin typeface="黑体" pitchFamily="49" charset="-122"/>
                  <a:ea typeface="黑体" pitchFamily="49" charset="-122"/>
                </a:rPr>
                <a:t>B</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78934" name="Oval 86"/>
            <p:cNvSpPr>
              <a:spLocks noChangeArrowheads="1"/>
            </p:cNvSpPr>
            <p:nvPr/>
          </p:nvSpPr>
          <p:spPr bwMode="auto">
            <a:xfrm>
              <a:off x="1824" y="2448"/>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5" name="Oval 87"/>
            <p:cNvSpPr>
              <a:spLocks noChangeArrowheads="1"/>
            </p:cNvSpPr>
            <p:nvPr/>
          </p:nvSpPr>
          <p:spPr bwMode="auto">
            <a:xfrm>
              <a:off x="1776" y="2400"/>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6" name="Oval 88"/>
            <p:cNvSpPr>
              <a:spLocks noChangeArrowheads="1"/>
            </p:cNvSpPr>
            <p:nvPr/>
          </p:nvSpPr>
          <p:spPr bwMode="auto">
            <a:xfrm>
              <a:off x="3312" y="2448"/>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7" name="Oval 89"/>
            <p:cNvSpPr>
              <a:spLocks noChangeArrowheads="1"/>
            </p:cNvSpPr>
            <p:nvPr/>
          </p:nvSpPr>
          <p:spPr bwMode="auto">
            <a:xfrm>
              <a:off x="3264" y="2400"/>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8" name="Oval 90"/>
            <p:cNvSpPr>
              <a:spLocks noChangeArrowheads="1"/>
            </p:cNvSpPr>
            <p:nvPr/>
          </p:nvSpPr>
          <p:spPr bwMode="auto">
            <a:xfrm>
              <a:off x="4224" y="2448"/>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39" name="Oval 91"/>
            <p:cNvSpPr>
              <a:spLocks noChangeArrowheads="1"/>
            </p:cNvSpPr>
            <p:nvPr/>
          </p:nvSpPr>
          <p:spPr bwMode="auto">
            <a:xfrm>
              <a:off x="4176" y="2400"/>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40" name="Oval 92"/>
            <p:cNvSpPr>
              <a:spLocks noChangeArrowheads="1"/>
            </p:cNvSpPr>
            <p:nvPr/>
          </p:nvSpPr>
          <p:spPr bwMode="auto">
            <a:xfrm>
              <a:off x="3422" y="2896"/>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41" name="Oval 93"/>
            <p:cNvSpPr>
              <a:spLocks noChangeArrowheads="1"/>
            </p:cNvSpPr>
            <p:nvPr/>
          </p:nvSpPr>
          <p:spPr bwMode="auto">
            <a:xfrm>
              <a:off x="3374" y="2848"/>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42" name="Oval 94"/>
            <p:cNvSpPr>
              <a:spLocks noChangeArrowheads="1"/>
            </p:cNvSpPr>
            <p:nvPr/>
          </p:nvSpPr>
          <p:spPr bwMode="auto">
            <a:xfrm>
              <a:off x="2510" y="2896"/>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43" name="Oval 95"/>
            <p:cNvSpPr>
              <a:spLocks noChangeArrowheads="1"/>
            </p:cNvSpPr>
            <p:nvPr/>
          </p:nvSpPr>
          <p:spPr bwMode="auto">
            <a:xfrm>
              <a:off x="2462" y="2848"/>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44" name="Oval 96"/>
            <p:cNvSpPr>
              <a:spLocks noChangeArrowheads="1"/>
            </p:cNvSpPr>
            <p:nvPr/>
          </p:nvSpPr>
          <p:spPr bwMode="auto">
            <a:xfrm>
              <a:off x="1598" y="2896"/>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45" name="Oval 97"/>
            <p:cNvSpPr>
              <a:spLocks noChangeArrowheads="1"/>
            </p:cNvSpPr>
            <p:nvPr/>
          </p:nvSpPr>
          <p:spPr bwMode="auto">
            <a:xfrm>
              <a:off x="1550" y="2848"/>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46" name="Line 98"/>
            <p:cNvSpPr>
              <a:spLocks noChangeShapeType="1"/>
            </p:cNvSpPr>
            <p:nvPr/>
          </p:nvSpPr>
          <p:spPr bwMode="auto">
            <a:xfrm>
              <a:off x="816" y="230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47" name="Line 99"/>
            <p:cNvSpPr>
              <a:spLocks noChangeShapeType="1"/>
            </p:cNvSpPr>
            <p:nvPr/>
          </p:nvSpPr>
          <p:spPr bwMode="auto">
            <a:xfrm>
              <a:off x="2304" y="230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48" name="Line 100"/>
            <p:cNvSpPr>
              <a:spLocks noChangeShapeType="1"/>
            </p:cNvSpPr>
            <p:nvPr/>
          </p:nvSpPr>
          <p:spPr bwMode="auto">
            <a:xfrm>
              <a:off x="4704" y="230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51" name="Line 103"/>
            <p:cNvSpPr>
              <a:spLocks noChangeShapeType="1"/>
            </p:cNvSpPr>
            <p:nvPr/>
          </p:nvSpPr>
          <p:spPr bwMode="auto">
            <a:xfrm>
              <a:off x="3902" y="27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8955" name="Rectangle 107"/>
          <p:cNvSpPr>
            <a:spLocks noChangeArrowheads="1"/>
          </p:cNvSpPr>
          <p:nvPr/>
        </p:nvSpPr>
        <p:spPr bwMode="auto">
          <a:xfrm>
            <a:off x="1558925" y="328614"/>
            <a:ext cx="121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dirty="0">
                <a:effectLst>
                  <a:outerShdw blurRad="38100" dist="38100" dir="2700000" algn="tl">
                    <a:srgbClr val="000000"/>
                  </a:outerShdw>
                </a:effectLst>
                <a:latin typeface="黑体" pitchFamily="49" charset="-122"/>
                <a:ea typeface="黑体" pitchFamily="49" charset="-122"/>
              </a:rPr>
              <a:t> </a:t>
            </a:r>
            <a:r>
              <a:rPr lang="en-US" altLang="zh-CN" sz="3200" b="0" dirty="0">
                <a:effectLst>
                  <a:outerShdw blurRad="38100" dist="38100" dir="2700000" algn="tl">
                    <a:srgbClr val="000000"/>
                  </a:outerShdw>
                </a:effectLst>
                <a:latin typeface="黑体" pitchFamily="49" charset="-122"/>
                <a:ea typeface="黑体" pitchFamily="49" charset="-122"/>
              </a:rPr>
              <a:t>A&gt;B</a:t>
            </a:r>
            <a:r>
              <a:rPr lang="zh-CN" altLang="en-US" sz="3200" b="0" dirty="0">
                <a:effectLst>
                  <a:outerShdw blurRad="38100" dist="38100" dir="2700000" algn="tl">
                    <a:srgbClr val="000000"/>
                  </a:outerShdw>
                </a:effectLst>
                <a:latin typeface="黑体" pitchFamily="49" charset="-122"/>
                <a:ea typeface="黑体" pitchFamily="49" charset="-122"/>
              </a:rPr>
              <a:t>:</a:t>
            </a:r>
          </a:p>
        </p:txBody>
      </p:sp>
      <p:grpSp>
        <p:nvGrpSpPr>
          <p:cNvPr id="78956" name="Group 108"/>
          <p:cNvGrpSpPr>
            <a:grpSpLocks/>
          </p:cNvGrpSpPr>
          <p:nvPr/>
        </p:nvGrpSpPr>
        <p:grpSpPr bwMode="auto">
          <a:xfrm>
            <a:off x="2063750" y="1049340"/>
            <a:ext cx="7696200" cy="1376363"/>
            <a:chOff x="340" y="2523"/>
            <a:chExt cx="4848" cy="867"/>
          </a:xfrm>
        </p:grpSpPr>
        <p:sp>
          <p:nvSpPr>
            <p:cNvPr id="78957" name="Rectangle 109"/>
            <p:cNvSpPr>
              <a:spLocks noChangeArrowheads="1"/>
            </p:cNvSpPr>
            <p:nvPr/>
          </p:nvSpPr>
          <p:spPr bwMode="auto">
            <a:xfrm>
              <a:off x="772" y="3022"/>
              <a:ext cx="364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 (A</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0</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8958" name="Oval 110"/>
            <p:cNvSpPr>
              <a:spLocks noChangeArrowheads="1"/>
            </p:cNvSpPr>
            <p:nvPr/>
          </p:nvSpPr>
          <p:spPr bwMode="auto">
            <a:xfrm>
              <a:off x="4132" y="2715"/>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59" name="Oval 111"/>
            <p:cNvSpPr>
              <a:spLocks noChangeArrowheads="1"/>
            </p:cNvSpPr>
            <p:nvPr/>
          </p:nvSpPr>
          <p:spPr bwMode="auto">
            <a:xfrm>
              <a:off x="4084" y="2667"/>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60" name="Oval 112"/>
            <p:cNvSpPr>
              <a:spLocks noChangeArrowheads="1"/>
            </p:cNvSpPr>
            <p:nvPr/>
          </p:nvSpPr>
          <p:spPr bwMode="auto">
            <a:xfrm>
              <a:off x="1732" y="2715"/>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61" name="Oval 113"/>
            <p:cNvSpPr>
              <a:spLocks noChangeArrowheads="1"/>
            </p:cNvSpPr>
            <p:nvPr/>
          </p:nvSpPr>
          <p:spPr bwMode="auto">
            <a:xfrm>
              <a:off x="1684" y="2667"/>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62" name="Oval 114"/>
            <p:cNvSpPr>
              <a:spLocks noChangeArrowheads="1"/>
            </p:cNvSpPr>
            <p:nvPr/>
          </p:nvSpPr>
          <p:spPr bwMode="auto">
            <a:xfrm>
              <a:off x="3220" y="2715"/>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63" name="Oval 115"/>
            <p:cNvSpPr>
              <a:spLocks noChangeArrowheads="1"/>
            </p:cNvSpPr>
            <p:nvPr/>
          </p:nvSpPr>
          <p:spPr bwMode="auto">
            <a:xfrm>
              <a:off x="3172" y="2667"/>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64" name="Rectangle 116"/>
            <p:cNvSpPr>
              <a:spLocks noChangeArrowheads="1"/>
            </p:cNvSpPr>
            <p:nvPr/>
          </p:nvSpPr>
          <p:spPr bwMode="auto">
            <a:xfrm>
              <a:off x="340" y="2523"/>
              <a:ext cx="48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F</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3</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3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3</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2   </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2</a:t>
              </a:r>
              <a:r>
                <a:rPr lang="en-US" altLang="zh-CN" sz="3200" b="0">
                  <a:effectLst>
                    <a:outerShdw blurRad="38100" dist="38100" dir="2700000" algn="tl">
                      <a:srgbClr val="000000"/>
                    </a:outerShdw>
                  </a:effectLst>
                  <a:latin typeface="黑体" pitchFamily="49" charset="-122"/>
                  <a:ea typeface="黑体" pitchFamily="49" charset="-122"/>
                </a:rPr>
                <a:t>)A</a:t>
              </a:r>
              <a:r>
                <a:rPr lang="en-US" altLang="zh-CN" sz="3200" b="0" baseline="-25000">
                  <a:effectLst>
                    <a:outerShdw blurRad="38100" dist="38100" dir="2700000" algn="tl">
                      <a:srgbClr val="000000"/>
                    </a:outerShdw>
                  </a:effectLst>
                  <a:latin typeface="黑体" pitchFamily="49" charset="-122"/>
                  <a:ea typeface="黑体" pitchFamily="49" charset="-122"/>
                </a:rPr>
                <a:t>1</a:t>
              </a:r>
              <a:r>
                <a:rPr lang="en-US" altLang="zh-CN" sz="3200" b="0">
                  <a:effectLst>
                    <a:outerShdw blurRad="38100" dist="38100" dir="2700000" algn="tl">
                      <a:srgbClr val="000000"/>
                    </a:outerShdw>
                  </a:effectLst>
                  <a:latin typeface="黑体" pitchFamily="49" charset="-122"/>
                  <a:ea typeface="黑体" pitchFamily="49" charset="-122"/>
                </a:rPr>
                <a:t>B</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8965" name="Line 117"/>
            <p:cNvSpPr>
              <a:spLocks noChangeShapeType="1"/>
            </p:cNvSpPr>
            <p:nvPr/>
          </p:nvSpPr>
          <p:spPr bwMode="auto">
            <a:xfrm>
              <a:off x="916" y="2571"/>
              <a:ext cx="14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66" name="Line 118"/>
            <p:cNvSpPr>
              <a:spLocks noChangeShapeType="1"/>
            </p:cNvSpPr>
            <p:nvPr/>
          </p:nvSpPr>
          <p:spPr bwMode="auto">
            <a:xfrm>
              <a:off x="2404" y="2571"/>
              <a:ext cx="14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67" name="Line 119"/>
            <p:cNvSpPr>
              <a:spLocks noChangeShapeType="1"/>
            </p:cNvSpPr>
            <p:nvPr/>
          </p:nvSpPr>
          <p:spPr bwMode="auto">
            <a:xfrm>
              <a:off x="4804" y="2571"/>
              <a:ext cx="14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968" name="Oval 120"/>
            <p:cNvSpPr>
              <a:spLocks noChangeArrowheads="1"/>
            </p:cNvSpPr>
            <p:nvPr/>
          </p:nvSpPr>
          <p:spPr bwMode="auto">
            <a:xfrm>
              <a:off x="1492" y="3214"/>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69" name="Oval 121"/>
            <p:cNvSpPr>
              <a:spLocks noChangeArrowheads="1"/>
            </p:cNvSpPr>
            <p:nvPr/>
          </p:nvSpPr>
          <p:spPr bwMode="auto">
            <a:xfrm>
              <a:off x="1444" y="3166"/>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70" name="Oval 122"/>
            <p:cNvSpPr>
              <a:spLocks noChangeArrowheads="1"/>
            </p:cNvSpPr>
            <p:nvPr/>
          </p:nvSpPr>
          <p:spPr bwMode="auto">
            <a:xfrm>
              <a:off x="2452" y="3214"/>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71" name="Oval 123"/>
            <p:cNvSpPr>
              <a:spLocks noChangeArrowheads="1"/>
            </p:cNvSpPr>
            <p:nvPr/>
          </p:nvSpPr>
          <p:spPr bwMode="auto">
            <a:xfrm>
              <a:off x="2404" y="3166"/>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72" name="Oval 124"/>
            <p:cNvSpPr>
              <a:spLocks noChangeArrowheads="1"/>
            </p:cNvSpPr>
            <p:nvPr/>
          </p:nvSpPr>
          <p:spPr bwMode="auto">
            <a:xfrm>
              <a:off x="3364" y="3214"/>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73" name="Oval 125"/>
            <p:cNvSpPr>
              <a:spLocks noChangeArrowheads="1"/>
            </p:cNvSpPr>
            <p:nvPr/>
          </p:nvSpPr>
          <p:spPr bwMode="auto">
            <a:xfrm>
              <a:off x="3316" y="3166"/>
              <a:ext cx="144" cy="14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74" name="Line 126"/>
            <p:cNvSpPr>
              <a:spLocks noChangeShapeType="1"/>
            </p:cNvSpPr>
            <p:nvPr/>
          </p:nvSpPr>
          <p:spPr bwMode="auto">
            <a:xfrm>
              <a:off x="4084" y="3070"/>
              <a:ext cx="14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079916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8955">
                                            <p:txEl>
                                              <p:pRg st="0" end="0"/>
                                            </p:txEl>
                                          </p:spTgt>
                                        </p:tgtEl>
                                        <p:attrNameLst>
                                          <p:attrName>style.visibility</p:attrName>
                                        </p:attrNameLst>
                                      </p:cBhvr>
                                      <p:to>
                                        <p:strVal val="visible"/>
                                      </p:to>
                                    </p:set>
                                    <p:anim calcmode="lin" valueType="num">
                                      <p:cBhvr additive="base">
                                        <p:cTn id="7" dur="500" fill="hold"/>
                                        <p:tgtEl>
                                          <p:spTgt spid="78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with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78956"/>
                                        </p:tgtEl>
                                        <p:attrNameLst>
                                          <p:attrName>style.visibility</p:attrName>
                                        </p:attrNameLst>
                                      </p:cBhvr>
                                      <p:to>
                                        <p:strVal val="visible"/>
                                      </p:to>
                                    </p:set>
                                    <p:animEffect transition="in" filter="box(in)">
                                      <p:cBhvr>
                                        <p:cTn id="12" dur="500"/>
                                        <p:tgtEl>
                                          <p:spTgt spid="78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8923"/>
                                        </p:tgtEl>
                                        <p:attrNameLst>
                                          <p:attrName>style.visibility</p:attrName>
                                        </p:attrNameLst>
                                      </p:cBhvr>
                                      <p:to>
                                        <p:strVal val="visible"/>
                                      </p:to>
                                    </p:set>
                                    <p:animEffect transition="in" filter="box(in)">
                                      <p:cBhvr>
                                        <p:cTn id="17" dur="500"/>
                                        <p:tgtEl>
                                          <p:spTgt spid="78923"/>
                                        </p:tgtEl>
                                      </p:cBhvr>
                                    </p:animEffect>
                                  </p:childTnLst>
                                </p:cTn>
                              </p:par>
                            </p:childTnLst>
                          </p:cTn>
                        </p:par>
                        <p:par>
                          <p:cTn id="18" fill="hold" nodeType="withGroup">
                            <p:stCondLst>
                              <p:cond delay="500"/>
                            </p:stCondLst>
                            <p:childTnLst>
                              <p:par>
                                <p:cTn id="19" presetID="4" presetClass="entr" presetSubtype="16" fill="hold" nodeType="afterEffect">
                                  <p:stCondLst>
                                    <p:cond delay="0"/>
                                  </p:stCondLst>
                                  <p:childTnLst>
                                    <p:set>
                                      <p:cBhvr>
                                        <p:cTn id="20" dur="1" fill="hold">
                                          <p:stCondLst>
                                            <p:cond delay="0"/>
                                          </p:stCondLst>
                                        </p:cTn>
                                        <p:tgtEl>
                                          <p:spTgt spid="78975"/>
                                        </p:tgtEl>
                                        <p:attrNameLst>
                                          <p:attrName>style.visibility</p:attrName>
                                        </p:attrNameLst>
                                      </p:cBhvr>
                                      <p:to>
                                        <p:strVal val="visible"/>
                                      </p:to>
                                    </p:set>
                                    <p:animEffect transition="in" filter="box(in)">
                                      <p:cBhvr>
                                        <p:cTn id="21" dur="500"/>
                                        <p:tgtEl>
                                          <p:spTgt spid="789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78918">
                                            <p:txEl>
                                              <p:pRg st="0" end="0"/>
                                            </p:txEl>
                                          </p:spTgt>
                                        </p:tgtEl>
                                        <p:attrNameLst>
                                          <p:attrName>style.visibility</p:attrName>
                                        </p:attrNameLst>
                                      </p:cBhvr>
                                      <p:to>
                                        <p:strVal val="visible"/>
                                      </p:to>
                                    </p:set>
                                    <p:anim calcmode="lin" valueType="num">
                                      <p:cBhvr additive="base">
                                        <p:cTn id="26" dur="500" fill="hold"/>
                                        <p:tgtEl>
                                          <p:spTgt spid="78918">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7891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2" name="whoosh.wav"/>
                                        </p:tgtEl>
                                      </p:cMediaNode>
                                    </p:audio>
                                  </p:subTnLst>
                                </p:cTn>
                              </p:par>
                            </p:childTnLst>
                          </p:cTn>
                        </p:par>
                        <p:par>
                          <p:cTn id="28" fill="hold" nodeType="withGroup">
                            <p:stCondLst>
                              <p:cond delay="500"/>
                            </p:stCondLst>
                            <p:childTnLst>
                              <p:par>
                                <p:cTn id="29" presetID="4" presetClass="entr" presetSubtype="16" fill="hold" nodeType="afterEffect">
                                  <p:stCondLst>
                                    <p:cond delay="0"/>
                                  </p:stCondLst>
                                  <p:childTnLst>
                                    <p:set>
                                      <p:cBhvr>
                                        <p:cTn id="30" dur="1" fill="hold">
                                          <p:stCondLst>
                                            <p:cond delay="0"/>
                                          </p:stCondLst>
                                        </p:cTn>
                                        <p:tgtEl>
                                          <p:spTgt spid="78954"/>
                                        </p:tgtEl>
                                        <p:attrNameLst>
                                          <p:attrName>style.visibility</p:attrName>
                                        </p:attrNameLst>
                                      </p:cBhvr>
                                      <p:to>
                                        <p:strVal val="visible"/>
                                      </p:to>
                                    </p:set>
                                    <p:animEffect transition="in" filter="box(in)">
                                      <p:cBhvr>
                                        <p:cTn id="31" dur="500"/>
                                        <p:tgtEl>
                                          <p:spTgt spid="78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18" grpId="0" build="p" autoUpdateAnimBg="0"/>
      <p:bldP spid="78923" grpId="0"/>
      <p:bldP spid="78955"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2024035" y="1412876"/>
            <a:ext cx="4735513" cy="2906713"/>
            <a:chOff x="500034" y="1412875"/>
            <a:chExt cx="4735513" cy="2906713"/>
          </a:xfrm>
        </p:grpSpPr>
        <p:sp>
          <p:nvSpPr>
            <p:cNvPr id="161796" name="Rectangle 4"/>
            <p:cNvSpPr>
              <a:spLocks noChangeArrowheads="1"/>
            </p:cNvSpPr>
            <p:nvPr/>
          </p:nvSpPr>
          <p:spPr bwMode="auto">
            <a:xfrm>
              <a:off x="646084" y="2205038"/>
              <a:ext cx="4248150" cy="1368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797" name="Line 5"/>
            <p:cNvSpPr>
              <a:spLocks noChangeShapeType="1"/>
            </p:cNvSpPr>
            <p:nvPr/>
          </p:nvSpPr>
          <p:spPr bwMode="auto">
            <a:xfrm>
              <a:off x="860397" y="35734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798" name="Line 6"/>
            <p:cNvSpPr>
              <a:spLocks noChangeShapeType="1"/>
            </p:cNvSpPr>
            <p:nvPr/>
          </p:nvSpPr>
          <p:spPr bwMode="auto">
            <a:xfrm>
              <a:off x="1365222" y="35734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799" name="Line 7"/>
            <p:cNvSpPr>
              <a:spLocks noChangeShapeType="1"/>
            </p:cNvSpPr>
            <p:nvPr/>
          </p:nvSpPr>
          <p:spPr bwMode="auto">
            <a:xfrm>
              <a:off x="1941484" y="35734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00" name="Line 8"/>
            <p:cNvSpPr>
              <a:spLocks noChangeShapeType="1"/>
            </p:cNvSpPr>
            <p:nvPr/>
          </p:nvSpPr>
          <p:spPr bwMode="auto">
            <a:xfrm>
              <a:off x="2444722" y="35734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01" name="Line 9"/>
            <p:cNvSpPr>
              <a:spLocks noChangeShapeType="1"/>
            </p:cNvSpPr>
            <p:nvPr/>
          </p:nvSpPr>
          <p:spPr bwMode="auto">
            <a:xfrm>
              <a:off x="2949547" y="35734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02" name="Line 10"/>
            <p:cNvSpPr>
              <a:spLocks noChangeShapeType="1"/>
            </p:cNvSpPr>
            <p:nvPr/>
          </p:nvSpPr>
          <p:spPr bwMode="auto">
            <a:xfrm>
              <a:off x="3525809" y="35734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03" name="Line 11"/>
            <p:cNvSpPr>
              <a:spLocks noChangeShapeType="1"/>
            </p:cNvSpPr>
            <p:nvPr/>
          </p:nvSpPr>
          <p:spPr bwMode="auto">
            <a:xfrm>
              <a:off x="4029047" y="35734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04" name="Rectangle 12"/>
            <p:cNvSpPr>
              <a:spLocks noChangeArrowheads="1"/>
            </p:cNvSpPr>
            <p:nvPr/>
          </p:nvSpPr>
          <p:spPr bwMode="auto">
            <a:xfrm>
              <a:off x="717522" y="31511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a:t>
              </a:r>
              <a:endParaRPr lang="zh-CN" altLang="en-US" sz="2400" b="0">
                <a:effectLst>
                  <a:outerShdw blurRad="38100" dist="38100" dir="2700000" algn="tl">
                    <a:srgbClr val="000000"/>
                  </a:outerShdw>
                </a:effectLst>
              </a:endParaRPr>
            </a:p>
          </p:txBody>
        </p:sp>
        <p:sp>
          <p:nvSpPr>
            <p:cNvPr id="161805" name="Rectangle 13"/>
            <p:cNvSpPr>
              <a:spLocks noChangeArrowheads="1"/>
            </p:cNvSpPr>
            <p:nvPr/>
          </p:nvSpPr>
          <p:spPr bwMode="auto">
            <a:xfrm>
              <a:off x="1220759" y="314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2</a:t>
              </a:r>
              <a:endParaRPr lang="zh-CN" altLang="en-US" sz="2400" b="0">
                <a:effectLst>
                  <a:outerShdw blurRad="38100" dist="38100" dir="2700000" algn="tl">
                    <a:srgbClr val="000000"/>
                  </a:outerShdw>
                </a:effectLst>
              </a:endParaRPr>
            </a:p>
          </p:txBody>
        </p:sp>
        <p:sp>
          <p:nvSpPr>
            <p:cNvPr id="161806" name="Rectangle 14"/>
            <p:cNvSpPr>
              <a:spLocks noChangeArrowheads="1"/>
            </p:cNvSpPr>
            <p:nvPr/>
          </p:nvSpPr>
          <p:spPr bwMode="auto">
            <a:xfrm>
              <a:off x="1797022" y="314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3</a:t>
              </a:r>
              <a:endParaRPr lang="zh-CN" altLang="en-US" sz="2400" b="0">
                <a:effectLst>
                  <a:outerShdw blurRad="38100" dist="38100" dir="2700000" algn="tl">
                    <a:srgbClr val="000000"/>
                  </a:outerShdw>
                </a:effectLst>
              </a:endParaRPr>
            </a:p>
          </p:txBody>
        </p:sp>
        <p:sp>
          <p:nvSpPr>
            <p:cNvPr id="161807" name="Rectangle 15"/>
            <p:cNvSpPr>
              <a:spLocks noChangeArrowheads="1"/>
            </p:cNvSpPr>
            <p:nvPr/>
          </p:nvSpPr>
          <p:spPr bwMode="auto">
            <a:xfrm>
              <a:off x="2228822" y="314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4</a:t>
              </a:r>
              <a:endParaRPr lang="zh-CN" altLang="en-US" sz="2400" b="0">
                <a:effectLst>
                  <a:outerShdw blurRad="38100" dist="38100" dir="2700000" algn="tl">
                    <a:srgbClr val="000000"/>
                  </a:outerShdw>
                </a:effectLst>
              </a:endParaRPr>
            </a:p>
          </p:txBody>
        </p:sp>
        <p:sp>
          <p:nvSpPr>
            <p:cNvPr id="161808" name="Rectangle 16"/>
            <p:cNvSpPr>
              <a:spLocks noChangeArrowheads="1"/>
            </p:cNvSpPr>
            <p:nvPr/>
          </p:nvSpPr>
          <p:spPr bwMode="auto">
            <a:xfrm>
              <a:off x="2805084" y="314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5</a:t>
              </a:r>
              <a:endParaRPr lang="zh-CN" altLang="en-US" sz="2400" b="0">
                <a:effectLst>
                  <a:outerShdw blurRad="38100" dist="38100" dir="2700000" algn="tl">
                    <a:srgbClr val="000000"/>
                  </a:outerShdw>
                </a:effectLst>
              </a:endParaRPr>
            </a:p>
          </p:txBody>
        </p:sp>
        <p:sp>
          <p:nvSpPr>
            <p:cNvPr id="161809" name="Rectangle 17"/>
            <p:cNvSpPr>
              <a:spLocks noChangeArrowheads="1"/>
            </p:cNvSpPr>
            <p:nvPr/>
          </p:nvSpPr>
          <p:spPr bwMode="auto">
            <a:xfrm>
              <a:off x="3381347" y="314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6</a:t>
              </a:r>
              <a:endParaRPr lang="zh-CN" altLang="en-US" sz="2400" b="0">
                <a:effectLst>
                  <a:outerShdw blurRad="38100" dist="38100" dir="2700000" algn="tl">
                    <a:srgbClr val="000000"/>
                  </a:outerShdw>
                </a:effectLst>
              </a:endParaRPr>
            </a:p>
          </p:txBody>
        </p:sp>
        <p:sp>
          <p:nvSpPr>
            <p:cNvPr id="161810" name="Rectangle 18"/>
            <p:cNvSpPr>
              <a:spLocks noChangeArrowheads="1"/>
            </p:cNvSpPr>
            <p:nvPr/>
          </p:nvSpPr>
          <p:spPr bwMode="auto">
            <a:xfrm>
              <a:off x="3813147" y="314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7</a:t>
              </a:r>
              <a:endParaRPr lang="zh-CN" altLang="en-US" sz="2400" b="0">
                <a:effectLst>
                  <a:outerShdw blurRad="38100" dist="38100" dir="2700000" algn="tl">
                    <a:srgbClr val="000000"/>
                  </a:outerShdw>
                </a:effectLst>
              </a:endParaRPr>
            </a:p>
          </p:txBody>
        </p:sp>
        <p:sp>
          <p:nvSpPr>
            <p:cNvPr id="161811" name="Rectangle 19"/>
            <p:cNvSpPr>
              <a:spLocks noChangeArrowheads="1"/>
            </p:cNvSpPr>
            <p:nvPr/>
          </p:nvSpPr>
          <p:spPr bwMode="auto">
            <a:xfrm>
              <a:off x="4316384" y="314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8</a:t>
              </a:r>
              <a:endParaRPr lang="zh-CN" altLang="en-US" sz="2400" b="0">
                <a:effectLst>
                  <a:outerShdw blurRad="38100" dist="38100" dir="2700000" algn="tl">
                    <a:srgbClr val="000000"/>
                  </a:outerShdw>
                </a:effectLst>
              </a:endParaRPr>
            </a:p>
          </p:txBody>
        </p:sp>
        <p:sp>
          <p:nvSpPr>
            <p:cNvPr id="161812" name="Rectangle 20"/>
            <p:cNvSpPr>
              <a:spLocks noChangeArrowheads="1"/>
            </p:cNvSpPr>
            <p:nvPr/>
          </p:nvSpPr>
          <p:spPr bwMode="auto">
            <a:xfrm>
              <a:off x="3381347" y="2205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11</a:t>
              </a:r>
              <a:endParaRPr lang="zh-CN" altLang="en-US" sz="2400" b="0">
                <a:effectLst>
                  <a:outerShdw blurRad="38100" dist="38100" dir="2700000" algn="tl">
                    <a:srgbClr val="000000"/>
                  </a:outerShdw>
                </a:effectLst>
              </a:endParaRPr>
            </a:p>
          </p:txBody>
        </p:sp>
        <p:sp>
          <p:nvSpPr>
            <p:cNvPr id="161813" name="Rectangle 21"/>
            <p:cNvSpPr>
              <a:spLocks noChangeArrowheads="1"/>
            </p:cNvSpPr>
            <p:nvPr/>
          </p:nvSpPr>
          <p:spPr bwMode="auto">
            <a:xfrm>
              <a:off x="2805084" y="2205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12</a:t>
              </a:r>
              <a:endParaRPr lang="zh-CN" altLang="en-US" sz="2400" b="0">
                <a:effectLst>
                  <a:outerShdw blurRad="38100" dist="38100" dir="2700000" algn="tl">
                    <a:srgbClr val="000000"/>
                  </a:outerShdw>
                </a:effectLst>
              </a:endParaRPr>
            </a:p>
          </p:txBody>
        </p:sp>
        <p:sp>
          <p:nvSpPr>
            <p:cNvPr id="161814" name="Rectangle 22"/>
            <p:cNvSpPr>
              <a:spLocks noChangeArrowheads="1"/>
            </p:cNvSpPr>
            <p:nvPr/>
          </p:nvSpPr>
          <p:spPr bwMode="auto">
            <a:xfrm>
              <a:off x="2228822" y="2205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13</a:t>
              </a:r>
              <a:endParaRPr lang="zh-CN" altLang="en-US" sz="2400" b="0">
                <a:effectLst>
                  <a:outerShdw blurRad="38100" dist="38100" dir="2700000" algn="tl">
                    <a:srgbClr val="000000"/>
                  </a:outerShdw>
                </a:effectLst>
              </a:endParaRPr>
            </a:p>
          </p:txBody>
        </p:sp>
        <p:sp>
          <p:nvSpPr>
            <p:cNvPr id="161815" name="Rectangle 23"/>
            <p:cNvSpPr>
              <a:spLocks noChangeArrowheads="1"/>
            </p:cNvSpPr>
            <p:nvPr/>
          </p:nvSpPr>
          <p:spPr bwMode="auto">
            <a:xfrm>
              <a:off x="1725584" y="2205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14</a:t>
              </a:r>
              <a:endParaRPr lang="zh-CN" altLang="en-US" sz="2400" b="0">
                <a:effectLst>
                  <a:outerShdw blurRad="38100" dist="38100" dir="2700000" algn="tl">
                    <a:srgbClr val="000000"/>
                  </a:outerShdw>
                </a:effectLst>
              </a:endParaRPr>
            </a:p>
          </p:txBody>
        </p:sp>
        <p:sp>
          <p:nvSpPr>
            <p:cNvPr id="161816" name="Rectangle 24"/>
            <p:cNvSpPr>
              <a:spLocks noChangeArrowheads="1"/>
            </p:cNvSpPr>
            <p:nvPr/>
          </p:nvSpPr>
          <p:spPr bwMode="auto">
            <a:xfrm>
              <a:off x="1149322" y="2205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15</a:t>
              </a:r>
              <a:endParaRPr lang="zh-CN" altLang="en-US" sz="2400" b="0">
                <a:effectLst>
                  <a:outerShdw blurRad="38100" dist="38100" dir="2700000" algn="tl">
                    <a:srgbClr val="000000"/>
                  </a:outerShdw>
                </a:effectLst>
              </a:endParaRPr>
            </a:p>
          </p:txBody>
        </p:sp>
        <p:sp>
          <p:nvSpPr>
            <p:cNvPr id="161817" name="Rectangle 25"/>
            <p:cNvSpPr>
              <a:spLocks noChangeArrowheads="1"/>
            </p:cNvSpPr>
            <p:nvPr/>
          </p:nvSpPr>
          <p:spPr bwMode="auto">
            <a:xfrm>
              <a:off x="644497" y="2205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16</a:t>
              </a:r>
              <a:endParaRPr lang="zh-CN" altLang="en-US" sz="2400" b="0">
                <a:effectLst>
                  <a:outerShdw blurRad="38100" dist="38100" dir="2700000" algn="tl">
                    <a:srgbClr val="000000"/>
                  </a:outerShdw>
                </a:effectLst>
              </a:endParaRPr>
            </a:p>
          </p:txBody>
        </p:sp>
        <p:sp>
          <p:nvSpPr>
            <p:cNvPr id="161818" name="Arc 26"/>
            <p:cNvSpPr>
              <a:spLocks/>
            </p:cNvSpPr>
            <p:nvPr/>
          </p:nvSpPr>
          <p:spPr bwMode="auto">
            <a:xfrm>
              <a:off x="573059" y="2781300"/>
              <a:ext cx="358775" cy="352425"/>
            </a:xfrm>
            <a:custGeom>
              <a:avLst/>
              <a:gdLst>
                <a:gd name="G0" fmla="+- 0 0 0"/>
                <a:gd name="G1" fmla="+- 21090 0 0"/>
                <a:gd name="G2" fmla="+- 21600 0 0"/>
                <a:gd name="T0" fmla="*/ 4666 w 21600"/>
                <a:gd name="T1" fmla="*/ 0 h 41991"/>
                <a:gd name="T2" fmla="*/ 5451 w 21600"/>
                <a:gd name="T3" fmla="*/ 41991 h 41991"/>
                <a:gd name="T4" fmla="*/ 0 w 21600"/>
                <a:gd name="T5" fmla="*/ 21090 h 41991"/>
              </a:gdLst>
              <a:ahLst/>
              <a:cxnLst>
                <a:cxn ang="0">
                  <a:pos x="T0" y="T1"/>
                </a:cxn>
                <a:cxn ang="0">
                  <a:pos x="T2" y="T3"/>
                </a:cxn>
                <a:cxn ang="0">
                  <a:pos x="T4" y="T5"/>
                </a:cxn>
              </a:cxnLst>
              <a:rect l="0" t="0" r="r" b="b"/>
              <a:pathLst>
                <a:path w="21600" h="41991" fill="none" extrusionOk="0">
                  <a:moveTo>
                    <a:pt x="4666" y="-1"/>
                  </a:moveTo>
                  <a:cubicBezTo>
                    <a:pt x="14558" y="2188"/>
                    <a:pt x="21600" y="10958"/>
                    <a:pt x="21600" y="21090"/>
                  </a:cubicBezTo>
                  <a:cubicBezTo>
                    <a:pt x="21600" y="30919"/>
                    <a:pt x="14962" y="39510"/>
                    <a:pt x="5450" y="41990"/>
                  </a:cubicBezTo>
                </a:path>
                <a:path w="21600" h="41991" stroke="0" extrusionOk="0">
                  <a:moveTo>
                    <a:pt x="4666" y="-1"/>
                  </a:moveTo>
                  <a:cubicBezTo>
                    <a:pt x="14558" y="2188"/>
                    <a:pt x="21600" y="10958"/>
                    <a:pt x="21600" y="21090"/>
                  </a:cubicBezTo>
                  <a:cubicBezTo>
                    <a:pt x="21600" y="30919"/>
                    <a:pt x="14962" y="39510"/>
                    <a:pt x="5450" y="41990"/>
                  </a:cubicBezTo>
                  <a:lnTo>
                    <a:pt x="0" y="2109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19" name="Rectangle 27"/>
            <p:cNvSpPr>
              <a:spLocks noChangeArrowheads="1"/>
            </p:cNvSpPr>
            <p:nvPr/>
          </p:nvSpPr>
          <p:spPr bwMode="auto">
            <a:xfrm>
              <a:off x="2157384" y="2638425"/>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rPr>
                <a:t>7485</a:t>
              </a:r>
              <a:endParaRPr lang="zh-CN" altLang="en-US" sz="3200" b="0" dirty="0">
                <a:effectLst>
                  <a:outerShdw blurRad="38100" dist="38100" dir="2700000" algn="tl">
                    <a:srgbClr val="000000"/>
                  </a:outerShdw>
                </a:effectLst>
              </a:endParaRPr>
            </a:p>
          </p:txBody>
        </p:sp>
        <p:sp>
          <p:nvSpPr>
            <p:cNvPr id="161823" name="Rectangle 31"/>
            <p:cNvSpPr>
              <a:spLocks noChangeArrowheads="1"/>
            </p:cNvSpPr>
            <p:nvPr/>
          </p:nvSpPr>
          <p:spPr bwMode="auto">
            <a:xfrm>
              <a:off x="500034" y="1412875"/>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Vcc</a:t>
              </a:r>
              <a:endParaRPr lang="zh-CN" altLang="en-US" sz="2400" b="0" baseline="-25000">
                <a:effectLst>
                  <a:outerShdw blurRad="38100" dist="38100" dir="2700000" algn="tl">
                    <a:srgbClr val="000000"/>
                  </a:outerShdw>
                </a:effectLst>
              </a:endParaRPr>
            </a:p>
          </p:txBody>
        </p:sp>
        <p:sp>
          <p:nvSpPr>
            <p:cNvPr id="161824" name="Rectangle 32"/>
            <p:cNvSpPr>
              <a:spLocks noChangeArrowheads="1"/>
            </p:cNvSpPr>
            <p:nvPr/>
          </p:nvSpPr>
          <p:spPr bwMode="auto">
            <a:xfrm>
              <a:off x="4389409" y="3862388"/>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GND</a:t>
              </a:r>
              <a:endParaRPr lang="zh-CN" altLang="en-US" sz="2400" b="0" baseline="-25000">
                <a:effectLst>
                  <a:outerShdw blurRad="38100" dist="38100" dir="2700000" algn="tl">
                    <a:srgbClr val="000000"/>
                  </a:outerShdw>
                </a:effectLst>
              </a:endParaRPr>
            </a:p>
          </p:txBody>
        </p:sp>
        <p:sp>
          <p:nvSpPr>
            <p:cNvPr id="161825" name="Line 33"/>
            <p:cNvSpPr>
              <a:spLocks noChangeShapeType="1"/>
            </p:cNvSpPr>
            <p:nvPr/>
          </p:nvSpPr>
          <p:spPr bwMode="auto">
            <a:xfrm>
              <a:off x="4533872" y="35734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26" name="Line 34"/>
            <p:cNvSpPr>
              <a:spLocks noChangeShapeType="1"/>
            </p:cNvSpPr>
            <p:nvPr/>
          </p:nvSpPr>
          <p:spPr bwMode="auto">
            <a:xfrm>
              <a:off x="931834" y="18446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27" name="Line 35"/>
            <p:cNvSpPr>
              <a:spLocks noChangeShapeType="1"/>
            </p:cNvSpPr>
            <p:nvPr/>
          </p:nvSpPr>
          <p:spPr bwMode="auto">
            <a:xfrm>
              <a:off x="1436659" y="18446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28" name="Line 36"/>
            <p:cNvSpPr>
              <a:spLocks noChangeShapeType="1"/>
            </p:cNvSpPr>
            <p:nvPr/>
          </p:nvSpPr>
          <p:spPr bwMode="auto">
            <a:xfrm>
              <a:off x="2012922" y="18446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29" name="Line 37"/>
            <p:cNvSpPr>
              <a:spLocks noChangeShapeType="1"/>
            </p:cNvSpPr>
            <p:nvPr/>
          </p:nvSpPr>
          <p:spPr bwMode="auto">
            <a:xfrm>
              <a:off x="2516159" y="18446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0" name="Line 38"/>
            <p:cNvSpPr>
              <a:spLocks noChangeShapeType="1"/>
            </p:cNvSpPr>
            <p:nvPr/>
          </p:nvSpPr>
          <p:spPr bwMode="auto">
            <a:xfrm>
              <a:off x="3020984" y="18446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1" name="Line 39"/>
            <p:cNvSpPr>
              <a:spLocks noChangeShapeType="1"/>
            </p:cNvSpPr>
            <p:nvPr/>
          </p:nvSpPr>
          <p:spPr bwMode="auto">
            <a:xfrm>
              <a:off x="3597247" y="18446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2" name="Line 40"/>
            <p:cNvSpPr>
              <a:spLocks noChangeShapeType="1"/>
            </p:cNvSpPr>
            <p:nvPr/>
          </p:nvSpPr>
          <p:spPr bwMode="auto">
            <a:xfrm>
              <a:off x="4100484" y="18446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3" name="Line 41"/>
            <p:cNvSpPr>
              <a:spLocks noChangeShapeType="1"/>
            </p:cNvSpPr>
            <p:nvPr/>
          </p:nvSpPr>
          <p:spPr bwMode="auto">
            <a:xfrm>
              <a:off x="4605309" y="184467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834" name="Rectangle 42"/>
            <p:cNvSpPr>
              <a:spLocks noChangeArrowheads="1"/>
            </p:cNvSpPr>
            <p:nvPr/>
          </p:nvSpPr>
          <p:spPr bwMode="auto">
            <a:xfrm>
              <a:off x="3884584" y="2205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10</a:t>
              </a:r>
              <a:endParaRPr lang="zh-CN" altLang="en-US" sz="2400" b="0">
                <a:effectLst>
                  <a:outerShdw blurRad="38100" dist="38100" dir="2700000" algn="tl">
                    <a:srgbClr val="000000"/>
                  </a:outerShdw>
                </a:effectLst>
              </a:endParaRPr>
            </a:p>
          </p:txBody>
        </p:sp>
        <p:sp>
          <p:nvSpPr>
            <p:cNvPr id="161835" name="Rectangle 43"/>
            <p:cNvSpPr>
              <a:spLocks noChangeArrowheads="1"/>
            </p:cNvSpPr>
            <p:nvPr/>
          </p:nvSpPr>
          <p:spPr bwMode="auto">
            <a:xfrm>
              <a:off x="4389409" y="22050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9</a:t>
              </a:r>
              <a:endParaRPr lang="zh-CN" altLang="en-US" sz="2400" b="0">
                <a:effectLst>
                  <a:outerShdw blurRad="38100" dist="38100" dir="2700000" algn="tl">
                    <a:srgbClr val="000000"/>
                  </a:outerShdw>
                </a:effectLst>
              </a:endParaRPr>
            </a:p>
          </p:txBody>
        </p:sp>
      </p:grpSp>
      <p:sp>
        <p:nvSpPr>
          <p:cNvPr id="161848" name="Rectangle 56"/>
          <p:cNvSpPr>
            <a:spLocks noChangeArrowheads="1"/>
          </p:cNvSpPr>
          <p:nvPr/>
        </p:nvSpPr>
        <p:spPr bwMode="auto">
          <a:xfrm>
            <a:off x="1570513" y="372488"/>
            <a:ext cx="37176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Chip Pin Diagram of </a:t>
            </a:r>
            <a:endPar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p:txBody>
      </p:sp>
      <p:grpSp>
        <p:nvGrpSpPr>
          <p:cNvPr id="62" name="组合 61"/>
          <p:cNvGrpSpPr/>
          <p:nvPr/>
        </p:nvGrpSpPr>
        <p:grpSpPr>
          <a:xfrm>
            <a:off x="2097060" y="1412876"/>
            <a:ext cx="7719753" cy="2906713"/>
            <a:chOff x="573059" y="1412875"/>
            <a:chExt cx="7719753" cy="2906713"/>
          </a:xfrm>
        </p:grpSpPr>
        <p:sp>
          <p:nvSpPr>
            <p:cNvPr id="161820" name="Rectangle 28"/>
            <p:cNvSpPr>
              <a:spLocks noChangeArrowheads="1"/>
            </p:cNvSpPr>
            <p:nvPr/>
          </p:nvSpPr>
          <p:spPr bwMode="auto">
            <a:xfrm>
              <a:off x="573059" y="38623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B</a:t>
              </a:r>
              <a:r>
                <a:rPr lang="en-US" altLang="zh-CN" sz="2400" b="0" baseline="-25000" dirty="0">
                  <a:solidFill>
                    <a:srgbClr val="FF0000"/>
                  </a:solidFill>
                  <a:effectLst>
                    <a:outerShdw blurRad="38100" dist="38100" dir="2700000" algn="tl">
                      <a:srgbClr val="000000"/>
                    </a:outerShdw>
                  </a:effectLst>
                </a:rPr>
                <a:t>3</a:t>
              </a:r>
              <a:endParaRPr lang="zh-CN" altLang="en-US" sz="2400" b="0" baseline="-25000" dirty="0">
                <a:solidFill>
                  <a:srgbClr val="FF0000"/>
                </a:solidFill>
                <a:effectLst>
                  <a:outerShdw blurRad="38100" dist="38100" dir="2700000" algn="tl">
                    <a:srgbClr val="000000"/>
                  </a:outerShdw>
                </a:effectLst>
              </a:endParaRPr>
            </a:p>
          </p:txBody>
        </p:sp>
        <p:sp>
          <p:nvSpPr>
            <p:cNvPr id="161822" name="Rectangle 30"/>
            <p:cNvSpPr>
              <a:spLocks noChangeArrowheads="1"/>
            </p:cNvSpPr>
            <p:nvPr/>
          </p:nvSpPr>
          <p:spPr bwMode="auto">
            <a:xfrm>
              <a:off x="4316384" y="14128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B</a:t>
              </a:r>
              <a:r>
                <a:rPr lang="en-US" altLang="zh-CN" sz="2400" b="0" baseline="-25000" dirty="0">
                  <a:solidFill>
                    <a:srgbClr val="FF0000"/>
                  </a:solidFill>
                  <a:effectLst>
                    <a:outerShdw blurRad="38100" dist="38100" dir="2700000" algn="tl">
                      <a:srgbClr val="000000"/>
                    </a:outerShdw>
                  </a:effectLst>
                </a:rPr>
                <a:t>0</a:t>
              </a:r>
              <a:endParaRPr lang="zh-CN" altLang="en-US" sz="2400" b="0" baseline="-25000" dirty="0">
                <a:solidFill>
                  <a:srgbClr val="FF0000"/>
                </a:solidFill>
                <a:effectLst>
                  <a:outerShdw blurRad="38100" dist="38100" dir="2700000" algn="tl">
                    <a:srgbClr val="000000"/>
                  </a:outerShdw>
                </a:effectLst>
              </a:endParaRPr>
            </a:p>
          </p:txBody>
        </p:sp>
        <p:sp>
          <p:nvSpPr>
            <p:cNvPr id="161842" name="Rectangle 50"/>
            <p:cNvSpPr>
              <a:spLocks noChangeArrowheads="1"/>
            </p:cNvSpPr>
            <p:nvPr/>
          </p:nvSpPr>
          <p:spPr bwMode="auto">
            <a:xfrm>
              <a:off x="1725584" y="1412875"/>
              <a:ext cx="63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rgbClr val="FF0000"/>
                  </a:solidFill>
                  <a:effectLst>
                    <a:outerShdw blurRad="38100" dist="38100" dir="2700000" algn="tl">
                      <a:srgbClr val="000000"/>
                    </a:outerShdw>
                  </a:effectLst>
                </a:rPr>
                <a:t>B</a:t>
              </a:r>
              <a:r>
                <a:rPr lang="en-US" altLang="zh-CN" sz="2400" b="0" baseline="-25000" dirty="0">
                  <a:solidFill>
                    <a:srgbClr val="FF0000"/>
                  </a:solidFill>
                  <a:effectLst>
                    <a:outerShdw blurRad="38100" dist="38100" dir="2700000" algn="tl">
                      <a:srgbClr val="000000"/>
                    </a:outerShdw>
                  </a:effectLst>
                </a:rPr>
                <a:t>2</a:t>
              </a:r>
              <a:endParaRPr lang="zh-CN" altLang="en-US" sz="2400" b="0" baseline="-25000" dirty="0">
                <a:solidFill>
                  <a:srgbClr val="FF0000"/>
                </a:solidFill>
                <a:effectLst>
                  <a:outerShdw blurRad="38100" dist="38100" dir="2700000" algn="tl">
                    <a:srgbClr val="000000"/>
                  </a:outerShdw>
                </a:effectLst>
              </a:endParaRPr>
            </a:p>
          </p:txBody>
        </p:sp>
        <p:sp>
          <p:nvSpPr>
            <p:cNvPr id="161845" name="Rectangle 53"/>
            <p:cNvSpPr>
              <a:spLocks noChangeArrowheads="1"/>
            </p:cNvSpPr>
            <p:nvPr/>
          </p:nvSpPr>
          <p:spPr bwMode="auto">
            <a:xfrm>
              <a:off x="3389290" y="14128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0000"/>
                  </a:solidFill>
                  <a:effectLst>
                    <a:outerShdw blurRad="38100" dist="38100" dir="2700000" algn="tl">
                      <a:srgbClr val="000000"/>
                    </a:outerShdw>
                  </a:effectLst>
                </a:rPr>
                <a:t>B</a:t>
              </a:r>
              <a:r>
                <a:rPr lang="en-US" altLang="zh-CN" sz="2400" b="0" baseline="-25000" dirty="0">
                  <a:solidFill>
                    <a:srgbClr val="FF0000"/>
                  </a:solidFill>
                  <a:effectLst>
                    <a:outerShdw blurRad="38100" dist="38100" dir="2700000" algn="tl">
                      <a:srgbClr val="000000"/>
                    </a:outerShdw>
                  </a:effectLst>
                </a:rPr>
                <a:t>1</a:t>
              </a:r>
              <a:endParaRPr lang="zh-CN" altLang="en-US" sz="2400" b="0" baseline="-25000" dirty="0">
                <a:solidFill>
                  <a:srgbClr val="FF0000"/>
                </a:solidFill>
                <a:effectLst>
                  <a:outerShdw blurRad="38100" dist="38100" dir="2700000" algn="tl">
                    <a:srgbClr val="000000"/>
                  </a:outerShdw>
                </a:effectLst>
              </a:endParaRPr>
            </a:p>
          </p:txBody>
        </p:sp>
        <p:sp>
          <p:nvSpPr>
            <p:cNvPr id="56" name="Rectangle 44"/>
            <p:cNvSpPr>
              <a:spLocks noChangeArrowheads="1"/>
            </p:cNvSpPr>
            <p:nvPr/>
          </p:nvSpPr>
          <p:spPr bwMode="auto">
            <a:xfrm>
              <a:off x="5923253" y="1848863"/>
              <a:ext cx="23695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B=B</a:t>
              </a:r>
              <a:r>
                <a:rPr lang="en-US" altLang="zh-CN" sz="3200" b="0" baseline="-25000" dirty="0">
                  <a:solidFill>
                    <a:srgbClr val="FF0000"/>
                  </a:solidFill>
                  <a:effectLst>
                    <a:outerShdw blurRad="38100" dist="38100" dir="2700000" algn="tl">
                      <a:srgbClr val="000000"/>
                    </a:outerShdw>
                  </a:effectLst>
                  <a:latin typeface="黑体" pitchFamily="49" charset="-122"/>
                  <a:ea typeface="黑体" pitchFamily="49" charset="-122"/>
                </a:rPr>
                <a:t>3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B</a:t>
              </a:r>
              <a:r>
                <a:rPr lang="en-US" altLang="zh-CN" sz="3200" b="0" baseline="-25000" dirty="0">
                  <a:solidFill>
                    <a:srgbClr val="FF0000"/>
                  </a:solidFill>
                  <a:effectLst>
                    <a:outerShdw blurRad="38100" dist="38100" dir="2700000" algn="tl">
                      <a:srgbClr val="000000"/>
                    </a:outerShdw>
                  </a:effectLst>
                  <a:latin typeface="黑体" pitchFamily="49" charset="-122"/>
                  <a:ea typeface="黑体" pitchFamily="49" charset="-122"/>
                </a:rPr>
                <a:t>2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B</a:t>
              </a:r>
              <a:r>
                <a:rPr lang="en-US" altLang="zh-CN" sz="3200" b="0" baseline="-25000" dirty="0">
                  <a:solidFill>
                    <a:srgbClr val="FF0000"/>
                  </a:solidFill>
                  <a:effectLst>
                    <a:outerShdw blurRad="38100" dist="38100" dir="2700000" algn="tl">
                      <a:srgbClr val="000000"/>
                    </a:outerShdw>
                  </a:effectLst>
                  <a:latin typeface="黑体" pitchFamily="49" charset="-122"/>
                  <a:ea typeface="黑体" pitchFamily="49" charset="-122"/>
                </a:rPr>
                <a:t>1 </a:t>
              </a:r>
              <a:r>
                <a:rPr lang="en-US" altLang="zh-CN" sz="3200" b="0" dirty="0">
                  <a:solidFill>
                    <a:srgbClr val="FF0000"/>
                  </a:solidFill>
                  <a:effectLst>
                    <a:outerShdw blurRad="38100" dist="38100" dir="2700000" algn="tl">
                      <a:srgbClr val="000000"/>
                    </a:outerShdw>
                  </a:effectLst>
                  <a:latin typeface="黑体" pitchFamily="49" charset="-122"/>
                  <a:ea typeface="黑体" pitchFamily="49" charset="-122"/>
                </a:rPr>
                <a:t>B</a:t>
              </a:r>
              <a:r>
                <a:rPr lang="en-US" altLang="zh-CN" sz="3200" b="0" baseline="-25000" dirty="0">
                  <a:solidFill>
                    <a:srgbClr val="FF0000"/>
                  </a:solidFill>
                  <a:effectLst>
                    <a:outerShdw blurRad="38100" dist="38100" dir="2700000" algn="tl">
                      <a:srgbClr val="000000"/>
                    </a:outerShdw>
                  </a:effectLst>
                  <a:latin typeface="黑体" pitchFamily="49" charset="-122"/>
                  <a:ea typeface="黑体" pitchFamily="49" charset="-122"/>
                </a:rPr>
                <a:t>0</a:t>
              </a:r>
              <a:endParaRPr lang="zh-CN" altLang="en-US" sz="3200" b="0" baseline="-25000" dirty="0">
                <a:solidFill>
                  <a:srgbClr val="FF0000"/>
                </a:solidFill>
                <a:effectLst>
                  <a:outerShdw blurRad="38100" dist="38100" dir="2700000" algn="tl">
                    <a:srgbClr val="000000"/>
                  </a:outerShdw>
                </a:effectLst>
                <a:latin typeface="黑体" pitchFamily="49" charset="-122"/>
                <a:ea typeface="黑体" pitchFamily="49" charset="-122"/>
              </a:endParaRPr>
            </a:p>
          </p:txBody>
        </p:sp>
      </p:grpSp>
      <p:grpSp>
        <p:nvGrpSpPr>
          <p:cNvPr id="61" name="组合 60"/>
          <p:cNvGrpSpPr/>
          <p:nvPr/>
        </p:nvGrpSpPr>
        <p:grpSpPr>
          <a:xfrm>
            <a:off x="2746347" y="1232849"/>
            <a:ext cx="7060052" cy="637226"/>
            <a:chOff x="1222347" y="1232849"/>
            <a:chExt cx="7060052" cy="637226"/>
          </a:xfrm>
        </p:grpSpPr>
        <p:sp>
          <p:nvSpPr>
            <p:cNvPr id="161841" name="Rectangle 49"/>
            <p:cNvSpPr>
              <a:spLocks noChangeArrowheads="1"/>
            </p:cNvSpPr>
            <p:nvPr/>
          </p:nvSpPr>
          <p:spPr bwMode="auto">
            <a:xfrm>
              <a:off x="1222347" y="1412875"/>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chemeClr val="accent1"/>
                  </a:solidFill>
                  <a:effectLst>
                    <a:outerShdw blurRad="38100" dist="38100" dir="2700000" algn="tl">
                      <a:srgbClr val="000000"/>
                    </a:outerShdw>
                  </a:effectLst>
                </a:rPr>
                <a:t>A</a:t>
              </a:r>
              <a:r>
                <a:rPr lang="en-US" altLang="zh-CN" sz="2400" b="0" baseline="-25000" dirty="0">
                  <a:solidFill>
                    <a:schemeClr val="accent1"/>
                  </a:solidFill>
                  <a:effectLst>
                    <a:outerShdw blurRad="38100" dist="38100" dir="2700000" algn="tl">
                      <a:srgbClr val="000000"/>
                    </a:outerShdw>
                  </a:effectLst>
                </a:rPr>
                <a:t>3</a:t>
              </a:r>
              <a:endParaRPr lang="zh-CN" altLang="en-US" sz="2400" b="0" baseline="-25000" dirty="0">
                <a:solidFill>
                  <a:schemeClr val="accent1"/>
                </a:solidFill>
                <a:effectLst>
                  <a:outerShdw blurRad="38100" dist="38100" dir="2700000" algn="tl">
                    <a:srgbClr val="000000"/>
                  </a:outerShdw>
                </a:effectLst>
              </a:endParaRPr>
            </a:p>
          </p:txBody>
        </p:sp>
        <p:sp>
          <p:nvSpPr>
            <p:cNvPr id="161843" name="Rectangle 51"/>
            <p:cNvSpPr>
              <a:spLocks noChangeArrowheads="1"/>
            </p:cNvSpPr>
            <p:nvPr/>
          </p:nvSpPr>
          <p:spPr bwMode="auto">
            <a:xfrm>
              <a:off x="2230409" y="14128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chemeClr val="accent1"/>
                  </a:solidFill>
                  <a:effectLst>
                    <a:outerShdw blurRad="38100" dist="38100" dir="2700000" algn="tl">
                      <a:srgbClr val="000000"/>
                    </a:outerShdw>
                  </a:effectLst>
                </a:rPr>
                <a:t>A</a:t>
              </a:r>
              <a:r>
                <a:rPr lang="en-US" altLang="zh-CN" sz="2400" b="0" baseline="-25000" dirty="0">
                  <a:solidFill>
                    <a:schemeClr val="accent1"/>
                  </a:solidFill>
                  <a:effectLst>
                    <a:outerShdw blurRad="38100" dist="38100" dir="2700000" algn="tl">
                      <a:srgbClr val="000000"/>
                    </a:outerShdw>
                  </a:effectLst>
                </a:rPr>
                <a:t>2</a:t>
              </a:r>
              <a:endParaRPr lang="zh-CN" altLang="en-US" sz="2400" b="0" baseline="-25000" dirty="0">
                <a:solidFill>
                  <a:schemeClr val="accent1"/>
                </a:solidFill>
                <a:effectLst>
                  <a:outerShdw blurRad="38100" dist="38100" dir="2700000" algn="tl">
                    <a:srgbClr val="000000"/>
                  </a:outerShdw>
                </a:effectLst>
              </a:endParaRPr>
            </a:p>
          </p:txBody>
        </p:sp>
        <p:sp>
          <p:nvSpPr>
            <p:cNvPr id="161844" name="Rectangle 52"/>
            <p:cNvSpPr>
              <a:spLocks noChangeArrowheads="1"/>
            </p:cNvSpPr>
            <p:nvPr/>
          </p:nvSpPr>
          <p:spPr bwMode="auto">
            <a:xfrm>
              <a:off x="2733647" y="1412875"/>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A</a:t>
              </a:r>
              <a:r>
                <a:rPr lang="en-US" altLang="zh-CN" sz="2400" b="0" baseline="-25000" dirty="0">
                  <a:solidFill>
                    <a:schemeClr val="accent1"/>
                  </a:solidFill>
                  <a:effectLst>
                    <a:outerShdw blurRad="38100" dist="38100" dir="2700000" algn="tl">
                      <a:srgbClr val="000000"/>
                    </a:outerShdw>
                  </a:effectLst>
                </a:rPr>
                <a:t>1</a:t>
              </a:r>
              <a:endParaRPr lang="zh-CN" altLang="en-US" sz="2400" b="0" baseline="-25000" dirty="0">
                <a:solidFill>
                  <a:schemeClr val="accent1"/>
                </a:solidFill>
                <a:effectLst>
                  <a:outerShdw blurRad="38100" dist="38100" dir="2700000" algn="tl">
                    <a:srgbClr val="000000"/>
                  </a:outerShdw>
                </a:effectLst>
              </a:endParaRPr>
            </a:p>
          </p:txBody>
        </p:sp>
        <p:sp>
          <p:nvSpPr>
            <p:cNvPr id="161846" name="Rectangle 54"/>
            <p:cNvSpPr>
              <a:spLocks noChangeArrowheads="1"/>
            </p:cNvSpPr>
            <p:nvPr/>
          </p:nvSpPr>
          <p:spPr bwMode="auto">
            <a:xfrm>
              <a:off x="3884584" y="14128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accent1"/>
                  </a:solidFill>
                  <a:effectLst>
                    <a:outerShdw blurRad="38100" dist="38100" dir="2700000" algn="tl">
                      <a:srgbClr val="000000"/>
                    </a:outerShdw>
                  </a:effectLst>
                </a:rPr>
                <a:t>A</a:t>
              </a:r>
              <a:r>
                <a:rPr lang="en-US" altLang="zh-CN" sz="2400" b="0" baseline="-25000" dirty="0">
                  <a:solidFill>
                    <a:schemeClr val="accent1"/>
                  </a:solidFill>
                  <a:effectLst>
                    <a:outerShdw blurRad="38100" dist="38100" dir="2700000" algn="tl">
                      <a:srgbClr val="000000"/>
                    </a:outerShdw>
                  </a:effectLst>
                </a:rPr>
                <a:t>0</a:t>
              </a:r>
              <a:endParaRPr lang="zh-CN" altLang="en-US" sz="2400" b="0" baseline="-25000" dirty="0">
                <a:solidFill>
                  <a:schemeClr val="accent1"/>
                </a:solidFill>
                <a:effectLst>
                  <a:outerShdw blurRad="38100" dist="38100" dir="2700000" algn="tl">
                    <a:srgbClr val="000000"/>
                  </a:outerShdw>
                </a:effectLst>
              </a:endParaRPr>
            </a:p>
          </p:txBody>
        </p:sp>
        <p:sp>
          <p:nvSpPr>
            <p:cNvPr id="57" name="Rectangle 45"/>
            <p:cNvSpPr>
              <a:spLocks noChangeArrowheads="1"/>
            </p:cNvSpPr>
            <p:nvPr/>
          </p:nvSpPr>
          <p:spPr bwMode="auto">
            <a:xfrm>
              <a:off x="5912840" y="1232849"/>
              <a:ext cx="23695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A=A</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3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A</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2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A</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1 </a:t>
              </a:r>
              <a:r>
                <a:rPr lang="en-US" altLang="zh-CN" sz="3200" b="0" dirty="0">
                  <a:solidFill>
                    <a:schemeClr val="accent1"/>
                  </a:solidFill>
                  <a:effectLst>
                    <a:outerShdw blurRad="38100" dist="38100" dir="2700000" algn="tl">
                      <a:srgbClr val="000000"/>
                    </a:outerShdw>
                  </a:effectLst>
                  <a:latin typeface="黑体" pitchFamily="49" charset="-122"/>
                  <a:ea typeface="黑体" pitchFamily="49" charset="-122"/>
                </a:rPr>
                <a:t>A</a:t>
              </a:r>
              <a:r>
                <a:rPr lang="en-US" altLang="zh-CN" sz="3200" b="0" baseline="-25000" dirty="0">
                  <a:solidFill>
                    <a:schemeClr val="accent1"/>
                  </a:solidFill>
                  <a:effectLst>
                    <a:outerShdw blurRad="38100" dist="38100" dir="2700000" algn="tl">
                      <a:srgbClr val="000000"/>
                    </a:outerShdw>
                  </a:effectLst>
                  <a:latin typeface="黑体" pitchFamily="49" charset="-122"/>
                  <a:ea typeface="黑体" pitchFamily="49" charset="-122"/>
                </a:rPr>
                <a:t>0</a:t>
              </a:r>
              <a:endParaRPr lang="zh-CN" altLang="en-US" sz="3200" b="0" baseline="-25000" dirty="0">
                <a:solidFill>
                  <a:schemeClr val="accent1"/>
                </a:solidFill>
                <a:effectLst>
                  <a:outerShdw blurRad="38100" dist="38100" dir="2700000" algn="tl">
                    <a:srgbClr val="000000"/>
                  </a:outerShdw>
                </a:effectLst>
                <a:latin typeface="黑体" pitchFamily="49" charset="-122"/>
                <a:ea typeface="黑体" pitchFamily="49" charset="-122"/>
              </a:endParaRPr>
            </a:p>
          </p:txBody>
        </p:sp>
      </p:grpSp>
      <p:grpSp>
        <p:nvGrpSpPr>
          <p:cNvPr id="63" name="组合 62"/>
          <p:cNvGrpSpPr/>
          <p:nvPr/>
        </p:nvGrpSpPr>
        <p:grpSpPr>
          <a:xfrm>
            <a:off x="2241522" y="3862389"/>
            <a:ext cx="5400258" cy="2261493"/>
            <a:chOff x="717522" y="3862388"/>
            <a:chExt cx="5400258" cy="2261493"/>
          </a:xfrm>
        </p:grpSpPr>
        <p:sp>
          <p:nvSpPr>
            <p:cNvPr id="161836" name="Rectangle 44"/>
            <p:cNvSpPr>
              <a:spLocks noChangeArrowheads="1"/>
            </p:cNvSpPr>
            <p:nvPr/>
          </p:nvSpPr>
          <p:spPr bwMode="auto">
            <a:xfrm>
              <a:off x="933422" y="3862388"/>
              <a:ext cx="779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tx2">
                      <a:lumMod val="75000"/>
                    </a:schemeClr>
                  </a:solidFill>
                  <a:effectLst>
                    <a:outerShdw blurRad="38100" dist="38100" dir="2700000" algn="tl">
                      <a:srgbClr val="000000"/>
                    </a:outerShdw>
                  </a:effectLst>
                </a:rPr>
                <a:t>A&lt;B</a:t>
              </a:r>
              <a:endParaRPr lang="zh-CN" altLang="en-US" sz="2400" b="0" baseline="-25000" dirty="0">
                <a:solidFill>
                  <a:schemeClr val="tx2">
                    <a:lumMod val="75000"/>
                  </a:schemeClr>
                </a:solidFill>
                <a:effectLst>
                  <a:outerShdw blurRad="38100" dist="38100" dir="2700000" algn="tl">
                    <a:srgbClr val="000000"/>
                  </a:outerShdw>
                </a:effectLst>
              </a:endParaRPr>
            </a:p>
          </p:txBody>
        </p:sp>
        <p:sp>
          <p:nvSpPr>
            <p:cNvPr id="161837" name="Rectangle 45"/>
            <p:cNvSpPr>
              <a:spLocks noChangeArrowheads="1"/>
            </p:cNvSpPr>
            <p:nvPr/>
          </p:nvSpPr>
          <p:spPr bwMode="auto">
            <a:xfrm>
              <a:off x="1581122" y="3862388"/>
              <a:ext cx="779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tx2">
                      <a:lumMod val="75000"/>
                    </a:schemeClr>
                  </a:solidFill>
                  <a:effectLst>
                    <a:outerShdw blurRad="38100" dist="38100" dir="2700000" algn="tl">
                      <a:srgbClr val="000000"/>
                    </a:outerShdw>
                  </a:effectLst>
                </a:rPr>
                <a:t>A=B</a:t>
              </a:r>
              <a:endParaRPr lang="zh-CN" altLang="en-US" sz="2400" b="0" baseline="-25000" dirty="0">
                <a:solidFill>
                  <a:schemeClr val="tx2">
                    <a:lumMod val="75000"/>
                  </a:schemeClr>
                </a:solidFill>
                <a:effectLst>
                  <a:outerShdw blurRad="38100" dist="38100" dir="2700000" algn="tl">
                    <a:srgbClr val="000000"/>
                  </a:outerShdw>
                </a:effectLst>
              </a:endParaRPr>
            </a:p>
          </p:txBody>
        </p:sp>
        <p:sp>
          <p:nvSpPr>
            <p:cNvPr id="161838" name="Rectangle 46"/>
            <p:cNvSpPr>
              <a:spLocks noChangeArrowheads="1"/>
            </p:cNvSpPr>
            <p:nvPr/>
          </p:nvSpPr>
          <p:spPr bwMode="auto">
            <a:xfrm>
              <a:off x="2157384" y="3862388"/>
              <a:ext cx="77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chemeClr val="tx2">
                      <a:lumMod val="75000"/>
                    </a:schemeClr>
                  </a:solidFill>
                  <a:effectLst>
                    <a:outerShdw blurRad="38100" dist="38100" dir="2700000" algn="tl">
                      <a:srgbClr val="000000"/>
                    </a:outerShdw>
                  </a:effectLst>
                </a:rPr>
                <a:t>A&gt;B</a:t>
              </a:r>
              <a:endParaRPr lang="zh-CN" altLang="en-US" sz="2400" b="0" baseline="-25000" dirty="0">
                <a:solidFill>
                  <a:schemeClr val="tx2">
                    <a:lumMod val="75000"/>
                  </a:schemeClr>
                </a:solidFill>
                <a:effectLst>
                  <a:outerShdw blurRad="38100" dist="38100" dir="2700000" algn="tl">
                    <a:srgbClr val="000000"/>
                  </a:outerShdw>
                </a:effectLst>
              </a:endParaRPr>
            </a:p>
          </p:txBody>
        </p:sp>
        <p:sp>
          <p:nvSpPr>
            <p:cNvPr id="58" name="Rectangle 44"/>
            <p:cNvSpPr>
              <a:spLocks noChangeArrowheads="1"/>
            </p:cNvSpPr>
            <p:nvPr/>
          </p:nvSpPr>
          <p:spPr bwMode="auto">
            <a:xfrm>
              <a:off x="717522" y="5046663"/>
              <a:ext cx="540025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chemeClr val="tx2">
                      <a:lumMod val="75000"/>
                    </a:schemeClr>
                  </a:solidFill>
                  <a:effectLst>
                    <a:outerShdw blurRad="38100" dist="38100" dir="2700000" algn="tl">
                      <a:srgbClr val="000000"/>
                    </a:outerShdw>
                  </a:effectLst>
                  <a:ea typeface="黑体" pitchFamily="49" charset="-122"/>
                  <a:cs typeface="Times New Roman" panose="02020603050405020304" pitchFamily="18" charset="0"/>
                </a:rPr>
                <a:t>Comparison input of lower bit</a:t>
              </a:r>
              <a:r>
                <a:rPr lang="zh-CN" altLang="en-US" sz="3200" b="0" dirty="0">
                  <a:solidFill>
                    <a:schemeClr val="tx2">
                      <a:lumMod val="75000"/>
                    </a:schemeClr>
                  </a:solidFill>
                  <a:effectLst>
                    <a:outerShdw blurRad="38100" dist="38100" dir="2700000" algn="tl">
                      <a:srgbClr val="000000"/>
                    </a:outerShdw>
                  </a:effectLst>
                  <a:ea typeface="黑体" pitchFamily="49" charset="-122"/>
                  <a:cs typeface="Times New Roman" panose="02020603050405020304" pitchFamily="18" charset="0"/>
                </a:rPr>
                <a:t>：</a:t>
              </a:r>
              <a:endParaRPr lang="en-US" altLang="zh-CN" sz="3200" b="0" dirty="0">
                <a:solidFill>
                  <a:schemeClr val="tx2">
                    <a:lumMod val="75000"/>
                  </a:schemeClr>
                </a:solidFill>
                <a:effectLst>
                  <a:outerShdw blurRad="38100" dist="38100" dir="2700000" algn="tl">
                    <a:srgbClr val="000000"/>
                  </a:outerShdw>
                </a:effectLst>
                <a:ea typeface="黑体" pitchFamily="49" charset="-122"/>
                <a:cs typeface="Times New Roman" panose="02020603050405020304" pitchFamily="18" charset="0"/>
              </a:endParaRPr>
            </a:p>
            <a:p>
              <a:r>
                <a:rPr lang="en-US" altLang="zh-CN" sz="3200" b="0" dirty="0">
                  <a:solidFill>
                    <a:schemeClr val="tx2">
                      <a:lumMod val="75000"/>
                    </a:schemeClr>
                  </a:solidFill>
                  <a:effectLst>
                    <a:outerShdw blurRad="38100" dist="38100" dir="2700000" algn="tl">
                      <a:srgbClr val="000000"/>
                    </a:outerShdw>
                  </a:effectLst>
                  <a:latin typeface="黑体" pitchFamily="49" charset="-122"/>
                  <a:ea typeface="黑体" pitchFamily="49" charset="-122"/>
                </a:rPr>
                <a:t>A&gt;B</a:t>
              </a:r>
              <a:r>
                <a:rPr lang="zh-CN" altLang="en-US" sz="3200" b="0" dirty="0">
                  <a:solidFill>
                    <a:schemeClr val="tx2">
                      <a:lumMod val="75000"/>
                    </a:schemeClr>
                  </a:solidFill>
                  <a:effectLst>
                    <a:outerShdw blurRad="38100" dist="38100" dir="2700000" algn="tl">
                      <a:srgbClr val="000000"/>
                    </a:outerShdw>
                  </a:effectLst>
                  <a:latin typeface="黑体" pitchFamily="49" charset="-122"/>
                  <a:ea typeface="黑体" pitchFamily="49" charset="-122"/>
                </a:rPr>
                <a:t>，</a:t>
              </a:r>
              <a:r>
                <a:rPr lang="en-US" altLang="zh-CN" sz="3200" b="0" dirty="0">
                  <a:solidFill>
                    <a:schemeClr val="tx2">
                      <a:lumMod val="75000"/>
                    </a:schemeClr>
                  </a:solidFill>
                  <a:effectLst>
                    <a:outerShdw blurRad="38100" dist="38100" dir="2700000" algn="tl">
                      <a:srgbClr val="000000"/>
                    </a:outerShdw>
                  </a:effectLst>
                  <a:latin typeface="黑体" pitchFamily="49" charset="-122"/>
                  <a:ea typeface="黑体" pitchFamily="49" charset="-122"/>
                </a:rPr>
                <a:t>A=B</a:t>
              </a:r>
              <a:r>
                <a:rPr lang="zh-CN" altLang="en-US" sz="3200" b="0" dirty="0">
                  <a:solidFill>
                    <a:schemeClr val="tx2">
                      <a:lumMod val="75000"/>
                    </a:schemeClr>
                  </a:solidFill>
                  <a:effectLst>
                    <a:outerShdw blurRad="38100" dist="38100" dir="2700000" algn="tl">
                      <a:srgbClr val="000000"/>
                    </a:outerShdw>
                  </a:effectLst>
                  <a:latin typeface="黑体" pitchFamily="49" charset="-122"/>
                  <a:ea typeface="黑体" pitchFamily="49" charset="-122"/>
                </a:rPr>
                <a:t>，</a:t>
              </a:r>
              <a:r>
                <a:rPr lang="en-US" altLang="zh-CN" sz="3200" b="0" dirty="0">
                  <a:solidFill>
                    <a:schemeClr val="tx2">
                      <a:lumMod val="75000"/>
                    </a:schemeClr>
                  </a:solidFill>
                  <a:effectLst>
                    <a:outerShdw blurRad="38100" dist="38100" dir="2700000" algn="tl">
                      <a:srgbClr val="000000"/>
                    </a:outerShdw>
                  </a:effectLst>
                  <a:latin typeface="黑体" pitchFamily="49" charset="-122"/>
                  <a:ea typeface="黑体" pitchFamily="49" charset="-122"/>
                </a:rPr>
                <a:t>A&lt;B</a:t>
              </a:r>
              <a:endParaRPr lang="zh-CN" altLang="en-US" sz="3200" b="0" baseline="-25000" dirty="0">
                <a:solidFill>
                  <a:schemeClr val="tx2">
                    <a:lumMod val="75000"/>
                  </a:schemeClr>
                </a:solidFill>
                <a:effectLst>
                  <a:outerShdw blurRad="38100" dist="38100" dir="2700000" algn="tl">
                    <a:srgbClr val="000000"/>
                  </a:outerShdw>
                </a:effectLst>
                <a:latin typeface="黑体" pitchFamily="49" charset="-122"/>
                <a:ea typeface="黑体" pitchFamily="49" charset="-122"/>
              </a:endParaRPr>
            </a:p>
          </p:txBody>
        </p:sp>
      </p:grpSp>
      <p:grpSp>
        <p:nvGrpSpPr>
          <p:cNvPr id="64" name="组合 63"/>
          <p:cNvGrpSpPr/>
          <p:nvPr/>
        </p:nvGrpSpPr>
        <p:grpSpPr>
          <a:xfrm>
            <a:off x="4257648" y="2691430"/>
            <a:ext cx="6864657" cy="1628159"/>
            <a:chOff x="2733647" y="2691429"/>
            <a:chExt cx="6864657" cy="1628159"/>
          </a:xfrm>
        </p:grpSpPr>
        <p:sp>
          <p:nvSpPr>
            <p:cNvPr id="161821" name="Rectangle 29"/>
            <p:cNvSpPr>
              <a:spLocks noChangeArrowheads="1"/>
            </p:cNvSpPr>
            <p:nvPr/>
          </p:nvSpPr>
          <p:spPr bwMode="auto">
            <a:xfrm>
              <a:off x="3871896" y="3860800"/>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rgbClr val="FFFF00"/>
                  </a:solidFill>
                  <a:effectLst>
                    <a:outerShdw blurRad="38100" dist="38100" dir="2700000" algn="tl">
                      <a:srgbClr val="000000"/>
                    </a:outerShdw>
                  </a:effectLst>
                </a:rPr>
                <a:t>F</a:t>
              </a:r>
              <a:r>
                <a:rPr lang="en-US" altLang="zh-CN" sz="2400" b="0" baseline="-25000" dirty="0">
                  <a:solidFill>
                    <a:srgbClr val="FFFF00"/>
                  </a:solidFill>
                  <a:effectLst>
                    <a:outerShdw blurRad="38100" dist="38100" dir="2700000" algn="tl">
                      <a:srgbClr val="000000"/>
                    </a:outerShdw>
                  </a:effectLst>
                </a:rPr>
                <a:t>A&lt;B</a:t>
              </a:r>
              <a:endParaRPr lang="zh-CN" altLang="en-US" sz="2400" b="0" baseline="-25000" dirty="0">
                <a:solidFill>
                  <a:srgbClr val="FFFF00"/>
                </a:solidFill>
                <a:effectLst>
                  <a:outerShdw blurRad="38100" dist="38100" dir="2700000" algn="tl">
                    <a:srgbClr val="000000"/>
                  </a:outerShdw>
                </a:effectLst>
              </a:endParaRPr>
            </a:p>
          </p:txBody>
        </p:sp>
        <p:sp>
          <p:nvSpPr>
            <p:cNvPr id="161839" name="Rectangle 47"/>
            <p:cNvSpPr>
              <a:spLocks noChangeArrowheads="1"/>
            </p:cNvSpPr>
            <p:nvPr/>
          </p:nvSpPr>
          <p:spPr bwMode="auto">
            <a:xfrm>
              <a:off x="2733647" y="3862388"/>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F</a:t>
              </a:r>
              <a:r>
                <a:rPr lang="en-US" altLang="zh-CN" sz="2400" b="0" baseline="-25000" dirty="0">
                  <a:solidFill>
                    <a:srgbClr val="FFFF00"/>
                  </a:solidFill>
                  <a:effectLst>
                    <a:outerShdw blurRad="38100" dist="38100" dir="2700000" algn="tl">
                      <a:srgbClr val="000000"/>
                    </a:outerShdw>
                  </a:effectLst>
                </a:rPr>
                <a:t>A&gt;B</a:t>
              </a:r>
              <a:endParaRPr lang="zh-CN" altLang="en-US" sz="2400" b="0" baseline="-25000" dirty="0">
                <a:solidFill>
                  <a:srgbClr val="FFFF00"/>
                </a:solidFill>
                <a:effectLst>
                  <a:outerShdw blurRad="38100" dist="38100" dir="2700000" algn="tl">
                    <a:srgbClr val="000000"/>
                  </a:outerShdw>
                </a:effectLst>
              </a:endParaRPr>
            </a:p>
          </p:txBody>
        </p:sp>
        <p:sp>
          <p:nvSpPr>
            <p:cNvPr id="161840" name="Rectangle 48"/>
            <p:cNvSpPr>
              <a:spLocks noChangeArrowheads="1"/>
            </p:cNvSpPr>
            <p:nvPr/>
          </p:nvSpPr>
          <p:spPr bwMode="auto">
            <a:xfrm>
              <a:off x="3308322" y="3862388"/>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dirty="0">
                  <a:solidFill>
                    <a:srgbClr val="FFFF00"/>
                  </a:solidFill>
                  <a:effectLst>
                    <a:outerShdw blurRad="38100" dist="38100" dir="2700000" algn="tl">
                      <a:srgbClr val="000000"/>
                    </a:outerShdw>
                  </a:effectLst>
                </a:rPr>
                <a:t>F</a:t>
              </a:r>
              <a:r>
                <a:rPr lang="en-US" altLang="zh-CN" sz="2400" b="0" baseline="-25000" dirty="0">
                  <a:solidFill>
                    <a:srgbClr val="FFFF00"/>
                  </a:solidFill>
                  <a:effectLst>
                    <a:outerShdw blurRad="38100" dist="38100" dir="2700000" algn="tl">
                      <a:srgbClr val="000000"/>
                    </a:outerShdw>
                  </a:effectLst>
                </a:rPr>
                <a:t>A=B</a:t>
              </a:r>
              <a:endParaRPr lang="zh-CN" altLang="en-US" sz="2400" b="0" baseline="-25000" dirty="0">
                <a:solidFill>
                  <a:srgbClr val="FFFF00"/>
                </a:solidFill>
                <a:effectLst>
                  <a:outerShdw blurRad="38100" dist="38100" dir="2700000" algn="tl">
                    <a:srgbClr val="000000"/>
                  </a:outerShdw>
                </a:effectLst>
              </a:endParaRPr>
            </a:p>
          </p:txBody>
        </p:sp>
        <p:sp>
          <p:nvSpPr>
            <p:cNvPr id="59" name="Rectangle 44"/>
            <p:cNvSpPr>
              <a:spLocks noChangeArrowheads="1"/>
            </p:cNvSpPr>
            <p:nvPr/>
          </p:nvSpPr>
          <p:spPr bwMode="auto">
            <a:xfrm>
              <a:off x="5526370" y="2691429"/>
              <a:ext cx="40719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Comparison result</a:t>
              </a:r>
              <a:r>
                <a:rPr lang="zh-CN" altLang="en-US"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rPr>
                <a:t>：</a:t>
              </a:r>
              <a:endParaRPr lang="en-US" altLang="zh-CN" sz="3200" b="0" dirty="0">
                <a:solidFill>
                  <a:srgbClr val="FFFF00"/>
                </a:solidFill>
                <a:effectLst>
                  <a:outerShdw blurRad="38100" dist="38100" dir="2700000" algn="tl">
                    <a:srgbClr val="000000"/>
                  </a:outerShdw>
                </a:effectLst>
                <a:ea typeface="黑体" pitchFamily="49" charset="-122"/>
                <a:cs typeface="Times New Roman" panose="02020603050405020304" pitchFamily="18" charset="0"/>
              </a:endParaRPr>
            </a:p>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F</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A&gt;B</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F</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A=B</a:t>
              </a:r>
              <a:r>
                <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rPr>
                <a:t>，</a:t>
              </a:r>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F</a:t>
              </a:r>
              <a:r>
                <a:rPr lang="en-US" altLang="zh-CN" sz="3200" b="0" baseline="-25000" dirty="0">
                  <a:solidFill>
                    <a:srgbClr val="FFFF00"/>
                  </a:solidFill>
                  <a:effectLst>
                    <a:outerShdw blurRad="38100" dist="38100" dir="2700000" algn="tl">
                      <a:srgbClr val="000000"/>
                    </a:outerShdw>
                  </a:effectLst>
                  <a:latin typeface="黑体" pitchFamily="49" charset="-122"/>
                  <a:ea typeface="黑体" pitchFamily="49" charset="-122"/>
                </a:rPr>
                <a:t>A&lt;B</a:t>
              </a:r>
              <a:endParaRPr lang="zh-CN" altLang="en-US" sz="3200" b="0" baseline="-25000" dirty="0">
                <a:solidFill>
                  <a:srgbClr val="FFFF00"/>
                </a:solidFill>
                <a:effectLst>
                  <a:outerShdw blurRad="38100" dist="38100" dir="2700000" algn="tl">
                    <a:srgbClr val="000000"/>
                  </a:outerShdw>
                </a:effectLst>
                <a:latin typeface="黑体" pitchFamily="49" charset="-122"/>
                <a:ea typeface="黑体" pitchFamily="49" charset="-122"/>
              </a:endParaRPr>
            </a:p>
          </p:txBody>
        </p:sp>
      </p:grpSp>
      <p:sp>
        <p:nvSpPr>
          <p:cNvPr id="65" name="矩形 64"/>
          <p:cNvSpPr/>
          <p:nvPr/>
        </p:nvSpPr>
        <p:spPr>
          <a:xfrm>
            <a:off x="5128079" y="385188"/>
            <a:ext cx="5610831"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Four-Bit Numerical Comparator</a:t>
            </a:r>
            <a:endParaRPr lang="zh-CN" altLang="en-US" sz="32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2049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1848"/>
                                        </p:tgtEl>
                                        <p:attrNameLst>
                                          <p:attrName>style.visibility</p:attrName>
                                        </p:attrNameLst>
                                      </p:cBhvr>
                                      <p:to>
                                        <p:strVal val="visible"/>
                                      </p:to>
                                    </p:set>
                                    <p:animEffect transition="in" filter="blinds(horizontal)">
                                      <p:cBhvr>
                                        <p:cTn id="7" dur="500"/>
                                        <p:tgtEl>
                                          <p:spTgt spid="1618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fill="hold"/>
                                        <p:tgtEl>
                                          <p:spTgt spid="60"/>
                                        </p:tgtEl>
                                        <p:attrNameLst>
                                          <p:attrName>ppt_x</p:attrName>
                                        </p:attrNameLst>
                                      </p:cBhvr>
                                      <p:tavLst>
                                        <p:tav tm="0">
                                          <p:val>
                                            <p:strVal val="#ppt_x"/>
                                          </p:val>
                                        </p:tav>
                                        <p:tav tm="100000">
                                          <p:val>
                                            <p:strVal val="#ppt_x"/>
                                          </p:val>
                                        </p:tav>
                                      </p:tavLst>
                                    </p:anim>
                                    <p:anim calcmode="lin" valueType="num">
                                      <p:cBhvr additive="base">
                                        <p:cTn id="1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additive="base">
                                        <p:cTn id="18" dur="500" fill="hold"/>
                                        <p:tgtEl>
                                          <p:spTgt spid="61"/>
                                        </p:tgtEl>
                                        <p:attrNameLst>
                                          <p:attrName>ppt_x</p:attrName>
                                        </p:attrNameLst>
                                      </p:cBhvr>
                                      <p:tavLst>
                                        <p:tav tm="0">
                                          <p:val>
                                            <p:strVal val="#ppt_x"/>
                                          </p:val>
                                        </p:tav>
                                        <p:tav tm="100000">
                                          <p:val>
                                            <p:strVal val="#ppt_x"/>
                                          </p:val>
                                        </p:tav>
                                      </p:tavLst>
                                    </p:anim>
                                    <p:anim calcmode="lin" valueType="num">
                                      <p:cBhvr additive="base">
                                        <p:cTn id="19"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additive="base">
                                        <p:cTn id="30" dur="500" fill="hold"/>
                                        <p:tgtEl>
                                          <p:spTgt spid="63"/>
                                        </p:tgtEl>
                                        <p:attrNameLst>
                                          <p:attrName>ppt_x</p:attrName>
                                        </p:attrNameLst>
                                      </p:cBhvr>
                                      <p:tavLst>
                                        <p:tav tm="0">
                                          <p:val>
                                            <p:strVal val="#ppt_x"/>
                                          </p:val>
                                        </p:tav>
                                        <p:tav tm="100000">
                                          <p:val>
                                            <p:strVal val="#ppt_x"/>
                                          </p:val>
                                        </p:tav>
                                      </p:tavLst>
                                    </p:anim>
                                    <p:anim calcmode="lin" valueType="num">
                                      <p:cBhvr additive="base">
                                        <p:cTn id="31"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4"/>
                                        </p:tgtEl>
                                        <p:attrNameLst>
                                          <p:attrName>style.visibility</p:attrName>
                                        </p:attrNameLst>
                                      </p:cBhvr>
                                      <p:to>
                                        <p:strVal val="visible"/>
                                      </p:to>
                                    </p:set>
                                    <p:anim calcmode="lin" valueType="num">
                                      <p:cBhvr additive="base">
                                        <p:cTn id="36" dur="500" fill="hold"/>
                                        <p:tgtEl>
                                          <p:spTgt spid="64"/>
                                        </p:tgtEl>
                                        <p:attrNameLst>
                                          <p:attrName>ppt_x</p:attrName>
                                        </p:attrNameLst>
                                      </p:cBhvr>
                                      <p:tavLst>
                                        <p:tav tm="0">
                                          <p:val>
                                            <p:strVal val="#ppt_x"/>
                                          </p:val>
                                        </p:tav>
                                        <p:tav tm="100000">
                                          <p:val>
                                            <p:strVal val="#ppt_x"/>
                                          </p:val>
                                        </p:tav>
                                      </p:tavLst>
                                    </p:anim>
                                    <p:anim calcmode="lin" valueType="num">
                                      <p:cBhvr additive="base">
                                        <p:cTn id="3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4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05"/>
          <p:cNvGrpSpPr/>
          <p:nvPr/>
        </p:nvGrpSpPr>
        <p:grpSpPr>
          <a:xfrm>
            <a:off x="3689872" y="1846708"/>
            <a:ext cx="4752975" cy="4248150"/>
            <a:chOff x="1979613" y="1990724"/>
            <a:chExt cx="4752975" cy="4248150"/>
          </a:xfrm>
        </p:grpSpPr>
        <p:sp>
          <p:nvSpPr>
            <p:cNvPr id="278545" name="Line 17"/>
            <p:cNvSpPr>
              <a:spLocks noChangeShapeType="1"/>
            </p:cNvSpPr>
            <p:nvPr/>
          </p:nvSpPr>
          <p:spPr bwMode="auto">
            <a:xfrm>
              <a:off x="2843213" y="2493962"/>
              <a:ext cx="1152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46" name="Line 18"/>
            <p:cNvSpPr>
              <a:spLocks noChangeShapeType="1"/>
            </p:cNvSpPr>
            <p:nvPr/>
          </p:nvSpPr>
          <p:spPr bwMode="auto">
            <a:xfrm>
              <a:off x="2843213" y="3430587"/>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47" name="Line 19"/>
            <p:cNvSpPr>
              <a:spLocks noChangeShapeType="1"/>
            </p:cNvSpPr>
            <p:nvPr/>
          </p:nvSpPr>
          <p:spPr bwMode="auto">
            <a:xfrm>
              <a:off x="2843213" y="4294187"/>
              <a:ext cx="4333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6" name="Line 58"/>
            <p:cNvSpPr>
              <a:spLocks noChangeShapeType="1"/>
            </p:cNvSpPr>
            <p:nvPr/>
          </p:nvSpPr>
          <p:spPr bwMode="auto">
            <a:xfrm flipH="1">
              <a:off x="3995738" y="5087937"/>
              <a:ext cx="1439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7" name="Line 59"/>
            <p:cNvSpPr>
              <a:spLocks noChangeShapeType="1"/>
            </p:cNvSpPr>
            <p:nvPr/>
          </p:nvSpPr>
          <p:spPr bwMode="auto">
            <a:xfrm flipH="1">
              <a:off x="3563938" y="5448299"/>
              <a:ext cx="18716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8" name="Line 60"/>
            <p:cNvSpPr>
              <a:spLocks noChangeShapeType="1"/>
            </p:cNvSpPr>
            <p:nvPr/>
          </p:nvSpPr>
          <p:spPr bwMode="auto">
            <a:xfrm flipH="1">
              <a:off x="3276600" y="5807074"/>
              <a:ext cx="215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618" name="Line 90"/>
            <p:cNvSpPr>
              <a:spLocks noChangeShapeType="1"/>
            </p:cNvSpPr>
            <p:nvPr/>
          </p:nvSpPr>
          <p:spPr bwMode="auto">
            <a:xfrm>
              <a:off x="3276600" y="4294187"/>
              <a:ext cx="0" cy="1512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619" name="Line 91"/>
            <p:cNvSpPr>
              <a:spLocks noChangeShapeType="1"/>
            </p:cNvSpPr>
            <p:nvPr/>
          </p:nvSpPr>
          <p:spPr bwMode="auto">
            <a:xfrm flipV="1">
              <a:off x="3563938" y="3430587"/>
              <a:ext cx="0"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620" name="Line 92"/>
            <p:cNvSpPr>
              <a:spLocks noChangeShapeType="1"/>
            </p:cNvSpPr>
            <p:nvPr/>
          </p:nvSpPr>
          <p:spPr bwMode="auto">
            <a:xfrm flipV="1">
              <a:off x="3995738" y="2493962"/>
              <a:ext cx="0" cy="2592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627" name="Oval 99"/>
            <p:cNvSpPr>
              <a:spLocks noChangeArrowheads="1"/>
            </p:cNvSpPr>
            <p:nvPr/>
          </p:nvSpPr>
          <p:spPr bwMode="auto">
            <a:xfrm>
              <a:off x="4859338" y="4799012"/>
              <a:ext cx="1873250" cy="1439862"/>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8" name="Oval 100"/>
            <p:cNvSpPr>
              <a:spLocks noChangeArrowheads="1"/>
            </p:cNvSpPr>
            <p:nvPr/>
          </p:nvSpPr>
          <p:spPr bwMode="auto">
            <a:xfrm>
              <a:off x="1979613" y="1990724"/>
              <a:ext cx="1008062" cy="2736850"/>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 name="组合 108"/>
          <p:cNvGrpSpPr/>
          <p:nvPr/>
        </p:nvGrpSpPr>
        <p:grpSpPr>
          <a:xfrm>
            <a:off x="1961083" y="4581971"/>
            <a:ext cx="1873250" cy="1439862"/>
            <a:chOff x="250825" y="4725987"/>
            <a:chExt cx="1873250" cy="1439862"/>
          </a:xfrm>
        </p:grpSpPr>
        <p:sp>
          <p:nvSpPr>
            <p:cNvPr id="278560" name="Rectangle 32"/>
            <p:cNvSpPr>
              <a:spLocks noChangeArrowheads="1"/>
            </p:cNvSpPr>
            <p:nvPr/>
          </p:nvSpPr>
          <p:spPr bwMode="auto">
            <a:xfrm>
              <a:off x="323850" y="4799012"/>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278561" name="Rectangle 33"/>
            <p:cNvSpPr>
              <a:spLocks noChangeArrowheads="1"/>
            </p:cNvSpPr>
            <p:nvPr/>
          </p:nvSpPr>
          <p:spPr bwMode="auto">
            <a:xfrm>
              <a:off x="323850" y="5230812"/>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278562" name="Rectangle 34"/>
            <p:cNvSpPr>
              <a:spLocks noChangeArrowheads="1"/>
            </p:cNvSpPr>
            <p:nvPr/>
          </p:nvSpPr>
          <p:spPr bwMode="auto">
            <a:xfrm>
              <a:off x="323850" y="5591174"/>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effectLst>
                    <a:outerShdw blurRad="38100" dist="38100" dir="2700000" algn="tl">
                      <a:srgbClr val="000000"/>
                    </a:outerShdw>
                  </a:effectLst>
                </a:rPr>
                <a:t>“0”</a:t>
              </a:r>
              <a:endParaRPr lang="zh-CN" altLang="en-US" sz="2400" b="0" baseline="-25000" dirty="0">
                <a:effectLst>
                  <a:outerShdw blurRad="38100" dist="38100" dir="2700000" algn="tl">
                    <a:srgbClr val="000000"/>
                  </a:outerShdw>
                </a:effectLst>
              </a:endParaRPr>
            </a:p>
          </p:txBody>
        </p:sp>
        <p:sp>
          <p:nvSpPr>
            <p:cNvPr id="278626" name="Oval 98"/>
            <p:cNvSpPr>
              <a:spLocks noChangeArrowheads="1"/>
            </p:cNvSpPr>
            <p:nvPr/>
          </p:nvSpPr>
          <p:spPr bwMode="auto">
            <a:xfrm>
              <a:off x="250825" y="4725987"/>
              <a:ext cx="1873250" cy="1439862"/>
            </a:xfrm>
            <a:prstGeom prst="ellipse">
              <a:avLst/>
            </a:prstGeom>
            <a:noFill/>
            <a:ln w="381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2" name="Line 14"/>
            <p:cNvSpPr>
              <a:spLocks noChangeShapeType="1"/>
            </p:cNvSpPr>
            <p:nvPr/>
          </p:nvSpPr>
          <p:spPr bwMode="auto">
            <a:xfrm flipH="1">
              <a:off x="900113" y="5087937"/>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43" name="Line 15"/>
            <p:cNvSpPr>
              <a:spLocks noChangeShapeType="1"/>
            </p:cNvSpPr>
            <p:nvPr/>
          </p:nvSpPr>
          <p:spPr bwMode="auto">
            <a:xfrm flipH="1">
              <a:off x="900113" y="544829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44" name="Line 16"/>
            <p:cNvSpPr>
              <a:spLocks noChangeShapeType="1"/>
            </p:cNvSpPr>
            <p:nvPr/>
          </p:nvSpPr>
          <p:spPr bwMode="auto">
            <a:xfrm flipH="1">
              <a:off x="900113" y="580707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 name="组合 107"/>
          <p:cNvGrpSpPr/>
          <p:nvPr/>
        </p:nvGrpSpPr>
        <p:grpSpPr>
          <a:xfrm>
            <a:off x="2105546" y="1125984"/>
            <a:ext cx="2720888" cy="5445125"/>
            <a:chOff x="395288" y="1269999"/>
            <a:chExt cx="2720888" cy="5445125"/>
          </a:xfrm>
        </p:grpSpPr>
        <p:sp>
          <p:nvSpPr>
            <p:cNvPr id="278533" name="Rectangle 5"/>
            <p:cNvSpPr>
              <a:spLocks noChangeArrowheads="1"/>
            </p:cNvSpPr>
            <p:nvPr/>
          </p:nvSpPr>
          <p:spPr bwMode="auto">
            <a:xfrm>
              <a:off x="1258888" y="1485899"/>
              <a:ext cx="1584325" cy="4608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4" name="Line 6"/>
            <p:cNvSpPr>
              <a:spLocks noChangeShapeType="1"/>
            </p:cNvSpPr>
            <p:nvPr/>
          </p:nvSpPr>
          <p:spPr bwMode="auto">
            <a:xfrm flipH="1">
              <a:off x="900113" y="1630362"/>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35" name="Line 7"/>
            <p:cNvSpPr>
              <a:spLocks noChangeShapeType="1"/>
            </p:cNvSpPr>
            <p:nvPr/>
          </p:nvSpPr>
          <p:spPr bwMode="auto">
            <a:xfrm flipH="1">
              <a:off x="900113" y="19907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36" name="Line 8"/>
            <p:cNvSpPr>
              <a:spLocks noChangeShapeType="1"/>
            </p:cNvSpPr>
            <p:nvPr/>
          </p:nvSpPr>
          <p:spPr bwMode="auto">
            <a:xfrm flipH="1">
              <a:off x="900113" y="234949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37" name="Line 9"/>
            <p:cNvSpPr>
              <a:spLocks noChangeShapeType="1"/>
            </p:cNvSpPr>
            <p:nvPr/>
          </p:nvSpPr>
          <p:spPr bwMode="auto">
            <a:xfrm flipH="1">
              <a:off x="900113" y="278129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38" name="Line 10"/>
            <p:cNvSpPr>
              <a:spLocks noChangeShapeType="1"/>
            </p:cNvSpPr>
            <p:nvPr/>
          </p:nvSpPr>
          <p:spPr bwMode="auto">
            <a:xfrm flipH="1">
              <a:off x="900113" y="3214687"/>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39" name="Line 11"/>
            <p:cNvSpPr>
              <a:spLocks noChangeShapeType="1"/>
            </p:cNvSpPr>
            <p:nvPr/>
          </p:nvSpPr>
          <p:spPr bwMode="auto">
            <a:xfrm flipH="1">
              <a:off x="900113" y="357504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40" name="Line 12"/>
            <p:cNvSpPr>
              <a:spLocks noChangeShapeType="1"/>
            </p:cNvSpPr>
            <p:nvPr/>
          </p:nvSpPr>
          <p:spPr bwMode="auto">
            <a:xfrm flipH="1">
              <a:off x="900113" y="39338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41" name="Line 13"/>
            <p:cNvSpPr>
              <a:spLocks noChangeShapeType="1"/>
            </p:cNvSpPr>
            <p:nvPr/>
          </p:nvSpPr>
          <p:spPr bwMode="auto">
            <a:xfrm flipH="1">
              <a:off x="900113" y="43656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48" name="Rectangle 20"/>
            <p:cNvSpPr>
              <a:spLocks noChangeArrowheads="1"/>
            </p:cNvSpPr>
            <p:nvPr/>
          </p:nvSpPr>
          <p:spPr bwMode="auto">
            <a:xfrm>
              <a:off x="395288" y="126999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3</a:t>
              </a:r>
              <a:endParaRPr lang="zh-CN" altLang="en-US" sz="2400" b="0" baseline="-25000">
                <a:effectLst>
                  <a:outerShdw blurRad="38100" dist="38100" dir="2700000" algn="tl">
                    <a:srgbClr val="000000"/>
                  </a:outerShdw>
                </a:effectLst>
              </a:endParaRPr>
            </a:p>
          </p:txBody>
        </p:sp>
        <p:sp>
          <p:nvSpPr>
            <p:cNvPr id="278549" name="Rectangle 21"/>
            <p:cNvSpPr>
              <a:spLocks noChangeArrowheads="1"/>
            </p:cNvSpPr>
            <p:nvPr/>
          </p:nvSpPr>
          <p:spPr bwMode="auto">
            <a:xfrm>
              <a:off x="395288" y="1630362"/>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278550" name="Rectangle 22"/>
            <p:cNvSpPr>
              <a:spLocks noChangeArrowheads="1"/>
            </p:cNvSpPr>
            <p:nvPr/>
          </p:nvSpPr>
          <p:spPr bwMode="auto">
            <a:xfrm>
              <a:off x="395288" y="2062162"/>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278551" name="Rectangle 23"/>
            <p:cNvSpPr>
              <a:spLocks noChangeArrowheads="1"/>
            </p:cNvSpPr>
            <p:nvPr/>
          </p:nvSpPr>
          <p:spPr bwMode="auto">
            <a:xfrm>
              <a:off x="395288" y="24225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278552" name="Line 24"/>
            <p:cNvSpPr>
              <a:spLocks noChangeShapeType="1"/>
            </p:cNvSpPr>
            <p:nvPr/>
          </p:nvSpPr>
          <p:spPr bwMode="auto">
            <a:xfrm flipH="1">
              <a:off x="827088" y="3214687"/>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53" name="Line 25"/>
            <p:cNvSpPr>
              <a:spLocks noChangeShapeType="1"/>
            </p:cNvSpPr>
            <p:nvPr/>
          </p:nvSpPr>
          <p:spPr bwMode="auto">
            <a:xfrm flipH="1">
              <a:off x="827088" y="357504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54" name="Line 26"/>
            <p:cNvSpPr>
              <a:spLocks noChangeShapeType="1"/>
            </p:cNvSpPr>
            <p:nvPr/>
          </p:nvSpPr>
          <p:spPr bwMode="auto">
            <a:xfrm flipH="1">
              <a:off x="827088" y="39338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55" name="Line 27"/>
            <p:cNvSpPr>
              <a:spLocks noChangeShapeType="1"/>
            </p:cNvSpPr>
            <p:nvPr/>
          </p:nvSpPr>
          <p:spPr bwMode="auto">
            <a:xfrm flipH="1">
              <a:off x="827088" y="43656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56" name="Rectangle 28"/>
            <p:cNvSpPr>
              <a:spLocks noChangeArrowheads="1"/>
            </p:cNvSpPr>
            <p:nvPr/>
          </p:nvSpPr>
          <p:spPr bwMode="auto">
            <a:xfrm>
              <a:off x="395288" y="28543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3</a:t>
              </a:r>
              <a:endParaRPr lang="zh-CN" altLang="en-US" sz="2400" b="0" baseline="-25000">
                <a:effectLst>
                  <a:outerShdw blurRad="38100" dist="38100" dir="2700000" algn="tl">
                    <a:srgbClr val="000000"/>
                  </a:outerShdw>
                </a:effectLst>
              </a:endParaRPr>
            </a:p>
          </p:txBody>
        </p:sp>
        <p:sp>
          <p:nvSpPr>
            <p:cNvPr id="278557" name="Rectangle 29"/>
            <p:cNvSpPr>
              <a:spLocks noChangeArrowheads="1"/>
            </p:cNvSpPr>
            <p:nvPr/>
          </p:nvSpPr>
          <p:spPr bwMode="auto">
            <a:xfrm>
              <a:off x="395288" y="3214687"/>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278558" name="Rectangle 30"/>
            <p:cNvSpPr>
              <a:spLocks noChangeArrowheads="1"/>
            </p:cNvSpPr>
            <p:nvPr/>
          </p:nvSpPr>
          <p:spPr bwMode="auto">
            <a:xfrm>
              <a:off x="395288" y="3646487"/>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278559" name="Rectangle 31"/>
            <p:cNvSpPr>
              <a:spLocks noChangeArrowheads="1"/>
            </p:cNvSpPr>
            <p:nvPr/>
          </p:nvSpPr>
          <p:spPr bwMode="auto">
            <a:xfrm>
              <a:off x="395288" y="400684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278563" name="Rectangle 35"/>
            <p:cNvSpPr>
              <a:spLocks noChangeArrowheads="1"/>
            </p:cNvSpPr>
            <p:nvPr/>
          </p:nvSpPr>
          <p:spPr bwMode="auto">
            <a:xfrm>
              <a:off x="1258888" y="1341437"/>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effectLst>
                    <a:outerShdw blurRad="38100" dist="38100" dir="2700000" algn="tl">
                      <a:srgbClr val="000000"/>
                    </a:outerShdw>
                  </a:effectLst>
                </a:rPr>
                <a:t>A</a:t>
              </a:r>
              <a:r>
                <a:rPr lang="en-US" altLang="zh-CN" sz="2400" b="0" baseline="-25000" dirty="0">
                  <a:effectLst>
                    <a:outerShdw blurRad="38100" dist="38100" dir="2700000" algn="tl">
                      <a:srgbClr val="000000"/>
                    </a:outerShdw>
                  </a:effectLst>
                </a:rPr>
                <a:t>3</a:t>
              </a:r>
              <a:endParaRPr lang="zh-CN" altLang="en-US" sz="2400" b="0" baseline="-25000" dirty="0">
                <a:effectLst>
                  <a:outerShdw blurRad="38100" dist="38100" dir="2700000" algn="tl">
                    <a:srgbClr val="000000"/>
                  </a:outerShdw>
                </a:effectLst>
              </a:endParaRPr>
            </a:p>
          </p:txBody>
        </p:sp>
        <p:sp>
          <p:nvSpPr>
            <p:cNvPr id="278564" name="Rectangle 36"/>
            <p:cNvSpPr>
              <a:spLocks noChangeArrowheads="1"/>
            </p:cNvSpPr>
            <p:nvPr/>
          </p:nvSpPr>
          <p:spPr bwMode="auto">
            <a:xfrm>
              <a:off x="1258888" y="170179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278565" name="Rectangle 37"/>
            <p:cNvSpPr>
              <a:spLocks noChangeArrowheads="1"/>
            </p:cNvSpPr>
            <p:nvPr/>
          </p:nvSpPr>
          <p:spPr bwMode="auto">
            <a:xfrm>
              <a:off x="1258888" y="213359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278566" name="Rectangle 38"/>
            <p:cNvSpPr>
              <a:spLocks noChangeArrowheads="1"/>
            </p:cNvSpPr>
            <p:nvPr/>
          </p:nvSpPr>
          <p:spPr bwMode="auto">
            <a:xfrm>
              <a:off x="1258888" y="2493962"/>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278567" name="Rectangle 39"/>
            <p:cNvSpPr>
              <a:spLocks noChangeArrowheads="1"/>
            </p:cNvSpPr>
            <p:nvPr/>
          </p:nvSpPr>
          <p:spPr bwMode="auto">
            <a:xfrm>
              <a:off x="1258888" y="2925762"/>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3</a:t>
              </a:r>
              <a:endParaRPr lang="zh-CN" altLang="en-US" sz="2400" b="0" baseline="-25000">
                <a:effectLst>
                  <a:outerShdw blurRad="38100" dist="38100" dir="2700000" algn="tl">
                    <a:srgbClr val="000000"/>
                  </a:outerShdw>
                </a:effectLst>
              </a:endParaRPr>
            </a:p>
          </p:txBody>
        </p:sp>
        <p:sp>
          <p:nvSpPr>
            <p:cNvPr id="278568" name="Rectangle 40"/>
            <p:cNvSpPr>
              <a:spLocks noChangeArrowheads="1"/>
            </p:cNvSpPr>
            <p:nvPr/>
          </p:nvSpPr>
          <p:spPr bwMode="auto">
            <a:xfrm>
              <a:off x="1258888" y="32861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278569" name="Rectangle 41"/>
            <p:cNvSpPr>
              <a:spLocks noChangeArrowheads="1"/>
            </p:cNvSpPr>
            <p:nvPr/>
          </p:nvSpPr>
          <p:spPr bwMode="auto">
            <a:xfrm>
              <a:off x="1258888" y="37179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278570" name="Rectangle 42"/>
            <p:cNvSpPr>
              <a:spLocks noChangeArrowheads="1"/>
            </p:cNvSpPr>
            <p:nvPr/>
          </p:nvSpPr>
          <p:spPr bwMode="auto">
            <a:xfrm>
              <a:off x="1258888" y="4078287"/>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278571" name="Rectangle 43"/>
            <p:cNvSpPr>
              <a:spLocks noChangeArrowheads="1"/>
            </p:cNvSpPr>
            <p:nvPr/>
          </p:nvSpPr>
          <p:spPr bwMode="auto">
            <a:xfrm>
              <a:off x="1187450" y="4870449"/>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A&gt;B</a:t>
              </a:r>
              <a:endParaRPr lang="zh-CN" altLang="en-US" sz="2400" b="0" baseline="-25000">
                <a:effectLst>
                  <a:outerShdw blurRad="38100" dist="38100" dir="2700000" algn="tl">
                    <a:srgbClr val="000000"/>
                  </a:outerShdw>
                </a:effectLst>
              </a:endParaRPr>
            </a:p>
          </p:txBody>
        </p:sp>
        <p:sp>
          <p:nvSpPr>
            <p:cNvPr id="278572" name="Rectangle 44"/>
            <p:cNvSpPr>
              <a:spLocks noChangeArrowheads="1"/>
            </p:cNvSpPr>
            <p:nvPr/>
          </p:nvSpPr>
          <p:spPr bwMode="auto">
            <a:xfrm>
              <a:off x="1187450" y="5230812"/>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A=B</a:t>
              </a:r>
              <a:endParaRPr lang="zh-CN" altLang="en-US" sz="2400" b="0" baseline="-25000">
                <a:effectLst>
                  <a:outerShdw blurRad="38100" dist="38100" dir="2700000" algn="tl">
                    <a:srgbClr val="000000"/>
                  </a:outerShdw>
                </a:effectLst>
              </a:endParaRPr>
            </a:p>
          </p:txBody>
        </p:sp>
        <p:sp>
          <p:nvSpPr>
            <p:cNvPr id="278573" name="Rectangle 45"/>
            <p:cNvSpPr>
              <a:spLocks noChangeArrowheads="1"/>
            </p:cNvSpPr>
            <p:nvPr/>
          </p:nvSpPr>
          <p:spPr bwMode="auto">
            <a:xfrm>
              <a:off x="1187450" y="5591174"/>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A&lt;B</a:t>
              </a:r>
              <a:endParaRPr lang="zh-CN" altLang="en-US" sz="2400" b="0" baseline="-25000">
                <a:effectLst>
                  <a:outerShdw blurRad="38100" dist="38100" dir="2700000" algn="tl">
                    <a:srgbClr val="000000"/>
                  </a:outerShdw>
                </a:effectLst>
              </a:endParaRPr>
            </a:p>
          </p:txBody>
        </p:sp>
        <p:sp>
          <p:nvSpPr>
            <p:cNvPr id="278574" name="Rectangle 46"/>
            <p:cNvSpPr>
              <a:spLocks noChangeArrowheads="1"/>
            </p:cNvSpPr>
            <p:nvPr/>
          </p:nvSpPr>
          <p:spPr bwMode="auto">
            <a:xfrm>
              <a:off x="2124075" y="2133599"/>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A&gt;B</a:t>
              </a:r>
              <a:endParaRPr lang="zh-CN" altLang="en-US" sz="2400" b="0" baseline="-25000">
                <a:effectLst>
                  <a:outerShdw blurRad="38100" dist="38100" dir="2700000" algn="tl">
                    <a:srgbClr val="000000"/>
                  </a:outerShdw>
                </a:effectLst>
              </a:endParaRPr>
            </a:p>
          </p:txBody>
        </p:sp>
        <p:sp>
          <p:nvSpPr>
            <p:cNvPr id="278575" name="Rectangle 47"/>
            <p:cNvSpPr>
              <a:spLocks noChangeArrowheads="1"/>
            </p:cNvSpPr>
            <p:nvPr/>
          </p:nvSpPr>
          <p:spPr bwMode="auto">
            <a:xfrm>
              <a:off x="2124075" y="3141662"/>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A=B</a:t>
              </a:r>
              <a:endParaRPr lang="zh-CN" altLang="en-US" sz="2400" b="0" baseline="-25000">
                <a:effectLst>
                  <a:outerShdw blurRad="38100" dist="38100" dir="2700000" algn="tl">
                    <a:srgbClr val="000000"/>
                  </a:outerShdw>
                </a:effectLst>
              </a:endParaRPr>
            </a:p>
          </p:txBody>
        </p:sp>
        <p:sp>
          <p:nvSpPr>
            <p:cNvPr id="278576" name="Rectangle 48"/>
            <p:cNvSpPr>
              <a:spLocks noChangeArrowheads="1"/>
            </p:cNvSpPr>
            <p:nvPr/>
          </p:nvSpPr>
          <p:spPr bwMode="auto">
            <a:xfrm>
              <a:off x="2124075" y="3933824"/>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A&lt;B</a:t>
              </a:r>
              <a:endParaRPr lang="zh-CN" altLang="en-US" sz="2400" b="0" baseline="-25000">
                <a:effectLst>
                  <a:outerShdw blurRad="38100" dist="38100" dir="2700000" algn="tl">
                    <a:srgbClr val="000000"/>
                  </a:outerShdw>
                </a:effectLst>
              </a:endParaRPr>
            </a:p>
          </p:txBody>
        </p:sp>
        <p:sp>
          <p:nvSpPr>
            <p:cNvPr id="278624" name="Rectangle 96"/>
            <p:cNvSpPr>
              <a:spLocks noChangeArrowheads="1"/>
            </p:cNvSpPr>
            <p:nvPr/>
          </p:nvSpPr>
          <p:spPr bwMode="auto">
            <a:xfrm>
              <a:off x="1692275" y="43656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102" name="矩形 101"/>
            <p:cNvSpPr/>
            <p:nvPr/>
          </p:nvSpPr>
          <p:spPr>
            <a:xfrm>
              <a:off x="857224" y="6130349"/>
              <a:ext cx="2258952" cy="584775"/>
            </a:xfrm>
            <a:prstGeom prst="rect">
              <a:avLst/>
            </a:prstGeom>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Lower 4 bits</a:t>
              </a:r>
              <a:endParaRPr lang="zh-CN" altLang="en-US" sz="3200" dirty="0">
                <a:cs typeface="Times New Roman" panose="02020603050405020304" pitchFamily="18" charset="0"/>
              </a:endParaRPr>
            </a:p>
          </p:txBody>
        </p:sp>
      </p:grpSp>
      <p:grpSp>
        <p:nvGrpSpPr>
          <p:cNvPr id="105" name="组合 104"/>
          <p:cNvGrpSpPr/>
          <p:nvPr/>
        </p:nvGrpSpPr>
        <p:grpSpPr>
          <a:xfrm>
            <a:off x="6282258" y="1125984"/>
            <a:ext cx="3486150" cy="5445149"/>
            <a:chOff x="4572000" y="1269999"/>
            <a:chExt cx="3486150" cy="5445149"/>
          </a:xfrm>
        </p:grpSpPr>
        <p:sp>
          <p:nvSpPr>
            <p:cNvPr id="278577" name="Rectangle 49"/>
            <p:cNvSpPr>
              <a:spLocks noChangeArrowheads="1"/>
            </p:cNvSpPr>
            <p:nvPr/>
          </p:nvSpPr>
          <p:spPr bwMode="auto">
            <a:xfrm>
              <a:off x="5435600" y="1485899"/>
              <a:ext cx="1584325" cy="4608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8" name="Line 50"/>
            <p:cNvSpPr>
              <a:spLocks noChangeShapeType="1"/>
            </p:cNvSpPr>
            <p:nvPr/>
          </p:nvSpPr>
          <p:spPr bwMode="auto">
            <a:xfrm flipH="1">
              <a:off x="5076825" y="1630362"/>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79" name="Line 51"/>
            <p:cNvSpPr>
              <a:spLocks noChangeShapeType="1"/>
            </p:cNvSpPr>
            <p:nvPr/>
          </p:nvSpPr>
          <p:spPr bwMode="auto">
            <a:xfrm flipH="1">
              <a:off x="5076825" y="19907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0" name="Line 52"/>
            <p:cNvSpPr>
              <a:spLocks noChangeShapeType="1"/>
            </p:cNvSpPr>
            <p:nvPr/>
          </p:nvSpPr>
          <p:spPr bwMode="auto">
            <a:xfrm flipH="1">
              <a:off x="5076825" y="234949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1" name="Line 53"/>
            <p:cNvSpPr>
              <a:spLocks noChangeShapeType="1"/>
            </p:cNvSpPr>
            <p:nvPr/>
          </p:nvSpPr>
          <p:spPr bwMode="auto">
            <a:xfrm flipH="1">
              <a:off x="5076825" y="278129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2" name="Line 54"/>
            <p:cNvSpPr>
              <a:spLocks noChangeShapeType="1"/>
            </p:cNvSpPr>
            <p:nvPr/>
          </p:nvSpPr>
          <p:spPr bwMode="auto">
            <a:xfrm flipH="1">
              <a:off x="5076825" y="3214687"/>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3" name="Line 55"/>
            <p:cNvSpPr>
              <a:spLocks noChangeShapeType="1"/>
            </p:cNvSpPr>
            <p:nvPr/>
          </p:nvSpPr>
          <p:spPr bwMode="auto">
            <a:xfrm flipH="1">
              <a:off x="5076825" y="357504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4" name="Line 56"/>
            <p:cNvSpPr>
              <a:spLocks noChangeShapeType="1"/>
            </p:cNvSpPr>
            <p:nvPr/>
          </p:nvSpPr>
          <p:spPr bwMode="auto">
            <a:xfrm flipH="1">
              <a:off x="5076825" y="39338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5" name="Line 57"/>
            <p:cNvSpPr>
              <a:spLocks noChangeShapeType="1"/>
            </p:cNvSpPr>
            <p:nvPr/>
          </p:nvSpPr>
          <p:spPr bwMode="auto">
            <a:xfrm flipH="1">
              <a:off x="5076825" y="43656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89" name="Line 61"/>
            <p:cNvSpPr>
              <a:spLocks noChangeShapeType="1"/>
            </p:cNvSpPr>
            <p:nvPr/>
          </p:nvSpPr>
          <p:spPr bwMode="auto">
            <a:xfrm>
              <a:off x="7019925" y="2493962"/>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90" name="Line 62"/>
            <p:cNvSpPr>
              <a:spLocks noChangeShapeType="1"/>
            </p:cNvSpPr>
            <p:nvPr/>
          </p:nvSpPr>
          <p:spPr bwMode="auto">
            <a:xfrm>
              <a:off x="7019925" y="3430587"/>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91" name="Line 63"/>
            <p:cNvSpPr>
              <a:spLocks noChangeShapeType="1"/>
            </p:cNvSpPr>
            <p:nvPr/>
          </p:nvSpPr>
          <p:spPr bwMode="auto">
            <a:xfrm>
              <a:off x="7019925" y="4294187"/>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92" name="Rectangle 64"/>
            <p:cNvSpPr>
              <a:spLocks noChangeArrowheads="1"/>
            </p:cNvSpPr>
            <p:nvPr/>
          </p:nvSpPr>
          <p:spPr bwMode="auto">
            <a:xfrm>
              <a:off x="4572000" y="126999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7</a:t>
              </a:r>
              <a:endParaRPr lang="zh-CN" altLang="en-US" sz="2400" b="0" baseline="-25000">
                <a:effectLst>
                  <a:outerShdw blurRad="38100" dist="38100" dir="2700000" algn="tl">
                    <a:srgbClr val="000000"/>
                  </a:outerShdw>
                </a:effectLst>
              </a:endParaRPr>
            </a:p>
          </p:txBody>
        </p:sp>
        <p:sp>
          <p:nvSpPr>
            <p:cNvPr id="278593" name="Rectangle 65"/>
            <p:cNvSpPr>
              <a:spLocks noChangeArrowheads="1"/>
            </p:cNvSpPr>
            <p:nvPr/>
          </p:nvSpPr>
          <p:spPr bwMode="auto">
            <a:xfrm>
              <a:off x="4572000" y="1630362"/>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6</a:t>
              </a:r>
              <a:endParaRPr lang="zh-CN" altLang="en-US" sz="2400" b="0" baseline="-25000">
                <a:effectLst>
                  <a:outerShdw blurRad="38100" dist="38100" dir="2700000" algn="tl">
                    <a:srgbClr val="000000"/>
                  </a:outerShdw>
                </a:effectLst>
              </a:endParaRPr>
            </a:p>
          </p:txBody>
        </p:sp>
        <p:sp>
          <p:nvSpPr>
            <p:cNvPr id="278594" name="Rectangle 66"/>
            <p:cNvSpPr>
              <a:spLocks noChangeArrowheads="1"/>
            </p:cNvSpPr>
            <p:nvPr/>
          </p:nvSpPr>
          <p:spPr bwMode="auto">
            <a:xfrm>
              <a:off x="4572000" y="2062162"/>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5</a:t>
              </a:r>
              <a:endParaRPr lang="zh-CN" altLang="en-US" sz="2400" b="0" baseline="-25000">
                <a:effectLst>
                  <a:outerShdw blurRad="38100" dist="38100" dir="2700000" algn="tl">
                    <a:srgbClr val="000000"/>
                  </a:outerShdw>
                </a:effectLst>
              </a:endParaRPr>
            </a:p>
          </p:txBody>
        </p:sp>
        <p:sp>
          <p:nvSpPr>
            <p:cNvPr id="278595" name="Rectangle 67"/>
            <p:cNvSpPr>
              <a:spLocks noChangeArrowheads="1"/>
            </p:cNvSpPr>
            <p:nvPr/>
          </p:nvSpPr>
          <p:spPr bwMode="auto">
            <a:xfrm>
              <a:off x="4572000" y="24225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4</a:t>
              </a:r>
              <a:endParaRPr lang="zh-CN" altLang="en-US" sz="2400" b="0" baseline="-25000">
                <a:effectLst>
                  <a:outerShdw blurRad="38100" dist="38100" dir="2700000" algn="tl">
                    <a:srgbClr val="000000"/>
                  </a:outerShdw>
                </a:effectLst>
              </a:endParaRPr>
            </a:p>
          </p:txBody>
        </p:sp>
        <p:sp>
          <p:nvSpPr>
            <p:cNvPr id="278596" name="Line 68"/>
            <p:cNvSpPr>
              <a:spLocks noChangeShapeType="1"/>
            </p:cNvSpPr>
            <p:nvPr/>
          </p:nvSpPr>
          <p:spPr bwMode="auto">
            <a:xfrm flipH="1">
              <a:off x="5003800" y="3214687"/>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97" name="Line 69"/>
            <p:cNvSpPr>
              <a:spLocks noChangeShapeType="1"/>
            </p:cNvSpPr>
            <p:nvPr/>
          </p:nvSpPr>
          <p:spPr bwMode="auto">
            <a:xfrm flipH="1">
              <a:off x="5003800" y="3575049"/>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98" name="Line 70"/>
            <p:cNvSpPr>
              <a:spLocks noChangeShapeType="1"/>
            </p:cNvSpPr>
            <p:nvPr/>
          </p:nvSpPr>
          <p:spPr bwMode="auto">
            <a:xfrm flipH="1">
              <a:off x="5003800" y="39338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599" name="Line 71"/>
            <p:cNvSpPr>
              <a:spLocks noChangeShapeType="1"/>
            </p:cNvSpPr>
            <p:nvPr/>
          </p:nvSpPr>
          <p:spPr bwMode="auto">
            <a:xfrm flipH="1">
              <a:off x="5003800" y="4365624"/>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8600" name="Rectangle 72"/>
            <p:cNvSpPr>
              <a:spLocks noChangeArrowheads="1"/>
            </p:cNvSpPr>
            <p:nvPr/>
          </p:nvSpPr>
          <p:spPr bwMode="auto">
            <a:xfrm>
              <a:off x="4572000" y="28543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7</a:t>
              </a:r>
              <a:endParaRPr lang="zh-CN" altLang="en-US" sz="2400" b="0" baseline="-25000">
                <a:effectLst>
                  <a:outerShdw blurRad="38100" dist="38100" dir="2700000" algn="tl">
                    <a:srgbClr val="000000"/>
                  </a:outerShdw>
                </a:effectLst>
              </a:endParaRPr>
            </a:p>
          </p:txBody>
        </p:sp>
        <p:sp>
          <p:nvSpPr>
            <p:cNvPr id="278601" name="Rectangle 73"/>
            <p:cNvSpPr>
              <a:spLocks noChangeArrowheads="1"/>
            </p:cNvSpPr>
            <p:nvPr/>
          </p:nvSpPr>
          <p:spPr bwMode="auto">
            <a:xfrm>
              <a:off x="4572000" y="3214687"/>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6</a:t>
              </a:r>
              <a:endParaRPr lang="zh-CN" altLang="en-US" sz="2400" b="0" baseline="-25000">
                <a:effectLst>
                  <a:outerShdw blurRad="38100" dist="38100" dir="2700000" algn="tl">
                    <a:srgbClr val="000000"/>
                  </a:outerShdw>
                </a:effectLst>
              </a:endParaRPr>
            </a:p>
          </p:txBody>
        </p:sp>
        <p:sp>
          <p:nvSpPr>
            <p:cNvPr id="278602" name="Rectangle 74"/>
            <p:cNvSpPr>
              <a:spLocks noChangeArrowheads="1"/>
            </p:cNvSpPr>
            <p:nvPr/>
          </p:nvSpPr>
          <p:spPr bwMode="auto">
            <a:xfrm>
              <a:off x="4572000" y="3646487"/>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5</a:t>
              </a:r>
              <a:endParaRPr lang="zh-CN" altLang="en-US" sz="2400" b="0" baseline="-25000">
                <a:effectLst>
                  <a:outerShdw blurRad="38100" dist="38100" dir="2700000" algn="tl">
                    <a:srgbClr val="000000"/>
                  </a:outerShdw>
                </a:effectLst>
              </a:endParaRPr>
            </a:p>
          </p:txBody>
        </p:sp>
        <p:sp>
          <p:nvSpPr>
            <p:cNvPr id="278603" name="Rectangle 75"/>
            <p:cNvSpPr>
              <a:spLocks noChangeArrowheads="1"/>
            </p:cNvSpPr>
            <p:nvPr/>
          </p:nvSpPr>
          <p:spPr bwMode="auto">
            <a:xfrm>
              <a:off x="4572000" y="400684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4</a:t>
              </a:r>
              <a:endParaRPr lang="zh-CN" altLang="en-US" sz="2400" b="0" baseline="-25000">
                <a:effectLst>
                  <a:outerShdw blurRad="38100" dist="38100" dir="2700000" algn="tl">
                    <a:srgbClr val="000000"/>
                  </a:outerShdw>
                </a:effectLst>
              </a:endParaRPr>
            </a:p>
          </p:txBody>
        </p:sp>
        <p:sp>
          <p:nvSpPr>
            <p:cNvPr id="278604" name="Rectangle 76"/>
            <p:cNvSpPr>
              <a:spLocks noChangeArrowheads="1"/>
            </p:cNvSpPr>
            <p:nvPr/>
          </p:nvSpPr>
          <p:spPr bwMode="auto">
            <a:xfrm>
              <a:off x="5435600" y="1341437"/>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3</a:t>
              </a:r>
              <a:endParaRPr lang="zh-CN" altLang="en-US" sz="2400" b="0" baseline="-25000">
                <a:effectLst>
                  <a:outerShdw blurRad="38100" dist="38100" dir="2700000" algn="tl">
                    <a:srgbClr val="000000"/>
                  </a:outerShdw>
                </a:effectLst>
              </a:endParaRPr>
            </a:p>
          </p:txBody>
        </p:sp>
        <p:sp>
          <p:nvSpPr>
            <p:cNvPr id="278605" name="Rectangle 77"/>
            <p:cNvSpPr>
              <a:spLocks noChangeArrowheads="1"/>
            </p:cNvSpPr>
            <p:nvPr/>
          </p:nvSpPr>
          <p:spPr bwMode="auto">
            <a:xfrm>
              <a:off x="5435600" y="170179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278606" name="Rectangle 78"/>
            <p:cNvSpPr>
              <a:spLocks noChangeArrowheads="1"/>
            </p:cNvSpPr>
            <p:nvPr/>
          </p:nvSpPr>
          <p:spPr bwMode="auto">
            <a:xfrm>
              <a:off x="5435600" y="213359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278607" name="Rectangle 79"/>
            <p:cNvSpPr>
              <a:spLocks noChangeArrowheads="1"/>
            </p:cNvSpPr>
            <p:nvPr/>
          </p:nvSpPr>
          <p:spPr bwMode="auto">
            <a:xfrm>
              <a:off x="5435600" y="2493962"/>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278608" name="Rectangle 80"/>
            <p:cNvSpPr>
              <a:spLocks noChangeArrowheads="1"/>
            </p:cNvSpPr>
            <p:nvPr/>
          </p:nvSpPr>
          <p:spPr bwMode="auto">
            <a:xfrm>
              <a:off x="5435600" y="2925762"/>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3</a:t>
              </a:r>
              <a:endParaRPr lang="zh-CN" altLang="en-US" sz="2400" b="0" baseline="-25000">
                <a:effectLst>
                  <a:outerShdw blurRad="38100" dist="38100" dir="2700000" algn="tl">
                    <a:srgbClr val="000000"/>
                  </a:outerShdw>
                </a:effectLst>
              </a:endParaRPr>
            </a:p>
          </p:txBody>
        </p:sp>
        <p:sp>
          <p:nvSpPr>
            <p:cNvPr id="278609" name="Rectangle 81"/>
            <p:cNvSpPr>
              <a:spLocks noChangeArrowheads="1"/>
            </p:cNvSpPr>
            <p:nvPr/>
          </p:nvSpPr>
          <p:spPr bwMode="auto">
            <a:xfrm>
              <a:off x="5435600" y="32861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278610" name="Rectangle 82"/>
            <p:cNvSpPr>
              <a:spLocks noChangeArrowheads="1"/>
            </p:cNvSpPr>
            <p:nvPr/>
          </p:nvSpPr>
          <p:spPr bwMode="auto">
            <a:xfrm>
              <a:off x="5435600" y="3717924"/>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1</a:t>
              </a:r>
              <a:endParaRPr lang="zh-CN" altLang="en-US" sz="2400" b="0" baseline="-25000">
                <a:effectLst>
                  <a:outerShdw blurRad="38100" dist="38100" dir="2700000" algn="tl">
                    <a:srgbClr val="000000"/>
                  </a:outerShdw>
                </a:effectLst>
              </a:endParaRPr>
            </a:p>
          </p:txBody>
        </p:sp>
        <p:sp>
          <p:nvSpPr>
            <p:cNvPr id="278611" name="Rectangle 83"/>
            <p:cNvSpPr>
              <a:spLocks noChangeArrowheads="1"/>
            </p:cNvSpPr>
            <p:nvPr/>
          </p:nvSpPr>
          <p:spPr bwMode="auto">
            <a:xfrm>
              <a:off x="5435600" y="4078287"/>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B</a:t>
              </a:r>
              <a:r>
                <a:rPr lang="en-US" altLang="zh-CN" sz="2400" b="0" baseline="-25000">
                  <a:effectLst>
                    <a:outerShdw blurRad="38100" dist="38100" dir="2700000" algn="tl">
                      <a:srgbClr val="000000"/>
                    </a:outerShdw>
                  </a:effectLst>
                </a:rPr>
                <a:t>0</a:t>
              </a:r>
              <a:endParaRPr lang="zh-CN" altLang="en-US" sz="2400" b="0" baseline="-25000">
                <a:effectLst>
                  <a:outerShdw blurRad="38100" dist="38100" dir="2700000" algn="tl">
                    <a:srgbClr val="000000"/>
                  </a:outerShdw>
                </a:effectLst>
              </a:endParaRPr>
            </a:p>
          </p:txBody>
        </p:sp>
        <p:sp>
          <p:nvSpPr>
            <p:cNvPr id="278612" name="Rectangle 84"/>
            <p:cNvSpPr>
              <a:spLocks noChangeArrowheads="1"/>
            </p:cNvSpPr>
            <p:nvPr/>
          </p:nvSpPr>
          <p:spPr bwMode="auto">
            <a:xfrm>
              <a:off x="5364163" y="4870449"/>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A&gt;B</a:t>
              </a:r>
              <a:endParaRPr lang="zh-CN" altLang="en-US" sz="2400" b="0" baseline="-25000">
                <a:effectLst>
                  <a:outerShdw blurRad="38100" dist="38100" dir="2700000" algn="tl">
                    <a:srgbClr val="000000"/>
                  </a:outerShdw>
                </a:effectLst>
              </a:endParaRPr>
            </a:p>
          </p:txBody>
        </p:sp>
        <p:sp>
          <p:nvSpPr>
            <p:cNvPr id="278613" name="Rectangle 85"/>
            <p:cNvSpPr>
              <a:spLocks noChangeArrowheads="1"/>
            </p:cNvSpPr>
            <p:nvPr/>
          </p:nvSpPr>
          <p:spPr bwMode="auto">
            <a:xfrm>
              <a:off x="5364163" y="5230812"/>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A=B</a:t>
              </a:r>
              <a:endParaRPr lang="zh-CN" altLang="en-US" sz="2400" b="0" baseline="-25000">
                <a:effectLst>
                  <a:outerShdw blurRad="38100" dist="38100" dir="2700000" algn="tl">
                    <a:srgbClr val="000000"/>
                  </a:outerShdw>
                </a:effectLst>
              </a:endParaRPr>
            </a:p>
          </p:txBody>
        </p:sp>
        <p:sp>
          <p:nvSpPr>
            <p:cNvPr id="278614" name="Rectangle 86"/>
            <p:cNvSpPr>
              <a:spLocks noChangeArrowheads="1"/>
            </p:cNvSpPr>
            <p:nvPr/>
          </p:nvSpPr>
          <p:spPr bwMode="auto">
            <a:xfrm>
              <a:off x="5364163" y="5591174"/>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A&lt;B</a:t>
              </a:r>
              <a:endParaRPr lang="zh-CN" altLang="en-US" sz="2400" b="0" baseline="-25000">
                <a:effectLst>
                  <a:outerShdw blurRad="38100" dist="38100" dir="2700000" algn="tl">
                    <a:srgbClr val="000000"/>
                  </a:outerShdw>
                </a:effectLst>
              </a:endParaRPr>
            </a:p>
          </p:txBody>
        </p:sp>
        <p:sp>
          <p:nvSpPr>
            <p:cNvPr id="278615" name="Rectangle 87"/>
            <p:cNvSpPr>
              <a:spLocks noChangeArrowheads="1"/>
            </p:cNvSpPr>
            <p:nvPr/>
          </p:nvSpPr>
          <p:spPr bwMode="auto">
            <a:xfrm>
              <a:off x="6300788" y="2133599"/>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A&gt;B</a:t>
              </a:r>
              <a:endParaRPr lang="zh-CN" altLang="en-US" sz="2400" b="0" baseline="-25000">
                <a:effectLst>
                  <a:outerShdw blurRad="38100" dist="38100" dir="2700000" algn="tl">
                    <a:srgbClr val="000000"/>
                  </a:outerShdw>
                </a:effectLst>
              </a:endParaRPr>
            </a:p>
          </p:txBody>
        </p:sp>
        <p:sp>
          <p:nvSpPr>
            <p:cNvPr id="278616" name="Rectangle 88"/>
            <p:cNvSpPr>
              <a:spLocks noChangeArrowheads="1"/>
            </p:cNvSpPr>
            <p:nvPr/>
          </p:nvSpPr>
          <p:spPr bwMode="auto">
            <a:xfrm>
              <a:off x="6300788" y="3141662"/>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A=B</a:t>
              </a:r>
              <a:endParaRPr lang="zh-CN" altLang="en-US" sz="2400" b="0" baseline="-25000">
                <a:effectLst>
                  <a:outerShdw blurRad="38100" dist="38100" dir="2700000" algn="tl">
                    <a:srgbClr val="000000"/>
                  </a:outerShdw>
                </a:effectLst>
              </a:endParaRPr>
            </a:p>
          </p:txBody>
        </p:sp>
        <p:sp>
          <p:nvSpPr>
            <p:cNvPr id="278617" name="Rectangle 89"/>
            <p:cNvSpPr>
              <a:spLocks noChangeArrowheads="1"/>
            </p:cNvSpPr>
            <p:nvPr/>
          </p:nvSpPr>
          <p:spPr bwMode="auto">
            <a:xfrm>
              <a:off x="6300788" y="3933824"/>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A&lt;B</a:t>
              </a:r>
              <a:endParaRPr lang="zh-CN" altLang="en-US" sz="2400" b="0" baseline="-25000">
                <a:effectLst>
                  <a:outerShdw blurRad="38100" dist="38100" dir="2700000" algn="tl">
                    <a:srgbClr val="000000"/>
                  </a:outerShdw>
                </a:effectLst>
              </a:endParaRPr>
            </a:p>
          </p:txBody>
        </p:sp>
        <p:sp>
          <p:nvSpPr>
            <p:cNvPr id="278621" name="Rectangle 93"/>
            <p:cNvSpPr>
              <a:spLocks noChangeArrowheads="1"/>
            </p:cNvSpPr>
            <p:nvPr/>
          </p:nvSpPr>
          <p:spPr bwMode="auto">
            <a:xfrm>
              <a:off x="7235825" y="1990724"/>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A&gt;B</a:t>
              </a:r>
              <a:endParaRPr lang="zh-CN" altLang="en-US" sz="2400" b="0" baseline="-25000">
                <a:effectLst>
                  <a:outerShdw blurRad="38100" dist="38100" dir="2700000" algn="tl">
                    <a:srgbClr val="000000"/>
                  </a:outerShdw>
                </a:effectLst>
              </a:endParaRPr>
            </a:p>
          </p:txBody>
        </p:sp>
        <p:sp>
          <p:nvSpPr>
            <p:cNvPr id="278622" name="Rectangle 94"/>
            <p:cNvSpPr>
              <a:spLocks noChangeArrowheads="1"/>
            </p:cNvSpPr>
            <p:nvPr/>
          </p:nvSpPr>
          <p:spPr bwMode="auto">
            <a:xfrm>
              <a:off x="7308850" y="2925762"/>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A=B</a:t>
              </a:r>
              <a:endParaRPr lang="zh-CN" altLang="en-US" sz="2400" b="0" baseline="-25000">
                <a:effectLst>
                  <a:outerShdw blurRad="38100" dist="38100" dir="2700000" algn="tl">
                    <a:srgbClr val="000000"/>
                  </a:outerShdw>
                </a:effectLst>
              </a:endParaRPr>
            </a:p>
          </p:txBody>
        </p:sp>
        <p:sp>
          <p:nvSpPr>
            <p:cNvPr id="278623" name="Rectangle 95"/>
            <p:cNvSpPr>
              <a:spLocks noChangeArrowheads="1"/>
            </p:cNvSpPr>
            <p:nvPr/>
          </p:nvSpPr>
          <p:spPr bwMode="auto">
            <a:xfrm>
              <a:off x="7308850" y="3790949"/>
              <a:ext cx="74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effectLst>
                    <a:outerShdw blurRad="38100" dist="38100" dir="2700000" algn="tl">
                      <a:srgbClr val="000000"/>
                    </a:outerShdw>
                  </a:effectLst>
                </a:rPr>
                <a:t>F</a:t>
              </a:r>
              <a:r>
                <a:rPr lang="en-US" altLang="zh-CN" sz="2400" b="0" baseline="-25000">
                  <a:effectLst>
                    <a:outerShdw blurRad="38100" dist="38100" dir="2700000" algn="tl">
                      <a:srgbClr val="000000"/>
                    </a:outerShdw>
                  </a:effectLst>
                </a:rPr>
                <a:t>A&lt;B</a:t>
              </a:r>
              <a:endParaRPr lang="zh-CN" altLang="en-US" sz="2400" b="0" baseline="-25000">
                <a:effectLst>
                  <a:outerShdw blurRad="38100" dist="38100" dir="2700000" algn="tl">
                    <a:srgbClr val="000000"/>
                  </a:outerShdw>
                </a:effectLst>
              </a:endParaRPr>
            </a:p>
          </p:txBody>
        </p:sp>
        <p:sp>
          <p:nvSpPr>
            <p:cNvPr id="278625" name="Rectangle 97"/>
            <p:cNvSpPr>
              <a:spLocks noChangeArrowheads="1"/>
            </p:cNvSpPr>
            <p:nvPr/>
          </p:nvSpPr>
          <p:spPr bwMode="auto">
            <a:xfrm>
              <a:off x="5867400" y="4438649"/>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ffectLst>
                    <a:outerShdw blurRad="38100" dist="38100" dir="2700000" algn="tl">
                      <a:srgbClr val="000000"/>
                    </a:outerShdw>
                  </a:effectLst>
                </a:rPr>
                <a:t>(2)</a:t>
              </a:r>
              <a:endParaRPr lang="zh-CN" altLang="en-US" sz="2400" b="0" baseline="-25000">
                <a:effectLst>
                  <a:outerShdw blurRad="38100" dist="38100" dir="2700000" algn="tl">
                    <a:srgbClr val="000000"/>
                  </a:outerShdw>
                </a:effectLst>
              </a:endParaRPr>
            </a:p>
          </p:txBody>
        </p:sp>
        <p:sp>
          <p:nvSpPr>
            <p:cNvPr id="103" name="矩形 102"/>
            <p:cNvSpPr/>
            <p:nvPr/>
          </p:nvSpPr>
          <p:spPr>
            <a:xfrm>
              <a:off x="5286380" y="6130373"/>
              <a:ext cx="2327881" cy="584775"/>
            </a:xfrm>
            <a:prstGeom prst="rect">
              <a:avLst/>
            </a:prstGeom>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anose="02020603050405020304" pitchFamily="18" charset="0"/>
                </a:rPr>
                <a:t>Higher 4 bits</a:t>
              </a:r>
              <a:endParaRPr lang="zh-CN" altLang="en-US" sz="3200" dirty="0">
                <a:cs typeface="Times New Roman" panose="02020603050405020304" pitchFamily="18" charset="0"/>
              </a:endParaRPr>
            </a:p>
          </p:txBody>
        </p:sp>
      </p:grpSp>
      <p:sp>
        <p:nvSpPr>
          <p:cNvPr id="107" name="矩形 106"/>
          <p:cNvSpPr/>
          <p:nvPr/>
        </p:nvSpPr>
        <p:spPr>
          <a:xfrm>
            <a:off x="1847528" y="251938"/>
            <a:ext cx="5609228" cy="584775"/>
          </a:xfrm>
          <a:prstGeom prst="rect">
            <a:avLst/>
          </a:prstGeom>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Eight-Bit Numerical Comparator</a:t>
            </a:r>
            <a:endParaRPr lang="zh-CN" altLang="en-US" sz="32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806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blinds(horizontal)">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blinds(horizontal)">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ppt_x"/>
                                          </p:val>
                                        </p:tav>
                                        <p:tav tm="100000">
                                          <p:val>
                                            <p:strVal val="#ppt_x"/>
                                          </p:val>
                                        </p:tav>
                                      </p:tavLst>
                                    </p:anim>
                                    <p:anim calcmode="lin" valueType="num">
                                      <p:cBhvr additive="base">
                                        <p:cTn id="1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anim calcmode="lin" valueType="num">
                                      <p:cBhvr additive="base">
                                        <p:cTn id="23" dur="500" fill="hold"/>
                                        <p:tgtEl>
                                          <p:spTgt spid="109"/>
                                        </p:tgtEl>
                                        <p:attrNameLst>
                                          <p:attrName>ppt_x</p:attrName>
                                        </p:attrNameLst>
                                      </p:cBhvr>
                                      <p:tavLst>
                                        <p:tav tm="0">
                                          <p:val>
                                            <p:strVal val="#ppt_x"/>
                                          </p:val>
                                        </p:tav>
                                        <p:tav tm="100000">
                                          <p:val>
                                            <p:strVal val="#ppt_x"/>
                                          </p:val>
                                        </p:tav>
                                      </p:tavLst>
                                    </p:anim>
                                    <p:anim calcmode="lin" valueType="num">
                                      <p:cBhvr additive="base">
                                        <p:cTn id="24"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524000" y="152400"/>
            <a:ext cx="8839200" cy="762000"/>
          </a:xfrm>
        </p:spPr>
        <p:txBody>
          <a:bodyPr/>
          <a:lstStyle/>
          <a:p>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a:t>
            </a:r>
            <a:r>
              <a:rPr lang="zh-CN" altLang="en-US" dirty="0">
                <a:latin typeface="黑体" pitchFamily="49" charset="-122"/>
                <a:ea typeface="黑体" pitchFamily="49" charset="-122"/>
              </a:rPr>
              <a:t>3.4 </a:t>
            </a:r>
            <a:r>
              <a:rPr lang="en-US" altLang="zh-CN" dirty="0" smtClean="0">
                <a:latin typeface="黑体" pitchFamily="49" charset="-122"/>
                <a:ea typeface="黑体" pitchFamily="49" charset="-122"/>
              </a:rPr>
              <a:t>E</a:t>
            </a:r>
            <a:r>
              <a:rPr lang="en-US" altLang="zh-CN" dirty="0" smtClean="0">
                <a:latin typeface="Times New Roman" pitchFamily="18" charset="0"/>
                <a:ea typeface="黑体" pitchFamily="49" charset="-122"/>
              </a:rPr>
              <a:t>ncoder</a:t>
            </a:r>
            <a:endParaRPr lang="en-US" altLang="zh-CN" dirty="0">
              <a:latin typeface="Times New Roman" pitchFamily="18" charset="0"/>
              <a:ea typeface="黑体" pitchFamily="49" charset="-122"/>
            </a:endParaRPr>
          </a:p>
        </p:txBody>
      </p:sp>
      <p:sp>
        <p:nvSpPr>
          <p:cNvPr id="79875" name="Rectangle 3"/>
          <p:cNvSpPr>
            <a:spLocks noGrp="1" noChangeArrowheads="1"/>
          </p:cNvSpPr>
          <p:nvPr>
            <p:ph type="body" idx="1"/>
          </p:nvPr>
        </p:nvSpPr>
        <p:spPr>
          <a:xfrm>
            <a:off x="1524000" y="914400"/>
            <a:ext cx="8915400" cy="5943600"/>
          </a:xfrm>
        </p:spPr>
        <p:txBody>
          <a:bodyPr/>
          <a:lstStyle/>
          <a:p>
            <a:pPr>
              <a:buFontTx/>
              <a:buNone/>
            </a:pPr>
            <a:endParaRPr lang="zh-CN" altLang="en-US" dirty="0"/>
          </a:p>
          <a:p>
            <a:pPr>
              <a:buFontTx/>
              <a:buNone/>
            </a:pPr>
            <a:endParaRPr lang="zh-CN" altLang="en-US" dirty="0"/>
          </a:p>
          <a:p>
            <a:endParaRPr lang="zh-CN" altLang="en-US" dirty="0"/>
          </a:p>
        </p:txBody>
      </p:sp>
      <p:grpSp>
        <p:nvGrpSpPr>
          <p:cNvPr id="62" name="组合 61"/>
          <p:cNvGrpSpPr/>
          <p:nvPr/>
        </p:nvGrpSpPr>
        <p:grpSpPr>
          <a:xfrm>
            <a:off x="1631505" y="2060849"/>
            <a:ext cx="3649663" cy="2828925"/>
            <a:chOff x="107504" y="2060848"/>
            <a:chExt cx="3649663" cy="2828925"/>
          </a:xfrm>
        </p:grpSpPr>
        <p:grpSp>
          <p:nvGrpSpPr>
            <p:cNvPr id="79908" name="Group 36"/>
            <p:cNvGrpSpPr>
              <a:grpSpLocks/>
            </p:cNvGrpSpPr>
            <p:nvPr/>
          </p:nvGrpSpPr>
          <p:grpSpPr bwMode="auto">
            <a:xfrm>
              <a:off x="107504" y="2060848"/>
              <a:ext cx="3649663" cy="2828925"/>
              <a:chOff x="1440" y="2346"/>
              <a:chExt cx="2299" cy="1782"/>
            </a:xfrm>
          </p:grpSpPr>
          <p:sp>
            <p:nvSpPr>
              <p:cNvPr id="79876" name="Rectangle 4"/>
              <p:cNvSpPr>
                <a:spLocks noChangeArrowheads="1"/>
              </p:cNvSpPr>
              <p:nvPr/>
            </p:nvSpPr>
            <p:spPr bwMode="auto">
              <a:xfrm>
                <a:off x="2208" y="2400"/>
                <a:ext cx="971" cy="172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3" name="Line 11"/>
              <p:cNvSpPr>
                <a:spLocks noChangeShapeType="1"/>
              </p:cNvSpPr>
              <p:nvPr/>
            </p:nvSpPr>
            <p:spPr bwMode="auto">
              <a:xfrm flipH="1">
                <a:off x="1872" y="3936"/>
                <a:ext cx="34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5" name="Line 13"/>
              <p:cNvSpPr>
                <a:spLocks noChangeShapeType="1"/>
              </p:cNvSpPr>
              <p:nvPr/>
            </p:nvSpPr>
            <p:spPr bwMode="auto">
              <a:xfrm>
                <a:off x="3360" y="2688"/>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6" name="Line 14"/>
              <p:cNvSpPr>
                <a:spLocks noChangeShapeType="1"/>
              </p:cNvSpPr>
              <p:nvPr/>
            </p:nvSpPr>
            <p:spPr bwMode="auto">
              <a:xfrm>
                <a:off x="3360" y="2928"/>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7" name="Line 15"/>
              <p:cNvSpPr>
                <a:spLocks noChangeShapeType="1"/>
              </p:cNvSpPr>
              <p:nvPr/>
            </p:nvSpPr>
            <p:spPr bwMode="auto">
              <a:xfrm>
                <a:off x="3360" y="312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8" name="Line 16"/>
              <p:cNvSpPr>
                <a:spLocks noChangeShapeType="1"/>
              </p:cNvSpPr>
              <p:nvPr/>
            </p:nvSpPr>
            <p:spPr bwMode="auto">
              <a:xfrm>
                <a:off x="3360" y="340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9" name="Line 17"/>
              <p:cNvSpPr>
                <a:spLocks noChangeShapeType="1"/>
              </p:cNvSpPr>
              <p:nvPr/>
            </p:nvSpPr>
            <p:spPr bwMode="auto">
              <a:xfrm>
                <a:off x="3360" y="3648"/>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0" name="Line 18"/>
              <p:cNvSpPr>
                <a:spLocks noChangeShapeType="1"/>
              </p:cNvSpPr>
              <p:nvPr/>
            </p:nvSpPr>
            <p:spPr bwMode="auto">
              <a:xfrm>
                <a:off x="3168" y="3936"/>
                <a:ext cx="291"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1" name="Rectangle 19"/>
              <p:cNvSpPr>
                <a:spLocks noChangeArrowheads="1"/>
              </p:cNvSpPr>
              <p:nvPr/>
            </p:nvSpPr>
            <p:spPr bwMode="auto">
              <a:xfrm>
                <a:off x="1536" y="23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X</a:t>
                </a:r>
                <a:r>
                  <a:rPr lang="en-US" altLang="zh-CN" sz="3200" b="0" baseline="-25000" dirty="0">
                    <a:effectLst>
                      <a:outerShdw blurRad="38100" dist="38100" dir="2700000" algn="tl">
                        <a:srgbClr val="000000"/>
                      </a:outerShdw>
                    </a:effectLst>
                    <a:latin typeface="黑体" pitchFamily="49" charset="-122"/>
                    <a:ea typeface="黑体" pitchFamily="49" charset="-122"/>
                  </a:rPr>
                  <a:t>1</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79892" name="Rectangle 20"/>
              <p:cNvSpPr>
                <a:spLocks noChangeArrowheads="1"/>
              </p:cNvSpPr>
              <p:nvPr/>
            </p:nvSpPr>
            <p:spPr bwMode="auto">
              <a:xfrm>
                <a:off x="1440" y="3690"/>
                <a:ext cx="4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latin typeface="黑体" pitchFamily="49" charset="-122"/>
                    <a:ea typeface="黑体" pitchFamily="49" charset="-122"/>
                  </a:rPr>
                  <a:t>X</a:t>
                </a:r>
                <a:r>
                  <a:rPr lang="en-US" altLang="zh-CN" sz="3200" b="0" baseline="-25000" dirty="0">
                    <a:effectLst>
                      <a:outerShdw blurRad="38100" dist="38100" dir="2700000" algn="tl">
                        <a:srgbClr val="000000"/>
                      </a:outerShdw>
                    </a:effectLst>
                    <a:latin typeface="黑体" pitchFamily="49" charset="-122"/>
                    <a:ea typeface="黑体" pitchFamily="49" charset="-122"/>
                  </a:rPr>
                  <a:t>2</a:t>
                </a:r>
                <a:r>
                  <a:rPr lang="en-US" altLang="zh-CN" sz="3200" b="0" baseline="10000" dirty="0">
                    <a:effectLst>
                      <a:outerShdw blurRad="38100" dist="38100" dir="2700000" algn="tl">
                        <a:srgbClr val="000000"/>
                      </a:outerShdw>
                    </a:effectLst>
                    <a:latin typeface="黑体" pitchFamily="49" charset="-122"/>
                    <a:ea typeface="黑体" pitchFamily="49" charset="-122"/>
                  </a:rPr>
                  <a:t>n</a:t>
                </a:r>
                <a:endParaRPr lang="zh-CN" altLang="en-US" sz="3200" b="0" baseline="10000" dirty="0">
                  <a:effectLst>
                    <a:outerShdw blurRad="38100" dist="38100" dir="2700000" algn="tl">
                      <a:srgbClr val="000000"/>
                    </a:outerShdw>
                  </a:effectLst>
                  <a:latin typeface="黑体" pitchFamily="49" charset="-122"/>
                  <a:ea typeface="黑体" pitchFamily="49" charset="-122"/>
                </a:endParaRPr>
              </a:p>
            </p:txBody>
          </p:sp>
          <p:sp>
            <p:nvSpPr>
              <p:cNvPr id="79893" name="Rectangle 21"/>
              <p:cNvSpPr>
                <a:spLocks noChangeArrowheads="1"/>
              </p:cNvSpPr>
              <p:nvPr/>
            </p:nvSpPr>
            <p:spPr bwMode="auto">
              <a:xfrm>
                <a:off x="3408" y="234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9894" name="Rectangle 22"/>
              <p:cNvSpPr>
                <a:spLocks noChangeArrowheads="1"/>
              </p:cNvSpPr>
              <p:nvPr/>
            </p:nvSpPr>
            <p:spPr bwMode="auto">
              <a:xfrm>
                <a:off x="3408" y="3696"/>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n</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79895" name="Rectangle 23"/>
              <p:cNvSpPr>
                <a:spLocks noChangeArrowheads="1"/>
              </p:cNvSpPr>
              <p:nvPr/>
            </p:nvSpPr>
            <p:spPr bwMode="auto">
              <a:xfrm>
                <a:off x="2200" y="3243"/>
                <a:ext cx="97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Encoder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79903" name="Line 31"/>
              <p:cNvSpPr>
                <a:spLocks noChangeShapeType="1"/>
              </p:cNvSpPr>
              <p:nvPr/>
            </p:nvSpPr>
            <p:spPr bwMode="auto">
              <a:xfrm flipH="1">
                <a:off x="1872" y="2544"/>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904" name="Line 32"/>
              <p:cNvSpPr>
                <a:spLocks noChangeShapeType="1"/>
              </p:cNvSpPr>
              <p:nvPr/>
            </p:nvSpPr>
            <p:spPr bwMode="auto">
              <a:xfrm>
                <a:off x="3168" y="2544"/>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3" name="矩形 32"/>
            <p:cNvSpPr/>
            <p:nvPr/>
          </p:nvSpPr>
          <p:spPr>
            <a:xfrm>
              <a:off x="1457400" y="2629669"/>
              <a:ext cx="1268296" cy="646331"/>
            </a:xfrm>
            <a:prstGeom prst="rect">
              <a:avLst/>
            </a:prstGeom>
          </p:spPr>
          <p:txBody>
            <a:bodyPr wrap="none">
              <a:spAutoFit/>
            </a:bodyPr>
            <a:lstStyle/>
            <a:p>
              <a:pPr>
                <a:buFontTx/>
                <a:buNone/>
              </a:pPr>
              <a:r>
                <a:rPr lang="zh-CN" altLang="en-US" b="0" dirty="0">
                  <a:solidFill>
                    <a:srgbClr val="FFFF00"/>
                  </a:solidFill>
                  <a:effectLst>
                    <a:outerShdw blurRad="38100" dist="38100" dir="2700000" algn="tl">
                      <a:srgbClr val="000000">
                        <a:alpha val="43137"/>
                      </a:srgbClr>
                    </a:outerShdw>
                  </a:effectLst>
                  <a:latin typeface="黑体" pitchFamily="49" charset="-122"/>
                  <a:ea typeface="黑体" pitchFamily="49" charset="-122"/>
                </a:rPr>
                <a:t>2</a:t>
              </a:r>
              <a:r>
                <a:rPr lang="en-US" altLang="zh-CN" b="0" baseline="30000" dirty="0">
                  <a:solidFill>
                    <a:srgbClr val="FFFF00"/>
                  </a:solidFill>
                  <a:effectLst>
                    <a:outerShdw blurRad="38100" dist="38100" dir="2700000" algn="tl">
                      <a:srgbClr val="000000">
                        <a:alpha val="43137"/>
                      </a:srgbClr>
                    </a:outerShdw>
                  </a:effectLst>
                  <a:latin typeface="黑体" pitchFamily="49" charset="-122"/>
                  <a:ea typeface="黑体" pitchFamily="49" charset="-122"/>
                </a:rPr>
                <a:t>n</a:t>
              </a:r>
              <a:r>
                <a:rPr lang="zh-CN" altLang="en-US" b="0" dirty="0">
                  <a:solidFill>
                    <a:srgbClr val="FFFF00"/>
                  </a:solidFill>
                  <a:effectLst>
                    <a:outerShdw blurRad="38100" dist="38100" dir="2700000" algn="tl">
                      <a:srgbClr val="000000">
                        <a:alpha val="43137"/>
                      </a:srgbClr>
                    </a:outerShdw>
                  </a:effectLst>
                  <a:latin typeface="黑体" pitchFamily="49" charset="-122"/>
                  <a:ea typeface="黑体" pitchFamily="49" charset="-122"/>
                </a:rPr>
                <a:t>－</a:t>
              </a:r>
              <a:r>
                <a:rPr lang="en-US" altLang="zh-CN" b="0" dirty="0">
                  <a:solidFill>
                    <a:srgbClr val="FFFF00"/>
                  </a:solidFill>
                  <a:effectLst>
                    <a:outerShdw blurRad="38100" dist="38100" dir="2700000" algn="tl">
                      <a:srgbClr val="000000">
                        <a:alpha val="43137"/>
                      </a:srgbClr>
                    </a:outerShdw>
                  </a:effectLst>
                  <a:latin typeface="黑体" pitchFamily="49" charset="-122"/>
                  <a:ea typeface="黑体" pitchFamily="49" charset="-122"/>
                </a:rPr>
                <a:t>n</a:t>
              </a:r>
              <a:endParaRPr lang="zh-CN" altLang="en-US" b="0" dirty="0">
                <a:effectLst>
                  <a:outerShdw blurRad="38100" dist="38100" dir="2700000" algn="tl">
                    <a:srgbClr val="000000">
                      <a:alpha val="43137"/>
                    </a:srgbClr>
                  </a:outerShdw>
                </a:effectLst>
              </a:endParaRPr>
            </a:p>
          </p:txBody>
        </p:sp>
        <p:sp>
          <p:nvSpPr>
            <p:cNvPr id="27" name="Line 13"/>
            <p:cNvSpPr>
              <a:spLocks noChangeShapeType="1"/>
            </p:cNvSpPr>
            <p:nvPr/>
          </p:nvSpPr>
          <p:spPr bwMode="auto">
            <a:xfrm>
              <a:off x="951756" y="2708920"/>
              <a:ext cx="1588"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4"/>
            <p:cNvSpPr>
              <a:spLocks noChangeShapeType="1"/>
            </p:cNvSpPr>
            <p:nvPr/>
          </p:nvSpPr>
          <p:spPr bwMode="auto">
            <a:xfrm>
              <a:off x="951756" y="3089920"/>
              <a:ext cx="1588"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5"/>
            <p:cNvSpPr>
              <a:spLocks noChangeShapeType="1"/>
            </p:cNvSpPr>
            <p:nvPr/>
          </p:nvSpPr>
          <p:spPr bwMode="auto">
            <a:xfrm>
              <a:off x="951756" y="3394720"/>
              <a:ext cx="1588"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6"/>
            <p:cNvSpPr>
              <a:spLocks noChangeShapeType="1"/>
            </p:cNvSpPr>
            <p:nvPr/>
          </p:nvSpPr>
          <p:spPr bwMode="auto">
            <a:xfrm>
              <a:off x="951756" y="3851920"/>
              <a:ext cx="1588"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7"/>
            <p:cNvSpPr>
              <a:spLocks noChangeShapeType="1"/>
            </p:cNvSpPr>
            <p:nvPr/>
          </p:nvSpPr>
          <p:spPr bwMode="auto">
            <a:xfrm>
              <a:off x="951756" y="4232920"/>
              <a:ext cx="1588"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 name="Group 30"/>
          <p:cNvGrpSpPr>
            <a:grpSpLocks/>
          </p:cNvGrpSpPr>
          <p:nvPr/>
        </p:nvGrpSpPr>
        <p:grpSpPr bwMode="auto">
          <a:xfrm>
            <a:off x="6030541" y="2341984"/>
            <a:ext cx="4030663" cy="2743200"/>
            <a:chOff x="1728" y="1584"/>
            <a:chExt cx="2539" cy="1728"/>
          </a:xfrm>
        </p:grpSpPr>
        <p:sp>
          <p:nvSpPr>
            <p:cNvPr id="35" name="Rectangle 4"/>
            <p:cNvSpPr>
              <a:spLocks noChangeArrowheads="1"/>
            </p:cNvSpPr>
            <p:nvPr/>
          </p:nvSpPr>
          <p:spPr bwMode="auto">
            <a:xfrm>
              <a:off x="2352" y="1584"/>
              <a:ext cx="1152" cy="172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5"/>
            <p:cNvSpPr>
              <a:spLocks noChangeShapeType="1"/>
            </p:cNvSpPr>
            <p:nvPr/>
          </p:nvSpPr>
          <p:spPr bwMode="auto">
            <a:xfrm flipH="1">
              <a:off x="2016" y="1728"/>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6"/>
            <p:cNvSpPr>
              <a:spLocks noChangeShapeType="1"/>
            </p:cNvSpPr>
            <p:nvPr/>
          </p:nvSpPr>
          <p:spPr bwMode="auto">
            <a:xfrm>
              <a:off x="2160" y="2352"/>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7"/>
            <p:cNvSpPr>
              <a:spLocks noChangeShapeType="1"/>
            </p:cNvSpPr>
            <p:nvPr/>
          </p:nvSpPr>
          <p:spPr bwMode="auto">
            <a:xfrm>
              <a:off x="2160" y="2592"/>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
            <p:cNvSpPr>
              <a:spLocks noChangeShapeType="1"/>
            </p:cNvSpPr>
            <p:nvPr/>
          </p:nvSpPr>
          <p:spPr bwMode="auto">
            <a:xfrm>
              <a:off x="2160" y="2832"/>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9"/>
            <p:cNvSpPr>
              <a:spLocks noChangeShapeType="1"/>
            </p:cNvSpPr>
            <p:nvPr/>
          </p:nvSpPr>
          <p:spPr bwMode="auto">
            <a:xfrm flipH="1">
              <a:off x="2016" y="3120"/>
              <a:ext cx="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10"/>
            <p:cNvSpPr>
              <a:spLocks noChangeShapeType="1"/>
            </p:cNvSpPr>
            <p:nvPr/>
          </p:nvSpPr>
          <p:spPr bwMode="auto">
            <a:xfrm>
              <a:off x="3504" y="1968"/>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11"/>
            <p:cNvSpPr>
              <a:spLocks noChangeShapeType="1"/>
            </p:cNvSpPr>
            <p:nvPr/>
          </p:nvSpPr>
          <p:spPr bwMode="auto">
            <a:xfrm>
              <a:off x="3504" y="2448"/>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12"/>
            <p:cNvSpPr>
              <a:spLocks noChangeShapeType="1"/>
            </p:cNvSpPr>
            <p:nvPr/>
          </p:nvSpPr>
          <p:spPr bwMode="auto">
            <a:xfrm flipH="1">
              <a:off x="2064" y="211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13"/>
            <p:cNvSpPr>
              <a:spLocks noChangeShapeType="1"/>
            </p:cNvSpPr>
            <p:nvPr/>
          </p:nvSpPr>
          <p:spPr bwMode="auto">
            <a:xfrm>
              <a:off x="3504" y="2880"/>
              <a:ext cx="4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Rectangle 14"/>
            <p:cNvSpPr>
              <a:spLocks noChangeArrowheads="1"/>
            </p:cNvSpPr>
            <p:nvPr/>
          </p:nvSpPr>
          <p:spPr bwMode="auto">
            <a:xfrm>
              <a:off x="1776" y="1584"/>
              <a:ext cx="3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I</a:t>
              </a:r>
              <a:r>
                <a:rPr lang="en-US" altLang="zh-CN" sz="3200" b="0" baseline="-25000" dirty="0">
                  <a:effectLst>
                    <a:outerShdw blurRad="38100" dist="38100" dir="2700000" algn="tl">
                      <a:srgbClr val="000000"/>
                    </a:outerShdw>
                  </a:effectLst>
                  <a:latin typeface="黑体" pitchFamily="49" charset="-122"/>
                  <a:ea typeface="黑体" pitchFamily="49" charset="-122"/>
                </a:rPr>
                <a:t>0</a:t>
              </a:r>
              <a:endParaRPr lang="zh-CN" altLang="en-US" sz="3200" b="0" baseline="-25000" dirty="0">
                <a:effectLst>
                  <a:outerShdw blurRad="38100" dist="38100" dir="2700000" algn="tl">
                    <a:srgbClr val="000000"/>
                  </a:outerShdw>
                </a:effectLst>
                <a:latin typeface="黑体" pitchFamily="49" charset="-122"/>
                <a:ea typeface="黑体" pitchFamily="49" charset="-122"/>
              </a:endParaRPr>
            </a:p>
          </p:txBody>
        </p:sp>
        <p:sp>
          <p:nvSpPr>
            <p:cNvPr id="46" name="Rectangle 15"/>
            <p:cNvSpPr>
              <a:spLocks noChangeArrowheads="1"/>
            </p:cNvSpPr>
            <p:nvPr/>
          </p:nvSpPr>
          <p:spPr bwMode="auto">
            <a:xfrm>
              <a:off x="1776" y="1920"/>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47" name="Rectangle 16"/>
            <p:cNvSpPr>
              <a:spLocks noChangeArrowheads="1"/>
            </p:cNvSpPr>
            <p:nvPr/>
          </p:nvSpPr>
          <p:spPr bwMode="auto">
            <a:xfrm>
              <a:off x="1728" y="2874"/>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I</a:t>
              </a:r>
              <a:r>
                <a:rPr lang="en-US" altLang="zh-CN" sz="3200" b="0" baseline="-25000">
                  <a:effectLst>
                    <a:outerShdw blurRad="38100" dist="38100" dir="2700000" algn="tl">
                      <a:srgbClr val="000000"/>
                    </a:outerShdw>
                  </a:effectLst>
                  <a:latin typeface="黑体" pitchFamily="49" charset="-122"/>
                  <a:ea typeface="黑体" pitchFamily="49" charset="-122"/>
                </a:rPr>
                <a:t>7</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48" name="Rectangle 17"/>
            <p:cNvSpPr>
              <a:spLocks noChangeArrowheads="1"/>
            </p:cNvSpPr>
            <p:nvPr/>
          </p:nvSpPr>
          <p:spPr bwMode="auto">
            <a:xfrm>
              <a:off x="3888" y="1728"/>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0</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49" name="Rectangle 18"/>
            <p:cNvSpPr>
              <a:spLocks noChangeArrowheads="1"/>
            </p:cNvSpPr>
            <p:nvPr/>
          </p:nvSpPr>
          <p:spPr bwMode="auto">
            <a:xfrm>
              <a:off x="3936" y="2208"/>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1</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0" name="Rectangle 19"/>
            <p:cNvSpPr>
              <a:spLocks noChangeArrowheads="1"/>
            </p:cNvSpPr>
            <p:nvPr/>
          </p:nvSpPr>
          <p:spPr bwMode="auto">
            <a:xfrm>
              <a:off x="3936" y="2640"/>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effectLst>
                    <a:outerShdw blurRad="38100" dist="38100" dir="2700000" algn="tl">
                      <a:srgbClr val="000000"/>
                    </a:outerShdw>
                  </a:effectLst>
                  <a:latin typeface="黑体" pitchFamily="49" charset="-122"/>
                  <a:ea typeface="黑体" pitchFamily="49" charset="-122"/>
                </a:rPr>
                <a:t>Y</a:t>
              </a:r>
              <a:r>
                <a:rPr lang="en-US" altLang="zh-CN" sz="3200" b="0" baseline="-25000">
                  <a:effectLst>
                    <a:outerShdw blurRad="38100" dist="38100" dir="2700000" algn="tl">
                      <a:srgbClr val="000000"/>
                    </a:outerShdw>
                  </a:effectLst>
                  <a:latin typeface="黑体" pitchFamily="49" charset="-122"/>
                  <a:ea typeface="黑体" pitchFamily="49" charset="-122"/>
                </a:rPr>
                <a:t>2</a:t>
              </a:r>
              <a:endParaRPr lang="zh-CN" altLang="en-US" sz="3200" b="0" baseline="-25000">
                <a:effectLst>
                  <a:outerShdw blurRad="38100" dist="38100" dir="2700000" algn="tl">
                    <a:srgbClr val="000000"/>
                  </a:outerShdw>
                </a:effectLst>
                <a:latin typeface="黑体" pitchFamily="49" charset="-122"/>
                <a:ea typeface="黑体" pitchFamily="49" charset="-122"/>
              </a:endParaRPr>
            </a:p>
          </p:txBody>
        </p:sp>
        <p:sp>
          <p:nvSpPr>
            <p:cNvPr id="51" name="Rectangle 20"/>
            <p:cNvSpPr>
              <a:spLocks noChangeArrowheads="1"/>
            </p:cNvSpPr>
            <p:nvPr/>
          </p:nvSpPr>
          <p:spPr bwMode="auto">
            <a:xfrm>
              <a:off x="2648" y="1866"/>
              <a:ext cx="5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latin typeface="黑体" pitchFamily="49" charset="-122"/>
                  <a:ea typeface="黑体" pitchFamily="49" charset="-122"/>
                </a:rPr>
                <a:t>8</a:t>
              </a:r>
              <a:r>
                <a:rPr lang="zh-CN" altLang="en-US" sz="3200" b="0" dirty="0">
                  <a:effectLst>
                    <a:outerShdw blurRad="38100" dist="38100" dir="2700000" algn="tl">
                      <a:srgbClr val="000000"/>
                    </a:outerShdw>
                  </a:effectLst>
                  <a:latin typeface="黑体" pitchFamily="49" charset="-122"/>
                  <a:ea typeface="黑体" pitchFamily="49" charset="-122"/>
                </a:rPr>
                <a:t>-3</a:t>
              </a:r>
            </a:p>
          </p:txBody>
        </p:sp>
        <p:sp>
          <p:nvSpPr>
            <p:cNvPr id="52" name="Rectangle 21"/>
            <p:cNvSpPr>
              <a:spLocks noChangeArrowheads="1"/>
            </p:cNvSpPr>
            <p:nvPr/>
          </p:nvSpPr>
          <p:spPr bwMode="auto">
            <a:xfrm>
              <a:off x="2448" y="2463"/>
              <a:ext cx="97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effectLst>
                    <a:outerShdw blurRad="38100" dist="38100" dir="2700000" algn="tl">
                      <a:srgbClr val="000000"/>
                    </a:outerShdw>
                  </a:effectLst>
                  <a:ea typeface="黑体" pitchFamily="49" charset="-122"/>
                  <a:cs typeface="Times New Roman" pitchFamily="18" charset="0"/>
                </a:rPr>
                <a:t>Encoder</a:t>
              </a:r>
              <a:endParaRPr lang="zh-CN" altLang="en-US" sz="3200" b="0" dirty="0">
                <a:effectLst>
                  <a:outerShdw blurRad="38100" dist="38100" dir="2700000" algn="tl">
                    <a:srgbClr val="000000"/>
                  </a:outerShdw>
                </a:effectLst>
                <a:ea typeface="黑体" pitchFamily="49" charset="-122"/>
                <a:cs typeface="Times New Roman" pitchFamily="18" charset="0"/>
              </a:endParaRPr>
            </a:p>
          </p:txBody>
        </p:sp>
        <p:sp>
          <p:nvSpPr>
            <p:cNvPr id="53" name="Line 22"/>
            <p:cNvSpPr>
              <a:spLocks noChangeShapeType="1"/>
            </p:cNvSpPr>
            <p:nvPr/>
          </p:nvSpPr>
          <p:spPr bwMode="auto">
            <a:xfrm>
              <a:off x="1824" y="1632"/>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23"/>
            <p:cNvSpPr>
              <a:spLocks noChangeShapeType="1"/>
            </p:cNvSpPr>
            <p:nvPr/>
          </p:nvSpPr>
          <p:spPr bwMode="auto">
            <a:xfrm>
              <a:off x="1824" y="1968"/>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24"/>
            <p:cNvSpPr>
              <a:spLocks noChangeShapeType="1"/>
            </p:cNvSpPr>
            <p:nvPr/>
          </p:nvSpPr>
          <p:spPr bwMode="auto">
            <a:xfrm>
              <a:off x="1776" y="2928"/>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7" name="矩形 56"/>
          <p:cNvSpPr/>
          <p:nvPr/>
        </p:nvSpPr>
        <p:spPr>
          <a:xfrm>
            <a:off x="1775520" y="5517232"/>
            <a:ext cx="9001000" cy="1077218"/>
          </a:xfrm>
          <a:prstGeom prst="rect">
            <a:avLst/>
          </a:prstGeom>
        </p:spPr>
        <p:txBody>
          <a:bodyPr wrap="square">
            <a:spAutoFit/>
          </a:bodyPr>
          <a:lstStyle/>
          <a:p>
            <a:r>
              <a:rPr lang="en-US" altLang="zh-CN" sz="3200" b="0" dirty="0">
                <a:solidFill>
                  <a:srgbClr val="FFFF00"/>
                </a:solidFill>
                <a:effectLst>
                  <a:outerShdw blurRad="38100" dist="38100" dir="2700000" algn="tl">
                    <a:srgbClr val="000000">
                      <a:alpha val="43137"/>
                    </a:srgbClr>
                  </a:outerShdw>
                </a:effectLst>
              </a:rPr>
              <a:t>Encoder coverts a decimal number to the equivalent binary number.</a:t>
            </a:r>
            <a:endParaRPr lang="zh-CN" altLang="en-US" sz="3200" b="0" dirty="0">
              <a:solidFill>
                <a:srgbClr val="FFFF00"/>
              </a:solidFill>
              <a:effectLst>
                <a:outerShdw blurRad="38100" dist="38100" dir="2700000" algn="tl">
                  <a:srgbClr val="000000">
                    <a:alpha val="43137"/>
                  </a:srgbClr>
                </a:outerShdw>
              </a:effectLst>
            </a:endParaRPr>
          </a:p>
        </p:txBody>
      </p:sp>
      <p:sp>
        <p:nvSpPr>
          <p:cNvPr id="59" name="Rectangle 69"/>
          <p:cNvSpPr>
            <a:spLocks noChangeArrowheads="1"/>
          </p:cNvSpPr>
          <p:nvPr/>
        </p:nvSpPr>
        <p:spPr bwMode="auto">
          <a:xfrm>
            <a:off x="1643937" y="1138100"/>
            <a:ext cx="2864887"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outerShdw>
                </a:effectLst>
                <a:ea typeface="黑体" pitchFamily="49" charset="-122"/>
                <a:cs typeface="Times New Roman" pitchFamily="18" charset="0"/>
              </a:rPr>
              <a:t>1. </a:t>
            </a:r>
            <a:r>
              <a:rPr lang="en-US" altLang="zh-CN" b="0" dirty="0">
                <a:solidFill>
                  <a:srgbClr val="FFFF00"/>
                </a:solidFill>
                <a:effectLst>
                  <a:outerShdw blurRad="38100" dist="38100" dir="2700000" algn="tl">
                    <a:srgbClr val="000000"/>
                  </a:outerShdw>
                </a:effectLst>
                <a:cs typeface="Times New Roman" pitchFamily="18" charset="0"/>
              </a:rPr>
              <a:t>8-3 Encoder</a:t>
            </a:r>
          </a:p>
          <a:p>
            <a:endParaRPr lang="zh-CN" altLang="en-US" sz="3200" b="0" dirty="0">
              <a:solidFill>
                <a:srgbClr val="FFFF00"/>
              </a:solidFill>
              <a:effectLst>
                <a:outerShdw blurRad="38100" dist="38100" dir="2700000" algn="tl">
                  <a:srgbClr val="000000"/>
                </a:outerShdw>
              </a:effectLst>
              <a:ea typeface="黑体"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linds(horizontal)">
                                      <p:cBhvr>
                                        <p:cTn id="10" dur="500"/>
                                        <p:tgtEl>
                                          <p:spTgt spid="57"/>
                                        </p:tgtEl>
                                      </p:cBhvr>
                                    </p:animEffect>
                                  </p:childTnLst>
                                </p:cTn>
                              </p:par>
                              <p:par>
                                <p:cTn id="11" presetID="4" presetClass="entr" presetSubtype="32"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ox(out)">
                                      <p:cBhvr>
                                        <p:cTn id="13" dur="500"/>
                                        <p:tgtEl>
                                          <p:spTgt spid="3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45096" y="970384"/>
            <a:ext cx="8915400" cy="4114800"/>
          </a:xfrm>
        </p:spPr>
        <p:txBody>
          <a:bodyPr/>
          <a:lstStyle/>
          <a:p>
            <a:r>
              <a:rPr lang="en-US" altLang="zh-CN" dirty="0" smtClean="0">
                <a:solidFill>
                  <a:srgbClr val="FFFF00"/>
                </a:solidFill>
                <a:latin typeface="Times New Roman" pitchFamily="18" charset="0"/>
                <a:cs typeface="Times New Roman" pitchFamily="18" charset="0"/>
              </a:rPr>
              <a:t>The encoder converts decimal numbers to binary numbers. </a:t>
            </a:r>
          </a:p>
          <a:p>
            <a:r>
              <a:rPr lang="en-US" altLang="zh-CN" dirty="0" smtClean="0">
                <a:latin typeface="Times New Roman" pitchFamily="18" charset="0"/>
                <a:cs typeface="Times New Roman" pitchFamily="18" charset="0"/>
              </a:rPr>
              <a:t>Each of the n </a:t>
            </a:r>
            <a:r>
              <a:rPr lang="en-US" altLang="zh-CN" dirty="0" err="1" smtClean="0">
                <a:latin typeface="Times New Roman" pitchFamily="18" charset="0"/>
                <a:cs typeface="Times New Roman" pitchFamily="18" charset="0"/>
              </a:rPr>
              <a:t>th</a:t>
            </a:r>
            <a:r>
              <a:rPr lang="en-US" altLang="zh-CN" dirty="0" smtClean="0">
                <a:latin typeface="Times New Roman" pitchFamily="18" charset="0"/>
                <a:cs typeface="Times New Roman" pitchFamily="18" charset="0"/>
              </a:rPr>
              <a:t> power of 2 decimal numbers is converted to a n-bit binary number. </a:t>
            </a:r>
          </a:p>
          <a:p>
            <a:r>
              <a:rPr lang="en-US" altLang="zh-CN" dirty="0" smtClean="0">
                <a:latin typeface="Times New Roman" pitchFamily="18" charset="0"/>
                <a:cs typeface="Times New Roman" pitchFamily="18" charset="0"/>
              </a:rPr>
              <a:t>Look at the 8 to 3 encoder. </a:t>
            </a:r>
          </a:p>
          <a:p>
            <a:r>
              <a:rPr lang="en-US" altLang="zh-CN" dirty="0" smtClean="0">
                <a:latin typeface="Times New Roman" pitchFamily="18" charset="0"/>
                <a:cs typeface="Times New Roman" pitchFamily="18" charset="0"/>
              </a:rPr>
              <a:t>The inputs are decimal numbers from 0 to 7. </a:t>
            </a:r>
          </a:p>
          <a:p>
            <a:r>
              <a:rPr lang="en-US" altLang="zh-CN" dirty="0" smtClean="0">
                <a:latin typeface="Times New Roman" pitchFamily="18" charset="0"/>
                <a:cs typeface="Times New Roman" pitchFamily="18" charset="0"/>
              </a:rPr>
              <a:t>The output is a 3-bit binary number. </a:t>
            </a:r>
          </a:p>
          <a:p>
            <a:r>
              <a:rPr lang="en-US" altLang="zh-CN" dirty="0" smtClean="0">
                <a:latin typeface="Times New Roman" pitchFamily="18" charset="0"/>
                <a:cs typeface="Times New Roman" pitchFamily="18" charset="0"/>
              </a:rPr>
              <a:t>The inputs use low-level voltage. </a:t>
            </a:r>
          </a:p>
          <a:p>
            <a:r>
              <a:rPr lang="en-US" altLang="zh-CN" dirty="0" smtClean="0">
                <a:latin typeface="Times New Roman" pitchFamily="18" charset="0"/>
                <a:cs typeface="Times New Roman" pitchFamily="18" charset="0"/>
              </a:rPr>
              <a:t>We use inverter to indicate the low-level voltage input.</a:t>
            </a:r>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2207568" y="188641"/>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981200"/>
            <a:ext cx="8663880" cy="4114800"/>
          </a:xfrm>
        </p:spPr>
        <p:txBody>
          <a:bodyPr/>
          <a:lstStyle/>
          <a:p>
            <a:r>
              <a:rPr lang="en-US" altLang="zh-CN" dirty="0" smtClean="0">
                <a:latin typeface="Times New Roman" pitchFamily="18" charset="0"/>
                <a:cs typeface="Times New Roman" pitchFamily="18" charset="0"/>
              </a:rPr>
              <a:t>For the encoder, we have the nth power of 2 inputs, and n outputs.</a:t>
            </a:r>
          </a:p>
          <a:p>
            <a:r>
              <a:rPr lang="en-US" altLang="zh-CN" dirty="0" smtClean="0">
                <a:latin typeface="Times New Roman" pitchFamily="18" charset="0"/>
                <a:cs typeface="Times New Roman" pitchFamily="18" charset="0"/>
              </a:rPr>
              <a:t>Specifically, in the 8 to 3 encoder, we have 8 inputs (decimal values from 0 to 7) and 3 outputs (binary values from 000 to 111).</a:t>
            </a:r>
          </a:p>
          <a:p>
            <a:r>
              <a:rPr lang="en-US" altLang="zh-CN" dirty="0" smtClean="0">
                <a:latin typeface="Times New Roman" pitchFamily="18" charset="0"/>
                <a:cs typeface="Times New Roman" pitchFamily="18" charset="0"/>
              </a:rPr>
              <a:t>Inputs from I_0 NOT to I_7 NOT are low-level voltage effective.</a:t>
            </a:r>
            <a:endParaRPr lang="zh-CN" altLang="en-US"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53"/>
          <p:cNvSpPr>
            <a:spLocks noChangeArrowheads="1"/>
          </p:cNvSpPr>
          <p:nvPr/>
        </p:nvSpPr>
        <p:spPr bwMode="auto">
          <a:xfrm>
            <a:off x="2207568" y="683986"/>
            <a:ext cx="11432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FF00"/>
                </a:solidFill>
                <a:effectLst>
                  <a:outerShdw blurRad="38100" dist="38100" dir="2700000" algn="tl">
                    <a:srgbClr val="000000">
                      <a:alpha val="43137"/>
                    </a:srgbClr>
                  </a:outerShdw>
                </a:effectLst>
              </a:rPr>
              <a:t>Notes</a:t>
            </a:r>
            <a:endParaRPr lang="zh-CN" altLang="en-US" sz="3200" b="0" dirty="0">
              <a:solidFill>
                <a:srgbClr val="FFFF00"/>
              </a:solidFill>
              <a:effectLst>
                <a:outerShdw blurRad="38100" dist="38100" dir="2700000" algn="tl">
                  <a:srgbClr val="000000"/>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igh Voltage">
  <a:themeElements>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fontScheme name="High Voltage">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36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36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High Voltage">
  <a:themeElements>
    <a:clrScheme name="2_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fontScheme name="2_High Voltage">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36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36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2_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2_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2_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2_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2_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2_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High Voltage">
  <a:themeElements>
    <a:clrScheme name="3_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fontScheme name="3_High Voltage">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36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36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3_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3_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3_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3_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3_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3_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files\Templates\Presentation Designs\High Voltage.pot</Template>
  <TotalTime>16210</TotalTime>
  <Words>14881</Words>
  <Application>Microsoft Office PowerPoint</Application>
  <PresentationFormat>宽屏</PresentationFormat>
  <Paragraphs>2902</Paragraphs>
  <Slides>251</Slides>
  <Notes>77</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2</vt:i4>
      </vt:variant>
      <vt:variant>
        <vt:lpstr>幻灯片标题</vt:lpstr>
      </vt:variant>
      <vt:variant>
        <vt:i4>251</vt:i4>
      </vt:variant>
    </vt:vector>
  </HeadingPairs>
  <TitlesOfParts>
    <vt:vector size="263" baseType="lpstr">
      <vt:lpstr>黑体</vt:lpstr>
      <vt:lpstr>宋体</vt:lpstr>
      <vt:lpstr>Arial Black</vt:lpstr>
      <vt:lpstr>Calibri</vt:lpstr>
      <vt:lpstr>Euclid</vt:lpstr>
      <vt:lpstr>Tahoma</vt:lpstr>
      <vt:lpstr>Times New Roman</vt:lpstr>
      <vt:lpstr>High Voltage</vt:lpstr>
      <vt:lpstr>2_High Voltage</vt:lpstr>
      <vt:lpstr>3_High Voltage</vt:lpstr>
      <vt:lpstr>Equation</vt:lpstr>
      <vt:lpstr>公式</vt:lpstr>
      <vt:lpstr>Chapter 4 Combinational Logic Circuit</vt:lpstr>
      <vt:lpstr>Classification of Logic Circuits</vt:lpstr>
      <vt:lpstr>4.1 Analysis of Combinational Circuit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4.2 Design of Combinational Circuit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Exercise</vt:lpstr>
      <vt:lpstr>PowerPoint 演示文稿</vt:lpstr>
      <vt:lpstr>4.3 Representative Combinational Circuits</vt:lpstr>
      <vt:lpstr>4.3.1 Adder and Subtractor</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4.3.2 Code Converter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4.3.3 Numerical Comparator</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4.3.4 Encoder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4.3.5 Decoder</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4.3.6 Data selector</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4.4 Hazard of Combinational Logic Circuit  4.4.1 Reasons of Race and Hazard </vt:lpstr>
      <vt:lpstr>PowerPoint 演示文稿</vt:lpstr>
      <vt:lpstr>PowerPoint 演示文稿</vt:lpstr>
      <vt:lpstr>4.4.2 Why do we need to detect Hazard? </vt:lpstr>
      <vt:lpstr>4.4.3 How to detect a Hazard?</vt:lpstr>
      <vt:lpstr>PowerPoint 演示文稿</vt:lpstr>
      <vt:lpstr>PowerPoint 演示文稿</vt:lpstr>
      <vt:lpstr>Exercise</vt:lpstr>
      <vt:lpstr>PowerPoint 演示文稿</vt:lpstr>
    </vt:vector>
  </TitlesOfParts>
  <Company>电子科大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组合逻辑电路</dc:title>
  <dc:creator>武庆生</dc:creator>
  <cp:lastModifiedBy>chenjuan</cp:lastModifiedBy>
  <cp:revision>2332</cp:revision>
  <cp:lastPrinted>1601-01-01T00:00:00Z</cp:lastPrinted>
  <dcterms:created xsi:type="dcterms:W3CDTF">2001-12-29T14:27:36Z</dcterms:created>
  <dcterms:modified xsi:type="dcterms:W3CDTF">2023-11-16T07:29:35Z</dcterms:modified>
</cp:coreProperties>
</file>