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7"/>
  </p:notesMasterIdLst>
  <p:handoutMasterIdLst>
    <p:handoutMasterId r:id="rId168"/>
  </p:handoutMasterIdLst>
  <p:sldIdLst>
    <p:sldId id="256" r:id="rId2"/>
    <p:sldId id="555" r:id="rId3"/>
    <p:sldId id="560" r:id="rId4"/>
    <p:sldId id="561" r:id="rId5"/>
    <p:sldId id="521" r:id="rId6"/>
    <p:sldId id="556" r:id="rId7"/>
    <p:sldId id="557" r:id="rId8"/>
    <p:sldId id="558" r:id="rId9"/>
    <p:sldId id="559" r:id="rId10"/>
    <p:sldId id="266" r:id="rId11"/>
    <p:sldId id="278" r:id="rId12"/>
    <p:sldId id="279" r:id="rId13"/>
    <p:sldId id="497" r:id="rId14"/>
    <p:sldId id="280" r:id="rId15"/>
    <p:sldId id="538" r:id="rId16"/>
    <p:sldId id="546" r:id="rId17"/>
    <p:sldId id="267" r:id="rId18"/>
    <p:sldId id="460" r:id="rId19"/>
    <p:sldId id="268" r:id="rId20"/>
    <p:sldId id="269" r:id="rId21"/>
    <p:sldId id="270" r:id="rId22"/>
    <p:sldId id="539" r:id="rId23"/>
    <p:sldId id="547" r:id="rId24"/>
    <p:sldId id="273" r:id="rId25"/>
    <p:sldId id="274" r:id="rId26"/>
    <p:sldId id="536" r:id="rId27"/>
    <p:sldId id="275" r:id="rId28"/>
    <p:sldId id="276" r:id="rId29"/>
    <p:sldId id="540" r:id="rId30"/>
    <p:sldId id="548" r:id="rId31"/>
    <p:sldId id="562" r:id="rId32"/>
    <p:sldId id="563" r:id="rId33"/>
    <p:sldId id="564" r:id="rId34"/>
    <p:sldId id="289" r:id="rId35"/>
    <p:sldId id="622" r:id="rId36"/>
    <p:sldId id="623" r:id="rId37"/>
    <p:sldId id="624" r:id="rId38"/>
    <p:sldId id="627" r:id="rId39"/>
    <p:sldId id="628" r:id="rId40"/>
    <p:sldId id="631" r:id="rId41"/>
    <p:sldId id="633" r:id="rId42"/>
    <p:sldId id="635" r:id="rId43"/>
    <p:sldId id="637" r:id="rId44"/>
    <p:sldId id="638" r:id="rId45"/>
    <p:sldId id="639" r:id="rId46"/>
    <p:sldId id="640" r:id="rId47"/>
    <p:sldId id="641" r:id="rId48"/>
    <p:sldId id="661" r:id="rId49"/>
    <p:sldId id="663" r:id="rId50"/>
    <p:sldId id="662" r:id="rId51"/>
    <p:sldId id="664" r:id="rId52"/>
    <p:sldId id="653" r:id="rId53"/>
    <p:sldId id="654" r:id="rId54"/>
    <p:sldId id="655" r:id="rId55"/>
    <p:sldId id="656" r:id="rId56"/>
    <p:sldId id="657" r:id="rId57"/>
    <p:sldId id="658" r:id="rId58"/>
    <p:sldId id="659" r:id="rId59"/>
    <p:sldId id="660" r:id="rId60"/>
    <p:sldId id="346" r:id="rId61"/>
    <p:sldId id="565" r:id="rId62"/>
    <p:sldId id="566" r:id="rId63"/>
    <p:sldId id="567" r:id="rId64"/>
    <p:sldId id="568" r:id="rId65"/>
    <p:sldId id="569" r:id="rId66"/>
    <p:sldId id="570" r:id="rId67"/>
    <p:sldId id="352" r:id="rId68"/>
    <p:sldId id="525" r:id="rId69"/>
    <p:sldId id="353" r:id="rId70"/>
    <p:sldId id="354" r:id="rId71"/>
    <p:sldId id="355" r:id="rId72"/>
    <p:sldId id="526" r:id="rId73"/>
    <p:sldId id="527" r:id="rId74"/>
    <p:sldId id="357" r:id="rId75"/>
    <p:sldId id="541" r:id="rId76"/>
    <p:sldId id="549" r:id="rId77"/>
    <p:sldId id="524" r:id="rId78"/>
    <p:sldId id="452" r:id="rId79"/>
    <p:sldId id="453" r:id="rId80"/>
    <p:sldId id="454" r:id="rId81"/>
    <p:sldId id="528" r:id="rId82"/>
    <p:sldId id="529" r:id="rId83"/>
    <p:sldId id="455" r:id="rId84"/>
    <p:sldId id="456" r:id="rId85"/>
    <p:sldId id="542" r:id="rId86"/>
    <p:sldId id="550" r:id="rId87"/>
    <p:sldId id="457" r:id="rId88"/>
    <p:sldId id="458" r:id="rId89"/>
    <p:sldId id="543" r:id="rId90"/>
    <p:sldId id="551" r:id="rId91"/>
    <p:sldId id="571" r:id="rId92"/>
    <p:sldId id="572" r:id="rId93"/>
    <p:sldId id="573" r:id="rId94"/>
    <p:sldId id="574" r:id="rId95"/>
    <p:sldId id="575" r:id="rId96"/>
    <p:sldId id="576" r:id="rId97"/>
    <p:sldId id="577" r:id="rId98"/>
    <p:sldId id="578" r:id="rId99"/>
    <p:sldId id="580" r:id="rId100"/>
    <p:sldId id="581" r:id="rId101"/>
    <p:sldId id="582" r:id="rId102"/>
    <p:sldId id="583" r:id="rId103"/>
    <p:sldId id="584" r:id="rId104"/>
    <p:sldId id="585" r:id="rId105"/>
    <p:sldId id="586" r:id="rId106"/>
    <p:sldId id="587" r:id="rId107"/>
    <p:sldId id="588" r:id="rId108"/>
    <p:sldId id="589" r:id="rId109"/>
    <p:sldId id="590" r:id="rId110"/>
    <p:sldId id="591" r:id="rId111"/>
    <p:sldId id="592" r:id="rId112"/>
    <p:sldId id="594" r:id="rId113"/>
    <p:sldId id="596" r:id="rId114"/>
    <p:sldId id="597" r:id="rId115"/>
    <p:sldId id="599" r:id="rId116"/>
    <p:sldId id="600" r:id="rId117"/>
    <p:sldId id="601" r:id="rId118"/>
    <p:sldId id="602" r:id="rId119"/>
    <p:sldId id="605" r:id="rId120"/>
    <p:sldId id="606" r:id="rId121"/>
    <p:sldId id="607" r:id="rId122"/>
    <p:sldId id="609" r:id="rId123"/>
    <p:sldId id="610" r:id="rId124"/>
    <p:sldId id="611" r:id="rId125"/>
    <p:sldId id="613" r:id="rId126"/>
    <p:sldId id="614" r:id="rId127"/>
    <p:sldId id="615" r:id="rId128"/>
    <p:sldId id="616" r:id="rId129"/>
    <p:sldId id="617" r:id="rId130"/>
    <p:sldId id="618" r:id="rId131"/>
    <p:sldId id="619" r:id="rId132"/>
    <p:sldId id="620" r:id="rId133"/>
    <p:sldId id="469" r:id="rId134"/>
    <p:sldId id="530" r:id="rId135"/>
    <p:sldId id="471" r:id="rId136"/>
    <p:sldId id="472" r:id="rId137"/>
    <p:sldId id="473" r:id="rId138"/>
    <p:sldId id="544" r:id="rId139"/>
    <p:sldId id="552" r:id="rId140"/>
    <p:sldId id="393" r:id="rId141"/>
    <p:sldId id="531" r:id="rId142"/>
    <p:sldId id="397" r:id="rId143"/>
    <p:sldId id="532" r:id="rId144"/>
    <p:sldId id="398" r:id="rId145"/>
    <p:sldId id="533" r:id="rId146"/>
    <p:sldId id="399" r:id="rId147"/>
    <p:sldId id="400" r:id="rId148"/>
    <p:sldId id="401" r:id="rId149"/>
    <p:sldId id="545" r:id="rId150"/>
    <p:sldId id="553" r:id="rId151"/>
    <p:sldId id="402" r:id="rId152"/>
    <p:sldId id="534" r:id="rId153"/>
    <p:sldId id="403" r:id="rId154"/>
    <p:sldId id="404" r:id="rId155"/>
    <p:sldId id="420" r:id="rId156"/>
    <p:sldId id="405" r:id="rId157"/>
    <p:sldId id="406" r:id="rId158"/>
    <p:sldId id="407" r:id="rId159"/>
    <p:sldId id="408" r:id="rId160"/>
    <p:sldId id="409" r:id="rId161"/>
    <p:sldId id="519" r:id="rId162"/>
    <p:sldId id="621" r:id="rId163"/>
    <p:sldId id="535" r:id="rId164"/>
    <p:sldId id="537" r:id="rId165"/>
    <p:sldId id="554" r:id="rId166"/>
  </p:sldIdLst>
  <p:sldSz cx="12192000" cy="6858000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4397" autoAdjust="0"/>
  </p:normalViewPr>
  <p:slideViewPr>
    <p:cSldViewPr>
      <p:cViewPr varScale="1">
        <p:scale>
          <a:sx n="70" d="100"/>
          <a:sy n="70" d="100"/>
        </p:scale>
        <p:origin x="58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0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80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emf"/><Relationship Id="rId7" Type="http://schemas.openxmlformats.org/officeDocument/2006/relationships/image" Target="../media/image111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9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emf"/><Relationship Id="rId7" Type="http://schemas.openxmlformats.org/officeDocument/2006/relationships/image" Target="../media/image13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164.emf"/><Relationship Id="rId18" Type="http://schemas.openxmlformats.org/officeDocument/2006/relationships/image" Target="../media/image169.emf"/><Relationship Id="rId3" Type="http://schemas.openxmlformats.org/officeDocument/2006/relationships/image" Target="../media/image154.emf"/><Relationship Id="rId21" Type="http://schemas.openxmlformats.org/officeDocument/2006/relationships/image" Target="../media/image172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17" Type="http://schemas.openxmlformats.org/officeDocument/2006/relationships/image" Target="../media/image168.emf"/><Relationship Id="rId2" Type="http://schemas.openxmlformats.org/officeDocument/2006/relationships/image" Target="../media/image153.emf"/><Relationship Id="rId16" Type="http://schemas.openxmlformats.org/officeDocument/2006/relationships/image" Target="../media/image167.emf"/><Relationship Id="rId20" Type="http://schemas.openxmlformats.org/officeDocument/2006/relationships/image" Target="../media/image171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24" Type="http://schemas.openxmlformats.org/officeDocument/2006/relationships/image" Target="../media/image175.emf"/><Relationship Id="rId5" Type="http://schemas.openxmlformats.org/officeDocument/2006/relationships/image" Target="../media/image156.emf"/><Relationship Id="rId15" Type="http://schemas.openxmlformats.org/officeDocument/2006/relationships/image" Target="../media/image166.emf"/><Relationship Id="rId23" Type="http://schemas.openxmlformats.org/officeDocument/2006/relationships/image" Target="../media/image174.emf"/><Relationship Id="rId10" Type="http://schemas.openxmlformats.org/officeDocument/2006/relationships/image" Target="../media/image161.emf"/><Relationship Id="rId19" Type="http://schemas.openxmlformats.org/officeDocument/2006/relationships/image" Target="../media/image170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Relationship Id="rId14" Type="http://schemas.openxmlformats.org/officeDocument/2006/relationships/image" Target="../media/image165.emf"/><Relationship Id="rId22" Type="http://schemas.openxmlformats.org/officeDocument/2006/relationships/image" Target="../media/image173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e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5" Type="http://schemas.openxmlformats.org/officeDocument/2006/relationships/image" Target="../media/image188.wmf"/><Relationship Id="rId4" Type="http://schemas.openxmlformats.org/officeDocument/2006/relationships/image" Target="../media/image187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5" Type="http://schemas.openxmlformats.org/officeDocument/2006/relationships/image" Target="../media/image184.emf"/><Relationship Id="rId4" Type="http://schemas.openxmlformats.org/officeDocument/2006/relationships/image" Target="../media/image186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7" Type="http://schemas.openxmlformats.org/officeDocument/2006/relationships/image" Target="../media/image194.w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3.wmf"/><Relationship Id="rId5" Type="http://schemas.openxmlformats.org/officeDocument/2006/relationships/image" Target="../media/image181.wmf"/><Relationship Id="rId4" Type="http://schemas.openxmlformats.org/officeDocument/2006/relationships/image" Target="../media/image19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4" Type="http://schemas.openxmlformats.org/officeDocument/2006/relationships/image" Target="../media/image211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12.wmf"/><Relationship Id="rId1" Type="http://schemas.openxmlformats.org/officeDocument/2006/relationships/image" Target="../media/image202.emf"/><Relationship Id="rId4" Type="http://schemas.openxmlformats.org/officeDocument/2006/relationships/image" Target="../media/image20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ffectLst/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ffectLst/>
                <a:latin typeface="Times New Roman" pitchFamily="18" charset="0"/>
              </a:defRPr>
            </a:lvl1pPr>
          </a:lstStyle>
          <a:p>
            <a:fld id="{78A9613D-3E2E-4C15-8058-452098AEE0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24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4FD97-23A0-4B27-AAEC-3498B8B49E35}" type="datetimeFigureOut">
              <a:rPr lang="zh-CN" altLang="en-US" smtClean="0"/>
              <a:pPr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1813"/>
            <a:ext cx="47307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663E-62F5-456C-8F86-66C10EDD21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Definition of Synchronous Sequential Circuit.</a:t>
            </a: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Analysis of Synchronous Sequential Circuit.</a:t>
            </a: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Design of Synchronous Sequential Circuit.</a:t>
            </a: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Typical Synchronous Sequential Circuits.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7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8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Design of Synchronous Sequential Circuit. </a:t>
            </a:r>
            <a:r>
              <a:rPr lang="en-US" altLang="zh-CN" sz="12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Design Steps.</a:t>
            </a:r>
          </a:p>
          <a:p>
            <a:r>
              <a:rPr lang="en-US" altLang="zh-CN" sz="12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Step one, draw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Step two, write State Transition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Step three, simplify the 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equation and output equation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by K-map.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Step four, write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Excitation Equation by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Output Equation.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Step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five, draw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Diagram.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15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2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9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5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3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1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Example: Analyze the sequential logic circuit.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/>
              <a:t>Recall the characteristic equation of JK flip-flop.</a:t>
            </a:r>
          </a:p>
          <a:p>
            <a:r>
              <a:rPr lang="en-US" altLang="zh-CN" dirty="0" smtClean="0"/>
              <a:t>Q next</a:t>
            </a:r>
            <a:r>
              <a:rPr lang="en-US" altLang="zh-CN" baseline="0" dirty="0" smtClean="0"/>
              <a:t> state equals J dot Q current state inverter plus K inverter dot Q current state.</a:t>
            </a:r>
          </a:p>
          <a:p>
            <a:r>
              <a:rPr lang="en-US" altLang="zh-CN" baseline="0" dirty="0" smtClean="0"/>
              <a:t>Y is the output of the circuit. Look at the gate. It is AND gate. Y equals X dot Q’s current state. This is output equation.</a:t>
            </a:r>
          </a:p>
          <a:p>
            <a:r>
              <a:rPr lang="en-US" altLang="zh-CN" dirty="0" smtClean="0"/>
              <a:t>JK are the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inputs of the flip-flop. J equals X dot Q’s current</a:t>
            </a:r>
            <a:r>
              <a:rPr lang="en-US" altLang="zh-CN" baseline="0" dirty="0" smtClean="0"/>
              <a:t> state inverter. K equals 1. This is excitation equation.</a:t>
            </a:r>
          </a:p>
          <a:p>
            <a:r>
              <a:rPr lang="en-US" altLang="zh-CN" dirty="0" smtClean="0"/>
              <a:t>Take J</a:t>
            </a:r>
            <a:r>
              <a:rPr lang="en-US" altLang="zh-CN" baseline="0" dirty="0" smtClean="0"/>
              <a:t> and K into the characteristic equation. Write Q NOT once. K is 1. K NOT is 0. We get state equation.</a:t>
            </a:r>
          </a:p>
          <a:p>
            <a:r>
              <a:rPr lang="en-US" altLang="zh-CN" baseline="0" dirty="0" smtClean="0"/>
              <a:t>Q’s next state equals X dot Q’s current state inverter.</a:t>
            </a:r>
            <a:endParaRPr lang="en-US" altLang="zh-CN" dirty="0" smtClean="0"/>
          </a:p>
          <a:p>
            <a:r>
              <a:rPr lang="en-US" altLang="zh-CN" dirty="0" smtClean="0"/>
              <a:t>The JK</a:t>
            </a:r>
            <a:r>
              <a:rPr lang="en-US" altLang="zh-CN" baseline="0" dirty="0" smtClean="0"/>
              <a:t> flip-flop is triggered by falling edge.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01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38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2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6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Draw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Diagram.</a:t>
            </a:r>
            <a:endParaRPr lang="en-US" altLang="zh-CN" dirty="0" smtClean="0"/>
          </a:p>
          <a:p>
            <a:r>
              <a:rPr lang="en-US" altLang="zh-CN" dirty="0" smtClean="0"/>
              <a:t>If the input</a:t>
            </a:r>
            <a:r>
              <a:rPr lang="en-US" altLang="zh-CN" baseline="0" dirty="0" smtClean="0"/>
              <a:t> is 1, the circuit is acting as the addition counter.</a:t>
            </a:r>
          </a:p>
          <a:p>
            <a:r>
              <a:rPr lang="en-US" altLang="zh-CN" baseline="0" dirty="0" smtClean="0"/>
              <a:t>00 plus 1 equals 01. No borrow. The output is 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If the input</a:t>
            </a:r>
            <a:r>
              <a:rPr lang="en-US" altLang="zh-CN" baseline="0" dirty="0" smtClean="0"/>
              <a:t> is 0, the circuit is acting as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subtraction </a:t>
            </a:r>
            <a:r>
              <a:rPr lang="en-US" altLang="zh-CN" baseline="0" dirty="0" smtClean="0"/>
              <a:t>counter.</a:t>
            </a:r>
            <a:endParaRPr lang="zh-CN" altLang="en-US" dirty="0" smtClean="0"/>
          </a:p>
          <a:p>
            <a:r>
              <a:rPr lang="en-US" altLang="zh-CN" dirty="0" smtClean="0"/>
              <a:t>10 minu</a:t>
            </a:r>
            <a:r>
              <a:rPr lang="en-US" altLang="zh-CN" baseline="0" dirty="0" smtClean="0"/>
              <a:t>s 1 equals 01. No borrow. The output is 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Pay attention.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11 is unused.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Write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Table.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We have circuit input X, current state, next state, and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circuit output Z.</a:t>
            </a:r>
          </a:p>
          <a:p>
            <a:r>
              <a:rPr lang="en-US" altLang="zh-CN" baseline="0" dirty="0" smtClean="0"/>
              <a:t>We write Q2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 the far left</a:t>
            </a:r>
            <a:r>
              <a:rPr lang="en-US" altLang="zh-CN" baseline="0" dirty="0" smtClean="0"/>
              <a:t>. Because Q2 is the highest bit.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 x is 0, it is the subtraction counter. If x is 1, it is the addition counter.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Pay attention.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11 is unused.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So the next state of 11 is dd. The output of 11 is 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 is the don’t care term.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Simplify</a:t>
            </a:r>
            <a:r>
              <a:rPr lang="en-US" altLang="zh-CN" baseline="0" dirty="0" smtClean="0"/>
              <a:t> the state equation by K-map.</a:t>
            </a:r>
          </a:p>
          <a:p>
            <a:r>
              <a:rPr lang="en-US" altLang="zh-CN" dirty="0" smtClean="0"/>
              <a:t>Look at</a:t>
            </a:r>
            <a:r>
              <a:rPr lang="en-US" altLang="zh-CN" baseline="0" dirty="0" smtClean="0"/>
              <a:t> the K-map of Q2’s next state.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Q2’current state has value 0 in shadow blocks. Q2’current state has value 1 in clear blocks.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circuit is required to be implemented by JK flip-flop. So we need the form of Q2’current state in state equation.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And we need the form of Q2’current state inverter in state equation. This means we have to draw K-circles in shadow blocks and clear blocks independently. Extract Q2 inverter. Write the XOR form of X and Q1. We do not have Q2. So K2 is 1. J2 is X XOR Q1.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Simplify</a:t>
            </a:r>
            <a:r>
              <a:rPr lang="en-US" altLang="zh-CN" baseline="0" dirty="0" smtClean="0"/>
              <a:t> the output equation by K-map.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Draw K-circle on “1” blocks only. We get the output equation </a:t>
            </a:r>
            <a:r>
              <a:rPr lang="en-US" altLang="zh-CN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 the unused state 11. The next state is valid (state 00). The output is correct (Z=0).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Simplify</a:t>
            </a:r>
            <a:r>
              <a:rPr lang="en-US" altLang="zh-CN" baseline="0" dirty="0" smtClean="0"/>
              <a:t> the output equation by K-map.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Draw K-circle on “1” blocks and “d” blocks. We get the output equation </a:t>
            </a:r>
            <a:r>
              <a:rPr lang="en-US" altLang="zh-CN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Z.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next state is valid (state 00). The output is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wrong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(Z=1).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Draw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Diagram.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Definition of Synchronous Sequential Circuit.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What is a Synchronous Sequential Circuit? 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same clock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 controls all 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flip-flops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at 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same time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Examples of Typical Synchronous Sequential Circuits. Integrated Counter.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is the</a:t>
            </a:r>
            <a:r>
              <a:rPr lang="en-US" altLang="zh-CN" baseline="0" dirty="0" smtClean="0"/>
              <a:t> chip pin diagram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Four-bit binary addition counter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LS161.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/>
              <a:t>Connect</a:t>
            </a:r>
            <a:r>
              <a:rPr lang="en-US" altLang="zh-CN" baseline="0" dirty="0" smtClean="0"/>
              <a:t> the 8</a:t>
            </a:r>
            <a:r>
              <a:rPr lang="en-US" altLang="zh-CN" baseline="30000" dirty="0" smtClean="0"/>
              <a:t>th</a:t>
            </a:r>
            <a:r>
              <a:rPr lang="en-US" altLang="zh-CN" baseline="0" dirty="0" smtClean="0"/>
              <a:t> pin to ground. Connect the 16</a:t>
            </a:r>
            <a:r>
              <a:rPr lang="en-US" altLang="zh-CN" baseline="30000" dirty="0" smtClean="0"/>
              <a:t>th</a:t>
            </a:r>
            <a:r>
              <a:rPr lang="en-US" altLang="zh-CN" baseline="0" dirty="0" smtClean="0"/>
              <a:t> pin to voltage.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CR NOT is 0, the counted</a:t>
            </a:r>
            <a:r>
              <a:rPr lang="en-US" altLang="zh-CN" baseline="0" dirty="0" smtClean="0"/>
              <a:t> number will be set to 0000 at once.</a:t>
            </a:r>
          </a:p>
          <a:p>
            <a:r>
              <a:rPr lang="en-US" altLang="zh-CN" baseline="0" dirty="0" smtClean="0"/>
              <a:t>If LD NOT is 0, the counted number will be set to D3D2D1D0 when the next clock pulse (rising edge) triggers.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is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clock pulse (rising edge triggered).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Q3Q2Q1Q0</a:t>
            </a:r>
            <a:r>
              <a:rPr lang="en-US" altLang="zh-CN" baseline="0" dirty="0" smtClean="0"/>
              <a:t> is the counted number (output).</a:t>
            </a:r>
          </a:p>
          <a:p>
            <a:r>
              <a:rPr lang="en-US" altLang="zh-CN" baseline="0" dirty="0" smtClean="0"/>
              <a:t>CO is the counting carry. CO is 1 when Q3Q2Q1Q0 changes from 1111 to 0</a:t>
            </a:r>
            <a:r>
              <a:rPr lang="en-US" altLang="zh-CN" baseline="0" dirty="0" smtClean="0">
                <a:sym typeface="Wingdings" pitchFamily="2" charset="2"/>
              </a:rPr>
              <a:t>000</a:t>
            </a:r>
            <a:r>
              <a:rPr lang="en-US" altLang="zh-CN" baseline="0" dirty="0" smtClean="0"/>
              <a:t>.</a:t>
            </a:r>
          </a:p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If</a:t>
            </a:r>
            <a:r>
              <a:rPr lang="en-US" altLang="zh-CN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1400" dirty="0" smtClean="0">
                <a:solidFill>
                  <a:srgbClr val="FFFF00"/>
                </a:solidFill>
                <a:effectLst/>
                <a:latin typeface="Times New Roman" pitchFamily="18" charset="0"/>
              </a:rPr>
              <a:t> is 11, the chip is acting as the addition counter. Otherwise, the counted number</a:t>
            </a:r>
            <a:r>
              <a:rPr lang="en-US" altLang="zh-CN" sz="1400" baseline="0" dirty="0" smtClean="0">
                <a:solidFill>
                  <a:srgbClr val="FFFF00"/>
                </a:solidFill>
                <a:effectLst/>
                <a:latin typeface="Times New Roman" pitchFamily="18" charset="0"/>
              </a:rPr>
              <a:t> </a:t>
            </a:r>
            <a:r>
              <a:rPr lang="en-US" altLang="zh-CN" dirty="0" smtClean="0"/>
              <a:t>Q3Q2Q1Q0 is unchanged.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Table of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Integrated Counter.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first line: If CR NOT is 0, the counted</a:t>
            </a:r>
            <a:r>
              <a:rPr lang="en-US" altLang="zh-CN" baseline="0" dirty="0" smtClean="0"/>
              <a:t> number will be set to 0000 at once.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second line: </a:t>
            </a:r>
            <a:r>
              <a:rPr lang="en-US" altLang="zh-CN" baseline="0" dirty="0" smtClean="0"/>
              <a:t>If LD NOT is 0, the counted number will be set to D3D2D1D0 when the next clock pulse (rising edge) triggers.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third</a:t>
            </a:r>
            <a:r>
              <a:rPr lang="en-US" altLang="zh-CN" baseline="0" dirty="0" smtClean="0"/>
              <a:t> line: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If</a:t>
            </a:r>
            <a:r>
              <a:rPr lang="en-US" altLang="zh-CN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1200" dirty="0" smtClean="0">
                <a:solidFill>
                  <a:srgbClr val="FFFF00"/>
                </a:solidFill>
                <a:effectLst/>
                <a:latin typeface="Times New Roman" pitchFamily="18" charset="0"/>
              </a:rPr>
              <a:t> is 11, the chip is acting as the addition counter. Otherwise, the counted number</a:t>
            </a:r>
            <a:r>
              <a:rPr lang="en-US" altLang="zh-CN" sz="1200" baseline="0" dirty="0" smtClean="0">
                <a:solidFill>
                  <a:srgbClr val="FFFF00"/>
                </a:solidFill>
                <a:effectLst/>
                <a:latin typeface="Times New Roman" pitchFamily="18" charset="0"/>
              </a:rPr>
              <a:t> </a:t>
            </a:r>
            <a:r>
              <a:rPr lang="en-US" altLang="zh-CN" dirty="0" smtClean="0"/>
              <a:t>Q3Q2Q1Q0 is unchanged (the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and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line).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D3D2D1D0 is 0000.</a:t>
            </a:r>
          </a:p>
          <a:p>
            <a:r>
              <a:rPr lang="en-US" altLang="zh-CN" dirty="0" smtClean="0"/>
              <a:t>If Q3Q2Q1Q0 is 1011, the output of NAND gate is 0.</a:t>
            </a:r>
          </a:p>
          <a:p>
            <a:r>
              <a:rPr lang="en-US" altLang="zh-CN" baseline="0" dirty="0" smtClean="0"/>
              <a:t>If LD NOT is 0, the counted number will be set to 0000 (D3D2D1D0) when the next clock pulse (rising edge) triggers.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</a:t>
            </a:r>
            <a:r>
              <a:rPr lang="en-US" altLang="zh-CN" baseline="0" dirty="0" smtClean="0"/>
              <a:t> the rising edge triggers, the counted number changes from 1011 to 0000. </a:t>
            </a:r>
            <a:r>
              <a:rPr lang="en-US" altLang="zh-CN" dirty="0" smtClean="0"/>
              <a:t>It is</a:t>
            </a:r>
            <a:r>
              <a:rPr lang="en-US" altLang="zh-CN" baseline="0" dirty="0" smtClean="0"/>
              <a:t> counting from 0000 to 1011.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D3D2D1D0 is 0000.</a:t>
            </a:r>
          </a:p>
          <a:p>
            <a:r>
              <a:rPr lang="en-US" altLang="zh-CN" dirty="0" smtClean="0"/>
              <a:t>If Q3Q2Q1Q0 is 1011, the output of NAND gate is 0.</a:t>
            </a:r>
          </a:p>
          <a:p>
            <a:r>
              <a:rPr lang="en-US" altLang="zh-CN" baseline="0" dirty="0" smtClean="0"/>
              <a:t>If LD NOT is 0, the counted number will be set to 0000 (D3D2D1D0) when the next clock pulse (rising edge) triggers.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002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If Q3Q2Q1Q0 is 1100, the output of NAND gate is 0.</a:t>
            </a:r>
          </a:p>
          <a:p>
            <a:r>
              <a:rPr lang="en-US" altLang="zh-CN" dirty="0" smtClean="0"/>
              <a:t>If CR NOT is 0, the counted</a:t>
            </a:r>
            <a:r>
              <a:rPr lang="en-US" altLang="zh-CN" baseline="0" dirty="0" smtClean="0"/>
              <a:t> number will be set to 0000 at once.</a:t>
            </a:r>
          </a:p>
          <a:p>
            <a:r>
              <a:rPr lang="en-US" altLang="zh-CN" baseline="0" dirty="0" smtClean="0"/>
              <a:t>Actually, </a:t>
            </a:r>
            <a:r>
              <a:rPr lang="en-US" altLang="zh-CN" dirty="0" smtClean="0"/>
              <a:t>1100 (Q3Q2Q1Q0) is invisible.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Analysis of Synchronous Sequential Circuit. Steps for Analysis. </a:t>
            </a:r>
            <a:endParaRPr lang="en-US" altLang="zh-CN" dirty="0" smtClean="0"/>
          </a:p>
          <a:p>
            <a:r>
              <a:rPr lang="en-US" altLang="zh-CN" dirty="0" smtClean="0"/>
              <a:t>Step one, write</a:t>
            </a:r>
            <a:r>
              <a:rPr lang="en-US" altLang="zh-CN" baseline="0" dirty="0" smtClean="0"/>
              <a:t> the characteristic equation of flip-flop.</a:t>
            </a:r>
          </a:p>
          <a:p>
            <a:r>
              <a:rPr lang="en-US" altLang="zh-CN" baseline="0" dirty="0" smtClean="0"/>
              <a:t>Step two, write output equation, excitation equation, state equation.</a:t>
            </a:r>
          </a:p>
          <a:p>
            <a:r>
              <a:rPr lang="en-US" altLang="zh-CN" baseline="0" dirty="0" smtClean="0"/>
              <a:t>Step three, write state transition table.</a:t>
            </a:r>
          </a:p>
          <a:p>
            <a:r>
              <a:rPr lang="en-US" altLang="zh-CN" baseline="0" dirty="0" smtClean="0"/>
              <a:t>Step four, draw state transition diagram.</a:t>
            </a:r>
          </a:p>
          <a:p>
            <a:r>
              <a:rPr lang="en-US" altLang="zh-CN" baseline="0" dirty="0" smtClean="0"/>
              <a:t>Step five, describe the role of the circuit.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1100 is invisible. It is</a:t>
            </a:r>
            <a:r>
              <a:rPr lang="en-US" altLang="zh-CN" baseline="0" dirty="0" smtClean="0"/>
              <a:t> counting from 0000 to 1011.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If Q3Q2Q1Q0 is 1100, the output of NAND gate is 0.</a:t>
            </a:r>
          </a:p>
          <a:p>
            <a:r>
              <a:rPr lang="en-US" altLang="zh-CN" dirty="0" smtClean="0"/>
              <a:t>If CR NOT is 0, the counted</a:t>
            </a:r>
            <a:r>
              <a:rPr lang="en-US" altLang="zh-CN" baseline="0" dirty="0" smtClean="0"/>
              <a:t> number will be set to 0000 at once.</a:t>
            </a:r>
          </a:p>
          <a:p>
            <a:r>
              <a:rPr lang="en-US" altLang="zh-CN" baseline="0" dirty="0" smtClean="0"/>
              <a:t>Actually, </a:t>
            </a:r>
            <a:r>
              <a:rPr lang="en-US" altLang="zh-CN" dirty="0" smtClean="0"/>
              <a:t>1100 (Q3Q2Q1Q0) is invisible.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81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34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10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97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0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4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87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Examples of Circuit Analysis.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Example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Recall the characteristic equation of D flip-flop. Q</a:t>
            </a:r>
            <a:r>
              <a:rPr lang="en-US" altLang="zh-CN" baseline="0" dirty="0" smtClean="0"/>
              <a:t> next state equals D.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is the input of the flip-flop. D1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is Q3 inverter. D2 is Q1. D3 is Q1 dot Q2.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Take D </a:t>
            </a:r>
            <a:r>
              <a:rPr lang="en-US" altLang="zh-CN" baseline="0" dirty="0" smtClean="0"/>
              <a:t>into the characteristic equation. 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Write the state equation. Q1’s next state equals Q3’s current state inverter.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Z is the output of the circuit. Write the output equation. Z equals Q1 NOT dot Q3 inverter.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93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sequence generator</a:t>
            </a:r>
            <a:r>
              <a:rPr lang="en-US" altLang="zh-CN" baseline="0" dirty="0" smtClean="0"/>
              <a:t> has 8 bits. The first generated bit is 1. The last generated bit is 0.</a:t>
            </a:r>
          </a:p>
          <a:p>
            <a:r>
              <a:rPr lang="en-US" altLang="zh-CN" baseline="0" dirty="0" smtClean="0"/>
              <a:t>Each bit is generated by state transition. So we have 8 state transitions.</a:t>
            </a:r>
          </a:p>
          <a:p>
            <a:r>
              <a:rPr lang="en-US" altLang="zh-CN" baseline="0" dirty="0" smtClean="0"/>
              <a:t>We have 8 lines in state transition table. The states are from 000 to 111.</a:t>
            </a:r>
          </a:p>
          <a:p>
            <a:r>
              <a:rPr lang="en-US" altLang="zh-CN" baseline="0" dirty="0" smtClean="0"/>
              <a:t>When state 000 changes into 001, the first bit is generated. So at this time circuit output Z is 1.</a:t>
            </a:r>
          </a:p>
          <a:p>
            <a:r>
              <a:rPr lang="en-US" altLang="zh-CN" baseline="0" dirty="0" smtClean="0"/>
              <a:t>We write Q3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 the far left</a:t>
            </a:r>
            <a:r>
              <a:rPr lang="en-US" altLang="zh-CN" baseline="0" dirty="0" smtClean="0"/>
              <a:t>. Because Q3 is the highest bit.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circuit is required to be implemented by</a:t>
            </a:r>
            <a:r>
              <a:rPr lang="en-US" altLang="zh-CN" dirty="0" smtClean="0"/>
              <a:t> JK flip-flop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Look at the K-map of Q3’s next state equation.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draw K-circles in shadow blocks to get Q3’s current state inverter.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draw K-circles in clear blocks to get Q3’s current state.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sequence generator</a:t>
            </a:r>
            <a:r>
              <a:rPr lang="en-US" altLang="zh-CN" baseline="0" dirty="0" smtClean="0"/>
              <a:t> has 8 bits. The first generated bit is 1. The last generated bit is 0.</a:t>
            </a:r>
          </a:p>
          <a:p>
            <a:r>
              <a:rPr lang="en-US" altLang="zh-CN" baseline="0" dirty="0" smtClean="0"/>
              <a:t>Each bit is generated by state transition. So we have 8 state transitions.</a:t>
            </a:r>
          </a:p>
          <a:p>
            <a:r>
              <a:rPr lang="en-US" altLang="zh-CN" baseline="0" dirty="0" smtClean="0"/>
              <a:t>We have 8 lines in state transition table. The states are from 000 to 111.</a:t>
            </a:r>
          </a:p>
          <a:p>
            <a:r>
              <a:rPr lang="en-US" altLang="zh-CN" baseline="0" dirty="0" smtClean="0"/>
              <a:t>When state 000 changes into 001, the first bit is generated. So at this time circuit output Z is 1.</a:t>
            </a:r>
          </a:p>
          <a:p>
            <a:r>
              <a:rPr lang="en-US" altLang="zh-CN" baseline="0" dirty="0" smtClean="0"/>
              <a:t>We write Q3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 the far left</a:t>
            </a:r>
            <a:r>
              <a:rPr lang="en-US" altLang="zh-CN" baseline="0" dirty="0" smtClean="0"/>
              <a:t>. Because Q3 is the highest bit.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705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last“1” </a:t>
            </a:r>
            <a:r>
              <a:rPr lang="en-US" altLang="zh-CN" baseline="0" dirty="0" smtClean="0"/>
              <a:t>in the previous sequence can be reused by the current sequence.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 are required to detect</a:t>
            </a:r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overlapped “111” sequence.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 3 bits in the sequence.</a:t>
            </a:r>
          </a:p>
          <a:p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So we need to define 3 states only.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S0</a:t>
            </a:r>
            <a:r>
              <a:rPr lang="en-US" altLang="zh-CN" dirty="0" smtClean="0">
                <a:sym typeface="Wingdings" pitchFamily="2" charset="2"/>
              </a:rPr>
              <a:t>S1: The</a:t>
            </a:r>
            <a:r>
              <a:rPr lang="en-US" altLang="zh-CN" baseline="0" dirty="0" smtClean="0">
                <a:sym typeface="Wingdings" pitchFamily="2" charset="2"/>
              </a:rPr>
              <a:t> input sequence is “1”. S0 changes into S1.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S1</a:t>
            </a:r>
            <a:r>
              <a:rPr lang="en-US" altLang="zh-CN" dirty="0" smtClean="0">
                <a:sym typeface="Wingdings" pitchFamily="2" charset="2"/>
              </a:rPr>
              <a:t>S2: The</a:t>
            </a:r>
            <a:r>
              <a:rPr lang="en-US" altLang="zh-CN" baseline="0" dirty="0" smtClean="0">
                <a:sym typeface="Wingdings" pitchFamily="2" charset="2"/>
              </a:rPr>
              <a:t> input sequence is “11”.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S2</a:t>
            </a:r>
            <a:r>
              <a:rPr lang="en-US" altLang="zh-CN" dirty="0" smtClean="0">
                <a:sym typeface="Wingdings" pitchFamily="2" charset="2"/>
              </a:rPr>
              <a:t>S2: The</a:t>
            </a:r>
            <a:r>
              <a:rPr lang="en-US" altLang="zh-CN" baseline="0" dirty="0" smtClean="0">
                <a:sym typeface="Wingdings" pitchFamily="2" charset="2"/>
              </a:rPr>
              <a:t> input sequence is “111”. The output becomes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S0</a:t>
            </a:r>
            <a:r>
              <a:rPr lang="en-US" altLang="zh-CN" dirty="0" smtClean="0">
                <a:sym typeface="Wingdings" pitchFamily="2" charset="2"/>
              </a:rPr>
              <a:t>S0: the</a:t>
            </a:r>
            <a:r>
              <a:rPr lang="en-US" altLang="zh-CN" baseline="0" dirty="0" smtClean="0">
                <a:sym typeface="Wingdings" pitchFamily="2" charset="2"/>
              </a:rPr>
              <a:t> input sequence is “0”. The current state is S0. The next state is also S0.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S1</a:t>
            </a:r>
            <a:r>
              <a:rPr lang="en-US" altLang="zh-CN" dirty="0" smtClean="0">
                <a:sym typeface="Wingdings" pitchFamily="2" charset="2"/>
              </a:rPr>
              <a:t>S0: the</a:t>
            </a:r>
            <a:r>
              <a:rPr lang="en-US" altLang="zh-CN" baseline="0" dirty="0" smtClean="0">
                <a:sym typeface="Wingdings" pitchFamily="2" charset="2"/>
              </a:rPr>
              <a:t> input sequence is “10”.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S2</a:t>
            </a:r>
            <a:r>
              <a:rPr lang="en-US" altLang="zh-CN" dirty="0" smtClean="0">
                <a:sym typeface="Wingdings" pitchFamily="2" charset="2"/>
              </a:rPr>
              <a:t>S0: the</a:t>
            </a:r>
            <a:r>
              <a:rPr lang="en-US" altLang="zh-CN" baseline="0" dirty="0" smtClean="0">
                <a:sym typeface="Wingdings" pitchFamily="2" charset="2"/>
              </a:rPr>
              <a:t> input sequence is “110”.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Assign codes to states</a:t>
            </a:r>
            <a:r>
              <a:rPr lang="en-US" altLang="zh-CN" baseline="0" dirty="0" smtClean="0"/>
              <a:t> by two-bit binary numbers in the ascending order.</a:t>
            </a:r>
          </a:p>
          <a:p>
            <a:r>
              <a:rPr lang="en-US" altLang="zh-CN" baseline="0" dirty="0" smtClean="0"/>
              <a:t>S0 is 00. S1 is 01. S2 is 10. S3 is 11.</a:t>
            </a:r>
          </a:p>
          <a:p>
            <a:r>
              <a:rPr lang="en-US" altLang="zh-CN" baseline="0" dirty="0" smtClean="0"/>
              <a:t>S3 is the unused state. But we need it in state transition 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Convert state</a:t>
            </a:r>
            <a:r>
              <a:rPr lang="en-US" altLang="zh-CN" baseline="0" dirty="0" smtClean="0"/>
              <a:t> transition diagram into state transition table.</a:t>
            </a:r>
          </a:p>
          <a:p>
            <a:r>
              <a:rPr lang="en-US" altLang="zh-CN" dirty="0" smtClean="0"/>
              <a:t>Look at state</a:t>
            </a:r>
            <a:r>
              <a:rPr lang="en-US" altLang="zh-CN" baseline="0" dirty="0" smtClean="0"/>
              <a:t> transition table. We have circuit input X, current state, next state, circuit output Y. </a:t>
            </a:r>
          </a:p>
          <a:p>
            <a:r>
              <a:rPr lang="en-US" altLang="zh-CN" baseline="0" dirty="0" smtClean="0"/>
              <a:t>We write Q3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 the far left</a:t>
            </a:r>
            <a:r>
              <a:rPr lang="en-US" altLang="zh-CN" baseline="0" dirty="0" smtClean="0"/>
              <a:t>. Because Q3 is the highest bit.</a:t>
            </a:r>
          </a:p>
          <a:p>
            <a:r>
              <a:rPr lang="en-US" altLang="zh-CN" dirty="0" smtClean="0"/>
              <a:t>Look at the first line.</a:t>
            </a:r>
            <a:r>
              <a:rPr lang="en-US" altLang="zh-CN" baseline="0" dirty="0" smtClean="0"/>
              <a:t> State 00 is unchanged, when the input bit X is 0. At the same time, circuit output Y is 0. </a:t>
            </a:r>
          </a:p>
          <a:p>
            <a:r>
              <a:rPr lang="en-US" altLang="zh-CN" baseline="0" dirty="0" smtClean="0"/>
              <a:t>The next state of S3 is “d”(don’t care term). The output of S3 is “d”(don’t care term.)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Simplify state equation</a:t>
            </a:r>
            <a:r>
              <a:rPr lang="en-US" altLang="zh-CN" baseline="0" dirty="0" smtClean="0"/>
              <a:t> by K-map.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circuit is required to be implemented by</a:t>
            </a:r>
            <a:r>
              <a:rPr lang="en-US" altLang="zh-CN" dirty="0" smtClean="0"/>
              <a:t> JK flip-flop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Look at the K-map of Q1’s next state equation.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draw K-circles in shadow blocks to get Q1’s current state inverter.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draw K-circles in clear blocks to get Q1’s current state.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Look at the state equation of Q0. We don’t have Q0’s current state. So K0 is 1.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Write state</a:t>
            </a:r>
            <a:r>
              <a:rPr lang="en-US" altLang="zh-CN" baseline="0" dirty="0" smtClean="0"/>
              <a:t> transition table.</a:t>
            </a:r>
          </a:p>
          <a:p>
            <a:r>
              <a:rPr lang="en-US" altLang="zh-CN" baseline="0" dirty="0" smtClean="0"/>
              <a:t>Current states are input signals. Next states are output signals. Z is the circuit output.</a:t>
            </a:r>
          </a:p>
          <a:p>
            <a:r>
              <a:rPr lang="en-US" altLang="zh-CN" baseline="0" dirty="0" smtClean="0"/>
              <a:t>Write Q3 Q2 Q1. We write Q3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 the far left</a:t>
            </a:r>
            <a:r>
              <a:rPr lang="en-US" altLang="zh-CN" baseline="0" dirty="0" smtClean="0"/>
              <a:t>. Because Q3 is the highest bit.</a:t>
            </a:r>
          </a:p>
          <a:p>
            <a:r>
              <a:rPr lang="en-US" altLang="zh-CN" baseline="0" dirty="0" smtClean="0"/>
              <a:t>Write the current state values of Q in the ascending order, from 000 to 111.</a:t>
            </a:r>
          </a:p>
          <a:p>
            <a:r>
              <a:rPr lang="en-US" altLang="zh-CN" baseline="0" dirty="0" smtClean="0"/>
              <a:t>Calculate the next state values of Q by state equation.</a:t>
            </a:r>
          </a:p>
          <a:p>
            <a:r>
              <a:rPr lang="en-US" altLang="zh-CN" baseline="0" dirty="0" smtClean="0"/>
              <a:t>Look at the first line. Current state Q3Q2Q1 are 0. For Q3’s next state, 0 dot 0 equals 0. Q3’s next state is 0.</a:t>
            </a:r>
          </a:p>
          <a:p>
            <a:r>
              <a:rPr lang="en-US" altLang="zh-CN" baseline="0" dirty="0" smtClean="0"/>
              <a:t>Calculate circuit output Z by output equation.</a:t>
            </a:r>
          </a:p>
          <a:p>
            <a:r>
              <a:rPr lang="en-US" altLang="zh-CN" baseline="0" dirty="0" smtClean="0"/>
              <a:t>Look at the first line. Current state Q3Q2Q1 are 0. For circuit output Z, Q3 is 0. Inverting 0 is 1.So Z is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Simplify output</a:t>
            </a:r>
            <a:r>
              <a:rPr lang="en-US" altLang="zh-CN" baseline="0" dirty="0" smtClean="0"/>
              <a:t> equation by K-map.</a:t>
            </a:r>
          </a:p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Draw K-circle on “1” blocks only. Otherwise</a:t>
            </a:r>
            <a:r>
              <a:rPr lang="en-US" altLang="zh-CN" baseline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the output Z will be wrong.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last“1” </a:t>
            </a:r>
            <a:r>
              <a:rPr lang="en-US" altLang="zh-CN" baseline="0" dirty="0" smtClean="0"/>
              <a:t>in the previous sequence can be reused by the current sequence.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511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code “011” is detected.</a:t>
            </a:r>
            <a:r>
              <a:rPr lang="en-US" altLang="zh-CN" baseline="0" dirty="0" smtClean="0"/>
              <a:t> The circuit output becomes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circuit returns to the initial state after the input of each code.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They</a:t>
            </a:r>
            <a:r>
              <a:rPr lang="en-US" altLang="zh-CN" baseline="0" dirty="0" smtClean="0"/>
              <a:t> have the same input-output pair (0/0, 1/0). They have the same next state (“A”).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next</a:t>
            </a:r>
            <a:r>
              <a:rPr lang="en-US" altLang="zh-CN" baseline="0" dirty="0" smtClean="0"/>
              <a:t> s</a:t>
            </a:r>
            <a:r>
              <a:rPr lang="en-US" altLang="zh-CN" dirty="0" smtClean="0"/>
              <a:t>tate of “C” is changed into “D”.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Assign codes to the states by 3-bit binary numbers in the ascending order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Look at state</a:t>
            </a:r>
            <a:r>
              <a:rPr lang="en-US" altLang="zh-CN" baseline="0" dirty="0" smtClean="0"/>
              <a:t> transition table.</a:t>
            </a:r>
          </a:p>
          <a:p>
            <a:r>
              <a:rPr lang="en-US" altLang="zh-CN" baseline="0" dirty="0" smtClean="0"/>
              <a:t>We have circuit input X, current state, next state, circuit output Z.</a:t>
            </a:r>
          </a:p>
          <a:p>
            <a:r>
              <a:rPr lang="en-US" altLang="zh-CN" baseline="0" dirty="0" smtClean="0"/>
              <a:t>We write Q3 on the far left. Because Q3 is the highest bit.</a:t>
            </a:r>
            <a:endParaRPr lang="en-US" altLang="zh-CN" dirty="0" smtClean="0"/>
          </a:p>
          <a:p>
            <a:r>
              <a:rPr lang="en-US" altLang="zh-CN" dirty="0" smtClean="0"/>
              <a:t>Look at the fist line.</a:t>
            </a:r>
          </a:p>
          <a:p>
            <a:r>
              <a:rPr lang="en-US" altLang="zh-CN" dirty="0" smtClean="0"/>
              <a:t>When</a:t>
            </a:r>
            <a:r>
              <a:rPr lang="en-US" altLang="zh-CN" baseline="0" dirty="0" smtClean="0"/>
              <a:t> the circuit input X is 0, state 000 changes into 001. At the same time, the circuit output Z is 0.</a:t>
            </a:r>
          </a:p>
          <a:p>
            <a:r>
              <a:rPr lang="en-US" altLang="zh-CN" baseline="0" dirty="0" smtClean="0"/>
              <a:t>Look at the unused state 101.</a:t>
            </a:r>
          </a:p>
          <a:p>
            <a:r>
              <a:rPr lang="en-US" altLang="zh-CN" baseline="0" dirty="0" smtClean="0"/>
              <a:t>Its next state is “d”(don’t care term). Its output is “d”(don’t care term).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circuit</a:t>
            </a:r>
            <a:r>
              <a:rPr lang="en-US" altLang="zh-CN" baseline="0" dirty="0" smtClean="0"/>
              <a:t> is required to be implemented by D flip-flop.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State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Transition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Diagram.</a:t>
            </a:r>
            <a:endParaRPr lang="en-US" altLang="zh-CN" dirty="0" smtClean="0"/>
          </a:p>
          <a:p>
            <a:r>
              <a:rPr lang="en-US" altLang="zh-CN" dirty="0" smtClean="0"/>
              <a:t>Write</a:t>
            </a:r>
            <a:r>
              <a:rPr lang="en-US" altLang="zh-CN" baseline="0" dirty="0" smtClean="0"/>
              <a:t> each state value of Q3Q2Q1 in a circle. Use an arrow to connect the current state and next state.</a:t>
            </a:r>
          </a:p>
          <a:p>
            <a:r>
              <a:rPr lang="en-US" altLang="zh-CN" baseline="0" dirty="0" smtClean="0"/>
              <a:t>Write the circuit output Z beside the arrow.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Look at the first line of the state</a:t>
            </a:r>
            <a:r>
              <a:rPr lang="en-US" altLang="zh-CN" baseline="0" dirty="0" smtClean="0"/>
              <a:t> transition table.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current state is 000. The next state is 001. The circuit output Z is 1. </a:t>
            </a:r>
          </a:p>
          <a:p>
            <a:r>
              <a:rPr lang="en-US" altLang="zh-CN" baseline="0" dirty="0" smtClean="0"/>
              <a:t>If the current state is 110, and the next state is 000, then the circuit output Z is 0.</a:t>
            </a:r>
          </a:p>
          <a:p>
            <a:r>
              <a:rPr lang="en-US" altLang="zh-CN" baseline="0" dirty="0" smtClean="0"/>
              <a:t>After we count five numbers, the circuit output becomes 0. </a:t>
            </a:r>
          </a:p>
          <a:p>
            <a:r>
              <a:rPr lang="en-US" altLang="zh-CN" baseline="0" dirty="0" smtClean="0"/>
              <a:t>For role of the circuit, it is a circuit counting five numbers.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1813"/>
            <a:ext cx="4730750" cy="26622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Examples of Circuit Analysis.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Example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Recall the characteristic equation of D flip-flop. Q</a:t>
            </a:r>
            <a:r>
              <a:rPr lang="en-US" altLang="zh-CN" baseline="0" dirty="0" smtClean="0"/>
              <a:t> next state equals D.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is the input of the flip-flop. D1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is Q3 inverter. D2 is Q1. D3 is Q1 dot Q2.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Take D </a:t>
            </a:r>
            <a:r>
              <a:rPr lang="en-US" altLang="zh-CN" baseline="0" dirty="0" smtClean="0"/>
              <a:t>into the characteristic equation. </a:t>
            </a:r>
            <a:r>
              <a:rPr lang="en-US" altLang="zh-CN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Write the state equation. Q1’s next state equals Q3’s current state inverter.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Z is the output of the circuit. Write the output equation. Z equals Q1 NOT dot Q3 inverter.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730251" y="2717800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577851" y="26971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618067" y="2700338"/>
            <a:ext cx="2159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12314767" y="2697164"/>
            <a:ext cx="4064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645585" y="2760663"/>
            <a:ext cx="1166918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538817" y="1881188"/>
            <a:ext cx="103632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62100" y="31242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492251" y="63182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4743451" y="63182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15451" y="63182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0877758-D70B-4043-B2F3-DE00D7FA37C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746D-8AE1-46DC-B9CD-915272F023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3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814388"/>
            <a:ext cx="1538883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814388"/>
            <a:ext cx="764540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C576E-3C02-4641-B683-428B909653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83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422400" y="814388"/>
            <a:ext cx="10464800" cy="5281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3881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790017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6201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5280FD9-FD23-435C-AB1A-5C7BA61B92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55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EB92-3CFB-4441-9E91-B5D295D10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3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5B10E-5FE0-4B8A-AFF9-E4EAFF76E8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6400" y="1981200"/>
            <a:ext cx="5130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9DC80-902C-4D28-BD38-F6FA0D3C05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83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2A31F-31D4-42B5-9737-19BBFE7110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0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531AD-7831-48F5-832D-6A7D13B29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2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8731F-7D2D-487F-91DF-0F18E1235D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37928-0771-4E01-8D02-D146F81D1E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0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E4C97-8039-4376-8528-4BD7A03561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3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03201" y="314326"/>
            <a:ext cx="1130300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88434" y="0"/>
            <a:ext cx="3683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730251" y="1703388"/>
            <a:ext cx="11461749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613834" y="1706564"/>
            <a:ext cx="3937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618067" y="1912938"/>
            <a:ext cx="25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12278784" y="1676400"/>
            <a:ext cx="4064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609600" y="1739900"/>
            <a:ext cx="11669184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201084" y="0"/>
            <a:ext cx="1132416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4388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46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88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0017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62017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/>
                <a:latin typeface="Times New Roman" pitchFamily="18" charset="0"/>
              </a:defRPr>
            </a:lvl1pPr>
          </a:lstStyle>
          <a:p>
            <a:fld id="{7AAB20B6-F69D-493A-8E91-DCFBFF1E879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audio" Target="../media/audio1.wav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9.bin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9" Type="http://schemas.openxmlformats.org/officeDocument/2006/relationships/image" Target="../media/image115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audio" Target="../media/audio1.wav"/><Relationship Id="rId7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1.bin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9" Type="http://schemas.openxmlformats.org/officeDocument/2006/relationships/image" Target="../media/image117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53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26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6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24.e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4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63.bin"/><Relationship Id="rId4" Type="http://schemas.openxmlformats.org/officeDocument/2006/relationships/audio" Target="../media/audio2.wav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64.bin"/><Relationship Id="rId4" Type="http://schemas.openxmlformats.org/officeDocument/2006/relationships/audio" Target="../media/audio2.wav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65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70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32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34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audio" Target="../media/audio3.wav"/><Relationship Id="rId7" Type="http://schemas.openxmlformats.org/officeDocument/2006/relationships/image" Target="../media/image1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38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174.bin"/><Relationship Id="rId4" Type="http://schemas.openxmlformats.org/officeDocument/2006/relationships/audio" Target="../media/audio1.wav"/><Relationship Id="rId9" Type="http://schemas.openxmlformats.org/officeDocument/2006/relationships/image" Target="../media/image137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75.bin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17.bin"/><Relationship Id="rId5" Type="http://schemas.openxmlformats.org/officeDocument/2006/relationships/audio" Target="../media/audio1.wav"/><Relationship Id="rId10" Type="http://schemas.openxmlformats.org/officeDocument/2006/relationships/image" Target="../media/image16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76.bin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81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43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45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audio" Target="../media/audio1.wav"/><Relationship Id="rId7" Type="http://schemas.openxmlformats.org/officeDocument/2006/relationships/image" Target="../media/image1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47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49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86.bin"/><Relationship Id="rId4" Type="http://schemas.openxmlformats.org/officeDocument/2006/relationships/audio" Target="../media/audio3.wav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51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95.bin"/><Relationship Id="rId26" Type="http://schemas.openxmlformats.org/officeDocument/2006/relationships/oleObject" Target="../embeddings/oleObject199.bin"/><Relationship Id="rId39" Type="http://schemas.openxmlformats.org/officeDocument/2006/relationships/image" Target="../media/image169.emf"/><Relationship Id="rId21" Type="http://schemas.openxmlformats.org/officeDocument/2006/relationships/image" Target="../media/image160.emf"/><Relationship Id="rId34" Type="http://schemas.openxmlformats.org/officeDocument/2006/relationships/oleObject" Target="../embeddings/oleObject203.bin"/><Relationship Id="rId42" Type="http://schemas.openxmlformats.org/officeDocument/2006/relationships/oleObject" Target="../embeddings/oleObject207.bin"/><Relationship Id="rId47" Type="http://schemas.openxmlformats.org/officeDocument/2006/relationships/image" Target="../media/image173.emf"/><Relationship Id="rId50" Type="http://schemas.openxmlformats.org/officeDocument/2006/relationships/oleObject" Target="../embeddings/oleObject211.bin"/><Relationship Id="rId7" Type="http://schemas.openxmlformats.org/officeDocument/2006/relationships/image" Target="../media/image15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4.bin"/><Relationship Id="rId29" Type="http://schemas.openxmlformats.org/officeDocument/2006/relationships/image" Target="../media/image164.emf"/><Relationship Id="rId11" Type="http://schemas.openxmlformats.org/officeDocument/2006/relationships/image" Target="../media/image155.emf"/><Relationship Id="rId24" Type="http://schemas.openxmlformats.org/officeDocument/2006/relationships/oleObject" Target="../embeddings/oleObject198.bin"/><Relationship Id="rId32" Type="http://schemas.openxmlformats.org/officeDocument/2006/relationships/oleObject" Target="../embeddings/oleObject202.bin"/><Relationship Id="rId37" Type="http://schemas.openxmlformats.org/officeDocument/2006/relationships/image" Target="../media/image168.emf"/><Relationship Id="rId40" Type="http://schemas.openxmlformats.org/officeDocument/2006/relationships/oleObject" Target="../embeddings/oleObject206.bin"/><Relationship Id="rId45" Type="http://schemas.openxmlformats.org/officeDocument/2006/relationships/image" Target="../media/image172.emf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28" Type="http://schemas.openxmlformats.org/officeDocument/2006/relationships/oleObject" Target="../embeddings/oleObject200.bin"/><Relationship Id="rId36" Type="http://schemas.openxmlformats.org/officeDocument/2006/relationships/oleObject" Target="../embeddings/oleObject204.bin"/><Relationship Id="rId49" Type="http://schemas.openxmlformats.org/officeDocument/2006/relationships/image" Target="../media/image174.emf"/><Relationship Id="rId10" Type="http://schemas.openxmlformats.org/officeDocument/2006/relationships/oleObject" Target="../embeddings/oleObject191.bin"/><Relationship Id="rId19" Type="http://schemas.openxmlformats.org/officeDocument/2006/relationships/image" Target="../media/image159.emf"/><Relationship Id="rId31" Type="http://schemas.openxmlformats.org/officeDocument/2006/relationships/image" Target="../media/image165.emf"/><Relationship Id="rId44" Type="http://schemas.openxmlformats.org/officeDocument/2006/relationships/oleObject" Target="../embeddings/oleObject208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93.bin"/><Relationship Id="rId22" Type="http://schemas.openxmlformats.org/officeDocument/2006/relationships/oleObject" Target="../embeddings/oleObject197.bin"/><Relationship Id="rId27" Type="http://schemas.openxmlformats.org/officeDocument/2006/relationships/image" Target="../media/image163.emf"/><Relationship Id="rId30" Type="http://schemas.openxmlformats.org/officeDocument/2006/relationships/oleObject" Target="../embeddings/oleObject201.bin"/><Relationship Id="rId35" Type="http://schemas.openxmlformats.org/officeDocument/2006/relationships/image" Target="../media/image167.emf"/><Relationship Id="rId43" Type="http://schemas.openxmlformats.org/officeDocument/2006/relationships/image" Target="../media/image171.emf"/><Relationship Id="rId48" Type="http://schemas.openxmlformats.org/officeDocument/2006/relationships/oleObject" Target="../embeddings/oleObject210.bin"/><Relationship Id="rId8" Type="http://schemas.openxmlformats.org/officeDocument/2006/relationships/oleObject" Target="../embeddings/oleObject190.bin"/><Relationship Id="rId51" Type="http://schemas.openxmlformats.org/officeDocument/2006/relationships/image" Target="../media/image175.emf"/><Relationship Id="rId3" Type="http://schemas.openxmlformats.org/officeDocument/2006/relationships/audio" Target="../media/audio2.wav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33" Type="http://schemas.openxmlformats.org/officeDocument/2006/relationships/image" Target="../media/image166.emf"/><Relationship Id="rId38" Type="http://schemas.openxmlformats.org/officeDocument/2006/relationships/oleObject" Target="../embeddings/oleObject205.bin"/><Relationship Id="rId46" Type="http://schemas.openxmlformats.org/officeDocument/2006/relationships/oleObject" Target="../embeddings/oleObject209.bin"/><Relationship Id="rId20" Type="http://schemas.openxmlformats.org/officeDocument/2006/relationships/oleObject" Target="../embeddings/oleObject196.bin"/><Relationship Id="rId41" Type="http://schemas.openxmlformats.org/officeDocument/2006/relationships/image" Target="../media/image170.emf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89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82.w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21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80.e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22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186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88.w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184.emf"/><Relationship Id="rId3" Type="http://schemas.openxmlformats.org/officeDocument/2006/relationships/audio" Target="../media/audio2.wav"/><Relationship Id="rId7" Type="http://schemas.openxmlformats.org/officeDocument/2006/relationships/image" Target="../media/image179.emf"/><Relationship Id="rId12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186.emf"/><Relationship Id="rId5" Type="http://schemas.openxmlformats.org/officeDocument/2006/relationships/image" Target="../media/image178.emf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180.e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194.wmf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191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181.wmf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197.e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239.bin"/><Relationship Id="rId4" Type="http://schemas.openxmlformats.org/officeDocument/2006/relationships/audio" Target="../media/audio1.wav"/><Relationship Id="rId9" Type="http://schemas.openxmlformats.org/officeDocument/2006/relationships/image" Target="../media/image196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244.bin"/><Relationship Id="rId3" Type="http://schemas.openxmlformats.org/officeDocument/2006/relationships/notesSlide" Target="../notesSlides/notesSlide61.xml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00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19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20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10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247.bin"/><Relationship Id="rId4" Type="http://schemas.openxmlformats.org/officeDocument/2006/relationships/audio" Target="../media/audio1.wav"/><Relationship Id="rId9" Type="http://schemas.openxmlformats.org/officeDocument/2006/relationships/image" Target="../media/image202.emf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1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5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5.emf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1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53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207.emf"/><Relationship Id="rId4" Type="http://schemas.openxmlformats.org/officeDocument/2006/relationships/oleObject" Target="../embeddings/oleObject254.bin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11.emf"/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208.emf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10.e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257.bin"/><Relationship Id="rId4" Type="http://schemas.openxmlformats.org/officeDocument/2006/relationships/audio" Target="../media/audio3.wav"/><Relationship Id="rId9" Type="http://schemas.openxmlformats.org/officeDocument/2006/relationships/image" Target="../media/image209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07.e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62.bin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9.emf"/><Relationship Id="rId3" Type="http://schemas.openxmlformats.org/officeDocument/2006/relationships/audio" Target="../media/audio3.wav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8.bin"/><Relationship Id="rId4" Type="http://schemas.openxmlformats.org/officeDocument/2006/relationships/audio" Target="../media/audio1.wav"/><Relationship Id="rId9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audio" Target="../media/audio3.wav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49.bin"/><Relationship Id="rId4" Type="http://schemas.openxmlformats.org/officeDocument/2006/relationships/audio" Target="../media/audio1.wav"/><Relationship Id="rId9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audio" Target="../media/audio3.wav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8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57.bin"/><Relationship Id="rId4" Type="http://schemas.openxmlformats.org/officeDocument/2006/relationships/audio" Target="../media/audio1.wav"/><Relationship Id="rId9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e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5" Type="http://schemas.openxmlformats.org/officeDocument/2006/relationships/audio" Target="../media/audio2.wav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audio" Target="../media/audio3.wav"/><Relationship Id="rId9" Type="http://schemas.openxmlformats.org/officeDocument/2006/relationships/image" Target="../media/image2.emf"/><Relationship Id="rId1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audio" Target="../media/audio2.wav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6.emf"/><Relationship Id="rId3" Type="http://schemas.openxmlformats.org/officeDocument/2006/relationships/audio" Target="../media/audio1.wav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5.emf"/><Relationship Id="rId5" Type="http://schemas.openxmlformats.org/officeDocument/2006/relationships/audio" Target="../media/audio2.wav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62.bin"/><Relationship Id="rId4" Type="http://schemas.openxmlformats.org/officeDocument/2006/relationships/audio" Target="../media/audio3.wav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audio" Target="../media/audio2.wav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3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6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6.v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71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4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0.e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78.bin"/><Relationship Id="rId4" Type="http://schemas.openxmlformats.org/officeDocument/2006/relationships/audio" Target="../media/audio3.wav"/><Relationship Id="rId9" Type="http://schemas.openxmlformats.org/officeDocument/2006/relationships/image" Target="../media/image79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1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81.bin"/><Relationship Id="rId4" Type="http://schemas.openxmlformats.org/officeDocument/2006/relationships/audio" Target="../media/audio3.wav"/><Relationship Id="rId9" Type="http://schemas.openxmlformats.org/officeDocument/2006/relationships/image" Target="../media/image79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76.wmf"/><Relationship Id="rId5" Type="http://schemas.openxmlformats.org/officeDocument/2006/relationships/image" Target="../media/image80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5.emf"/><Relationship Id="rId24" Type="http://schemas.openxmlformats.org/officeDocument/2006/relationships/oleObject" Target="../embeddings/oleObject97.bin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89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image" Target="../media/image93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5.e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89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93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90.emf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85.emf"/><Relationship Id="rId24" Type="http://schemas.openxmlformats.org/officeDocument/2006/relationships/oleObject" Target="../embeddings/oleObject121.bin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89.e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93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2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24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8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01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30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04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3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01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04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11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e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4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09.emf"/><Relationship Id="rId22" Type="http://schemas.openxmlformats.org/officeDocument/2006/relationships/image" Target="../media/image113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57672" y="116632"/>
            <a:ext cx="8686800" cy="144655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Chapter 6 Synchronous Sequential Logic Circuit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0" y="2026096"/>
            <a:ext cx="9144000" cy="4222304"/>
          </a:xfrm>
        </p:spPr>
        <p:txBody>
          <a:bodyPr/>
          <a:lstStyle/>
          <a:p>
            <a:r>
              <a:rPr lang="en-US" altLang="zh-CN" sz="29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sz="29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Definition of Synchronous Sequential Logic Circuit</a:t>
            </a:r>
            <a:endParaRPr lang="zh-CN" altLang="en-US" sz="29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9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9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29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Analysis of Synchronous Sequential Logic Circuit</a:t>
            </a:r>
            <a:endParaRPr lang="zh-CN" altLang="en-US" sz="29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9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9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sz="29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Design of Synchronous Sequential Logic Circuit</a:t>
            </a:r>
            <a:endParaRPr lang="zh-CN" altLang="en-US" sz="29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29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9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4 </a:t>
            </a:r>
            <a:r>
              <a:rPr lang="en-US" altLang="zh-CN" sz="29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Typical Synchronous Sequential Logic Circuits</a:t>
            </a:r>
            <a:endParaRPr lang="zh-CN" altLang="en-US" sz="29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767"/>
            <a:ext cx="9324528" cy="2123658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Analysis of Synchronous Sequential Logic Circuit </a:t>
            </a:r>
            <a:b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2.1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Steps for Analysis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87489" y="3400427"/>
            <a:ext cx="954139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Output Equation, Excitation Equation, State Equation</a:t>
            </a:r>
          </a:p>
          <a:p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487488" y="4252911"/>
            <a:ext cx="4183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3.State Transition 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487488" y="5197726"/>
            <a:ext cx="4721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487488" y="6133830"/>
            <a:ext cx="366158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Role of the Circuit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95872" y="2645971"/>
            <a:ext cx="776848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Characteristic Equation of Flip-Flop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  <p:bldP spid="38917" grpId="0" build="p" autoUpdateAnimBg="0"/>
      <p:bldP spid="38918" grpId="0" build="p" autoUpdateAnimBg="0"/>
      <p:bldP spid="38920" grpId="0" build="p" autoUpdateAnimBg="0"/>
      <p:bldP spid="10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4285308" y="1205946"/>
            <a:ext cx="1685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4285353" y="2145236"/>
            <a:ext cx="4075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1" name="Rectangle 61"/>
          <p:cNvSpPr>
            <a:spLocks noChangeArrowheads="1"/>
          </p:cNvSpPr>
          <p:nvPr/>
        </p:nvSpPr>
        <p:spPr bwMode="auto">
          <a:xfrm>
            <a:off x="4285353" y="3015763"/>
            <a:ext cx="4075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2" name="Rectangle 62"/>
          <p:cNvSpPr>
            <a:spLocks noChangeArrowheads="1"/>
          </p:cNvSpPr>
          <p:nvPr/>
        </p:nvSpPr>
        <p:spPr bwMode="auto">
          <a:xfrm>
            <a:off x="4285353" y="3859748"/>
            <a:ext cx="4075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3" name="Rectangle 63"/>
          <p:cNvSpPr>
            <a:spLocks noChangeArrowheads="1"/>
          </p:cNvSpPr>
          <p:nvPr/>
        </p:nvSpPr>
        <p:spPr bwMode="auto">
          <a:xfrm>
            <a:off x="4285352" y="4788442"/>
            <a:ext cx="77153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3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6330182" y="1831106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6482582" y="4802906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2672582" y="5031506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2748782" y="1907307"/>
            <a:ext cx="1447800" cy="1281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3436" name="Group 76"/>
          <p:cNvGrpSpPr>
            <a:grpSpLocks/>
          </p:cNvGrpSpPr>
          <p:nvPr/>
        </p:nvGrpSpPr>
        <p:grpSpPr bwMode="auto">
          <a:xfrm>
            <a:off x="7484294" y="5187081"/>
            <a:ext cx="1284288" cy="1143000"/>
            <a:chOff x="3460" y="2882"/>
            <a:chExt cx="809" cy="720"/>
          </a:xfrm>
        </p:grpSpPr>
        <p:sp>
          <p:nvSpPr>
            <p:cNvPr id="143379" name="Arc 19"/>
            <p:cNvSpPr>
              <a:spLocks/>
            </p:cNvSpPr>
            <p:nvPr/>
          </p:nvSpPr>
          <p:spPr bwMode="auto">
            <a:xfrm>
              <a:off x="3460" y="2882"/>
              <a:ext cx="809" cy="720"/>
            </a:xfrm>
            <a:custGeom>
              <a:avLst/>
              <a:gdLst>
                <a:gd name="G0" fmla="+- 20265 0 0"/>
                <a:gd name="G1" fmla="+- 21600 0 0"/>
                <a:gd name="G2" fmla="+- 21600 0 0"/>
                <a:gd name="T0" fmla="*/ 11705 w 41865"/>
                <a:gd name="T1" fmla="*/ 1768 h 43200"/>
                <a:gd name="T2" fmla="*/ 0 w 41865"/>
                <a:gd name="T3" fmla="*/ 29075 h 43200"/>
                <a:gd name="T4" fmla="*/ 20265 w 4186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65" h="43200" fill="none" extrusionOk="0">
                  <a:moveTo>
                    <a:pt x="11705" y="1768"/>
                  </a:moveTo>
                  <a:cubicBezTo>
                    <a:pt x="14408" y="601"/>
                    <a:pt x="17321" y="-1"/>
                    <a:pt x="20265" y="0"/>
                  </a:cubicBezTo>
                  <a:cubicBezTo>
                    <a:pt x="32194" y="0"/>
                    <a:pt x="41865" y="9670"/>
                    <a:pt x="41865" y="21600"/>
                  </a:cubicBezTo>
                  <a:cubicBezTo>
                    <a:pt x="41865" y="33529"/>
                    <a:pt x="32194" y="43200"/>
                    <a:pt x="20265" y="43200"/>
                  </a:cubicBezTo>
                  <a:cubicBezTo>
                    <a:pt x="11218" y="43200"/>
                    <a:pt x="3130" y="37562"/>
                    <a:pt x="-1" y="29075"/>
                  </a:cubicBezTo>
                </a:path>
                <a:path w="41865" h="43200" stroke="0" extrusionOk="0">
                  <a:moveTo>
                    <a:pt x="11705" y="1768"/>
                  </a:moveTo>
                  <a:cubicBezTo>
                    <a:pt x="14408" y="601"/>
                    <a:pt x="17321" y="-1"/>
                    <a:pt x="20265" y="0"/>
                  </a:cubicBezTo>
                  <a:cubicBezTo>
                    <a:pt x="32194" y="0"/>
                    <a:pt x="41865" y="9670"/>
                    <a:pt x="41865" y="21600"/>
                  </a:cubicBezTo>
                  <a:cubicBezTo>
                    <a:pt x="41865" y="33529"/>
                    <a:pt x="32194" y="43200"/>
                    <a:pt x="20265" y="43200"/>
                  </a:cubicBezTo>
                  <a:cubicBezTo>
                    <a:pt x="11218" y="43200"/>
                    <a:pt x="3130" y="37562"/>
                    <a:pt x="-1" y="29075"/>
                  </a:cubicBezTo>
                  <a:lnTo>
                    <a:pt x="2026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2" name="Rectangle 22"/>
            <p:cNvSpPr>
              <a:spLocks noChangeArrowheads="1"/>
            </p:cNvSpPr>
            <p:nvPr/>
          </p:nvSpPr>
          <p:spPr bwMode="auto">
            <a:xfrm>
              <a:off x="3837" y="297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143383" name="Rectangle 23"/>
            <p:cNvSpPr>
              <a:spLocks noChangeArrowheads="1"/>
            </p:cNvSpPr>
            <p:nvPr/>
          </p:nvSpPr>
          <p:spPr bwMode="auto">
            <a:xfrm>
              <a:off x="3837" y="31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</p:grpSp>
      <p:grpSp>
        <p:nvGrpSpPr>
          <p:cNvPr id="143438" name="Group 78"/>
          <p:cNvGrpSpPr>
            <a:grpSpLocks/>
          </p:cNvGrpSpPr>
          <p:nvPr/>
        </p:nvGrpSpPr>
        <p:grpSpPr bwMode="auto">
          <a:xfrm>
            <a:off x="4044182" y="5302969"/>
            <a:ext cx="2595562" cy="519112"/>
            <a:chOff x="1293" y="2955"/>
            <a:chExt cx="1635" cy="327"/>
          </a:xfrm>
        </p:grpSpPr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flipH="1">
              <a:off x="1293" y="3264"/>
              <a:ext cx="1635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4" name="Rectangle 24"/>
            <p:cNvSpPr>
              <a:spLocks noChangeArrowheads="1"/>
            </p:cNvSpPr>
            <p:nvPr/>
          </p:nvSpPr>
          <p:spPr bwMode="auto">
            <a:xfrm>
              <a:off x="1965" y="295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</p:grpSp>
      <p:grpSp>
        <p:nvGrpSpPr>
          <p:cNvPr id="143434" name="Group 74"/>
          <p:cNvGrpSpPr>
            <a:grpSpLocks/>
          </p:cNvGrpSpPr>
          <p:nvPr/>
        </p:nvGrpSpPr>
        <p:grpSpPr bwMode="auto">
          <a:xfrm>
            <a:off x="3967982" y="5945906"/>
            <a:ext cx="3200400" cy="579438"/>
            <a:chOff x="1245" y="3360"/>
            <a:chExt cx="2016" cy="365"/>
          </a:xfrm>
        </p:grpSpPr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1245" y="3408"/>
              <a:ext cx="201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5" name="Rectangle 25"/>
            <p:cNvSpPr>
              <a:spLocks noChangeArrowheads="1"/>
            </p:cNvSpPr>
            <p:nvPr/>
          </p:nvSpPr>
          <p:spPr bwMode="auto">
            <a:xfrm>
              <a:off x="2013" y="33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</p:grpSp>
      <p:grpSp>
        <p:nvGrpSpPr>
          <p:cNvPr id="143430" name="Group 70"/>
          <p:cNvGrpSpPr>
            <a:grpSpLocks/>
          </p:cNvGrpSpPr>
          <p:nvPr/>
        </p:nvGrpSpPr>
        <p:grpSpPr bwMode="auto">
          <a:xfrm>
            <a:off x="6711183" y="2974106"/>
            <a:ext cx="657225" cy="1828800"/>
            <a:chOff x="2973" y="1488"/>
            <a:chExt cx="414" cy="1152"/>
          </a:xfrm>
        </p:grpSpPr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 flipV="1">
              <a:off x="3357" y="1488"/>
              <a:ext cx="0" cy="11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2973" y="2016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</p:grpSp>
      <p:grpSp>
        <p:nvGrpSpPr>
          <p:cNvPr id="143435" name="Group 75"/>
          <p:cNvGrpSpPr>
            <a:grpSpLocks/>
          </p:cNvGrpSpPr>
          <p:nvPr/>
        </p:nvGrpSpPr>
        <p:grpSpPr bwMode="auto">
          <a:xfrm>
            <a:off x="3142482" y="3140794"/>
            <a:ext cx="590550" cy="1981200"/>
            <a:chOff x="717" y="1584"/>
            <a:chExt cx="372" cy="1248"/>
          </a:xfrm>
        </p:grpSpPr>
        <p:sp>
          <p:nvSpPr>
            <p:cNvPr id="143377" name="Line 17"/>
            <p:cNvSpPr>
              <a:spLocks noChangeShapeType="1"/>
            </p:cNvSpPr>
            <p:nvPr/>
          </p:nvSpPr>
          <p:spPr bwMode="auto">
            <a:xfrm flipV="1">
              <a:off x="1053" y="1584"/>
              <a:ext cx="0" cy="124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717" y="19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</p:grpSp>
      <p:grpSp>
        <p:nvGrpSpPr>
          <p:cNvPr id="143427" name="Group 67"/>
          <p:cNvGrpSpPr>
            <a:grpSpLocks/>
          </p:cNvGrpSpPr>
          <p:nvPr/>
        </p:nvGrpSpPr>
        <p:grpSpPr bwMode="auto">
          <a:xfrm>
            <a:off x="4120382" y="2288306"/>
            <a:ext cx="2438400" cy="609600"/>
            <a:chOff x="1341" y="1056"/>
            <a:chExt cx="1536" cy="384"/>
          </a:xfrm>
        </p:grpSpPr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 flipH="1">
              <a:off x="1341" y="1440"/>
              <a:ext cx="15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8" name="Rectangle 28"/>
            <p:cNvSpPr>
              <a:spLocks noChangeArrowheads="1"/>
            </p:cNvSpPr>
            <p:nvPr/>
          </p:nvSpPr>
          <p:spPr bwMode="auto">
            <a:xfrm>
              <a:off x="1869" y="10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</p:grpSp>
      <p:grpSp>
        <p:nvGrpSpPr>
          <p:cNvPr id="143429" name="Group 69"/>
          <p:cNvGrpSpPr>
            <a:grpSpLocks/>
          </p:cNvGrpSpPr>
          <p:nvPr/>
        </p:nvGrpSpPr>
        <p:grpSpPr bwMode="auto">
          <a:xfrm>
            <a:off x="7625582" y="2669306"/>
            <a:ext cx="590550" cy="2286000"/>
            <a:chOff x="3549" y="1296"/>
            <a:chExt cx="372" cy="1440"/>
          </a:xfrm>
        </p:grpSpPr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3549" y="1296"/>
              <a:ext cx="0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3" name="Rectangle 33"/>
            <p:cNvSpPr>
              <a:spLocks noChangeArrowheads="1"/>
            </p:cNvSpPr>
            <p:nvPr/>
          </p:nvSpPr>
          <p:spPr bwMode="auto">
            <a:xfrm>
              <a:off x="3549" y="201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</p:grpSp>
      <p:grpSp>
        <p:nvGrpSpPr>
          <p:cNvPr id="143426" name="Group 66"/>
          <p:cNvGrpSpPr>
            <a:grpSpLocks/>
          </p:cNvGrpSpPr>
          <p:nvPr/>
        </p:nvGrpSpPr>
        <p:grpSpPr bwMode="auto">
          <a:xfrm>
            <a:off x="3815582" y="1450106"/>
            <a:ext cx="2743200" cy="579438"/>
            <a:chOff x="1149" y="528"/>
            <a:chExt cx="1728" cy="365"/>
          </a:xfrm>
        </p:grpSpPr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>
              <a:off x="1149" y="864"/>
              <a:ext cx="17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4" name="Rectangle 34"/>
            <p:cNvSpPr>
              <a:spLocks noChangeArrowheads="1"/>
            </p:cNvSpPr>
            <p:nvPr/>
          </p:nvSpPr>
          <p:spPr bwMode="auto">
            <a:xfrm>
              <a:off x="1821" y="5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</p:grpSp>
      <p:grpSp>
        <p:nvGrpSpPr>
          <p:cNvPr id="143425" name="Group 65"/>
          <p:cNvGrpSpPr>
            <a:grpSpLocks/>
          </p:cNvGrpSpPr>
          <p:nvPr/>
        </p:nvGrpSpPr>
        <p:grpSpPr bwMode="auto">
          <a:xfrm>
            <a:off x="2197919" y="2915369"/>
            <a:ext cx="609600" cy="2362200"/>
            <a:chOff x="141" y="1440"/>
            <a:chExt cx="384" cy="1488"/>
          </a:xfrm>
        </p:grpSpPr>
        <p:sp>
          <p:nvSpPr>
            <p:cNvPr id="143369" name="Line 9"/>
            <p:cNvSpPr>
              <a:spLocks noChangeShapeType="1"/>
            </p:cNvSpPr>
            <p:nvPr/>
          </p:nvSpPr>
          <p:spPr bwMode="auto">
            <a:xfrm>
              <a:off x="525" y="1440"/>
              <a:ext cx="0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7" name="Rectangle 37"/>
            <p:cNvSpPr>
              <a:spLocks noChangeArrowheads="1"/>
            </p:cNvSpPr>
            <p:nvPr/>
          </p:nvSpPr>
          <p:spPr bwMode="auto">
            <a:xfrm>
              <a:off x="141" y="19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</p:grpSp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3205982" y="22121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143399" name="Rectangle 39"/>
          <p:cNvSpPr>
            <a:spLocks noChangeArrowheads="1"/>
          </p:cNvSpPr>
          <p:nvPr/>
        </p:nvSpPr>
        <p:spPr bwMode="auto">
          <a:xfrm>
            <a:off x="6787382" y="21359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</a:p>
        </p:txBody>
      </p:sp>
      <p:sp>
        <p:nvSpPr>
          <p:cNvPr id="143400" name="Rectangle 40"/>
          <p:cNvSpPr>
            <a:spLocks noChangeArrowheads="1"/>
          </p:cNvSpPr>
          <p:nvPr/>
        </p:nvSpPr>
        <p:spPr bwMode="auto">
          <a:xfrm>
            <a:off x="6863582" y="51839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sp>
        <p:nvSpPr>
          <p:cNvPr id="143401" name="Rectangle 41"/>
          <p:cNvSpPr>
            <a:spLocks noChangeArrowheads="1"/>
          </p:cNvSpPr>
          <p:nvPr/>
        </p:nvSpPr>
        <p:spPr bwMode="auto">
          <a:xfrm>
            <a:off x="3053582" y="53363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grpSp>
        <p:nvGrpSpPr>
          <p:cNvPr id="143424" name="Group 64"/>
          <p:cNvGrpSpPr>
            <a:grpSpLocks/>
          </p:cNvGrpSpPr>
          <p:nvPr/>
        </p:nvGrpSpPr>
        <p:grpSpPr bwMode="auto">
          <a:xfrm>
            <a:off x="1991544" y="916707"/>
            <a:ext cx="2433638" cy="1916113"/>
            <a:chOff x="0" y="192"/>
            <a:chExt cx="1533" cy="1207"/>
          </a:xfrm>
        </p:grpSpPr>
        <p:sp>
          <p:nvSpPr>
            <p:cNvPr id="143378" name="Arc 18"/>
            <p:cNvSpPr>
              <a:spLocks/>
            </p:cNvSpPr>
            <p:nvPr/>
          </p:nvSpPr>
          <p:spPr bwMode="auto">
            <a:xfrm>
              <a:off x="0" y="533"/>
              <a:ext cx="783" cy="86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7303 w 42488"/>
                <a:gd name="T1" fmla="*/ 42434 h 43200"/>
                <a:gd name="T2" fmla="*/ 42488 w 42488"/>
                <a:gd name="T3" fmla="*/ 16098 h 43200"/>
                <a:gd name="T4" fmla="*/ 21600 w 4248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88" h="43200" fill="none" extrusionOk="0">
                  <a:moveTo>
                    <a:pt x="27302" y="42433"/>
                  </a:moveTo>
                  <a:cubicBezTo>
                    <a:pt x="25444" y="42942"/>
                    <a:pt x="2352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410" y="-1"/>
                    <a:pt x="39988" y="6611"/>
                    <a:pt x="42487" y="16098"/>
                  </a:cubicBezTo>
                </a:path>
                <a:path w="42488" h="43200" stroke="0" extrusionOk="0">
                  <a:moveTo>
                    <a:pt x="27302" y="42433"/>
                  </a:moveTo>
                  <a:cubicBezTo>
                    <a:pt x="25444" y="42942"/>
                    <a:pt x="2352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410" y="-1"/>
                    <a:pt x="39988" y="6611"/>
                    <a:pt x="42487" y="160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5" name="Rectangle 35"/>
            <p:cNvSpPr>
              <a:spLocks noChangeArrowheads="1"/>
            </p:cNvSpPr>
            <p:nvPr/>
          </p:nvSpPr>
          <p:spPr bwMode="auto">
            <a:xfrm>
              <a:off x="141" y="7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43396" name="Rectangle 36"/>
            <p:cNvSpPr>
              <a:spLocks noChangeArrowheads="1"/>
            </p:cNvSpPr>
            <p:nvPr/>
          </p:nvSpPr>
          <p:spPr bwMode="auto">
            <a:xfrm>
              <a:off x="141" y="9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43402" name="Rectangle 42"/>
            <p:cNvSpPr>
              <a:spLocks noChangeArrowheads="1"/>
            </p:cNvSpPr>
            <p:nvPr/>
          </p:nvSpPr>
          <p:spPr bwMode="auto">
            <a:xfrm>
              <a:off x="813" y="19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3433" name="Group 73"/>
          <p:cNvGrpSpPr>
            <a:grpSpLocks/>
          </p:cNvGrpSpPr>
          <p:nvPr/>
        </p:nvGrpSpPr>
        <p:grpSpPr bwMode="auto">
          <a:xfrm>
            <a:off x="3891782" y="2897906"/>
            <a:ext cx="2743200" cy="2362200"/>
            <a:chOff x="1197" y="1440"/>
            <a:chExt cx="1728" cy="1488"/>
          </a:xfrm>
        </p:grpSpPr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1437" y="2160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43387" name="Rectangle 27"/>
            <p:cNvSpPr>
              <a:spLocks noChangeArrowheads="1"/>
            </p:cNvSpPr>
            <p:nvPr/>
          </p:nvSpPr>
          <p:spPr bwMode="auto">
            <a:xfrm>
              <a:off x="1773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143417" name="Line 57"/>
            <p:cNvSpPr>
              <a:spLocks noChangeShapeType="1"/>
            </p:cNvSpPr>
            <p:nvPr/>
          </p:nvSpPr>
          <p:spPr bwMode="auto">
            <a:xfrm flipV="1">
              <a:off x="1197" y="1440"/>
              <a:ext cx="1728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8" name="Group 68"/>
          <p:cNvGrpSpPr>
            <a:grpSpLocks/>
          </p:cNvGrpSpPr>
          <p:nvPr/>
        </p:nvGrpSpPr>
        <p:grpSpPr bwMode="auto">
          <a:xfrm>
            <a:off x="4044182" y="3050306"/>
            <a:ext cx="2971800" cy="2667000"/>
            <a:chOff x="1293" y="1536"/>
            <a:chExt cx="1872" cy="1680"/>
          </a:xfrm>
        </p:grpSpPr>
        <p:sp>
          <p:nvSpPr>
            <p:cNvPr id="143391" name="Rectangle 31"/>
            <p:cNvSpPr>
              <a:spLocks noChangeArrowheads="1"/>
            </p:cNvSpPr>
            <p:nvPr/>
          </p:nvSpPr>
          <p:spPr bwMode="auto">
            <a:xfrm>
              <a:off x="2397" y="20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143392" name="Rectangle 32"/>
            <p:cNvSpPr>
              <a:spLocks noChangeArrowheads="1"/>
            </p:cNvSpPr>
            <p:nvPr/>
          </p:nvSpPr>
          <p:spPr bwMode="auto">
            <a:xfrm>
              <a:off x="2061" y="2352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43418" name="Line 58"/>
            <p:cNvSpPr>
              <a:spLocks noChangeShapeType="1"/>
            </p:cNvSpPr>
            <p:nvPr/>
          </p:nvSpPr>
          <p:spPr bwMode="auto">
            <a:xfrm flipH="1">
              <a:off x="1293" y="1536"/>
              <a:ext cx="1872" cy="16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7883079" y="188641"/>
            <a:ext cx="1003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7892603" y="623615"/>
            <a:ext cx="2510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endParaRPr lang="zh-CN" altLang="en-US" sz="2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1" name="Rectangle 61"/>
          <p:cNvSpPr>
            <a:spLocks noChangeArrowheads="1"/>
          </p:cNvSpPr>
          <p:nvPr/>
        </p:nvSpPr>
        <p:spPr bwMode="auto">
          <a:xfrm>
            <a:off x="7892603" y="1055416"/>
            <a:ext cx="25106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endParaRPr lang="zh-CN" altLang="en-US" sz="2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2" name="Rectangle 62"/>
          <p:cNvSpPr>
            <a:spLocks noChangeArrowheads="1"/>
          </p:cNvSpPr>
          <p:nvPr/>
        </p:nvSpPr>
        <p:spPr bwMode="auto">
          <a:xfrm>
            <a:off x="7892603" y="1487216"/>
            <a:ext cx="25106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0</a:t>
            </a:r>
            <a:endParaRPr lang="zh-CN" altLang="en-US" sz="2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3" name="Rectangle 63"/>
          <p:cNvSpPr>
            <a:spLocks noChangeArrowheads="1"/>
          </p:cNvSpPr>
          <p:nvPr/>
        </p:nvSpPr>
        <p:spPr bwMode="auto">
          <a:xfrm>
            <a:off x="7897374" y="2011394"/>
            <a:ext cx="3959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1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2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051299" y="3886201"/>
            <a:ext cx="8247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 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5799387" y="3200401"/>
            <a:ext cx="20938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919536" y="3286125"/>
            <a:ext cx="8382000" cy="327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3472111" y="3286125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3472112" y="3819525"/>
            <a:ext cx="682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5178673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6886823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8593386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1919536" y="4505325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9" name="Oval 15"/>
          <p:cNvSpPr>
            <a:spLocks noChangeArrowheads="1"/>
          </p:cNvSpPr>
          <p:nvPr/>
        </p:nvSpPr>
        <p:spPr bwMode="auto">
          <a:xfrm>
            <a:off x="4965154" y="38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0" name="Oval 16"/>
          <p:cNvSpPr>
            <a:spLocks noChangeArrowheads="1"/>
          </p:cNvSpPr>
          <p:nvPr/>
        </p:nvSpPr>
        <p:spPr bwMode="auto">
          <a:xfrm>
            <a:off x="6793954" y="38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1" name="Oval 17"/>
          <p:cNvSpPr>
            <a:spLocks noChangeArrowheads="1"/>
          </p:cNvSpPr>
          <p:nvPr/>
        </p:nvSpPr>
        <p:spPr bwMode="auto">
          <a:xfrm>
            <a:off x="4888954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6870154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5041355" y="533401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6870155" y="533401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4965155" y="2057401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6946355" y="2057401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5727154" y="5334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7632154" y="9144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H="1">
            <a:off x="5803354" y="914400"/>
            <a:ext cx="990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4965154" y="9144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5422354" y="121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5727154" y="23622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5422354" y="2743200"/>
            <a:ext cx="1752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 flipV="1">
            <a:off x="7174954" y="121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5574754" y="1066800"/>
            <a:ext cx="1295400" cy="914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 flipH="1">
            <a:off x="5650954" y="1143000"/>
            <a:ext cx="1371600" cy="1066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7" name="Arc 33"/>
          <p:cNvSpPr>
            <a:spLocks/>
          </p:cNvSpPr>
          <p:nvPr/>
        </p:nvSpPr>
        <p:spPr bwMode="auto">
          <a:xfrm>
            <a:off x="4434929" y="153988"/>
            <a:ext cx="685800" cy="6969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630 w 43200"/>
              <a:gd name="T1" fmla="*/ 40730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630" y="40730"/>
                </a:moveTo>
                <a:cubicBezTo>
                  <a:pt x="28535" y="42352"/>
                  <a:pt x="2509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31630" y="40730"/>
                </a:moveTo>
                <a:cubicBezTo>
                  <a:pt x="28535" y="42352"/>
                  <a:pt x="2509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19" name="Arc 35"/>
          <p:cNvSpPr>
            <a:spLocks/>
          </p:cNvSpPr>
          <p:nvPr/>
        </p:nvSpPr>
        <p:spPr bwMode="auto">
          <a:xfrm>
            <a:off x="7632154" y="2133601"/>
            <a:ext cx="673100" cy="696913"/>
          </a:xfrm>
          <a:custGeom>
            <a:avLst/>
            <a:gdLst>
              <a:gd name="G0" fmla="+- 20755 0 0"/>
              <a:gd name="G1" fmla="+- 21600 0 0"/>
              <a:gd name="G2" fmla="+- 21600 0 0"/>
              <a:gd name="T0" fmla="*/ 3005 w 42355"/>
              <a:gd name="T1" fmla="*/ 9291 h 43200"/>
              <a:gd name="T2" fmla="*/ 0 w 42355"/>
              <a:gd name="T3" fmla="*/ 27583 h 43200"/>
              <a:gd name="T4" fmla="*/ 20755 w 4235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55" h="43200" fill="none" extrusionOk="0">
                <a:moveTo>
                  <a:pt x="3005" y="9291"/>
                </a:moveTo>
                <a:cubicBezTo>
                  <a:pt x="7040" y="3471"/>
                  <a:pt x="13673" y="-1"/>
                  <a:pt x="20755" y="0"/>
                </a:cubicBezTo>
                <a:cubicBezTo>
                  <a:pt x="32684" y="0"/>
                  <a:pt x="42355" y="9670"/>
                  <a:pt x="42355" y="21600"/>
                </a:cubicBezTo>
                <a:cubicBezTo>
                  <a:pt x="42355" y="33529"/>
                  <a:pt x="32684" y="43200"/>
                  <a:pt x="20755" y="43200"/>
                </a:cubicBezTo>
                <a:cubicBezTo>
                  <a:pt x="11129" y="43200"/>
                  <a:pt x="2666" y="36831"/>
                  <a:pt x="0" y="27582"/>
                </a:cubicBezTo>
              </a:path>
              <a:path w="42355" h="43200" stroke="0" extrusionOk="0">
                <a:moveTo>
                  <a:pt x="3005" y="9291"/>
                </a:moveTo>
                <a:cubicBezTo>
                  <a:pt x="7040" y="3471"/>
                  <a:pt x="13673" y="-1"/>
                  <a:pt x="20755" y="0"/>
                </a:cubicBezTo>
                <a:cubicBezTo>
                  <a:pt x="32684" y="0"/>
                  <a:pt x="42355" y="9670"/>
                  <a:pt x="42355" y="21600"/>
                </a:cubicBezTo>
                <a:cubicBezTo>
                  <a:pt x="42355" y="33529"/>
                  <a:pt x="32684" y="43200"/>
                  <a:pt x="20755" y="43200"/>
                </a:cubicBezTo>
                <a:cubicBezTo>
                  <a:pt x="11129" y="43200"/>
                  <a:pt x="2666" y="36831"/>
                  <a:pt x="0" y="27582"/>
                </a:cubicBezTo>
                <a:lnTo>
                  <a:pt x="20755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3898354" y="304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3898354" y="609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25" name="Rectangle 41"/>
          <p:cNvSpPr>
            <a:spLocks noChangeArrowheads="1"/>
          </p:cNvSpPr>
          <p:nvPr/>
        </p:nvSpPr>
        <p:spPr bwMode="auto">
          <a:xfrm>
            <a:off x="5955754" y="152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26" name="Rectangle 42"/>
          <p:cNvSpPr>
            <a:spLocks noChangeArrowheads="1"/>
          </p:cNvSpPr>
          <p:nvPr/>
        </p:nvSpPr>
        <p:spPr bwMode="auto">
          <a:xfrm>
            <a:off x="5955754" y="533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27" name="Rectangle 43"/>
          <p:cNvSpPr>
            <a:spLocks noChangeArrowheads="1"/>
          </p:cNvSpPr>
          <p:nvPr/>
        </p:nvSpPr>
        <p:spPr bwMode="auto">
          <a:xfrm>
            <a:off x="7555954" y="99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28" name="Rectangle 44"/>
          <p:cNvSpPr>
            <a:spLocks noChangeArrowheads="1"/>
          </p:cNvSpPr>
          <p:nvPr/>
        </p:nvSpPr>
        <p:spPr bwMode="auto">
          <a:xfrm>
            <a:off x="7098754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29" name="Rectangle 45"/>
          <p:cNvSpPr>
            <a:spLocks noChangeArrowheads="1"/>
          </p:cNvSpPr>
          <p:nvPr/>
        </p:nvSpPr>
        <p:spPr bwMode="auto">
          <a:xfrm>
            <a:off x="8241754" y="2133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0" name="Rectangle 46"/>
          <p:cNvSpPr>
            <a:spLocks noChangeArrowheads="1"/>
          </p:cNvSpPr>
          <p:nvPr/>
        </p:nvSpPr>
        <p:spPr bwMode="auto">
          <a:xfrm>
            <a:off x="8241754" y="2438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31" name="Rectangle 47"/>
          <p:cNvSpPr>
            <a:spLocks noChangeArrowheads="1"/>
          </p:cNvSpPr>
          <p:nvPr/>
        </p:nvSpPr>
        <p:spPr bwMode="auto">
          <a:xfrm>
            <a:off x="6260554" y="2286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4849813" y="2667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3" name="Rectangle 49"/>
          <p:cNvSpPr>
            <a:spLocks noChangeArrowheads="1"/>
          </p:cNvSpPr>
          <p:nvPr/>
        </p:nvSpPr>
        <p:spPr bwMode="auto">
          <a:xfrm>
            <a:off x="6412954" y="1447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4" name="Rectangle 50"/>
          <p:cNvSpPr>
            <a:spLocks noChangeArrowheads="1"/>
          </p:cNvSpPr>
          <p:nvPr/>
        </p:nvSpPr>
        <p:spPr bwMode="auto">
          <a:xfrm>
            <a:off x="6412954" y="1752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35" name="Rectangle 51"/>
          <p:cNvSpPr>
            <a:spLocks noChangeArrowheads="1"/>
          </p:cNvSpPr>
          <p:nvPr/>
        </p:nvSpPr>
        <p:spPr bwMode="auto">
          <a:xfrm>
            <a:off x="5574754" y="1066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36" name="Rectangle 52"/>
          <p:cNvSpPr>
            <a:spLocks noChangeArrowheads="1"/>
          </p:cNvSpPr>
          <p:nvPr/>
        </p:nvSpPr>
        <p:spPr bwMode="auto">
          <a:xfrm>
            <a:off x="5574754" y="1295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37" name="Rectangle 53"/>
          <p:cNvSpPr>
            <a:spLocks noChangeArrowheads="1"/>
          </p:cNvSpPr>
          <p:nvPr/>
        </p:nvSpPr>
        <p:spPr bwMode="auto">
          <a:xfrm>
            <a:off x="4888954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38" name="Rectangle 54"/>
          <p:cNvSpPr>
            <a:spLocks noChangeArrowheads="1"/>
          </p:cNvSpPr>
          <p:nvPr/>
        </p:nvSpPr>
        <p:spPr bwMode="auto">
          <a:xfrm>
            <a:off x="4431754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9" name="Rectangle 55"/>
          <p:cNvSpPr>
            <a:spLocks noChangeArrowheads="1"/>
          </p:cNvSpPr>
          <p:nvPr/>
        </p:nvSpPr>
        <p:spPr bwMode="auto">
          <a:xfrm>
            <a:off x="2983954" y="152401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8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0" name="Rectangle 56"/>
          <p:cNvSpPr>
            <a:spLocks noChangeArrowheads="1"/>
          </p:cNvSpPr>
          <p:nvPr/>
        </p:nvSpPr>
        <p:spPr bwMode="auto">
          <a:xfrm>
            <a:off x="2086223" y="44196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0   0   0  0     1  0    0  1    0  0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1" name="Rectangle 57"/>
          <p:cNvSpPr>
            <a:spLocks noChangeArrowheads="1"/>
          </p:cNvSpPr>
          <p:nvPr/>
        </p:nvSpPr>
        <p:spPr bwMode="auto">
          <a:xfrm>
            <a:off x="2086223" y="48768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0   1   0  0     1  0    1  1    1  0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2" name="Rectangle 58"/>
          <p:cNvSpPr>
            <a:spLocks noChangeArrowheads="1"/>
          </p:cNvSpPr>
          <p:nvPr/>
        </p:nvSpPr>
        <p:spPr bwMode="auto">
          <a:xfrm>
            <a:off x="2086223" y="5367339"/>
            <a:ext cx="770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1   0   0  1     1  1    0  1    0  0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3" name="Rectangle 59"/>
          <p:cNvSpPr>
            <a:spLocks noChangeArrowheads="1"/>
          </p:cNvSpPr>
          <p:nvPr/>
        </p:nvSpPr>
        <p:spPr bwMode="auto">
          <a:xfrm>
            <a:off x="2086223" y="58674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1   1   0  1     1  1    1  1    1  0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3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40" grpId="0" build="p" autoUpdateAnimBg="0"/>
      <p:bldP spid="144441" grpId="0" build="p" autoUpdateAnimBg="0"/>
      <p:bldP spid="144442" grpId="0" build="p" autoUpdateAnimBg="0"/>
      <p:bldP spid="144443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4648200" y="15335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 flipV="1">
            <a:off x="4648200" y="2219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4648200" y="36671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4648200" y="29051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54864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71628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>
            <a:off x="63246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H="1" flipV="1">
            <a:off x="3810000" y="69532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3200400" y="1619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3352800" y="847725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3886200" y="4667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47244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4038600" y="1524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55626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4038600" y="220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7" name="Rectangle 19"/>
          <p:cNvSpPr>
            <a:spLocks noChangeArrowheads="1"/>
          </p:cNvSpPr>
          <p:nvPr/>
        </p:nvSpPr>
        <p:spPr bwMode="auto">
          <a:xfrm>
            <a:off x="64008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4038600" y="2895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4038600" y="3657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73152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48006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56388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64770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73914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73914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64770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5715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6553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48006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48006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56388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7467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64770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56388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5" name="Rectangle 37"/>
          <p:cNvSpPr>
            <a:spLocks noChangeArrowheads="1"/>
          </p:cNvSpPr>
          <p:nvPr/>
        </p:nvSpPr>
        <p:spPr bwMode="auto">
          <a:xfrm>
            <a:off x="7391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55" name="Oval 47"/>
          <p:cNvSpPr>
            <a:spLocks noChangeArrowheads="1"/>
          </p:cNvSpPr>
          <p:nvPr/>
        </p:nvSpPr>
        <p:spPr bwMode="auto">
          <a:xfrm>
            <a:off x="4648200" y="2143125"/>
            <a:ext cx="3505200" cy="838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56" name="Oval 48"/>
          <p:cNvSpPr>
            <a:spLocks noChangeArrowheads="1"/>
          </p:cNvSpPr>
          <p:nvPr/>
        </p:nvSpPr>
        <p:spPr bwMode="auto">
          <a:xfrm>
            <a:off x="5638800" y="2905125"/>
            <a:ext cx="13716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5461" name="Object 53"/>
          <p:cNvGraphicFramePr>
            <a:graphicFrameLocks noChangeAspect="1"/>
          </p:cNvGraphicFramePr>
          <p:nvPr/>
        </p:nvGraphicFramePr>
        <p:xfrm>
          <a:off x="3881423" y="5000637"/>
          <a:ext cx="3357585" cy="6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40" name="Equation" r:id="rId6" imgW="2134080" imgH="368280" progId="Equation.3">
                  <p:embed/>
                </p:oleObj>
              </mc:Choice>
              <mc:Fallback>
                <p:oleObj name="Equation" r:id="rId6" imgW="2134080" imgH="368280" progId="Equation.3">
                  <p:embed/>
                  <p:pic>
                    <p:nvPicPr>
                      <p:cNvPr id="14546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3" y="5000637"/>
                        <a:ext cx="3357585" cy="600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62" name="Object 54"/>
          <p:cNvGraphicFramePr>
            <a:graphicFrameLocks noChangeAspect="1"/>
          </p:cNvGraphicFramePr>
          <p:nvPr/>
        </p:nvGraphicFramePr>
        <p:xfrm>
          <a:off x="2952730" y="5745737"/>
          <a:ext cx="5572163" cy="77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41" name="Equation" r:id="rId8" imgW="2272314" imgH="317362" progId="Equation.DSMT4">
                  <p:embed/>
                </p:oleObj>
              </mc:Choice>
              <mc:Fallback>
                <p:oleObj name="Equation" r:id="rId8" imgW="2272314" imgH="317362" progId="Equation.DSMT4">
                  <p:embed/>
                  <p:pic>
                    <p:nvPicPr>
                      <p:cNvPr id="14546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30" y="5745737"/>
                        <a:ext cx="5572163" cy="777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41"/>
          <p:cNvCxnSpPr/>
          <p:nvPr/>
        </p:nvCxnSpPr>
        <p:spPr bwMode="auto">
          <a:xfrm rot="16200000" flipV="1">
            <a:off x="6310314" y="4572008"/>
            <a:ext cx="642942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 rot="16200000" flipV="1">
            <a:off x="4488645" y="3893347"/>
            <a:ext cx="2071702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863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5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5" grpId="0" animBg="1"/>
      <p:bldP spid="14545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419600" y="1743096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 flipV="1">
            <a:off x="4419600" y="24288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419600" y="38766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4419600" y="31146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52578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69342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60960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H="1" flipV="1">
            <a:off x="3581400" y="90489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2855913" y="417533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3124200" y="1057296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3657600" y="676296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44958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3810000" y="17335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53340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3810000" y="2419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61722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3810000" y="3105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3810000" y="3867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70866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45720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>
            <a:off x="54102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2484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71628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71628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>
            <a:off x="62484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1" name="Rectangle 29"/>
          <p:cNvSpPr>
            <a:spLocks noChangeArrowheads="1"/>
          </p:cNvSpPr>
          <p:nvPr/>
        </p:nvSpPr>
        <p:spPr bwMode="auto">
          <a:xfrm>
            <a:off x="54864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63246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45720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45720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54102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71628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62484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54102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7162800" y="2495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46482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79" name="Oval 47"/>
          <p:cNvSpPr>
            <a:spLocks noChangeArrowheads="1"/>
          </p:cNvSpPr>
          <p:nvPr/>
        </p:nvSpPr>
        <p:spPr bwMode="auto">
          <a:xfrm>
            <a:off x="6248400" y="1743096"/>
            <a:ext cx="1447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80" name="Oval 48"/>
          <p:cNvSpPr>
            <a:spLocks noChangeArrowheads="1"/>
          </p:cNvSpPr>
          <p:nvPr/>
        </p:nvSpPr>
        <p:spPr bwMode="auto">
          <a:xfrm>
            <a:off x="4343400" y="3038496"/>
            <a:ext cx="3505200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6485" name="Object 53"/>
          <p:cNvGraphicFramePr>
            <a:graphicFrameLocks noChangeAspect="1"/>
          </p:cNvGraphicFramePr>
          <p:nvPr/>
        </p:nvGraphicFramePr>
        <p:xfrm>
          <a:off x="4238612" y="5214950"/>
          <a:ext cx="3081254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64" name="公式" r:id="rId6" imgW="2057760" imgH="368280" progId="Equation.3">
                  <p:embed/>
                </p:oleObj>
              </mc:Choice>
              <mc:Fallback>
                <p:oleObj name="公式" r:id="rId6" imgW="2057760" imgH="368280" progId="Equation.3">
                  <p:embed/>
                  <p:pic>
                    <p:nvPicPr>
                      <p:cNvPr id="14648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5214950"/>
                        <a:ext cx="3081254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6" name="Object 54"/>
          <p:cNvGraphicFramePr>
            <a:graphicFrameLocks noChangeAspect="1"/>
          </p:cNvGraphicFramePr>
          <p:nvPr/>
        </p:nvGraphicFramePr>
        <p:xfrm>
          <a:off x="3238481" y="5857893"/>
          <a:ext cx="5180273" cy="72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65" name="Equation" r:id="rId8" imgW="2286000" imgH="317500" progId="Equation.DSMT4">
                  <p:embed/>
                </p:oleObj>
              </mc:Choice>
              <mc:Fallback>
                <p:oleObj name="Equation" r:id="rId8" imgW="2286000" imgH="317500" progId="Equation.DSMT4">
                  <p:embed/>
                  <p:pic>
                    <p:nvPicPr>
                      <p:cNvPr id="14648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81" y="5857893"/>
                        <a:ext cx="5180273" cy="728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41"/>
          <p:cNvCxnSpPr/>
          <p:nvPr/>
        </p:nvCxnSpPr>
        <p:spPr bwMode="auto">
          <a:xfrm rot="16200000" flipV="1">
            <a:off x="4631521" y="4464851"/>
            <a:ext cx="1357322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rot="16200000" flipV="1">
            <a:off x="5703091" y="3893347"/>
            <a:ext cx="2428892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1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6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6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9" grpId="0" animBg="1"/>
      <p:bldP spid="14648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8426450" y="1954213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8426450" y="25638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V="1">
            <a:off x="8426450" y="27924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8426450" y="18684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8807450" y="18684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8807450" y="30114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8883650" y="3173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6673850" y="1954213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6673850" y="25638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6673850" y="27924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673850" y="18684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7054850" y="18684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7054850" y="30114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7131050" y="3173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5" name="Oval 19"/>
          <p:cNvSpPr>
            <a:spLocks noChangeArrowheads="1"/>
          </p:cNvSpPr>
          <p:nvPr/>
        </p:nvSpPr>
        <p:spPr bwMode="auto">
          <a:xfrm>
            <a:off x="6216650" y="21066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78" name="Oval 22"/>
          <p:cNvSpPr>
            <a:spLocks noChangeArrowheads="1"/>
          </p:cNvSpPr>
          <p:nvPr/>
        </p:nvSpPr>
        <p:spPr bwMode="auto">
          <a:xfrm>
            <a:off x="6292850" y="3859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1" name="Oval 25"/>
          <p:cNvSpPr>
            <a:spLocks noChangeArrowheads="1"/>
          </p:cNvSpPr>
          <p:nvPr/>
        </p:nvSpPr>
        <p:spPr bwMode="auto">
          <a:xfrm>
            <a:off x="5302250" y="34020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5302250" y="4621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7" name="Oval 31"/>
          <p:cNvSpPr>
            <a:spLocks noChangeArrowheads="1"/>
          </p:cNvSpPr>
          <p:nvPr/>
        </p:nvSpPr>
        <p:spPr bwMode="auto">
          <a:xfrm>
            <a:off x="5302250" y="22590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0" name="Oval 34"/>
          <p:cNvSpPr>
            <a:spLocks noChangeArrowheads="1"/>
          </p:cNvSpPr>
          <p:nvPr/>
        </p:nvSpPr>
        <p:spPr bwMode="auto">
          <a:xfrm>
            <a:off x="5302250" y="9636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3" name="Oval 37"/>
          <p:cNvSpPr>
            <a:spLocks noChangeArrowheads="1"/>
          </p:cNvSpPr>
          <p:nvPr/>
        </p:nvSpPr>
        <p:spPr bwMode="auto">
          <a:xfrm>
            <a:off x="4387850" y="1192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>
            <a:off x="3244850" y="2182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 flipH="1">
            <a:off x="3244850" y="2563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3625850" y="1268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3625850" y="1268413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>
            <a:off x="4540250" y="1268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0" name="Line 44"/>
          <p:cNvSpPr>
            <a:spLocks noChangeShapeType="1"/>
          </p:cNvSpPr>
          <p:nvPr/>
        </p:nvSpPr>
        <p:spPr bwMode="auto">
          <a:xfrm flipH="1">
            <a:off x="4540250" y="8112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V="1">
            <a:off x="4540250" y="3540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4540250" y="354013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9798050" y="3540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9417050" y="21066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 flipH="1">
            <a:off x="5683250" y="1954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 flipV="1">
            <a:off x="5683250" y="1039813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5454650" y="10398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5454650" y="23352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63690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4692650" y="1268413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>
            <a:off x="4692650" y="33258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>
            <a:off x="4235450" y="25638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>
            <a:off x="4235450" y="37068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>
            <a:off x="3625850" y="45450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5" name="Line 59"/>
          <p:cNvSpPr>
            <a:spLocks noChangeShapeType="1"/>
          </p:cNvSpPr>
          <p:nvPr/>
        </p:nvSpPr>
        <p:spPr bwMode="auto">
          <a:xfrm flipH="1">
            <a:off x="4311650" y="48498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6" name="Line 60"/>
          <p:cNvSpPr>
            <a:spLocks noChangeShapeType="1"/>
          </p:cNvSpPr>
          <p:nvPr/>
        </p:nvSpPr>
        <p:spPr bwMode="auto">
          <a:xfrm>
            <a:off x="4311650" y="48498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7" name="Line 61"/>
          <p:cNvSpPr>
            <a:spLocks noChangeShapeType="1"/>
          </p:cNvSpPr>
          <p:nvPr/>
        </p:nvSpPr>
        <p:spPr bwMode="auto">
          <a:xfrm>
            <a:off x="76644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8" name="Line 62"/>
          <p:cNvSpPr>
            <a:spLocks noChangeShapeType="1"/>
          </p:cNvSpPr>
          <p:nvPr/>
        </p:nvSpPr>
        <p:spPr bwMode="auto">
          <a:xfrm>
            <a:off x="7969250" y="2182813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9" name="Line 63"/>
          <p:cNvSpPr>
            <a:spLocks noChangeShapeType="1"/>
          </p:cNvSpPr>
          <p:nvPr/>
        </p:nvSpPr>
        <p:spPr bwMode="auto">
          <a:xfrm>
            <a:off x="4311650" y="5383213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0" name="Line 64"/>
          <p:cNvSpPr>
            <a:spLocks noChangeShapeType="1"/>
          </p:cNvSpPr>
          <p:nvPr/>
        </p:nvSpPr>
        <p:spPr bwMode="auto">
          <a:xfrm>
            <a:off x="5454650" y="3478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1" name="Line 65"/>
          <p:cNvSpPr>
            <a:spLocks noChangeShapeType="1"/>
          </p:cNvSpPr>
          <p:nvPr/>
        </p:nvSpPr>
        <p:spPr bwMode="auto">
          <a:xfrm>
            <a:off x="5607050" y="34782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2" name="Line 66"/>
          <p:cNvSpPr>
            <a:spLocks noChangeShapeType="1"/>
          </p:cNvSpPr>
          <p:nvPr/>
        </p:nvSpPr>
        <p:spPr bwMode="auto">
          <a:xfrm>
            <a:off x="5607050" y="37830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3" name="Line 67"/>
          <p:cNvSpPr>
            <a:spLocks noChangeShapeType="1"/>
          </p:cNvSpPr>
          <p:nvPr/>
        </p:nvSpPr>
        <p:spPr bwMode="auto">
          <a:xfrm>
            <a:off x="5454650" y="46974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4" name="Line 68"/>
          <p:cNvSpPr>
            <a:spLocks noChangeShapeType="1"/>
          </p:cNvSpPr>
          <p:nvPr/>
        </p:nvSpPr>
        <p:spPr bwMode="auto">
          <a:xfrm flipV="1">
            <a:off x="5683250" y="41640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5" name="Line 69"/>
          <p:cNvSpPr>
            <a:spLocks noChangeShapeType="1"/>
          </p:cNvSpPr>
          <p:nvPr/>
        </p:nvSpPr>
        <p:spPr bwMode="auto">
          <a:xfrm>
            <a:off x="5683250" y="4164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6" name="Line 70"/>
          <p:cNvSpPr>
            <a:spLocks noChangeShapeType="1"/>
          </p:cNvSpPr>
          <p:nvPr/>
        </p:nvSpPr>
        <p:spPr bwMode="auto">
          <a:xfrm>
            <a:off x="6445250" y="39354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7" name="Line 71"/>
          <p:cNvSpPr>
            <a:spLocks noChangeShapeType="1"/>
          </p:cNvSpPr>
          <p:nvPr/>
        </p:nvSpPr>
        <p:spPr bwMode="auto">
          <a:xfrm flipV="1">
            <a:off x="8121650" y="21828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8" name="Line 72"/>
          <p:cNvSpPr>
            <a:spLocks noChangeShapeType="1"/>
          </p:cNvSpPr>
          <p:nvPr/>
        </p:nvSpPr>
        <p:spPr bwMode="auto">
          <a:xfrm>
            <a:off x="81216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9" name="Line 73"/>
          <p:cNvSpPr>
            <a:spLocks noChangeShapeType="1"/>
          </p:cNvSpPr>
          <p:nvPr/>
        </p:nvSpPr>
        <p:spPr bwMode="auto">
          <a:xfrm flipH="1">
            <a:off x="6521450" y="27924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0" name="Line 74"/>
          <p:cNvSpPr>
            <a:spLocks noChangeShapeType="1"/>
          </p:cNvSpPr>
          <p:nvPr/>
        </p:nvSpPr>
        <p:spPr bwMode="auto">
          <a:xfrm>
            <a:off x="6521450" y="279241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1" name="Line 75"/>
          <p:cNvSpPr>
            <a:spLocks noChangeShapeType="1"/>
          </p:cNvSpPr>
          <p:nvPr/>
        </p:nvSpPr>
        <p:spPr bwMode="auto">
          <a:xfrm flipH="1">
            <a:off x="8274050" y="27924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2" name="Line 76"/>
          <p:cNvSpPr>
            <a:spLocks noChangeShapeType="1"/>
          </p:cNvSpPr>
          <p:nvPr/>
        </p:nvSpPr>
        <p:spPr bwMode="auto">
          <a:xfrm>
            <a:off x="8274050" y="279241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3" name="Line 77"/>
          <p:cNvSpPr>
            <a:spLocks noChangeShapeType="1"/>
          </p:cNvSpPr>
          <p:nvPr/>
        </p:nvSpPr>
        <p:spPr bwMode="auto">
          <a:xfrm flipH="1">
            <a:off x="3321050" y="5688013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4" name="Oval 78"/>
          <p:cNvSpPr>
            <a:spLocks noChangeArrowheads="1"/>
          </p:cNvSpPr>
          <p:nvPr/>
        </p:nvSpPr>
        <p:spPr bwMode="auto">
          <a:xfrm>
            <a:off x="3549650" y="21066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5" name="Oval 79"/>
          <p:cNvSpPr>
            <a:spLocks noChangeArrowheads="1"/>
          </p:cNvSpPr>
          <p:nvPr/>
        </p:nvSpPr>
        <p:spPr bwMode="auto">
          <a:xfrm>
            <a:off x="4616450" y="11922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6" name="Oval 80"/>
          <p:cNvSpPr>
            <a:spLocks noChangeArrowheads="1"/>
          </p:cNvSpPr>
          <p:nvPr/>
        </p:nvSpPr>
        <p:spPr bwMode="auto">
          <a:xfrm>
            <a:off x="4159250" y="24876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7" name="Rectangle 81"/>
          <p:cNvSpPr>
            <a:spLocks noChangeArrowheads="1"/>
          </p:cNvSpPr>
          <p:nvPr/>
        </p:nvSpPr>
        <p:spPr bwMode="auto">
          <a:xfrm>
            <a:off x="2711450" y="52974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538" name="Rectangle 82"/>
          <p:cNvSpPr>
            <a:spLocks noChangeArrowheads="1"/>
          </p:cNvSpPr>
          <p:nvPr/>
        </p:nvSpPr>
        <p:spPr bwMode="auto">
          <a:xfrm>
            <a:off x="2711450" y="16398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539" name="Rectangle 83"/>
          <p:cNvSpPr>
            <a:spLocks noChangeArrowheads="1"/>
          </p:cNvSpPr>
          <p:nvPr/>
        </p:nvSpPr>
        <p:spPr bwMode="auto">
          <a:xfrm>
            <a:off x="2711450" y="21732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540" name="Oval 84"/>
          <p:cNvSpPr>
            <a:spLocks noChangeArrowheads="1"/>
          </p:cNvSpPr>
          <p:nvPr/>
        </p:nvSpPr>
        <p:spPr bwMode="auto">
          <a:xfrm>
            <a:off x="9721850" y="20304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43" name="Oval 87"/>
          <p:cNvSpPr>
            <a:spLocks noChangeArrowheads="1"/>
          </p:cNvSpPr>
          <p:nvPr/>
        </p:nvSpPr>
        <p:spPr bwMode="auto">
          <a:xfrm>
            <a:off x="7648575" y="323691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544" name="Oval 88"/>
          <p:cNvSpPr>
            <a:spLocks noChangeArrowheads="1"/>
          </p:cNvSpPr>
          <p:nvPr/>
        </p:nvSpPr>
        <p:spPr bwMode="auto">
          <a:xfrm>
            <a:off x="9448800" y="323691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/>
        </p:nvGraphicFramePr>
        <p:xfrm>
          <a:off x="3071813" y="6061076"/>
          <a:ext cx="23288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8" name="公式" r:id="rId4" imgW="1778400" imgH="457200" progId="Equation.3">
                  <p:embed/>
                </p:oleObj>
              </mc:Choice>
              <mc:Fallback>
                <p:oleObj name="公式" r:id="rId4" imgW="1778400" imgH="457200" progId="Equation.3">
                  <p:embed/>
                  <p:pic>
                    <p:nvPicPr>
                      <p:cNvPr id="335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6061076"/>
                        <a:ext cx="232886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7248526" y="6061076"/>
          <a:ext cx="23272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9" name="公式" r:id="rId6" imgW="1778400" imgH="457200" progId="Equation.3">
                  <p:embed/>
                </p:oleObj>
              </mc:Choice>
              <mc:Fallback>
                <p:oleObj name="公式" r:id="rId6" imgW="1778400" imgH="457200" progId="Equation.3">
                  <p:embed/>
                  <p:pic>
                    <p:nvPicPr>
                      <p:cNvPr id="335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6061076"/>
                        <a:ext cx="232727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AutoShape 36"/>
          <p:cNvSpPr>
            <a:spLocks noChangeArrowheads="1"/>
          </p:cNvSpPr>
          <p:nvPr/>
        </p:nvSpPr>
        <p:spPr bwMode="auto">
          <a:xfrm rot="5400000">
            <a:off x="3887773" y="1065195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4952992" y="642919"/>
            <a:ext cx="357190" cy="777041"/>
            <a:chOff x="7177088" y="3041650"/>
            <a:chExt cx="768350" cy="633439"/>
          </a:xfrm>
        </p:grpSpPr>
        <p:sp>
          <p:nvSpPr>
            <p:cNvPr id="99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881686" y="1714489"/>
            <a:ext cx="357190" cy="777041"/>
            <a:chOff x="7177088" y="3041650"/>
            <a:chExt cx="768350" cy="633439"/>
          </a:xfrm>
        </p:grpSpPr>
        <p:sp>
          <p:nvSpPr>
            <p:cNvPr id="10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952992" y="1928803"/>
            <a:ext cx="357190" cy="777041"/>
            <a:chOff x="7177088" y="3041650"/>
            <a:chExt cx="768350" cy="633439"/>
          </a:xfrm>
        </p:grpSpPr>
        <p:sp>
          <p:nvSpPr>
            <p:cNvPr id="109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952992" y="3071811"/>
            <a:ext cx="357190" cy="777041"/>
            <a:chOff x="7177088" y="3041650"/>
            <a:chExt cx="768350" cy="633439"/>
          </a:xfrm>
        </p:grpSpPr>
        <p:sp>
          <p:nvSpPr>
            <p:cNvPr id="11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952992" y="4286257"/>
            <a:ext cx="357190" cy="777041"/>
            <a:chOff x="7177088" y="3041650"/>
            <a:chExt cx="768350" cy="633439"/>
          </a:xfrm>
        </p:grpSpPr>
        <p:sp>
          <p:nvSpPr>
            <p:cNvPr id="119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939476" y="3500439"/>
            <a:ext cx="357190" cy="777041"/>
            <a:chOff x="7177088" y="3041650"/>
            <a:chExt cx="768350" cy="633439"/>
          </a:xfrm>
        </p:grpSpPr>
        <p:sp>
          <p:nvSpPr>
            <p:cNvPr id="12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9" name="Oval 25"/>
          <p:cNvSpPr>
            <a:spLocks noChangeArrowheads="1"/>
          </p:cNvSpPr>
          <p:nvPr/>
        </p:nvSpPr>
        <p:spPr bwMode="auto">
          <a:xfrm>
            <a:off x="6445250" y="560789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021942"/>
      </p:ext>
    </p:extLst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1905000" y="142875"/>
            <a:ext cx="843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Example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ring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counter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8545" name="Group 65"/>
          <p:cNvGrpSpPr>
            <a:grpSpLocks/>
          </p:cNvGrpSpPr>
          <p:nvPr/>
        </p:nvGrpSpPr>
        <p:grpSpPr bwMode="auto">
          <a:xfrm>
            <a:off x="3242441" y="4427053"/>
            <a:ext cx="5329238" cy="474663"/>
            <a:chOff x="1680" y="2880"/>
            <a:chExt cx="3357" cy="299"/>
          </a:xfrm>
        </p:grpSpPr>
        <p:graphicFrame>
          <p:nvGraphicFramePr>
            <p:cNvPr id="148534" name="Object 54"/>
            <p:cNvGraphicFramePr>
              <a:graphicFrameLocks noChangeAspect="1"/>
            </p:cNvGraphicFramePr>
            <p:nvPr/>
          </p:nvGraphicFramePr>
          <p:xfrm>
            <a:off x="1680" y="2880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46" name="Equation" r:id="rId5" imgW="838440" imgH="330120" progId="Equation.3">
                    <p:embed/>
                  </p:oleObj>
                </mc:Choice>
                <mc:Fallback>
                  <p:oleObj name="Equation" r:id="rId5" imgW="838440" imgH="330120" progId="Equation.3">
                    <p:embed/>
                    <p:pic>
                      <p:nvPicPr>
                        <p:cNvPr id="14853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5" name="Object 55"/>
            <p:cNvGraphicFramePr>
              <a:graphicFrameLocks noChangeAspect="1"/>
            </p:cNvGraphicFramePr>
            <p:nvPr/>
          </p:nvGraphicFramePr>
          <p:xfrm>
            <a:off x="2592" y="2880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47" name="Equation" r:id="rId7" imgW="838440" imgH="330120" progId="Equation.3">
                    <p:embed/>
                  </p:oleObj>
                </mc:Choice>
                <mc:Fallback>
                  <p:oleObj name="Equation" r:id="rId7" imgW="838440" imgH="330120" progId="Equation.3">
                    <p:embed/>
                    <p:pic>
                      <p:nvPicPr>
                        <p:cNvPr id="14853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6" name="Object 56"/>
            <p:cNvGraphicFramePr>
              <a:graphicFrameLocks noChangeAspect="1"/>
            </p:cNvGraphicFramePr>
            <p:nvPr/>
          </p:nvGraphicFramePr>
          <p:xfrm>
            <a:off x="3456" y="288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48" name="Equation" r:id="rId9" imgW="863640" imgH="355680" progId="Equation.3">
                    <p:embed/>
                  </p:oleObj>
                </mc:Choice>
                <mc:Fallback>
                  <p:oleObj name="Equation" r:id="rId9" imgW="863640" imgH="355680" progId="Equation.3">
                    <p:embed/>
                    <p:pic>
                      <p:nvPicPr>
                        <p:cNvPr id="14853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8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7" name="Object 57"/>
            <p:cNvGraphicFramePr>
              <a:graphicFrameLocks noChangeAspect="1"/>
            </p:cNvGraphicFramePr>
            <p:nvPr/>
          </p:nvGraphicFramePr>
          <p:xfrm>
            <a:off x="4320" y="288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49" name="Equation" r:id="rId11" imgW="863640" imgH="355680" progId="Equation.3">
                    <p:embed/>
                  </p:oleObj>
                </mc:Choice>
                <mc:Fallback>
                  <p:oleObj name="Equation" r:id="rId11" imgW="863640" imgH="355680" progId="Equation.3">
                    <p:embed/>
                    <p:pic>
                      <p:nvPicPr>
                        <p:cNvPr id="14853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8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46" name="Group 66"/>
          <p:cNvGrpSpPr>
            <a:grpSpLocks/>
          </p:cNvGrpSpPr>
          <p:nvPr/>
        </p:nvGrpSpPr>
        <p:grpSpPr bwMode="auto">
          <a:xfrm>
            <a:off x="3090042" y="5417646"/>
            <a:ext cx="5845175" cy="501650"/>
            <a:chOff x="1584" y="3504"/>
            <a:chExt cx="3682" cy="316"/>
          </a:xfrm>
        </p:grpSpPr>
        <p:graphicFrame>
          <p:nvGraphicFramePr>
            <p:cNvPr id="148538" name="Object 58"/>
            <p:cNvGraphicFramePr>
              <a:graphicFrameLocks noChangeAspect="1"/>
            </p:cNvGraphicFramePr>
            <p:nvPr/>
          </p:nvGraphicFramePr>
          <p:xfrm>
            <a:off x="1584" y="350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50" name="Equation" r:id="rId13" imgW="1016280" imgH="355680" progId="Equation.3">
                    <p:embed/>
                  </p:oleObj>
                </mc:Choice>
                <mc:Fallback>
                  <p:oleObj name="Equation" r:id="rId13" imgW="1016280" imgH="355680" progId="Equation.3">
                    <p:embed/>
                    <p:pic>
                      <p:nvPicPr>
                        <p:cNvPr id="14853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50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9" name="Object 59"/>
            <p:cNvGraphicFramePr>
              <a:graphicFrameLocks noChangeAspect="1"/>
            </p:cNvGraphicFramePr>
            <p:nvPr/>
          </p:nvGraphicFramePr>
          <p:xfrm>
            <a:off x="2544" y="350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51" name="Equation" r:id="rId15" imgW="1016280" imgH="355680" progId="Equation.3">
                    <p:embed/>
                  </p:oleObj>
                </mc:Choice>
                <mc:Fallback>
                  <p:oleObj name="Equation" r:id="rId15" imgW="1016280" imgH="355680" progId="Equation.3">
                    <p:embed/>
                    <p:pic>
                      <p:nvPicPr>
                        <p:cNvPr id="14853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0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40" name="Object 60"/>
            <p:cNvGraphicFramePr>
              <a:graphicFrameLocks noChangeAspect="1"/>
            </p:cNvGraphicFramePr>
            <p:nvPr/>
          </p:nvGraphicFramePr>
          <p:xfrm>
            <a:off x="3456" y="350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52" name="Equation" r:id="rId17" imgW="1016280" imgH="368280" progId="Equation.3">
                    <p:embed/>
                  </p:oleObj>
                </mc:Choice>
                <mc:Fallback>
                  <p:oleObj name="Equation" r:id="rId17" imgW="1016280" imgH="368280" progId="Equation.3">
                    <p:embed/>
                    <p:pic>
                      <p:nvPicPr>
                        <p:cNvPr id="14854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41" name="Object 61"/>
            <p:cNvGraphicFramePr>
              <a:graphicFrameLocks noChangeAspect="1"/>
            </p:cNvGraphicFramePr>
            <p:nvPr/>
          </p:nvGraphicFramePr>
          <p:xfrm>
            <a:off x="4416" y="350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753" name="Equation" r:id="rId19" imgW="1016280" imgH="368280" progId="Equation.3">
                    <p:embed/>
                  </p:oleObj>
                </mc:Choice>
                <mc:Fallback>
                  <p:oleObj name="Equation" r:id="rId19" imgW="1016280" imgH="368280" progId="Equation.3">
                    <p:embed/>
                    <p:pic>
                      <p:nvPicPr>
                        <p:cNvPr id="14854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0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51" name="Group 71"/>
          <p:cNvGrpSpPr>
            <a:grpSpLocks/>
          </p:cNvGrpSpPr>
          <p:nvPr/>
        </p:nvGrpSpPr>
        <p:grpSpPr bwMode="auto">
          <a:xfrm>
            <a:off x="2514600" y="1219201"/>
            <a:ext cx="7620000" cy="2398713"/>
            <a:chOff x="624" y="768"/>
            <a:chExt cx="4800" cy="1511"/>
          </a:xfrm>
        </p:grpSpPr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5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4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5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1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2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3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4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0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12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13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0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6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7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8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9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148547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48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49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50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Oval 25"/>
          <p:cNvSpPr>
            <a:spLocks noChangeArrowheads="1"/>
          </p:cNvSpPr>
          <p:nvPr/>
        </p:nvSpPr>
        <p:spPr bwMode="auto">
          <a:xfrm>
            <a:off x="6858000" y="33486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5263992" y="336384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3491072" y="33486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2761085" y="963298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6113885" y="887098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2761085" y="1725298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6113885" y="1725298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9526" name="Group 22"/>
          <p:cNvGrpSpPr>
            <a:grpSpLocks/>
          </p:cNvGrpSpPr>
          <p:nvPr/>
        </p:nvGrpSpPr>
        <p:grpSpPr bwMode="auto">
          <a:xfrm>
            <a:off x="2541985" y="2663527"/>
            <a:ext cx="7140575" cy="3938588"/>
            <a:chOff x="336" y="1194"/>
            <a:chExt cx="4498" cy="2481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336" y="1194"/>
              <a:ext cx="44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09" name="Line 5"/>
            <p:cNvSpPr>
              <a:spLocks noChangeShapeType="1"/>
            </p:cNvSpPr>
            <p:nvPr/>
          </p:nvSpPr>
          <p:spPr bwMode="auto">
            <a:xfrm>
              <a:off x="432" y="1584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>
              <a:off x="2160" y="1296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384" y="153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0   0  0   0   0    0    0    0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384" y="1776"/>
              <a:ext cx="412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0   0  0   1   1    0    0    0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384" y="201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0   0  1   0   0    0    0    1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384" y="225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0   0  1   1   1    0    0    1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84" y="2538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0   1  0   0   0    0    1    0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384" y="2826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0   1  0   1   1    0    1    0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384" y="3066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0   1  1   0   0    0    1    1</a:t>
              </a:r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384" y="3338"/>
              <a:ext cx="412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0   1  1   1   1    0    1    1</a:t>
              </a:r>
            </a:p>
          </p:txBody>
        </p:sp>
      </p:grpSp>
      <p:sp>
        <p:nvSpPr>
          <p:cNvPr id="20" name="Rectangle 53"/>
          <p:cNvSpPr>
            <a:spLocks noChangeArrowheads="1"/>
          </p:cNvSpPr>
          <p:nvPr/>
        </p:nvSpPr>
        <p:spPr bwMode="auto">
          <a:xfrm>
            <a:off x="1952596" y="14285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5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971801" y="728686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6656405" y="728686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2971801" y="1414486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6656405" y="1414486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50551" name="Group 23"/>
          <p:cNvGrpSpPr>
            <a:grpSpLocks/>
          </p:cNvGrpSpPr>
          <p:nvPr/>
        </p:nvGrpSpPr>
        <p:grpSpPr bwMode="auto">
          <a:xfrm>
            <a:off x="2495551" y="2286024"/>
            <a:ext cx="6594475" cy="4500563"/>
            <a:chOff x="192" y="1050"/>
            <a:chExt cx="4154" cy="2835"/>
          </a:xfrm>
        </p:grpSpPr>
        <p:sp>
          <p:nvSpPr>
            <p:cNvPr id="150532" name="Rectangle 4"/>
            <p:cNvSpPr>
              <a:spLocks noChangeArrowheads="1"/>
            </p:cNvSpPr>
            <p:nvPr/>
          </p:nvSpPr>
          <p:spPr bwMode="auto">
            <a:xfrm>
              <a:off x="192" y="1050"/>
              <a:ext cx="415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0533" name="Line 5"/>
            <p:cNvSpPr>
              <a:spLocks noChangeShapeType="1"/>
            </p:cNvSpPr>
            <p:nvPr/>
          </p:nvSpPr>
          <p:spPr bwMode="auto">
            <a:xfrm>
              <a:off x="192" y="148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016" y="1104"/>
              <a:ext cx="0" cy="2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240" y="1434"/>
              <a:ext cx="386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AutoNum type="arabicPlain"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0   0  0    0   1    0   0</a:t>
              </a:r>
            </a:p>
            <a:p>
              <a:pPr>
                <a:buFontTx/>
                <a:buAutoNum type="arabicPlain"/>
              </a:pP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249" y="1979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1  0   1  0    0   1    0   1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249" y="2251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1  0   1  1    1   1    0   1</a:t>
              </a:r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249" y="2523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1  1   0  0    0   1    1   0</a:t>
              </a:r>
            </a:p>
          </p:txBody>
        </p:sp>
        <p:sp>
          <p:nvSpPr>
            <p:cNvPr id="150544" name="Rectangle 16"/>
            <p:cNvSpPr>
              <a:spLocks noChangeArrowheads="1"/>
            </p:cNvSpPr>
            <p:nvPr/>
          </p:nvSpPr>
          <p:spPr bwMode="auto">
            <a:xfrm>
              <a:off x="249" y="284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1  1   0  1    1   1    1   0</a:t>
              </a:r>
            </a:p>
          </p:txBody>
        </p:sp>
        <p:sp>
          <p:nvSpPr>
            <p:cNvPr id="150545" name="Rectangle 17"/>
            <p:cNvSpPr>
              <a:spLocks noChangeArrowheads="1"/>
            </p:cNvSpPr>
            <p:nvPr/>
          </p:nvSpPr>
          <p:spPr bwMode="auto">
            <a:xfrm>
              <a:off x="249" y="3203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1  1   1  0    0   1    1   1</a:t>
              </a:r>
            </a:p>
          </p:txBody>
        </p:sp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249" y="352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1  1   1  1    1   1    1   1</a:t>
              </a:r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249" y="1706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1  0   0  1    1   1    0   0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1952596" y="14285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58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6553200" y="5233963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0000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2743200" y="814363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0001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4419600" y="8143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4495800" y="21097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2895600" y="2195488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6324600" y="8143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0011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8382000" y="8143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8458200" y="2185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324600" y="2185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819400" y="3709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</a:t>
            </a:r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4572000" y="3709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4572000" y="5233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2819400" y="5233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477000" y="3709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</a:t>
            </a: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8534400" y="3709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8686800" y="5233963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3886200" y="11286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4953000" y="1357288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3962400" y="24240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3352800" y="1357288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7467600" y="1128688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8915400" y="1357288"/>
            <a:ext cx="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 flipH="1">
            <a:off x="7467600" y="2500288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V="1">
            <a:off x="6858000" y="1433488"/>
            <a:ext cx="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0" name="Line 28"/>
          <p:cNvSpPr>
            <a:spLocks noChangeShapeType="1"/>
          </p:cNvSpPr>
          <p:nvPr/>
        </p:nvSpPr>
        <p:spPr bwMode="auto">
          <a:xfrm>
            <a:off x="3886200" y="402428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5181600" y="4252888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 flipH="1">
            <a:off x="3886200" y="554828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4" name="Line 32"/>
          <p:cNvSpPr>
            <a:spLocks noChangeShapeType="1"/>
          </p:cNvSpPr>
          <p:nvPr/>
        </p:nvSpPr>
        <p:spPr bwMode="auto">
          <a:xfrm>
            <a:off x="7620000" y="4024288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00" name="Group 48"/>
          <p:cNvGrpSpPr>
            <a:grpSpLocks/>
          </p:cNvGrpSpPr>
          <p:nvPr/>
        </p:nvGrpSpPr>
        <p:grpSpPr bwMode="auto">
          <a:xfrm>
            <a:off x="6858000" y="3414688"/>
            <a:ext cx="2209800" cy="457200"/>
            <a:chOff x="3360" y="2304"/>
            <a:chExt cx="1392" cy="288"/>
          </a:xfrm>
        </p:grpSpPr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>
              <a:off x="3360" y="2304"/>
              <a:ext cx="139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3360" y="2304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88" name="Arc 36"/>
          <p:cNvSpPr>
            <a:spLocks/>
          </p:cNvSpPr>
          <p:nvPr/>
        </p:nvSpPr>
        <p:spPr bwMode="auto">
          <a:xfrm>
            <a:off x="6705600" y="4557688"/>
            <a:ext cx="9906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908 w 43200"/>
              <a:gd name="T1" fmla="*/ 40368 h 40368"/>
              <a:gd name="T2" fmla="*/ 35329 w 43200"/>
              <a:gd name="T3" fmla="*/ 38276 h 40368"/>
              <a:gd name="T4" fmla="*/ 21600 w 43200"/>
              <a:gd name="T5" fmla="*/ 21600 h 40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368" fill="none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</a:path>
              <a:path w="43200" h="40368" stroke="0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83" name="Line 31"/>
          <p:cNvSpPr>
            <a:spLocks noChangeShapeType="1"/>
          </p:cNvSpPr>
          <p:nvPr/>
        </p:nvSpPr>
        <p:spPr bwMode="auto">
          <a:xfrm flipV="1">
            <a:off x="3352800" y="4329088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9" name="Arc 37"/>
          <p:cNvSpPr>
            <a:spLocks/>
          </p:cNvSpPr>
          <p:nvPr/>
        </p:nvSpPr>
        <p:spPr bwMode="auto">
          <a:xfrm>
            <a:off x="8686800" y="4557688"/>
            <a:ext cx="9906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908 w 43200"/>
              <a:gd name="T1" fmla="*/ 40368 h 40368"/>
              <a:gd name="T2" fmla="*/ 35329 w 43200"/>
              <a:gd name="T3" fmla="*/ 38276 h 40368"/>
              <a:gd name="T4" fmla="*/ 21600 w 43200"/>
              <a:gd name="T5" fmla="*/ 21600 h 40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368" fill="none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</a:path>
              <a:path w="43200" h="40368" stroke="0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2495551" y="620689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953256" y="582929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9824" y="582929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④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38546" y="582929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③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71328" y="340040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596462" y="140013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①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2" grpId="0" animBg="1"/>
      <p:bldP spid="151573" grpId="0" animBg="1"/>
      <p:bldP spid="151574" grpId="0" animBg="1"/>
      <p:bldP spid="151575" grpId="0" animBg="1"/>
      <p:bldP spid="151576" grpId="0" animBg="1"/>
      <p:bldP spid="151577" grpId="0" animBg="1"/>
      <p:bldP spid="151578" grpId="0" animBg="1"/>
      <p:bldP spid="151579" grpId="0" animBg="1"/>
      <p:bldP spid="151580" grpId="0" animBg="1"/>
      <p:bldP spid="151581" grpId="0" animBg="1"/>
      <p:bldP spid="151582" grpId="0" animBg="1"/>
      <p:bldP spid="151584" grpId="0" animBg="1"/>
      <p:bldP spid="151588" grpId="0" animBg="1"/>
      <p:bldP spid="151583" grpId="0" animBg="1"/>
      <p:bldP spid="151589" grpId="0" animBg="1"/>
      <p:bldP spid="3317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496175" y="1881188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7496175" y="2727326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7496175" y="2959100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7800975" y="18891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8311604" y="194945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8181975" y="3497264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933575" y="4275139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591175" y="206057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8258175" y="34972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5286375" y="1889126"/>
            <a:ext cx="1295400" cy="2309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286375" y="2735264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5286375" y="2967039"/>
            <a:ext cx="3048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5286375" y="19573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972175" y="19573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972175" y="3505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743576" y="3736975"/>
            <a:ext cx="184731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6048375" y="3505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381375" y="1881188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3381375" y="2727326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3381375" y="2959100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3381375" y="194945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4067175" y="194945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4067175" y="3497264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143375" y="3505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 flipV="1">
            <a:off x="6581776" y="2346324"/>
            <a:ext cx="522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3000375" y="22621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V="1">
            <a:off x="3000375" y="150812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3000375" y="150812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9096375" y="15081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 flipH="1">
            <a:off x="8932863" y="3641725"/>
            <a:ext cx="163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77" name="Group 77"/>
          <p:cNvGrpSpPr>
            <a:grpSpLocks/>
          </p:cNvGrpSpPr>
          <p:nvPr/>
        </p:nvGrpSpPr>
        <p:grpSpPr bwMode="auto">
          <a:xfrm>
            <a:off x="2466975" y="2955925"/>
            <a:ext cx="5029200" cy="1828800"/>
            <a:chOff x="576" y="1728"/>
            <a:chExt cx="3168" cy="1152"/>
          </a:xfrm>
        </p:grpSpPr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H="1">
              <a:off x="3552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H="1">
              <a:off x="2208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912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91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208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355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H="1">
              <a:off x="576" y="2880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4829175" y="371792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4905375" y="37179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4905375" y="4403725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2" name="Oval 52"/>
          <p:cNvSpPr>
            <a:spLocks noChangeArrowheads="1"/>
          </p:cNvSpPr>
          <p:nvPr/>
        </p:nvSpPr>
        <p:spPr bwMode="auto">
          <a:xfrm>
            <a:off x="9858375" y="12795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8791575" y="21939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8943975" y="112712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8943975" y="11271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 flipH="1">
            <a:off x="9248775" y="15843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9248775" y="15843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10010775" y="1355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0" name="Rectangle 60"/>
          <p:cNvSpPr>
            <a:spLocks noChangeArrowheads="1"/>
          </p:cNvSpPr>
          <p:nvPr/>
        </p:nvSpPr>
        <p:spPr bwMode="auto">
          <a:xfrm>
            <a:off x="9858375" y="736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</a:p>
        </p:txBody>
      </p: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4676776" y="1736725"/>
            <a:ext cx="2427288" cy="609600"/>
            <a:chOff x="1968" y="960"/>
            <a:chExt cx="1529" cy="384"/>
          </a:xfrm>
        </p:grpSpPr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1968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2160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160" y="96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3408" y="9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3408" y="1200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1" name="Oval 61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86" name="Rectangle 86"/>
          <p:cNvSpPr>
            <a:spLocks noChangeArrowheads="1"/>
          </p:cNvSpPr>
          <p:nvPr/>
        </p:nvSpPr>
        <p:spPr bwMode="auto">
          <a:xfrm>
            <a:off x="1803401" y="688976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Example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89" name="Rectangle 89"/>
          <p:cNvSpPr>
            <a:spLocks noChangeArrowheads="1"/>
          </p:cNvSpPr>
          <p:nvPr/>
        </p:nvSpPr>
        <p:spPr bwMode="auto">
          <a:xfrm>
            <a:off x="1625080" y="4779151"/>
            <a:ext cx="870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129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54313"/>
              </p:ext>
            </p:extLst>
          </p:nvPr>
        </p:nvGraphicFramePr>
        <p:xfrm>
          <a:off x="5060886" y="5499114"/>
          <a:ext cx="1406525" cy="5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0" name="Equation" r:id="rId5" imgW="1067040" imgH="419040" progId="Equation.3">
                  <p:embed/>
                </p:oleObj>
              </mc:Choice>
              <mc:Fallback>
                <p:oleObj name="Equation" r:id="rId5" imgW="1067040" imgH="419040" progId="Equation.3">
                  <p:embed/>
                  <p:pic>
                    <p:nvPicPr>
                      <p:cNvPr id="0" name="Picture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886" y="5499114"/>
                        <a:ext cx="1406525" cy="55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18072"/>
              </p:ext>
            </p:extLst>
          </p:nvPr>
        </p:nvGraphicFramePr>
        <p:xfrm>
          <a:off x="6906090" y="5562615"/>
          <a:ext cx="1354138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1" name="Equation" r:id="rId7" imgW="1016280" imgH="355680" progId="Equation.3">
                  <p:embed/>
                </p:oleObj>
              </mc:Choice>
              <mc:Fallback>
                <p:oleObj name="Equation" r:id="rId7" imgW="1016280" imgH="355680" progId="Equation.3">
                  <p:embed/>
                  <p:pic>
                    <p:nvPicPr>
                      <p:cNvPr id="0" name="Picture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090" y="5562615"/>
                        <a:ext cx="1354138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92015"/>
              </p:ext>
            </p:extLst>
          </p:nvPr>
        </p:nvGraphicFramePr>
        <p:xfrm>
          <a:off x="8888905" y="5543565"/>
          <a:ext cx="1752600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2" name="Equation" r:id="rId9" imgW="1321200" imgH="368280" progId="Equation.3">
                  <p:embed/>
                </p:oleObj>
              </mc:Choice>
              <mc:Fallback>
                <p:oleObj name="Equation" r:id="rId9" imgW="1321200" imgH="368280" progId="Equation.3">
                  <p:embed/>
                  <p:pic>
                    <p:nvPicPr>
                      <p:cNvPr id="0" name="Picture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905" y="5543565"/>
                        <a:ext cx="1752600" cy="503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1" name="Oval 101"/>
          <p:cNvSpPr>
            <a:spLocks noChangeArrowheads="1"/>
          </p:cNvSpPr>
          <p:nvPr/>
        </p:nvSpPr>
        <p:spPr bwMode="auto">
          <a:xfrm>
            <a:off x="4684713" y="3641726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2" name="Oval 102"/>
          <p:cNvSpPr>
            <a:spLocks noChangeArrowheads="1"/>
          </p:cNvSpPr>
          <p:nvPr/>
        </p:nvSpPr>
        <p:spPr bwMode="auto">
          <a:xfrm>
            <a:off x="6556375" y="37131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3" name="Oval 103"/>
          <p:cNvSpPr>
            <a:spLocks noChangeArrowheads="1"/>
          </p:cNvSpPr>
          <p:nvPr/>
        </p:nvSpPr>
        <p:spPr bwMode="auto">
          <a:xfrm>
            <a:off x="8788400" y="357028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4" name="Rectangle 104"/>
          <p:cNvSpPr>
            <a:spLocks noGrp="1" noChangeArrowheads="1"/>
          </p:cNvSpPr>
          <p:nvPr>
            <p:ph type="title"/>
          </p:nvPr>
        </p:nvSpPr>
        <p:spPr>
          <a:xfrm>
            <a:off x="1524000" y="-7441"/>
            <a:ext cx="8915400" cy="769441"/>
          </a:xfrm>
          <a:noFill/>
          <a:ln/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2.2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Examples of Circuit Analysis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6679" name="Line 1095"/>
          <p:cNvSpPr>
            <a:spLocks noChangeShapeType="1"/>
          </p:cNvSpPr>
          <p:nvPr/>
        </p:nvSpPr>
        <p:spPr bwMode="auto">
          <a:xfrm>
            <a:off x="7680325" y="2349500"/>
            <a:ext cx="1949450" cy="269968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2279577" y="6219310"/>
            <a:ext cx="2845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Output Equation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2279577" y="4931005"/>
            <a:ext cx="3231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Excitation Equation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279576" y="5561075"/>
            <a:ext cx="2475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Equation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382148" y="1000108"/>
            <a:ext cx="500066" cy="630238"/>
            <a:chOff x="7177088" y="3041650"/>
            <a:chExt cx="768350" cy="630238"/>
          </a:xfrm>
        </p:grpSpPr>
        <p:sp>
          <p:nvSpPr>
            <p:cNvPr id="83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098190" y="1968156"/>
            <a:ext cx="285752" cy="500066"/>
            <a:chOff x="7177088" y="3041650"/>
            <a:chExt cx="768350" cy="630238"/>
          </a:xfrm>
        </p:grpSpPr>
        <p:sp>
          <p:nvSpPr>
            <p:cNvPr id="88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3" name="Line 95"/>
          <p:cNvSpPr>
            <a:spLocks noChangeShapeType="1"/>
          </p:cNvSpPr>
          <p:nvPr/>
        </p:nvSpPr>
        <p:spPr bwMode="auto">
          <a:xfrm flipH="1">
            <a:off x="7362884" y="2227486"/>
            <a:ext cx="144000" cy="126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4" name="Object 603"/>
          <p:cNvGraphicFramePr>
            <a:graphicFrameLocks noChangeAspect="1"/>
          </p:cNvGraphicFramePr>
          <p:nvPr/>
        </p:nvGraphicFramePr>
        <p:xfrm>
          <a:off x="5293222" y="980728"/>
          <a:ext cx="16668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3" name="Equation" r:id="rId11" imgW="698400" imgH="253800" progId="Equation.DSMT4">
                  <p:embed/>
                </p:oleObj>
              </mc:Choice>
              <mc:Fallback>
                <p:oleObj name="Equation" r:id="rId11" imgW="698400" imgH="253800" progId="Equation.DSMT4">
                  <p:embed/>
                  <p:pic>
                    <p:nvPicPr>
                      <p:cNvPr id="0" name="Picture 2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222" y="980728"/>
                        <a:ext cx="16668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矩形 94"/>
          <p:cNvSpPr/>
          <p:nvPr/>
        </p:nvSpPr>
        <p:spPr>
          <a:xfrm>
            <a:off x="3719736" y="660613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Characteristic Equation of D Flip-Flop: </a:t>
            </a:r>
            <a:endParaRPr lang="zh-CN" alt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7652" name="Object 2084"/>
          <p:cNvGraphicFramePr>
            <a:graphicFrameLocks noChangeAspect="1"/>
          </p:cNvGraphicFramePr>
          <p:nvPr/>
        </p:nvGraphicFramePr>
        <p:xfrm>
          <a:off x="5375920" y="4880646"/>
          <a:ext cx="14541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4" name="Equation" r:id="rId13" imgW="609480" imgH="279360" progId="Equation.DSMT4">
                  <p:embed/>
                </p:oleObj>
              </mc:Choice>
              <mc:Fallback>
                <p:oleObj name="Equation" r:id="rId13" imgW="609480" imgH="279360" progId="Equation.DSMT4">
                  <p:embed/>
                  <p:pic>
                    <p:nvPicPr>
                      <p:cNvPr id="0" name="Picture 2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4880646"/>
                        <a:ext cx="145415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3" name="Object 2085"/>
          <p:cNvGraphicFramePr>
            <a:graphicFrameLocks noChangeAspect="1"/>
          </p:cNvGraphicFramePr>
          <p:nvPr/>
        </p:nvGraphicFramePr>
        <p:xfrm>
          <a:off x="7121872" y="4869160"/>
          <a:ext cx="1422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5" name="Equation" r:id="rId15" imgW="596880" imgH="253800" progId="Equation.DSMT4">
                  <p:embed/>
                </p:oleObj>
              </mc:Choice>
              <mc:Fallback>
                <p:oleObj name="Equation" r:id="rId15" imgW="596880" imgH="253800" progId="Equation.DSMT4">
                  <p:embed/>
                  <p:pic>
                    <p:nvPicPr>
                      <p:cNvPr id="0" name="Picture 2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872" y="4869160"/>
                        <a:ext cx="14224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4" name="Object 2086"/>
          <p:cNvGraphicFramePr>
            <a:graphicFrameLocks noChangeAspect="1"/>
          </p:cNvGraphicFramePr>
          <p:nvPr/>
        </p:nvGraphicFramePr>
        <p:xfrm>
          <a:off x="8791576" y="4869160"/>
          <a:ext cx="18764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6" name="Equation" r:id="rId17" imgW="787320" imgH="253800" progId="Equation.DSMT4">
                  <p:embed/>
                </p:oleObj>
              </mc:Choice>
              <mc:Fallback>
                <p:oleObj name="Equation" r:id="rId17" imgW="787320" imgH="253800" progId="Equation.DSMT4">
                  <p:embed/>
                  <p:pic>
                    <p:nvPicPr>
                      <p:cNvPr id="0" name="Picture 2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576" y="4869160"/>
                        <a:ext cx="18764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5" name="Object 2087"/>
          <p:cNvGraphicFramePr>
            <a:graphicFrameLocks noChangeAspect="1"/>
          </p:cNvGraphicFramePr>
          <p:nvPr/>
        </p:nvGraphicFramePr>
        <p:xfrm>
          <a:off x="5015881" y="6093297"/>
          <a:ext cx="17256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47" name="Equation" r:id="rId19" imgW="723600" imgH="304560" progId="Equation.DSMT4">
                  <p:embed/>
                </p:oleObj>
              </mc:Choice>
              <mc:Fallback>
                <p:oleObj name="Equation" r:id="rId19" imgW="723600" imgH="304560" progId="Equation.DSMT4">
                  <p:embed/>
                  <p:pic>
                    <p:nvPicPr>
                      <p:cNvPr id="0" name="Picture 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1" y="6093297"/>
                        <a:ext cx="17256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Oval 42"/>
          <p:cNvSpPr>
            <a:spLocks noChangeArrowheads="1"/>
          </p:cNvSpPr>
          <p:nvPr/>
        </p:nvSpPr>
        <p:spPr bwMode="auto">
          <a:xfrm>
            <a:off x="4984346" y="47167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Oval 42"/>
          <p:cNvSpPr>
            <a:spLocks noChangeArrowheads="1"/>
          </p:cNvSpPr>
          <p:nvPr/>
        </p:nvSpPr>
        <p:spPr bwMode="auto">
          <a:xfrm>
            <a:off x="2919264" y="472514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9" grpId="0" build="p" autoUpdateAnimBg="0"/>
      <p:bldP spid="196679" grpId="0" animBg="1"/>
      <p:bldP spid="79" grpId="0"/>
      <p:bldP spid="80" grpId="0"/>
      <p:bldP spid="8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2743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0001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4419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4495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2895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3886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4953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3962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3352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2495551" y="863601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1816851" y="158279"/>
            <a:ext cx="76438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 is not self-starting.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02400" y="1460312"/>
            <a:ext cx="3674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flip-flops, </a:t>
            </a:r>
          </a:p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valid states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3007713" y="3501008"/>
            <a:ext cx="679607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ring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9" name="Group 71"/>
          <p:cNvGrpSpPr>
            <a:grpSpLocks/>
          </p:cNvGrpSpPr>
          <p:nvPr/>
        </p:nvGrpSpPr>
        <p:grpSpPr bwMode="auto">
          <a:xfrm>
            <a:off x="2133568" y="4222923"/>
            <a:ext cx="7620000" cy="2398713"/>
            <a:chOff x="624" y="768"/>
            <a:chExt cx="4800" cy="1511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96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" name="Oval 25"/>
          <p:cNvSpPr>
            <a:spLocks noChangeArrowheads="1"/>
          </p:cNvSpPr>
          <p:nvPr/>
        </p:nvSpPr>
        <p:spPr bwMode="auto">
          <a:xfrm>
            <a:off x="6462840" y="635652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" name="Oval 25"/>
          <p:cNvSpPr>
            <a:spLocks noChangeArrowheads="1"/>
          </p:cNvSpPr>
          <p:nvPr/>
        </p:nvSpPr>
        <p:spPr bwMode="auto">
          <a:xfrm>
            <a:off x="4862641" y="63403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" name="Oval 25"/>
          <p:cNvSpPr>
            <a:spLocks noChangeArrowheads="1"/>
          </p:cNvSpPr>
          <p:nvPr/>
        </p:nvSpPr>
        <p:spPr bwMode="auto">
          <a:xfrm>
            <a:off x="3105118" y="635652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6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100" grpId="0" animBg="1"/>
      <p:bldP spid="101" grpId="0" animBg="1"/>
      <p:bldP spid="10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2135560" y="2591664"/>
            <a:ext cx="7620000" cy="2398713"/>
            <a:chOff x="624" y="768"/>
            <a:chExt cx="4800" cy="1511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89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乘号 92"/>
          <p:cNvSpPr/>
          <p:nvPr/>
        </p:nvSpPr>
        <p:spPr bwMode="auto">
          <a:xfrm>
            <a:off x="5707460" y="2132856"/>
            <a:ext cx="857256" cy="714380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Oval 25"/>
          <p:cNvSpPr>
            <a:spLocks noChangeArrowheads="1"/>
          </p:cNvSpPr>
          <p:nvPr/>
        </p:nvSpPr>
        <p:spPr bwMode="auto">
          <a:xfrm>
            <a:off x="3112892" y="47110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Oval 25"/>
          <p:cNvSpPr>
            <a:spLocks noChangeArrowheads="1"/>
          </p:cNvSpPr>
          <p:nvPr/>
        </p:nvSpPr>
        <p:spPr bwMode="auto">
          <a:xfrm>
            <a:off x="4861404" y="471944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Oval 25"/>
          <p:cNvSpPr>
            <a:spLocks noChangeArrowheads="1"/>
          </p:cNvSpPr>
          <p:nvPr/>
        </p:nvSpPr>
        <p:spPr bwMode="auto">
          <a:xfrm>
            <a:off x="6458404" y="472960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23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1919858" y="350203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1919858" y="438468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2594546" y="350203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2550096" y="437040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3224783" y="438468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855021" y="438468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4620196" y="438468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1559496" y="1398602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>
            <a:off x="4226496" y="941402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1711897" y="712803"/>
            <a:ext cx="32544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1788096" y="143670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0  0  0  0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1788096" y="197010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0  0  0  1   1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1788096" y="242730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0  0  1  0   0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6" name="Rectangle 30"/>
          <p:cNvSpPr>
            <a:spLocks noChangeArrowheads="1"/>
          </p:cNvSpPr>
          <p:nvPr/>
        </p:nvSpPr>
        <p:spPr bwMode="auto">
          <a:xfrm>
            <a:off x="1788097" y="2887678"/>
            <a:ext cx="305724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0  0  1  1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1784921" y="4537089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1  1  1  0   0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8" name="Rectangle 32"/>
          <p:cNvSpPr>
            <a:spLocks noChangeArrowheads="1"/>
          </p:cNvSpPr>
          <p:nvPr/>
        </p:nvSpPr>
        <p:spPr bwMode="auto">
          <a:xfrm>
            <a:off x="1788096" y="505620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1  1  1  1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501509" y="1701815"/>
            <a:ext cx="2644775" cy="1573213"/>
            <a:chOff x="3571" y="967"/>
            <a:chExt cx="1666" cy="991"/>
          </a:xfrm>
        </p:grpSpPr>
        <p:sp>
          <p:nvSpPr>
            <p:cNvPr id="330755" name="Rectangle 3"/>
            <p:cNvSpPr>
              <a:spLocks noChangeArrowheads="1"/>
            </p:cNvSpPr>
            <p:nvPr/>
          </p:nvSpPr>
          <p:spPr bwMode="auto">
            <a:xfrm>
              <a:off x="3571" y="96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</a:t>
              </a:r>
            </a:p>
          </p:txBody>
        </p:sp>
        <p:sp>
          <p:nvSpPr>
            <p:cNvPr id="330756" name="Rectangle 4"/>
            <p:cNvSpPr>
              <a:spLocks noChangeArrowheads="1"/>
            </p:cNvSpPr>
            <p:nvPr/>
          </p:nvSpPr>
          <p:spPr bwMode="auto">
            <a:xfrm>
              <a:off x="4581" y="96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1001</a:t>
              </a:r>
            </a:p>
          </p:txBody>
        </p:sp>
        <p:sp>
          <p:nvSpPr>
            <p:cNvPr id="330757" name="Rectangle 5"/>
            <p:cNvSpPr>
              <a:spLocks noChangeArrowheads="1"/>
            </p:cNvSpPr>
            <p:nvPr/>
          </p:nvSpPr>
          <p:spPr bwMode="auto">
            <a:xfrm>
              <a:off x="4609" y="159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</p:txBody>
        </p:sp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3571" y="159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0110</a:t>
              </a:r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4212" y="1168"/>
              <a:ext cx="34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4921" y="1338"/>
              <a:ext cx="0" cy="283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 flipH="1" flipV="1">
              <a:off x="4212" y="1820"/>
              <a:ext cx="36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 flipV="1">
              <a:off x="3901" y="1366"/>
              <a:ext cx="1" cy="25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212584" y="3548077"/>
            <a:ext cx="2582863" cy="893762"/>
            <a:chOff x="3667" y="2614"/>
            <a:chExt cx="1627" cy="563"/>
          </a:xfrm>
        </p:grpSpPr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3667" y="279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</a:t>
              </a:r>
            </a:p>
          </p:txBody>
        </p:sp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4666" y="281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</p:txBody>
        </p:sp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4383" y="2982"/>
              <a:ext cx="19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127" y="2614"/>
              <a:ext cx="766" cy="226"/>
              <a:chOff x="3360" y="2304"/>
              <a:chExt cx="1392" cy="288"/>
            </a:xfrm>
          </p:grpSpPr>
          <p:sp>
            <p:nvSpPr>
              <p:cNvPr id="330768" name="Line 16"/>
              <p:cNvSpPr>
                <a:spLocks noChangeShapeType="1"/>
              </p:cNvSpPr>
              <p:nvPr/>
            </p:nvSpPr>
            <p:spPr bwMode="auto">
              <a:xfrm flipV="1">
                <a:off x="4752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0769" name="Line 17"/>
              <p:cNvSpPr>
                <a:spLocks noChangeShapeType="1"/>
              </p:cNvSpPr>
              <p:nvPr/>
            </p:nvSpPr>
            <p:spPr bwMode="auto">
              <a:xfrm flipH="1">
                <a:off x="3360" y="2304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0770" name="Line 18"/>
              <p:cNvSpPr>
                <a:spLocks noChangeShapeType="1"/>
              </p:cNvSpPr>
              <p:nvPr/>
            </p:nvSpPr>
            <p:spPr bwMode="auto">
              <a:xfrm>
                <a:off x="3360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7050658" y="712802"/>
            <a:ext cx="1200150" cy="944562"/>
            <a:chOff x="3715" y="3521"/>
            <a:chExt cx="756" cy="595"/>
          </a:xfrm>
        </p:grpSpPr>
        <p:sp>
          <p:nvSpPr>
            <p:cNvPr id="330754" name="Rectangle 2"/>
            <p:cNvSpPr>
              <a:spLocks noChangeArrowheads="1"/>
            </p:cNvSpPr>
            <p:nvPr/>
          </p:nvSpPr>
          <p:spPr bwMode="auto">
            <a:xfrm>
              <a:off x="3715" y="3751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0000</a:t>
              </a:r>
            </a:p>
          </p:txBody>
        </p:sp>
        <p:sp>
          <p:nvSpPr>
            <p:cNvPr id="330771" name="Arc 19"/>
            <p:cNvSpPr>
              <a:spLocks/>
            </p:cNvSpPr>
            <p:nvPr/>
          </p:nvSpPr>
          <p:spPr bwMode="auto">
            <a:xfrm>
              <a:off x="4042" y="3521"/>
              <a:ext cx="398" cy="32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971158" y="5176852"/>
            <a:ext cx="996950" cy="944562"/>
            <a:chOff x="5059" y="3521"/>
            <a:chExt cx="628" cy="59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5059" y="375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</a:p>
          </p:txBody>
        </p:sp>
        <p:sp>
          <p:nvSpPr>
            <p:cNvPr id="330772" name="Arc 20"/>
            <p:cNvSpPr>
              <a:spLocks/>
            </p:cNvSpPr>
            <p:nvPr/>
          </p:nvSpPr>
          <p:spPr bwMode="auto">
            <a:xfrm>
              <a:off x="5120" y="3521"/>
              <a:ext cx="397" cy="30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636447" y="4672027"/>
            <a:ext cx="2486025" cy="1377950"/>
            <a:chOff x="5715" y="2273"/>
            <a:chExt cx="1566" cy="868"/>
          </a:xfrm>
        </p:grpSpPr>
        <p:sp>
          <p:nvSpPr>
            <p:cNvPr id="330775" name="Rectangle 23"/>
            <p:cNvSpPr>
              <a:spLocks noChangeArrowheads="1"/>
            </p:cNvSpPr>
            <p:nvPr/>
          </p:nvSpPr>
          <p:spPr bwMode="auto">
            <a:xfrm>
              <a:off x="6622" y="227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</p:txBody>
        </p:sp>
        <p:sp>
          <p:nvSpPr>
            <p:cNvPr id="330774" name="Rectangle 22"/>
            <p:cNvSpPr>
              <a:spLocks noChangeArrowheads="1"/>
            </p:cNvSpPr>
            <p:nvPr/>
          </p:nvSpPr>
          <p:spPr bwMode="auto">
            <a:xfrm>
              <a:off x="5715" y="227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</a:p>
          </p:txBody>
        </p:sp>
        <p:sp>
          <p:nvSpPr>
            <p:cNvPr id="330776" name="Rectangle 24"/>
            <p:cNvSpPr>
              <a:spLocks noChangeArrowheads="1"/>
            </p:cNvSpPr>
            <p:nvPr/>
          </p:nvSpPr>
          <p:spPr bwMode="auto">
            <a:xfrm>
              <a:off x="6653" y="277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</p:txBody>
        </p:sp>
        <p:sp>
          <p:nvSpPr>
            <p:cNvPr id="330777" name="Rectangle 25"/>
            <p:cNvSpPr>
              <a:spLocks noChangeArrowheads="1"/>
            </p:cNvSpPr>
            <p:nvPr/>
          </p:nvSpPr>
          <p:spPr bwMode="auto">
            <a:xfrm>
              <a:off x="5715" y="277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</p:txBody>
        </p:sp>
        <p:sp>
          <p:nvSpPr>
            <p:cNvPr id="330778" name="Line 26"/>
            <p:cNvSpPr>
              <a:spLocks noChangeShapeType="1"/>
            </p:cNvSpPr>
            <p:nvPr/>
          </p:nvSpPr>
          <p:spPr bwMode="auto">
            <a:xfrm>
              <a:off x="6398" y="2496"/>
              <a:ext cx="25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79" name="Line 27"/>
            <p:cNvSpPr>
              <a:spLocks noChangeShapeType="1"/>
            </p:cNvSpPr>
            <p:nvPr/>
          </p:nvSpPr>
          <p:spPr bwMode="auto">
            <a:xfrm>
              <a:off x="7026" y="2610"/>
              <a:ext cx="0" cy="21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80" name="Line 28"/>
            <p:cNvSpPr>
              <a:spLocks noChangeShapeType="1"/>
            </p:cNvSpPr>
            <p:nvPr/>
          </p:nvSpPr>
          <p:spPr bwMode="auto">
            <a:xfrm flipH="1">
              <a:off x="6398" y="2978"/>
              <a:ext cx="22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81" name="Line 29"/>
            <p:cNvSpPr>
              <a:spLocks noChangeShapeType="1"/>
            </p:cNvSpPr>
            <p:nvPr/>
          </p:nvSpPr>
          <p:spPr bwMode="auto">
            <a:xfrm flipV="1">
              <a:off x="6058" y="2610"/>
              <a:ext cx="0" cy="27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0787" name="Line 35"/>
          <p:cNvSpPr>
            <a:spLocks noChangeShapeType="1"/>
          </p:cNvSpPr>
          <p:nvPr/>
        </p:nvSpPr>
        <p:spPr bwMode="auto">
          <a:xfrm flipH="1">
            <a:off x="5205984" y="1343040"/>
            <a:ext cx="1979613" cy="35877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8" name="Line 36"/>
          <p:cNvSpPr>
            <a:spLocks noChangeShapeType="1"/>
          </p:cNvSpPr>
          <p:nvPr/>
        </p:nvSpPr>
        <p:spPr bwMode="auto">
          <a:xfrm flipH="1" flipV="1">
            <a:off x="4936109" y="5437203"/>
            <a:ext cx="989013" cy="22542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H="1" flipV="1">
            <a:off x="4890072" y="4086240"/>
            <a:ext cx="2205037" cy="9207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H="1">
            <a:off x="4845621" y="2422539"/>
            <a:ext cx="2430462" cy="763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 flipH="1" flipV="1">
            <a:off x="4890072" y="4853002"/>
            <a:ext cx="2835275" cy="449262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>
            <a:off x="3180333" y="350203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>
            <a:off x="3810571" y="350203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6" name="Line 44"/>
          <p:cNvSpPr>
            <a:spLocks noChangeShapeType="1"/>
          </p:cNvSpPr>
          <p:nvPr/>
        </p:nvSpPr>
        <p:spPr bwMode="auto">
          <a:xfrm>
            <a:off x="4620196" y="350203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1784922" y="3771915"/>
            <a:ext cx="305724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0  1  0  1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graphicFrame>
        <p:nvGraphicFramePr>
          <p:cNvPr id="63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73069"/>
              </p:ext>
            </p:extLst>
          </p:nvPr>
        </p:nvGraphicFramePr>
        <p:xfrm>
          <a:off x="5177380" y="661979"/>
          <a:ext cx="1471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83" name="Equation" r:id="rId5" imgW="634725" imgH="253890" progId="Equation.DSMT4">
                  <p:embed/>
                </p:oleObj>
              </mc:Choice>
              <mc:Fallback>
                <p:oleObj name="Equation" r:id="rId5" imgW="634725" imgH="253890" progId="Equation.DSMT4">
                  <p:embed/>
                  <p:pic>
                    <p:nvPicPr>
                      <p:cNvPr id="63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380" y="661979"/>
                        <a:ext cx="14716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63"/>
          <p:cNvSpPr/>
          <p:nvPr/>
        </p:nvSpPr>
        <p:spPr>
          <a:xfrm>
            <a:off x="8288895" y="62068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88697" y="526415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④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78273" y="503657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③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931969" y="354964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978241" y="21923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31310" y="2049448"/>
            <a:ext cx="1834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Valid cycle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04626"/>
      </p:ext>
    </p:extLst>
  </p:cSld>
  <p:clrMapOvr>
    <a:masterClrMapping/>
  </p:clrMapOvr>
  <p:transition>
    <p:sndAc>
      <p:stSnd>
        <p:snd r:embed="rId4" name="hammer.wav"/>
      </p:stSnd>
    </p:sndAc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4683224" y="2261272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4683224" y="294707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4683224" y="439487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4683224" y="363287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5521424" y="226127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7197824" y="226127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6359624" y="226127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 flipH="1" flipV="1">
            <a:off x="3921224" y="1499272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487826" y="90872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3235424" y="1651672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3997424" y="1194472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4759424" y="17183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4073624" y="22517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5597624" y="17183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4073624" y="29375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6435824" y="17183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4073624" y="36233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4073624" y="43853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7350224" y="17183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4835624" y="3699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5673824" y="3699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6512024" y="3699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7426424" y="3699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7426424" y="43853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6512024" y="43853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5750024" y="22517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6588224" y="22517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4835624" y="2937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4835624" y="43853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5673824" y="43853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7502624" y="22517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6512024" y="2937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5673824" y="29375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7426424" y="30137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8" name="Rectangle 38"/>
          <p:cNvSpPr>
            <a:spLocks noChangeArrowheads="1"/>
          </p:cNvSpPr>
          <p:nvPr/>
        </p:nvSpPr>
        <p:spPr bwMode="auto">
          <a:xfrm>
            <a:off x="4911824" y="22517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9" name="Oval 39"/>
          <p:cNvSpPr>
            <a:spLocks noChangeArrowheads="1"/>
          </p:cNvSpPr>
          <p:nvPr/>
        </p:nvSpPr>
        <p:spPr bwMode="auto">
          <a:xfrm>
            <a:off x="4759424" y="2337472"/>
            <a:ext cx="16002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36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03998"/>
              </p:ext>
            </p:extLst>
          </p:nvPr>
        </p:nvGraphicFramePr>
        <p:xfrm>
          <a:off x="5216625" y="5461672"/>
          <a:ext cx="1878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07" name="Equation" r:id="rId5" imgW="1422720" imgH="393840" progId="Equation.3">
                  <p:embed/>
                </p:oleObj>
              </mc:Choice>
              <mc:Fallback>
                <p:oleObj name="Equation" r:id="rId5" imgW="1422720" imgH="393840" progId="Equation.3">
                  <p:embed/>
                  <p:pic>
                    <p:nvPicPr>
                      <p:cNvPr id="15364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625" y="5461672"/>
                        <a:ext cx="18780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1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8458200" y="1758404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8458200" y="23680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8458200" y="25966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8458200" y="167267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8991600" y="1682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8991600" y="2825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9067800" y="290140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6858000" y="1758404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6858000" y="23680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V="1">
            <a:off x="6858000" y="25966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6858000" y="167267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7315200" y="1682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7315200" y="2825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7391400" y="290140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7848600" y="1987004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 flipH="1">
            <a:off x="6629400" y="259660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H="1">
            <a:off x="8328026" y="2599779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5334000" y="1758404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5334000" y="23680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V="1">
            <a:off x="5334000" y="25966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5334000" y="167267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5867400" y="17584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5867400" y="2825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5943600" y="290140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3581400" y="1758404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3581400" y="23680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4" name="Line 30"/>
          <p:cNvSpPr>
            <a:spLocks noChangeShapeType="1"/>
          </p:cNvSpPr>
          <p:nvPr/>
        </p:nvSpPr>
        <p:spPr bwMode="auto">
          <a:xfrm flipV="1">
            <a:off x="3581400" y="259660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3581400" y="167267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6" name="Rectangle 32"/>
          <p:cNvSpPr>
            <a:spLocks noChangeArrowheads="1"/>
          </p:cNvSpPr>
          <p:nvPr/>
        </p:nvSpPr>
        <p:spPr bwMode="auto">
          <a:xfrm>
            <a:off x="4114800" y="1682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4114800" y="282520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4191000" y="290140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4572000" y="1987004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276600" y="259660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1" name="Line 37"/>
          <p:cNvSpPr>
            <a:spLocks noChangeShapeType="1"/>
          </p:cNvSpPr>
          <p:nvPr/>
        </p:nvSpPr>
        <p:spPr bwMode="auto">
          <a:xfrm flipH="1">
            <a:off x="5029200" y="259660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2" name="Line 38"/>
          <p:cNvSpPr>
            <a:spLocks noChangeShapeType="1"/>
          </p:cNvSpPr>
          <p:nvPr/>
        </p:nvSpPr>
        <p:spPr bwMode="auto">
          <a:xfrm>
            <a:off x="6324600" y="1987004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3048000" y="1987004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9448800" y="1987004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3048000" y="1987004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5029200" y="2596604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629400" y="2596604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8328025" y="2599779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 flipH="1">
            <a:off x="2743201" y="4730204"/>
            <a:ext cx="558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0" name="Rectangle 46"/>
          <p:cNvSpPr>
            <a:spLocks noChangeArrowheads="1"/>
          </p:cNvSpPr>
          <p:nvPr/>
        </p:nvSpPr>
        <p:spPr bwMode="auto">
          <a:xfrm>
            <a:off x="2057400" y="433967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54673" name="Line 49"/>
          <p:cNvSpPr>
            <a:spLocks noChangeShapeType="1"/>
          </p:cNvSpPr>
          <p:nvPr/>
        </p:nvSpPr>
        <p:spPr bwMode="auto">
          <a:xfrm flipH="1">
            <a:off x="3048000" y="3968204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4" name="Line 50"/>
          <p:cNvSpPr>
            <a:spLocks noChangeShapeType="1"/>
          </p:cNvSpPr>
          <p:nvPr/>
        </p:nvSpPr>
        <p:spPr bwMode="auto">
          <a:xfrm>
            <a:off x="4267200" y="3739604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5" name="Line 51"/>
          <p:cNvSpPr>
            <a:spLocks noChangeShapeType="1"/>
          </p:cNvSpPr>
          <p:nvPr/>
        </p:nvSpPr>
        <p:spPr bwMode="auto">
          <a:xfrm>
            <a:off x="4267200" y="3968204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4267201" y="4237444"/>
            <a:ext cx="3844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7" name="Line 53"/>
          <p:cNvSpPr>
            <a:spLocks noChangeShapeType="1"/>
          </p:cNvSpPr>
          <p:nvPr/>
        </p:nvSpPr>
        <p:spPr bwMode="auto">
          <a:xfrm>
            <a:off x="4727576" y="3130004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8" name="Line 54"/>
          <p:cNvSpPr>
            <a:spLocks noChangeShapeType="1"/>
          </p:cNvSpPr>
          <p:nvPr/>
        </p:nvSpPr>
        <p:spPr bwMode="auto">
          <a:xfrm>
            <a:off x="4800600" y="313000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6456364" y="3130004"/>
            <a:ext cx="96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6553200" y="3130004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7967663" y="310460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8112125" y="3104604"/>
            <a:ext cx="0" cy="1138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3276600" y="2596604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6" name="Oval 62"/>
          <p:cNvSpPr>
            <a:spLocks noChangeArrowheads="1"/>
          </p:cNvSpPr>
          <p:nvPr/>
        </p:nvSpPr>
        <p:spPr bwMode="auto">
          <a:xfrm>
            <a:off x="4583113" y="303158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7" name="Oval 63"/>
          <p:cNvSpPr>
            <a:spLocks noChangeArrowheads="1"/>
          </p:cNvSpPr>
          <p:nvPr/>
        </p:nvSpPr>
        <p:spPr bwMode="auto">
          <a:xfrm>
            <a:off x="6322060" y="303158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8" name="Oval 64"/>
          <p:cNvSpPr>
            <a:spLocks noChangeArrowheads="1"/>
          </p:cNvSpPr>
          <p:nvPr/>
        </p:nvSpPr>
        <p:spPr bwMode="auto">
          <a:xfrm>
            <a:off x="7834948" y="303158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9" name="Oval 65"/>
          <p:cNvSpPr>
            <a:spLocks noChangeArrowheads="1"/>
          </p:cNvSpPr>
          <p:nvPr/>
        </p:nvSpPr>
        <p:spPr bwMode="auto">
          <a:xfrm>
            <a:off x="9480550" y="303158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72" name="组合 71"/>
          <p:cNvGrpSpPr/>
          <p:nvPr/>
        </p:nvGrpSpPr>
        <p:grpSpPr>
          <a:xfrm rot="10800000">
            <a:off x="3863752" y="3559896"/>
            <a:ext cx="385338" cy="777041"/>
            <a:chOff x="7177088" y="3041650"/>
            <a:chExt cx="768350" cy="633439"/>
          </a:xfrm>
        </p:grpSpPr>
        <p:sp>
          <p:nvSpPr>
            <p:cNvPr id="73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795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401239"/>
              </p:ext>
            </p:extLst>
          </p:nvPr>
        </p:nvGraphicFramePr>
        <p:xfrm>
          <a:off x="4876800" y="5644604"/>
          <a:ext cx="186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31" name="Equation" r:id="rId4" imgW="1422720" imgH="393840" progId="Equation.3">
                  <p:embed/>
                </p:oleObj>
              </mc:Choice>
              <mc:Fallback>
                <p:oleObj name="Equation" r:id="rId4" imgW="1422720" imgH="393840" progId="Equation.3">
                  <p:embed/>
                  <p:pic>
                    <p:nvPicPr>
                      <p:cNvPr id="5795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44604"/>
                        <a:ext cx="1866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2356904" y="658010"/>
            <a:ext cx="29770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 is self-starting.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190705" y="465400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4945648" y="467812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6550144" y="46799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7315200" y="1576858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14" name="Line 42"/>
          <p:cNvSpPr>
            <a:spLocks noChangeShapeType="1"/>
          </p:cNvSpPr>
          <p:nvPr/>
        </p:nvSpPr>
        <p:spPr bwMode="auto">
          <a:xfrm>
            <a:off x="7315200" y="218645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 flipV="1">
            <a:off x="7315200" y="241505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7315200" y="14911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7696200" y="149113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7772400" y="264365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19" name="Line 47"/>
          <p:cNvSpPr>
            <a:spLocks noChangeShapeType="1"/>
          </p:cNvSpPr>
          <p:nvPr/>
        </p:nvSpPr>
        <p:spPr bwMode="auto">
          <a:xfrm>
            <a:off x="7848600" y="2719858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0" name="Line 48"/>
          <p:cNvSpPr>
            <a:spLocks noChangeShapeType="1"/>
          </p:cNvSpPr>
          <p:nvPr/>
        </p:nvSpPr>
        <p:spPr bwMode="auto">
          <a:xfrm flipH="1">
            <a:off x="7086600" y="241505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5791200" y="1576858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22" name="Line 50"/>
          <p:cNvSpPr>
            <a:spLocks noChangeShapeType="1"/>
          </p:cNvSpPr>
          <p:nvPr/>
        </p:nvSpPr>
        <p:spPr bwMode="auto">
          <a:xfrm>
            <a:off x="5791200" y="218645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3" name="Line 51"/>
          <p:cNvSpPr>
            <a:spLocks noChangeShapeType="1"/>
          </p:cNvSpPr>
          <p:nvPr/>
        </p:nvSpPr>
        <p:spPr bwMode="auto">
          <a:xfrm flipV="1">
            <a:off x="5791200" y="241505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5791200" y="14911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6172200" y="149113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6248400" y="264365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27" name="Line 55"/>
          <p:cNvSpPr>
            <a:spLocks noChangeShapeType="1"/>
          </p:cNvSpPr>
          <p:nvPr/>
        </p:nvSpPr>
        <p:spPr bwMode="auto">
          <a:xfrm>
            <a:off x="6324600" y="271985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4038600" y="1576858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29" name="Line 57"/>
          <p:cNvSpPr>
            <a:spLocks noChangeShapeType="1"/>
          </p:cNvSpPr>
          <p:nvPr/>
        </p:nvSpPr>
        <p:spPr bwMode="auto">
          <a:xfrm>
            <a:off x="4038600" y="218645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0" name="Line 58"/>
          <p:cNvSpPr>
            <a:spLocks noChangeShapeType="1"/>
          </p:cNvSpPr>
          <p:nvPr/>
        </p:nvSpPr>
        <p:spPr bwMode="auto">
          <a:xfrm flipV="1">
            <a:off x="4038600" y="2415058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4038600" y="14911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32" name="Rectangle 60"/>
          <p:cNvSpPr>
            <a:spLocks noChangeArrowheads="1"/>
          </p:cNvSpPr>
          <p:nvPr/>
        </p:nvSpPr>
        <p:spPr bwMode="auto">
          <a:xfrm>
            <a:off x="4495800" y="150065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33" name="Rectangle 61"/>
          <p:cNvSpPr>
            <a:spLocks noChangeArrowheads="1"/>
          </p:cNvSpPr>
          <p:nvPr/>
        </p:nvSpPr>
        <p:spPr bwMode="auto">
          <a:xfrm>
            <a:off x="4572000" y="264365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34" name="Line 62"/>
          <p:cNvSpPr>
            <a:spLocks noChangeShapeType="1"/>
          </p:cNvSpPr>
          <p:nvPr/>
        </p:nvSpPr>
        <p:spPr bwMode="auto">
          <a:xfrm>
            <a:off x="4648200" y="271985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5" name="Line 63"/>
          <p:cNvSpPr>
            <a:spLocks noChangeShapeType="1"/>
          </p:cNvSpPr>
          <p:nvPr/>
        </p:nvSpPr>
        <p:spPr bwMode="auto">
          <a:xfrm>
            <a:off x="5029200" y="180545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6" name="Line 64"/>
          <p:cNvSpPr>
            <a:spLocks noChangeShapeType="1"/>
          </p:cNvSpPr>
          <p:nvPr/>
        </p:nvSpPr>
        <p:spPr bwMode="auto">
          <a:xfrm flipH="1">
            <a:off x="3733800" y="241505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7" name="Line 65"/>
          <p:cNvSpPr>
            <a:spLocks noChangeShapeType="1"/>
          </p:cNvSpPr>
          <p:nvPr/>
        </p:nvSpPr>
        <p:spPr bwMode="auto">
          <a:xfrm flipH="1">
            <a:off x="5486400" y="241505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8" name="Line 66"/>
          <p:cNvSpPr>
            <a:spLocks noChangeShapeType="1"/>
          </p:cNvSpPr>
          <p:nvPr/>
        </p:nvSpPr>
        <p:spPr bwMode="auto">
          <a:xfrm>
            <a:off x="6781800" y="180545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9" name="Line 67"/>
          <p:cNvSpPr>
            <a:spLocks noChangeShapeType="1"/>
          </p:cNvSpPr>
          <p:nvPr/>
        </p:nvSpPr>
        <p:spPr bwMode="auto">
          <a:xfrm flipH="1">
            <a:off x="3657600" y="180545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0" name="Line 68"/>
          <p:cNvSpPr>
            <a:spLocks noChangeShapeType="1"/>
          </p:cNvSpPr>
          <p:nvPr/>
        </p:nvSpPr>
        <p:spPr bwMode="auto">
          <a:xfrm flipV="1">
            <a:off x="3657600" y="134825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1" name="Line 69"/>
          <p:cNvSpPr>
            <a:spLocks noChangeShapeType="1"/>
          </p:cNvSpPr>
          <p:nvPr/>
        </p:nvSpPr>
        <p:spPr bwMode="auto">
          <a:xfrm>
            <a:off x="3733800" y="2415058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2" name="Line 70"/>
          <p:cNvSpPr>
            <a:spLocks noChangeShapeType="1"/>
          </p:cNvSpPr>
          <p:nvPr/>
        </p:nvSpPr>
        <p:spPr bwMode="auto">
          <a:xfrm>
            <a:off x="5486400" y="2415058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3" name="Line 71"/>
          <p:cNvSpPr>
            <a:spLocks noChangeShapeType="1"/>
          </p:cNvSpPr>
          <p:nvPr/>
        </p:nvSpPr>
        <p:spPr bwMode="auto">
          <a:xfrm>
            <a:off x="7086600" y="2415058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4" name="Rectangle 72"/>
          <p:cNvSpPr>
            <a:spLocks noChangeArrowheads="1"/>
          </p:cNvSpPr>
          <p:nvPr/>
        </p:nvSpPr>
        <p:spPr bwMode="auto">
          <a:xfrm>
            <a:off x="2514600" y="3177058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56745" name="Line 73"/>
          <p:cNvSpPr>
            <a:spLocks noChangeShapeType="1"/>
          </p:cNvSpPr>
          <p:nvPr/>
        </p:nvSpPr>
        <p:spPr bwMode="auto">
          <a:xfrm>
            <a:off x="3657600" y="1348258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6" name="Line 74"/>
          <p:cNvSpPr>
            <a:spLocks noChangeShapeType="1"/>
          </p:cNvSpPr>
          <p:nvPr/>
        </p:nvSpPr>
        <p:spPr bwMode="auto">
          <a:xfrm flipV="1">
            <a:off x="8472488" y="2948458"/>
            <a:ext cx="519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7" name="Line 75"/>
          <p:cNvSpPr>
            <a:spLocks noChangeShapeType="1"/>
          </p:cNvSpPr>
          <p:nvPr/>
        </p:nvSpPr>
        <p:spPr bwMode="auto">
          <a:xfrm>
            <a:off x="8991600" y="1348258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8" name="Line 76"/>
          <p:cNvSpPr>
            <a:spLocks noChangeShapeType="1"/>
          </p:cNvSpPr>
          <p:nvPr/>
        </p:nvSpPr>
        <p:spPr bwMode="auto">
          <a:xfrm>
            <a:off x="8305800" y="180545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9" name="Line 77"/>
          <p:cNvSpPr>
            <a:spLocks noChangeShapeType="1"/>
          </p:cNvSpPr>
          <p:nvPr/>
        </p:nvSpPr>
        <p:spPr bwMode="auto">
          <a:xfrm flipH="1">
            <a:off x="3048000" y="3558058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57" name="Rectangle 85"/>
          <p:cNvSpPr>
            <a:spLocks noChangeArrowheads="1"/>
          </p:cNvSpPr>
          <p:nvPr/>
        </p:nvSpPr>
        <p:spPr bwMode="auto">
          <a:xfrm>
            <a:off x="1905000" y="404665"/>
            <a:ext cx="5814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Example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twisted-ring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counter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6769" name="Group 97"/>
          <p:cNvGrpSpPr>
            <a:grpSpLocks/>
          </p:cNvGrpSpPr>
          <p:nvPr/>
        </p:nvGrpSpPr>
        <p:grpSpPr bwMode="auto">
          <a:xfrm>
            <a:off x="3783236" y="4445471"/>
            <a:ext cx="4122738" cy="528638"/>
            <a:chOff x="1912" y="2623"/>
            <a:chExt cx="2597" cy="333"/>
          </a:xfrm>
        </p:grpSpPr>
        <p:graphicFrame>
          <p:nvGraphicFramePr>
            <p:cNvPr id="156762" name="Object 90"/>
            <p:cNvGraphicFramePr>
              <a:graphicFrameLocks noChangeAspect="1"/>
            </p:cNvGraphicFramePr>
            <p:nvPr/>
          </p:nvGraphicFramePr>
          <p:xfrm>
            <a:off x="1912" y="2623"/>
            <a:ext cx="69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20" name="Equation" r:id="rId5" imgW="838440" imgH="393840" progId="Equation.3">
                    <p:embed/>
                  </p:oleObj>
                </mc:Choice>
                <mc:Fallback>
                  <p:oleObj name="Equation" r:id="rId5" imgW="838440" imgH="393840" progId="Equation.3">
                    <p:embed/>
                    <p:pic>
                      <p:nvPicPr>
                        <p:cNvPr id="156762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623"/>
                          <a:ext cx="699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3" name="Object 91"/>
            <p:cNvGraphicFramePr>
              <a:graphicFrameLocks noChangeAspect="1"/>
            </p:cNvGraphicFramePr>
            <p:nvPr/>
          </p:nvGraphicFramePr>
          <p:xfrm>
            <a:off x="2880" y="2640"/>
            <a:ext cx="70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21" name="Equation" r:id="rId7" imgW="838440" imgH="330120" progId="Equation.3">
                    <p:embed/>
                  </p:oleObj>
                </mc:Choice>
                <mc:Fallback>
                  <p:oleObj name="Equation" r:id="rId7" imgW="838440" imgH="330120" progId="Equation.3">
                    <p:embed/>
                    <p:pic>
                      <p:nvPicPr>
                        <p:cNvPr id="156763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40"/>
                          <a:ext cx="700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4" name="Object 92"/>
            <p:cNvGraphicFramePr>
              <a:graphicFrameLocks noChangeAspect="1"/>
            </p:cNvGraphicFramePr>
            <p:nvPr/>
          </p:nvGraphicFramePr>
          <p:xfrm>
            <a:off x="3792" y="264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22" name="Equation" r:id="rId9" imgW="863640" imgH="355680" progId="Equation.3">
                    <p:embed/>
                  </p:oleObj>
                </mc:Choice>
                <mc:Fallback>
                  <p:oleObj name="Equation" r:id="rId9" imgW="863640" imgH="355680" progId="Equation.3">
                    <p:embed/>
                    <p:pic>
                      <p:nvPicPr>
                        <p:cNvPr id="156764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4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70" name="Group 98"/>
          <p:cNvGrpSpPr>
            <a:grpSpLocks/>
          </p:cNvGrpSpPr>
          <p:nvPr/>
        </p:nvGrpSpPr>
        <p:grpSpPr bwMode="auto">
          <a:xfrm>
            <a:off x="3719737" y="5539258"/>
            <a:ext cx="4549775" cy="554038"/>
            <a:chOff x="1872" y="3312"/>
            <a:chExt cx="2866" cy="349"/>
          </a:xfrm>
        </p:grpSpPr>
        <p:graphicFrame>
          <p:nvGraphicFramePr>
            <p:cNvPr id="156765" name="Object 93"/>
            <p:cNvGraphicFramePr>
              <a:graphicFrameLocks noChangeAspect="1"/>
            </p:cNvGraphicFramePr>
            <p:nvPr/>
          </p:nvGraphicFramePr>
          <p:xfrm>
            <a:off x="1872" y="3312"/>
            <a:ext cx="88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23" name="Equation" r:id="rId11" imgW="1067040" imgH="419040" progId="Equation.3">
                    <p:embed/>
                  </p:oleObj>
                </mc:Choice>
                <mc:Fallback>
                  <p:oleObj name="Equation" r:id="rId11" imgW="1067040" imgH="419040" progId="Equation.3">
                    <p:embed/>
                    <p:pic>
                      <p:nvPicPr>
                        <p:cNvPr id="156765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88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6" name="Object 94"/>
            <p:cNvGraphicFramePr>
              <a:graphicFrameLocks noChangeAspect="1"/>
            </p:cNvGraphicFramePr>
            <p:nvPr/>
          </p:nvGraphicFramePr>
          <p:xfrm>
            <a:off x="2928" y="3312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24" name="Equation" r:id="rId13" imgW="1016280" imgH="355680" progId="Equation.3">
                    <p:embed/>
                  </p:oleObj>
                </mc:Choice>
                <mc:Fallback>
                  <p:oleObj name="Equation" r:id="rId13" imgW="1016280" imgH="355680" progId="Equation.3">
                    <p:embed/>
                    <p:pic>
                      <p:nvPicPr>
                        <p:cNvPr id="156766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12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7" name="Object 95"/>
            <p:cNvGraphicFramePr>
              <a:graphicFrameLocks noChangeAspect="1"/>
            </p:cNvGraphicFramePr>
            <p:nvPr/>
          </p:nvGraphicFramePr>
          <p:xfrm>
            <a:off x="3888" y="3312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25" name="Equation" r:id="rId15" imgW="1016280" imgH="368280" progId="Equation.3">
                    <p:embed/>
                  </p:oleObj>
                </mc:Choice>
                <mc:Fallback>
                  <p:oleObj name="Equation" r:id="rId15" imgW="1016280" imgH="368280" progId="Equation.3">
                    <p:embed/>
                    <p:pic>
                      <p:nvPicPr>
                        <p:cNvPr id="156767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71" name="Oval 99"/>
          <p:cNvSpPr>
            <a:spLocks noChangeArrowheads="1"/>
          </p:cNvSpPr>
          <p:nvPr/>
        </p:nvSpPr>
        <p:spPr bwMode="auto">
          <a:xfrm>
            <a:off x="5016500" y="2846859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72" name="Oval 100"/>
          <p:cNvSpPr>
            <a:spLocks noChangeArrowheads="1"/>
          </p:cNvSpPr>
          <p:nvPr/>
        </p:nvSpPr>
        <p:spPr bwMode="auto">
          <a:xfrm>
            <a:off x="6807696" y="2911574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73" name="Oval 101"/>
          <p:cNvSpPr>
            <a:spLocks noChangeArrowheads="1"/>
          </p:cNvSpPr>
          <p:nvPr/>
        </p:nvSpPr>
        <p:spPr bwMode="auto">
          <a:xfrm>
            <a:off x="8328025" y="2846859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3639344" y="348605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5409064" y="349443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3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21" name="Group 25"/>
          <p:cNvGrpSpPr>
            <a:grpSpLocks/>
          </p:cNvGrpSpPr>
          <p:nvPr/>
        </p:nvGrpSpPr>
        <p:grpSpPr bwMode="auto">
          <a:xfrm>
            <a:off x="2971800" y="2133601"/>
            <a:ext cx="6324600" cy="3971925"/>
            <a:chOff x="912" y="1344"/>
            <a:chExt cx="3984" cy="2502"/>
          </a:xfrm>
        </p:grpSpPr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912" y="1344"/>
              <a:ext cx="39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960" y="1734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>
              <a:off x="2592" y="1494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3048000" y="26765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3048000" y="31337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0   0    1     0     0     0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3048000" y="3505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3048000" y="3886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0   1    1     0     0     1</a:t>
            </a: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3048000" y="43148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3048000" y="47720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3048000" y="5232401"/>
            <a:ext cx="592982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1   1    0     1     1     1</a:t>
            </a: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3048000" y="5610226"/>
            <a:ext cx="6066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1   1    1     0     1     1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3810001" y="990600"/>
          <a:ext cx="1401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85" name="Equation" r:id="rId6" imgW="1067040" imgH="419040" progId="Equation.DSMT4">
                  <p:embed/>
                </p:oleObj>
              </mc:Choice>
              <mc:Fallback>
                <p:oleObj name="Equation" r:id="rId6" imgW="1067040" imgH="419040" progId="Equation.DSMT4">
                  <p:embed/>
                  <p:pic>
                    <p:nvPicPr>
                      <p:cNvPr id="157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990600"/>
                        <a:ext cx="14017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5486401" y="990601"/>
          <a:ext cx="1349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86" name="Equation" r:id="rId8" imgW="1016280" imgH="355680" progId="Equation.3">
                  <p:embed/>
                </p:oleObj>
              </mc:Choice>
              <mc:Fallback>
                <p:oleObj name="Equation" r:id="rId8" imgW="1016280" imgH="355680" progId="Equation.3">
                  <p:embed/>
                  <p:pic>
                    <p:nvPicPr>
                      <p:cNvPr id="1577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990601"/>
                        <a:ext cx="1349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0" name="Object 24"/>
          <p:cNvGraphicFramePr>
            <a:graphicFrameLocks noChangeAspect="1"/>
          </p:cNvGraphicFramePr>
          <p:nvPr/>
        </p:nvGraphicFramePr>
        <p:xfrm>
          <a:off x="7010401" y="990600"/>
          <a:ext cx="134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87" name="Equation" r:id="rId10" imgW="1016280" imgH="368280" progId="Equation.3">
                  <p:embed/>
                </p:oleObj>
              </mc:Choice>
              <mc:Fallback>
                <p:oleObj name="Equation" r:id="rId10" imgW="1016280" imgH="368280" progId="Equation.3">
                  <p:embed/>
                  <p:pic>
                    <p:nvPicPr>
                      <p:cNvPr id="1577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990600"/>
                        <a:ext cx="1349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8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8" grpId="0" build="p" autoUpdateAnimBg="0"/>
      <p:bldP spid="157709" grpId="0" build="p" autoUpdateAnimBg="0"/>
      <p:bldP spid="157710" grpId="0" build="p" autoUpdateAnimBg="0"/>
      <p:bldP spid="157711" grpId="0" build="p" autoUpdateAnimBg="0"/>
      <p:bldP spid="157712" grpId="0" build="p" autoUpdateAnimBg="0"/>
      <p:bldP spid="157713" grpId="0" build="p" autoUpdateAnimBg="0"/>
      <p:bldP spid="157714" grpId="0" build="p" autoUpdateAnimBg="0"/>
      <p:bldP spid="157715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2895601" y="15880"/>
            <a:ext cx="6324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2971800" y="635004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>
            <a:off x="5562600" y="254004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2971800" y="5588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2971800" y="10160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0   0    1     0     0     0</a:t>
            </a:r>
          </a:p>
        </p:txBody>
      </p:sp>
      <p:sp>
        <p:nvSpPr>
          <p:cNvPr id="158761" name="Rectangle 41"/>
          <p:cNvSpPr>
            <a:spLocks noChangeArrowheads="1"/>
          </p:cNvSpPr>
          <p:nvPr/>
        </p:nvSpPr>
        <p:spPr bwMode="auto">
          <a:xfrm>
            <a:off x="2971800" y="1387479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2" name="Rectangle 42"/>
          <p:cNvSpPr>
            <a:spLocks noChangeArrowheads="1"/>
          </p:cNvSpPr>
          <p:nvPr/>
        </p:nvSpPr>
        <p:spPr bwMode="auto">
          <a:xfrm>
            <a:off x="2971800" y="1768479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0   1    1     0     0     1</a:t>
            </a:r>
          </a:p>
        </p:txBody>
      </p:sp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2971800" y="21971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2971800" y="26543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2971800" y="3114680"/>
            <a:ext cx="592982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1   1    0     1     1     1</a:t>
            </a:r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2971800" y="3492505"/>
            <a:ext cx="6066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1   1    1     0     1     1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5238744" y="4535510"/>
            <a:ext cx="4908550" cy="2179638"/>
            <a:chOff x="3714744" y="4535510"/>
            <a:chExt cx="4908550" cy="2179638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7909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6197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78295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7829544" y="6059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5695944" y="61357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714744" y="61357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23968" y="4639268"/>
            <a:ext cx="3232150" cy="579438"/>
            <a:chOff x="-32" y="4639268"/>
            <a:chExt cx="3232150" cy="579438"/>
          </a:xfrm>
        </p:grpSpPr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-32" y="4639268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38368" y="4639268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</a:p>
          </p:txBody>
        </p:sp>
      </p:grp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6305544" y="484031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8210544" y="484031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9963144" y="5221311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8286744" y="6430985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H="1">
            <a:off x="6305544" y="6430985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5695944" y="5221310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2514568" y="5010743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1981168" y="5239343"/>
            <a:ext cx="2514600" cy="533400"/>
            <a:chOff x="1968" y="3360"/>
            <a:chExt cx="1584" cy="336"/>
          </a:xfrm>
        </p:grpSpPr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552" y="3360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1968" y="3696"/>
              <a:ext cx="15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V="1">
              <a:off x="1968" y="3360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366906" y="4071943"/>
            <a:ext cx="23166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Invalid cycle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6879724" y="4058672"/>
            <a:ext cx="20211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Valid cycle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52549" y="31325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681349" y="31325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891149" y="31325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891149" y="183725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4757549" y="191345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776349" y="191345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3843149" y="61805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5748149" y="618058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7500749" y="999059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5824349" y="2208733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3843149" y="2208733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3233549" y="999058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7891294" y="1238926"/>
            <a:ext cx="20211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Valid cycle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733800" y="2590892"/>
            <a:ext cx="67499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 is not self-starting.</a:t>
            </a:r>
          </a:p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flip-flops, 2N valid states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85"/>
          <p:cNvSpPr>
            <a:spLocks noChangeArrowheads="1"/>
          </p:cNvSpPr>
          <p:nvPr/>
        </p:nvSpPr>
        <p:spPr bwMode="auto">
          <a:xfrm>
            <a:off x="4474690" y="3772920"/>
            <a:ext cx="36375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twisted-ring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73152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73152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73152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73152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7696200" y="457200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7772400" y="5724533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7848600" y="5800732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H="1">
            <a:off x="7086600" y="54959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57912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57912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 flipV="1">
            <a:off x="57912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57912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6172200" y="457200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6248400" y="5724533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6324600" y="58007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0386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40386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40386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0386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495800" y="4581533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572000" y="5724533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4648200" y="58007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5029200" y="488633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 flipH="1">
            <a:off x="3733800" y="54959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 flipH="1">
            <a:off x="5486400" y="54959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6781800" y="48863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H="1">
            <a:off x="3657600" y="488633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V="1">
            <a:off x="3657600" y="4429132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37338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54864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>
            <a:off x="70866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2514600" y="625793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>
            <a:off x="3657600" y="4429132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8472488" y="6029332"/>
            <a:ext cx="519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8991600" y="4429132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8305800" y="488633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H="1">
            <a:off x="3048000" y="6638932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Oval 99"/>
          <p:cNvSpPr>
            <a:spLocks noChangeArrowheads="1"/>
          </p:cNvSpPr>
          <p:nvPr/>
        </p:nvSpPr>
        <p:spPr bwMode="auto">
          <a:xfrm>
            <a:off x="5016500" y="5927733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" name="Oval 100"/>
          <p:cNvSpPr>
            <a:spLocks noChangeArrowheads="1"/>
          </p:cNvSpPr>
          <p:nvPr/>
        </p:nvSpPr>
        <p:spPr bwMode="auto">
          <a:xfrm>
            <a:off x="6807696" y="5927733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" name="Oval 101"/>
          <p:cNvSpPr>
            <a:spLocks noChangeArrowheads="1"/>
          </p:cNvSpPr>
          <p:nvPr/>
        </p:nvSpPr>
        <p:spPr bwMode="auto">
          <a:xfrm>
            <a:off x="8328025" y="5927733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" name="Oval 25"/>
          <p:cNvSpPr>
            <a:spLocks noChangeArrowheads="1"/>
          </p:cNvSpPr>
          <p:nvPr/>
        </p:nvSpPr>
        <p:spPr bwMode="auto">
          <a:xfrm>
            <a:off x="3639344" y="654832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5406400" y="65474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81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024035" y="2348881"/>
            <a:ext cx="7620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2176434" y="3072780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4538634" y="253938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7586634" y="253938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2176434" y="303468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2405034" y="345378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0   0   1    0   0    0    0  0  0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2405034" y="391098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2405034" y="436818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0   1   1    0   0    1    0  0  1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2405034" y="482538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2405034" y="528258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1   0   1    0   1    0    0  1  0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2405034" y="566358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2252635" y="6120781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1   1   1    0   1    1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57540"/>
              </p:ext>
            </p:extLst>
          </p:nvPr>
        </p:nvGraphicFramePr>
        <p:xfrm>
          <a:off x="7268546" y="1604056"/>
          <a:ext cx="1339835" cy="62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03" name="Equation" r:id="rId5" imgW="609600" imgH="279400" progId="Equation.DSMT4">
                  <p:embed/>
                </p:oleObj>
              </mc:Choice>
              <mc:Fallback>
                <p:oleObj name="Equation" r:id="rId5" imgW="609600" imgH="279400" progId="Equation.DSMT4">
                  <p:embed/>
                  <p:pic>
                    <p:nvPicPr>
                      <p:cNvPr id="16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546" y="1604056"/>
                        <a:ext cx="1339835" cy="625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495601" y="412182"/>
            <a:ext cx="6236613" cy="793769"/>
            <a:chOff x="-6147767" y="4639268"/>
            <a:chExt cx="6236613" cy="793769"/>
          </a:xfrm>
        </p:grpSpPr>
        <p:grpSp>
          <p:nvGrpSpPr>
            <p:cNvPr id="22" name="组合 21"/>
            <p:cNvGrpSpPr/>
            <p:nvPr/>
          </p:nvGrpSpPr>
          <p:grpSpPr>
            <a:xfrm>
              <a:off x="-3143304" y="4639268"/>
              <a:ext cx="3232150" cy="579438"/>
              <a:chOff x="-32" y="4639268"/>
              <a:chExt cx="3232150" cy="579438"/>
            </a:xfrm>
          </p:grpSpPr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-32" y="4639268"/>
                <a:ext cx="7937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101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38368" y="4639268"/>
                <a:ext cx="7937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010</a:t>
                </a:r>
              </a:p>
            </p:txBody>
          </p:sp>
        </p:grp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-2152704" y="5010743"/>
              <a:ext cx="11430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Group 22"/>
            <p:cNvGrpSpPr>
              <a:grpSpLocks/>
            </p:cNvGrpSpPr>
            <p:nvPr/>
          </p:nvGrpSpPr>
          <p:grpSpPr bwMode="auto">
            <a:xfrm>
              <a:off x="-2686104" y="5144111"/>
              <a:ext cx="2514600" cy="288926"/>
              <a:chOff x="1968" y="3300"/>
              <a:chExt cx="1584" cy="182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3552" y="330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H="1">
                <a:off x="1968" y="3481"/>
                <a:ext cx="1584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1968" y="3300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" name="Rectangle 53"/>
            <p:cNvSpPr>
              <a:spLocks noChangeArrowheads="1"/>
            </p:cNvSpPr>
            <p:nvPr/>
          </p:nvSpPr>
          <p:spPr bwMode="auto">
            <a:xfrm>
              <a:off x="-6147767" y="4662634"/>
              <a:ext cx="231666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Invalid cycle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672185"/>
      </p:ext>
    </p:extLst>
  </p:cSld>
  <p:clrMapOvr>
    <a:masterClrMapping/>
  </p:clrMapOvr>
  <p:transition>
    <p:sndAc>
      <p:stSnd>
        <p:snd r:embed="rId4" name="hammer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64" name="Group 40"/>
          <p:cNvGrpSpPr>
            <a:grpSpLocks/>
          </p:cNvGrpSpPr>
          <p:nvPr/>
        </p:nvGrpSpPr>
        <p:grpSpPr bwMode="auto">
          <a:xfrm>
            <a:off x="2514601" y="2060848"/>
            <a:ext cx="6997701" cy="4106862"/>
            <a:chOff x="624" y="1349"/>
            <a:chExt cx="4408" cy="2587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624" y="1349"/>
              <a:ext cx="44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Z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720" y="177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2112" y="1488"/>
              <a:ext cx="0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4416" y="1440"/>
              <a:ext cx="0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524001" y="142876"/>
            <a:ext cx="7885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State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Transition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Table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2585610" y="273871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0  0   0     0    0     1     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2590800" y="311971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0  0   1     0    1     1     1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2590800" y="350071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0  1   0     0    0     1     1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2590800" y="388171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0  1   1     1    1     1     1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2590800" y="425318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1  0   0     0    0     0     0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2590800" y="4718324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1  0   1     0    1     0     1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2590800" y="509138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1  1   0     0    0     0     0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2590800" y="563431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1  1   1     1    1     0     1</a:t>
            </a:r>
          </a:p>
        </p:txBody>
      </p:sp>
      <p:grpSp>
        <p:nvGrpSpPr>
          <p:cNvPr id="52263" name="Group 39"/>
          <p:cNvGrpSpPr>
            <a:grpSpLocks/>
          </p:cNvGrpSpPr>
          <p:nvPr/>
        </p:nvGrpSpPr>
        <p:grpSpPr bwMode="auto">
          <a:xfrm>
            <a:off x="2259013" y="977901"/>
            <a:ext cx="5284788" cy="555625"/>
            <a:chOff x="463" y="616"/>
            <a:chExt cx="3329" cy="350"/>
          </a:xfrm>
        </p:grpSpPr>
        <p:graphicFrame>
          <p:nvGraphicFramePr>
            <p:cNvPr id="52259" name="Object 35"/>
            <p:cNvGraphicFramePr>
              <a:graphicFrameLocks noChangeAspect="1"/>
            </p:cNvGraphicFramePr>
            <p:nvPr/>
          </p:nvGraphicFramePr>
          <p:xfrm>
            <a:off x="463" y="616"/>
            <a:ext cx="88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86" name="Equation" r:id="rId7" imgW="1067040" imgH="419040" progId="Equation.3">
                    <p:embed/>
                  </p:oleObj>
                </mc:Choice>
                <mc:Fallback>
                  <p:oleObj name="Equation" r:id="rId7" imgW="1067040" imgH="419040" progId="Equation.3">
                    <p:embed/>
                    <p:pic>
                      <p:nvPicPr>
                        <p:cNvPr id="0" name="Picture 1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616"/>
                          <a:ext cx="886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1584" y="624"/>
            <a:ext cx="8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87" name="Equation" r:id="rId9" imgW="1016280" imgH="355680" progId="Equation.3">
                    <p:embed/>
                  </p:oleObj>
                </mc:Choice>
                <mc:Fallback>
                  <p:oleObj name="Equation" r:id="rId9" imgW="1016280" imgH="355680" progId="Equation.3">
                    <p:embed/>
                    <p:pic>
                      <p:nvPicPr>
                        <p:cNvPr id="0" name="Picture 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24"/>
                          <a:ext cx="85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1" name="Object 37"/>
            <p:cNvGraphicFramePr>
              <a:graphicFrameLocks noChangeAspect="1"/>
            </p:cNvGraphicFramePr>
            <p:nvPr/>
          </p:nvGraphicFramePr>
          <p:xfrm>
            <a:off x="2688" y="624"/>
            <a:ext cx="110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88" name="Equation" r:id="rId11" imgW="1321200" imgH="368280" progId="Equation.3">
                    <p:embed/>
                  </p:oleObj>
                </mc:Choice>
                <mc:Fallback>
                  <p:oleObj name="Equation" r:id="rId11" imgW="1321200" imgH="368280" progId="Equation.3">
                    <p:embed/>
                    <p:pic>
                      <p:nvPicPr>
                        <p:cNvPr id="0" name="Picture 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24"/>
                          <a:ext cx="1104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4162"/>
              </p:ext>
            </p:extLst>
          </p:nvPr>
        </p:nvGraphicFramePr>
        <p:xfrm>
          <a:off x="8016876" y="838201"/>
          <a:ext cx="1573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89" name="Equation" r:id="rId13" imgW="723600" imgH="291960" progId="Equation.DSMT4">
                  <p:embed/>
                </p:oleObj>
              </mc:Choice>
              <mc:Fallback>
                <p:oleObj name="Equation" r:id="rId13" imgW="723600" imgH="291960" progId="Equation.DSMT4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6" y="838201"/>
                        <a:ext cx="157321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89"/>
          <p:cNvSpPr>
            <a:spLocks noChangeArrowheads="1"/>
          </p:cNvSpPr>
          <p:nvPr/>
        </p:nvSpPr>
        <p:spPr bwMode="auto">
          <a:xfrm>
            <a:off x="8638890" y="2733374"/>
            <a:ext cx="435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 build="p" autoUpdateAnimBg="0"/>
      <p:bldP spid="52250" grpId="0" build="p" autoUpdateAnimBg="0"/>
      <p:bldP spid="52251" grpId="0" build="p" autoUpdateAnimBg="0"/>
      <p:bldP spid="52252" grpId="0" build="p" autoUpdateAnimBg="0"/>
      <p:bldP spid="52253" grpId="0" build="p" autoUpdateAnimBg="0"/>
      <p:bldP spid="52254" grpId="0" build="p" autoUpdateAnimBg="0"/>
      <p:bldP spid="52255" grpId="0" build="p" autoUpdateAnimBg="0"/>
      <p:bldP spid="52256" grpId="0" build="p" autoUpdateAnimBg="0"/>
      <p:bldP spid="33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2133601" y="1215466"/>
            <a:ext cx="7620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2286000" y="1939365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4648200" y="140596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7696200" y="140596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2286000" y="190126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0   0   0    1   0    0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2514600" y="23203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0   0   1    0   0    0    0  0  0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2514600" y="27775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0   1   0    1   0    1    0  0  1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2514600" y="32347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0   1   1    0   0    1    0  0  1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2514600" y="36919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1   0   0    1   1    0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2514600" y="41491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1   0   1    0   1    0    0  1  0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2514600" y="45301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1   1   0    1   1    1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2362201" y="4987366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1   1   1    0   1    1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585486"/>
      </p:ext>
    </p:extLst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352800" y="1371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3352800" y="2057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39624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53340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46482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H="1" flipV="1">
            <a:off x="2743200" y="762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2362200" y="8382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2819400" y="381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33528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3886200" y="828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46482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53340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2971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2971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3429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48006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4114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54864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4114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54864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34290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4800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2362200" y="2952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27" name="Oval 35"/>
          <p:cNvSpPr>
            <a:spLocks noChangeArrowheads="1"/>
          </p:cNvSpPr>
          <p:nvPr/>
        </p:nvSpPr>
        <p:spPr bwMode="auto">
          <a:xfrm>
            <a:off x="3352800" y="1447800"/>
            <a:ext cx="609600" cy="1219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61881" name="Group 89"/>
          <p:cNvGrpSpPr>
            <a:grpSpLocks/>
          </p:cNvGrpSpPr>
          <p:nvPr/>
        </p:nvGrpSpPr>
        <p:grpSpPr bwMode="auto">
          <a:xfrm>
            <a:off x="2895601" y="1981201"/>
            <a:ext cx="3427413" cy="758825"/>
            <a:chOff x="1152" y="1008"/>
            <a:chExt cx="2159" cy="478"/>
          </a:xfrm>
        </p:grpSpPr>
        <p:sp>
          <p:nvSpPr>
            <p:cNvPr id="161828" name="Arc 36"/>
            <p:cNvSpPr>
              <a:spLocks/>
            </p:cNvSpPr>
            <p:nvPr/>
          </p:nvSpPr>
          <p:spPr bwMode="auto">
            <a:xfrm>
              <a:off x="1152" y="1008"/>
              <a:ext cx="623" cy="478"/>
            </a:xfrm>
            <a:custGeom>
              <a:avLst/>
              <a:gdLst>
                <a:gd name="G0" fmla="+- 9020 0 0"/>
                <a:gd name="G1" fmla="+- 21600 0 0"/>
                <a:gd name="G2" fmla="+- 21600 0 0"/>
                <a:gd name="T0" fmla="*/ 0 w 30620"/>
                <a:gd name="T1" fmla="*/ 1973 h 43200"/>
                <a:gd name="T2" fmla="*/ 707 w 30620"/>
                <a:gd name="T3" fmla="*/ 41536 h 43200"/>
                <a:gd name="T4" fmla="*/ 9020 w 3062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20" h="43200" fill="none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</a:path>
                <a:path w="30620" h="43200" stroke="0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  <a:lnTo>
                    <a:pt x="902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9" name="Arc 37"/>
            <p:cNvSpPr>
              <a:spLocks/>
            </p:cNvSpPr>
            <p:nvPr/>
          </p:nvSpPr>
          <p:spPr bwMode="auto">
            <a:xfrm flipH="1">
              <a:off x="2688" y="1008"/>
              <a:ext cx="623" cy="478"/>
            </a:xfrm>
            <a:custGeom>
              <a:avLst/>
              <a:gdLst>
                <a:gd name="G0" fmla="+- 9020 0 0"/>
                <a:gd name="G1" fmla="+- 21600 0 0"/>
                <a:gd name="G2" fmla="+- 21600 0 0"/>
                <a:gd name="T0" fmla="*/ 0 w 30620"/>
                <a:gd name="T1" fmla="*/ 1973 h 43200"/>
                <a:gd name="T2" fmla="*/ 707 w 30620"/>
                <a:gd name="T3" fmla="*/ 41536 h 43200"/>
                <a:gd name="T4" fmla="*/ 9020 w 3062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20" h="43200" fill="none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</a:path>
                <a:path w="30620" h="43200" stroke="0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  <a:lnTo>
                    <a:pt x="902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1888" name="Object 96"/>
          <p:cNvGraphicFramePr>
            <a:graphicFrameLocks noChangeAspect="1"/>
          </p:cNvGraphicFramePr>
          <p:nvPr/>
        </p:nvGraphicFramePr>
        <p:xfrm>
          <a:off x="7024695" y="1214422"/>
          <a:ext cx="3108487" cy="136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27" name="Equation" r:id="rId6" imgW="1282700" imgH="558800" progId="Equation.DSMT4">
                  <p:embed/>
                </p:oleObj>
              </mc:Choice>
              <mc:Fallback>
                <p:oleObj name="Equation" r:id="rId6" imgW="1282700" imgH="558800" progId="Equation.DSMT4">
                  <p:embed/>
                  <p:pic>
                    <p:nvPicPr>
                      <p:cNvPr id="161888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95" y="1214422"/>
                        <a:ext cx="3108487" cy="1368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2209800" y="3200401"/>
            <a:ext cx="7086600" cy="3389313"/>
            <a:chOff x="685800" y="3200400"/>
            <a:chExt cx="7086600" cy="3389313"/>
          </a:xfrm>
        </p:grpSpPr>
        <p:grpSp>
          <p:nvGrpSpPr>
            <p:cNvPr id="161893" name="Group 101"/>
            <p:cNvGrpSpPr>
              <a:grpSpLocks/>
            </p:cNvGrpSpPr>
            <p:nvPr/>
          </p:nvGrpSpPr>
          <p:grpSpPr bwMode="auto">
            <a:xfrm>
              <a:off x="685800" y="3200400"/>
              <a:ext cx="7086600" cy="3389313"/>
              <a:chOff x="432" y="2016"/>
              <a:chExt cx="4464" cy="2135"/>
            </a:xfrm>
          </p:grpSpPr>
          <p:sp>
            <p:nvSpPr>
              <p:cNvPr id="161830" name="Rectangle 38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>
                <a:off x="3840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 flipV="1">
                <a:off x="3840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3" name="Rectangle 41"/>
              <p:cNvSpPr>
                <a:spLocks noChangeArrowheads="1"/>
              </p:cNvSpPr>
              <p:nvPr/>
            </p:nvSpPr>
            <p:spPr bwMode="auto">
              <a:xfrm>
                <a:off x="3840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34" name="Rectangle 4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35" name="Rectangle 43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36" name="Line 44"/>
              <p:cNvSpPr>
                <a:spLocks noChangeShapeType="1"/>
              </p:cNvSpPr>
              <p:nvPr/>
            </p:nvSpPr>
            <p:spPr bwMode="auto">
              <a:xfrm>
                <a:off x="4176" y="341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7" name="Line 45"/>
              <p:cNvSpPr>
                <a:spLocks noChangeShapeType="1"/>
              </p:cNvSpPr>
              <p:nvPr/>
            </p:nvSpPr>
            <p:spPr bwMode="auto">
              <a:xfrm flipH="1">
                <a:off x="3696" y="33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8" name="Rectangle 46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39" name="Line 47"/>
              <p:cNvSpPr>
                <a:spLocks noChangeShapeType="1"/>
              </p:cNvSpPr>
              <p:nvPr/>
            </p:nvSpPr>
            <p:spPr bwMode="auto">
              <a:xfrm>
                <a:off x="2880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0" name="Line 48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1" name="Rectangle 49"/>
              <p:cNvSpPr>
                <a:spLocks noChangeArrowheads="1"/>
              </p:cNvSpPr>
              <p:nvPr/>
            </p:nvSpPr>
            <p:spPr bwMode="auto">
              <a:xfrm>
                <a:off x="2880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2" name="Rectangle 50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3" name="Rectangle 51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4" name="Line 52"/>
              <p:cNvSpPr>
                <a:spLocks noChangeShapeType="1"/>
              </p:cNvSpPr>
              <p:nvPr/>
            </p:nvSpPr>
            <p:spPr bwMode="auto">
              <a:xfrm>
                <a:off x="3216" y="346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5" name="Rectangle 53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46" name="Line 54"/>
              <p:cNvSpPr>
                <a:spLocks noChangeShapeType="1"/>
              </p:cNvSpPr>
              <p:nvPr/>
            </p:nvSpPr>
            <p:spPr bwMode="auto">
              <a:xfrm>
                <a:off x="1776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7" name="Line 55"/>
              <p:cNvSpPr>
                <a:spLocks noChangeShapeType="1"/>
              </p:cNvSpPr>
              <p:nvPr/>
            </p:nvSpPr>
            <p:spPr bwMode="auto">
              <a:xfrm flipV="1">
                <a:off x="1776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8" name="Rectangle 56"/>
              <p:cNvSpPr>
                <a:spLocks noChangeArrowheads="1"/>
              </p:cNvSpPr>
              <p:nvPr/>
            </p:nvSpPr>
            <p:spPr bwMode="auto">
              <a:xfrm>
                <a:off x="1776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9" name="Rectangle 5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50" name="Rectangle 58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51" name="Line 59"/>
              <p:cNvSpPr>
                <a:spLocks noChangeShapeType="1"/>
              </p:cNvSpPr>
              <p:nvPr/>
            </p:nvSpPr>
            <p:spPr bwMode="auto">
              <a:xfrm>
                <a:off x="2160" y="346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2" name="Line 60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3" name="Line 61"/>
              <p:cNvSpPr>
                <a:spLocks noChangeShapeType="1"/>
              </p:cNvSpPr>
              <p:nvPr/>
            </p:nvSpPr>
            <p:spPr bwMode="auto">
              <a:xfrm flipH="1">
                <a:off x="1584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4" name="Line 62"/>
              <p:cNvSpPr>
                <a:spLocks noChangeShapeType="1"/>
              </p:cNvSpPr>
              <p:nvPr/>
            </p:nvSpPr>
            <p:spPr bwMode="auto">
              <a:xfrm flipH="1">
                <a:off x="2688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5" name="Line 63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6" name="Line 64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7" name="Line 65"/>
              <p:cNvSpPr>
                <a:spLocks noChangeShapeType="1"/>
              </p:cNvSpPr>
              <p:nvPr/>
            </p:nvSpPr>
            <p:spPr bwMode="auto">
              <a:xfrm>
                <a:off x="1584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8" name="Line 6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9" name="Line 67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0" name="Rectangle 68"/>
              <p:cNvSpPr>
                <a:spLocks noChangeArrowheads="1"/>
              </p:cNvSpPr>
              <p:nvPr/>
            </p:nvSpPr>
            <p:spPr bwMode="auto">
              <a:xfrm>
                <a:off x="432" y="378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161861" name="Line 69"/>
              <p:cNvSpPr>
                <a:spLocks noChangeShapeType="1"/>
              </p:cNvSpPr>
              <p:nvPr/>
            </p:nvSpPr>
            <p:spPr bwMode="auto">
              <a:xfrm flipV="1">
                <a:off x="4558" y="3648"/>
                <a:ext cx="3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2" name="Line 70"/>
              <p:cNvSpPr>
                <a:spLocks noChangeShapeType="1"/>
              </p:cNvSpPr>
              <p:nvPr/>
            </p:nvSpPr>
            <p:spPr bwMode="auto">
              <a:xfrm>
                <a:off x="4896" y="201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3" name="Line 71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4" name="Line 72"/>
              <p:cNvSpPr>
                <a:spLocks noChangeShapeType="1"/>
              </p:cNvSpPr>
              <p:nvPr/>
            </p:nvSpPr>
            <p:spPr bwMode="auto">
              <a:xfrm flipH="1">
                <a:off x="912" y="4032"/>
                <a:ext cx="27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6" name="Oval 7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68" name="Line 76"/>
              <p:cNvSpPr>
                <a:spLocks noChangeShapeType="1"/>
              </p:cNvSpPr>
              <p:nvPr/>
            </p:nvSpPr>
            <p:spPr bwMode="auto">
              <a:xfrm>
                <a:off x="2400" y="2523"/>
                <a:ext cx="2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9" name="Line 77"/>
              <p:cNvSpPr>
                <a:spLocks noChangeShapeType="1"/>
              </p:cNvSpPr>
              <p:nvPr/>
            </p:nvSpPr>
            <p:spPr bwMode="auto">
              <a:xfrm>
                <a:off x="2653" y="2523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0" name="Line 78"/>
              <p:cNvSpPr>
                <a:spLocks noChangeShapeType="1"/>
              </p:cNvSpPr>
              <p:nvPr/>
            </p:nvSpPr>
            <p:spPr bwMode="auto">
              <a:xfrm flipH="1">
                <a:off x="2472" y="3657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1" name="Line 79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2" name="Line 80"/>
              <p:cNvSpPr>
                <a:spLocks noChangeShapeType="1"/>
              </p:cNvSpPr>
              <p:nvPr/>
            </p:nvSpPr>
            <p:spPr bwMode="auto">
              <a:xfrm>
                <a:off x="3600" y="235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3" name="Line 81"/>
              <p:cNvSpPr>
                <a:spLocks noChangeShapeType="1"/>
              </p:cNvSpPr>
              <p:nvPr/>
            </p:nvSpPr>
            <p:spPr bwMode="auto">
              <a:xfrm flipH="1">
                <a:off x="1632" y="24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4" name="Line 82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5" name="Line 83"/>
              <p:cNvSpPr>
                <a:spLocks noChangeShapeType="1"/>
              </p:cNvSpPr>
              <p:nvPr/>
            </p:nvSpPr>
            <p:spPr bwMode="auto">
              <a:xfrm flipV="1">
                <a:off x="1872" y="2016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6" name="Line 84"/>
              <p:cNvSpPr>
                <a:spLocks noChangeShapeType="1"/>
              </p:cNvSpPr>
              <p:nvPr/>
            </p:nvSpPr>
            <p:spPr bwMode="auto">
              <a:xfrm>
                <a:off x="1872" y="2016"/>
                <a:ext cx="3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7" name="Line 85"/>
              <p:cNvSpPr>
                <a:spLocks noChangeShapeType="1"/>
              </p:cNvSpPr>
              <p:nvPr/>
            </p:nvSpPr>
            <p:spPr bwMode="auto">
              <a:xfrm flipH="1">
                <a:off x="1152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8" name="Line 86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4" name="Oval 92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0" name="Oval 98"/>
              <p:cNvSpPr>
                <a:spLocks noChangeArrowheads="1"/>
              </p:cNvSpPr>
              <p:nvPr/>
            </p:nvSpPr>
            <p:spPr bwMode="auto">
              <a:xfrm>
                <a:off x="2397" y="3612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1" name="Oval 99"/>
              <p:cNvSpPr>
                <a:spLocks noChangeArrowheads="1"/>
              </p:cNvSpPr>
              <p:nvPr/>
            </p:nvSpPr>
            <p:spPr bwMode="auto">
              <a:xfrm>
                <a:off x="3515" y="3566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2" name="Oval 100"/>
              <p:cNvSpPr>
                <a:spLocks noChangeArrowheads="1"/>
              </p:cNvSpPr>
              <p:nvPr/>
            </p:nvSpPr>
            <p:spPr bwMode="auto">
              <a:xfrm>
                <a:off x="4468" y="3612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 rot="10800000">
              <a:off x="2102164" y="3415352"/>
              <a:ext cx="500066" cy="777041"/>
              <a:chOff x="7177088" y="3041650"/>
              <a:chExt cx="768350" cy="633439"/>
            </a:xfrm>
          </p:grpSpPr>
          <p:sp>
            <p:nvSpPr>
              <p:cNvPr id="107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 rot="10800000">
              <a:off x="3330258" y="3526808"/>
              <a:ext cx="500066" cy="777041"/>
              <a:chOff x="7177088" y="3041650"/>
              <a:chExt cx="768350" cy="633439"/>
            </a:xfrm>
          </p:grpSpPr>
          <p:sp>
            <p:nvSpPr>
              <p:cNvPr id="11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4" name="Oval 25"/>
          <p:cNvSpPr>
            <a:spLocks noChangeArrowheads="1"/>
          </p:cNvSpPr>
          <p:nvPr/>
        </p:nvSpPr>
        <p:spPr bwMode="auto">
          <a:xfrm>
            <a:off x="3966240" y="63093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" name="Oval 25"/>
          <p:cNvSpPr>
            <a:spLocks noChangeArrowheads="1"/>
          </p:cNvSpPr>
          <p:nvPr/>
        </p:nvSpPr>
        <p:spPr bwMode="auto">
          <a:xfrm>
            <a:off x="5708144" y="63296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1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1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7" grpId="0" animBg="1"/>
      <p:bldP spid="94" grpId="0" animBg="1"/>
      <p:bldP spid="9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7884368" y="2012081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7884368" y="2621681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V="1">
            <a:off x="7884368" y="2850281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7884368" y="19263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8265368" y="192635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8265368" y="306935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8376493" y="3201119"/>
            <a:ext cx="236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 flipH="1">
            <a:off x="7655768" y="285028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6360368" y="2012081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6360368" y="2621681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V="1">
            <a:off x="6360368" y="2850281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360368" y="19263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6741368" y="192635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6741368" y="306935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6792169" y="3201119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4607768" y="2012081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>
            <a:off x="4607768" y="2621681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 flipV="1">
            <a:off x="4607768" y="2850281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4607768" y="19263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4988768" y="192635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4988768" y="306935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801" name="Line 25"/>
          <p:cNvSpPr>
            <a:spLocks noChangeShapeType="1"/>
          </p:cNvSpPr>
          <p:nvPr/>
        </p:nvSpPr>
        <p:spPr bwMode="auto">
          <a:xfrm>
            <a:off x="5064968" y="3201119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>
            <a:off x="5598368" y="2240681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H="1">
            <a:off x="4302968" y="285028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 flipH="1">
            <a:off x="6055568" y="285028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7350968" y="2240681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>
            <a:off x="4302968" y="2850281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>
            <a:off x="6055568" y="2850281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>
            <a:off x="7655768" y="2850281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2397968" y="368848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>
            <a:off x="8874968" y="2240681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>
            <a:off x="5598368" y="1326281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5" name="Line 39"/>
          <p:cNvSpPr>
            <a:spLocks noChangeShapeType="1"/>
          </p:cNvSpPr>
          <p:nvPr/>
        </p:nvSpPr>
        <p:spPr bwMode="auto">
          <a:xfrm>
            <a:off x="7503368" y="1326281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7" name="Line 41"/>
          <p:cNvSpPr>
            <a:spLocks noChangeShapeType="1"/>
          </p:cNvSpPr>
          <p:nvPr/>
        </p:nvSpPr>
        <p:spPr bwMode="auto">
          <a:xfrm>
            <a:off x="5598368" y="1021481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8" name="Line 42"/>
          <p:cNvSpPr>
            <a:spLocks noChangeShapeType="1"/>
          </p:cNvSpPr>
          <p:nvPr/>
        </p:nvSpPr>
        <p:spPr bwMode="auto">
          <a:xfrm>
            <a:off x="9103568" y="1021481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1" name="Line 45"/>
          <p:cNvSpPr>
            <a:spLocks noChangeShapeType="1"/>
          </p:cNvSpPr>
          <p:nvPr/>
        </p:nvSpPr>
        <p:spPr bwMode="auto">
          <a:xfrm>
            <a:off x="3464768" y="2240681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7" name="Line 51"/>
          <p:cNvSpPr>
            <a:spLocks noChangeShapeType="1"/>
          </p:cNvSpPr>
          <p:nvPr/>
        </p:nvSpPr>
        <p:spPr bwMode="auto">
          <a:xfrm flipV="1">
            <a:off x="3464768" y="1097681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8" name="Line 52"/>
          <p:cNvSpPr>
            <a:spLocks noChangeShapeType="1"/>
          </p:cNvSpPr>
          <p:nvPr/>
        </p:nvSpPr>
        <p:spPr bwMode="auto">
          <a:xfrm flipH="1" flipV="1">
            <a:off x="3464768" y="1097680"/>
            <a:ext cx="12353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8" name="Line 62"/>
          <p:cNvSpPr>
            <a:spLocks noChangeShapeType="1"/>
          </p:cNvSpPr>
          <p:nvPr/>
        </p:nvSpPr>
        <p:spPr bwMode="auto">
          <a:xfrm>
            <a:off x="2931368" y="4069481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9" name="Oval 63"/>
          <p:cNvSpPr>
            <a:spLocks noChangeArrowheads="1"/>
          </p:cNvSpPr>
          <p:nvPr/>
        </p:nvSpPr>
        <p:spPr bwMode="auto">
          <a:xfrm>
            <a:off x="7427168" y="2164481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840" name="Oval 64"/>
          <p:cNvSpPr>
            <a:spLocks noChangeArrowheads="1"/>
          </p:cNvSpPr>
          <p:nvPr/>
        </p:nvSpPr>
        <p:spPr bwMode="auto">
          <a:xfrm>
            <a:off x="9027368" y="2164481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12369" y="4602882"/>
            <a:ext cx="4830763" cy="550863"/>
            <a:chOff x="960" y="2544"/>
            <a:chExt cx="3043" cy="347"/>
          </a:xfrm>
        </p:grpSpPr>
        <p:graphicFrame>
          <p:nvGraphicFramePr>
            <p:cNvPr id="203854" name="Object 78"/>
            <p:cNvGraphicFramePr>
              <a:graphicFrameLocks noChangeAspect="1"/>
            </p:cNvGraphicFramePr>
            <p:nvPr/>
          </p:nvGraphicFramePr>
          <p:xfrm>
            <a:off x="960" y="2592"/>
            <a:ext cx="11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0" name="Equation" r:id="rId5" imgW="1384560" imgH="355680" progId="Equation.3">
                    <p:embed/>
                  </p:oleObj>
                </mc:Choice>
                <mc:Fallback>
                  <p:oleObj name="Equation" r:id="rId5" imgW="1384560" imgH="355680" progId="Equation.3">
                    <p:embed/>
                    <p:pic>
                      <p:nvPicPr>
                        <p:cNvPr id="203854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11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7" name="Object 81"/>
            <p:cNvGraphicFramePr>
              <a:graphicFrameLocks noChangeAspect="1"/>
            </p:cNvGraphicFramePr>
            <p:nvPr/>
          </p:nvGraphicFramePr>
          <p:xfrm>
            <a:off x="2736" y="2544"/>
            <a:ext cx="12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1" name="Equation" r:id="rId7" imgW="1524240" imgH="368280" progId="Equation.3">
                    <p:embed/>
                  </p:oleObj>
                </mc:Choice>
                <mc:Fallback>
                  <p:oleObj name="Equation" r:id="rId7" imgW="1524240" imgH="368280" progId="Equation.3">
                    <p:embed/>
                    <p:pic>
                      <p:nvPicPr>
                        <p:cNvPr id="203857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44"/>
                          <a:ext cx="126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312369" y="5288681"/>
            <a:ext cx="4168775" cy="577850"/>
            <a:chOff x="960" y="2976"/>
            <a:chExt cx="2626" cy="364"/>
          </a:xfrm>
        </p:grpSpPr>
        <p:graphicFrame>
          <p:nvGraphicFramePr>
            <p:cNvPr id="203855" name="Object 79"/>
            <p:cNvGraphicFramePr>
              <a:graphicFrameLocks noChangeAspect="1"/>
            </p:cNvGraphicFramePr>
            <p:nvPr/>
          </p:nvGraphicFramePr>
          <p:xfrm>
            <a:off x="960" y="2976"/>
            <a:ext cx="7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2" name="Equation" r:id="rId9" imgW="838440" imgH="355680" progId="Equation.3">
                    <p:embed/>
                  </p:oleObj>
                </mc:Choice>
                <mc:Fallback>
                  <p:oleObj name="Equation" r:id="rId9" imgW="838440" imgH="355680" progId="Equation.3">
                    <p:embed/>
                    <p:pic>
                      <p:nvPicPr>
                        <p:cNvPr id="20385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7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8" name="Object 82"/>
            <p:cNvGraphicFramePr>
              <a:graphicFrameLocks noChangeAspect="1"/>
            </p:cNvGraphicFramePr>
            <p:nvPr/>
          </p:nvGraphicFramePr>
          <p:xfrm>
            <a:off x="2736" y="302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3" name="Equation" r:id="rId11" imgW="1016280" imgH="368280" progId="Equation.3">
                    <p:embed/>
                  </p:oleObj>
                </mc:Choice>
                <mc:Fallback>
                  <p:oleObj name="Equation" r:id="rId11" imgW="1016280" imgH="368280" progId="Equation.3">
                    <p:embed/>
                    <p:pic>
                      <p:nvPicPr>
                        <p:cNvPr id="203858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312369" y="6050682"/>
            <a:ext cx="4168775" cy="474663"/>
            <a:chOff x="960" y="3456"/>
            <a:chExt cx="2626" cy="299"/>
          </a:xfrm>
        </p:grpSpPr>
        <p:graphicFrame>
          <p:nvGraphicFramePr>
            <p:cNvPr id="203856" name="Object 80"/>
            <p:cNvGraphicFramePr>
              <a:graphicFrameLocks noChangeAspect="1"/>
            </p:cNvGraphicFramePr>
            <p:nvPr/>
          </p:nvGraphicFramePr>
          <p:xfrm>
            <a:off x="960" y="3456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4" name="Equation" r:id="rId13" imgW="838440" imgH="330120" progId="Equation.3">
                    <p:embed/>
                  </p:oleObj>
                </mc:Choice>
                <mc:Fallback>
                  <p:oleObj name="Equation" r:id="rId13" imgW="838440" imgH="330120" progId="Equation.3">
                    <p:embed/>
                    <p:pic>
                      <p:nvPicPr>
                        <p:cNvPr id="203856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9" name="Object 83"/>
            <p:cNvGraphicFramePr>
              <a:graphicFrameLocks noChangeAspect="1"/>
            </p:cNvGraphicFramePr>
            <p:nvPr/>
          </p:nvGraphicFramePr>
          <p:xfrm>
            <a:off x="2736" y="3456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5" name="Equation" r:id="rId15" imgW="1016280" imgH="355680" progId="Equation.3">
                    <p:embed/>
                  </p:oleObj>
                </mc:Choice>
                <mc:Fallback>
                  <p:oleObj name="Equation" r:id="rId15" imgW="1016280" imgH="355680" progId="Equation.3">
                    <p:embed/>
                    <p:pic>
                      <p:nvPicPr>
                        <p:cNvPr id="203859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456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863" name="Oval 87"/>
          <p:cNvSpPr>
            <a:spLocks noChangeArrowheads="1"/>
          </p:cNvSpPr>
          <p:nvPr/>
        </p:nvSpPr>
        <p:spPr bwMode="auto">
          <a:xfrm>
            <a:off x="5624038" y="327255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64" name="Oval 88"/>
          <p:cNvSpPr>
            <a:spLocks noChangeArrowheads="1"/>
          </p:cNvSpPr>
          <p:nvPr/>
        </p:nvSpPr>
        <p:spPr bwMode="auto">
          <a:xfrm>
            <a:off x="7368431" y="327255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65" name="Oval 89"/>
          <p:cNvSpPr>
            <a:spLocks noChangeArrowheads="1"/>
          </p:cNvSpPr>
          <p:nvPr/>
        </p:nvSpPr>
        <p:spPr bwMode="auto">
          <a:xfrm>
            <a:off x="8881318" y="327255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" name="Oval 25"/>
          <p:cNvSpPr>
            <a:spLocks noChangeArrowheads="1"/>
          </p:cNvSpPr>
          <p:nvPr/>
        </p:nvSpPr>
        <p:spPr bwMode="auto">
          <a:xfrm>
            <a:off x="4220448" y="3984897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5971624" y="3984897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626320" y="70794"/>
            <a:ext cx="831509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Example </a:t>
            </a:r>
            <a:r>
              <a:rPr lang="zh-CN" altLang="en-US" sz="29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9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Length Shift-Register Counter</a:t>
            </a:r>
            <a:endParaRPr lang="zh-CN" altLang="zh-CN" sz="29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00086" y="754781"/>
            <a:ext cx="1019175" cy="762000"/>
            <a:chOff x="10043095" y="3551957"/>
            <a:chExt cx="1019175" cy="762000"/>
          </a:xfrm>
        </p:grpSpPr>
        <p:sp>
          <p:nvSpPr>
            <p:cNvPr id="64" name="Arc 76"/>
            <p:cNvSpPr>
              <a:spLocks/>
            </p:cNvSpPr>
            <p:nvPr/>
          </p:nvSpPr>
          <p:spPr bwMode="auto">
            <a:xfrm rot="10800000">
              <a:off x="10689207" y="3551957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Arc 77"/>
            <p:cNvSpPr>
              <a:spLocks/>
            </p:cNvSpPr>
            <p:nvPr/>
          </p:nvSpPr>
          <p:spPr bwMode="auto">
            <a:xfrm rot="10800000">
              <a:off x="10043095" y="355195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Arc 80"/>
            <p:cNvSpPr>
              <a:spLocks/>
            </p:cNvSpPr>
            <p:nvPr/>
          </p:nvSpPr>
          <p:spPr bwMode="auto">
            <a:xfrm rot="10800000">
              <a:off x="10909870" y="3624982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1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3296122" y="1743076"/>
            <a:ext cx="5299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3296121" y="23622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0   0   0   0   0    0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3524721" y="2819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3524721" y="3276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0   1   0   1   0    1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3524721" y="37338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3524721" y="4191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3524721" y="46482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1   0   1   1   1    0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9" name="Rectangle 19"/>
          <p:cNvSpPr>
            <a:spLocks noChangeArrowheads="1"/>
          </p:cNvSpPr>
          <p:nvPr/>
        </p:nvSpPr>
        <p:spPr bwMode="auto">
          <a:xfrm>
            <a:off x="3524721" y="5105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3524721" y="5562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1   1   1   0   1    1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3296121" y="2362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5734521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612304"/>
              </p:ext>
            </p:extLst>
          </p:nvPr>
        </p:nvGraphicFramePr>
        <p:xfrm>
          <a:off x="3219922" y="685800"/>
          <a:ext cx="2011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5" name="Equation" r:id="rId4" imgW="1524240" imgH="368280" progId="Equation.3">
                  <p:embed/>
                </p:oleObj>
              </mc:Choice>
              <mc:Fallback>
                <p:oleObj name="Equation" r:id="rId4" imgW="1524240" imgH="368280" progId="Equation.3">
                  <p:embed/>
                  <p:pic>
                    <p:nvPicPr>
                      <p:cNvPr id="2048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922" y="685800"/>
                        <a:ext cx="2011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82517"/>
              </p:ext>
            </p:extLst>
          </p:nvPr>
        </p:nvGraphicFramePr>
        <p:xfrm>
          <a:off x="5658322" y="685800"/>
          <a:ext cx="134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6" name="Equation" r:id="rId6" imgW="1016280" imgH="368280" progId="Equation.3">
                  <p:embed/>
                </p:oleObj>
              </mc:Choice>
              <mc:Fallback>
                <p:oleObj name="Equation" r:id="rId6" imgW="1016280" imgH="368280" progId="Equation.3">
                  <p:embed/>
                  <p:pic>
                    <p:nvPicPr>
                      <p:cNvPr id="2048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322" y="685800"/>
                        <a:ext cx="1349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42599"/>
              </p:ext>
            </p:extLst>
          </p:nvPr>
        </p:nvGraphicFramePr>
        <p:xfrm>
          <a:off x="7410922" y="685801"/>
          <a:ext cx="1349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7" name="Equation" r:id="rId8" imgW="1016280" imgH="355680" progId="Equation.3">
                  <p:embed/>
                </p:oleObj>
              </mc:Choice>
              <mc:Fallback>
                <p:oleObj name="Equation" r:id="rId8" imgW="1016280" imgH="355680" progId="Equation.3">
                  <p:embed/>
                  <p:pic>
                    <p:nvPicPr>
                      <p:cNvPr id="2048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922" y="685801"/>
                        <a:ext cx="1349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3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3" grpId="0" build="p" autoUpdateAnimBg="0"/>
      <p:bldP spid="204814" grpId="0" build="p" autoUpdateAnimBg="0"/>
      <p:bldP spid="204815" grpId="0" build="p" autoUpdateAnimBg="0"/>
      <p:bldP spid="204816" grpId="0" build="p" autoUpdateAnimBg="0"/>
      <p:bldP spid="204817" grpId="0" build="p" autoUpdateAnimBg="0"/>
      <p:bldP spid="204818" grpId="0" build="p" autoUpdateAnimBg="0"/>
      <p:bldP spid="204819" grpId="0" build="p" autoUpdateAnimBg="0"/>
      <p:bldP spid="204820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751712" y="20894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8275712" y="2051348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9799712" y="19370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97997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81995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66755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53039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6065912" y="60354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7513712" y="60354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9037712" y="6035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10333112" y="908348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9037712" y="23561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7437512" y="23561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8" name="Rectangle 18"/>
          <p:cNvSpPr>
            <a:spLocks noChangeArrowheads="1"/>
          </p:cNvSpPr>
          <p:nvPr/>
        </p:nvSpPr>
        <p:spPr bwMode="auto">
          <a:xfrm>
            <a:off x="7437512" y="36134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361312" y="2813348"/>
            <a:ext cx="990600" cy="914400"/>
            <a:chOff x="2736" y="3024"/>
            <a:chExt cx="624" cy="576"/>
          </a:xfrm>
        </p:grpSpPr>
        <p:sp>
          <p:nvSpPr>
            <p:cNvPr id="163859" name="Arc 19"/>
            <p:cNvSpPr>
              <a:spLocks/>
            </p:cNvSpPr>
            <p:nvPr/>
          </p:nvSpPr>
          <p:spPr bwMode="auto">
            <a:xfrm>
              <a:off x="2736" y="3024"/>
              <a:ext cx="624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 flipH="1">
              <a:off x="3168" y="350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2281362" y="1002091"/>
            <a:ext cx="3022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Valid cycle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684912" y="755948"/>
            <a:ext cx="990600" cy="1676400"/>
            <a:chOff x="2448" y="1008"/>
            <a:chExt cx="624" cy="1056"/>
          </a:xfrm>
        </p:grpSpPr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V="1">
              <a:off x="2448" y="1008"/>
              <a:ext cx="0" cy="105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2448" y="2064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Rectangle 35"/>
          <p:cNvSpPr>
            <a:spLocks noChangeArrowheads="1"/>
          </p:cNvSpPr>
          <p:nvPr/>
        </p:nvSpPr>
        <p:spPr bwMode="auto">
          <a:xfrm>
            <a:off x="1524000" y="2209800"/>
            <a:ext cx="3911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</a:t>
            </a:r>
            <a:endParaRPr lang="zh-CN" altLang="en-US" sz="2000" baseline="30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1524001" y="2724151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0   0    0      0      0       0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7" name="Rectangle 37"/>
          <p:cNvSpPr>
            <a:spLocks noChangeArrowheads="1"/>
          </p:cNvSpPr>
          <p:nvPr/>
        </p:nvSpPr>
        <p:spPr bwMode="auto">
          <a:xfrm>
            <a:off x="1676400" y="32766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0   0    1      1      0       0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8" name="Rectangle 38"/>
          <p:cNvSpPr>
            <a:spLocks noChangeArrowheads="1"/>
          </p:cNvSpPr>
          <p:nvPr/>
        </p:nvSpPr>
        <p:spPr bwMode="auto">
          <a:xfrm>
            <a:off x="1676400" y="37338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0   1    0      1      0       1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9" name="Rectangle 39"/>
          <p:cNvSpPr>
            <a:spLocks noChangeArrowheads="1"/>
          </p:cNvSpPr>
          <p:nvPr/>
        </p:nvSpPr>
        <p:spPr bwMode="auto">
          <a:xfrm>
            <a:off x="1676400" y="41910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0   1    1      0      0       1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0" name="Rectangle 40"/>
          <p:cNvSpPr>
            <a:spLocks noChangeArrowheads="1"/>
          </p:cNvSpPr>
          <p:nvPr/>
        </p:nvSpPr>
        <p:spPr bwMode="auto">
          <a:xfrm>
            <a:off x="1676400" y="46482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1   0    0      0      1       0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1" name="Rectangle 41"/>
          <p:cNvSpPr>
            <a:spLocks noChangeArrowheads="1"/>
          </p:cNvSpPr>
          <p:nvPr/>
        </p:nvSpPr>
        <p:spPr bwMode="auto">
          <a:xfrm>
            <a:off x="1676400" y="51054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1   0    1      1      1       0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2" name="Rectangle 42"/>
          <p:cNvSpPr>
            <a:spLocks noChangeArrowheads="1"/>
          </p:cNvSpPr>
          <p:nvPr/>
        </p:nvSpPr>
        <p:spPr bwMode="auto">
          <a:xfrm>
            <a:off x="1676400" y="55626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1   1    0      1      1       1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3" name="Rectangle 43"/>
          <p:cNvSpPr>
            <a:spLocks noChangeArrowheads="1"/>
          </p:cNvSpPr>
          <p:nvPr/>
        </p:nvSpPr>
        <p:spPr bwMode="auto">
          <a:xfrm>
            <a:off x="1676400" y="6019801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1   1    1      0      1       1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>
            <a:off x="1524000" y="2743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5" name="Line 45"/>
          <p:cNvSpPr>
            <a:spLocks noChangeShapeType="1"/>
          </p:cNvSpPr>
          <p:nvPr/>
        </p:nvSpPr>
        <p:spPr bwMode="auto">
          <a:xfrm>
            <a:off x="3124200" y="22860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591944" y="4565446"/>
            <a:ext cx="4968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 flip-flops, N=2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-1 valid states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/>
      <p:bldP spid="163852" grpId="0" animBg="1"/>
      <p:bldP spid="163853" grpId="0" animBg="1"/>
      <p:bldP spid="163854" grpId="0" animBg="1"/>
      <p:bldP spid="163855" grpId="0" animBg="1"/>
      <p:bldP spid="16385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62201" y="952500"/>
            <a:ext cx="6734175" cy="4579938"/>
            <a:chOff x="528" y="600"/>
            <a:chExt cx="4242" cy="2885"/>
          </a:xfrm>
        </p:grpSpPr>
        <p:sp>
          <p:nvSpPr>
            <p:cNvPr id="164868" name="Line 4"/>
            <p:cNvSpPr>
              <a:spLocks noChangeShapeType="1"/>
            </p:cNvSpPr>
            <p:nvPr/>
          </p:nvSpPr>
          <p:spPr bwMode="auto">
            <a:xfrm>
              <a:off x="960" y="105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9" name="Line 5"/>
            <p:cNvSpPr>
              <a:spLocks noChangeShapeType="1"/>
            </p:cNvSpPr>
            <p:nvPr/>
          </p:nvSpPr>
          <p:spPr bwMode="auto">
            <a:xfrm>
              <a:off x="2688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528" y="600"/>
              <a:ext cx="42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960" y="1056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0   0    0     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0   0</a:t>
              </a:r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960" y="1344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0   0    1      1    0   0</a:t>
              </a: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960" y="1632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0   1    0      1    0   1</a:t>
              </a:r>
            </a:p>
          </p:txBody>
        </p:sp>
        <p:sp>
          <p:nvSpPr>
            <p:cNvPr id="164876" name="Rectangle 12"/>
            <p:cNvSpPr>
              <a:spLocks noChangeArrowheads="1"/>
            </p:cNvSpPr>
            <p:nvPr/>
          </p:nvSpPr>
          <p:spPr bwMode="auto">
            <a:xfrm>
              <a:off x="960" y="1920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0   1    1      0    0   1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960" y="220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1   0    0      0    1   0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960" y="2544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1   0    1      1    1   0</a:t>
              </a:r>
            </a:p>
          </p:txBody>
        </p: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960" y="280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1   1    0      1    1   1</a:t>
              </a:r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960" y="3120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1   1    1      0    1   1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2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728981" y="1770409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4728981" y="2456209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5338581" y="1770409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6710181" y="1770409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6024381" y="1770409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 flipV="1">
            <a:off x="3890781" y="932209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3738381" y="1237009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4119381" y="779809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4728981" y="122748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5262381" y="1227484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024381" y="122748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6710181" y="122748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4347981" y="17608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4347981" y="24466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4805181" y="17608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6176781" y="1846609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5490981" y="24466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6862581" y="24466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5490981" y="17608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6862581" y="17608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2" name="Rectangle 24"/>
          <p:cNvSpPr>
            <a:spLocks noChangeArrowheads="1"/>
          </p:cNvSpPr>
          <p:nvPr/>
        </p:nvSpPr>
        <p:spPr bwMode="auto">
          <a:xfrm>
            <a:off x="4805181" y="24466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3" name="Rectangle 25"/>
          <p:cNvSpPr>
            <a:spLocks noChangeArrowheads="1"/>
          </p:cNvSpPr>
          <p:nvPr/>
        </p:nvSpPr>
        <p:spPr bwMode="auto">
          <a:xfrm>
            <a:off x="6176781" y="24466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4" name="Rectangle 26"/>
          <p:cNvSpPr>
            <a:spLocks noChangeArrowheads="1"/>
          </p:cNvSpPr>
          <p:nvPr/>
        </p:nvSpPr>
        <p:spPr bwMode="auto">
          <a:xfrm>
            <a:off x="3204982" y="46548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8" name="Oval 30"/>
          <p:cNvSpPr>
            <a:spLocks noChangeArrowheads="1"/>
          </p:cNvSpPr>
          <p:nvPr/>
        </p:nvSpPr>
        <p:spPr bwMode="auto">
          <a:xfrm>
            <a:off x="4652781" y="1770409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919" name="Oval 31"/>
          <p:cNvSpPr>
            <a:spLocks noChangeArrowheads="1"/>
          </p:cNvSpPr>
          <p:nvPr/>
        </p:nvSpPr>
        <p:spPr bwMode="auto">
          <a:xfrm rot="5400000">
            <a:off x="6329181" y="2227609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920" name="Oval 32"/>
          <p:cNvSpPr>
            <a:spLocks noChangeArrowheads="1"/>
          </p:cNvSpPr>
          <p:nvPr/>
        </p:nvSpPr>
        <p:spPr bwMode="auto">
          <a:xfrm rot="5400000">
            <a:off x="4957581" y="2227609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59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014345"/>
              </p:ext>
            </p:extLst>
          </p:nvPr>
        </p:nvGraphicFramePr>
        <p:xfrm>
          <a:off x="4173134" y="3958108"/>
          <a:ext cx="451515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23" name="Equation" r:id="rId5" imgW="1854000" imgH="876240" progId="Equation.DSMT4">
                  <p:embed/>
                </p:oleObj>
              </mc:Choice>
              <mc:Fallback>
                <p:oleObj name="Equation" r:id="rId5" imgW="1854000" imgH="876240" progId="Equation.DSMT4">
                  <p:embed/>
                  <p:pic>
                    <p:nvPicPr>
                      <p:cNvPr id="1659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134" y="3958108"/>
                        <a:ext cx="4515155" cy="213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3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8" grpId="0" animBg="1"/>
      <p:bldP spid="165919" grpId="0" animBg="1"/>
      <p:bldP spid="16592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5344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85344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V="1">
            <a:off x="85344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85344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9067800" y="22860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9067800" y="34290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91440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>
            <a:off x="8401050" y="3200400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70104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70104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V="1">
            <a:off x="70104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70104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7467600" y="22860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7467600" y="34290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75438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52578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52578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 flipV="1">
            <a:off x="52578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52578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5715000" y="22860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5715000" y="34290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57912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6248400" y="2590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 flipH="1">
            <a:off x="49530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 flipH="1">
            <a:off x="67056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>
            <a:off x="8001000" y="2590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>
            <a:off x="4953000" y="3200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6705600" y="3200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8" name="Line 32"/>
          <p:cNvSpPr>
            <a:spLocks noChangeShapeType="1"/>
          </p:cNvSpPr>
          <p:nvPr/>
        </p:nvSpPr>
        <p:spPr bwMode="auto">
          <a:xfrm>
            <a:off x="8401050" y="32131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9" name="Rectangle 33"/>
          <p:cNvSpPr>
            <a:spLocks noChangeArrowheads="1"/>
          </p:cNvSpPr>
          <p:nvPr/>
        </p:nvSpPr>
        <p:spPr bwMode="auto">
          <a:xfrm>
            <a:off x="1811650" y="46472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9525000" y="2590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 flipH="1">
            <a:off x="6383338" y="37163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4" name="Line 38"/>
          <p:cNvSpPr>
            <a:spLocks noChangeShapeType="1"/>
          </p:cNvSpPr>
          <p:nvPr/>
        </p:nvSpPr>
        <p:spPr bwMode="auto">
          <a:xfrm>
            <a:off x="6248400" y="16764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5" name="Line 39"/>
          <p:cNvSpPr>
            <a:spLocks noChangeShapeType="1"/>
          </p:cNvSpPr>
          <p:nvPr/>
        </p:nvSpPr>
        <p:spPr bwMode="auto">
          <a:xfrm>
            <a:off x="8153400" y="1676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6248400" y="1371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9753600" y="1371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0" name="Oval 44"/>
          <p:cNvSpPr>
            <a:spLocks noChangeArrowheads="1"/>
          </p:cNvSpPr>
          <p:nvPr/>
        </p:nvSpPr>
        <p:spPr bwMode="auto">
          <a:xfrm>
            <a:off x="4800600" y="2590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1" name="Line 45"/>
          <p:cNvSpPr>
            <a:spLocks noChangeShapeType="1"/>
          </p:cNvSpPr>
          <p:nvPr/>
        </p:nvSpPr>
        <p:spPr bwMode="auto">
          <a:xfrm>
            <a:off x="4953000" y="2667000"/>
            <a:ext cx="277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4" name="Oval 48"/>
          <p:cNvSpPr>
            <a:spLocks noChangeArrowheads="1"/>
          </p:cNvSpPr>
          <p:nvPr/>
        </p:nvSpPr>
        <p:spPr bwMode="auto">
          <a:xfrm>
            <a:off x="3633086" y="2743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5" name="Line 49"/>
          <p:cNvSpPr>
            <a:spLocks noChangeShapeType="1"/>
          </p:cNvSpPr>
          <p:nvPr/>
        </p:nvSpPr>
        <p:spPr bwMode="auto">
          <a:xfrm>
            <a:off x="3785486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6" name="Line 50"/>
          <p:cNvSpPr>
            <a:spLocks noChangeShapeType="1"/>
          </p:cNvSpPr>
          <p:nvPr/>
        </p:nvSpPr>
        <p:spPr bwMode="auto">
          <a:xfrm flipH="1">
            <a:off x="3861686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7" name="Line 51"/>
          <p:cNvSpPr>
            <a:spLocks noChangeShapeType="1"/>
          </p:cNvSpPr>
          <p:nvPr/>
        </p:nvSpPr>
        <p:spPr bwMode="auto">
          <a:xfrm flipV="1">
            <a:off x="3861686" y="1447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 flipH="1">
            <a:off x="3861686" y="1447800"/>
            <a:ext cx="13087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9" name="Line 53"/>
          <p:cNvSpPr>
            <a:spLocks noChangeShapeType="1"/>
          </p:cNvSpPr>
          <p:nvPr/>
        </p:nvSpPr>
        <p:spPr bwMode="auto">
          <a:xfrm>
            <a:off x="6527800" y="37163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0" name="Line 54"/>
          <p:cNvSpPr>
            <a:spLocks noChangeShapeType="1"/>
          </p:cNvSpPr>
          <p:nvPr/>
        </p:nvSpPr>
        <p:spPr bwMode="auto">
          <a:xfrm flipH="1">
            <a:off x="2685966" y="4277710"/>
            <a:ext cx="3831324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1" name="Line 55"/>
          <p:cNvSpPr>
            <a:spLocks noChangeShapeType="1"/>
          </p:cNvSpPr>
          <p:nvPr/>
        </p:nvSpPr>
        <p:spPr bwMode="auto">
          <a:xfrm flipH="1">
            <a:off x="2688538" y="2971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2" name="Line 56"/>
          <p:cNvSpPr>
            <a:spLocks noChangeShapeType="1"/>
          </p:cNvSpPr>
          <p:nvPr/>
        </p:nvSpPr>
        <p:spPr bwMode="auto">
          <a:xfrm flipH="1">
            <a:off x="2685966" y="2971800"/>
            <a:ext cx="2573" cy="132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3" name="Line 57"/>
          <p:cNvSpPr>
            <a:spLocks noChangeShapeType="1"/>
          </p:cNvSpPr>
          <p:nvPr/>
        </p:nvSpPr>
        <p:spPr bwMode="auto">
          <a:xfrm>
            <a:off x="8112125" y="37163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4" name="Line 58"/>
          <p:cNvSpPr>
            <a:spLocks noChangeShapeType="1"/>
          </p:cNvSpPr>
          <p:nvPr/>
        </p:nvSpPr>
        <p:spPr bwMode="auto">
          <a:xfrm>
            <a:off x="8256588" y="3716339"/>
            <a:ext cx="0" cy="865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5" name="Line 59"/>
          <p:cNvSpPr>
            <a:spLocks noChangeShapeType="1"/>
          </p:cNvSpPr>
          <p:nvPr/>
        </p:nvSpPr>
        <p:spPr bwMode="auto">
          <a:xfrm flipH="1">
            <a:off x="2383738" y="4572000"/>
            <a:ext cx="5872850" cy="23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6" name="Line 60"/>
          <p:cNvSpPr>
            <a:spLocks noChangeShapeType="1"/>
          </p:cNvSpPr>
          <p:nvPr/>
        </p:nvSpPr>
        <p:spPr bwMode="auto">
          <a:xfrm flipH="1">
            <a:off x="2383738" y="2667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7" name="Line 61"/>
          <p:cNvSpPr>
            <a:spLocks noChangeShapeType="1"/>
          </p:cNvSpPr>
          <p:nvPr/>
        </p:nvSpPr>
        <p:spPr bwMode="auto">
          <a:xfrm>
            <a:off x="2394248" y="267751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8" name="Line 62"/>
          <p:cNvSpPr>
            <a:spLocks noChangeShapeType="1"/>
          </p:cNvSpPr>
          <p:nvPr/>
        </p:nvSpPr>
        <p:spPr bwMode="auto">
          <a:xfrm>
            <a:off x="2438400" y="4953000"/>
            <a:ext cx="596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9" name="Oval 63"/>
          <p:cNvSpPr>
            <a:spLocks noChangeArrowheads="1"/>
          </p:cNvSpPr>
          <p:nvPr/>
        </p:nvSpPr>
        <p:spPr bwMode="auto">
          <a:xfrm>
            <a:off x="80772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000" name="Oval 64"/>
          <p:cNvSpPr>
            <a:spLocks noChangeArrowheads="1"/>
          </p:cNvSpPr>
          <p:nvPr/>
        </p:nvSpPr>
        <p:spPr bwMode="auto">
          <a:xfrm>
            <a:off x="96774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004" name="Oval 68"/>
          <p:cNvSpPr>
            <a:spLocks noChangeArrowheads="1"/>
          </p:cNvSpPr>
          <p:nvPr/>
        </p:nvSpPr>
        <p:spPr bwMode="auto">
          <a:xfrm>
            <a:off x="6240463" y="364490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5" name="Oval 69"/>
          <p:cNvSpPr>
            <a:spLocks noChangeArrowheads="1"/>
          </p:cNvSpPr>
          <p:nvPr/>
        </p:nvSpPr>
        <p:spPr bwMode="auto">
          <a:xfrm>
            <a:off x="7987983" y="364490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6" name="Oval 70"/>
          <p:cNvSpPr>
            <a:spLocks noChangeArrowheads="1"/>
          </p:cNvSpPr>
          <p:nvPr/>
        </p:nvSpPr>
        <p:spPr bwMode="auto">
          <a:xfrm>
            <a:off x="9551988" y="364490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8" name="Object 50"/>
          <p:cNvGraphicFramePr>
            <a:graphicFrameLocks noChangeAspect="1"/>
          </p:cNvGraphicFramePr>
          <p:nvPr>
            <p:extLst/>
          </p:nvPr>
        </p:nvGraphicFramePr>
        <p:xfrm>
          <a:off x="4223793" y="5445225"/>
          <a:ext cx="354143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47" name="Equation" r:id="rId3" imgW="1473120" imgH="330120" progId="Equation.DSMT4">
                  <p:embed/>
                </p:oleObj>
              </mc:Choice>
              <mc:Fallback>
                <p:oleObj name="Equation" r:id="rId3" imgW="1473120" imgH="330120" progId="Equation.DSMT4">
                  <p:embed/>
                  <p:pic>
                    <p:nvPicPr>
                      <p:cNvPr id="6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3" y="5445225"/>
                        <a:ext cx="354143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4863480" y="48607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6633200" y="48691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70407" y="1104681"/>
            <a:ext cx="1204913" cy="762000"/>
            <a:chOff x="3962400" y="1073151"/>
            <a:chExt cx="1204913" cy="762000"/>
          </a:xfrm>
        </p:grpSpPr>
        <p:sp>
          <p:nvSpPr>
            <p:cNvPr id="168001" name="Oval 65"/>
            <p:cNvSpPr>
              <a:spLocks noChangeArrowheads="1"/>
            </p:cNvSpPr>
            <p:nvPr/>
          </p:nvSpPr>
          <p:spPr bwMode="auto">
            <a:xfrm>
              <a:off x="3962400" y="13716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148138" y="1073151"/>
              <a:ext cx="1019175" cy="762000"/>
              <a:chOff x="10043095" y="3551957"/>
              <a:chExt cx="1019175" cy="762000"/>
            </a:xfrm>
          </p:grpSpPr>
          <p:sp>
            <p:nvSpPr>
              <p:cNvPr id="72" name="Arc 76"/>
              <p:cNvSpPr>
                <a:spLocks/>
              </p:cNvSpPr>
              <p:nvPr/>
            </p:nvSpPr>
            <p:spPr bwMode="auto">
              <a:xfrm rot="10800000">
                <a:off x="10689207" y="3551957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Arc 77"/>
              <p:cNvSpPr>
                <a:spLocks/>
              </p:cNvSpPr>
              <p:nvPr/>
            </p:nvSpPr>
            <p:spPr bwMode="auto">
              <a:xfrm rot="10800000">
                <a:off x="10043095" y="3551957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Arc 80"/>
              <p:cNvSpPr>
                <a:spLocks/>
              </p:cNvSpPr>
              <p:nvPr/>
            </p:nvSpPr>
            <p:spPr bwMode="auto">
              <a:xfrm rot="10800000">
                <a:off x="10909870" y="3624982"/>
                <a:ext cx="152400" cy="609600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 rot="10800000">
            <a:off x="4098280" y="2292570"/>
            <a:ext cx="685800" cy="685800"/>
            <a:chOff x="10293724" y="4533404"/>
            <a:chExt cx="685800" cy="685800"/>
          </a:xfrm>
        </p:grpSpPr>
        <p:sp>
          <p:nvSpPr>
            <p:cNvPr id="76" name="Arc 36"/>
            <p:cNvSpPr>
              <a:spLocks/>
            </p:cNvSpPr>
            <p:nvPr/>
          </p:nvSpPr>
          <p:spPr bwMode="auto">
            <a:xfrm rot="10800000">
              <a:off x="10293724" y="4533404"/>
              <a:ext cx="381000" cy="685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3"/>
                <a:gd name="T2" fmla="*/ 5287 w 21600"/>
                <a:gd name="T3" fmla="*/ 42543 h 42543"/>
                <a:gd name="T4" fmla="*/ 0 w 21600"/>
                <a:gd name="T5" fmla="*/ 21600 h 4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 rot="10800000" flipH="1">
              <a:off x="10674724" y="5219204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 rot="10800000" flipH="1">
              <a:off x="10522324" y="4533404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rot="10800000">
              <a:off x="10979524" y="4533404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 rot="10800000">
            <a:off x="2934942" y="2476500"/>
            <a:ext cx="685800" cy="685800"/>
            <a:chOff x="10293724" y="4533404"/>
            <a:chExt cx="685800" cy="685800"/>
          </a:xfrm>
        </p:grpSpPr>
        <p:sp>
          <p:nvSpPr>
            <p:cNvPr id="88" name="Arc 36"/>
            <p:cNvSpPr>
              <a:spLocks/>
            </p:cNvSpPr>
            <p:nvPr/>
          </p:nvSpPr>
          <p:spPr bwMode="auto">
            <a:xfrm rot="10800000">
              <a:off x="10293724" y="4533404"/>
              <a:ext cx="381000" cy="685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3"/>
                <a:gd name="T2" fmla="*/ 5287 w 21600"/>
                <a:gd name="T3" fmla="*/ 42543 h 42543"/>
                <a:gd name="T4" fmla="*/ 0 w 21600"/>
                <a:gd name="T5" fmla="*/ 21600 h 4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37"/>
            <p:cNvSpPr>
              <a:spLocks noChangeShapeType="1"/>
            </p:cNvSpPr>
            <p:nvPr/>
          </p:nvSpPr>
          <p:spPr bwMode="auto">
            <a:xfrm rot="10800000" flipH="1">
              <a:off x="10674724" y="5219204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38"/>
            <p:cNvSpPr>
              <a:spLocks noChangeShapeType="1"/>
            </p:cNvSpPr>
            <p:nvPr/>
          </p:nvSpPr>
          <p:spPr bwMode="auto">
            <a:xfrm rot="10800000" flipH="1">
              <a:off x="10522324" y="4533404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39"/>
            <p:cNvSpPr>
              <a:spLocks noChangeShapeType="1"/>
            </p:cNvSpPr>
            <p:nvPr/>
          </p:nvSpPr>
          <p:spPr bwMode="auto">
            <a:xfrm rot="10800000">
              <a:off x="10979524" y="4533404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6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>
          <a:xfrm>
            <a:off x="1721296" y="110242"/>
            <a:ext cx="8839200" cy="144655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6.4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Integrated Bidirectional Shift Register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6838" name="Group 54"/>
          <p:cNvGrpSpPr>
            <a:grpSpLocks/>
          </p:cNvGrpSpPr>
          <p:nvPr/>
        </p:nvGrpSpPr>
        <p:grpSpPr bwMode="auto">
          <a:xfrm>
            <a:off x="2823864" y="2036663"/>
            <a:ext cx="6440488" cy="3989388"/>
            <a:chOff x="406" y="1214"/>
            <a:chExt cx="4057" cy="2513"/>
          </a:xfrm>
        </p:grpSpPr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550" y="1886"/>
              <a:ext cx="388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>
              <a:off x="742" y="3294"/>
              <a:ext cx="0" cy="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1222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750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2278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2806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3286" y="3230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>
              <a:off x="3814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4294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 flipV="1">
              <a:off x="694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126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 flipV="1">
              <a:off x="1654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V="1">
              <a:off x="2182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flipV="1">
              <a:off x="275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 flipV="1">
              <a:off x="323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V="1">
              <a:off x="371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7" name="Line 23"/>
            <p:cNvSpPr>
              <a:spLocks noChangeShapeType="1"/>
            </p:cNvSpPr>
            <p:nvPr/>
          </p:nvSpPr>
          <p:spPr bwMode="auto">
            <a:xfrm flipV="1">
              <a:off x="4246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598" y="28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4150" y="28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4150" y="1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550" y="18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2" name="Rectangle 28"/>
            <p:cNvSpPr>
              <a:spLocks noChangeArrowheads="1"/>
            </p:cNvSpPr>
            <p:nvPr/>
          </p:nvSpPr>
          <p:spPr bwMode="auto">
            <a:xfrm>
              <a:off x="1846" y="231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74LS194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1651" y="335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406" y="121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V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CC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6" name="Rectangle 32"/>
            <p:cNvSpPr>
              <a:spLocks noChangeArrowheads="1"/>
            </p:cNvSpPr>
            <p:nvPr/>
          </p:nvSpPr>
          <p:spPr bwMode="auto">
            <a:xfrm>
              <a:off x="2538" y="126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4146" y="340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18" name="Rectangle 34"/>
            <p:cNvSpPr>
              <a:spLocks noChangeArrowheads="1"/>
            </p:cNvSpPr>
            <p:nvPr/>
          </p:nvSpPr>
          <p:spPr bwMode="auto">
            <a:xfrm>
              <a:off x="1450" y="126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1994" y="126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951" y="126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2" name="Rectangle 38"/>
            <p:cNvSpPr>
              <a:spLocks noChangeArrowheads="1"/>
            </p:cNvSpPr>
            <p:nvPr/>
          </p:nvSpPr>
          <p:spPr bwMode="auto">
            <a:xfrm>
              <a:off x="3511" y="1272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3148" y="335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4" name="Line 40"/>
            <p:cNvSpPr>
              <a:spLocks noChangeShapeType="1"/>
            </p:cNvSpPr>
            <p:nvPr/>
          </p:nvSpPr>
          <p:spPr bwMode="auto">
            <a:xfrm>
              <a:off x="552" y="240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5" name="Line 41"/>
            <p:cNvSpPr>
              <a:spLocks noChangeShapeType="1"/>
            </p:cNvSpPr>
            <p:nvPr/>
          </p:nvSpPr>
          <p:spPr bwMode="auto">
            <a:xfrm>
              <a:off x="744" y="24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6" name="Line 42"/>
            <p:cNvSpPr>
              <a:spLocks noChangeShapeType="1"/>
            </p:cNvSpPr>
            <p:nvPr/>
          </p:nvSpPr>
          <p:spPr bwMode="auto">
            <a:xfrm flipH="1">
              <a:off x="552" y="25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8" name="Rectangle 44"/>
            <p:cNvSpPr>
              <a:spLocks noChangeArrowheads="1"/>
            </p:cNvSpPr>
            <p:nvPr/>
          </p:nvSpPr>
          <p:spPr bwMode="auto">
            <a:xfrm>
              <a:off x="2195" y="335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94" y="335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3647" y="3359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SL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3037" y="130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608" y="33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653" y="3449"/>
              <a:ext cx="2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34" name="Rectangle 50"/>
            <p:cNvSpPr>
              <a:spLocks noChangeArrowheads="1"/>
            </p:cNvSpPr>
            <p:nvPr/>
          </p:nvSpPr>
          <p:spPr bwMode="auto">
            <a:xfrm>
              <a:off x="4081" y="126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1132" y="3346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7" name="Oval 53"/>
            <p:cNvSpPr>
              <a:spLocks noChangeArrowheads="1"/>
            </p:cNvSpPr>
            <p:nvPr/>
          </p:nvSpPr>
          <p:spPr bwMode="auto">
            <a:xfrm>
              <a:off x="703" y="3203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0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2927350" y="5229226"/>
            <a:ext cx="5027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input data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7816" name="Group 8"/>
          <p:cNvGrpSpPr>
            <a:grpSpLocks/>
          </p:cNvGrpSpPr>
          <p:nvPr/>
        </p:nvGrpSpPr>
        <p:grpSpPr bwMode="auto">
          <a:xfrm>
            <a:off x="2927350" y="4560885"/>
            <a:ext cx="2773366" cy="584199"/>
            <a:chOff x="748" y="2737"/>
            <a:chExt cx="1747" cy="368"/>
          </a:xfrm>
        </p:grpSpPr>
        <p:sp>
          <p:nvSpPr>
            <p:cNvPr id="247817" name="Rectangle 9"/>
            <p:cNvSpPr>
              <a:spLocks noChangeArrowheads="1"/>
            </p:cNvSpPr>
            <p:nvPr/>
          </p:nvSpPr>
          <p:spPr bwMode="auto">
            <a:xfrm>
              <a:off x="748" y="2737"/>
              <a:ext cx="17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reset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to“0”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818" name="Line 10"/>
            <p:cNvSpPr>
              <a:spLocks noChangeShapeType="1"/>
            </p:cNvSpPr>
            <p:nvPr/>
          </p:nvSpPr>
          <p:spPr bwMode="auto">
            <a:xfrm>
              <a:off x="795" y="2800"/>
              <a:ext cx="2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2855913" y="6092826"/>
            <a:ext cx="6670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clock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pulse (rising-edge triggered)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2927350" y="1268413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>
            <a:off x="3232150" y="350043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2" name="Line 14"/>
          <p:cNvSpPr>
            <a:spLocks noChangeShapeType="1"/>
          </p:cNvSpPr>
          <p:nvPr/>
        </p:nvSpPr>
        <p:spPr bwMode="auto">
          <a:xfrm>
            <a:off x="3994150" y="3402014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3" name="Line 15"/>
          <p:cNvSpPr>
            <a:spLocks noChangeShapeType="1"/>
          </p:cNvSpPr>
          <p:nvPr/>
        </p:nvSpPr>
        <p:spPr bwMode="auto">
          <a:xfrm>
            <a:off x="4832350" y="3402014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4" name="Line 16"/>
          <p:cNvSpPr>
            <a:spLocks noChangeShapeType="1"/>
          </p:cNvSpPr>
          <p:nvPr/>
        </p:nvSpPr>
        <p:spPr bwMode="auto">
          <a:xfrm>
            <a:off x="5670550" y="3402014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5" name="Line 17"/>
          <p:cNvSpPr>
            <a:spLocks noChangeShapeType="1"/>
          </p:cNvSpPr>
          <p:nvPr/>
        </p:nvSpPr>
        <p:spPr bwMode="auto">
          <a:xfrm>
            <a:off x="6508750" y="3402014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7270750" y="3402014"/>
            <a:ext cx="0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7" name="Line 19"/>
          <p:cNvSpPr>
            <a:spLocks noChangeShapeType="1"/>
          </p:cNvSpPr>
          <p:nvPr/>
        </p:nvSpPr>
        <p:spPr bwMode="auto">
          <a:xfrm>
            <a:off x="8108950" y="3402014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>
            <a:off x="8870950" y="3402014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9" name="Line 21"/>
          <p:cNvSpPr>
            <a:spLocks noChangeShapeType="1"/>
          </p:cNvSpPr>
          <p:nvPr/>
        </p:nvSpPr>
        <p:spPr bwMode="auto">
          <a:xfrm flipV="1">
            <a:off x="31559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0" name="Line 22"/>
          <p:cNvSpPr>
            <a:spLocks noChangeShapeType="1"/>
          </p:cNvSpPr>
          <p:nvPr/>
        </p:nvSpPr>
        <p:spPr bwMode="auto">
          <a:xfrm flipV="1">
            <a:off x="38417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1" name="Line 23"/>
          <p:cNvSpPr>
            <a:spLocks noChangeShapeType="1"/>
          </p:cNvSpPr>
          <p:nvPr/>
        </p:nvSpPr>
        <p:spPr bwMode="auto">
          <a:xfrm flipV="1">
            <a:off x="46799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2" name="Line 24"/>
          <p:cNvSpPr>
            <a:spLocks noChangeShapeType="1"/>
          </p:cNvSpPr>
          <p:nvPr/>
        </p:nvSpPr>
        <p:spPr bwMode="auto">
          <a:xfrm flipV="1">
            <a:off x="55181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3" name="Line 25"/>
          <p:cNvSpPr>
            <a:spLocks noChangeShapeType="1"/>
          </p:cNvSpPr>
          <p:nvPr/>
        </p:nvSpPr>
        <p:spPr bwMode="auto">
          <a:xfrm flipV="1">
            <a:off x="64325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4" name="Line 26"/>
          <p:cNvSpPr>
            <a:spLocks noChangeShapeType="1"/>
          </p:cNvSpPr>
          <p:nvPr/>
        </p:nvSpPr>
        <p:spPr bwMode="auto">
          <a:xfrm flipV="1">
            <a:off x="71945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5" name="Line 27"/>
          <p:cNvSpPr>
            <a:spLocks noChangeShapeType="1"/>
          </p:cNvSpPr>
          <p:nvPr/>
        </p:nvSpPr>
        <p:spPr bwMode="auto">
          <a:xfrm flipV="1">
            <a:off x="79565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6" name="Line 28"/>
          <p:cNvSpPr>
            <a:spLocks noChangeShapeType="1"/>
          </p:cNvSpPr>
          <p:nvPr/>
        </p:nvSpPr>
        <p:spPr bwMode="auto">
          <a:xfrm flipV="1">
            <a:off x="8794750" y="941389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3003550" y="27828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38" name="Rectangle 30"/>
          <p:cNvSpPr>
            <a:spLocks noChangeArrowheads="1"/>
          </p:cNvSpPr>
          <p:nvPr/>
        </p:nvSpPr>
        <p:spPr bwMode="auto">
          <a:xfrm>
            <a:off x="8642350" y="27828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39" name="Rectangle 31"/>
          <p:cNvSpPr>
            <a:spLocks noChangeArrowheads="1"/>
          </p:cNvSpPr>
          <p:nvPr/>
        </p:nvSpPr>
        <p:spPr bwMode="auto">
          <a:xfrm>
            <a:off x="8642350" y="118268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2927350" y="11826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4984750" y="1944689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74LS194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4675188" y="36068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3" name="Rectangle 35"/>
          <p:cNvSpPr>
            <a:spLocks noChangeArrowheads="1"/>
          </p:cNvSpPr>
          <p:nvPr/>
        </p:nvSpPr>
        <p:spPr bwMode="auto">
          <a:xfrm>
            <a:off x="2698750" y="201614"/>
            <a:ext cx="89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>
            <a:off x="6083300" y="27463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8636000" y="3678238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46" name="Rectangle 38"/>
          <p:cNvSpPr>
            <a:spLocks noChangeArrowheads="1"/>
          </p:cNvSpPr>
          <p:nvPr/>
        </p:nvSpPr>
        <p:spPr bwMode="auto">
          <a:xfrm>
            <a:off x="4356100" y="27463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7" name="Rectangle 39"/>
          <p:cNvSpPr>
            <a:spLocks noChangeArrowheads="1"/>
          </p:cNvSpPr>
          <p:nvPr/>
        </p:nvSpPr>
        <p:spPr bwMode="auto">
          <a:xfrm>
            <a:off x="5219700" y="27463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8" name="Rectangle 40"/>
          <p:cNvSpPr>
            <a:spLocks noChangeArrowheads="1"/>
          </p:cNvSpPr>
          <p:nvPr/>
        </p:nvSpPr>
        <p:spPr bwMode="auto">
          <a:xfrm>
            <a:off x="3563938" y="27463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9" name="Rectangle 41"/>
          <p:cNvSpPr>
            <a:spLocks noChangeArrowheads="1"/>
          </p:cNvSpPr>
          <p:nvPr/>
        </p:nvSpPr>
        <p:spPr bwMode="auto">
          <a:xfrm>
            <a:off x="7627938" y="2936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7051675" y="36068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1" name="Line 43"/>
          <p:cNvSpPr>
            <a:spLocks noChangeShapeType="1"/>
          </p:cNvSpPr>
          <p:nvPr/>
        </p:nvSpPr>
        <p:spPr bwMode="auto">
          <a:xfrm>
            <a:off x="2930525" y="2093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2" name="Line 44"/>
          <p:cNvSpPr>
            <a:spLocks noChangeShapeType="1"/>
          </p:cNvSpPr>
          <p:nvPr/>
        </p:nvSpPr>
        <p:spPr bwMode="auto">
          <a:xfrm>
            <a:off x="3235325" y="20939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3" name="Line 45"/>
          <p:cNvSpPr>
            <a:spLocks noChangeShapeType="1"/>
          </p:cNvSpPr>
          <p:nvPr/>
        </p:nvSpPr>
        <p:spPr bwMode="auto">
          <a:xfrm flipH="1">
            <a:off x="2930525" y="23987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4" name="Rectangle 46"/>
          <p:cNvSpPr>
            <a:spLocks noChangeArrowheads="1"/>
          </p:cNvSpPr>
          <p:nvPr/>
        </p:nvSpPr>
        <p:spPr bwMode="auto">
          <a:xfrm>
            <a:off x="5538788" y="36068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6330950" y="36068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6" name="Rectangle 48"/>
          <p:cNvSpPr>
            <a:spLocks noChangeArrowheads="1"/>
          </p:cNvSpPr>
          <p:nvPr/>
        </p:nvSpPr>
        <p:spPr bwMode="auto">
          <a:xfrm>
            <a:off x="7843839" y="3606801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SL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7" name="Rectangle 49"/>
          <p:cNvSpPr>
            <a:spLocks noChangeArrowheads="1"/>
          </p:cNvSpPr>
          <p:nvPr/>
        </p:nvSpPr>
        <p:spPr bwMode="auto">
          <a:xfrm>
            <a:off x="6875463" y="346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8" name="Rectangle 50"/>
          <p:cNvSpPr>
            <a:spLocks noChangeArrowheads="1"/>
          </p:cNvSpPr>
          <p:nvPr/>
        </p:nvSpPr>
        <p:spPr bwMode="auto">
          <a:xfrm>
            <a:off x="3019425" y="360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9" name="Line 51"/>
          <p:cNvSpPr>
            <a:spLocks noChangeShapeType="1"/>
          </p:cNvSpPr>
          <p:nvPr/>
        </p:nvSpPr>
        <p:spPr bwMode="auto">
          <a:xfrm>
            <a:off x="3090863" y="374967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60" name="Rectangle 52"/>
          <p:cNvSpPr>
            <a:spLocks noChangeArrowheads="1"/>
          </p:cNvSpPr>
          <p:nvPr/>
        </p:nvSpPr>
        <p:spPr bwMode="auto">
          <a:xfrm>
            <a:off x="8532813" y="27463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61" name="Rectangle 53"/>
          <p:cNvSpPr>
            <a:spLocks noChangeArrowheads="1"/>
          </p:cNvSpPr>
          <p:nvPr/>
        </p:nvSpPr>
        <p:spPr bwMode="auto">
          <a:xfrm>
            <a:off x="3851276" y="3586164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62" name="Oval 54"/>
          <p:cNvSpPr>
            <a:spLocks noChangeArrowheads="1"/>
          </p:cNvSpPr>
          <p:nvPr/>
        </p:nvSpPr>
        <p:spPr bwMode="auto">
          <a:xfrm>
            <a:off x="3143250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9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  <p:bldP spid="2478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774826" y="357167"/>
            <a:ext cx="8893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State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Transition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Diagram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280350" y="2420889"/>
            <a:ext cx="5759454" cy="1239838"/>
            <a:chOff x="2164" y="1527"/>
            <a:chExt cx="3628" cy="781"/>
          </a:xfrm>
        </p:grpSpPr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2359" y="1868"/>
              <a:ext cx="8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endParaRPr kumimoji="0" lang="en-US" altLang="zh-CN" b="1" dirty="0"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2164" y="1790"/>
              <a:ext cx="1134" cy="51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3297" y="2026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5112" y="2026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388" y="1527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rgbClr val="FFFF00"/>
                  </a:solidFill>
                  <a:effectLst/>
                  <a:latin typeface="Arial" charset="0"/>
                </a:rPr>
                <a:t>/ Z</a:t>
              </a:r>
              <a:endParaRPr kumimoji="0" lang="en-US" altLang="zh-CN" b="1" dirty="0"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5248" y="1617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rgbClr val="FFFF00"/>
                  </a:solidFill>
                  <a:effectLst/>
                  <a:latin typeface="Arial" charset="0"/>
                </a:rPr>
                <a:t>/ Z</a:t>
              </a:r>
              <a:endParaRPr kumimoji="0" lang="en-US" altLang="zh-CN" b="1" dirty="0"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470840" y="2888421"/>
            <a:ext cx="13452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endParaRPr kumimoji="0" lang="en-US" altLang="zh-CN" b="1" dirty="0"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5159897" y="2780982"/>
            <a:ext cx="1800225" cy="82230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8328249" y="2780359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b="1" dirty="0">
                <a:solidFill>
                  <a:srgbClr val="FFFF00"/>
                </a:solidFill>
                <a:effectLst/>
                <a:latin typeface="Arial" charset="0"/>
              </a:rPr>
              <a:t>……</a:t>
            </a:r>
            <a:endParaRPr kumimoji="0" lang="en-US" altLang="zh-CN" b="1" dirty="0"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847528" y="4364535"/>
            <a:ext cx="2952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The present state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03912" y="4340653"/>
            <a:ext cx="30963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The next state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2279651" y="5013326"/>
            <a:ext cx="6543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shifted binary code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2476500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27813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35433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43815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52197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60579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6819900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76581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8420100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V="1">
            <a:off x="27051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 flipV="1">
            <a:off x="33909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 flipV="1">
            <a:off x="42291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50673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59817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67437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 flipV="1">
            <a:off x="75057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 flipV="1">
            <a:off x="8343900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8" name="Rectangle 26"/>
          <p:cNvSpPr>
            <a:spLocks noChangeArrowheads="1"/>
          </p:cNvSpPr>
          <p:nvPr/>
        </p:nvSpPr>
        <p:spPr bwMode="auto">
          <a:xfrm>
            <a:off x="25527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81915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0" name="Rectangle 28"/>
          <p:cNvSpPr>
            <a:spLocks noChangeArrowheads="1"/>
          </p:cNvSpPr>
          <p:nvPr/>
        </p:nvSpPr>
        <p:spPr bwMode="auto">
          <a:xfrm>
            <a:off x="8191500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1" name="Rectangle 29"/>
          <p:cNvSpPr>
            <a:spLocks noChangeArrowheads="1"/>
          </p:cNvSpPr>
          <p:nvPr/>
        </p:nvSpPr>
        <p:spPr bwMode="auto">
          <a:xfrm>
            <a:off x="24765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2" name="Rectangle 30"/>
          <p:cNvSpPr>
            <a:spLocks noChangeArrowheads="1"/>
          </p:cNvSpPr>
          <p:nvPr/>
        </p:nvSpPr>
        <p:spPr bwMode="auto">
          <a:xfrm>
            <a:off x="4533900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74LS194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3" name="Rectangle 31"/>
          <p:cNvSpPr>
            <a:spLocks noChangeArrowheads="1"/>
          </p:cNvSpPr>
          <p:nvPr/>
        </p:nvSpPr>
        <p:spPr bwMode="auto">
          <a:xfrm>
            <a:off x="4224338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4" name="Rectangle 32"/>
          <p:cNvSpPr>
            <a:spLocks noChangeArrowheads="1"/>
          </p:cNvSpPr>
          <p:nvPr/>
        </p:nvSpPr>
        <p:spPr bwMode="auto">
          <a:xfrm>
            <a:off x="2247900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5" name="Rectangle 33"/>
          <p:cNvSpPr>
            <a:spLocks noChangeArrowheads="1"/>
          </p:cNvSpPr>
          <p:nvPr/>
        </p:nvSpPr>
        <p:spPr bwMode="auto">
          <a:xfrm>
            <a:off x="5632450" y="730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6" name="Line 34"/>
          <p:cNvSpPr>
            <a:spLocks noChangeShapeType="1"/>
          </p:cNvSpPr>
          <p:nvPr/>
        </p:nvSpPr>
        <p:spPr bwMode="auto">
          <a:xfrm>
            <a:off x="8185150" y="34766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67" name="Rectangle 35"/>
          <p:cNvSpPr>
            <a:spLocks noChangeArrowheads="1"/>
          </p:cNvSpPr>
          <p:nvPr/>
        </p:nvSpPr>
        <p:spPr bwMode="auto">
          <a:xfrm>
            <a:off x="3905250" y="730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8" name="Rectangle 36"/>
          <p:cNvSpPr>
            <a:spLocks noChangeArrowheads="1"/>
          </p:cNvSpPr>
          <p:nvPr/>
        </p:nvSpPr>
        <p:spPr bwMode="auto">
          <a:xfrm>
            <a:off x="4768850" y="730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9" name="Rectangle 37"/>
          <p:cNvSpPr>
            <a:spLocks noChangeArrowheads="1"/>
          </p:cNvSpPr>
          <p:nvPr/>
        </p:nvSpPr>
        <p:spPr bwMode="auto">
          <a:xfrm>
            <a:off x="3113088" y="730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0" name="Rectangle 38"/>
          <p:cNvSpPr>
            <a:spLocks noChangeArrowheads="1"/>
          </p:cNvSpPr>
          <p:nvPr/>
        </p:nvSpPr>
        <p:spPr bwMode="auto">
          <a:xfrm>
            <a:off x="7177088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1" name="Rectangle 39"/>
          <p:cNvSpPr>
            <a:spLocks noChangeArrowheads="1"/>
          </p:cNvSpPr>
          <p:nvPr/>
        </p:nvSpPr>
        <p:spPr bwMode="auto">
          <a:xfrm>
            <a:off x="6600825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2" name="Line 40"/>
          <p:cNvSpPr>
            <a:spLocks noChangeShapeType="1"/>
          </p:cNvSpPr>
          <p:nvPr/>
        </p:nvSpPr>
        <p:spPr bwMode="auto">
          <a:xfrm>
            <a:off x="2479675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3" name="Line 41"/>
          <p:cNvSpPr>
            <a:spLocks noChangeShapeType="1"/>
          </p:cNvSpPr>
          <p:nvPr/>
        </p:nvSpPr>
        <p:spPr bwMode="auto">
          <a:xfrm>
            <a:off x="2784475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4" name="Line 42"/>
          <p:cNvSpPr>
            <a:spLocks noChangeShapeType="1"/>
          </p:cNvSpPr>
          <p:nvPr/>
        </p:nvSpPr>
        <p:spPr bwMode="auto">
          <a:xfrm flipH="1">
            <a:off x="2479675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5" name="Rectangle 43"/>
          <p:cNvSpPr>
            <a:spLocks noChangeArrowheads="1"/>
          </p:cNvSpPr>
          <p:nvPr/>
        </p:nvSpPr>
        <p:spPr bwMode="auto">
          <a:xfrm>
            <a:off x="5087938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6" name="Rectangle 44"/>
          <p:cNvSpPr>
            <a:spLocks noChangeArrowheads="1"/>
          </p:cNvSpPr>
          <p:nvPr/>
        </p:nvSpPr>
        <p:spPr bwMode="auto">
          <a:xfrm>
            <a:off x="5880100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7" name="Rectangle 45"/>
          <p:cNvSpPr>
            <a:spLocks noChangeArrowheads="1"/>
          </p:cNvSpPr>
          <p:nvPr/>
        </p:nvSpPr>
        <p:spPr bwMode="auto">
          <a:xfrm>
            <a:off x="7392989" y="3405189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SL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8" name="Rectangle 46"/>
          <p:cNvSpPr>
            <a:spLocks noChangeArrowheads="1"/>
          </p:cNvSpPr>
          <p:nvPr/>
        </p:nvSpPr>
        <p:spPr bwMode="auto">
          <a:xfrm>
            <a:off x="6424613" y="14446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9" name="Rectangle 47"/>
          <p:cNvSpPr>
            <a:spLocks noChangeArrowheads="1"/>
          </p:cNvSpPr>
          <p:nvPr/>
        </p:nvSpPr>
        <p:spPr bwMode="auto">
          <a:xfrm>
            <a:off x="2568575" y="34051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80" name="Line 48"/>
          <p:cNvSpPr>
            <a:spLocks noChangeShapeType="1"/>
          </p:cNvSpPr>
          <p:nvPr/>
        </p:nvSpPr>
        <p:spPr bwMode="auto">
          <a:xfrm>
            <a:off x="2640013" y="3548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81" name="Rectangle 49"/>
          <p:cNvSpPr>
            <a:spLocks noChangeArrowheads="1"/>
          </p:cNvSpPr>
          <p:nvPr/>
        </p:nvSpPr>
        <p:spPr bwMode="auto">
          <a:xfrm>
            <a:off x="8081963" y="730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82" name="Rectangle 50"/>
          <p:cNvSpPr>
            <a:spLocks noChangeArrowheads="1"/>
          </p:cNvSpPr>
          <p:nvPr/>
        </p:nvSpPr>
        <p:spPr bwMode="auto">
          <a:xfrm>
            <a:off x="3400426" y="3384551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SR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83" name="Rectangle 51"/>
          <p:cNvSpPr>
            <a:spLocks noChangeArrowheads="1"/>
          </p:cNvSpPr>
          <p:nvPr/>
        </p:nvSpPr>
        <p:spPr bwMode="auto">
          <a:xfrm>
            <a:off x="2208214" y="4221164"/>
            <a:ext cx="67681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SR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,D</a:t>
            </a:r>
            <a:r>
              <a:rPr lang="en-US" altLang="zh-CN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SL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input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data for right or left shift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8884" name="Rectangle 52"/>
          <p:cNvSpPr>
            <a:spLocks noChangeArrowheads="1"/>
          </p:cNvSpPr>
          <p:nvPr/>
        </p:nvSpPr>
        <p:spPr bwMode="auto">
          <a:xfrm>
            <a:off x="2279650" y="5715016"/>
            <a:ext cx="1152120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、M</a:t>
            </a:r>
            <a:r>
              <a:rPr lang="en-US" altLang="zh-CN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working mode</a:t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</a:b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right shift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10 left shift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11 loading data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00 keeping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25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  <p:bldP spid="248884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609236" y="857250"/>
            <a:ext cx="854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1680675" y="876300"/>
            <a:ext cx="8821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7694124" y="3333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647337" y="188914"/>
            <a:ext cx="60580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M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9780100" y="260351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70" name="公式" r:id="rId4" imgW="470160" imgH="368280" progId="Equation.3">
                  <p:embed/>
                </p:oleObj>
              </mc:Choice>
              <mc:Fallback>
                <p:oleObj name="公式" r:id="rId4" imgW="470160" imgH="368280" progId="Equation.3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0100" y="260351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8340236" y="331789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71" name="公式" r:id="rId6" imgW="470160" imgH="355680" progId="Equation.3">
                  <p:embed/>
                </p:oleObj>
              </mc:Choice>
              <mc:Fallback>
                <p:oleObj name="公式" r:id="rId6" imgW="470160" imgH="355680" progId="Equation.3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236" y="331789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7692536" y="331788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72" name="公式" r:id="rId8" imgW="470160" imgH="368280" progId="Equation.3">
                  <p:embed/>
                </p:oleObj>
              </mc:Choice>
              <mc:Fallback>
                <p:oleObj name="公式" r:id="rId8" imgW="470160" imgH="368280" progId="Equation.3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536" y="331788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8989525" y="260350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173" name="公式" r:id="rId10" imgW="470160" imgH="355680" progId="Equation.3">
                  <p:embed/>
                </p:oleObj>
              </mc:Choice>
              <mc:Fallback>
                <p:oleObj name="公式" r:id="rId10" imgW="470160" imgH="355680" progId="Equation.3">
                  <p:embed/>
                  <p:pic>
                    <p:nvPicPr>
                      <p:cNvPr id="2498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525" y="260350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1753699" y="2619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9939" name="Group 83"/>
          <p:cNvGrpSpPr>
            <a:grpSpLocks/>
          </p:cNvGrpSpPr>
          <p:nvPr/>
        </p:nvGrpSpPr>
        <p:grpSpPr bwMode="auto">
          <a:xfrm>
            <a:off x="1609236" y="3213101"/>
            <a:ext cx="8478838" cy="581025"/>
            <a:chOff x="0" y="2024"/>
            <a:chExt cx="5341" cy="366"/>
          </a:xfrm>
        </p:grpSpPr>
        <p:sp>
          <p:nvSpPr>
            <p:cNvPr id="249876" name="Rectangle 20"/>
            <p:cNvSpPr>
              <a:spLocks noChangeArrowheads="1"/>
            </p:cNvSpPr>
            <p:nvPr/>
          </p:nvSpPr>
          <p:spPr bwMode="auto">
            <a:xfrm>
              <a:off x="0" y="202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 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878" name="Object 22"/>
            <p:cNvGraphicFramePr>
              <a:graphicFrameLocks noChangeAspect="1"/>
            </p:cNvGraphicFramePr>
            <p:nvPr/>
          </p:nvGraphicFramePr>
          <p:xfrm>
            <a:off x="4332" y="2024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74" name="公式" r:id="rId12" imgW="330120" imgH="368280" progId="Equation.3">
                    <p:embed/>
                  </p:oleObj>
                </mc:Choice>
                <mc:Fallback>
                  <p:oleObj name="公式" r:id="rId12" imgW="330120" imgH="368280" progId="Equation.3">
                    <p:embed/>
                    <p:pic>
                      <p:nvPicPr>
                        <p:cNvPr id="2498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024"/>
                          <a:ext cx="2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9" name="Object 23"/>
            <p:cNvGraphicFramePr>
              <a:graphicFrameLocks noChangeAspect="1"/>
            </p:cNvGraphicFramePr>
            <p:nvPr/>
          </p:nvGraphicFramePr>
          <p:xfrm>
            <a:off x="4694" y="2024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75" name="公式" r:id="rId14" imgW="330120" imgH="355680" progId="Equation.3">
                    <p:embed/>
                  </p:oleObj>
                </mc:Choice>
                <mc:Fallback>
                  <p:oleObj name="公式" r:id="rId14" imgW="330120" imgH="355680" progId="Equation.3">
                    <p:embed/>
                    <p:pic>
                      <p:nvPicPr>
                        <p:cNvPr id="24987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024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80" name="Object 24"/>
            <p:cNvGraphicFramePr>
              <a:graphicFrameLocks noChangeAspect="1"/>
            </p:cNvGraphicFramePr>
            <p:nvPr/>
          </p:nvGraphicFramePr>
          <p:xfrm>
            <a:off x="5057" y="2024"/>
            <a:ext cx="2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76" name="公式" r:id="rId16" imgW="330120" imgH="355680" progId="Equation.3">
                    <p:embed/>
                  </p:oleObj>
                </mc:Choice>
                <mc:Fallback>
                  <p:oleObj name="公式" r:id="rId16" imgW="330120" imgH="355680" progId="Equation.3">
                    <p:embed/>
                    <p:pic>
                      <p:nvPicPr>
                        <p:cNvPr id="24988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024"/>
                          <a:ext cx="28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 flipV="1">
              <a:off x="2018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 flipH="1">
              <a:off x="1882" y="229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1" name="Line 45"/>
            <p:cNvSpPr>
              <a:spLocks noChangeShapeType="1"/>
            </p:cNvSpPr>
            <p:nvPr/>
          </p:nvSpPr>
          <p:spPr bwMode="auto">
            <a:xfrm>
              <a:off x="2018" y="206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9938" name="Group 82"/>
          <p:cNvGrpSpPr>
            <a:grpSpLocks/>
          </p:cNvGrpSpPr>
          <p:nvPr/>
        </p:nvGrpSpPr>
        <p:grpSpPr bwMode="auto">
          <a:xfrm>
            <a:off x="1609236" y="2638425"/>
            <a:ext cx="8478838" cy="579438"/>
            <a:chOff x="0" y="1662"/>
            <a:chExt cx="5341" cy="365"/>
          </a:xfrm>
        </p:grpSpPr>
        <p:sp>
          <p:nvSpPr>
            <p:cNvPr id="249870" name="Rectangle 14"/>
            <p:cNvSpPr>
              <a:spLocks noChangeArrowheads="1"/>
            </p:cNvSpPr>
            <p:nvPr/>
          </p:nvSpPr>
          <p:spPr bwMode="auto">
            <a:xfrm>
              <a:off x="0" y="1662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 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872" name="Object 16"/>
            <p:cNvGraphicFramePr>
              <a:graphicFrameLocks noChangeAspect="1"/>
            </p:cNvGraphicFramePr>
            <p:nvPr/>
          </p:nvGraphicFramePr>
          <p:xfrm>
            <a:off x="4241" y="1706"/>
            <a:ext cx="28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77" name="公式" r:id="rId18" imgW="330120" imgH="368280" progId="Equation.3">
                    <p:embed/>
                  </p:oleObj>
                </mc:Choice>
                <mc:Fallback>
                  <p:oleObj name="公式" r:id="rId18" imgW="330120" imgH="368280" progId="Equation.3">
                    <p:embed/>
                    <p:pic>
                      <p:nvPicPr>
                        <p:cNvPr id="24987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706"/>
                          <a:ext cx="28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3" name="Object 17"/>
            <p:cNvGraphicFramePr>
              <a:graphicFrameLocks noChangeAspect="1"/>
            </p:cNvGraphicFramePr>
            <p:nvPr/>
          </p:nvGraphicFramePr>
          <p:xfrm>
            <a:off x="4694" y="1706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78" name="公式" r:id="rId20" imgW="330120" imgH="355680" progId="Equation.3">
                    <p:embed/>
                  </p:oleObj>
                </mc:Choice>
                <mc:Fallback>
                  <p:oleObj name="公式" r:id="rId20" imgW="330120" imgH="355680" progId="Equation.3">
                    <p:embed/>
                    <p:pic>
                      <p:nvPicPr>
                        <p:cNvPr id="24987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06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4" name="Object 18"/>
            <p:cNvGraphicFramePr>
              <a:graphicFrameLocks noChangeAspect="1"/>
            </p:cNvGraphicFramePr>
            <p:nvPr/>
          </p:nvGraphicFramePr>
          <p:xfrm>
            <a:off x="5057" y="1706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79" name="公式" r:id="rId22" imgW="330120" imgH="355680" progId="Equation.3">
                    <p:embed/>
                  </p:oleObj>
                </mc:Choice>
                <mc:Fallback>
                  <p:oleObj name="公式" r:id="rId22" imgW="330120" imgH="355680" progId="Equation.3">
                    <p:embed/>
                    <p:pic>
                      <p:nvPicPr>
                        <p:cNvPr id="24987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06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904" name="Line 48"/>
            <p:cNvSpPr>
              <a:spLocks noChangeShapeType="1"/>
            </p:cNvSpPr>
            <p:nvPr/>
          </p:nvSpPr>
          <p:spPr bwMode="auto">
            <a:xfrm flipV="1">
              <a:off x="2018" y="17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5" name="Line 49"/>
            <p:cNvSpPr>
              <a:spLocks noChangeShapeType="1"/>
            </p:cNvSpPr>
            <p:nvPr/>
          </p:nvSpPr>
          <p:spPr bwMode="auto">
            <a:xfrm flipH="1">
              <a:off x="1882" y="193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6" name="Line 50"/>
            <p:cNvSpPr>
              <a:spLocks noChangeShapeType="1"/>
            </p:cNvSpPr>
            <p:nvPr/>
          </p:nvSpPr>
          <p:spPr bwMode="auto">
            <a:xfrm>
              <a:off x="2018" y="170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9936" name="Group 80"/>
          <p:cNvGrpSpPr>
            <a:grpSpLocks/>
          </p:cNvGrpSpPr>
          <p:nvPr/>
        </p:nvGrpSpPr>
        <p:grpSpPr bwMode="auto">
          <a:xfrm>
            <a:off x="1609236" y="1484314"/>
            <a:ext cx="8478838" cy="585788"/>
            <a:chOff x="0" y="935"/>
            <a:chExt cx="5341" cy="369"/>
          </a:xfrm>
        </p:grpSpPr>
        <p:sp>
          <p:nvSpPr>
            <p:cNvPr id="249882" name="Rectangle 26"/>
            <p:cNvSpPr>
              <a:spLocks noChangeArrowheads="1"/>
            </p:cNvSpPr>
            <p:nvPr/>
          </p:nvSpPr>
          <p:spPr bwMode="auto">
            <a:xfrm>
              <a:off x="0" y="936"/>
              <a:ext cx="38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912" name="Object 56"/>
            <p:cNvGraphicFramePr>
              <a:graphicFrameLocks noChangeAspect="1"/>
            </p:cNvGraphicFramePr>
            <p:nvPr/>
          </p:nvGraphicFramePr>
          <p:xfrm>
            <a:off x="3878" y="935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0" name="公式" r:id="rId24" imgW="330120" imgH="368280" progId="Equation.3">
                    <p:embed/>
                  </p:oleObj>
                </mc:Choice>
                <mc:Fallback>
                  <p:oleObj name="公式" r:id="rId24" imgW="330120" imgH="368280" progId="Equation.3">
                    <p:embed/>
                    <p:pic>
                      <p:nvPicPr>
                        <p:cNvPr id="24991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935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3" name="Object 57"/>
            <p:cNvGraphicFramePr>
              <a:graphicFrameLocks noChangeAspect="1"/>
            </p:cNvGraphicFramePr>
            <p:nvPr/>
          </p:nvGraphicFramePr>
          <p:xfrm>
            <a:off x="4286" y="935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1" name="公式" r:id="rId26" imgW="330120" imgH="355680" progId="Equation.3">
                    <p:embed/>
                  </p:oleObj>
                </mc:Choice>
                <mc:Fallback>
                  <p:oleObj name="公式" r:id="rId26" imgW="330120" imgH="355680" progId="Equation.3">
                    <p:embed/>
                    <p:pic>
                      <p:nvPicPr>
                        <p:cNvPr id="249913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35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4" name="Object 58"/>
            <p:cNvGraphicFramePr>
              <a:graphicFrameLocks noChangeAspect="1"/>
            </p:cNvGraphicFramePr>
            <p:nvPr/>
          </p:nvGraphicFramePr>
          <p:xfrm>
            <a:off x="4694" y="935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2" name="公式" r:id="rId28" imgW="330120" imgH="355680" progId="Equation.3">
                    <p:embed/>
                  </p:oleObj>
                </mc:Choice>
                <mc:Fallback>
                  <p:oleObj name="公式" r:id="rId28" imgW="330120" imgH="355680" progId="Equation.3">
                    <p:embed/>
                    <p:pic>
                      <p:nvPicPr>
                        <p:cNvPr id="249914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935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5" name="Object 59"/>
            <p:cNvGraphicFramePr>
              <a:graphicFrameLocks noChangeAspect="1"/>
            </p:cNvGraphicFramePr>
            <p:nvPr/>
          </p:nvGraphicFramePr>
          <p:xfrm>
            <a:off x="5057" y="935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3" name="公式" r:id="rId30" imgW="330120" imgH="368280" progId="Equation.3">
                    <p:embed/>
                  </p:oleObj>
                </mc:Choice>
                <mc:Fallback>
                  <p:oleObj name="公式" r:id="rId30" imgW="330120" imgH="368280" progId="Equation.3">
                    <p:embed/>
                    <p:pic>
                      <p:nvPicPr>
                        <p:cNvPr id="249915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935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0" name="Group 84"/>
          <p:cNvGrpSpPr>
            <a:grpSpLocks/>
          </p:cNvGrpSpPr>
          <p:nvPr/>
        </p:nvGrpSpPr>
        <p:grpSpPr bwMode="auto">
          <a:xfrm>
            <a:off x="1609237" y="3644904"/>
            <a:ext cx="8596313" cy="584201"/>
            <a:chOff x="0" y="2296"/>
            <a:chExt cx="5415" cy="368"/>
          </a:xfrm>
        </p:grpSpPr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0" y="2296"/>
              <a:ext cx="54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</a:t>
              </a:r>
              <a:r>
                <a:rPr lang="en-US" altLang="zh-CN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9894" name="Line 38"/>
            <p:cNvSpPr>
              <a:spLocks noChangeShapeType="1"/>
            </p:cNvSpPr>
            <p:nvPr/>
          </p:nvSpPr>
          <p:spPr bwMode="auto">
            <a:xfrm flipV="1">
              <a:off x="2018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895" name="Line 39"/>
            <p:cNvSpPr>
              <a:spLocks noChangeShapeType="1"/>
            </p:cNvSpPr>
            <p:nvPr/>
          </p:nvSpPr>
          <p:spPr bwMode="auto">
            <a:xfrm flipH="1">
              <a:off x="1882" y="2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896" name="Line 40"/>
            <p:cNvSpPr>
              <a:spLocks noChangeShapeType="1"/>
            </p:cNvSpPr>
            <p:nvPr/>
          </p:nvSpPr>
          <p:spPr bwMode="auto">
            <a:xfrm>
              <a:off x="2018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9917" name="Object 61"/>
            <p:cNvGraphicFramePr>
              <a:graphicFrameLocks noChangeAspect="1"/>
            </p:cNvGraphicFramePr>
            <p:nvPr/>
          </p:nvGraphicFramePr>
          <p:xfrm>
            <a:off x="3878" y="2341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4" name="公式" r:id="rId32" imgW="330120" imgH="355680" progId="Equation.3">
                    <p:embed/>
                  </p:oleObj>
                </mc:Choice>
                <mc:Fallback>
                  <p:oleObj name="公式" r:id="rId32" imgW="330120" imgH="355680" progId="Equation.3">
                    <p:embed/>
                    <p:pic>
                      <p:nvPicPr>
                        <p:cNvPr id="249917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341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8" name="Object 62"/>
            <p:cNvGraphicFramePr>
              <a:graphicFrameLocks noChangeAspect="1"/>
            </p:cNvGraphicFramePr>
            <p:nvPr/>
          </p:nvGraphicFramePr>
          <p:xfrm>
            <a:off x="4377" y="2341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5" name="公式" r:id="rId34" imgW="330120" imgH="355680" progId="Equation.3">
                    <p:embed/>
                  </p:oleObj>
                </mc:Choice>
                <mc:Fallback>
                  <p:oleObj name="公式" r:id="rId34" imgW="330120" imgH="355680" progId="Equation.3">
                    <p:embed/>
                    <p:pic>
                      <p:nvPicPr>
                        <p:cNvPr id="249918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41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9" name="Object 63"/>
            <p:cNvGraphicFramePr>
              <a:graphicFrameLocks noChangeAspect="1"/>
            </p:cNvGraphicFramePr>
            <p:nvPr/>
          </p:nvGraphicFramePr>
          <p:xfrm>
            <a:off x="4740" y="2341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6" name="公式" r:id="rId36" imgW="330120" imgH="368280" progId="Equation.3">
                    <p:embed/>
                  </p:oleObj>
                </mc:Choice>
                <mc:Fallback>
                  <p:oleObj name="公式" r:id="rId36" imgW="330120" imgH="368280" progId="Equation.3">
                    <p:embed/>
                    <p:pic>
                      <p:nvPicPr>
                        <p:cNvPr id="249919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341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1" name="Group 85"/>
          <p:cNvGrpSpPr>
            <a:grpSpLocks/>
          </p:cNvGrpSpPr>
          <p:nvPr/>
        </p:nvGrpSpPr>
        <p:grpSpPr bwMode="auto">
          <a:xfrm>
            <a:off x="1609236" y="4292601"/>
            <a:ext cx="8515350" cy="581025"/>
            <a:chOff x="0" y="2704"/>
            <a:chExt cx="5364" cy="366"/>
          </a:xfrm>
        </p:grpSpPr>
        <p:sp>
          <p:nvSpPr>
            <p:cNvPr id="249898" name="Rectangle 42"/>
            <p:cNvSpPr>
              <a:spLocks noChangeArrowheads="1"/>
            </p:cNvSpPr>
            <p:nvPr/>
          </p:nvSpPr>
          <p:spPr bwMode="auto">
            <a:xfrm>
              <a:off x="0" y="2705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</a:t>
              </a:r>
              <a:r>
                <a:rPr lang="en-US" altLang="zh-CN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9920" name="Line 64"/>
            <p:cNvSpPr>
              <a:spLocks noChangeShapeType="1"/>
            </p:cNvSpPr>
            <p:nvPr/>
          </p:nvSpPr>
          <p:spPr bwMode="auto">
            <a:xfrm flipV="1">
              <a:off x="2018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21" name="Line 65"/>
            <p:cNvSpPr>
              <a:spLocks noChangeShapeType="1"/>
            </p:cNvSpPr>
            <p:nvPr/>
          </p:nvSpPr>
          <p:spPr bwMode="auto">
            <a:xfrm flipH="1">
              <a:off x="1882" y="297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22" name="Line 66"/>
            <p:cNvSpPr>
              <a:spLocks noChangeShapeType="1"/>
            </p:cNvSpPr>
            <p:nvPr/>
          </p:nvSpPr>
          <p:spPr bwMode="auto">
            <a:xfrm>
              <a:off x="2018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9923" name="Object 67"/>
            <p:cNvGraphicFramePr>
              <a:graphicFrameLocks noChangeAspect="1"/>
            </p:cNvGraphicFramePr>
            <p:nvPr/>
          </p:nvGraphicFramePr>
          <p:xfrm>
            <a:off x="3878" y="2704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7" name="公式" r:id="rId38" imgW="330120" imgH="355680" progId="Equation.3">
                    <p:embed/>
                  </p:oleObj>
                </mc:Choice>
                <mc:Fallback>
                  <p:oleObj name="公式" r:id="rId38" imgW="330120" imgH="355680" progId="Equation.3">
                    <p:embed/>
                    <p:pic>
                      <p:nvPicPr>
                        <p:cNvPr id="249923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04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24" name="Object 68"/>
            <p:cNvGraphicFramePr>
              <a:graphicFrameLocks noChangeAspect="1"/>
            </p:cNvGraphicFramePr>
            <p:nvPr/>
          </p:nvGraphicFramePr>
          <p:xfrm>
            <a:off x="4377" y="2704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8" name="公式" r:id="rId40" imgW="330120" imgH="355680" progId="Equation.3">
                    <p:embed/>
                  </p:oleObj>
                </mc:Choice>
                <mc:Fallback>
                  <p:oleObj name="公式" r:id="rId40" imgW="330120" imgH="355680" progId="Equation.3">
                    <p:embed/>
                    <p:pic>
                      <p:nvPicPr>
                        <p:cNvPr id="249924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04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25" name="Object 69"/>
            <p:cNvGraphicFramePr>
              <a:graphicFrameLocks noChangeAspect="1"/>
            </p:cNvGraphicFramePr>
            <p:nvPr/>
          </p:nvGraphicFramePr>
          <p:xfrm>
            <a:off x="4740" y="2704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89" name="公式" r:id="rId42" imgW="330120" imgH="368280" progId="Equation.3">
                    <p:embed/>
                  </p:oleObj>
                </mc:Choice>
                <mc:Fallback>
                  <p:oleObj name="公式" r:id="rId42" imgW="330120" imgH="368280" progId="Equation.3">
                    <p:embed/>
                    <p:pic>
                      <p:nvPicPr>
                        <p:cNvPr id="249925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04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2" name="Group 86"/>
          <p:cNvGrpSpPr>
            <a:grpSpLocks/>
          </p:cNvGrpSpPr>
          <p:nvPr/>
        </p:nvGrpSpPr>
        <p:grpSpPr bwMode="auto">
          <a:xfrm>
            <a:off x="1609236" y="4797430"/>
            <a:ext cx="8586788" cy="584201"/>
            <a:chOff x="-22" y="3022"/>
            <a:chExt cx="5409" cy="368"/>
          </a:xfrm>
        </p:grpSpPr>
        <p:sp>
          <p:nvSpPr>
            <p:cNvPr id="249903" name="Rectangle 47"/>
            <p:cNvSpPr>
              <a:spLocks noChangeArrowheads="1"/>
            </p:cNvSpPr>
            <p:nvPr/>
          </p:nvSpPr>
          <p:spPr bwMode="auto">
            <a:xfrm>
              <a:off x="-22" y="3022"/>
              <a:ext cx="386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931" name="Object 75"/>
            <p:cNvGraphicFramePr>
              <a:graphicFrameLocks noChangeAspect="1"/>
            </p:cNvGraphicFramePr>
            <p:nvPr/>
          </p:nvGraphicFramePr>
          <p:xfrm>
            <a:off x="3878" y="3067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90" name="公式" r:id="rId44" imgW="330120" imgH="368280" progId="Equation.3">
                    <p:embed/>
                  </p:oleObj>
                </mc:Choice>
                <mc:Fallback>
                  <p:oleObj name="公式" r:id="rId44" imgW="330120" imgH="368280" progId="Equation.3">
                    <p:embed/>
                    <p:pic>
                      <p:nvPicPr>
                        <p:cNvPr id="249931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67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2" name="Object 76"/>
            <p:cNvGraphicFramePr>
              <a:graphicFrameLocks noChangeAspect="1"/>
            </p:cNvGraphicFramePr>
            <p:nvPr/>
          </p:nvGraphicFramePr>
          <p:xfrm>
            <a:off x="4286" y="3067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91" name="公式" r:id="rId46" imgW="330120" imgH="355680" progId="Equation.3">
                    <p:embed/>
                  </p:oleObj>
                </mc:Choice>
                <mc:Fallback>
                  <p:oleObj name="公式" r:id="rId46" imgW="330120" imgH="355680" progId="Equation.3">
                    <p:embed/>
                    <p:pic>
                      <p:nvPicPr>
                        <p:cNvPr id="24993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67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3" name="Object 77"/>
            <p:cNvGraphicFramePr>
              <a:graphicFrameLocks noChangeAspect="1"/>
            </p:cNvGraphicFramePr>
            <p:nvPr/>
          </p:nvGraphicFramePr>
          <p:xfrm>
            <a:off x="4694" y="3067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92" name="公式" r:id="rId48" imgW="330120" imgH="355680" progId="Equation.3">
                    <p:embed/>
                  </p:oleObj>
                </mc:Choice>
                <mc:Fallback>
                  <p:oleObj name="公式" r:id="rId48" imgW="330120" imgH="355680" progId="Equation.3">
                    <p:embed/>
                    <p:pic>
                      <p:nvPicPr>
                        <p:cNvPr id="249933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067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4" name="Object 78"/>
            <p:cNvGraphicFramePr>
              <a:graphicFrameLocks noChangeAspect="1"/>
            </p:cNvGraphicFramePr>
            <p:nvPr/>
          </p:nvGraphicFramePr>
          <p:xfrm>
            <a:off x="5103" y="3067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8193" name="公式" r:id="rId50" imgW="330120" imgH="368280" progId="Equation.3">
                    <p:embed/>
                  </p:oleObj>
                </mc:Choice>
                <mc:Fallback>
                  <p:oleObj name="公式" r:id="rId50" imgW="330120" imgH="368280" progId="Equation.3">
                    <p:embed/>
                    <p:pic>
                      <p:nvPicPr>
                        <p:cNvPr id="249934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67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37" name="Group 81"/>
          <p:cNvGrpSpPr>
            <a:grpSpLocks/>
          </p:cNvGrpSpPr>
          <p:nvPr/>
        </p:nvGrpSpPr>
        <p:grpSpPr bwMode="auto">
          <a:xfrm>
            <a:off x="1609236" y="1989137"/>
            <a:ext cx="8591550" cy="584199"/>
            <a:chOff x="0" y="1253"/>
            <a:chExt cx="5412" cy="368"/>
          </a:xfrm>
        </p:grpSpPr>
        <p:sp>
          <p:nvSpPr>
            <p:cNvPr id="249909" name="Line 53"/>
            <p:cNvSpPr>
              <a:spLocks noChangeShapeType="1"/>
            </p:cNvSpPr>
            <p:nvPr/>
          </p:nvSpPr>
          <p:spPr bwMode="auto">
            <a:xfrm flipV="1">
              <a:off x="2018" y="134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10" name="Line 54"/>
            <p:cNvSpPr>
              <a:spLocks noChangeShapeType="1"/>
            </p:cNvSpPr>
            <p:nvPr/>
          </p:nvSpPr>
          <p:spPr bwMode="auto">
            <a:xfrm flipH="1">
              <a:off x="1882" y="157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11" name="Line 55"/>
            <p:cNvSpPr>
              <a:spLocks noChangeShapeType="1"/>
            </p:cNvSpPr>
            <p:nvPr/>
          </p:nvSpPr>
          <p:spPr bwMode="auto">
            <a:xfrm>
              <a:off x="2018" y="134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35" name="Rectangle 79"/>
            <p:cNvSpPr>
              <a:spLocks noChangeArrowheads="1"/>
            </p:cNvSpPr>
            <p:nvPr/>
          </p:nvSpPr>
          <p:spPr bwMode="auto">
            <a:xfrm>
              <a:off x="0" y="1253"/>
              <a:ext cx="54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9878282" y="1207770"/>
            <a:ext cx="8130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reset</a:t>
            </a:r>
            <a:endParaRPr lang="zh-CN" altLang="en-US" sz="2600" dirty="0">
              <a:solidFill>
                <a:schemeClr val="accent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604258" y="1772817"/>
            <a:ext cx="21002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chemeClr val="accent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 rising-edge</a:t>
            </a:r>
            <a:endParaRPr lang="zh-CN" altLang="en-US" sz="2600" dirty="0">
              <a:solidFill>
                <a:schemeClr val="accent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511950" y="235938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loading</a:t>
            </a:r>
            <a:endParaRPr lang="zh-CN" altLang="en-US" sz="2600" dirty="0">
              <a:solidFill>
                <a:schemeClr val="accent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408519" y="5282065"/>
            <a:ext cx="12394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keeping</a:t>
            </a:r>
            <a:endParaRPr lang="zh-CN" altLang="en-US" sz="2600" dirty="0">
              <a:solidFill>
                <a:schemeClr val="accent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61080" y="2793682"/>
            <a:ext cx="6783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55339" y="3222310"/>
            <a:ext cx="6783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061080" y="371475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</a:t>
            </a:r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061080" y="428625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</a:t>
            </a:r>
            <a:r>
              <a:rPr lang="en-US" altLang="zh-CN" sz="2600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Rectangle 52"/>
          <p:cNvSpPr>
            <a:spLocks noChangeArrowheads="1"/>
          </p:cNvSpPr>
          <p:nvPr/>
        </p:nvSpPr>
        <p:spPr bwMode="auto">
          <a:xfrm>
            <a:off x="2207568" y="5715016"/>
            <a:ext cx="1152120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、M</a:t>
            </a:r>
            <a:r>
              <a:rPr lang="en-US" altLang="zh-CN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working mode</a:t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</a:b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right shift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10 left shift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11 loading data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00 keeping</a:t>
            </a:r>
            <a:r>
              <a:rPr lang="zh-CN" altLang="en-US" sz="25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25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17" name="Rectangle 37"/>
          <p:cNvSpPr>
            <a:spLocks noChangeArrowheads="1"/>
          </p:cNvSpPr>
          <p:nvPr/>
        </p:nvSpPr>
        <p:spPr bwMode="auto">
          <a:xfrm>
            <a:off x="8703567" y="1365790"/>
            <a:ext cx="1550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0918" name="Rectangle 38"/>
          <p:cNvSpPr>
            <a:spLocks noChangeArrowheads="1"/>
          </p:cNvSpPr>
          <p:nvPr/>
        </p:nvSpPr>
        <p:spPr bwMode="auto">
          <a:xfrm>
            <a:off x="3071813" y="1125539"/>
            <a:ext cx="526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011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001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100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0919" name="Line 39"/>
          <p:cNvSpPr>
            <a:spLocks noChangeShapeType="1"/>
          </p:cNvSpPr>
          <p:nvPr/>
        </p:nvSpPr>
        <p:spPr bwMode="auto">
          <a:xfrm>
            <a:off x="4006851" y="14144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1" name="Line 41"/>
          <p:cNvSpPr>
            <a:spLocks noChangeShapeType="1"/>
          </p:cNvSpPr>
          <p:nvPr/>
        </p:nvSpPr>
        <p:spPr bwMode="auto">
          <a:xfrm>
            <a:off x="5448300" y="14144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2" name="Line 42"/>
          <p:cNvSpPr>
            <a:spLocks noChangeShapeType="1"/>
          </p:cNvSpPr>
          <p:nvPr/>
        </p:nvSpPr>
        <p:spPr bwMode="auto">
          <a:xfrm>
            <a:off x="6815138" y="14144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3" name="Line 43"/>
          <p:cNvSpPr>
            <a:spLocks noChangeShapeType="1"/>
          </p:cNvSpPr>
          <p:nvPr/>
        </p:nvSpPr>
        <p:spPr bwMode="auto">
          <a:xfrm>
            <a:off x="7751763" y="163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 flipH="1">
            <a:off x="3503613" y="19907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503613" y="163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1632520" y="2196154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=11,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loading data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“1100”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 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=01,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right shift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0944" name="Group 64"/>
          <p:cNvGrpSpPr>
            <a:grpSpLocks/>
          </p:cNvGrpSpPr>
          <p:nvPr/>
        </p:nvGrpSpPr>
        <p:grpSpPr bwMode="auto">
          <a:xfrm>
            <a:off x="1673225" y="3146425"/>
            <a:ext cx="6883400" cy="3716338"/>
            <a:chOff x="94" y="1982"/>
            <a:chExt cx="4336" cy="2341"/>
          </a:xfrm>
        </p:grpSpPr>
        <p:sp>
          <p:nvSpPr>
            <p:cNvPr id="250884" name="Rectangle 4"/>
            <p:cNvSpPr>
              <a:spLocks noChangeArrowheads="1"/>
            </p:cNvSpPr>
            <p:nvPr/>
          </p:nvSpPr>
          <p:spPr bwMode="auto">
            <a:xfrm>
              <a:off x="1338" y="2296"/>
              <a:ext cx="2352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1338" y="30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86" name="Rectangle 6"/>
            <p:cNvSpPr>
              <a:spLocks noChangeArrowheads="1"/>
            </p:cNvSpPr>
            <p:nvPr/>
          </p:nvSpPr>
          <p:spPr bwMode="auto">
            <a:xfrm>
              <a:off x="1818" y="3253"/>
              <a:ext cx="13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1935" y="2300"/>
              <a:ext cx="14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2026" y="2799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74LS194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93" name="Line 13"/>
            <p:cNvSpPr>
              <a:spLocks noChangeShapeType="1"/>
            </p:cNvSpPr>
            <p:nvPr/>
          </p:nvSpPr>
          <p:spPr bwMode="auto">
            <a:xfrm>
              <a:off x="1962" y="3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4" name="Line 14"/>
            <p:cNvSpPr>
              <a:spLocks noChangeShapeType="1"/>
            </p:cNvSpPr>
            <p:nvPr/>
          </p:nvSpPr>
          <p:spPr bwMode="auto">
            <a:xfrm>
              <a:off x="2298" y="3640"/>
              <a:ext cx="0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>
              <a:off x="2634" y="3640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6" name="Line 16"/>
            <p:cNvSpPr>
              <a:spLocks noChangeShapeType="1"/>
            </p:cNvSpPr>
            <p:nvPr/>
          </p:nvSpPr>
          <p:spPr bwMode="auto">
            <a:xfrm>
              <a:off x="2922" y="364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8" name="Line 18"/>
            <p:cNvSpPr>
              <a:spLocks noChangeShapeType="1"/>
            </p:cNvSpPr>
            <p:nvPr/>
          </p:nvSpPr>
          <p:spPr bwMode="auto">
            <a:xfrm flipH="1">
              <a:off x="906" y="32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9" name="Rectangle 19"/>
            <p:cNvSpPr>
              <a:spLocks noChangeArrowheads="1"/>
            </p:cNvSpPr>
            <p:nvPr/>
          </p:nvSpPr>
          <p:spPr bwMode="auto">
            <a:xfrm>
              <a:off x="522" y="30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 flipV="1">
              <a:off x="2071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 flipV="1">
              <a:off x="2479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flipV="1">
              <a:off x="2842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3" name="Line 23"/>
            <p:cNvSpPr>
              <a:spLocks noChangeShapeType="1"/>
            </p:cNvSpPr>
            <p:nvPr/>
          </p:nvSpPr>
          <p:spPr bwMode="auto">
            <a:xfrm flipV="1">
              <a:off x="3251" y="198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>
              <a:off x="1955" y="3933"/>
              <a:ext cx="3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8" name="Line 28"/>
            <p:cNvSpPr>
              <a:spLocks noChangeShapeType="1"/>
            </p:cNvSpPr>
            <p:nvPr/>
          </p:nvSpPr>
          <p:spPr bwMode="auto">
            <a:xfrm>
              <a:off x="2771" y="4115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27" name="Line 47"/>
            <p:cNvSpPr>
              <a:spLocks noChangeShapeType="1"/>
            </p:cNvSpPr>
            <p:nvPr/>
          </p:nvSpPr>
          <p:spPr bwMode="auto">
            <a:xfrm>
              <a:off x="4423" y="2114"/>
              <a:ext cx="0" cy="1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8" name="Line 48"/>
            <p:cNvSpPr>
              <a:spLocks noChangeShapeType="1"/>
            </p:cNvSpPr>
            <p:nvPr/>
          </p:nvSpPr>
          <p:spPr bwMode="auto">
            <a:xfrm flipH="1">
              <a:off x="3379" y="3883"/>
              <a:ext cx="10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9" name="Line 49"/>
            <p:cNvSpPr>
              <a:spLocks noChangeShapeType="1"/>
            </p:cNvSpPr>
            <p:nvPr/>
          </p:nvSpPr>
          <p:spPr bwMode="auto">
            <a:xfrm flipV="1">
              <a:off x="3387" y="3615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0" name="Line 50"/>
            <p:cNvSpPr>
              <a:spLocks noChangeShapeType="1"/>
            </p:cNvSpPr>
            <p:nvPr/>
          </p:nvSpPr>
          <p:spPr bwMode="auto">
            <a:xfrm flipH="1">
              <a:off x="3251" y="211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1" name="Rectangle 51"/>
            <p:cNvSpPr>
              <a:spLocks noChangeArrowheads="1"/>
            </p:cNvSpPr>
            <p:nvPr/>
          </p:nvSpPr>
          <p:spPr bwMode="auto">
            <a:xfrm>
              <a:off x="3205" y="3252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R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33" name="Line 53"/>
            <p:cNvSpPr>
              <a:spLocks noChangeShapeType="1"/>
            </p:cNvSpPr>
            <p:nvPr/>
          </p:nvSpPr>
          <p:spPr bwMode="auto">
            <a:xfrm>
              <a:off x="2615" y="3933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4" name="Rectangle 54"/>
            <p:cNvSpPr>
              <a:spLocks noChangeArrowheads="1"/>
            </p:cNvSpPr>
            <p:nvPr/>
          </p:nvSpPr>
          <p:spPr bwMode="auto">
            <a:xfrm>
              <a:off x="1345" y="230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35" name="Rectangle 55"/>
            <p:cNvSpPr>
              <a:spLocks noChangeArrowheads="1"/>
            </p:cNvSpPr>
            <p:nvPr/>
          </p:nvSpPr>
          <p:spPr bwMode="auto">
            <a:xfrm>
              <a:off x="1345" y="2663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36" name="Line 56"/>
            <p:cNvSpPr>
              <a:spLocks noChangeShapeType="1"/>
            </p:cNvSpPr>
            <p:nvPr/>
          </p:nvSpPr>
          <p:spPr bwMode="auto">
            <a:xfrm flipH="1">
              <a:off x="1073" y="252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7" name="Line 57"/>
            <p:cNvSpPr>
              <a:spLocks noChangeShapeType="1"/>
            </p:cNvSpPr>
            <p:nvPr/>
          </p:nvSpPr>
          <p:spPr bwMode="auto">
            <a:xfrm flipH="1">
              <a:off x="1028" y="289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9" name="Rectangle 59"/>
            <p:cNvSpPr>
              <a:spLocks noChangeArrowheads="1"/>
            </p:cNvSpPr>
            <p:nvPr/>
          </p:nvSpPr>
          <p:spPr bwMode="auto">
            <a:xfrm>
              <a:off x="1927" y="3955"/>
              <a:ext cx="6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40" name="Oval 60"/>
            <p:cNvSpPr>
              <a:spLocks noChangeArrowheads="1"/>
            </p:cNvSpPr>
            <p:nvPr/>
          </p:nvSpPr>
          <p:spPr bwMode="auto">
            <a:xfrm>
              <a:off x="2245" y="3884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1" name="Oval 61"/>
            <p:cNvSpPr>
              <a:spLocks noChangeArrowheads="1"/>
            </p:cNvSpPr>
            <p:nvPr/>
          </p:nvSpPr>
          <p:spPr bwMode="auto">
            <a:xfrm>
              <a:off x="2880" y="3884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2" name="Oval 62"/>
            <p:cNvSpPr>
              <a:spLocks noChangeArrowheads="1"/>
            </p:cNvSpPr>
            <p:nvPr/>
          </p:nvSpPr>
          <p:spPr bwMode="auto">
            <a:xfrm>
              <a:off x="3198" y="2069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3" name="Rectangle 63"/>
            <p:cNvSpPr>
              <a:spLocks noChangeArrowheads="1"/>
            </p:cNvSpPr>
            <p:nvPr/>
          </p:nvSpPr>
          <p:spPr bwMode="auto">
            <a:xfrm>
              <a:off x="94" y="2483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control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62684" y="44624"/>
            <a:ext cx="8897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counter for the following four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by the integrated register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74LS194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9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44960"/>
            <a:ext cx="7772400" cy="769441"/>
          </a:xfrm>
          <a:noFill/>
          <a:ln/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Sequence Generator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9496" y="908720"/>
            <a:ext cx="9145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Design the sequence generator (11110000) by J-K flip-flop.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6950" y="2886918"/>
            <a:ext cx="6773982" cy="3813718"/>
            <a:chOff x="742950" y="2886918"/>
            <a:chExt cx="6773982" cy="3813718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476375" y="3506043"/>
              <a:ext cx="5972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714750" y="3048843"/>
              <a:ext cx="0" cy="3579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915150" y="3048843"/>
              <a:ext cx="0" cy="358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42950" y="2886918"/>
              <a:ext cx="673453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71550" y="3506043"/>
              <a:ext cx="6545382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0   0   0   0    0    1    1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71550" y="3887043"/>
              <a:ext cx="6483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0   0   1   0    1    0    1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71550" y="4258518"/>
              <a:ext cx="6483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0   1   0   0    1    1    1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71550" y="4725243"/>
              <a:ext cx="6545382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0   1   1   1    0    0    1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971550" y="5104655"/>
              <a:ext cx="6545382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1   0   0   1    0    1    0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971550" y="5485655"/>
              <a:ext cx="6545382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1   0   1   1    1    0    0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971550" y="5782518"/>
              <a:ext cx="6483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1   1   0   1    1    1    0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71550" y="6165105"/>
              <a:ext cx="6545382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1   1   1   0    0    0    0</a:t>
              </a:r>
            </a:p>
          </p:txBody>
        </p:sp>
      </p:grp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8183564" y="2851994"/>
            <a:ext cx="1152525" cy="388937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703512" y="2124146"/>
            <a:ext cx="4183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538336"/>
            <a:ext cx="8856984" cy="533893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sequence generator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8 bits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generated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generated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Each bit is generated by state transition.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 we have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8 state transitions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 have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8 lines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transition table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states are from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3124168" y="2032914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3124168" y="2718714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3733768" y="2032914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5105368" y="2032914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4419568" y="2032914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 flipH="1" flipV="1">
            <a:off x="2285968" y="1194714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1974818" y="1345528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2590768" y="1042314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3124168" y="14899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3657568" y="148998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4419568" y="14899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5105368" y="14899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2743168" y="202338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2743168" y="270918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4567206" y="206625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3198781" y="2066253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3270218" y="271395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5257768" y="270918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3919506" y="206625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5257768" y="202338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4567206" y="271395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3919506" y="271395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1523969" y="80419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7715280" y="2137686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484" name="Line 28"/>
          <p:cNvSpPr>
            <a:spLocks noChangeShapeType="1"/>
          </p:cNvSpPr>
          <p:nvPr/>
        </p:nvSpPr>
        <p:spPr bwMode="auto">
          <a:xfrm>
            <a:off x="7715280" y="2823486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5" name="Line 29"/>
          <p:cNvSpPr>
            <a:spLocks noChangeShapeType="1"/>
          </p:cNvSpPr>
          <p:nvPr/>
        </p:nvSpPr>
        <p:spPr bwMode="auto">
          <a:xfrm>
            <a:off x="8324880" y="213768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6" name="Line 30"/>
          <p:cNvSpPr>
            <a:spLocks noChangeShapeType="1"/>
          </p:cNvSpPr>
          <p:nvPr/>
        </p:nvSpPr>
        <p:spPr bwMode="auto">
          <a:xfrm>
            <a:off x="9696480" y="213768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>
            <a:off x="9010680" y="213768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8" name="Line 32"/>
          <p:cNvSpPr>
            <a:spLocks noChangeShapeType="1"/>
          </p:cNvSpPr>
          <p:nvPr/>
        </p:nvSpPr>
        <p:spPr bwMode="auto">
          <a:xfrm flipH="1" flipV="1">
            <a:off x="6877080" y="1299486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7029480" y="1070886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7715280" y="15947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8248680" y="1594761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9010680" y="15947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9696480" y="159476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7334280" y="21281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7334280" y="28139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7791480" y="21281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9163080" y="2213886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8477280" y="28139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0" name="Rectangle 44"/>
          <p:cNvSpPr>
            <a:spLocks noChangeArrowheads="1"/>
          </p:cNvSpPr>
          <p:nvPr/>
        </p:nvSpPr>
        <p:spPr bwMode="auto">
          <a:xfrm>
            <a:off x="9848880" y="28139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8477280" y="21281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2" name="Rectangle 46"/>
          <p:cNvSpPr>
            <a:spLocks noChangeArrowheads="1"/>
          </p:cNvSpPr>
          <p:nvPr/>
        </p:nvSpPr>
        <p:spPr bwMode="auto">
          <a:xfrm>
            <a:off x="9848880" y="21281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7791480" y="28139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4" name="Rectangle 48"/>
          <p:cNvSpPr>
            <a:spLocks noChangeArrowheads="1"/>
          </p:cNvSpPr>
          <p:nvPr/>
        </p:nvSpPr>
        <p:spPr bwMode="auto">
          <a:xfrm>
            <a:off x="9163080" y="28139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5" name="Rectangle 49"/>
          <p:cNvSpPr>
            <a:spLocks noChangeArrowheads="1"/>
          </p:cNvSpPr>
          <p:nvPr/>
        </p:nvSpPr>
        <p:spPr bwMode="auto">
          <a:xfrm>
            <a:off x="6115081" y="908962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6" name="Oval 50"/>
          <p:cNvSpPr>
            <a:spLocks noChangeArrowheads="1"/>
          </p:cNvSpPr>
          <p:nvPr/>
        </p:nvSpPr>
        <p:spPr bwMode="auto">
          <a:xfrm>
            <a:off x="4495768" y="2066252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07" name="Oval 51"/>
          <p:cNvSpPr>
            <a:spLocks noChangeArrowheads="1"/>
          </p:cNvSpPr>
          <p:nvPr/>
        </p:nvSpPr>
        <p:spPr bwMode="auto">
          <a:xfrm>
            <a:off x="3127343" y="2785389"/>
            <a:ext cx="1371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75512" name="Object 56"/>
          <p:cNvGraphicFramePr>
            <a:graphicFrameLocks noChangeAspect="1"/>
          </p:cNvGraphicFramePr>
          <p:nvPr/>
        </p:nvGraphicFramePr>
        <p:xfrm>
          <a:off x="6881818" y="4437980"/>
          <a:ext cx="3432176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2" name="Equation" r:id="rId5" imgW="1497950" imgH="291973" progId="Equation.DSMT4">
                  <p:embed/>
                </p:oleObj>
              </mc:Choice>
              <mc:Fallback>
                <p:oleObj name="Equation" r:id="rId5" imgW="1497950" imgH="291973" progId="Equation.DSMT4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8" y="4437980"/>
                        <a:ext cx="3432176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80920"/>
              </p:ext>
            </p:extLst>
          </p:nvPr>
        </p:nvGraphicFramePr>
        <p:xfrm>
          <a:off x="1809721" y="4366542"/>
          <a:ext cx="4514851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3" name="Equation" r:id="rId7" imgW="1955520" imgH="291960" progId="Equation.DSMT4">
                  <p:embed/>
                </p:oleObj>
              </mc:Choice>
              <mc:Fallback>
                <p:oleObj name="Equation" r:id="rId7" imgW="1955520" imgH="291960" progId="Equation.DSMT4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1" y="4366542"/>
                        <a:ext cx="4514851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4" name="Object 58"/>
          <p:cNvGraphicFramePr>
            <a:graphicFrameLocks noChangeAspect="1"/>
          </p:cNvGraphicFramePr>
          <p:nvPr/>
        </p:nvGraphicFramePr>
        <p:xfrm>
          <a:off x="1809720" y="5438112"/>
          <a:ext cx="1404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4" name="公式" r:id="rId9" imgW="1067040" imgH="368280" progId="Equation.3">
                  <p:embed/>
                </p:oleObj>
              </mc:Choice>
              <mc:Fallback>
                <p:oleObj name="公式" r:id="rId9" imgW="1067040" imgH="368280" progId="Equation.3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0" y="5438112"/>
                        <a:ext cx="14049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5" name="Object 59"/>
          <p:cNvGraphicFramePr>
            <a:graphicFrameLocks noChangeAspect="1"/>
          </p:cNvGraphicFramePr>
          <p:nvPr/>
        </p:nvGraphicFramePr>
        <p:xfrm>
          <a:off x="3992535" y="5446042"/>
          <a:ext cx="1484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5" name="公式" r:id="rId11" imgW="1117800" imgH="368280" progId="Equation.3">
                  <p:embed/>
                </p:oleObj>
              </mc:Choice>
              <mc:Fallback>
                <p:oleObj name="公式" r:id="rId11" imgW="1117800" imgH="368280" progId="Equation.3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35" y="5446042"/>
                        <a:ext cx="14843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6" name="Object 60"/>
          <p:cNvGraphicFramePr>
            <a:graphicFrameLocks noChangeAspect="1"/>
          </p:cNvGraphicFramePr>
          <p:nvPr/>
        </p:nvGraphicFramePr>
        <p:xfrm>
          <a:off x="6953257" y="5438112"/>
          <a:ext cx="17748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6" name="Equation" r:id="rId13" imgW="1346400" imgH="355680" progId="Equation.DSMT4">
                  <p:embed/>
                </p:oleObj>
              </mc:Choice>
              <mc:Fallback>
                <p:oleObj name="Equation" r:id="rId13" imgW="1346400" imgH="355680" progId="Equation.DSMT4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7" y="5438112"/>
                        <a:ext cx="17748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517" name="Group 61"/>
          <p:cNvGrpSpPr>
            <a:grpSpLocks/>
          </p:cNvGrpSpPr>
          <p:nvPr/>
        </p:nvGrpSpPr>
        <p:grpSpPr bwMode="auto">
          <a:xfrm>
            <a:off x="2766981" y="2785390"/>
            <a:ext cx="3352800" cy="576263"/>
            <a:chOff x="3264" y="960"/>
            <a:chExt cx="2112" cy="912"/>
          </a:xfrm>
        </p:grpSpPr>
        <p:sp>
          <p:nvSpPr>
            <p:cNvPr id="275518" name="Arc 62"/>
            <p:cNvSpPr>
              <a:spLocks/>
            </p:cNvSpPr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19" name="Arc 63"/>
            <p:cNvSpPr>
              <a:spLocks/>
            </p:cNvSpPr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5520" name="Oval 64"/>
          <p:cNvSpPr>
            <a:spLocks noChangeArrowheads="1"/>
          </p:cNvSpPr>
          <p:nvPr/>
        </p:nvSpPr>
        <p:spPr bwMode="auto">
          <a:xfrm>
            <a:off x="8380443" y="2242462"/>
            <a:ext cx="609600" cy="1223963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21" name="Oval 65"/>
          <p:cNvSpPr>
            <a:spLocks noChangeArrowheads="1"/>
          </p:cNvSpPr>
          <p:nvPr/>
        </p:nvSpPr>
        <p:spPr bwMode="auto">
          <a:xfrm>
            <a:off x="9748868" y="2171024"/>
            <a:ext cx="609600" cy="1223962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22" name="Rectangle 66"/>
          <p:cNvSpPr>
            <a:spLocks noChangeArrowheads="1"/>
          </p:cNvSpPr>
          <p:nvPr/>
        </p:nvSpPr>
        <p:spPr bwMode="auto">
          <a:xfrm>
            <a:off x="6653244" y="1450300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6200000" flipV="1">
            <a:off x="8382016" y="3866476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 rot="16200000" flipV="1">
            <a:off x="9667900" y="3866476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3417075" y="3116377"/>
            <a:ext cx="1714512" cy="9286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 rot="5400000" flipH="1" flipV="1">
            <a:off x="4952992" y="3580724"/>
            <a:ext cx="1071570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/>
          <p:nvPr/>
        </p:nvCxnSpPr>
        <p:spPr bwMode="auto">
          <a:xfrm rot="10800000">
            <a:off x="4024298" y="3223534"/>
            <a:ext cx="1285884" cy="1071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1524000" y="44625"/>
            <a:ext cx="4697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Simplification by K-map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127047" y="2060848"/>
            <a:ext cx="2664296" cy="64807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 bwMode="auto">
          <a:xfrm>
            <a:off x="7735559" y="2132856"/>
            <a:ext cx="1296144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71" name="Object 604"/>
          <p:cNvGraphicFramePr>
            <a:graphicFrameLocks noChangeAspect="1"/>
          </p:cNvGraphicFramePr>
          <p:nvPr/>
        </p:nvGraphicFramePr>
        <p:xfrm>
          <a:off x="5472114" y="6182650"/>
          <a:ext cx="30638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7" name="Equation" r:id="rId15" imgW="1333440" imgH="279360" progId="Equation.DSMT4">
                  <p:embed/>
                </p:oleObj>
              </mc:Choice>
              <mc:Fallback>
                <p:oleObj name="Equation" r:id="rId15" imgW="1333440" imgH="279360" progId="Equation.DSMT4">
                  <p:embed/>
                  <p:pic>
                    <p:nvPicPr>
                      <p:cNvPr id="0" name="Picture 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4" y="6182650"/>
                        <a:ext cx="306387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/>
          <p:nvPr/>
        </p:nvSpPr>
        <p:spPr>
          <a:xfrm>
            <a:off x="2639617" y="6295008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J-K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Flip-Flop: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515412"/>
              </p:ext>
            </p:extLst>
          </p:nvPr>
        </p:nvGraphicFramePr>
        <p:xfrm>
          <a:off x="4086870" y="3650160"/>
          <a:ext cx="1289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8" name="Equation" r:id="rId17" imgW="558720" imgH="279360" progId="Equation.DSMT4">
                  <p:embed/>
                </p:oleObj>
              </mc:Choice>
              <mc:Fallback>
                <p:oleObj name="Equation" r:id="rId17" imgW="558720" imgH="279360" progId="Equation.DSMT4">
                  <p:embed/>
                  <p:pic>
                    <p:nvPicPr>
                      <p:cNvPr id="27551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870" y="3650160"/>
                        <a:ext cx="12890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21325"/>
              </p:ext>
            </p:extLst>
          </p:nvPr>
        </p:nvGraphicFramePr>
        <p:xfrm>
          <a:off x="5544361" y="3639047"/>
          <a:ext cx="9366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39" name="Equation" r:id="rId19" imgW="406080" imgH="279360" progId="Equation.DSMT4">
                  <p:embed/>
                </p:oleObj>
              </mc:Choice>
              <mc:Fallback>
                <p:oleObj name="Equation" r:id="rId19" imgW="406080" imgH="279360" progId="Equation.DSMT4">
                  <p:embed/>
                  <p:pic>
                    <p:nvPicPr>
                      <p:cNvPr id="7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361" y="3639047"/>
                        <a:ext cx="9366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06" grpId="0" animBg="1"/>
      <p:bldP spid="275507" grpId="0" animBg="1"/>
      <p:bldP spid="275520" grpId="0" animBg="1"/>
      <p:bldP spid="27552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124200" y="1519238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485" name="Line 5"/>
          <p:cNvSpPr>
            <a:spLocks noChangeShapeType="1"/>
          </p:cNvSpPr>
          <p:nvPr/>
        </p:nvSpPr>
        <p:spPr bwMode="auto">
          <a:xfrm>
            <a:off x="3124200" y="220503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3733800" y="15192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5087938" y="148431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4419600" y="15192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 flipH="1" flipV="1">
            <a:off x="2286000" y="68103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590800" y="528639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3124200" y="9763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657600" y="976314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4419600" y="9763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508793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2743200" y="15097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2743200" y="21955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4567238" y="1552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3198813" y="15525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327025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5232400" y="220503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3919538" y="1552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5232400" y="14843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456723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391953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1524001" y="290514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7786718" y="1557338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>
            <a:off x="7786718" y="224313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>
            <a:off x="83963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97679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90821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flipH="1" flipV="1">
            <a:off x="6940580" y="72548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4" name="Rectangle 34"/>
          <p:cNvSpPr>
            <a:spLocks noChangeArrowheads="1"/>
          </p:cNvSpPr>
          <p:nvPr/>
        </p:nvSpPr>
        <p:spPr bwMode="auto">
          <a:xfrm>
            <a:off x="7100918" y="490539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5" name="Rectangle 35"/>
          <p:cNvSpPr>
            <a:spLocks noChangeArrowheads="1"/>
          </p:cNvSpPr>
          <p:nvPr/>
        </p:nvSpPr>
        <p:spPr bwMode="auto">
          <a:xfrm>
            <a:off x="7786718" y="10144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6" name="Rectangle 36"/>
          <p:cNvSpPr>
            <a:spLocks noChangeArrowheads="1"/>
          </p:cNvSpPr>
          <p:nvPr/>
        </p:nvSpPr>
        <p:spPr bwMode="auto">
          <a:xfrm>
            <a:off x="8320118" y="1014414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9082118" y="10144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8" name="Rectangle 38"/>
          <p:cNvSpPr>
            <a:spLocks noChangeArrowheads="1"/>
          </p:cNvSpPr>
          <p:nvPr/>
        </p:nvSpPr>
        <p:spPr bwMode="auto">
          <a:xfrm>
            <a:off x="9767918" y="10144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9" name="Rectangle 39"/>
          <p:cNvSpPr>
            <a:spLocks noChangeArrowheads="1"/>
          </p:cNvSpPr>
          <p:nvPr/>
        </p:nvSpPr>
        <p:spPr bwMode="auto">
          <a:xfrm>
            <a:off x="7405718" y="15478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0" name="Rectangle 40"/>
          <p:cNvSpPr>
            <a:spLocks noChangeArrowheads="1"/>
          </p:cNvSpPr>
          <p:nvPr/>
        </p:nvSpPr>
        <p:spPr bwMode="auto">
          <a:xfrm>
            <a:off x="7405718" y="22336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7862918" y="15478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2" name="Rectangle 42"/>
          <p:cNvSpPr>
            <a:spLocks noChangeArrowheads="1"/>
          </p:cNvSpPr>
          <p:nvPr/>
        </p:nvSpPr>
        <p:spPr bwMode="auto">
          <a:xfrm>
            <a:off x="9259918" y="1557339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8548718" y="22336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9920318" y="22336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8548718" y="15478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6" name="Rectangle 46"/>
          <p:cNvSpPr>
            <a:spLocks noChangeArrowheads="1"/>
          </p:cNvSpPr>
          <p:nvPr/>
        </p:nvSpPr>
        <p:spPr bwMode="auto">
          <a:xfrm>
            <a:off x="9920318" y="15478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7" name="Rectangle 47"/>
          <p:cNvSpPr>
            <a:spLocks noChangeArrowheads="1"/>
          </p:cNvSpPr>
          <p:nvPr/>
        </p:nvSpPr>
        <p:spPr bwMode="auto">
          <a:xfrm>
            <a:off x="7862918" y="22336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8" name="Rectangle 48"/>
          <p:cNvSpPr>
            <a:spLocks noChangeArrowheads="1"/>
          </p:cNvSpPr>
          <p:nvPr/>
        </p:nvSpPr>
        <p:spPr bwMode="auto">
          <a:xfrm>
            <a:off x="9234518" y="223361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9" name="Rectangle 49"/>
          <p:cNvSpPr>
            <a:spLocks noChangeArrowheads="1"/>
          </p:cNvSpPr>
          <p:nvPr/>
        </p:nvSpPr>
        <p:spPr bwMode="auto">
          <a:xfrm>
            <a:off x="6523068" y="3333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76533" name="Object 53"/>
          <p:cNvGraphicFramePr>
            <a:graphicFrameLocks noChangeAspect="1"/>
          </p:cNvGraphicFramePr>
          <p:nvPr/>
        </p:nvGraphicFramePr>
        <p:xfrm>
          <a:off x="8256589" y="3573463"/>
          <a:ext cx="10064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63" name="公式" r:id="rId5" imgW="762120" imgH="419040" progId="Equation.3">
                  <p:embed/>
                </p:oleObj>
              </mc:Choice>
              <mc:Fallback>
                <p:oleObj name="公式" r:id="rId5" imgW="762120" imgH="419040" progId="Equation.3">
                  <p:embed/>
                  <p:pic>
                    <p:nvPicPr>
                      <p:cNvPr id="0" name="Picture 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73463"/>
                        <a:ext cx="10064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5" name="Group 65"/>
          <p:cNvGrpSpPr>
            <a:grpSpLocks/>
          </p:cNvGrpSpPr>
          <p:nvPr/>
        </p:nvGrpSpPr>
        <p:grpSpPr bwMode="auto">
          <a:xfrm>
            <a:off x="3503613" y="3513139"/>
            <a:ext cx="1458912" cy="1228725"/>
            <a:chOff x="1247" y="2213"/>
            <a:chExt cx="919" cy="774"/>
          </a:xfrm>
        </p:grpSpPr>
        <p:graphicFrame>
          <p:nvGraphicFramePr>
            <p:cNvPr id="276534" name="Object 54"/>
            <p:cNvGraphicFramePr>
              <a:graphicFrameLocks noChangeAspect="1"/>
            </p:cNvGraphicFramePr>
            <p:nvPr/>
          </p:nvGraphicFramePr>
          <p:xfrm>
            <a:off x="1302" y="2213"/>
            <a:ext cx="85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764" name="公式" r:id="rId7" imgW="1016280" imgH="393840" progId="Equation.3">
                    <p:embed/>
                  </p:oleObj>
                </mc:Choice>
                <mc:Fallback>
                  <p:oleObj name="公式" r:id="rId7" imgW="1016280" imgH="393840" progId="Equation.3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213"/>
                          <a:ext cx="85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5" name="Object 55"/>
            <p:cNvGraphicFramePr>
              <a:graphicFrameLocks noChangeAspect="1"/>
            </p:cNvGraphicFramePr>
            <p:nvPr/>
          </p:nvGraphicFramePr>
          <p:xfrm>
            <a:off x="1247" y="2704"/>
            <a:ext cx="91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765" name="公式" r:id="rId9" imgW="1105200" imgH="330120" progId="Equation.3">
                    <p:embed/>
                  </p:oleObj>
                </mc:Choice>
                <mc:Fallback>
                  <p:oleObj name="公式" r:id="rId9" imgW="1105200" imgH="330120" progId="Equation.3">
                    <p:embed/>
                    <p:pic>
                      <p:nvPicPr>
                        <p:cNvPr id="0" name="Picture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04"/>
                          <a:ext cx="91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7" name="Object 57"/>
          <p:cNvGraphicFramePr>
            <a:graphicFrameLocks noChangeAspect="1"/>
          </p:cNvGraphicFramePr>
          <p:nvPr/>
        </p:nvGraphicFramePr>
        <p:xfrm>
          <a:off x="8201026" y="4503738"/>
          <a:ext cx="238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66" name="公式" r:id="rId11" imgW="165240" imgH="330120" progId="Equation.3">
                  <p:embed/>
                </p:oleObj>
              </mc:Choice>
              <mc:Fallback>
                <p:oleObj name="公式" r:id="rId11" imgW="165240" imgH="330120" progId="Equation.3">
                  <p:embed/>
                  <p:pic>
                    <p:nvPicPr>
                      <p:cNvPr id="0" name="Picture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6" y="4503738"/>
                        <a:ext cx="2381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8" name="Group 58"/>
          <p:cNvGrpSpPr>
            <a:grpSpLocks/>
          </p:cNvGrpSpPr>
          <p:nvPr/>
        </p:nvGrpSpPr>
        <p:grpSpPr bwMode="auto">
          <a:xfrm>
            <a:off x="2711450" y="1484314"/>
            <a:ext cx="3352800" cy="1366837"/>
            <a:chOff x="3264" y="960"/>
            <a:chExt cx="2112" cy="912"/>
          </a:xfrm>
        </p:grpSpPr>
        <p:sp>
          <p:nvSpPr>
            <p:cNvPr id="276539" name="Arc 59"/>
            <p:cNvSpPr>
              <a:spLocks/>
            </p:cNvSpPr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0" name="Arc 60"/>
            <p:cNvSpPr>
              <a:spLocks/>
            </p:cNvSpPr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1" name="Oval 61"/>
          <p:cNvSpPr>
            <a:spLocks noChangeArrowheads="1"/>
          </p:cNvSpPr>
          <p:nvPr/>
        </p:nvSpPr>
        <p:spPr bwMode="auto">
          <a:xfrm>
            <a:off x="7748619" y="1557338"/>
            <a:ext cx="2663825" cy="6477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1903414" y="903289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44" name="Rectangle 64"/>
          <p:cNvSpPr>
            <a:spLocks noChangeArrowheads="1"/>
          </p:cNvSpPr>
          <p:nvPr/>
        </p:nvSpPr>
        <p:spPr bwMode="auto">
          <a:xfrm>
            <a:off x="6451630" y="90805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8" name="Object 604"/>
          <p:cNvGraphicFramePr>
            <a:graphicFrameLocks noChangeAspect="1"/>
          </p:cNvGraphicFramePr>
          <p:nvPr/>
        </p:nvGraphicFramePr>
        <p:xfrm>
          <a:off x="5472114" y="5013176"/>
          <a:ext cx="30638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67" name="Equation" r:id="rId13" imgW="1333440" imgH="279360" progId="Equation.DSMT4">
                  <p:embed/>
                </p:oleObj>
              </mc:Choice>
              <mc:Fallback>
                <p:oleObj name="Equation" r:id="rId13" imgW="1333440" imgH="279360" progId="Equation.DSMT4">
                  <p:embed/>
                  <p:pic>
                    <p:nvPicPr>
                      <p:cNvPr id="0" name="Picture 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4" y="5013176"/>
                        <a:ext cx="306387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>
          <a:xfrm>
            <a:off x="2639617" y="5125534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J-K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Flip-Flop: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143672" y="1484784"/>
            <a:ext cx="648072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 bwMode="auto">
          <a:xfrm>
            <a:off x="5121138" y="1518034"/>
            <a:ext cx="648072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Line 4"/>
          <p:cNvSpPr>
            <a:spLocks noChangeShapeType="1"/>
          </p:cNvSpPr>
          <p:nvPr/>
        </p:nvSpPr>
        <p:spPr bwMode="auto">
          <a:xfrm flipH="1">
            <a:off x="2160588" y="2342060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 flipH="1">
            <a:off x="4141788" y="2342060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 flipH="1">
            <a:off x="6656388" y="2342060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2160589" y="2342059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4141789" y="2342059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>
            <a:off x="6656389" y="2342059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1779588" y="4247060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2693988" y="1275259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2693988" y="211345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 flipV="1">
            <a:off x="2693988" y="234205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2693988" y="134193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auto">
          <a:xfrm>
            <a:off x="3432175" y="1308596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0" name="Rectangle 16"/>
          <p:cNvSpPr>
            <a:spLocks noChangeArrowheads="1"/>
          </p:cNvSpPr>
          <p:nvPr/>
        </p:nvSpPr>
        <p:spPr bwMode="auto">
          <a:xfrm>
            <a:off x="3432175" y="27500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1" name="Oval 17"/>
          <p:cNvSpPr>
            <a:spLocks noChangeArrowheads="1"/>
          </p:cNvSpPr>
          <p:nvPr/>
        </p:nvSpPr>
        <p:spPr bwMode="auto">
          <a:xfrm>
            <a:off x="2541588" y="226585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22" name="Rectangle 18"/>
          <p:cNvSpPr>
            <a:spLocks noChangeArrowheads="1"/>
          </p:cNvSpPr>
          <p:nvPr/>
        </p:nvSpPr>
        <p:spPr bwMode="auto">
          <a:xfrm>
            <a:off x="2693988" y="286593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>
            <a:off x="3455988" y="287545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4" name="Rectangle 20"/>
          <p:cNvSpPr>
            <a:spLocks noChangeArrowheads="1"/>
          </p:cNvSpPr>
          <p:nvPr/>
        </p:nvSpPr>
        <p:spPr bwMode="auto">
          <a:xfrm>
            <a:off x="5056188" y="1275259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5056188" y="211345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5056188" y="234205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7" name="Rectangle 23"/>
          <p:cNvSpPr>
            <a:spLocks noChangeArrowheads="1"/>
          </p:cNvSpPr>
          <p:nvPr/>
        </p:nvSpPr>
        <p:spPr bwMode="auto">
          <a:xfrm>
            <a:off x="5056188" y="134193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8" name="Rectangle 24"/>
          <p:cNvSpPr>
            <a:spLocks noChangeArrowheads="1"/>
          </p:cNvSpPr>
          <p:nvPr/>
        </p:nvSpPr>
        <p:spPr bwMode="auto">
          <a:xfrm>
            <a:off x="5741988" y="134193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9" name="Rectangle 25"/>
          <p:cNvSpPr>
            <a:spLocks noChangeArrowheads="1"/>
          </p:cNvSpPr>
          <p:nvPr/>
        </p:nvSpPr>
        <p:spPr bwMode="auto">
          <a:xfrm>
            <a:off x="5741988" y="278973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0" name="Oval 26"/>
          <p:cNvSpPr>
            <a:spLocks noChangeArrowheads="1"/>
          </p:cNvSpPr>
          <p:nvPr/>
        </p:nvSpPr>
        <p:spPr bwMode="auto">
          <a:xfrm>
            <a:off x="4903788" y="226585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31" name="Rectangle 27"/>
          <p:cNvSpPr>
            <a:spLocks noChangeArrowheads="1"/>
          </p:cNvSpPr>
          <p:nvPr/>
        </p:nvSpPr>
        <p:spPr bwMode="auto">
          <a:xfrm>
            <a:off x="5056188" y="286593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2" name="Line 28"/>
          <p:cNvSpPr>
            <a:spLocks noChangeShapeType="1"/>
          </p:cNvSpPr>
          <p:nvPr/>
        </p:nvSpPr>
        <p:spPr bwMode="auto">
          <a:xfrm>
            <a:off x="5818188" y="287545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3" name="Rectangle 29"/>
          <p:cNvSpPr>
            <a:spLocks noChangeArrowheads="1"/>
          </p:cNvSpPr>
          <p:nvPr/>
        </p:nvSpPr>
        <p:spPr bwMode="auto">
          <a:xfrm>
            <a:off x="8205788" y="1202234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34" name="Line 30"/>
          <p:cNvSpPr>
            <a:spLocks noChangeShapeType="1"/>
          </p:cNvSpPr>
          <p:nvPr/>
        </p:nvSpPr>
        <p:spPr bwMode="auto">
          <a:xfrm>
            <a:off x="8205788" y="204043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5" name="Line 31"/>
          <p:cNvSpPr>
            <a:spLocks noChangeShapeType="1"/>
          </p:cNvSpPr>
          <p:nvPr/>
        </p:nvSpPr>
        <p:spPr bwMode="auto">
          <a:xfrm flipV="1">
            <a:off x="8205788" y="226903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6" name="Rectangle 32"/>
          <p:cNvSpPr>
            <a:spLocks noChangeArrowheads="1"/>
          </p:cNvSpPr>
          <p:nvPr/>
        </p:nvSpPr>
        <p:spPr bwMode="auto">
          <a:xfrm>
            <a:off x="8255000" y="123716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7" name="Rectangle 33"/>
          <p:cNvSpPr>
            <a:spLocks noChangeArrowheads="1"/>
          </p:cNvSpPr>
          <p:nvPr/>
        </p:nvSpPr>
        <p:spPr bwMode="auto">
          <a:xfrm>
            <a:off x="9047163" y="123557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8" name="Rectangle 34"/>
          <p:cNvSpPr>
            <a:spLocks noChangeArrowheads="1"/>
          </p:cNvSpPr>
          <p:nvPr/>
        </p:nvSpPr>
        <p:spPr bwMode="auto">
          <a:xfrm>
            <a:off x="8975725" y="267702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9" name="Oval 35"/>
          <p:cNvSpPr>
            <a:spLocks noChangeArrowheads="1"/>
          </p:cNvSpPr>
          <p:nvPr/>
        </p:nvSpPr>
        <p:spPr bwMode="auto">
          <a:xfrm>
            <a:off x="8040688" y="2245221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8205788" y="279291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41" name="Line 37"/>
          <p:cNvSpPr>
            <a:spLocks noChangeShapeType="1"/>
          </p:cNvSpPr>
          <p:nvPr/>
        </p:nvSpPr>
        <p:spPr bwMode="auto">
          <a:xfrm>
            <a:off x="9051925" y="2762746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1703388" y="3713660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46" name="Line 42"/>
          <p:cNvSpPr>
            <a:spLocks noChangeShapeType="1"/>
          </p:cNvSpPr>
          <p:nvPr/>
        </p:nvSpPr>
        <p:spPr bwMode="auto">
          <a:xfrm flipV="1">
            <a:off x="4727576" y="3180260"/>
            <a:ext cx="3286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51" name="Line 47"/>
          <p:cNvSpPr>
            <a:spLocks noChangeShapeType="1"/>
          </p:cNvSpPr>
          <p:nvPr/>
        </p:nvSpPr>
        <p:spPr bwMode="auto">
          <a:xfrm>
            <a:off x="9623426" y="3031034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52" name="Line 48"/>
          <p:cNvSpPr>
            <a:spLocks noChangeShapeType="1"/>
          </p:cNvSpPr>
          <p:nvPr/>
        </p:nvSpPr>
        <p:spPr bwMode="auto">
          <a:xfrm>
            <a:off x="4727575" y="1021260"/>
            <a:ext cx="0" cy="216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0" name="Line 56"/>
          <p:cNvSpPr>
            <a:spLocks noChangeShapeType="1"/>
          </p:cNvSpPr>
          <p:nvPr/>
        </p:nvSpPr>
        <p:spPr bwMode="auto">
          <a:xfrm flipH="1">
            <a:off x="2135188" y="1656259"/>
            <a:ext cx="55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4" name="Line 60"/>
          <p:cNvSpPr>
            <a:spLocks noChangeShapeType="1"/>
          </p:cNvSpPr>
          <p:nvPr/>
        </p:nvSpPr>
        <p:spPr bwMode="auto">
          <a:xfrm>
            <a:off x="9501188" y="150703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5" name="Line 61"/>
          <p:cNvSpPr>
            <a:spLocks noChangeShapeType="1"/>
          </p:cNvSpPr>
          <p:nvPr/>
        </p:nvSpPr>
        <p:spPr bwMode="auto">
          <a:xfrm>
            <a:off x="2135189" y="3181846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7" name="Line 63"/>
          <p:cNvSpPr>
            <a:spLocks noChangeShapeType="1"/>
          </p:cNvSpPr>
          <p:nvPr/>
        </p:nvSpPr>
        <p:spPr bwMode="auto">
          <a:xfrm>
            <a:off x="4727576" y="1021259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8" name="Line 64"/>
          <p:cNvSpPr>
            <a:spLocks noChangeShapeType="1"/>
          </p:cNvSpPr>
          <p:nvPr/>
        </p:nvSpPr>
        <p:spPr bwMode="auto">
          <a:xfrm>
            <a:off x="7535864" y="1473696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74" name="Rectangle 70"/>
          <p:cNvSpPr>
            <a:spLocks noChangeArrowheads="1"/>
          </p:cNvSpPr>
          <p:nvPr/>
        </p:nvSpPr>
        <p:spPr bwMode="auto">
          <a:xfrm>
            <a:off x="10056813" y="26770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80" name="Line 76"/>
          <p:cNvSpPr>
            <a:spLocks noChangeShapeType="1"/>
          </p:cNvSpPr>
          <p:nvPr/>
        </p:nvSpPr>
        <p:spPr bwMode="auto">
          <a:xfrm flipH="1">
            <a:off x="2312988" y="234205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1" name="Line 77"/>
          <p:cNvSpPr>
            <a:spLocks noChangeShapeType="1"/>
          </p:cNvSpPr>
          <p:nvPr/>
        </p:nvSpPr>
        <p:spPr bwMode="auto">
          <a:xfrm>
            <a:off x="2312988" y="2342059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2" name="Line 78"/>
          <p:cNvSpPr>
            <a:spLocks noChangeShapeType="1"/>
          </p:cNvSpPr>
          <p:nvPr/>
        </p:nvSpPr>
        <p:spPr bwMode="auto">
          <a:xfrm flipH="1">
            <a:off x="4370388" y="234205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3" name="Line 79"/>
          <p:cNvSpPr>
            <a:spLocks noChangeShapeType="1"/>
          </p:cNvSpPr>
          <p:nvPr/>
        </p:nvSpPr>
        <p:spPr bwMode="auto">
          <a:xfrm>
            <a:off x="4370388" y="2342059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4" name="Line 80"/>
          <p:cNvSpPr>
            <a:spLocks noChangeShapeType="1"/>
          </p:cNvSpPr>
          <p:nvPr/>
        </p:nvSpPr>
        <p:spPr bwMode="auto">
          <a:xfrm flipH="1">
            <a:off x="6656389" y="2342059"/>
            <a:ext cx="145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5" name="Line 81"/>
          <p:cNvSpPr>
            <a:spLocks noChangeShapeType="1"/>
          </p:cNvSpPr>
          <p:nvPr/>
        </p:nvSpPr>
        <p:spPr bwMode="auto">
          <a:xfrm>
            <a:off x="6656388" y="2342059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6" name="Line 82"/>
          <p:cNvSpPr>
            <a:spLocks noChangeShapeType="1"/>
          </p:cNvSpPr>
          <p:nvPr/>
        </p:nvSpPr>
        <p:spPr bwMode="auto">
          <a:xfrm>
            <a:off x="2084388" y="4247059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7" name="Oval 83"/>
          <p:cNvSpPr>
            <a:spLocks noChangeArrowheads="1"/>
          </p:cNvSpPr>
          <p:nvPr/>
        </p:nvSpPr>
        <p:spPr bwMode="auto">
          <a:xfrm>
            <a:off x="2063750" y="159752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591" name="Oval 87"/>
          <p:cNvSpPr>
            <a:spLocks noChangeArrowheads="1"/>
          </p:cNvSpPr>
          <p:nvPr/>
        </p:nvSpPr>
        <p:spPr bwMode="auto">
          <a:xfrm>
            <a:off x="4008438" y="303738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2" name="Oval 88"/>
          <p:cNvSpPr>
            <a:spLocks noChangeArrowheads="1"/>
          </p:cNvSpPr>
          <p:nvPr/>
        </p:nvSpPr>
        <p:spPr bwMode="auto">
          <a:xfrm>
            <a:off x="6311900" y="296594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3" name="Oval 89"/>
          <p:cNvSpPr>
            <a:spLocks noChangeArrowheads="1"/>
          </p:cNvSpPr>
          <p:nvPr/>
        </p:nvSpPr>
        <p:spPr bwMode="auto">
          <a:xfrm>
            <a:off x="9480550" y="296435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4" name="Line 90"/>
          <p:cNvSpPr>
            <a:spLocks noChangeShapeType="1"/>
          </p:cNvSpPr>
          <p:nvPr/>
        </p:nvSpPr>
        <p:spPr bwMode="auto">
          <a:xfrm flipH="1" flipV="1">
            <a:off x="2124075" y="1202234"/>
            <a:ext cx="0" cy="197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3" name="Line 129"/>
          <p:cNvSpPr>
            <a:spLocks noChangeShapeType="1"/>
          </p:cNvSpPr>
          <p:nvPr/>
        </p:nvSpPr>
        <p:spPr bwMode="auto">
          <a:xfrm>
            <a:off x="4008438" y="1597521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4" name="Line 130"/>
          <p:cNvSpPr>
            <a:spLocks noChangeShapeType="1"/>
          </p:cNvSpPr>
          <p:nvPr/>
        </p:nvSpPr>
        <p:spPr bwMode="auto">
          <a:xfrm>
            <a:off x="6383338" y="1668959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5" name="Line 131"/>
          <p:cNvSpPr>
            <a:spLocks noChangeShapeType="1"/>
          </p:cNvSpPr>
          <p:nvPr/>
        </p:nvSpPr>
        <p:spPr bwMode="auto">
          <a:xfrm>
            <a:off x="6743700" y="1021259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6" name="Line 132"/>
          <p:cNvSpPr>
            <a:spLocks noChangeShapeType="1"/>
          </p:cNvSpPr>
          <p:nvPr/>
        </p:nvSpPr>
        <p:spPr bwMode="auto">
          <a:xfrm>
            <a:off x="6743700" y="138162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41" name="Rectangle 137"/>
          <p:cNvSpPr>
            <a:spLocks noChangeArrowheads="1"/>
          </p:cNvSpPr>
          <p:nvPr/>
        </p:nvSpPr>
        <p:spPr bwMode="auto">
          <a:xfrm>
            <a:off x="2108250" y="69269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77642" name="Oval 138"/>
          <p:cNvSpPr>
            <a:spLocks noChangeArrowheads="1"/>
          </p:cNvSpPr>
          <p:nvPr/>
        </p:nvSpPr>
        <p:spPr bwMode="auto">
          <a:xfrm>
            <a:off x="4656138" y="153402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643" name="Oval 139"/>
          <p:cNvSpPr>
            <a:spLocks noChangeArrowheads="1"/>
          </p:cNvSpPr>
          <p:nvPr/>
        </p:nvSpPr>
        <p:spPr bwMode="auto">
          <a:xfrm>
            <a:off x="7788275" y="139908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644" name="Line 140"/>
          <p:cNvSpPr>
            <a:spLocks noChangeShapeType="1"/>
          </p:cNvSpPr>
          <p:nvPr/>
        </p:nvSpPr>
        <p:spPr bwMode="auto">
          <a:xfrm>
            <a:off x="7896225" y="1443535"/>
            <a:ext cx="0" cy="1709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645" name="Line 141"/>
          <p:cNvSpPr>
            <a:spLocks noChangeShapeType="1"/>
          </p:cNvSpPr>
          <p:nvPr/>
        </p:nvSpPr>
        <p:spPr bwMode="auto">
          <a:xfrm flipV="1">
            <a:off x="7881938" y="3154860"/>
            <a:ext cx="3286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7167570" y="1114903"/>
            <a:ext cx="357190" cy="777041"/>
            <a:chOff x="7177088" y="3041650"/>
            <a:chExt cx="768350" cy="633439"/>
          </a:xfrm>
        </p:grpSpPr>
        <p:sp>
          <p:nvSpPr>
            <p:cNvPr id="8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598017" name="Object 1"/>
          <p:cNvGraphicFramePr>
            <a:graphicFrameLocks noChangeAspect="1"/>
          </p:cNvGraphicFramePr>
          <p:nvPr/>
        </p:nvGraphicFramePr>
        <p:xfrm>
          <a:off x="2095472" y="600076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2" name="公式" r:id="rId4" imgW="1067040" imgH="368280" progId="Equation.3">
                  <p:embed/>
                </p:oleObj>
              </mc:Choice>
              <mc:Fallback>
                <p:oleObj name="公式" r:id="rId4" imgW="1067040" imgH="368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6000768"/>
                        <a:ext cx="1397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8" name="Object 2"/>
          <p:cNvGraphicFramePr>
            <a:graphicFrameLocks noChangeAspect="1"/>
          </p:cNvGraphicFramePr>
          <p:nvPr/>
        </p:nvGraphicFramePr>
        <p:xfrm>
          <a:off x="4024298" y="6000768"/>
          <a:ext cx="147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3" name="公式" r:id="rId6" imgW="1117800" imgH="368280" progId="Equation.3">
                  <p:embed/>
                </p:oleObj>
              </mc:Choice>
              <mc:Fallback>
                <p:oleObj name="公式" r:id="rId6" imgW="111780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298" y="6000768"/>
                        <a:ext cx="1473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9" name="Object 3"/>
          <p:cNvGraphicFramePr>
            <a:graphicFrameLocks noChangeAspect="1"/>
          </p:cNvGraphicFramePr>
          <p:nvPr/>
        </p:nvGraphicFramePr>
        <p:xfrm>
          <a:off x="2095472" y="5286388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4" name="公式" r:id="rId8" imgW="1346400" imgH="355680" progId="Equation.3">
                  <p:embed/>
                </p:oleObj>
              </mc:Choice>
              <mc:Fallback>
                <p:oleObj name="公式" r:id="rId8" imgW="1346400" imgH="355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5286388"/>
                        <a:ext cx="1765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2166910" y="457200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5" name="公式" r:id="rId10" imgW="1105200" imgH="330120" progId="Equation.3">
                  <p:embed/>
                </p:oleObj>
              </mc:Choice>
              <mc:Fallback>
                <p:oleObj name="公式" r:id="rId10" imgW="1105200" imgH="330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4572008"/>
                        <a:ext cx="1447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1" name="Object 5"/>
          <p:cNvGraphicFramePr>
            <a:graphicFrameLocks noChangeAspect="1"/>
          </p:cNvGraphicFramePr>
          <p:nvPr/>
        </p:nvGraphicFramePr>
        <p:xfrm>
          <a:off x="7310446" y="5214950"/>
          <a:ext cx="100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6" name="公式" r:id="rId12" imgW="762120" imgH="419040" progId="Equation.3">
                  <p:embed/>
                </p:oleObj>
              </mc:Choice>
              <mc:Fallback>
                <p:oleObj name="公式" r:id="rId12" imgW="76212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46" y="5214950"/>
                        <a:ext cx="100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51"/>
          <p:cNvSpPr>
            <a:spLocks noChangeArrowheads="1"/>
          </p:cNvSpPr>
          <p:nvPr/>
        </p:nvSpPr>
        <p:spPr bwMode="auto">
          <a:xfrm>
            <a:off x="1598212" y="228601"/>
            <a:ext cx="32736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Circuit Diagram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" name="Oval 42"/>
          <p:cNvSpPr>
            <a:spLocks noChangeArrowheads="1"/>
          </p:cNvSpPr>
          <p:nvPr/>
        </p:nvSpPr>
        <p:spPr bwMode="auto">
          <a:xfrm>
            <a:off x="4295800" y="41490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5" name="Oval 42"/>
          <p:cNvSpPr>
            <a:spLocks noChangeArrowheads="1"/>
          </p:cNvSpPr>
          <p:nvPr/>
        </p:nvSpPr>
        <p:spPr bwMode="auto">
          <a:xfrm>
            <a:off x="2230718" y="416065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09553" y="270892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Design the sequence generator (11110000) by J-K flip-flop.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1" name="Group 63"/>
          <p:cNvGrpSpPr>
            <a:grpSpLocks/>
          </p:cNvGrpSpPr>
          <p:nvPr/>
        </p:nvGrpSpPr>
        <p:grpSpPr bwMode="auto">
          <a:xfrm>
            <a:off x="2447925" y="2019301"/>
            <a:ext cx="2984500" cy="803275"/>
            <a:chOff x="476" y="1525"/>
            <a:chExt cx="1880" cy="506"/>
          </a:xfrm>
        </p:grpSpPr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728" y="166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010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476" y="166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101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H="1">
              <a:off x="1247" y="1888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1202" y="152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grpSp>
        <p:nvGrpSpPr>
          <p:cNvPr id="53296" name="Group 48"/>
          <p:cNvGrpSpPr>
            <a:grpSpLocks/>
          </p:cNvGrpSpPr>
          <p:nvPr/>
        </p:nvGrpSpPr>
        <p:grpSpPr bwMode="auto">
          <a:xfrm>
            <a:off x="4967288" y="2882901"/>
            <a:ext cx="590550" cy="695325"/>
            <a:chOff x="2736" y="936"/>
            <a:chExt cx="372" cy="438"/>
          </a:xfrm>
        </p:grpSpPr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2736" y="990"/>
              <a:ext cx="1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2736" y="93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grpSp>
        <p:nvGrpSpPr>
          <p:cNvPr id="53290" name="Group 42"/>
          <p:cNvGrpSpPr>
            <a:grpSpLocks/>
          </p:cNvGrpSpPr>
          <p:nvPr/>
        </p:nvGrpSpPr>
        <p:grpSpPr bwMode="auto">
          <a:xfrm>
            <a:off x="5561013" y="3314700"/>
            <a:ext cx="1835150" cy="884238"/>
            <a:chOff x="2976" y="1224"/>
            <a:chExt cx="1156" cy="557"/>
          </a:xfrm>
        </p:grpSpPr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504" y="141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2976" y="1614"/>
              <a:ext cx="432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3024" y="12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91" name="Group 43"/>
          <p:cNvGrpSpPr>
            <a:grpSpLocks/>
          </p:cNvGrpSpPr>
          <p:nvPr/>
        </p:nvGrpSpPr>
        <p:grpSpPr bwMode="auto">
          <a:xfrm>
            <a:off x="6627813" y="4152900"/>
            <a:ext cx="1047750" cy="1722438"/>
            <a:chOff x="3648" y="1752"/>
            <a:chExt cx="660" cy="1085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648" y="24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3936" y="1776"/>
              <a:ext cx="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3936" y="175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92" name="Group 44"/>
          <p:cNvGrpSpPr>
            <a:grpSpLocks/>
          </p:cNvGrpSpPr>
          <p:nvPr/>
        </p:nvGrpSpPr>
        <p:grpSpPr bwMode="auto">
          <a:xfrm>
            <a:off x="4570413" y="5295900"/>
            <a:ext cx="1981200" cy="655638"/>
            <a:chOff x="2352" y="2472"/>
            <a:chExt cx="1248" cy="413"/>
          </a:xfrm>
        </p:grpSpPr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2352" y="24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H="1">
              <a:off x="3216" y="2592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3216" y="25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89" name="Group 41"/>
          <p:cNvGrpSpPr>
            <a:grpSpLocks/>
          </p:cNvGrpSpPr>
          <p:nvPr/>
        </p:nvGrpSpPr>
        <p:grpSpPr bwMode="auto">
          <a:xfrm>
            <a:off x="2208213" y="3429000"/>
            <a:ext cx="3130550" cy="731838"/>
            <a:chOff x="864" y="1296"/>
            <a:chExt cx="1972" cy="461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208" y="139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1728" y="1680"/>
              <a:ext cx="432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93" name="Group 45"/>
          <p:cNvGrpSpPr>
            <a:grpSpLocks/>
          </p:cNvGrpSpPr>
          <p:nvPr/>
        </p:nvGrpSpPr>
        <p:grpSpPr bwMode="auto">
          <a:xfrm>
            <a:off x="3122613" y="4495800"/>
            <a:ext cx="1066800" cy="1066800"/>
            <a:chOff x="1440" y="1968"/>
            <a:chExt cx="672" cy="672"/>
          </a:xfrm>
        </p:grpSpPr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flipH="1" flipV="1">
              <a:off x="1440" y="1968"/>
              <a:ext cx="672" cy="67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Rectangle 26"/>
            <p:cNvSpPr>
              <a:spLocks noChangeArrowheads="1"/>
            </p:cNvSpPr>
            <p:nvPr/>
          </p:nvSpPr>
          <p:spPr bwMode="auto">
            <a:xfrm>
              <a:off x="1488" y="22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grpSp>
        <p:nvGrpSpPr>
          <p:cNvPr id="53294" name="Group 46"/>
          <p:cNvGrpSpPr>
            <a:grpSpLocks/>
          </p:cNvGrpSpPr>
          <p:nvPr/>
        </p:nvGrpSpPr>
        <p:grpSpPr bwMode="auto">
          <a:xfrm>
            <a:off x="1979613" y="4267200"/>
            <a:ext cx="996950" cy="1531938"/>
            <a:chOff x="720" y="1824"/>
            <a:chExt cx="628" cy="965"/>
          </a:xfrm>
        </p:grpSpPr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720" y="242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100</a:t>
              </a: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 flipV="1">
              <a:off x="1056" y="1824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5" name="Rectangle 27"/>
            <p:cNvSpPr>
              <a:spLocks noChangeArrowheads="1"/>
            </p:cNvSpPr>
            <p:nvPr/>
          </p:nvSpPr>
          <p:spPr bwMode="auto">
            <a:xfrm>
              <a:off x="720" y="18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668016" y="304800"/>
            <a:ext cx="37799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53298" name="Group 50"/>
          <p:cNvGrpSpPr>
            <a:grpSpLocks/>
          </p:cNvGrpSpPr>
          <p:nvPr/>
        </p:nvGrpSpPr>
        <p:grpSpPr bwMode="auto">
          <a:xfrm>
            <a:off x="5951538" y="188914"/>
            <a:ext cx="4346574" cy="2562225"/>
            <a:chOff x="793" y="799"/>
            <a:chExt cx="2738" cy="1614"/>
          </a:xfrm>
        </p:grpSpPr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793" y="799"/>
              <a:ext cx="27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Z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endParaRPr lang="en-US" altLang="zh-CN" sz="2000" baseline="30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300" name="Line 52"/>
            <p:cNvSpPr>
              <a:spLocks noChangeShapeType="1"/>
            </p:cNvSpPr>
            <p:nvPr/>
          </p:nvSpPr>
          <p:spPr bwMode="auto">
            <a:xfrm flipV="1">
              <a:off x="839" y="1071"/>
              <a:ext cx="2449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>
              <a:off x="1701" y="845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3107" y="799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818" y="1059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0  0   0     0    0     1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818" y="1202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0  0   1     0    1     1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818" y="1349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0  1   0     0    0     1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3306" name="Rectangle 58"/>
            <p:cNvSpPr>
              <a:spLocks noChangeArrowheads="1"/>
            </p:cNvSpPr>
            <p:nvPr/>
          </p:nvSpPr>
          <p:spPr bwMode="auto">
            <a:xfrm>
              <a:off x="824" y="1480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0  1   1     1    1     1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3307" name="Rectangle 59"/>
            <p:cNvSpPr>
              <a:spLocks noChangeArrowheads="1"/>
            </p:cNvSpPr>
            <p:nvPr/>
          </p:nvSpPr>
          <p:spPr bwMode="auto">
            <a:xfrm>
              <a:off x="818" y="1635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1  0   0     0    0     0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53308" name="Rectangle 60"/>
            <p:cNvSpPr>
              <a:spLocks noChangeArrowheads="1"/>
            </p:cNvSpPr>
            <p:nvPr/>
          </p:nvSpPr>
          <p:spPr bwMode="auto">
            <a:xfrm>
              <a:off x="818" y="1807"/>
              <a:ext cx="2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1  0   1     0    1     0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3309" name="Rectangle 61"/>
            <p:cNvSpPr>
              <a:spLocks noChangeArrowheads="1"/>
            </p:cNvSpPr>
            <p:nvPr/>
          </p:nvSpPr>
          <p:spPr bwMode="auto">
            <a:xfrm>
              <a:off x="818" y="1954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1  1   0     0    0     0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818" y="2161"/>
              <a:ext cx="25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1  1   1     1    1     0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1631504" y="6093297"/>
            <a:ext cx="9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Role of circuit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 it is a circuit counting five numbers.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4960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Sequence Detector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135188" y="3148508"/>
            <a:ext cx="5314950" cy="1144588"/>
            <a:chOff x="480" y="672"/>
            <a:chExt cx="3348" cy="721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80" y="672"/>
              <a:ext cx="334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X：0110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80" y="1056"/>
              <a:ext cx="334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Y：000000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703512" y="1271662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Design an overlapped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sequence detector with J-K Flip-Flop.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528" y="501607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last two “1s” in the previous sequence can be reused by the current sequence.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647728" y="3222939"/>
            <a:ext cx="576064" cy="534988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3876807" y="3038028"/>
            <a:ext cx="576064" cy="534988"/>
          </a:xfrm>
          <a:prstGeom prst="rect">
            <a:avLst/>
          </a:prstGeom>
          <a:solidFill>
            <a:schemeClr val="bg1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9144000" cy="5943600"/>
          </a:xfrm>
        </p:spPr>
        <p:txBody>
          <a:bodyPr/>
          <a:lstStyle/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838901" y="1793134"/>
            <a:ext cx="43797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There is no “1”.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673678" y="2555134"/>
            <a:ext cx="44149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There is a single “1”.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673678" y="3469534"/>
            <a:ext cx="41520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There are two “1s”.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207569" y="620689"/>
            <a:ext cx="65694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Define States for Sequence Detector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47528" y="4535250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are required to detect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overlapped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sequence.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 bits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the sequence.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 we need to define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 states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only.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0" grpId="0" build="p" autoUpdateAnimBg="0"/>
      <p:bldP spid="16" grpId="0" build="p" autoUpdateAnimBg="0"/>
      <p:bldP spid="2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3069333" y="182007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6574533" y="174387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4212333" y="380127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26533" y="1124745"/>
            <a:ext cx="2895600" cy="581025"/>
            <a:chOff x="2960688" y="1668463"/>
            <a:chExt cx="2895600" cy="581025"/>
          </a:xfrm>
        </p:grpSpPr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960688" y="2201863"/>
              <a:ext cx="2895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3798888" y="1668463"/>
              <a:ext cx="7937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55133" y="1886745"/>
            <a:ext cx="2590800" cy="617537"/>
            <a:chOff x="3189288" y="2430463"/>
            <a:chExt cx="2590800" cy="61753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 flipH="1">
              <a:off x="3189288" y="3048000"/>
              <a:ext cx="25908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3951288" y="2430463"/>
              <a:ext cx="9144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61645" y="2656681"/>
            <a:ext cx="1849438" cy="1668462"/>
            <a:chOff x="4495800" y="3200400"/>
            <a:chExt cx="1849438" cy="1668462"/>
          </a:xfrm>
        </p:grpSpPr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5551488" y="3573463"/>
              <a:ext cx="793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  <p:sp>
          <p:nvSpPr>
            <p:cNvPr id="173079" name="Line 23"/>
            <p:cNvSpPr>
              <a:spLocks noChangeShapeType="1"/>
            </p:cNvSpPr>
            <p:nvPr/>
          </p:nvSpPr>
          <p:spPr bwMode="auto">
            <a:xfrm flipH="1">
              <a:off x="4495800" y="3200400"/>
              <a:ext cx="1665288" cy="166846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74133" y="2578895"/>
            <a:ext cx="844550" cy="1258887"/>
            <a:chOff x="2808288" y="3122613"/>
            <a:chExt cx="844550" cy="1258887"/>
          </a:xfrm>
        </p:grpSpPr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2808288" y="3800475"/>
              <a:ext cx="7937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 flipH="1" flipV="1">
              <a:off x="3113088" y="3122613"/>
              <a:ext cx="539750" cy="113665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3098" name="Oval 42"/>
          <p:cNvSpPr>
            <a:spLocks noChangeArrowheads="1"/>
          </p:cNvSpPr>
          <p:nvPr/>
        </p:nvSpPr>
        <p:spPr bwMode="auto">
          <a:xfrm>
            <a:off x="2764533" y="1658144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9" name="Oval 43"/>
          <p:cNvSpPr>
            <a:spLocks noChangeArrowheads="1"/>
          </p:cNvSpPr>
          <p:nvPr/>
        </p:nvSpPr>
        <p:spPr bwMode="auto">
          <a:xfrm>
            <a:off x="6193533" y="1581944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0" name="Oval 44"/>
          <p:cNvSpPr>
            <a:spLocks noChangeArrowheads="1"/>
          </p:cNvSpPr>
          <p:nvPr/>
        </p:nvSpPr>
        <p:spPr bwMode="auto">
          <a:xfrm>
            <a:off x="3907533" y="3639344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775521" y="2040732"/>
            <a:ext cx="1146175" cy="1087437"/>
            <a:chOff x="1209675" y="2584450"/>
            <a:chExt cx="1146175" cy="1087437"/>
          </a:xfrm>
        </p:grpSpPr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284288" y="2724150"/>
              <a:ext cx="793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3101" name="Arc 45"/>
            <p:cNvSpPr>
              <a:spLocks/>
            </p:cNvSpPr>
            <p:nvPr/>
          </p:nvSpPr>
          <p:spPr bwMode="auto">
            <a:xfrm>
              <a:off x="1209675" y="2584450"/>
              <a:ext cx="1146175" cy="10874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36092 w 43200"/>
                <a:gd name="T3" fmla="*/ 558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93134" y="4096545"/>
            <a:ext cx="1146175" cy="1087437"/>
            <a:chOff x="2427288" y="4640263"/>
            <a:chExt cx="1146175" cy="1087437"/>
          </a:xfrm>
        </p:grpSpPr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2579688" y="4868863"/>
              <a:ext cx="7937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3102" name="Arc 46"/>
            <p:cNvSpPr>
              <a:spLocks/>
            </p:cNvSpPr>
            <p:nvPr/>
          </p:nvSpPr>
          <p:spPr bwMode="auto">
            <a:xfrm>
              <a:off x="2427288" y="4640263"/>
              <a:ext cx="1146175" cy="10874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36092 w 43200"/>
                <a:gd name="T3" fmla="*/ 558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559497" y="188641"/>
            <a:ext cx="9067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State Transition Diagram (before assigning the code)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96008" y="5356374"/>
            <a:ext cx="9252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S1: The input sequence is “1”.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S2: The input sequence is “11”.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S2: The input sequence is “111”. The output becomes 1.</a:t>
            </a:r>
          </a:p>
        </p:txBody>
      </p:sp>
      <p:sp>
        <p:nvSpPr>
          <p:cNvPr id="32" name="矩形 31"/>
          <p:cNvSpPr/>
          <p:nvPr/>
        </p:nvSpPr>
        <p:spPr>
          <a:xfrm>
            <a:off x="7680176" y="2348880"/>
            <a:ext cx="2843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Invalid Sequence: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S0: “0”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S0: “10”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S0: “110”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411654" y="836713"/>
            <a:ext cx="7058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unused state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3342456" y="2559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5623694" y="2679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3993331" y="42211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4064770" y="2594000"/>
            <a:ext cx="14065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25131" y="1989164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 flipH="1" flipV="1">
            <a:off x="3775844" y="3429026"/>
            <a:ext cx="1619250" cy="1111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4280669" y="2779739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5166494" y="3965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 flipH="1">
            <a:off x="4861694" y="3592539"/>
            <a:ext cx="914400" cy="9159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 bwMode="auto">
          <a:xfrm>
            <a:off x="3128144" y="3500464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 flipH="1" flipV="1">
            <a:off x="3728220" y="3429026"/>
            <a:ext cx="300037" cy="6318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2063552" y="1628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2281238" y="5084789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74115" name="Oval 35"/>
          <p:cNvSpPr>
            <a:spLocks noChangeArrowheads="1"/>
          </p:cNvSpPr>
          <p:nvPr/>
        </p:nvSpPr>
        <p:spPr bwMode="auto">
          <a:xfrm>
            <a:off x="3037656" y="2397151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6" name="Oval 36"/>
          <p:cNvSpPr>
            <a:spLocks noChangeArrowheads="1"/>
          </p:cNvSpPr>
          <p:nvPr/>
        </p:nvSpPr>
        <p:spPr bwMode="auto">
          <a:xfrm>
            <a:off x="5242694" y="2517801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7" name="Oval 37"/>
          <p:cNvSpPr>
            <a:spLocks noChangeArrowheads="1"/>
          </p:cNvSpPr>
          <p:nvPr/>
        </p:nvSpPr>
        <p:spPr bwMode="auto">
          <a:xfrm>
            <a:off x="3704406" y="4005288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8" name="Arc 38"/>
          <p:cNvSpPr>
            <a:spLocks/>
          </p:cNvSpPr>
          <p:nvPr/>
        </p:nvSpPr>
        <p:spPr bwMode="auto">
          <a:xfrm>
            <a:off x="2912245" y="1916139"/>
            <a:ext cx="714375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272 w 43200"/>
              <a:gd name="T1" fmla="*/ 39336 h 39336"/>
              <a:gd name="T2" fmla="*/ 42379 w 43200"/>
              <a:gd name="T3" fmla="*/ 27497 h 39336"/>
              <a:gd name="T4" fmla="*/ 21600 w 43200"/>
              <a:gd name="T5" fmla="*/ 21600 h 39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336" fill="none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</a:path>
              <a:path w="43200" h="39336" stroke="0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9" name="Arc 39"/>
          <p:cNvSpPr>
            <a:spLocks/>
          </p:cNvSpPr>
          <p:nvPr/>
        </p:nvSpPr>
        <p:spPr bwMode="auto">
          <a:xfrm>
            <a:off x="3201170" y="4940326"/>
            <a:ext cx="1082675" cy="790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454 w 43200"/>
              <a:gd name="T1" fmla="*/ 9443 h 43200"/>
              <a:gd name="T2" fmla="*/ 29700 w 43200"/>
              <a:gd name="T3" fmla="*/ 15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</a:path>
              <a:path w="43200" h="43200" stroke="0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81015" y="188641"/>
            <a:ext cx="8985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State Transition Diagram (after assigning the code)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5520" y="5808166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Assign codes to states with two-bit binary numbers in the ascending order.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08576" y="2507412"/>
            <a:ext cx="406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S3 is the unused state. But we need it in state transition table.</a:t>
            </a:r>
            <a:endParaRPr lang="zh-CN" alt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774826" y="1052737"/>
            <a:ext cx="7058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=11(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unused state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4100" name="Group 20"/>
          <p:cNvGrpSpPr>
            <a:grpSpLocks/>
          </p:cNvGrpSpPr>
          <p:nvPr/>
        </p:nvGrpSpPr>
        <p:grpSpPr bwMode="auto">
          <a:xfrm>
            <a:off x="1524000" y="2149715"/>
            <a:ext cx="7239000" cy="4572000"/>
            <a:chOff x="528" y="720"/>
            <a:chExt cx="4560" cy="2880"/>
          </a:xfrm>
        </p:grpSpPr>
        <p:sp>
          <p:nvSpPr>
            <p:cNvPr id="174085" name="Rectangle 5"/>
            <p:cNvSpPr>
              <a:spLocks noChangeArrowheads="1"/>
            </p:cNvSpPr>
            <p:nvPr/>
          </p:nvSpPr>
          <p:spPr bwMode="auto">
            <a:xfrm>
              <a:off x="528" y="720"/>
              <a:ext cx="45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086" name="Line 6"/>
            <p:cNvSpPr>
              <a:spLocks noChangeShapeType="1"/>
            </p:cNvSpPr>
            <p:nvPr/>
          </p:nvSpPr>
          <p:spPr bwMode="auto">
            <a:xfrm>
              <a:off x="576" y="113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>
              <a:off x="2208" y="768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>
              <a:off x="3600" y="768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1752600" y="28355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1752600" y="33689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1752600" y="37880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0  1    0    0     0    0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1752600" y="41690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1752600" y="46643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1  0    0    0     1    0</a:t>
            </a: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1752600" y="50834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1  0    1    1     0    0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1752600" y="56168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1  1    0    1     0    1</a:t>
            </a: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1752600" y="611211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7526344" y="299109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9807582" y="311174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8177219" y="465320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248658" y="3026015"/>
            <a:ext cx="14065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8609019" y="2421179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 flipH="1" flipV="1">
            <a:off x="7959732" y="3861041"/>
            <a:ext cx="1619250" cy="1111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8464557" y="3211754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9350382" y="43976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 flipH="1">
            <a:off x="9045582" y="4024554"/>
            <a:ext cx="914400" cy="9159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 bwMode="auto">
          <a:xfrm>
            <a:off x="7312032" y="3932479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 flipH="1" flipV="1">
            <a:off x="7912108" y="3861041"/>
            <a:ext cx="300037" cy="6318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743832" y="2060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8393119" y="5516804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74115" name="Oval 35"/>
          <p:cNvSpPr>
            <a:spLocks noChangeArrowheads="1"/>
          </p:cNvSpPr>
          <p:nvPr/>
        </p:nvSpPr>
        <p:spPr bwMode="auto">
          <a:xfrm>
            <a:off x="7221544" y="2829166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6" name="Oval 36"/>
          <p:cNvSpPr>
            <a:spLocks noChangeArrowheads="1"/>
          </p:cNvSpPr>
          <p:nvPr/>
        </p:nvSpPr>
        <p:spPr bwMode="auto">
          <a:xfrm>
            <a:off x="9426582" y="2949816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7" name="Oval 37"/>
          <p:cNvSpPr>
            <a:spLocks noChangeArrowheads="1"/>
          </p:cNvSpPr>
          <p:nvPr/>
        </p:nvSpPr>
        <p:spPr bwMode="auto">
          <a:xfrm>
            <a:off x="7888294" y="4437303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8" name="Arc 38"/>
          <p:cNvSpPr>
            <a:spLocks/>
          </p:cNvSpPr>
          <p:nvPr/>
        </p:nvSpPr>
        <p:spPr bwMode="auto">
          <a:xfrm>
            <a:off x="7096133" y="2348154"/>
            <a:ext cx="714375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272 w 43200"/>
              <a:gd name="T1" fmla="*/ 39336 h 39336"/>
              <a:gd name="T2" fmla="*/ 42379 w 43200"/>
              <a:gd name="T3" fmla="*/ 27497 h 39336"/>
              <a:gd name="T4" fmla="*/ 21600 w 43200"/>
              <a:gd name="T5" fmla="*/ 21600 h 39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336" fill="none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</a:path>
              <a:path w="43200" h="39336" stroke="0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9" name="Arc 39"/>
          <p:cNvSpPr>
            <a:spLocks/>
          </p:cNvSpPr>
          <p:nvPr/>
        </p:nvSpPr>
        <p:spPr bwMode="auto">
          <a:xfrm>
            <a:off x="7385058" y="5372341"/>
            <a:ext cx="1082675" cy="790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454 w 43200"/>
              <a:gd name="T1" fmla="*/ 9443 h 43200"/>
              <a:gd name="T2" fmla="*/ 29700 w 43200"/>
              <a:gd name="T3" fmla="*/ 15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</a:path>
              <a:path w="43200" h="43200" stroke="0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03512" y="260649"/>
            <a:ext cx="4183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State Transition Table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build="p" autoUpdateAnimBg="0"/>
      <p:bldP spid="174091" grpId="0" build="p" autoUpdateAnimBg="0"/>
      <p:bldP spid="174092" grpId="0" build="p" autoUpdateAnimBg="0"/>
      <p:bldP spid="174093" grpId="0" build="p" autoUpdateAnimBg="0"/>
      <p:bldP spid="174094" grpId="0" build="p" autoUpdateAnimBg="0"/>
      <p:bldP spid="174095" grpId="0" build="p" autoUpdateAnimBg="0"/>
      <p:bldP spid="174096" grpId="0" build="p" autoUpdateAnimBg="0"/>
      <p:bldP spid="174097" grpId="0" build="p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2304" y="1340768"/>
            <a:ext cx="8676184" cy="4114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unused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But we need it in state transition table.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next state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S3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“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”(don’t care term). 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“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”(don’t care term.)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0"/>
            <a:ext cx="8458200" cy="609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3276600" y="2561456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3276600" y="3247256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3886200" y="256145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5257800" y="256145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4572000" y="256145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 flipH="1" flipV="1">
            <a:off x="2438400" y="172325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2438400" y="1951856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2667000" y="1494656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276600" y="201853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3810000" y="2018531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4572000" y="201853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257800" y="201853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28956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28956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33528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724400" y="2637656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40386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4102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40386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54102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33528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47244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703389" y="1129532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7391400" y="2561456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>
            <a:off x="7391400" y="3247256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3" name="Line 29"/>
          <p:cNvSpPr>
            <a:spLocks noChangeShapeType="1"/>
          </p:cNvSpPr>
          <p:nvPr/>
        </p:nvSpPr>
        <p:spPr bwMode="auto">
          <a:xfrm>
            <a:off x="8001000" y="256145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4" name="Line 30"/>
          <p:cNvSpPr>
            <a:spLocks noChangeShapeType="1"/>
          </p:cNvSpPr>
          <p:nvPr/>
        </p:nvSpPr>
        <p:spPr bwMode="auto">
          <a:xfrm>
            <a:off x="9372600" y="256145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5" name="Line 31"/>
          <p:cNvSpPr>
            <a:spLocks noChangeShapeType="1"/>
          </p:cNvSpPr>
          <p:nvPr/>
        </p:nvSpPr>
        <p:spPr bwMode="auto">
          <a:xfrm>
            <a:off x="8686800" y="2561456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 flipH="1" flipV="1">
            <a:off x="6553200" y="172325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6553200" y="1951856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8" name="Rectangle 34"/>
          <p:cNvSpPr>
            <a:spLocks noChangeArrowheads="1"/>
          </p:cNvSpPr>
          <p:nvPr/>
        </p:nvSpPr>
        <p:spPr bwMode="auto">
          <a:xfrm>
            <a:off x="6781800" y="1494656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9" name="Rectangle 35"/>
          <p:cNvSpPr>
            <a:spLocks noChangeArrowheads="1"/>
          </p:cNvSpPr>
          <p:nvPr/>
        </p:nvSpPr>
        <p:spPr bwMode="auto">
          <a:xfrm>
            <a:off x="7391400" y="201853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0" name="Rectangle 36"/>
          <p:cNvSpPr>
            <a:spLocks noChangeArrowheads="1"/>
          </p:cNvSpPr>
          <p:nvPr/>
        </p:nvSpPr>
        <p:spPr bwMode="auto">
          <a:xfrm>
            <a:off x="7924800" y="2018531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1" name="Rectangle 37"/>
          <p:cNvSpPr>
            <a:spLocks noChangeArrowheads="1"/>
          </p:cNvSpPr>
          <p:nvPr/>
        </p:nvSpPr>
        <p:spPr bwMode="auto">
          <a:xfrm>
            <a:off x="8686800" y="201853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9372600" y="201853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70104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70104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74676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6" name="Rectangle 42"/>
          <p:cNvSpPr>
            <a:spLocks noChangeArrowheads="1"/>
          </p:cNvSpPr>
          <p:nvPr/>
        </p:nvSpPr>
        <p:spPr bwMode="auto">
          <a:xfrm>
            <a:off x="8839200" y="2637656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7" name="Rectangle 43"/>
          <p:cNvSpPr>
            <a:spLocks noChangeArrowheads="1"/>
          </p:cNvSpPr>
          <p:nvPr/>
        </p:nvSpPr>
        <p:spPr bwMode="auto">
          <a:xfrm>
            <a:off x="81534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8" name="Rectangle 44"/>
          <p:cNvSpPr>
            <a:spLocks noChangeArrowheads="1"/>
          </p:cNvSpPr>
          <p:nvPr/>
        </p:nvSpPr>
        <p:spPr bwMode="auto">
          <a:xfrm>
            <a:off x="95250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9" name="Rectangle 45"/>
          <p:cNvSpPr>
            <a:spLocks noChangeArrowheads="1"/>
          </p:cNvSpPr>
          <p:nvPr/>
        </p:nvSpPr>
        <p:spPr bwMode="auto">
          <a:xfrm>
            <a:off x="81534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0" name="Rectangle 46"/>
          <p:cNvSpPr>
            <a:spLocks noChangeArrowheads="1"/>
          </p:cNvSpPr>
          <p:nvPr/>
        </p:nvSpPr>
        <p:spPr bwMode="auto">
          <a:xfrm>
            <a:off x="9525000" y="2551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1" name="Rectangle 47"/>
          <p:cNvSpPr>
            <a:spLocks noChangeArrowheads="1"/>
          </p:cNvSpPr>
          <p:nvPr/>
        </p:nvSpPr>
        <p:spPr bwMode="auto">
          <a:xfrm>
            <a:off x="74676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2" name="Rectangle 48"/>
          <p:cNvSpPr>
            <a:spLocks noChangeArrowheads="1"/>
          </p:cNvSpPr>
          <p:nvPr/>
        </p:nvSpPr>
        <p:spPr bwMode="auto">
          <a:xfrm>
            <a:off x="8839200" y="32377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3" name="Rectangle 49"/>
          <p:cNvSpPr>
            <a:spLocks noChangeArrowheads="1"/>
          </p:cNvSpPr>
          <p:nvPr/>
        </p:nvSpPr>
        <p:spPr bwMode="auto">
          <a:xfrm>
            <a:off x="5867401" y="1104132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9" name="Oval 55"/>
          <p:cNvSpPr>
            <a:spLocks noChangeArrowheads="1"/>
          </p:cNvSpPr>
          <p:nvPr/>
        </p:nvSpPr>
        <p:spPr bwMode="auto">
          <a:xfrm>
            <a:off x="3810000" y="3171056"/>
            <a:ext cx="8382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0" name="Oval 56"/>
          <p:cNvSpPr>
            <a:spLocks noChangeArrowheads="1"/>
          </p:cNvSpPr>
          <p:nvPr/>
        </p:nvSpPr>
        <p:spPr bwMode="auto">
          <a:xfrm>
            <a:off x="7315200" y="3171056"/>
            <a:ext cx="8382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4572000" y="3247256"/>
            <a:ext cx="1524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5171" name="Object 67"/>
          <p:cNvGraphicFramePr>
            <a:graphicFrameLocks noChangeAspect="1"/>
          </p:cNvGraphicFramePr>
          <p:nvPr/>
        </p:nvGraphicFramePr>
        <p:xfrm>
          <a:off x="2640014" y="4437113"/>
          <a:ext cx="291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67" name="Equation" r:id="rId5" imgW="2223000" imgH="419040" progId="Equation.3">
                  <p:embed/>
                </p:oleObj>
              </mc:Choice>
              <mc:Fallback>
                <p:oleObj name="Equation" r:id="rId5" imgW="2223000" imgH="419040" progId="Equation.3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437113"/>
                        <a:ext cx="291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2" name="Object 68"/>
          <p:cNvGraphicFramePr>
            <a:graphicFrameLocks noChangeAspect="1"/>
          </p:cNvGraphicFramePr>
          <p:nvPr/>
        </p:nvGraphicFramePr>
        <p:xfrm>
          <a:off x="7300541" y="4437113"/>
          <a:ext cx="225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68" name="Equation" r:id="rId7" imgW="1715040" imgH="419040" progId="Equation.3">
                  <p:embed/>
                </p:oleObj>
              </mc:Choice>
              <mc:Fallback>
                <p:oleObj name="Equation" r:id="rId7" imgW="1715040" imgH="419040" progId="Equation.3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541" y="4437113"/>
                        <a:ext cx="22510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4" name="Object 70"/>
          <p:cNvGraphicFramePr>
            <a:graphicFrameLocks noChangeAspect="1"/>
          </p:cNvGraphicFramePr>
          <p:nvPr/>
        </p:nvGraphicFramePr>
        <p:xfrm>
          <a:off x="4392613" y="5307558"/>
          <a:ext cx="1060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69" name="Equation" r:id="rId9" imgW="800280" imgH="368280" progId="Equation.3">
                  <p:embed/>
                </p:oleObj>
              </mc:Choice>
              <mc:Fallback>
                <p:oleObj name="Equation" r:id="rId9" imgW="800280" imgH="368280" progId="Equation.3">
                  <p:embed/>
                  <p:pic>
                    <p:nvPicPr>
                      <p:cNvPr id="0" name="Picture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307558"/>
                        <a:ext cx="10604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6" name="Object 72"/>
          <p:cNvGraphicFramePr>
            <a:graphicFrameLocks noChangeAspect="1"/>
          </p:cNvGraphicFramePr>
          <p:nvPr/>
        </p:nvGraphicFramePr>
        <p:xfrm>
          <a:off x="9129340" y="5351512"/>
          <a:ext cx="92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70" name="Equation" r:id="rId11" imgW="698760" imgH="355680" progId="Equation.3">
                  <p:embed/>
                </p:oleObj>
              </mc:Choice>
              <mc:Fallback>
                <p:oleObj name="Equation" r:id="rId11" imgW="698760" imgH="355680" progId="Equation.3">
                  <p:embed/>
                  <p:pic>
                    <p:nvPicPr>
                      <p:cNvPr id="0" name="Picture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340" y="5351512"/>
                        <a:ext cx="927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1542896" y="179930"/>
            <a:ext cx="4697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Simplification by K-map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287688" y="2564904"/>
            <a:ext cx="1296144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4" name="Object 604"/>
          <p:cNvGraphicFramePr>
            <a:graphicFrameLocks noChangeAspect="1"/>
          </p:cNvGraphicFramePr>
          <p:nvPr/>
        </p:nvGraphicFramePr>
        <p:xfrm>
          <a:off x="5472114" y="6093296"/>
          <a:ext cx="30638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71" name="Equation" r:id="rId13" imgW="1333440" imgH="279360" progId="Equation.DSMT4">
                  <p:embed/>
                </p:oleObj>
              </mc:Choice>
              <mc:Fallback>
                <p:oleObj name="Equation" r:id="rId13" imgW="1333440" imgH="279360" progId="Equation.DSMT4">
                  <p:embed/>
                  <p:pic>
                    <p:nvPicPr>
                      <p:cNvPr id="0" name="Picture 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4" y="6093296"/>
                        <a:ext cx="306387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矩形 64"/>
          <p:cNvSpPr/>
          <p:nvPr/>
        </p:nvSpPr>
        <p:spPr>
          <a:xfrm>
            <a:off x="2639617" y="6205654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J-K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Flip-Flop: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408769" y="2564904"/>
            <a:ext cx="576064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 bwMode="auto">
          <a:xfrm>
            <a:off x="9375118" y="2581529"/>
            <a:ext cx="703455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6021" name="Object 917"/>
          <p:cNvGraphicFramePr>
            <a:graphicFrameLocks noChangeAspect="1"/>
          </p:cNvGraphicFramePr>
          <p:nvPr/>
        </p:nvGraphicFramePr>
        <p:xfrm>
          <a:off x="2423593" y="5251334"/>
          <a:ext cx="16049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72" name="Equation" r:id="rId15" imgW="698400" imgH="253800" progId="Equation.DSMT4">
                  <p:embed/>
                </p:oleObj>
              </mc:Choice>
              <mc:Fallback>
                <p:oleObj name="Equation" r:id="rId15" imgW="698400" imgH="253800" progId="Equation.DSMT4">
                  <p:embed/>
                  <p:pic>
                    <p:nvPicPr>
                      <p:cNvPr id="0" name="Picture 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5251334"/>
                        <a:ext cx="1604963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022" name="Object 918"/>
          <p:cNvGraphicFramePr>
            <a:graphicFrameLocks noChangeAspect="1"/>
          </p:cNvGraphicFramePr>
          <p:nvPr/>
        </p:nvGraphicFramePr>
        <p:xfrm>
          <a:off x="7104112" y="5229201"/>
          <a:ext cx="166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73" name="Equation" r:id="rId17" imgW="723600" imgH="279360" progId="Equation.DSMT4">
                  <p:embed/>
                </p:oleObj>
              </mc:Choice>
              <mc:Fallback>
                <p:oleObj name="Equation" r:id="rId17" imgW="723600" imgH="279360" progId="Equation.DSMT4">
                  <p:embed/>
                  <p:pic>
                    <p:nvPicPr>
                      <p:cNvPr id="0" name="Picture 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5229201"/>
                        <a:ext cx="16637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9" grpId="0" animBg="1"/>
      <p:bldP spid="175160" grpId="0" animBg="1"/>
      <p:bldP spid="175161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629400" y="1273349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6629400" y="1959149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7239000" y="127334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8610600" y="127334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7924800" y="127334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 flipH="1" flipV="1">
            <a:off x="5791200" y="435149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5715000" y="663749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019800" y="206549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629400" y="73042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7162800" y="730424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7924800" y="73042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8610600" y="73042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6248400" y="12638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6248400" y="19496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705600" y="12638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8077200" y="1349549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7391400" y="19496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8763000" y="19496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7391400" y="12638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8763000" y="12638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705600" y="19496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8077200" y="19496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5410200" y="4462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5" name="Oval 27"/>
          <p:cNvSpPr>
            <a:spLocks noChangeArrowheads="1"/>
          </p:cNvSpPr>
          <p:nvPr/>
        </p:nvSpPr>
        <p:spPr bwMode="auto">
          <a:xfrm>
            <a:off x="8543925" y="1882949"/>
            <a:ext cx="914400" cy="838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616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65515"/>
              </p:ext>
            </p:extLst>
          </p:nvPr>
        </p:nvGraphicFramePr>
        <p:xfrm>
          <a:off x="2024035" y="2606846"/>
          <a:ext cx="1854183" cy="60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493" name="Equation" r:id="rId6" imgW="812447" imgH="266584" progId="Equation.DSMT4">
                  <p:embed/>
                </p:oleObj>
              </mc:Choice>
              <mc:Fallback>
                <p:oleObj name="Equation" r:id="rId6" imgW="812447" imgH="266584" progId="Equation.DSMT4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35" y="2606846"/>
                        <a:ext cx="1854183" cy="608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00854"/>
              </p:ext>
            </p:extLst>
          </p:nvPr>
        </p:nvGraphicFramePr>
        <p:xfrm>
          <a:off x="1981201" y="739950"/>
          <a:ext cx="291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494" name="Equation" r:id="rId8" imgW="2223000" imgH="419040" progId="Equation.3">
                  <p:embed/>
                </p:oleObj>
              </mc:Choice>
              <mc:Fallback>
                <p:oleObj name="Equation" r:id="rId8" imgW="2223000" imgH="419040" progId="Equation.3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739950"/>
                        <a:ext cx="291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83568"/>
              </p:ext>
            </p:extLst>
          </p:nvPr>
        </p:nvGraphicFramePr>
        <p:xfrm>
          <a:off x="1981201" y="1654350"/>
          <a:ext cx="225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495" name="Equation" r:id="rId10" imgW="1715040" imgH="419040" progId="Equation.3">
                  <p:embed/>
                </p:oleObj>
              </mc:Choice>
              <mc:Fallback>
                <p:oleObj name="Equation" r:id="rId10" imgW="1715040" imgH="41904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654350"/>
                        <a:ext cx="22510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1807568" y="3380734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Draw K-circle on “1” blocks only. Otherwise, the output Z will be wrong.</a:t>
            </a:r>
          </a:p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It is self-starting.</a:t>
            </a:r>
            <a:endParaRPr lang="zh-CN" altLang="en-US" dirty="0"/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2154621" y="560256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0    0     0</a:t>
            </a: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154621" y="605976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1    0     0</a:t>
            </a:r>
          </a:p>
        </p:txBody>
      </p: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2154621" y="5069160"/>
            <a:ext cx="5181600" cy="1600200"/>
            <a:chOff x="528" y="2784"/>
            <a:chExt cx="3264" cy="1008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28" y="316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920" y="28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08" y="28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528" y="2784"/>
              <a:ext cx="32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5" grpId="0" animBg="1"/>
      <p:bldP spid="31" grpId="0" build="p" autoUpdateAnimBg="0"/>
      <p:bldP spid="32" grpId="0" build="p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4114800" y="2931814"/>
            <a:ext cx="13335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4114800" y="377001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 flipV="1">
            <a:off x="4114800" y="399861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59" name="Line 7"/>
          <p:cNvSpPr>
            <a:spLocks noChangeShapeType="1"/>
          </p:cNvSpPr>
          <p:nvPr/>
        </p:nvSpPr>
        <p:spPr bwMode="auto">
          <a:xfrm flipH="1">
            <a:off x="3810000" y="399861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4114800" y="29984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4800600" y="3036589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4876800" y="44843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3" name="Oval 11"/>
          <p:cNvSpPr>
            <a:spLocks noChangeArrowheads="1"/>
          </p:cNvSpPr>
          <p:nvPr/>
        </p:nvSpPr>
        <p:spPr bwMode="auto">
          <a:xfrm>
            <a:off x="3962400" y="392241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4114800" y="45224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4953000" y="453201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7467600" y="2931814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7467600" y="377001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 flipV="1">
            <a:off x="7467600" y="399861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 flipH="1">
            <a:off x="6324600" y="399861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7467600" y="29984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8229600" y="30365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8229600" y="44843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>
            <a:off x="7315200" y="392241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7467600" y="452249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8305800" y="456058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3810000" y="3998614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7" name="Oval 25"/>
          <p:cNvSpPr>
            <a:spLocks noChangeArrowheads="1"/>
          </p:cNvSpPr>
          <p:nvPr/>
        </p:nvSpPr>
        <p:spPr bwMode="auto">
          <a:xfrm>
            <a:off x="6096000" y="239841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1981200" y="60179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80" name="Oval 28"/>
          <p:cNvSpPr>
            <a:spLocks noChangeArrowheads="1"/>
          </p:cNvSpPr>
          <p:nvPr/>
        </p:nvSpPr>
        <p:spPr bwMode="auto">
          <a:xfrm>
            <a:off x="7010400" y="483681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H="1">
            <a:off x="6172200" y="4913014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2133600" y="25127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177183" name="Oval 31"/>
          <p:cNvSpPr>
            <a:spLocks noChangeArrowheads="1"/>
          </p:cNvSpPr>
          <p:nvPr/>
        </p:nvSpPr>
        <p:spPr bwMode="auto">
          <a:xfrm>
            <a:off x="2895600" y="300801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7162800" y="491301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7010400" y="3312814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3733800" y="3236614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9" name="Line 37"/>
          <p:cNvSpPr>
            <a:spLocks noChangeShapeType="1"/>
          </p:cNvSpPr>
          <p:nvPr/>
        </p:nvSpPr>
        <p:spPr bwMode="auto">
          <a:xfrm>
            <a:off x="5448300" y="3430290"/>
            <a:ext cx="1104900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0" name="Line 38"/>
          <p:cNvSpPr>
            <a:spLocks noChangeShapeType="1"/>
          </p:cNvSpPr>
          <p:nvPr/>
        </p:nvSpPr>
        <p:spPr bwMode="auto">
          <a:xfrm flipH="1">
            <a:off x="6172200" y="3160414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1" name="Line 39"/>
          <p:cNvSpPr>
            <a:spLocks noChangeShapeType="1"/>
          </p:cNvSpPr>
          <p:nvPr/>
        </p:nvSpPr>
        <p:spPr bwMode="auto">
          <a:xfrm>
            <a:off x="6172200" y="2474614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2" name="Line 40"/>
          <p:cNvSpPr>
            <a:spLocks noChangeShapeType="1"/>
          </p:cNvSpPr>
          <p:nvPr/>
        </p:nvSpPr>
        <p:spPr bwMode="auto">
          <a:xfrm flipH="1">
            <a:off x="2514600" y="3084214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3" name="Line 41"/>
          <p:cNvSpPr>
            <a:spLocks noChangeShapeType="1"/>
          </p:cNvSpPr>
          <p:nvPr/>
        </p:nvSpPr>
        <p:spPr bwMode="auto">
          <a:xfrm flipV="1">
            <a:off x="2971800" y="2474614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4" name="Line 42"/>
          <p:cNvSpPr>
            <a:spLocks noChangeShapeType="1"/>
          </p:cNvSpPr>
          <p:nvPr/>
        </p:nvSpPr>
        <p:spPr bwMode="auto">
          <a:xfrm>
            <a:off x="2971800" y="2474614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5" name="Line 43"/>
          <p:cNvSpPr>
            <a:spLocks noChangeShapeType="1"/>
          </p:cNvSpPr>
          <p:nvPr/>
        </p:nvSpPr>
        <p:spPr bwMode="auto">
          <a:xfrm>
            <a:off x="8763000" y="331281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6" name="Line 44"/>
          <p:cNvSpPr>
            <a:spLocks noChangeShapeType="1"/>
          </p:cNvSpPr>
          <p:nvPr/>
        </p:nvSpPr>
        <p:spPr bwMode="auto">
          <a:xfrm>
            <a:off x="5591176" y="4760614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7" name="Line 45"/>
          <p:cNvSpPr>
            <a:spLocks noChangeShapeType="1"/>
          </p:cNvSpPr>
          <p:nvPr/>
        </p:nvSpPr>
        <p:spPr bwMode="auto">
          <a:xfrm>
            <a:off x="5715000" y="4760614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8" name="Line 46"/>
          <p:cNvSpPr>
            <a:spLocks noChangeShapeType="1"/>
          </p:cNvSpPr>
          <p:nvPr/>
        </p:nvSpPr>
        <p:spPr bwMode="auto">
          <a:xfrm>
            <a:off x="5715000" y="5522614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0" name="Line 48"/>
          <p:cNvSpPr>
            <a:spLocks noChangeShapeType="1"/>
          </p:cNvSpPr>
          <p:nvPr/>
        </p:nvSpPr>
        <p:spPr bwMode="auto">
          <a:xfrm flipH="1">
            <a:off x="8915400" y="277941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1" name="Line 49"/>
          <p:cNvSpPr>
            <a:spLocks noChangeShapeType="1"/>
          </p:cNvSpPr>
          <p:nvPr/>
        </p:nvSpPr>
        <p:spPr bwMode="auto">
          <a:xfrm>
            <a:off x="8915400" y="2779414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2" name="Line 50"/>
          <p:cNvSpPr>
            <a:spLocks noChangeShapeType="1"/>
          </p:cNvSpPr>
          <p:nvPr/>
        </p:nvSpPr>
        <p:spPr bwMode="auto">
          <a:xfrm flipH="1">
            <a:off x="9067800" y="316041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3" name="Line 51"/>
          <p:cNvSpPr>
            <a:spLocks noChangeShapeType="1"/>
          </p:cNvSpPr>
          <p:nvPr/>
        </p:nvSpPr>
        <p:spPr bwMode="auto">
          <a:xfrm>
            <a:off x="9067800" y="3160414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4" name="Line 52"/>
          <p:cNvSpPr>
            <a:spLocks noChangeShapeType="1"/>
          </p:cNvSpPr>
          <p:nvPr/>
        </p:nvSpPr>
        <p:spPr bwMode="auto">
          <a:xfrm>
            <a:off x="9677400" y="280798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5" name="Line 53"/>
          <p:cNvSpPr>
            <a:spLocks noChangeShapeType="1"/>
          </p:cNvSpPr>
          <p:nvPr/>
        </p:nvSpPr>
        <p:spPr bwMode="auto">
          <a:xfrm flipH="1">
            <a:off x="2971800" y="346521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6" name="Line 54"/>
          <p:cNvSpPr>
            <a:spLocks noChangeShapeType="1"/>
          </p:cNvSpPr>
          <p:nvPr/>
        </p:nvSpPr>
        <p:spPr bwMode="auto">
          <a:xfrm>
            <a:off x="2971800" y="3465214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7" name="Line 55"/>
          <p:cNvSpPr>
            <a:spLocks noChangeShapeType="1"/>
          </p:cNvSpPr>
          <p:nvPr/>
        </p:nvSpPr>
        <p:spPr bwMode="auto">
          <a:xfrm>
            <a:off x="2971800" y="5751214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8" name="Line 56"/>
          <p:cNvSpPr>
            <a:spLocks noChangeShapeType="1"/>
          </p:cNvSpPr>
          <p:nvPr/>
        </p:nvSpPr>
        <p:spPr bwMode="auto">
          <a:xfrm>
            <a:off x="8904288" y="4760614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9" name="Line 57"/>
          <p:cNvSpPr>
            <a:spLocks noChangeShapeType="1"/>
          </p:cNvSpPr>
          <p:nvPr/>
        </p:nvSpPr>
        <p:spPr bwMode="auto">
          <a:xfrm>
            <a:off x="9372600" y="4760614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0" name="Line 58"/>
          <p:cNvSpPr>
            <a:spLocks noChangeShapeType="1"/>
          </p:cNvSpPr>
          <p:nvPr/>
        </p:nvSpPr>
        <p:spPr bwMode="auto">
          <a:xfrm>
            <a:off x="6324600" y="3998614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1" name="Line 59"/>
          <p:cNvSpPr>
            <a:spLocks noChangeShapeType="1"/>
          </p:cNvSpPr>
          <p:nvPr/>
        </p:nvSpPr>
        <p:spPr bwMode="auto">
          <a:xfrm>
            <a:off x="2514600" y="6132214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2" name="Oval 60"/>
          <p:cNvSpPr>
            <a:spLocks noChangeArrowheads="1"/>
          </p:cNvSpPr>
          <p:nvPr/>
        </p:nvSpPr>
        <p:spPr bwMode="auto">
          <a:xfrm>
            <a:off x="6096000" y="308421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213" name="Rectangle 61"/>
          <p:cNvSpPr>
            <a:spLocks noChangeArrowheads="1"/>
          </p:cNvSpPr>
          <p:nvPr/>
        </p:nvSpPr>
        <p:spPr bwMode="auto">
          <a:xfrm>
            <a:off x="9906001" y="2503189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7227" name="Object 75"/>
          <p:cNvGraphicFramePr>
            <a:graphicFrameLocks noChangeAspect="1"/>
          </p:cNvGraphicFramePr>
          <p:nvPr/>
        </p:nvGraphicFramePr>
        <p:xfrm>
          <a:off x="8167702" y="717801"/>
          <a:ext cx="1060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2" name="Equation" r:id="rId5" imgW="800280" imgH="368280" progId="Equation.3">
                  <p:embed/>
                </p:oleObj>
              </mc:Choice>
              <mc:Fallback>
                <p:oleObj name="Equation" r:id="rId5" imgW="800280" imgH="368280" progId="Equation.3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702" y="717801"/>
                        <a:ext cx="10604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9" name="Object 77"/>
          <p:cNvGraphicFramePr>
            <a:graphicFrameLocks noChangeAspect="1"/>
          </p:cNvGraphicFramePr>
          <p:nvPr/>
        </p:nvGraphicFramePr>
        <p:xfrm>
          <a:off x="4095736" y="789239"/>
          <a:ext cx="92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3" name="Equation" r:id="rId7" imgW="698760" imgH="355680" progId="Equation.3">
                  <p:embed/>
                </p:oleObj>
              </mc:Choice>
              <mc:Fallback>
                <p:oleObj name="Equation" r:id="rId7" imgW="698760" imgH="355680" progId="Equation.3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36" y="789239"/>
                        <a:ext cx="927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30" name="Object 78"/>
          <p:cNvGraphicFramePr>
            <a:graphicFrameLocks noChangeAspect="1"/>
          </p:cNvGraphicFramePr>
          <p:nvPr/>
        </p:nvGraphicFramePr>
        <p:xfrm>
          <a:off x="2207569" y="1484785"/>
          <a:ext cx="15097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4" name="公式" r:id="rId9" imgW="1143360" imgH="393840" progId="Equation.3">
                  <p:embed/>
                </p:oleObj>
              </mc:Choice>
              <mc:Fallback>
                <p:oleObj name="公式" r:id="rId9" imgW="1143360" imgH="393840" progId="Equation.3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9" y="1484785"/>
                        <a:ext cx="15097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32" name="Oval 80"/>
          <p:cNvSpPr>
            <a:spLocks noChangeArrowheads="1"/>
          </p:cNvSpPr>
          <p:nvPr/>
        </p:nvSpPr>
        <p:spPr bwMode="auto">
          <a:xfrm>
            <a:off x="5448301" y="472569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233" name="Oval 81"/>
          <p:cNvSpPr>
            <a:spLocks noChangeArrowheads="1"/>
          </p:cNvSpPr>
          <p:nvPr/>
        </p:nvSpPr>
        <p:spPr bwMode="auto">
          <a:xfrm>
            <a:off x="8759826" y="472569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9239272" y="2312965"/>
            <a:ext cx="428628" cy="976034"/>
            <a:chOff x="7177088" y="3041650"/>
            <a:chExt cx="768350" cy="633439"/>
          </a:xfrm>
        </p:grpSpPr>
        <p:sp>
          <p:nvSpPr>
            <p:cNvPr id="8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596066" y="2788933"/>
            <a:ext cx="428628" cy="976034"/>
            <a:chOff x="7177088" y="3041650"/>
            <a:chExt cx="768350" cy="633439"/>
          </a:xfrm>
        </p:grpSpPr>
        <p:sp>
          <p:nvSpPr>
            <p:cNvPr id="87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309918" y="2788933"/>
            <a:ext cx="428628" cy="976034"/>
            <a:chOff x="7177088" y="3041650"/>
            <a:chExt cx="768350" cy="633439"/>
          </a:xfrm>
        </p:grpSpPr>
        <p:sp>
          <p:nvSpPr>
            <p:cNvPr id="9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6" name="AutoShape 36"/>
          <p:cNvSpPr>
            <a:spLocks noChangeArrowheads="1"/>
          </p:cNvSpPr>
          <p:nvPr/>
        </p:nvSpPr>
        <p:spPr bwMode="auto">
          <a:xfrm rot="5400000">
            <a:off x="6486837" y="4711408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0" name="Rectangle 51"/>
          <p:cNvSpPr>
            <a:spLocks noChangeArrowheads="1"/>
          </p:cNvSpPr>
          <p:nvPr/>
        </p:nvSpPr>
        <p:spPr bwMode="auto">
          <a:xfrm>
            <a:off x="1598212" y="44625"/>
            <a:ext cx="32736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Circuit Diagram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77934" name="Object 782"/>
          <p:cNvGraphicFramePr>
            <a:graphicFrameLocks noChangeAspect="1"/>
          </p:cNvGraphicFramePr>
          <p:nvPr/>
        </p:nvGraphicFramePr>
        <p:xfrm>
          <a:off x="6240016" y="692696"/>
          <a:ext cx="16049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5" name="Equation" r:id="rId11" imgW="698400" imgH="253800" progId="Equation.DSMT4">
                  <p:embed/>
                </p:oleObj>
              </mc:Choice>
              <mc:Fallback>
                <p:oleObj name="Equation" r:id="rId11" imgW="698400" imgH="253800" progId="Equation.DSMT4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692696"/>
                        <a:ext cx="16049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935" name="Object 783"/>
          <p:cNvGraphicFramePr>
            <a:graphicFrameLocks noChangeAspect="1"/>
          </p:cNvGraphicFramePr>
          <p:nvPr/>
        </p:nvGraphicFramePr>
        <p:xfrm>
          <a:off x="2207568" y="620688"/>
          <a:ext cx="1663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56" name="Equation" r:id="rId13" imgW="723600" imgH="279360" progId="Equation.DSMT4">
                  <p:embed/>
                </p:oleObj>
              </mc:Choice>
              <mc:Fallback>
                <p:oleObj name="Equation" r:id="rId13" imgW="723600" imgH="279360" progId="Equation.DSMT4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620688"/>
                        <a:ext cx="16637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Oval 42"/>
          <p:cNvSpPr>
            <a:spLocks noChangeArrowheads="1"/>
          </p:cNvSpPr>
          <p:nvPr/>
        </p:nvSpPr>
        <p:spPr bwMode="auto">
          <a:xfrm>
            <a:off x="3719736" y="60560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4" name="hammer.wav"/>
      </p:stSnd>
    </p:sndAc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703512" y="2492896"/>
            <a:ext cx="8964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Design an overlapped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sequence detector with J-K Flip-Flop.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686800" cy="762000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Code Detector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59496" y="1413932"/>
            <a:ext cx="9144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Design the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code detector with D flip-flop.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input code is entered from the highest bit to the lowest bit.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the input is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”, the output is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”. Otherwise, the output is “0”.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circuit returns to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after the input of each code.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180384" y="4409728"/>
            <a:ext cx="1555750" cy="609600"/>
            <a:chOff x="1680" y="2400"/>
            <a:chExt cx="980" cy="384"/>
          </a:xfrm>
        </p:grpSpPr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216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2160" y="2400"/>
              <a:ext cx="0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168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570784" y="980728"/>
            <a:ext cx="2667000" cy="2057400"/>
            <a:chOff x="1296" y="240"/>
            <a:chExt cx="1680" cy="1296"/>
          </a:xfrm>
        </p:grpSpPr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1296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352" y="24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4" name="Rectangle 24"/>
            <p:cNvSpPr>
              <a:spLocks noChangeArrowheads="1"/>
            </p:cNvSpPr>
            <p:nvPr/>
          </p:nvSpPr>
          <p:spPr bwMode="auto">
            <a:xfrm>
              <a:off x="2544" y="2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25" name="Rectangle 25"/>
            <p:cNvSpPr>
              <a:spLocks noChangeArrowheads="1"/>
            </p:cNvSpPr>
            <p:nvPr/>
          </p:nvSpPr>
          <p:spPr bwMode="auto">
            <a:xfrm>
              <a:off x="1488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>
              <a:off x="1872" y="672"/>
              <a:ext cx="528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Rectangle 31"/>
            <p:cNvSpPr>
              <a:spLocks noChangeArrowheads="1"/>
            </p:cNvSpPr>
            <p:nvPr/>
          </p:nvSpPr>
          <p:spPr bwMode="auto">
            <a:xfrm>
              <a:off x="18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161584" y="1352204"/>
            <a:ext cx="1905000" cy="1685925"/>
            <a:chOff x="2928" y="474"/>
            <a:chExt cx="1200" cy="1062"/>
          </a:xfrm>
        </p:grpSpPr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3504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369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>
              <a:off x="2928" y="720"/>
              <a:ext cx="624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Rectangle 32"/>
            <p:cNvSpPr>
              <a:spLocks noChangeArrowheads="1"/>
            </p:cNvSpPr>
            <p:nvPr/>
          </p:nvSpPr>
          <p:spPr bwMode="auto">
            <a:xfrm>
              <a:off x="30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732584" y="2723804"/>
            <a:ext cx="990600" cy="1685925"/>
            <a:chOff x="768" y="1338"/>
            <a:chExt cx="624" cy="1062"/>
          </a:xfrm>
        </p:grpSpPr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768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960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H="1">
              <a:off x="1104" y="1488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3" name="Rectangle 33"/>
            <p:cNvSpPr>
              <a:spLocks noChangeArrowheads="1"/>
            </p:cNvSpPr>
            <p:nvPr/>
          </p:nvSpPr>
          <p:spPr bwMode="auto">
            <a:xfrm>
              <a:off x="864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332784" y="2800004"/>
            <a:ext cx="1066800" cy="1609725"/>
            <a:chOff x="1776" y="1386"/>
            <a:chExt cx="672" cy="1014"/>
          </a:xfrm>
        </p:grpSpPr>
        <p:sp>
          <p:nvSpPr>
            <p:cNvPr id="179205" name="Oval 5"/>
            <p:cNvSpPr>
              <a:spLocks noChangeArrowheads="1"/>
            </p:cNvSpPr>
            <p:nvPr/>
          </p:nvSpPr>
          <p:spPr bwMode="auto">
            <a:xfrm>
              <a:off x="1824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2016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1776" y="1488"/>
              <a:ext cx="24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Rectangle 34"/>
            <p:cNvSpPr>
              <a:spLocks noChangeArrowheads="1"/>
            </p:cNvSpPr>
            <p:nvPr/>
          </p:nvSpPr>
          <p:spPr bwMode="auto">
            <a:xfrm>
              <a:off x="1872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6237784" y="2723804"/>
            <a:ext cx="990600" cy="1685925"/>
            <a:chOff x="2976" y="1338"/>
            <a:chExt cx="624" cy="1062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2976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9" name="Rectangle 29"/>
            <p:cNvSpPr>
              <a:spLocks noChangeArrowheads="1"/>
            </p:cNvSpPr>
            <p:nvPr/>
          </p:nvSpPr>
          <p:spPr bwMode="auto">
            <a:xfrm>
              <a:off x="3168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3360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Rectangle 35"/>
            <p:cNvSpPr>
              <a:spLocks noChangeArrowheads="1"/>
            </p:cNvSpPr>
            <p:nvPr/>
          </p:nvSpPr>
          <p:spPr bwMode="auto">
            <a:xfrm>
              <a:off x="3072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7837984" y="2723804"/>
            <a:ext cx="1066800" cy="1609725"/>
            <a:chOff x="3984" y="1338"/>
            <a:chExt cx="672" cy="1014"/>
          </a:xfrm>
        </p:grpSpPr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4032" y="1776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0" name="Rectangle 30"/>
            <p:cNvSpPr>
              <a:spLocks noChangeArrowheads="1"/>
            </p:cNvSpPr>
            <p:nvPr/>
          </p:nvSpPr>
          <p:spPr bwMode="auto">
            <a:xfrm>
              <a:off x="4272" y="18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>
              <a:off x="3984" y="1488"/>
              <a:ext cx="24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4080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113584" y="1361728"/>
            <a:ext cx="6553200" cy="3657600"/>
            <a:chOff x="1589584" y="1787624"/>
            <a:chExt cx="6553200" cy="3657600"/>
          </a:xfrm>
        </p:grpSpPr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1589584" y="5445224"/>
              <a:ext cx="65532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 flipV="1">
              <a:off x="8142784" y="1787624"/>
              <a:ext cx="0" cy="36576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 flipH="1">
              <a:off x="4713784" y="1787624"/>
              <a:ext cx="34290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351584" y="4409728"/>
            <a:ext cx="1752600" cy="609600"/>
            <a:chOff x="827584" y="4835624"/>
            <a:chExt cx="1752600" cy="609600"/>
          </a:xfrm>
        </p:grpSpPr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1589584" y="4835624"/>
              <a:ext cx="9906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1589584" y="4835624"/>
              <a:ext cx="0" cy="6096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827584" y="4835624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6009184" y="4409728"/>
            <a:ext cx="1828800" cy="609600"/>
            <a:chOff x="2832" y="2400"/>
            <a:chExt cx="1152" cy="384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3312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2832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264" y="240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7685584" y="4333528"/>
            <a:ext cx="1479550" cy="685800"/>
            <a:chOff x="3888" y="2352"/>
            <a:chExt cx="932" cy="432"/>
          </a:xfrm>
        </p:grpSpPr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4368" y="2352"/>
              <a:ext cx="0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88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4" name="Rectangle 44"/>
            <p:cNvSpPr>
              <a:spLocks noChangeArrowheads="1"/>
            </p:cNvSpPr>
            <p:nvPr/>
          </p:nvSpPr>
          <p:spPr bwMode="auto">
            <a:xfrm>
              <a:off x="432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1681015" y="188641"/>
            <a:ext cx="4721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State Transition Diagram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31504" y="5288340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code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is detected. The circuit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becomes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596008" y="6290156"/>
            <a:ext cx="9756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circuit returns to the initial state after the input of each code. </a:t>
            </a:r>
            <a:endParaRPr lang="zh-CN" altLang="en-US" sz="27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59" name="Group 59"/>
          <p:cNvGrpSpPr>
            <a:grpSpLocks/>
          </p:cNvGrpSpPr>
          <p:nvPr/>
        </p:nvGrpSpPr>
        <p:grpSpPr bwMode="auto">
          <a:xfrm>
            <a:off x="4114800" y="908720"/>
            <a:ext cx="2667000" cy="2057400"/>
            <a:chOff x="1296" y="240"/>
            <a:chExt cx="1680" cy="1296"/>
          </a:xfrm>
        </p:grpSpPr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1296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352" y="24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4" name="Rectangle 24"/>
            <p:cNvSpPr>
              <a:spLocks noChangeArrowheads="1"/>
            </p:cNvSpPr>
            <p:nvPr/>
          </p:nvSpPr>
          <p:spPr bwMode="auto">
            <a:xfrm>
              <a:off x="2544" y="2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25" name="Rectangle 25"/>
            <p:cNvSpPr>
              <a:spLocks noChangeArrowheads="1"/>
            </p:cNvSpPr>
            <p:nvPr/>
          </p:nvSpPr>
          <p:spPr bwMode="auto">
            <a:xfrm>
              <a:off x="1488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>
              <a:off x="1872" y="672"/>
              <a:ext cx="528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Rectangle 31"/>
            <p:cNvSpPr>
              <a:spLocks noChangeArrowheads="1"/>
            </p:cNvSpPr>
            <p:nvPr/>
          </p:nvSpPr>
          <p:spPr bwMode="auto">
            <a:xfrm>
              <a:off x="18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79260" name="Group 60"/>
          <p:cNvGrpSpPr>
            <a:grpSpLocks/>
          </p:cNvGrpSpPr>
          <p:nvPr/>
        </p:nvGrpSpPr>
        <p:grpSpPr bwMode="auto">
          <a:xfrm>
            <a:off x="6705600" y="1280196"/>
            <a:ext cx="1905000" cy="1685925"/>
            <a:chOff x="2928" y="474"/>
            <a:chExt cx="1200" cy="1062"/>
          </a:xfrm>
        </p:grpSpPr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3504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369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>
              <a:off x="2928" y="720"/>
              <a:ext cx="624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Rectangle 32"/>
            <p:cNvSpPr>
              <a:spLocks noChangeArrowheads="1"/>
            </p:cNvSpPr>
            <p:nvPr/>
          </p:nvSpPr>
          <p:spPr bwMode="auto">
            <a:xfrm>
              <a:off x="30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61" name="Group 61"/>
          <p:cNvGrpSpPr>
            <a:grpSpLocks/>
          </p:cNvGrpSpPr>
          <p:nvPr/>
        </p:nvGrpSpPr>
        <p:grpSpPr bwMode="auto">
          <a:xfrm>
            <a:off x="3276600" y="2651796"/>
            <a:ext cx="990600" cy="1685925"/>
            <a:chOff x="768" y="1338"/>
            <a:chExt cx="624" cy="1062"/>
          </a:xfrm>
        </p:grpSpPr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768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960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H="1">
              <a:off x="1104" y="1488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3" name="Rectangle 33"/>
            <p:cNvSpPr>
              <a:spLocks noChangeArrowheads="1"/>
            </p:cNvSpPr>
            <p:nvPr/>
          </p:nvSpPr>
          <p:spPr bwMode="auto">
            <a:xfrm>
              <a:off x="864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9262" name="Group 62"/>
          <p:cNvGrpSpPr>
            <a:grpSpLocks/>
          </p:cNvGrpSpPr>
          <p:nvPr/>
        </p:nvGrpSpPr>
        <p:grpSpPr bwMode="auto">
          <a:xfrm>
            <a:off x="4876800" y="2727996"/>
            <a:ext cx="1066800" cy="1609725"/>
            <a:chOff x="1776" y="1386"/>
            <a:chExt cx="672" cy="1014"/>
          </a:xfrm>
        </p:grpSpPr>
        <p:sp>
          <p:nvSpPr>
            <p:cNvPr id="179205" name="Oval 5"/>
            <p:cNvSpPr>
              <a:spLocks noChangeArrowheads="1"/>
            </p:cNvSpPr>
            <p:nvPr/>
          </p:nvSpPr>
          <p:spPr bwMode="auto">
            <a:xfrm>
              <a:off x="1824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2016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1776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Rectangle 34"/>
            <p:cNvSpPr>
              <a:spLocks noChangeArrowheads="1"/>
            </p:cNvSpPr>
            <p:nvPr/>
          </p:nvSpPr>
          <p:spPr bwMode="auto">
            <a:xfrm>
              <a:off x="1872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79263" name="Group 63"/>
          <p:cNvGrpSpPr>
            <a:grpSpLocks/>
          </p:cNvGrpSpPr>
          <p:nvPr/>
        </p:nvGrpSpPr>
        <p:grpSpPr bwMode="auto">
          <a:xfrm>
            <a:off x="6781800" y="2651796"/>
            <a:ext cx="990600" cy="1685925"/>
            <a:chOff x="2976" y="1338"/>
            <a:chExt cx="624" cy="1062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2976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9" name="Rectangle 29"/>
            <p:cNvSpPr>
              <a:spLocks noChangeArrowheads="1"/>
            </p:cNvSpPr>
            <p:nvPr/>
          </p:nvSpPr>
          <p:spPr bwMode="auto">
            <a:xfrm>
              <a:off x="3168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3360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Rectangle 35"/>
            <p:cNvSpPr>
              <a:spLocks noChangeArrowheads="1"/>
            </p:cNvSpPr>
            <p:nvPr/>
          </p:nvSpPr>
          <p:spPr bwMode="auto">
            <a:xfrm>
              <a:off x="3072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9264" name="Group 64"/>
          <p:cNvGrpSpPr>
            <a:grpSpLocks/>
          </p:cNvGrpSpPr>
          <p:nvPr/>
        </p:nvGrpSpPr>
        <p:grpSpPr bwMode="auto">
          <a:xfrm>
            <a:off x="8382000" y="2651796"/>
            <a:ext cx="1066800" cy="1609725"/>
            <a:chOff x="3984" y="1338"/>
            <a:chExt cx="672" cy="1014"/>
          </a:xfrm>
        </p:grpSpPr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4032" y="1776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0" name="Rectangle 30"/>
            <p:cNvSpPr>
              <a:spLocks noChangeArrowheads="1"/>
            </p:cNvSpPr>
            <p:nvPr/>
          </p:nvSpPr>
          <p:spPr bwMode="auto">
            <a:xfrm>
              <a:off x="4272" y="18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>
              <a:off x="3984" y="1488"/>
              <a:ext cx="24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4080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69" name="Group 69"/>
          <p:cNvGrpSpPr>
            <a:grpSpLocks/>
          </p:cNvGrpSpPr>
          <p:nvPr/>
        </p:nvGrpSpPr>
        <p:grpSpPr bwMode="auto">
          <a:xfrm>
            <a:off x="2895600" y="1289720"/>
            <a:ext cx="7315200" cy="3657600"/>
            <a:chOff x="528" y="480"/>
            <a:chExt cx="4608" cy="2304"/>
          </a:xfrm>
        </p:grpSpPr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1008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1008" y="2784"/>
              <a:ext cx="41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 flipV="1">
              <a:off x="5136" y="480"/>
              <a:ext cx="0" cy="230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 flipH="1">
              <a:off x="2976" y="480"/>
              <a:ext cx="216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52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1008" y="2400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70" name="Group 70"/>
          <p:cNvGrpSpPr>
            <a:grpSpLocks/>
          </p:cNvGrpSpPr>
          <p:nvPr/>
        </p:nvGrpSpPr>
        <p:grpSpPr bwMode="auto">
          <a:xfrm>
            <a:off x="4724400" y="4337720"/>
            <a:ext cx="1555750" cy="609600"/>
            <a:chOff x="1680" y="2400"/>
            <a:chExt cx="980" cy="384"/>
          </a:xfrm>
        </p:grpSpPr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2160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168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216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179271" name="Group 71"/>
          <p:cNvGrpSpPr>
            <a:grpSpLocks/>
          </p:cNvGrpSpPr>
          <p:nvPr/>
        </p:nvGrpSpPr>
        <p:grpSpPr bwMode="auto">
          <a:xfrm>
            <a:off x="6553200" y="4337720"/>
            <a:ext cx="1828800" cy="609600"/>
            <a:chOff x="2832" y="2400"/>
            <a:chExt cx="1152" cy="384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3312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2832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264" y="240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72" name="Group 72"/>
          <p:cNvGrpSpPr>
            <a:grpSpLocks/>
          </p:cNvGrpSpPr>
          <p:nvPr/>
        </p:nvGrpSpPr>
        <p:grpSpPr bwMode="auto">
          <a:xfrm>
            <a:off x="8229600" y="4261520"/>
            <a:ext cx="1479550" cy="685800"/>
            <a:chOff x="3888" y="2352"/>
            <a:chExt cx="932" cy="432"/>
          </a:xfrm>
        </p:grpSpPr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4368" y="2352"/>
              <a:ext cx="0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88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4" name="Rectangle 44"/>
            <p:cNvSpPr>
              <a:spLocks noChangeArrowheads="1"/>
            </p:cNvSpPr>
            <p:nvPr/>
          </p:nvSpPr>
          <p:spPr bwMode="auto">
            <a:xfrm>
              <a:off x="432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1775520" y="5158861"/>
            <a:ext cx="595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and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are equivalent states. </a:t>
            </a:r>
          </a:p>
        </p:txBody>
      </p:sp>
      <p:sp>
        <p:nvSpPr>
          <p:cNvPr id="55" name="矩形 54"/>
          <p:cNvSpPr/>
          <p:nvPr/>
        </p:nvSpPr>
        <p:spPr>
          <a:xfrm>
            <a:off x="1847529" y="188641"/>
            <a:ext cx="3900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Find Equivalent States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75520" y="5745612"/>
            <a:ext cx="9361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They have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same input-output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pair (0/0, 1/0).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They have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next state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(“A”).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6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9150350" y="2091353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7473950" y="2091353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8312150" y="719753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8904288" y="370742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9193213" y="3851892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8616950" y="8721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7778750" y="22437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9455150" y="22437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8007350" y="1557953"/>
            <a:ext cx="4572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7550150" y="131982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9074150" y="1557953"/>
            <a:ext cx="3810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9150350" y="1405553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45" name="Oval 21"/>
          <p:cNvSpPr>
            <a:spLocks noChangeArrowheads="1"/>
          </p:cNvSpPr>
          <p:nvPr/>
        </p:nvSpPr>
        <p:spPr bwMode="auto">
          <a:xfrm>
            <a:off x="7608888" y="370742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7896225" y="3851892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7896225" y="305972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>
            <a:off x="8329614" y="2843829"/>
            <a:ext cx="719137" cy="10080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6383338" y="464405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>
            <a:off x="7926388" y="2986704"/>
            <a:ext cx="42862" cy="7921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9409113" y="4644053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2" name="Rectangle 28"/>
          <p:cNvSpPr>
            <a:spLocks noChangeArrowheads="1"/>
          </p:cNvSpPr>
          <p:nvPr/>
        </p:nvSpPr>
        <p:spPr bwMode="auto">
          <a:xfrm>
            <a:off x="8688388" y="471707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53" name="Rectangle 29"/>
          <p:cNvSpPr>
            <a:spLocks noChangeArrowheads="1"/>
          </p:cNvSpPr>
          <p:nvPr/>
        </p:nvSpPr>
        <p:spPr bwMode="auto">
          <a:xfrm>
            <a:off x="9409113" y="471707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7248525" y="4715492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7969250" y="4715492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>
            <a:off x="8040688" y="4644053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>
            <a:off x="8040689" y="5363191"/>
            <a:ext cx="237648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V="1">
            <a:off x="10417175" y="1183303"/>
            <a:ext cx="0" cy="41798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 flipH="1">
            <a:off x="9302751" y="1176953"/>
            <a:ext cx="11144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8759825" y="2988292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 flipH="1">
            <a:off x="9480375" y="2996952"/>
            <a:ext cx="144017" cy="72008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9551988" y="2988292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68" name="Oval 44"/>
          <p:cNvSpPr>
            <a:spLocks noChangeArrowheads="1"/>
          </p:cNvSpPr>
          <p:nvPr/>
        </p:nvSpPr>
        <p:spPr bwMode="auto">
          <a:xfrm>
            <a:off x="2743200" y="2358053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69" name="Oval 45"/>
          <p:cNvSpPr>
            <a:spLocks noChangeArrowheads="1"/>
          </p:cNvSpPr>
          <p:nvPr/>
        </p:nvSpPr>
        <p:spPr bwMode="auto">
          <a:xfrm>
            <a:off x="4419600" y="1215053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4724400" y="12912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3048000" y="25104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72" name="Line 48"/>
          <p:cNvSpPr>
            <a:spLocks noChangeShapeType="1"/>
          </p:cNvSpPr>
          <p:nvPr/>
        </p:nvSpPr>
        <p:spPr bwMode="auto">
          <a:xfrm flipH="1">
            <a:off x="3657600" y="1900853"/>
            <a:ext cx="83820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3359150" y="1835767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275" name="Oval 51"/>
          <p:cNvSpPr>
            <a:spLocks noChangeArrowheads="1"/>
          </p:cNvSpPr>
          <p:nvPr/>
        </p:nvSpPr>
        <p:spPr bwMode="auto">
          <a:xfrm>
            <a:off x="5181600" y="2340591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5470525" y="2556492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77" name="Line 53"/>
          <p:cNvSpPr>
            <a:spLocks noChangeShapeType="1"/>
          </p:cNvSpPr>
          <p:nvPr/>
        </p:nvSpPr>
        <p:spPr bwMode="auto">
          <a:xfrm>
            <a:off x="4894264" y="2123104"/>
            <a:ext cx="287337" cy="5762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4295775" y="212310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80" name="Oval 56"/>
          <p:cNvSpPr>
            <a:spLocks noChangeArrowheads="1"/>
          </p:cNvSpPr>
          <p:nvPr/>
        </p:nvSpPr>
        <p:spPr bwMode="auto">
          <a:xfrm>
            <a:off x="1905000" y="3729653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81" name="Rectangle 57"/>
          <p:cNvSpPr>
            <a:spLocks noChangeArrowheads="1"/>
          </p:cNvSpPr>
          <p:nvPr/>
        </p:nvSpPr>
        <p:spPr bwMode="auto">
          <a:xfrm>
            <a:off x="2209800" y="388205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82" name="Line 58"/>
          <p:cNvSpPr>
            <a:spLocks noChangeShapeType="1"/>
          </p:cNvSpPr>
          <p:nvPr/>
        </p:nvSpPr>
        <p:spPr bwMode="auto">
          <a:xfrm flipH="1">
            <a:off x="2438400" y="3196253"/>
            <a:ext cx="4572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3" name="Rectangle 59"/>
          <p:cNvSpPr>
            <a:spLocks noChangeArrowheads="1"/>
          </p:cNvSpPr>
          <p:nvPr/>
        </p:nvSpPr>
        <p:spPr bwMode="auto">
          <a:xfrm>
            <a:off x="2057400" y="295812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85" name="Oval 61"/>
          <p:cNvSpPr>
            <a:spLocks noChangeArrowheads="1"/>
          </p:cNvSpPr>
          <p:nvPr/>
        </p:nvSpPr>
        <p:spPr bwMode="auto">
          <a:xfrm>
            <a:off x="3165475" y="370742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3454400" y="39233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87" name="Line 63"/>
          <p:cNvSpPr>
            <a:spLocks noChangeShapeType="1"/>
          </p:cNvSpPr>
          <p:nvPr/>
        </p:nvSpPr>
        <p:spPr bwMode="auto">
          <a:xfrm>
            <a:off x="3505201" y="3196254"/>
            <a:ext cx="92075" cy="5111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8" name="Rectangle 64"/>
          <p:cNvSpPr>
            <a:spLocks noChangeArrowheads="1"/>
          </p:cNvSpPr>
          <p:nvPr/>
        </p:nvSpPr>
        <p:spPr bwMode="auto">
          <a:xfrm>
            <a:off x="3454400" y="305972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290" name="Oval 66"/>
          <p:cNvSpPr>
            <a:spLocks noChangeArrowheads="1"/>
          </p:cNvSpPr>
          <p:nvPr/>
        </p:nvSpPr>
        <p:spPr bwMode="auto">
          <a:xfrm>
            <a:off x="4389438" y="370742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91" name="Rectangle 67"/>
          <p:cNvSpPr>
            <a:spLocks noChangeArrowheads="1"/>
          </p:cNvSpPr>
          <p:nvPr/>
        </p:nvSpPr>
        <p:spPr bwMode="auto">
          <a:xfrm>
            <a:off x="4821238" y="3851892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 flipH="1">
            <a:off x="5110163" y="3204191"/>
            <a:ext cx="3810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93" name="Rectangle 69"/>
          <p:cNvSpPr>
            <a:spLocks noChangeArrowheads="1"/>
          </p:cNvSpPr>
          <p:nvPr/>
        </p:nvSpPr>
        <p:spPr bwMode="auto">
          <a:xfrm>
            <a:off x="4605338" y="305972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95" name="Oval 71"/>
          <p:cNvSpPr>
            <a:spLocks noChangeArrowheads="1"/>
          </p:cNvSpPr>
          <p:nvPr/>
        </p:nvSpPr>
        <p:spPr bwMode="auto">
          <a:xfrm>
            <a:off x="5613400" y="370742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96" name="Rectangle 72"/>
          <p:cNvSpPr>
            <a:spLocks noChangeArrowheads="1"/>
          </p:cNvSpPr>
          <p:nvPr/>
        </p:nvSpPr>
        <p:spPr bwMode="auto">
          <a:xfrm>
            <a:off x="5902325" y="3851892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97" name="Line 73"/>
          <p:cNvSpPr>
            <a:spLocks noChangeShapeType="1"/>
          </p:cNvSpPr>
          <p:nvPr/>
        </p:nvSpPr>
        <p:spPr bwMode="auto">
          <a:xfrm>
            <a:off x="5829300" y="3275628"/>
            <a:ext cx="381000" cy="457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98" name="Rectangle 74"/>
          <p:cNvSpPr>
            <a:spLocks noChangeArrowheads="1"/>
          </p:cNvSpPr>
          <p:nvPr/>
        </p:nvSpPr>
        <p:spPr bwMode="auto">
          <a:xfrm>
            <a:off x="5880100" y="298670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300" name="Line 76"/>
          <p:cNvSpPr>
            <a:spLocks noChangeShapeType="1"/>
          </p:cNvSpPr>
          <p:nvPr/>
        </p:nvSpPr>
        <p:spPr bwMode="auto">
          <a:xfrm>
            <a:off x="2286000" y="4644053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1" name="Line 77"/>
          <p:cNvSpPr>
            <a:spLocks noChangeShapeType="1"/>
          </p:cNvSpPr>
          <p:nvPr/>
        </p:nvSpPr>
        <p:spPr bwMode="auto">
          <a:xfrm>
            <a:off x="2286001" y="5253653"/>
            <a:ext cx="48180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2" name="Line 78"/>
          <p:cNvSpPr>
            <a:spLocks noChangeShapeType="1"/>
          </p:cNvSpPr>
          <p:nvPr/>
        </p:nvSpPr>
        <p:spPr bwMode="auto">
          <a:xfrm flipV="1">
            <a:off x="7104063" y="1619866"/>
            <a:ext cx="0" cy="3657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3" name="Line 79"/>
          <p:cNvSpPr>
            <a:spLocks noChangeShapeType="1"/>
          </p:cNvSpPr>
          <p:nvPr/>
        </p:nvSpPr>
        <p:spPr bwMode="auto">
          <a:xfrm flipH="1">
            <a:off x="5410201" y="1596053"/>
            <a:ext cx="16938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4" name="Rectangle 80"/>
          <p:cNvSpPr>
            <a:spLocks noChangeArrowheads="1"/>
          </p:cNvSpPr>
          <p:nvPr/>
        </p:nvSpPr>
        <p:spPr bwMode="auto">
          <a:xfrm>
            <a:off x="1524000" y="464405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05" name="Rectangle 81"/>
          <p:cNvSpPr>
            <a:spLocks noChangeArrowheads="1"/>
          </p:cNvSpPr>
          <p:nvPr/>
        </p:nvSpPr>
        <p:spPr bwMode="auto">
          <a:xfrm>
            <a:off x="2208213" y="4644053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307" name="Line 83"/>
          <p:cNvSpPr>
            <a:spLocks noChangeShapeType="1"/>
          </p:cNvSpPr>
          <p:nvPr/>
        </p:nvSpPr>
        <p:spPr bwMode="auto">
          <a:xfrm>
            <a:off x="3670300" y="4644053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8" name="Rectangle 84"/>
          <p:cNvSpPr>
            <a:spLocks noChangeArrowheads="1"/>
          </p:cNvSpPr>
          <p:nvPr/>
        </p:nvSpPr>
        <p:spPr bwMode="auto">
          <a:xfrm>
            <a:off x="4295775" y="464405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09" name="Rectangle 85"/>
          <p:cNvSpPr>
            <a:spLocks noChangeArrowheads="1"/>
          </p:cNvSpPr>
          <p:nvPr/>
        </p:nvSpPr>
        <p:spPr bwMode="auto">
          <a:xfrm>
            <a:off x="3575050" y="464405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0311" name="Line 87"/>
          <p:cNvSpPr>
            <a:spLocks noChangeShapeType="1"/>
          </p:cNvSpPr>
          <p:nvPr/>
        </p:nvSpPr>
        <p:spPr bwMode="auto">
          <a:xfrm>
            <a:off x="5016500" y="4571028"/>
            <a:ext cx="0" cy="6492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5664200" y="464405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13" name="Rectangle 89"/>
          <p:cNvSpPr>
            <a:spLocks noChangeArrowheads="1"/>
          </p:cNvSpPr>
          <p:nvPr/>
        </p:nvSpPr>
        <p:spPr bwMode="auto">
          <a:xfrm>
            <a:off x="7175501" y="2988292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315" name="Line 91"/>
          <p:cNvSpPr>
            <a:spLocks noChangeShapeType="1"/>
          </p:cNvSpPr>
          <p:nvPr/>
        </p:nvSpPr>
        <p:spPr bwMode="auto">
          <a:xfrm>
            <a:off x="6456363" y="4499591"/>
            <a:ext cx="0" cy="79216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16" name="Rectangle 92"/>
          <p:cNvSpPr>
            <a:spLocks noChangeArrowheads="1"/>
          </p:cNvSpPr>
          <p:nvPr/>
        </p:nvSpPr>
        <p:spPr bwMode="auto">
          <a:xfrm flipH="1">
            <a:off x="2927350" y="4644053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17" name="Rectangle 93"/>
          <p:cNvSpPr>
            <a:spLocks noChangeArrowheads="1"/>
          </p:cNvSpPr>
          <p:nvPr/>
        </p:nvSpPr>
        <p:spPr bwMode="auto">
          <a:xfrm>
            <a:off x="4943475" y="464405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74" name="矩形 73"/>
          <p:cNvSpPr/>
          <p:nvPr/>
        </p:nvSpPr>
        <p:spPr>
          <a:xfrm>
            <a:off x="1847529" y="5508522"/>
            <a:ext cx="5248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Leave out state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and state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847529" y="188641"/>
            <a:ext cx="4517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Remove Equivalent States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47528" y="6084586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next state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is changed into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1706097" y="116633"/>
            <a:ext cx="4493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   B    C    D    E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1631505" y="726233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001  010  011</a:t>
            </a:r>
          </a:p>
        </p:txBody>
      </p:sp>
      <p:sp>
        <p:nvSpPr>
          <p:cNvPr id="196644" name="Rectangle 36"/>
          <p:cNvSpPr>
            <a:spLocks noChangeArrowheads="1"/>
          </p:cNvSpPr>
          <p:nvPr/>
        </p:nvSpPr>
        <p:spPr bwMode="auto">
          <a:xfrm>
            <a:off x="5619310" y="724745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6678" name="Group 70"/>
          <p:cNvGrpSpPr>
            <a:grpSpLocks/>
          </p:cNvGrpSpPr>
          <p:nvPr/>
        </p:nvGrpSpPr>
        <p:grpSpPr bwMode="auto">
          <a:xfrm>
            <a:off x="1905000" y="1600201"/>
            <a:ext cx="8305800" cy="4733925"/>
            <a:chOff x="240" y="1008"/>
            <a:chExt cx="5232" cy="2982"/>
          </a:xfrm>
        </p:grpSpPr>
        <p:sp>
          <p:nvSpPr>
            <p:cNvPr id="196612" name="Oval 4"/>
            <p:cNvSpPr>
              <a:spLocks noChangeArrowheads="1"/>
            </p:cNvSpPr>
            <p:nvPr/>
          </p:nvSpPr>
          <p:spPr bwMode="auto">
            <a:xfrm>
              <a:off x="4752" y="1872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3" name="Oval 5"/>
            <p:cNvSpPr>
              <a:spLocks noChangeArrowheads="1"/>
            </p:cNvSpPr>
            <p:nvPr/>
          </p:nvSpPr>
          <p:spPr bwMode="auto">
            <a:xfrm>
              <a:off x="3696" y="1872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4224" y="100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4224" y="292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H="1">
              <a:off x="4032" y="1536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>
              <a:off x="4704" y="1536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4272" y="301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4272" y="10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3744" y="19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4800" y="19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3792" y="25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744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321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25" name="Rectangle 17"/>
            <p:cNvSpPr>
              <a:spLocks noChangeArrowheads="1"/>
            </p:cNvSpPr>
            <p:nvPr/>
          </p:nvSpPr>
          <p:spPr bwMode="auto">
            <a:xfrm>
              <a:off x="288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>
              <a:off x="4752" y="144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27" name="Rectangle 19"/>
            <p:cNvSpPr>
              <a:spLocks noChangeArrowheads="1"/>
            </p:cNvSpPr>
            <p:nvPr/>
          </p:nvSpPr>
          <p:spPr bwMode="auto">
            <a:xfrm>
              <a:off x="4416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8" name="Rectangle 20"/>
            <p:cNvSpPr>
              <a:spLocks noChangeArrowheads="1"/>
            </p:cNvSpPr>
            <p:nvPr/>
          </p:nvSpPr>
          <p:spPr bwMode="auto">
            <a:xfrm>
              <a:off x="336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1/1</a:t>
              </a:r>
            </a:p>
          </p:txBody>
        </p:sp>
        <p:sp>
          <p:nvSpPr>
            <p:cNvPr id="196629" name="Oval 21"/>
            <p:cNvSpPr>
              <a:spLocks noChangeArrowheads="1"/>
            </p:cNvSpPr>
            <p:nvPr/>
          </p:nvSpPr>
          <p:spPr bwMode="auto">
            <a:xfrm>
              <a:off x="3120" y="292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3168" y="301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31" name="Line 23"/>
            <p:cNvSpPr>
              <a:spLocks noChangeShapeType="1"/>
            </p:cNvSpPr>
            <p:nvPr/>
          </p:nvSpPr>
          <p:spPr bwMode="auto">
            <a:xfrm flipH="1">
              <a:off x="4656" y="2448"/>
              <a:ext cx="336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2" name="Line 24"/>
            <p:cNvSpPr>
              <a:spLocks noChangeShapeType="1"/>
            </p:cNvSpPr>
            <p:nvPr/>
          </p:nvSpPr>
          <p:spPr bwMode="auto">
            <a:xfrm>
              <a:off x="4032" y="2448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3" name="Line 25"/>
            <p:cNvSpPr>
              <a:spLocks noChangeShapeType="1"/>
            </p:cNvSpPr>
            <p:nvPr/>
          </p:nvSpPr>
          <p:spPr bwMode="auto">
            <a:xfrm flipH="1">
              <a:off x="3504" y="2400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4" name="Line 26"/>
            <p:cNvSpPr>
              <a:spLocks noChangeShapeType="1"/>
            </p:cNvSpPr>
            <p:nvPr/>
          </p:nvSpPr>
          <p:spPr bwMode="auto">
            <a:xfrm>
              <a:off x="3360" y="3504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>
              <a:off x="4560" y="3504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408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37" name="Rectangle 29"/>
            <p:cNvSpPr>
              <a:spLocks noChangeArrowheads="1"/>
            </p:cNvSpPr>
            <p:nvPr/>
          </p:nvSpPr>
          <p:spPr bwMode="auto">
            <a:xfrm>
              <a:off x="4512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38" name="Line 30"/>
            <p:cNvSpPr>
              <a:spLocks noChangeShapeType="1"/>
            </p:cNvSpPr>
            <p:nvPr/>
          </p:nvSpPr>
          <p:spPr bwMode="auto">
            <a:xfrm>
              <a:off x="3360" y="3984"/>
              <a:ext cx="211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9" name="Line 31"/>
            <p:cNvSpPr>
              <a:spLocks noChangeShapeType="1"/>
            </p:cNvSpPr>
            <p:nvPr/>
          </p:nvSpPr>
          <p:spPr bwMode="auto">
            <a:xfrm flipV="1">
              <a:off x="5472" y="1296"/>
              <a:ext cx="0" cy="26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0" name="Line 32"/>
            <p:cNvSpPr>
              <a:spLocks noChangeShapeType="1"/>
            </p:cNvSpPr>
            <p:nvPr/>
          </p:nvSpPr>
          <p:spPr bwMode="auto">
            <a:xfrm flipH="1">
              <a:off x="4848" y="1296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1" name="Rectangle 33"/>
            <p:cNvSpPr>
              <a:spLocks noChangeArrowheads="1"/>
            </p:cNvSpPr>
            <p:nvPr/>
          </p:nvSpPr>
          <p:spPr bwMode="auto">
            <a:xfrm>
              <a:off x="489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48" name="Oval 40"/>
            <p:cNvSpPr>
              <a:spLocks noChangeArrowheads="1"/>
            </p:cNvSpPr>
            <p:nvPr/>
          </p:nvSpPr>
          <p:spPr bwMode="auto">
            <a:xfrm>
              <a:off x="2112" y="187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9" name="Oval 41"/>
            <p:cNvSpPr>
              <a:spLocks noChangeArrowheads="1"/>
            </p:cNvSpPr>
            <p:nvPr/>
          </p:nvSpPr>
          <p:spPr bwMode="auto">
            <a:xfrm>
              <a:off x="1056" y="187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Oval 42"/>
            <p:cNvSpPr>
              <a:spLocks noChangeArrowheads="1"/>
            </p:cNvSpPr>
            <p:nvPr/>
          </p:nvSpPr>
          <p:spPr bwMode="auto">
            <a:xfrm>
              <a:off x="1584" y="101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1" name="Oval 43"/>
            <p:cNvSpPr>
              <a:spLocks noChangeArrowheads="1"/>
            </p:cNvSpPr>
            <p:nvPr/>
          </p:nvSpPr>
          <p:spPr bwMode="auto">
            <a:xfrm>
              <a:off x="1584" y="293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2" name="Rectangle 44"/>
            <p:cNvSpPr>
              <a:spLocks noChangeArrowheads="1"/>
            </p:cNvSpPr>
            <p:nvPr/>
          </p:nvSpPr>
          <p:spPr bwMode="auto">
            <a:xfrm>
              <a:off x="1776" y="30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3" name="Rectangle 45"/>
            <p:cNvSpPr>
              <a:spLocks noChangeArrowheads="1"/>
            </p:cNvSpPr>
            <p:nvPr/>
          </p:nvSpPr>
          <p:spPr bwMode="auto">
            <a:xfrm>
              <a:off x="1776" y="1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4" name="Rectangle 46"/>
            <p:cNvSpPr>
              <a:spLocks noChangeArrowheads="1"/>
            </p:cNvSpPr>
            <p:nvPr/>
          </p:nvSpPr>
          <p:spPr bwMode="auto">
            <a:xfrm>
              <a:off x="1248" y="1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5" name="Rectangle 47"/>
            <p:cNvSpPr>
              <a:spLocks noChangeArrowheads="1"/>
            </p:cNvSpPr>
            <p:nvPr/>
          </p:nvSpPr>
          <p:spPr bwMode="auto">
            <a:xfrm>
              <a:off x="2304" y="1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6" name="Line 48"/>
            <p:cNvSpPr>
              <a:spLocks noChangeShapeType="1"/>
            </p:cNvSpPr>
            <p:nvPr/>
          </p:nvSpPr>
          <p:spPr bwMode="auto">
            <a:xfrm flipH="1">
              <a:off x="1392" y="1542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7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58" name="Line 50"/>
            <p:cNvSpPr>
              <a:spLocks noChangeShapeType="1"/>
            </p:cNvSpPr>
            <p:nvPr/>
          </p:nvSpPr>
          <p:spPr bwMode="auto">
            <a:xfrm>
              <a:off x="2064" y="1542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9" name="Rectangle 51"/>
            <p:cNvSpPr>
              <a:spLocks noChangeArrowheads="1"/>
            </p:cNvSpPr>
            <p:nvPr/>
          </p:nvSpPr>
          <p:spPr bwMode="auto">
            <a:xfrm>
              <a:off x="2112" y="144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60" name="Oval 52"/>
            <p:cNvSpPr>
              <a:spLocks noChangeArrowheads="1"/>
            </p:cNvSpPr>
            <p:nvPr/>
          </p:nvSpPr>
          <p:spPr bwMode="auto">
            <a:xfrm>
              <a:off x="480" y="293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61" name="Rectangle 53"/>
            <p:cNvSpPr>
              <a:spLocks noChangeArrowheads="1"/>
            </p:cNvSpPr>
            <p:nvPr/>
          </p:nvSpPr>
          <p:spPr bwMode="auto">
            <a:xfrm>
              <a:off x="672" y="30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>
              <a:off x="1104" y="24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63" name="Line 55"/>
            <p:cNvSpPr>
              <a:spLocks noChangeShapeType="1"/>
            </p:cNvSpPr>
            <p:nvPr/>
          </p:nvSpPr>
          <p:spPr bwMode="auto">
            <a:xfrm>
              <a:off x="1392" y="2454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4" name="Rectangle 56"/>
            <p:cNvSpPr>
              <a:spLocks noChangeArrowheads="1"/>
            </p:cNvSpPr>
            <p:nvPr/>
          </p:nvSpPr>
          <p:spPr bwMode="auto">
            <a:xfrm>
              <a:off x="576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65" name="Line 57"/>
            <p:cNvSpPr>
              <a:spLocks noChangeShapeType="1"/>
            </p:cNvSpPr>
            <p:nvPr/>
          </p:nvSpPr>
          <p:spPr bwMode="auto">
            <a:xfrm flipH="1">
              <a:off x="864" y="2406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6" name="Line 58"/>
            <p:cNvSpPr>
              <a:spLocks noChangeShapeType="1"/>
            </p:cNvSpPr>
            <p:nvPr/>
          </p:nvSpPr>
          <p:spPr bwMode="auto">
            <a:xfrm>
              <a:off x="1920" y="351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7" name="Rectangle 59"/>
            <p:cNvSpPr>
              <a:spLocks noChangeArrowheads="1"/>
            </p:cNvSpPr>
            <p:nvPr/>
          </p:nvSpPr>
          <p:spPr bwMode="auto">
            <a:xfrm>
              <a:off x="144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68" name="Rectangle 60"/>
            <p:cNvSpPr>
              <a:spLocks noChangeArrowheads="1"/>
            </p:cNvSpPr>
            <p:nvPr/>
          </p:nvSpPr>
          <p:spPr bwMode="auto">
            <a:xfrm>
              <a:off x="1872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69" name="Rectangle 61"/>
            <p:cNvSpPr>
              <a:spLocks noChangeArrowheads="1"/>
            </p:cNvSpPr>
            <p:nvPr/>
          </p:nvSpPr>
          <p:spPr bwMode="auto">
            <a:xfrm>
              <a:off x="24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70" name="Rectangle 62"/>
            <p:cNvSpPr>
              <a:spLocks noChangeArrowheads="1"/>
            </p:cNvSpPr>
            <p:nvPr/>
          </p:nvSpPr>
          <p:spPr bwMode="auto">
            <a:xfrm>
              <a:off x="72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1/1</a:t>
              </a:r>
            </a:p>
          </p:txBody>
        </p:sp>
        <p:sp>
          <p:nvSpPr>
            <p:cNvPr id="196671" name="Line 63"/>
            <p:cNvSpPr>
              <a:spLocks noChangeShapeType="1"/>
            </p:cNvSpPr>
            <p:nvPr/>
          </p:nvSpPr>
          <p:spPr bwMode="auto">
            <a:xfrm>
              <a:off x="720" y="351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2" name="Line 64"/>
            <p:cNvSpPr>
              <a:spLocks noChangeShapeType="1"/>
            </p:cNvSpPr>
            <p:nvPr/>
          </p:nvSpPr>
          <p:spPr bwMode="auto">
            <a:xfrm>
              <a:off x="720" y="3990"/>
              <a:ext cx="211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3" name="Line 65"/>
            <p:cNvSpPr>
              <a:spLocks noChangeShapeType="1"/>
            </p:cNvSpPr>
            <p:nvPr/>
          </p:nvSpPr>
          <p:spPr bwMode="auto">
            <a:xfrm flipV="1">
              <a:off x="2832" y="1302"/>
              <a:ext cx="0" cy="26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4" name="Line 66"/>
            <p:cNvSpPr>
              <a:spLocks noChangeShapeType="1"/>
            </p:cNvSpPr>
            <p:nvPr/>
          </p:nvSpPr>
          <p:spPr bwMode="auto">
            <a:xfrm flipH="1">
              <a:off x="2208" y="1302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5" name="Rectangle 67"/>
            <p:cNvSpPr>
              <a:spLocks noChangeArrowheads="1"/>
            </p:cNvSpPr>
            <p:nvPr/>
          </p:nvSpPr>
          <p:spPr bwMode="auto">
            <a:xfrm>
              <a:off x="1776" y="235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76" name="Line 68"/>
            <p:cNvSpPr>
              <a:spLocks noChangeShapeType="1"/>
            </p:cNvSpPr>
            <p:nvPr/>
          </p:nvSpPr>
          <p:spPr bwMode="auto">
            <a:xfrm flipH="1">
              <a:off x="2016" y="2454"/>
              <a:ext cx="336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7" name="Rectangle 69"/>
            <p:cNvSpPr>
              <a:spLocks noChangeArrowheads="1"/>
            </p:cNvSpPr>
            <p:nvPr/>
          </p:nvSpPr>
          <p:spPr bwMode="auto">
            <a:xfrm>
              <a:off x="2256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67" name="矩形 66"/>
          <p:cNvSpPr/>
          <p:nvPr/>
        </p:nvSpPr>
        <p:spPr>
          <a:xfrm>
            <a:off x="6744072" y="44625"/>
            <a:ext cx="3960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Assign codes to the states with 3-bit binary numbers in the ascending order.</a:t>
            </a:r>
            <a:endParaRPr lang="zh-CN" alt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6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99" name="Group 51"/>
          <p:cNvGrpSpPr>
            <a:grpSpLocks/>
          </p:cNvGrpSpPr>
          <p:nvPr/>
        </p:nvGrpSpPr>
        <p:grpSpPr bwMode="auto">
          <a:xfrm>
            <a:off x="2819401" y="2735264"/>
            <a:ext cx="6734175" cy="3743325"/>
            <a:chOff x="816" y="1723"/>
            <a:chExt cx="4242" cy="2358"/>
          </a:xfrm>
        </p:grpSpPr>
        <p:sp>
          <p:nvSpPr>
            <p:cNvPr id="181252" name="Line 4"/>
            <p:cNvSpPr>
              <a:spLocks noChangeShapeType="1"/>
            </p:cNvSpPr>
            <p:nvPr/>
          </p:nvSpPr>
          <p:spPr bwMode="auto">
            <a:xfrm>
              <a:off x="912" y="2113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2688" y="1825"/>
              <a:ext cx="0" cy="2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4704" y="1825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816" y="1723"/>
              <a:ext cx="424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7000056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7000056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5552256" y="1066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8752656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1" name="Oval 13"/>
          <p:cNvSpPr>
            <a:spLocks noChangeArrowheads="1"/>
          </p:cNvSpPr>
          <p:nvPr/>
        </p:nvSpPr>
        <p:spPr bwMode="auto">
          <a:xfrm>
            <a:off x="8752656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5552256" y="12192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7000056" y="6858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7000056" y="17526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8752656" y="17526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8752656" y="6858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V="1">
            <a:off x="6085656" y="914400"/>
            <a:ext cx="914400" cy="228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>
            <a:off x="6161856" y="1676400"/>
            <a:ext cx="838200" cy="304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7685856" y="762000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>
            <a:off x="7685856" y="1981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 flipV="1">
            <a:off x="7609656" y="1143000"/>
            <a:ext cx="12954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9438456" y="838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9438456" y="198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 flipV="1">
            <a:off x="10200456" y="304800"/>
            <a:ext cx="0" cy="1676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 flipH="1">
            <a:off x="5857056" y="304800"/>
            <a:ext cx="434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5857056" y="3048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6085656" y="17526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7838256" y="1981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9514656" y="1981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1" name="Rectangle 33"/>
          <p:cNvSpPr>
            <a:spLocks noChangeArrowheads="1"/>
          </p:cNvSpPr>
          <p:nvPr/>
        </p:nvSpPr>
        <p:spPr bwMode="auto">
          <a:xfrm>
            <a:off x="7914456" y="14478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7762056" y="7620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7762056" y="457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6238056" y="6858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9514656" y="1600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9514656" y="838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7" name="Rectangle 39"/>
          <p:cNvSpPr>
            <a:spLocks noChangeArrowheads="1"/>
          </p:cNvSpPr>
          <p:nvPr/>
        </p:nvSpPr>
        <p:spPr bwMode="auto">
          <a:xfrm>
            <a:off x="9514656" y="5334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1288" name="Rectangle 40"/>
          <p:cNvSpPr>
            <a:spLocks noChangeArrowheads="1"/>
          </p:cNvSpPr>
          <p:nvPr/>
        </p:nvSpPr>
        <p:spPr bwMode="auto">
          <a:xfrm>
            <a:off x="3048000" y="3354389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0  0   0   0   0    0    1    0</a:t>
            </a:r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>
            <a:off x="3048000" y="3735389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0  0   0   1   0    1    1    0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0" name="Rectangle 42"/>
          <p:cNvSpPr>
            <a:spLocks noChangeArrowheads="1"/>
          </p:cNvSpPr>
          <p:nvPr/>
        </p:nvSpPr>
        <p:spPr bwMode="auto">
          <a:xfrm>
            <a:off x="3048000" y="4106864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0  0   1   0   0    1    1    0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3048000" y="4573589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0  0   1   1   0    0    0    0</a:t>
            </a:r>
          </a:p>
        </p:txBody>
      </p:sp>
      <p:sp>
        <p:nvSpPr>
          <p:cNvPr id="181292" name="Rectangle 44"/>
          <p:cNvSpPr>
            <a:spLocks noChangeArrowheads="1"/>
          </p:cNvSpPr>
          <p:nvPr/>
        </p:nvSpPr>
        <p:spPr bwMode="auto">
          <a:xfrm>
            <a:off x="3048000" y="4953001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0  1   0   0   0    0    0    0</a:t>
            </a:r>
          </a:p>
        </p:txBody>
      </p:sp>
      <p:sp>
        <p:nvSpPr>
          <p:cNvPr id="181293" name="Rectangle 45"/>
          <p:cNvSpPr>
            <a:spLocks noChangeArrowheads="1"/>
          </p:cNvSpPr>
          <p:nvPr/>
        </p:nvSpPr>
        <p:spPr bwMode="auto">
          <a:xfrm>
            <a:off x="3048000" y="5334001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4" name="Rectangle 46"/>
          <p:cNvSpPr>
            <a:spLocks noChangeArrowheads="1"/>
          </p:cNvSpPr>
          <p:nvPr/>
        </p:nvSpPr>
        <p:spPr bwMode="auto">
          <a:xfrm>
            <a:off x="3048000" y="5630864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5" name="Rectangle 47"/>
          <p:cNvSpPr>
            <a:spLocks noChangeArrowheads="1"/>
          </p:cNvSpPr>
          <p:nvPr/>
        </p:nvSpPr>
        <p:spPr bwMode="auto">
          <a:xfrm>
            <a:off x="3048000" y="6019801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40024" y="263550"/>
            <a:ext cx="3851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State Transition Table (first half)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8" grpId="0" build="p" autoUpdateAnimBg="0"/>
      <p:bldP spid="181289" grpId="0" build="p" autoUpdateAnimBg="0"/>
      <p:bldP spid="181290" grpId="0" build="p" autoUpdateAnimBg="0"/>
      <p:bldP spid="181291" grpId="0" build="p" autoUpdateAnimBg="0"/>
      <p:bldP spid="181292" grpId="0" build="p" autoUpdateAnimBg="0"/>
      <p:bldP spid="181293" grpId="0" build="p" autoUpdateAnimBg="0"/>
      <p:bldP spid="181294" grpId="0" build="p" autoUpdateAnimBg="0"/>
      <p:bldP spid="181295" grpId="0" build="p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819400" y="3286125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5715000" y="2828925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8991600" y="2828925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2819401" y="2667001"/>
            <a:ext cx="67329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7072064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7072064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5624264" y="1066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8824664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8824664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5624264" y="12192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7072064" y="6858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072064" y="17526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8824664" y="17526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8824664" y="685801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 flipV="1">
            <a:off x="6157664" y="914400"/>
            <a:ext cx="914400" cy="228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6233864" y="1676400"/>
            <a:ext cx="838200" cy="304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7757864" y="762000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7757864" y="1981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 flipV="1">
            <a:off x="7681664" y="1143000"/>
            <a:ext cx="12954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9510464" y="838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9510464" y="198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 flipV="1">
            <a:off x="10272464" y="304800"/>
            <a:ext cx="0" cy="1676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 flipH="1">
            <a:off x="5929064" y="304800"/>
            <a:ext cx="434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5929064" y="3048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6157664" y="17526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7910264" y="1981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9586664" y="1981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7986464" y="14478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7834064" y="7620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7834064" y="457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6310064" y="6858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9586664" y="1600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>
            <a:off x="9586664" y="8382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9586664" y="533401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2819400" y="3276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1  0   0   0   0     1    0    0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2819400" y="3741739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1  0   0   1   1     0    0    0</a:t>
            </a: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2819400" y="4114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1  0   1   0   0     1    1    0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2819400" y="4495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1  0   1   1   0     0    0    0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2819400" y="4960939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1  1   0   0   0     0    0    1</a:t>
            </a: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2819400" y="5334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2819400" y="5722939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2819400" y="6103939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40024" y="263550"/>
            <a:ext cx="3851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State Transition Table (second half)</a:t>
            </a:r>
            <a:endParaRPr lang="zh-CN" alt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1" grpId="0" build="p" autoUpdateAnimBg="0"/>
      <p:bldP spid="182312" grpId="0" build="p" autoUpdateAnimBg="0"/>
      <p:bldP spid="182313" grpId="0" build="p" autoUpdateAnimBg="0"/>
      <p:bldP spid="182314" grpId="0" build="p" autoUpdateAnimBg="0"/>
      <p:bldP spid="182315" grpId="0" build="p" autoUpdateAnimBg="0"/>
      <p:bldP spid="182316" grpId="0" build="p" autoUpdateAnimBg="0"/>
      <p:bldP spid="182317" grpId="0" build="p" autoUpdateAnimBg="0"/>
      <p:bldP spid="182318" grpId="0" build="p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430960" y="2357937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 flipV="1">
            <a:off x="3430960" y="3043737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>
            <a:off x="3430960" y="4491537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3430960" y="3729537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4269160" y="2357937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5945560" y="2357937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5107360" y="2357937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 flipH="1" flipV="1">
            <a:off x="2668960" y="1595937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2135560" y="986337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2135560" y="1672137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2821360" y="1291137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3507160" y="18150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2821360" y="23484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4345360" y="18150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2821360" y="30342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5183560" y="18150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2821360" y="37200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2821360" y="44820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6097960" y="181501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3583360" y="3796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4421560" y="3796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5259760" y="3796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6174160" y="3796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6174160" y="44820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5259760" y="44820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4497760" y="23484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5335960" y="23484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3583360" y="3034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3583360" y="44820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4421560" y="44820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6250360" y="23484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5259760" y="3034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4421560" y="30342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6174160" y="31104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3659560" y="23484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5" name="Oval 39"/>
          <p:cNvSpPr>
            <a:spLocks noChangeArrowheads="1"/>
          </p:cNvSpPr>
          <p:nvPr/>
        </p:nvSpPr>
        <p:spPr bwMode="auto">
          <a:xfrm>
            <a:off x="4269160" y="3805737"/>
            <a:ext cx="838200" cy="1371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3346" name="Group 50"/>
          <p:cNvGrpSpPr>
            <a:grpSpLocks/>
          </p:cNvGrpSpPr>
          <p:nvPr/>
        </p:nvGrpSpPr>
        <p:grpSpPr bwMode="auto">
          <a:xfrm>
            <a:off x="3659561" y="5373217"/>
            <a:ext cx="2011363" cy="1357313"/>
            <a:chOff x="2112" y="3030"/>
            <a:chExt cx="1267" cy="855"/>
          </a:xfrm>
        </p:grpSpPr>
        <p:graphicFrame>
          <p:nvGraphicFramePr>
            <p:cNvPr id="183344" name="Object 48"/>
            <p:cNvGraphicFramePr>
              <a:graphicFrameLocks noChangeAspect="1"/>
            </p:cNvGraphicFramePr>
            <p:nvPr/>
          </p:nvGraphicFramePr>
          <p:xfrm>
            <a:off x="2112" y="3030"/>
            <a:ext cx="12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07" name="Equation" r:id="rId6" imgW="1524240" imgH="419040" progId="Equation.3">
                    <p:embed/>
                  </p:oleObj>
                </mc:Choice>
                <mc:Fallback>
                  <p:oleObj name="Equation" r:id="rId6" imgW="1524240" imgH="419040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30"/>
                          <a:ext cx="1267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45" name="Object 49"/>
            <p:cNvGraphicFramePr>
              <a:graphicFrameLocks noChangeAspect="1"/>
            </p:cNvGraphicFramePr>
            <p:nvPr/>
          </p:nvGraphicFramePr>
          <p:xfrm>
            <a:off x="2112" y="3552"/>
            <a:ext cx="10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08" name="Equation" r:id="rId8" imgW="1308240" imgH="393840" progId="Equation.3">
                    <p:embed/>
                  </p:oleObj>
                </mc:Choice>
                <mc:Fallback>
                  <p:oleObj name="Equation" r:id="rId8" imgW="1308240" imgH="393840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552"/>
                          <a:ext cx="108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1542896" y="179930"/>
            <a:ext cx="4697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Simplification by K-map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84032" y="18864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circuit is required to be implemented by D flip-flop.</a:t>
            </a:r>
            <a:endParaRPr lang="zh-CN" alt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Object 603"/>
          <p:cNvGraphicFramePr>
            <a:graphicFrameLocks noChangeAspect="1"/>
          </p:cNvGraphicFramePr>
          <p:nvPr/>
        </p:nvGraphicFramePr>
        <p:xfrm>
          <a:off x="7968209" y="3717032"/>
          <a:ext cx="16668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09" name="Equation" r:id="rId10" imgW="698400" imgH="253800" progId="Equation.DSMT4">
                  <p:embed/>
                </p:oleObj>
              </mc:Choice>
              <mc:Fallback>
                <p:oleObj name="Equation" r:id="rId10" imgW="698400" imgH="25380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9" y="3717032"/>
                        <a:ext cx="16668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960096" y="2762926"/>
            <a:ext cx="374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Characteristic Equation of D Flip-Flop: 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147120" y="148404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V="1">
            <a:off x="3147120" y="216984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147120" y="361764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3147120" y="285564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985320" y="148404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5661720" y="148404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4823520" y="148404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 flipH="1" flipV="1">
            <a:off x="2385120" y="72204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1775520" y="18864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851720" y="798240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2461320" y="41724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3223320" y="9411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2537520" y="14745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4061520" y="9411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2537520" y="21603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4899720" y="9411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2537520" y="28461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2537520" y="36081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5814120" y="94111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3299520" y="2922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4137720" y="2922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4975920" y="2922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5890320" y="2922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5890320" y="36081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8" name="Rectangle 28"/>
          <p:cNvSpPr>
            <a:spLocks noChangeArrowheads="1"/>
          </p:cNvSpPr>
          <p:nvPr/>
        </p:nvSpPr>
        <p:spPr bwMode="auto">
          <a:xfrm>
            <a:off x="4975920" y="36081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4213920" y="14745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5052120" y="14745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299520" y="2160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3299520" y="36081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4137720" y="36081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966520" y="14745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4975920" y="2160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4137720" y="21603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5890320" y="22365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3375720" y="147451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2994720" y="3541441"/>
            <a:ext cx="3810000" cy="835025"/>
            <a:chOff x="2112" y="2304"/>
            <a:chExt cx="2400" cy="526"/>
          </a:xfrm>
        </p:grpSpPr>
        <p:sp>
          <p:nvSpPr>
            <p:cNvPr id="184359" name="Arc 39"/>
            <p:cNvSpPr>
              <a:spLocks/>
            </p:cNvSpPr>
            <p:nvPr/>
          </p:nvSpPr>
          <p:spPr bwMode="auto">
            <a:xfrm>
              <a:off x="2112" y="2352"/>
              <a:ext cx="519" cy="478"/>
            </a:xfrm>
            <a:custGeom>
              <a:avLst/>
              <a:gdLst>
                <a:gd name="G0" fmla="+- 8667 0 0"/>
                <a:gd name="G1" fmla="+- 21600 0 0"/>
                <a:gd name="G2" fmla="+- 21600 0 0"/>
                <a:gd name="T0" fmla="*/ 1579 w 30267"/>
                <a:gd name="T1" fmla="*/ 1196 h 43200"/>
                <a:gd name="T2" fmla="*/ 0 w 30267"/>
                <a:gd name="T3" fmla="*/ 41385 h 43200"/>
                <a:gd name="T4" fmla="*/ 8667 w 3026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67" h="43200" fill="none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</a:path>
                <a:path w="30267" h="43200" stroke="0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  <a:lnTo>
                    <a:pt x="8667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60" name="Arc 40"/>
            <p:cNvSpPr>
              <a:spLocks/>
            </p:cNvSpPr>
            <p:nvPr/>
          </p:nvSpPr>
          <p:spPr bwMode="auto">
            <a:xfrm flipH="1">
              <a:off x="3888" y="2304"/>
              <a:ext cx="624" cy="478"/>
            </a:xfrm>
            <a:custGeom>
              <a:avLst/>
              <a:gdLst>
                <a:gd name="G0" fmla="+- 8667 0 0"/>
                <a:gd name="G1" fmla="+- 21600 0 0"/>
                <a:gd name="G2" fmla="+- 21600 0 0"/>
                <a:gd name="T0" fmla="*/ 1579 w 30267"/>
                <a:gd name="T1" fmla="*/ 1196 h 43200"/>
                <a:gd name="T2" fmla="*/ 0 w 30267"/>
                <a:gd name="T3" fmla="*/ 41385 h 43200"/>
                <a:gd name="T4" fmla="*/ 8667 w 3026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67" h="43200" fill="none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</a:path>
                <a:path w="30267" h="43200" stroke="0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  <a:lnTo>
                    <a:pt x="8667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61" name="Oval 41"/>
          <p:cNvSpPr>
            <a:spLocks noChangeArrowheads="1"/>
          </p:cNvSpPr>
          <p:nvPr/>
        </p:nvSpPr>
        <p:spPr bwMode="auto">
          <a:xfrm>
            <a:off x="4061520" y="1560240"/>
            <a:ext cx="685800" cy="1295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62" name="Oval 42"/>
          <p:cNvSpPr>
            <a:spLocks noChangeArrowheads="1"/>
          </p:cNvSpPr>
          <p:nvPr/>
        </p:nvSpPr>
        <p:spPr bwMode="auto">
          <a:xfrm>
            <a:off x="5661720" y="1560240"/>
            <a:ext cx="914400" cy="2819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4381" name="Group 61"/>
          <p:cNvGrpSpPr>
            <a:grpSpLocks/>
          </p:cNvGrpSpPr>
          <p:nvPr/>
        </p:nvGrpSpPr>
        <p:grpSpPr bwMode="auto">
          <a:xfrm>
            <a:off x="2202558" y="5014663"/>
            <a:ext cx="5513389" cy="1503363"/>
            <a:chOff x="1373" y="3060"/>
            <a:chExt cx="3473" cy="947"/>
          </a:xfrm>
        </p:grpSpPr>
        <p:graphicFrame>
          <p:nvGraphicFramePr>
            <p:cNvPr id="184379" name="Object 59"/>
            <p:cNvGraphicFramePr>
              <a:graphicFrameLocks noChangeAspect="1"/>
            </p:cNvGraphicFramePr>
            <p:nvPr/>
          </p:nvGraphicFramePr>
          <p:xfrm>
            <a:off x="1425" y="3060"/>
            <a:ext cx="3421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085" name="Equation" r:id="rId5" imgW="2527200" imgH="291960" progId="Equation.DSMT4">
                    <p:embed/>
                  </p:oleObj>
                </mc:Choice>
                <mc:Fallback>
                  <p:oleObj name="Equation" r:id="rId5" imgW="2527200" imgH="291960" progId="Equation.DSMT4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060"/>
                          <a:ext cx="3421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0" name="Object 60"/>
            <p:cNvGraphicFramePr>
              <a:graphicFrameLocks noChangeAspect="1"/>
            </p:cNvGraphicFramePr>
            <p:nvPr/>
          </p:nvGraphicFramePr>
          <p:xfrm>
            <a:off x="1373" y="3600"/>
            <a:ext cx="332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086" name="Equation" r:id="rId7" imgW="2197080" imgH="266400" progId="Equation.DSMT4">
                    <p:embed/>
                  </p:oleObj>
                </mc:Choice>
                <mc:Fallback>
                  <p:oleObj name="Equation" r:id="rId7" imgW="2197080" imgH="266400" progId="Equation.DSMT4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600"/>
                          <a:ext cx="3324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箭头连接符 45"/>
          <p:cNvCxnSpPr/>
          <p:nvPr/>
        </p:nvCxnSpPr>
        <p:spPr bwMode="auto">
          <a:xfrm rot="16200000" flipV="1">
            <a:off x="3166160" y="4660637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rot="16200000" flipV="1">
            <a:off x="3809102" y="3731943"/>
            <a:ext cx="2143140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rot="16200000" flipV="1">
            <a:off x="5595052" y="3731943"/>
            <a:ext cx="2143140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" name="Object 603"/>
          <p:cNvGraphicFramePr>
            <a:graphicFrameLocks noChangeAspect="1"/>
          </p:cNvGraphicFramePr>
          <p:nvPr/>
        </p:nvGraphicFramePr>
        <p:xfrm>
          <a:off x="7968209" y="3014955"/>
          <a:ext cx="16668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087"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9" y="3014955"/>
                        <a:ext cx="16668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6960096" y="2060849"/>
            <a:ext cx="374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Characteristic Equation of D Flip-Flop: 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1" grpId="0" animBg="1"/>
      <p:bldP spid="1843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496175" y="3263925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7496175" y="4110063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7496175" y="4341837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7800975" y="3271863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8311604" y="3332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8181975" y="4880001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933575" y="5657876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591175" y="3443312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8258175" y="4880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5286375" y="3271863"/>
            <a:ext cx="1295400" cy="2309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286375" y="4118001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5286375" y="4349776"/>
            <a:ext cx="3048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5286375" y="33401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972175" y="33401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972175" y="4887937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743576" y="5119712"/>
            <a:ext cx="184731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6048375" y="488793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381375" y="3263925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3381375" y="4110063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3381375" y="4341837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3381375" y="3332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4067175" y="3332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4067175" y="4880001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143375" y="488793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 flipV="1">
            <a:off x="6581776" y="3729061"/>
            <a:ext cx="522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3000375" y="36449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V="1">
            <a:off x="3000375" y="2890862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3000375" y="2890862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9096375" y="2890862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 flipH="1">
            <a:off x="8932863" y="5024462"/>
            <a:ext cx="163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77" name="Group 77"/>
          <p:cNvGrpSpPr>
            <a:grpSpLocks/>
          </p:cNvGrpSpPr>
          <p:nvPr/>
        </p:nvGrpSpPr>
        <p:grpSpPr bwMode="auto">
          <a:xfrm>
            <a:off x="2466975" y="4338662"/>
            <a:ext cx="5029200" cy="1828800"/>
            <a:chOff x="576" y="1728"/>
            <a:chExt cx="3168" cy="1152"/>
          </a:xfrm>
        </p:grpSpPr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H="1">
              <a:off x="3552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H="1">
              <a:off x="2208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912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91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208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355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H="1">
              <a:off x="576" y="2880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4829175" y="5100662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4905375" y="5100662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4905375" y="5786462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2" name="Oval 52"/>
          <p:cNvSpPr>
            <a:spLocks noChangeArrowheads="1"/>
          </p:cNvSpPr>
          <p:nvPr/>
        </p:nvSpPr>
        <p:spPr bwMode="auto">
          <a:xfrm>
            <a:off x="9858375" y="2662262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8791575" y="3576662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8943975" y="2509862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8943975" y="2509862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 flipH="1">
            <a:off x="9248775" y="2967062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9248775" y="296706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10010775" y="27384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0" name="Rectangle 60"/>
          <p:cNvSpPr>
            <a:spLocks noChangeArrowheads="1"/>
          </p:cNvSpPr>
          <p:nvPr/>
        </p:nvSpPr>
        <p:spPr bwMode="auto">
          <a:xfrm>
            <a:off x="9858375" y="211933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</a:p>
        </p:txBody>
      </p: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4676776" y="3119462"/>
            <a:ext cx="2427288" cy="609600"/>
            <a:chOff x="1968" y="960"/>
            <a:chExt cx="1529" cy="384"/>
          </a:xfrm>
        </p:grpSpPr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1968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2160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160" y="96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3408" y="9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3408" y="1200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1" name="Oval 61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1" name="Oval 101"/>
          <p:cNvSpPr>
            <a:spLocks noChangeArrowheads="1"/>
          </p:cNvSpPr>
          <p:nvPr/>
        </p:nvSpPr>
        <p:spPr bwMode="auto">
          <a:xfrm>
            <a:off x="4684713" y="5024463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2" name="Oval 102"/>
          <p:cNvSpPr>
            <a:spLocks noChangeArrowheads="1"/>
          </p:cNvSpPr>
          <p:nvPr/>
        </p:nvSpPr>
        <p:spPr bwMode="auto">
          <a:xfrm>
            <a:off x="6556375" y="5095900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3" name="Oval 103"/>
          <p:cNvSpPr>
            <a:spLocks noChangeArrowheads="1"/>
          </p:cNvSpPr>
          <p:nvPr/>
        </p:nvSpPr>
        <p:spPr bwMode="auto">
          <a:xfrm>
            <a:off x="8788400" y="4953025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4" name="Rectangle 104"/>
          <p:cNvSpPr>
            <a:spLocks noGrp="1" noChangeArrowheads="1"/>
          </p:cNvSpPr>
          <p:nvPr>
            <p:ph type="title"/>
          </p:nvPr>
        </p:nvSpPr>
        <p:spPr>
          <a:xfrm>
            <a:off x="1631504" y="326266"/>
            <a:ext cx="8915400" cy="1446550"/>
          </a:xfrm>
          <a:noFill/>
          <a:ln/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Analyze the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(write the equation, state table, state diagram, role).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382148" y="2382845"/>
            <a:ext cx="500066" cy="630238"/>
            <a:chOff x="7177088" y="3041650"/>
            <a:chExt cx="768350" cy="630238"/>
          </a:xfrm>
        </p:grpSpPr>
        <p:sp>
          <p:nvSpPr>
            <p:cNvPr id="83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098190" y="3350893"/>
            <a:ext cx="285752" cy="500066"/>
            <a:chOff x="7177088" y="3041650"/>
            <a:chExt cx="768350" cy="630238"/>
          </a:xfrm>
        </p:grpSpPr>
        <p:sp>
          <p:nvSpPr>
            <p:cNvPr id="88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3" name="Line 95"/>
          <p:cNvSpPr>
            <a:spLocks noChangeShapeType="1"/>
          </p:cNvSpPr>
          <p:nvPr/>
        </p:nvSpPr>
        <p:spPr bwMode="auto">
          <a:xfrm flipH="1">
            <a:off x="7362884" y="3610223"/>
            <a:ext cx="144000" cy="126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Oval 42"/>
          <p:cNvSpPr>
            <a:spLocks noChangeArrowheads="1"/>
          </p:cNvSpPr>
          <p:nvPr/>
        </p:nvSpPr>
        <p:spPr bwMode="auto">
          <a:xfrm>
            <a:off x="4984346" y="607652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" name="Oval 42"/>
          <p:cNvSpPr>
            <a:spLocks noChangeArrowheads="1"/>
          </p:cNvSpPr>
          <p:nvPr/>
        </p:nvSpPr>
        <p:spPr bwMode="auto">
          <a:xfrm>
            <a:off x="2919264" y="608491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0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3299520" y="1632248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V="1">
            <a:off x="3299520" y="231804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3299520" y="376584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3299520" y="300384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4137720" y="163224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5814120" y="163224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4975920" y="163224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2461320" y="79404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1775520" y="26064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2080320" y="1022648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2613720" y="565448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3375720" y="10893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2689920" y="16227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4213920" y="10893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2689920" y="23085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5052120" y="10893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2689920" y="29943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2689920" y="37563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5966520" y="10893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3451920" y="3070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4290120" y="3070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5128320" y="3070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6042720" y="3070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6042720" y="37563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5128320" y="37563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4366320" y="16227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5204520" y="16227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3451920" y="2308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3451920" y="37563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4290120" y="37563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8" name="Rectangle 34"/>
          <p:cNvSpPr>
            <a:spLocks noChangeArrowheads="1"/>
          </p:cNvSpPr>
          <p:nvPr/>
        </p:nvSpPr>
        <p:spPr bwMode="auto">
          <a:xfrm>
            <a:off x="6118920" y="16227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5128320" y="2308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4290120" y="23085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6042720" y="23847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3528120" y="162272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93" name="Oval 49"/>
          <p:cNvSpPr>
            <a:spLocks noChangeArrowheads="1"/>
          </p:cNvSpPr>
          <p:nvPr/>
        </p:nvSpPr>
        <p:spPr bwMode="auto">
          <a:xfrm>
            <a:off x="3451920" y="1632248"/>
            <a:ext cx="1447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94" name="Oval 50"/>
          <p:cNvSpPr>
            <a:spLocks noChangeArrowheads="1"/>
          </p:cNvSpPr>
          <p:nvPr/>
        </p:nvSpPr>
        <p:spPr bwMode="auto">
          <a:xfrm>
            <a:off x="5814120" y="1708448"/>
            <a:ext cx="914400" cy="2743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5406" name="Group 62"/>
          <p:cNvGrpSpPr>
            <a:grpSpLocks/>
          </p:cNvGrpSpPr>
          <p:nvPr/>
        </p:nvGrpSpPr>
        <p:grpSpPr bwMode="auto">
          <a:xfrm>
            <a:off x="3223320" y="5089845"/>
            <a:ext cx="3494088" cy="1357313"/>
            <a:chOff x="1824" y="3030"/>
            <a:chExt cx="2201" cy="855"/>
          </a:xfrm>
        </p:grpSpPr>
        <p:graphicFrame>
          <p:nvGraphicFramePr>
            <p:cNvPr id="185404" name="Object 60"/>
            <p:cNvGraphicFramePr>
              <a:graphicFrameLocks noChangeAspect="1"/>
            </p:cNvGraphicFramePr>
            <p:nvPr/>
          </p:nvGraphicFramePr>
          <p:xfrm>
            <a:off x="1824" y="3030"/>
            <a:ext cx="220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62" name="Equation" r:id="rId5" imgW="2667600" imgH="419040" progId="Equation.3">
                    <p:embed/>
                  </p:oleObj>
                </mc:Choice>
                <mc:Fallback>
                  <p:oleObj name="Equation" r:id="rId5" imgW="2667600" imgH="419040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30"/>
                          <a:ext cx="2201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405" name="Object 61"/>
            <p:cNvGraphicFramePr>
              <a:graphicFrameLocks noChangeAspect="1"/>
            </p:cNvGraphicFramePr>
            <p:nvPr/>
          </p:nvGraphicFramePr>
          <p:xfrm>
            <a:off x="1968" y="3552"/>
            <a:ext cx="196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63" name="Equation" r:id="rId7" imgW="2375280" imgH="393840" progId="Equation.3">
                    <p:embed/>
                  </p:oleObj>
                </mc:Choice>
                <mc:Fallback>
                  <p:oleObj name="Equation" r:id="rId7" imgW="2375280" imgH="393840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552"/>
                          <a:ext cx="1967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3" name="直接箭头连接符 42"/>
          <p:cNvCxnSpPr/>
          <p:nvPr/>
        </p:nvCxnSpPr>
        <p:spPr bwMode="auto">
          <a:xfrm rot="16200000" flipV="1">
            <a:off x="2970894" y="3589637"/>
            <a:ext cx="2571768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rot="5400000" flipH="1" flipV="1">
            <a:off x="6006997" y="4625476"/>
            <a:ext cx="78584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8" name="Object 603"/>
          <p:cNvGraphicFramePr>
            <a:graphicFrameLocks noChangeAspect="1"/>
          </p:cNvGraphicFramePr>
          <p:nvPr/>
        </p:nvGraphicFramePr>
        <p:xfrm>
          <a:off x="7968209" y="3302987"/>
          <a:ext cx="16668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64"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9" y="3302987"/>
                        <a:ext cx="16668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6960096" y="2348881"/>
            <a:ext cx="374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Characteristic Equation of D Flip-Flop: 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5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93" grpId="0" animBg="1"/>
      <p:bldP spid="18539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109650"/>
            <a:ext cx="7772400" cy="214313"/>
          </a:xfrm>
        </p:spPr>
        <p:txBody>
          <a:bodyPr/>
          <a:lstStyle/>
          <a:p>
            <a:r>
              <a:rPr lang="zh-CN" altLang="en-US" sz="800"/>
              <a:t>.</a:t>
            </a: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/>
        </p:nvGraphicFramePr>
        <p:xfrm>
          <a:off x="4727848" y="5013176"/>
          <a:ext cx="20891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23" name="Equation" r:id="rId4" imgW="1587960" imgH="393840" progId="Equation.DSMT4">
                  <p:embed/>
                </p:oleObj>
              </mc:Choice>
              <mc:Fallback>
                <p:oleObj name="Equation" r:id="rId4" imgW="1587960" imgH="393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5013176"/>
                        <a:ext cx="20891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43400" y="1833736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4343400" y="251953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343400" y="396733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343400" y="320533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181600" y="183373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58000" y="183373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019800" y="183373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3429000" y="919336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8000" y="462136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124200" y="1224136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657600" y="766936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19600" y="12908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733800" y="18242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257800" y="12908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733800" y="25100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096000" y="12908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733800" y="31958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733800" y="39578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010400" y="129081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495800" y="3272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0" y="3272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172200" y="3272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086600" y="3272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086600" y="39578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172200" y="39578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410200" y="18242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248400" y="18242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495800" y="2510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4495800" y="39578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334000" y="39578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162800" y="18242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2510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5334000" y="25100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086600" y="25862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4572000" y="182421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4343400" y="3129136"/>
            <a:ext cx="823906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51584" y="5664150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Draw K-circle on “1” blocks only. Otherwise, the output Z will be wrong.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33" name="Group 41"/>
          <p:cNvGrpSpPr>
            <a:grpSpLocks/>
          </p:cNvGrpSpPr>
          <p:nvPr/>
        </p:nvGrpSpPr>
        <p:grpSpPr bwMode="auto">
          <a:xfrm>
            <a:off x="1981200" y="2667000"/>
            <a:ext cx="6858000" cy="3276600"/>
            <a:chOff x="288" y="1680"/>
            <a:chExt cx="4320" cy="2064"/>
          </a:xfrm>
        </p:grpSpPr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42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>
              <a:off x="288" y="2118"/>
              <a:ext cx="4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99" name="Line 7"/>
            <p:cNvSpPr>
              <a:spLocks noChangeShapeType="1"/>
            </p:cNvSpPr>
            <p:nvPr/>
          </p:nvSpPr>
          <p:spPr bwMode="auto">
            <a:xfrm>
              <a:off x="2256" y="1728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00" name="Line 8"/>
            <p:cNvSpPr>
              <a:spLocks noChangeShapeType="1"/>
            </p:cNvSpPr>
            <p:nvPr/>
          </p:nvSpPr>
          <p:spPr bwMode="auto">
            <a:xfrm>
              <a:off x="4224" y="177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420" name="Rectangle 28"/>
          <p:cNvSpPr>
            <a:spLocks noChangeArrowheads="1"/>
          </p:cNvSpPr>
          <p:nvPr/>
        </p:nvSpPr>
        <p:spPr bwMode="auto">
          <a:xfrm>
            <a:off x="1981200" y="3276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0   1    0   1   0    1    0   0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1" name="Rectangle 29"/>
          <p:cNvSpPr>
            <a:spLocks noChangeArrowheads="1"/>
          </p:cNvSpPr>
          <p:nvPr/>
        </p:nvSpPr>
        <p:spPr bwMode="auto">
          <a:xfrm>
            <a:off x="1981200" y="3733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0   1    1   0   0    1    1   0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2" name="Rectangle 30"/>
          <p:cNvSpPr>
            <a:spLocks noChangeArrowheads="1"/>
          </p:cNvSpPr>
          <p:nvPr/>
        </p:nvSpPr>
        <p:spPr bwMode="auto">
          <a:xfrm>
            <a:off x="1981200" y="4189414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0   1    1   1   0    0    0   0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81200" y="4570414"/>
            <a:ext cx="69557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1   1    0   1   1    0    0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4" name="Rectangle 32"/>
          <p:cNvSpPr>
            <a:spLocks noChangeArrowheads="1"/>
          </p:cNvSpPr>
          <p:nvPr/>
        </p:nvSpPr>
        <p:spPr bwMode="auto">
          <a:xfrm>
            <a:off x="1981200" y="4943476"/>
            <a:ext cx="6955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1   1    1   0   0    1    1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1981200" y="5408614"/>
            <a:ext cx="69557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1   1    1   1   0    0    0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1828801" y="838201"/>
            <a:ext cx="8518525" cy="1470025"/>
            <a:chOff x="192" y="528"/>
            <a:chExt cx="5366" cy="926"/>
          </a:xfrm>
        </p:grpSpPr>
        <p:graphicFrame>
          <p:nvGraphicFramePr>
            <p:cNvPr id="187428" name="Object 36"/>
            <p:cNvGraphicFramePr>
              <a:graphicFrameLocks noChangeAspect="1"/>
            </p:cNvGraphicFramePr>
            <p:nvPr/>
          </p:nvGraphicFramePr>
          <p:xfrm>
            <a:off x="240" y="576"/>
            <a:ext cx="12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38" name="Equation" r:id="rId6" imgW="1524240" imgH="419040" progId="Equation.3">
                    <p:embed/>
                  </p:oleObj>
                </mc:Choice>
                <mc:Fallback>
                  <p:oleObj name="Equation" r:id="rId6" imgW="1524240" imgH="419040" progId="Equation.3">
                    <p:embed/>
                    <p:pic>
                      <p:nvPicPr>
                        <p:cNvPr id="18742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576"/>
                          <a:ext cx="1267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29" name="Object 37"/>
            <p:cNvGraphicFramePr>
              <a:graphicFrameLocks noChangeAspect="1"/>
            </p:cNvGraphicFramePr>
            <p:nvPr/>
          </p:nvGraphicFramePr>
          <p:xfrm>
            <a:off x="2640" y="528"/>
            <a:ext cx="291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39" name="Equation" r:id="rId8" imgW="3531240" imgH="419040" progId="Equation.3">
                    <p:embed/>
                  </p:oleObj>
                </mc:Choice>
                <mc:Fallback>
                  <p:oleObj name="Equation" r:id="rId8" imgW="3531240" imgH="419040" progId="Equation.3">
                    <p:embed/>
                    <p:pic>
                      <p:nvPicPr>
                        <p:cNvPr id="18742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528"/>
                          <a:ext cx="2918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30" name="Object 38"/>
            <p:cNvGraphicFramePr>
              <a:graphicFrameLocks noChangeAspect="1"/>
            </p:cNvGraphicFramePr>
            <p:nvPr/>
          </p:nvGraphicFramePr>
          <p:xfrm>
            <a:off x="192" y="1104"/>
            <a:ext cx="220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40" name="Equation" r:id="rId10" imgW="2667600" imgH="419040" progId="Equation.3">
                    <p:embed/>
                  </p:oleObj>
                </mc:Choice>
                <mc:Fallback>
                  <p:oleObj name="Equation" r:id="rId10" imgW="2667600" imgH="419040" progId="Equation.3">
                    <p:embed/>
                    <p:pic>
                      <p:nvPicPr>
                        <p:cNvPr id="18743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201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97178"/>
              </p:ext>
            </p:extLst>
          </p:nvPr>
        </p:nvGraphicFramePr>
        <p:xfrm>
          <a:off x="6766470" y="1790398"/>
          <a:ext cx="2082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1" name="Equation" r:id="rId12" imgW="2082899" imgH="526962" progId="Equation.DSMT4">
                  <p:embed/>
                </p:oleObj>
              </mc:Choice>
              <mc:Fallback>
                <p:oleObj name="Equation" r:id="rId12" imgW="2082899" imgH="5269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66470" y="1790398"/>
                        <a:ext cx="20828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28511" y="6054726"/>
            <a:ext cx="7185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self-starting. No output error.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960096" y="908720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87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0" grpId="0" build="p" autoUpdateAnimBg="0"/>
      <p:bldP spid="187421" grpId="0" build="p" autoUpdateAnimBg="0"/>
      <p:bldP spid="187422" grpId="0" build="p" autoUpdateAnimBg="0"/>
      <p:bldP spid="187423" grpId="0" build="p" autoUpdateAnimBg="0"/>
      <p:bldP spid="187424" grpId="0" build="p" autoUpdateAnimBg="0"/>
      <p:bldP spid="187425" grpId="0" build="p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8712" y="476672"/>
            <a:ext cx="8545760" cy="4114800"/>
          </a:xfrm>
        </p:spPr>
        <p:txBody>
          <a:bodyPr/>
          <a:lstStyle/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Can you draw the circuit diagram?</a:t>
            </a:r>
          </a:p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Use three D flip-flops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5106" name="Object 2"/>
          <p:cNvGraphicFramePr>
            <a:graphicFrameLocks noChangeAspect="1"/>
          </p:cNvGraphicFramePr>
          <p:nvPr/>
        </p:nvGraphicFramePr>
        <p:xfrm>
          <a:off x="2063552" y="2324299"/>
          <a:ext cx="1720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06" name="Equation" r:id="rId3" imgW="1308240" imgH="393840" progId="Equation.3">
                  <p:embed/>
                </p:oleObj>
              </mc:Choice>
              <mc:Fallback>
                <p:oleObj name="Equation" r:id="rId3" imgW="1308240" imgH="393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2324299"/>
                        <a:ext cx="17208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07" name="Object 3"/>
          <p:cNvGraphicFramePr>
            <a:graphicFrameLocks noChangeAspect="1"/>
          </p:cNvGraphicFramePr>
          <p:nvPr/>
        </p:nvGraphicFramePr>
        <p:xfrm>
          <a:off x="1957388" y="3405188"/>
          <a:ext cx="52689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07" name="Equation" r:id="rId5" imgW="2197080" imgH="266400" progId="Equation.DSMT4">
                  <p:embed/>
                </p:oleObj>
              </mc:Choice>
              <mc:Fallback>
                <p:oleObj name="Equation" r:id="rId5" imgW="219708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405188"/>
                        <a:ext cx="52689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08" name="Object 4"/>
          <p:cNvGraphicFramePr>
            <a:graphicFrameLocks noChangeAspect="1"/>
          </p:cNvGraphicFramePr>
          <p:nvPr/>
        </p:nvGraphicFramePr>
        <p:xfrm>
          <a:off x="2063552" y="4700563"/>
          <a:ext cx="311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08" name="Equation" r:id="rId7" imgW="2375280" imgH="393840" progId="Equation.3">
                  <p:embed/>
                </p:oleObj>
              </mc:Choice>
              <mc:Fallback>
                <p:oleObj name="Equation" r:id="rId7" imgW="2375280" imgH="393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700563"/>
                        <a:ext cx="3111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09" name="Object 5"/>
          <p:cNvGraphicFramePr>
            <a:graphicFrameLocks noChangeAspect="1"/>
          </p:cNvGraphicFramePr>
          <p:nvPr/>
        </p:nvGraphicFramePr>
        <p:xfrm>
          <a:off x="2063552" y="5852692"/>
          <a:ext cx="20891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09" name="Equation" r:id="rId9" imgW="1587960" imgH="393840" progId="Equation.3">
                  <p:embed/>
                </p:oleObj>
              </mc:Choice>
              <mc:Fallback>
                <p:oleObj name="Equation" r:id="rId9" imgW="1587960" imgH="393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5852692"/>
                        <a:ext cx="20891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87488" y="1124744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Design the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code detector with D flip-flop.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input code is entered from the highest bit to the lowest bit.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the input is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”, the output is “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”. Otherwise, the output is “0”.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circuit returns to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after the input of each code.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7" name="Rectangle 81"/>
          <p:cNvSpPr>
            <a:spLocks noChangeArrowheads="1"/>
          </p:cNvSpPr>
          <p:nvPr/>
        </p:nvSpPr>
        <p:spPr bwMode="auto">
          <a:xfrm>
            <a:off x="1524001" y="342901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Example 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 flipH="1">
            <a:off x="1863098" y="3031277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Line 5"/>
          <p:cNvSpPr>
            <a:spLocks noChangeShapeType="1"/>
          </p:cNvSpPr>
          <p:nvPr/>
        </p:nvSpPr>
        <p:spPr bwMode="auto">
          <a:xfrm flipH="1">
            <a:off x="3844298" y="3031277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" name="Line 6"/>
          <p:cNvSpPr>
            <a:spLocks noChangeShapeType="1"/>
          </p:cNvSpPr>
          <p:nvPr/>
        </p:nvSpPr>
        <p:spPr bwMode="auto">
          <a:xfrm flipH="1">
            <a:off x="6358898" y="3031277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" name="Line 7"/>
          <p:cNvSpPr>
            <a:spLocks noChangeShapeType="1"/>
          </p:cNvSpPr>
          <p:nvPr/>
        </p:nvSpPr>
        <p:spPr bwMode="auto">
          <a:xfrm>
            <a:off x="1863099" y="3031276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Line 8"/>
          <p:cNvSpPr>
            <a:spLocks noChangeShapeType="1"/>
          </p:cNvSpPr>
          <p:nvPr/>
        </p:nvSpPr>
        <p:spPr bwMode="auto">
          <a:xfrm>
            <a:off x="3844299" y="3031276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9"/>
          <p:cNvSpPr>
            <a:spLocks noChangeShapeType="1"/>
          </p:cNvSpPr>
          <p:nvPr/>
        </p:nvSpPr>
        <p:spPr bwMode="auto">
          <a:xfrm>
            <a:off x="6358899" y="3031276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0"/>
          <p:cNvSpPr>
            <a:spLocks noChangeShapeType="1"/>
          </p:cNvSpPr>
          <p:nvPr/>
        </p:nvSpPr>
        <p:spPr bwMode="auto">
          <a:xfrm>
            <a:off x="1482098" y="4936277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Rectangle 12"/>
          <p:cNvSpPr>
            <a:spLocks noChangeArrowheads="1"/>
          </p:cNvSpPr>
          <p:nvPr/>
        </p:nvSpPr>
        <p:spPr bwMode="auto">
          <a:xfrm>
            <a:off x="2396498" y="196447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>
            <a:off x="2396498" y="280267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 flipV="1">
            <a:off x="2396498" y="303127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Rectangle 15"/>
          <p:cNvSpPr>
            <a:spLocks noChangeArrowheads="1"/>
          </p:cNvSpPr>
          <p:nvPr/>
        </p:nvSpPr>
        <p:spPr bwMode="auto">
          <a:xfrm>
            <a:off x="2396498" y="20311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3006098" y="2116877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3082298" y="34789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Oval 18"/>
          <p:cNvSpPr>
            <a:spLocks noChangeArrowheads="1"/>
          </p:cNvSpPr>
          <p:nvPr/>
        </p:nvSpPr>
        <p:spPr bwMode="auto">
          <a:xfrm>
            <a:off x="2244098" y="295507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" name="Rectangle 19"/>
          <p:cNvSpPr>
            <a:spLocks noChangeArrowheads="1"/>
          </p:cNvSpPr>
          <p:nvPr/>
        </p:nvSpPr>
        <p:spPr bwMode="auto">
          <a:xfrm>
            <a:off x="2396498" y="35551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" name="Line 20"/>
          <p:cNvSpPr>
            <a:spLocks noChangeShapeType="1"/>
          </p:cNvSpPr>
          <p:nvPr/>
        </p:nvSpPr>
        <p:spPr bwMode="auto">
          <a:xfrm>
            <a:off x="3158498" y="3564676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Rectangle 21"/>
          <p:cNvSpPr>
            <a:spLocks noChangeArrowheads="1"/>
          </p:cNvSpPr>
          <p:nvPr/>
        </p:nvSpPr>
        <p:spPr bwMode="auto">
          <a:xfrm>
            <a:off x="4758698" y="196447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5" name="Line 22"/>
          <p:cNvSpPr>
            <a:spLocks noChangeShapeType="1"/>
          </p:cNvSpPr>
          <p:nvPr/>
        </p:nvSpPr>
        <p:spPr bwMode="auto">
          <a:xfrm>
            <a:off x="4758698" y="280267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23"/>
          <p:cNvSpPr>
            <a:spLocks noChangeShapeType="1"/>
          </p:cNvSpPr>
          <p:nvPr/>
        </p:nvSpPr>
        <p:spPr bwMode="auto">
          <a:xfrm flipV="1">
            <a:off x="4758698" y="303127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4758698" y="20311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" name="Rectangle 25"/>
          <p:cNvSpPr>
            <a:spLocks noChangeArrowheads="1"/>
          </p:cNvSpPr>
          <p:nvPr/>
        </p:nvSpPr>
        <p:spPr bwMode="auto">
          <a:xfrm>
            <a:off x="5444498" y="20311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Rectangle 26"/>
          <p:cNvSpPr>
            <a:spLocks noChangeArrowheads="1"/>
          </p:cNvSpPr>
          <p:nvPr/>
        </p:nvSpPr>
        <p:spPr bwMode="auto">
          <a:xfrm>
            <a:off x="5444498" y="34789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4606298" y="295507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1" name="Rectangle 28"/>
          <p:cNvSpPr>
            <a:spLocks noChangeArrowheads="1"/>
          </p:cNvSpPr>
          <p:nvPr/>
        </p:nvSpPr>
        <p:spPr bwMode="auto">
          <a:xfrm>
            <a:off x="4758698" y="35551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" name="Line 29"/>
          <p:cNvSpPr>
            <a:spLocks noChangeShapeType="1"/>
          </p:cNvSpPr>
          <p:nvPr/>
        </p:nvSpPr>
        <p:spPr bwMode="auto">
          <a:xfrm>
            <a:off x="5520698" y="356467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" name="Rectangle 30"/>
          <p:cNvSpPr>
            <a:spLocks noChangeArrowheads="1"/>
          </p:cNvSpPr>
          <p:nvPr/>
        </p:nvSpPr>
        <p:spPr bwMode="auto">
          <a:xfrm>
            <a:off x="7615478" y="196447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4" name="Line 31"/>
          <p:cNvSpPr>
            <a:spLocks noChangeShapeType="1"/>
          </p:cNvSpPr>
          <p:nvPr/>
        </p:nvSpPr>
        <p:spPr bwMode="auto">
          <a:xfrm>
            <a:off x="7615478" y="280267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" name="Line 32"/>
          <p:cNvSpPr>
            <a:spLocks noChangeShapeType="1"/>
          </p:cNvSpPr>
          <p:nvPr/>
        </p:nvSpPr>
        <p:spPr bwMode="auto">
          <a:xfrm flipV="1">
            <a:off x="7615478" y="303127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" name="Rectangle 33"/>
          <p:cNvSpPr>
            <a:spLocks noChangeArrowheads="1"/>
          </p:cNvSpPr>
          <p:nvPr/>
        </p:nvSpPr>
        <p:spPr bwMode="auto">
          <a:xfrm>
            <a:off x="7670718" y="199781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" name="Rectangle 34"/>
          <p:cNvSpPr>
            <a:spLocks noChangeArrowheads="1"/>
          </p:cNvSpPr>
          <p:nvPr/>
        </p:nvSpPr>
        <p:spPr bwMode="auto">
          <a:xfrm>
            <a:off x="8456853" y="199781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" name="Rectangle 35"/>
          <p:cNvSpPr>
            <a:spLocks noChangeArrowheads="1"/>
          </p:cNvSpPr>
          <p:nvPr/>
        </p:nvSpPr>
        <p:spPr bwMode="auto">
          <a:xfrm>
            <a:off x="8385415" y="343926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" name="Oval 36"/>
          <p:cNvSpPr>
            <a:spLocks noChangeArrowheads="1"/>
          </p:cNvSpPr>
          <p:nvPr/>
        </p:nvSpPr>
        <p:spPr bwMode="auto">
          <a:xfrm>
            <a:off x="7463078" y="295507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" name="Rectangle 37"/>
          <p:cNvSpPr>
            <a:spLocks noChangeArrowheads="1"/>
          </p:cNvSpPr>
          <p:nvPr/>
        </p:nvSpPr>
        <p:spPr bwMode="auto">
          <a:xfrm>
            <a:off x="7615478" y="355515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1" name="Line 38"/>
          <p:cNvSpPr>
            <a:spLocks noChangeShapeType="1"/>
          </p:cNvSpPr>
          <p:nvPr/>
        </p:nvSpPr>
        <p:spPr bwMode="auto">
          <a:xfrm>
            <a:off x="8461615" y="35249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" name="Rectangle 39"/>
          <p:cNvSpPr>
            <a:spLocks noChangeArrowheads="1"/>
          </p:cNvSpPr>
          <p:nvPr/>
        </p:nvSpPr>
        <p:spPr bwMode="auto">
          <a:xfrm>
            <a:off x="1487488" y="4361732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" name="Oval 41"/>
          <p:cNvSpPr>
            <a:spLocks noChangeArrowheads="1"/>
          </p:cNvSpPr>
          <p:nvPr/>
        </p:nvSpPr>
        <p:spPr bwMode="auto">
          <a:xfrm>
            <a:off x="4535384" y="3815662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" name="Line 43"/>
          <p:cNvSpPr>
            <a:spLocks noChangeShapeType="1"/>
          </p:cNvSpPr>
          <p:nvPr/>
        </p:nvSpPr>
        <p:spPr bwMode="auto">
          <a:xfrm>
            <a:off x="4682498" y="3901192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" name="Line 44"/>
          <p:cNvSpPr>
            <a:spLocks noChangeShapeType="1"/>
          </p:cNvSpPr>
          <p:nvPr/>
        </p:nvSpPr>
        <p:spPr bwMode="auto">
          <a:xfrm>
            <a:off x="3859109" y="3809134"/>
            <a:ext cx="3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" name="Line 45"/>
          <p:cNvSpPr>
            <a:spLocks noChangeShapeType="1"/>
          </p:cNvSpPr>
          <p:nvPr/>
        </p:nvSpPr>
        <p:spPr bwMode="auto">
          <a:xfrm flipH="1">
            <a:off x="3909926" y="4021876"/>
            <a:ext cx="27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" name="Line 46"/>
          <p:cNvSpPr>
            <a:spLocks noChangeShapeType="1"/>
          </p:cNvSpPr>
          <p:nvPr/>
        </p:nvSpPr>
        <p:spPr bwMode="auto">
          <a:xfrm>
            <a:off x="3920498" y="4016590"/>
            <a:ext cx="0" cy="45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" name="Line 47"/>
          <p:cNvSpPr>
            <a:spLocks noChangeShapeType="1"/>
          </p:cNvSpPr>
          <p:nvPr/>
        </p:nvSpPr>
        <p:spPr bwMode="auto">
          <a:xfrm flipV="1">
            <a:off x="3926894" y="4461503"/>
            <a:ext cx="53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" name="Line 48"/>
          <p:cNvSpPr>
            <a:spLocks noChangeShapeType="1"/>
          </p:cNvSpPr>
          <p:nvPr/>
        </p:nvSpPr>
        <p:spPr bwMode="auto">
          <a:xfrm>
            <a:off x="9070117" y="3798562"/>
            <a:ext cx="1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" name="Line 49"/>
          <p:cNvSpPr>
            <a:spLocks noChangeShapeType="1"/>
          </p:cNvSpPr>
          <p:nvPr/>
        </p:nvSpPr>
        <p:spPr bwMode="auto">
          <a:xfrm>
            <a:off x="9231536" y="378799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" name="Group 50"/>
          <p:cNvGrpSpPr>
            <a:grpSpLocks/>
          </p:cNvGrpSpPr>
          <p:nvPr/>
        </p:nvGrpSpPr>
        <p:grpSpPr bwMode="auto">
          <a:xfrm>
            <a:off x="3691898" y="1812076"/>
            <a:ext cx="3352800" cy="609600"/>
            <a:chOff x="1536" y="1488"/>
            <a:chExt cx="2112" cy="384"/>
          </a:xfrm>
        </p:grpSpPr>
        <p:sp>
          <p:nvSpPr>
            <p:cNvPr id="152" name="Oval 51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52"/>
            <p:cNvSpPr>
              <a:spLocks noChangeShapeType="1"/>
            </p:cNvSpPr>
            <p:nvPr/>
          </p:nvSpPr>
          <p:spPr bwMode="auto">
            <a:xfrm>
              <a:off x="1536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" name="Line 53"/>
            <p:cNvSpPr>
              <a:spLocks noChangeShapeType="1"/>
            </p:cNvSpPr>
            <p:nvPr/>
          </p:nvSpPr>
          <p:spPr bwMode="auto">
            <a:xfrm flipV="1">
              <a:off x="18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" name="Line 54"/>
            <p:cNvSpPr>
              <a:spLocks noChangeShapeType="1"/>
            </p:cNvSpPr>
            <p:nvPr/>
          </p:nvSpPr>
          <p:spPr bwMode="auto">
            <a:xfrm>
              <a:off x="1872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" name="Line 55"/>
            <p:cNvSpPr>
              <a:spLocks noChangeShapeType="1"/>
            </p:cNvSpPr>
            <p:nvPr/>
          </p:nvSpPr>
          <p:spPr bwMode="auto">
            <a:xfrm>
              <a:off x="326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8" name="Line 57"/>
          <p:cNvSpPr>
            <a:spLocks noChangeShapeType="1"/>
          </p:cNvSpPr>
          <p:nvPr/>
        </p:nvSpPr>
        <p:spPr bwMode="auto">
          <a:xfrm flipH="1">
            <a:off x="2015498" y="2345476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9" name="Oval 59"/>
          <p:cNvSpPr>
            <a:spLocks noChangeArrowheads="1"/>
          </p:cNvSpPr>
          <p:nvPr/>
        </p:nvSpPr>
        <p:spPr bwMode="auto">
          <a:xfrm>
            <a:off x="9424226" y="196228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" name="Line 61"/>
          <p:cNvSpPr>
            <a:spLocks noChangeShapeType="1"/>
          </p:cNvSpPr>
          <p:nvPr/>
        </p:nvSpPr>
        <p:spPr bwMode="auto">
          <a:xfrm>
            <a:off x="8916164" y="2208154"/>
            <a:ext cx="1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" name="Line 62"/>
          <p:cNvSpPr>
            <a:spLocks noChangeShapeType="1"/>
          </p:cNvSpPr>
          <p:nvPr/>
        </p:nvSpPr>
        <p:spPr bwMode="auto">
          <a:xfrm>
            <a:off x="6749362" y="1797207"/>
            <a:ext cx="232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" name="Line 63"/>
          <p:cNvSpPr>
            <a:spLocks noChangeShapeType="1"/>
          </p:cNvSpPr>
          <p:nvPr/>
        </p:nvSpPr>
        <p:spPr bwMode="auto">
          <a:xfrm flipV="1">
            <a:off x="2015498" y="1278676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" name="Line 64"/>
          <p:cNvSpPr>
            <a:spLocks noChangeShapeType="1"/>
          </p:cNvSpPr>
          <p:nvPr/>
        </p:nvSpPr>
        <p:spPr bwMode="auto">
          <a:xfrm flipV="1">
            <a:off x="2015498" y="1278404"/>
            <a:ext cx="7743452" cy="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" name="Line 65"/>
          <p:cNvSpPr>
            <a:spLocks noChangeShapeType="1"/>
          </p:cNvSpPr>
          <p:nvPr/>
        </p:nvSpPr>
        <p:spPr bwMode="auto">
          <a:xfrm>
            <a:off x="9577730" y="2043766"/>
            <a:ext cx="36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" name="Line 66"/>
          <p:cNvSpPr>
            <a:spLocks noChangeShapeType="1"/>
          </p:cNvSpPr>
          <p:nvPr/>
        </p:nvSpPr>
        <p:spPr bwMode="auto">
          <a:xfrm>
            <a:off x="9749078" y="1278676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" name="Oval 68"/>
          <p:cNvSpPr>
            <a:spLocks noChangeArrowheads="1"/>
          </p:cNvSpPr>
          <p:nvPr/>
        </p:nvSpPr>
        <p:spPr bwMode="auto">
          <a:xfrm>
            <a:off x="10216850" y="1980772"/>
            <a:ext cx="163512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" name="Line 69"/>
          <p:cNvSpPr>
            <a:spLocks noChangeShapeType="1"/>
          </p:cNvSpPr>
          <p:nvPr/>
        </p:nvSpPr>
        <p:spPr bwMode="auto">
          <a:xfrm>
            <a:off x="10374536" y="2064911"/>
            <a:ext cx="2460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" name="Rectangle 71"/>
          <p:cNvSpPr>
            <a:spLocks noChangeArrowheads="1"/>
          </p:cNvSpPr>
          <p:nvPr/>
        </p:nvSpPr>
        <p:spPr bwMode="auto">
          <a:xfrm>
            <a:off x="10272394" y="135769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" name="Line 73"/>
          <p:cNvSpPr>
            <a:spLocks noChangeShapeType="1"/>
          </p:cNvSpPr>
          <p:nvPr/>
        </p:nvSpPr>
        <p:spPr bwMode="auto">
          <a:xfrm>
            <a:off x="6054098" y="2345476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" name="Line 74"/>
          <p:cNvSpPr>
            <a:spLocks noChangeShapeType="1"/>
          </p:cNvSpPr>
          <p:nvPr/>
        </p:nvSpPr>
        <p:spPr bwMode="auto">
          <a:xfrm>
            <a:off x="6739898" y="1785646"/>
            <a:ext cx="0" cy="216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" name="Line 75"/>
          <p:cNvSpPr>
            <a:spLocks noChangeShapeType="1"/>
          </p:cNvSpPr>
          <p:nvPr/>
        </p:nvSpPr>
        <p:spPr bwMode="auto">
          <a:xfrm flipV="1">
            <a:off x="6745184" y="3937413"/>
            <a:ext cx="8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" name="Oval 76"/>
          <p:cNvSpPr>
            <a:spLocks noChangeArrowheads="1"/>
          </p:cNvSpPr>
          <p:nvPr/>
        </p:nvSpPr>
        <p:spPr bwMode="auto">
          <a:xfrm>
            <a:off x="6663698" y="22692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78"/>
          <p:cNvSpPr>
            <a:spLocks noChangeShapeType="1"/>
          </p:cNvSpPr>
          <p:nvPr/>
        </p:nvSpPr>
        <p:spPr bwMode="auto">
          <a:xfrm>
            <a:off x="2015498" y="303127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80"/>
          <p:cNvSpPr>
            <a:spLocks noChangeShapeType="1"/>
          </p:cNvSpPr>
          <p:nvPr/>
        </p:nvSpPr>
        <p:spPr bwMode="auto">
          <a:xfrm>
            <a:off x="4072898" y="303127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82"/>
          <p:cNvSpPr>
            <a:spLocks noChangeShapeType="1"/>
          </p:cNvSpPr>
          <p:nvPr/>
        </p:nvSpPr>
        <p:spPr bwMode="auto">
          <a:xfrm>
            <a:off x="6344150" y="303127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83"/>
          <p:cNvSpPr>
            <a:spLocks noChangeShapeType="1"/>
          </p:cNvSpPr>
          <p:nvPr/>
        </p:nvSpPr>
        <p:spPr bwMode="auto">
          <a:xfrm>
            <a:off x="1808042" y="4930990"/>
            <a:ext cx="453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Oval 84"/>
          <p:cNvSpPr>
            <a:spLocks noChangeArrowheads="1"/>
          </p:cNvSpPr>
          <p:nvPr/>
        </p:nvSpPr>
        <p:spPr bwMode="auto">
          <a:xfrm>
            <a:off x="9667592" y="196228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" name="Oval 99"/>
          <p:cNvSpPr>
            <a:spLocks noChangeArrowheads="1"/>
          </p:cNvSpPr>
          <p:nvPr/>
        </p:nvSpPr>
        <p:spPr bwMode="auto">
          <a:xfrm>
            <a:off x="3710948" y="3726601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9" name="Oval 100"/>
          <p:cNvSpPr>
            <a:spLocks noChangeArrowheads="1"/>
          </p:cNvSpPr>
          <p:nvPr/>
        </p:nvSpPr>
        <p:spPr bwMode="auto">
          <a:xfrm>
            <a:off x="6058654" y="36551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" name="Oval 101"/>
          <p:cNvSpPr>
            <a:spLocks noChangeArrowheads="1"/>
          </p:cNvSpPr>
          <p:nvPr/>
        </p:nvSpPr>
        <p:spPr bwMode="auto">
          <a:xfrm>
            <a:off x="8919736" y="3726601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1" name="组合 101"/>
          <p:cNvGrpSpPr/>
          <p:nvPr/>
        </p:nvGrpSpPr>
        <p:grpSpPr>
          <a:xfrm>
            <a:off x="9065038" y="1717319"/>
            <a:ext cx="362478" cy="637970"/>
            <a:chOff x="7165713" y="3040880"/>
            <a:chExt cx="779725" cy="637970"/>
          </a:xfrm>
        </p:grpSpPr>
        <p:sp>
          <p:nvSpPr>
            <p:cNvPr id="18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3" name="Line 94"/>
            <p:cNvSpPr>
              <a:spLocks noChangeShapeType="1"/>
            </p:cNvSpPr>
            <p:nvPr/>
          </p:nvSpPr>
          <p:spPr bwMode="auto">
            <a:xfrm flipH="1">
              <a:off x="7165713" y="3040880"/>
              <a:ext cx="46463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" name="Line 95"/>
            <p:cNvSpPr>
              <a:spLocks noChangeShapeType="1"/>
            </p:cNvSpPr>
            <p:nvPr/>
          </p:nvSpPr>
          <p:spPr bwMode="auto">
            <a:xfrm flipH="1">
              <a:off x="7197444" y="3669743"/>
              <a:ext cx="38719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6" name="AutoShape 36"/>
          <p:cNvSpPr>
            <a:spLocks noChangeArrowheads="1"/>
          </p:cNvSpPr>
          <p:nvPr/>
        </p:nvSpPr>
        <p:spPr bwMode="auto">
          <a:xfrm rot="5400000">
            <a:off x="9755298" y="1920079"/>
            <a:ext cx="649288" cy="27750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7" name="组合 109"/>
          <p:cNvGrpSpPr/>
          <p:nvPr/>
        </p:nvGrpSpPr>
        <p:grpSpPr>
          <a:xfrm>
            <a:off x="4178434" y="3590069"/>
            <a:ext cx="357190" cy="630238"/>
            <a:chOff x="7177088" y="3041650"/>
            <a:chExt cx="768350" cy="630238"/>
          </a:xfrm>
        </p:grpSpPr>
        <p:sp>
          <p:nvSpPr>
            <p:cNvPr id="188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0" name="Line 95"/>
            <p:cNvSpPr>
              <a:spLocks noChangeShapeType="1"/>
            </p:cNvSpPr>
            <p:nvPr/>
          </p:nvSpPr>
          <p:spPr bwMode="auto">
            <a:xfrm flipH="1">
              <a:off x="7177088" y="3661822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2" name="组合 114"/>
          <p:cNvGrpSpPr/>
          <p:nvPr/>
        </p:nvGrpSpPr>
        <p:grpSpPr>
          <a:xfrm>
            <a:off x="7037394" y="1926475"/>
            <a:ext cx="357190" cy="631252"/>
            <a:chOff x="7177088" y="3041650"/>
            <a:chExt cx="768350" cy="631252"/>
          </a:xfrm>
        </p:grpSpPr>
        <p:sp>
          <p:nvSpPr>
            <p:cNvPr id="193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" name="Line 95"/>
            <p:cNvSpPr>
              <a:spLocks noChangeShapeType="1"/>
            </p:cNvSpPr>
            <p:nvPr/>
          </p:nvSpPr>
          <p:spPr bwMode="auto">
            <a:xfrm flipH="1">
              <a:off x="7177088" y="367131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7" name="Line 75"/>
          <p:cNvSpPr>
            <a:spLocks noChangeShapeType="1"/>
          </p:cNvSpPr>
          <p:nvPr/>
        </p:nvSpPr>
        <p:spPr bwMode="auto">
          <a:xfrm flipV="1">
            <a:off x="7391770" y="2286515"/>
            <a:ext cx="2160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" name="Line 75"/>
          <p:cNvSpPr>
            <a:spLocks noChangeShapeType="1"/>
          </p:cNvSpPr>
          <p:nvPr/>
        </p:nvSpPr>
        <p:spPr bwMode="auto">
          <a:xfrm flipV="1">
            <a:off x="6338454" y="3028668"/>
            <a:ext cx="111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" name="Line 44"/>
          <p:cNvSpPr>
            <a:spLocks noChangeShapeType="1"/>
          </p:cNvSpPr>
          <p:nvPr/>
        </p:nvSpPr>
        <p:spPr bwMode="auto">
          <a:xfrm>
            <a:off x="2007402" y="3023382"/>
            <a:ext cx="2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" name="Line 44"/>
          <p:cNvSpPr>
            <a:spLocks noChangeShapeType="1"/>
          </p:cNvSpPr>
          <p:nvPr/>
        </p:nvSpPr>
        <p:spPr bwMode="auto">
          <a:xfrm>
            <a:off x="4079776" y="3042530"/>
            <a:ext cx="54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1" name="Line 52"/>
          <p:cNvSpPr>
            <a:spLocks noChangeShapeType="1"/>
          </p:cNvSpPr>
          <p:nvPr/>
        </p:nvSpPr>
        <p:spPr bwMode="auto">
          <a:xfrm flipH="1">
            <a:off x="1663668" y="3915916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Rectangle 53"/>
          <p:cNvSpPr>
            <a:spLocks noChangeArrowheads="1"/>
          </p:cNvSpPr>
          <p:nvPr/>
        </p:nvSpPr>
        <p:spPr bwMode="auto">
          <a:xfrm>
            <a:off x="1487488" y="32849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99" name="Oval 42"/>
          <p:cNvSpPr>
            <a:spLocks noChangeArrowheads="1"/>
          </p:cNvSpPr>
          <p:nvPr/>
        </p:nvSpPr>
        <p:spPr bwMode="auto">
          <a:xfrm>
            <a:off x="3984618" y="485239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" name="Oval 42"/>
          <p:cNvSpPr>
            <a:spLocks noChangeArrowheads="1"/>
          </p:cNvSpPr>
          <p:nvPr/>
        </p:nvSpPr>
        <p:spPr bwMode="auto">
          <a:xfrm>
            <a:off x="1919536" y="48607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5" name="Rectangle 85"/>
          <p:cNvSpPr>
            <a:spLocks noChangeArrowheads="1"/>
          </p:cNvSpPr>
          <p:nvPr/>
        </p:nvSpPr>
        <p:spPr bwMode="auto">
          <a:xfrm>
            <a:off x="1919289" y="3860801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5846" name="Group 86"/>
          <p:cNvGrpSpPr>
            <a:grpSpLocks/>
          </p:cNvGrpSpPr>
          <p:nvPr/>
        </p:nvGrpSpPr>
        <p:grpSpPr bwMode="auto">
          <a:xfrm>
            <a:off x="3440705" y="4509121"/>
            <a:ext cx="4713288" cy="555625"/>
            <a:chOff x="816" y="576"/>
            <a:chExt cx="2969" cy="350"/>
          </a:xfrm>
        </p:grpSpPr>
        <p:graphicFrame>
          <p:nvGraphicFramePr>
            <p:cNvPr id="245847" name="Object 87"/>
            <p:cNvGraphicFramePr>
              <a:graphicFrameLocks noChangeAspect="1"/>
            </p:cNvGraphicFramePr>
            <p:nvPr/>
          </p:nvGraphicFramePr>
          <p:xfrm>
            <a:off x="816" y="576"/>
            <a:ext cx="183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65" name="Equation" r:id="rId5" imgW="2223000" imgH="419040" progId="Equation.3">
                    <p:embed/>
                  </p:oleObj>
                </mc:Choice>
                <mc:Fallback>
                  <p:oleObj name="Equation" r:id="rId5" imgW="2223000" imgH="419040" progId="Equation.3">
                    <p:embed/>
                    <p:pic>
                      <p:nvPicPr>
                        <p:cNvPr id="0" name="Picture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83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8" name="Object 88"/>
            <p:cNvGraphicFramePr>
              <a:graphicFrameLocks noChangeAspect="1"/>
            </p:cNvGraphicFramePr>
            <p:nvPr/>
          </p:nvGraphicFramePr>
          <p:xfrm>
            <a:off x="3216" y="576"/>
            <a:ext cx="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66" name="Equation" r:id="rId7" imgW="673200" imgH="330120" progId="Equation.3">
                    <p:embed/>
                  </p:oleObj>
                </mc:Choice>
                <mc:Fallback>
                  <p:oleObj name="Equation" r:id="rId7" imgW="673200" imgH="330120" progId="Equation.3">
                    <p:embed/>
                    <p:pic>
                      <p:nvPicPr>
                        <p:cNvPr id="0" name="Picture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576"/>
                          <a:ext cx="56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49" name="Group 89"/>
          <p:cNvGrpSpPr>
            <a:grpSpLocks/>
          </p:cNvGrpSpPr>
          <p:nvPr/>
        </p:nvGrpSpPr>
        <p:grpSpPr bwMode="auto">
          <a:xfrm>
            <a:off x="3395700" y="4940920"/>
            <a:ext cx="7073900" cy="633412"/>
            <a:chOff x="768" y="1008"/>
            <a:chExt cx="4456" cy="399"/>
          </a:xfrm>
        </p:grpSpPr>
        <p:graphicFrame>
          <p:nvGraphicFramePr>
            <p:cNvPr id="245850" name="Object 90"/>
            <p:cNvGraphicFramePr>
              <a:graphicFrameLocks noChangeAspect="1"/>
            </p:cNvGraphicFramePr>
            <p:nvPr/>
          </p:nvGraphicFramePr>
          <p:xfrm>
            <a:off x="768" y="1104"/>
            <a:ext cx="7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67" name="Equation" r:id="rId9" imgW="838440" imgH="355680" progId="Equation.3">
                    <p:embed/>
                  </p:oleObj>
                </mc:Choice>
                <mc:Fallback>
                  <p:oleObj name="Equation" r:id="rId9" imgW="838440" imgH="355680" progId="Equation.3">
                    <p:embed/>
                    <p:pic>
                      <p:nvPicPr>
                        <p:cNvPr id="0" name="Picture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04"/>
                          <a:ext cx="70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1" name="Object 91"/>
            <p:cNvGraphicFramePr>
              <a:graphicFrameLocks noChangeAspect="1"/>
            </p:cNvGraphicFramePr>
            <p:nvPr/>
          </p:nvGraphicFramePr>
          <p:xfrm>
            <a:off x="3216" y="1008"/>
            <a:ext cx="200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68" name="Equation" r:id="rId11" imgW="2426400" imgH="470160" progId="Equation.3">
                    <p:embed/>
                  </p:oleObj>
                </mc:Choice>
                <mc:Fallback>
                  <p:oleObj name="Equation" r:id="rId11" imgW="2426400" imgH="470160" progId="Equation.3">
                    <p:embed/>
                    <p:pic>
                      <p:nvPicPr>
                        <p:cNvPr id="0" name="Picture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08"/>
                          <a:ext cx="200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52" name="Group 92"/>
          <p:cNvGrpSpPr>
            <a:grpSpLocks/>
          </p:cNvGrpSpPr>
          <p:nvPr/>
        </p:nvGrpSpPr>
        <p:grpSpPr bwMode="auto">
          <a:xfrm>
            <a:off x="3352053" y="5517182"/>
            <a:ext cx="5129212" cy="577850"/>
            <a:chOff x="720" y="1536"/>
            <a:chExt cx="3231" cy="364"/>
          </a:xfrm>
        </p:grpSpPr>
        <p:graphicFrame>
          <p:nvGraphicFramePr>
            <p:cNvPr id="245853" name="Object 93"/>
            <p:cNvGraphicFramePr>
              <a:graphicFrameLocks noChangeAspect="1"/>
            </p:cNvGraphicFramePr>
            <p:nvPr/>
          </p:nvGraphicFramePr>
          <p:xfrm>
            <a:off x="720" y="1584"/>
            <a:ext cx="9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69" name="Equation" r:id="rId13" imgW="1117800" imgH="368280" progId="Equation.3">
                    <p:embed/>
                  </p:oleObj>
                </mc:Choice>
                <mc:Fallback>
                  <p:oleObj name="Equation" r:id="rId13" imgW="1117800" imgH="368280" progId="Equation.3">
                    <p:embed/>
                    <p:pic>
                      <p:nvPicPr>
                        <p:cNvPr id="0" name="Picture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93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4" name="Object 94"/>
            <p:cNvGraphicFramePr>
              <a:graphicFrameLocks noChangeAspect="1"/>
            </p:cNvGraphicFramePr>
            <p:nvPr/>
          </p:nvGraphicFramePr>
          <p:xfrm>
            <a:off x="3216" y="1536"/>
            <a:ext cx="7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70" name="Equation" r:id="rId15" imgW="876600" imgH="368280" progId="Equation.3">
                    <p:embed/>
                  </p:oleObj>
                </mc:Choice>
                <mc:Fallback>
                  <p:oleObj name="Equation" r:id="rId15" imgW="876600" imgH="368280" progId="Equation.3">
                    <p:embed/>
                    <p:pic>
                      <p:nvPicPr>
                        <p:cNvPr id="0" name="Picture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73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65375"/>
              </p:ext>
            </p:extLst>
          </p:nvPr>
        </p:nvGraphicFramePr>
        <p:xfrm>
          <a:off x="3710735" y="6174305"/>
          <a:ext cx="1352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871" name="Equation" r:id="rId17" imgW="1016280" imgH="368280" progId="Equation.3">
                  <p:embed/>
                </p:oleObj>
              </mc:Choice>
              <mc:Fallback>
                <p:oleObj name="Equation" r:id="rId17" imgW="1016280" imgH="368280" progId="Equation.3">
                  <p:embed/>
                  <p:pic>
                    <p:nvPicPr>
                      <p:cNvPr id="0" name="Picture 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735" y="6174305"/>
                        <a:ext cx="1352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9927804" y="4986957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1685511" y="5805265"/>
            <a:ext cx="18778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Output Equation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1730516" y="4734146"/>
            <a:ext cx="184520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Excitation Equation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6" name="Line 4"/>
          <p:cNvSpPr>
            <a:spLocks noChangeShapeType="1"/>
          </p:cNvSpPr>
          <p:nvPr/>
        </p:nvSpPr>
        <p:spPr bwMode="auto">
          <a:xfrm flipH="1">
            <a:off x="1863098" y="1951157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" name="Line 5"/>
          <p:cNvSpPr>
            <a:spLocks noChangeShapeType="1"/>
          </p:cNvSpPr>
          <p:nvPr/>
        </p:nvSpPr>
        <p:spPr bwMode="auto">
          <a:xfrm flipH="1">
            <a:off x="3844298" y="1951157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Line 6"/>
          <p:cNvSpPr>
            <a:spLocks noChangeShapeType="1"/>
          </p:cNvSpPr>
          <p:nvPr/>
        </p:nvSpPr>
        <p:spPr bwMode="auto">
          <a:xfrm flipH="1">
            <a:off x="6358898" y="1951157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9" name="Line 7"/>
          <p:cNvSpPr>
            <a:spLocks noChangeShapeType="1"/>
          </p:cNvSpPr>
          <p:nvPr/>
        </p:nvSpPr>
        <p:spPr bwMode="auto">
          <a:xfrm>
            <a:off x="1863099" y="1951156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0" name="Line 8"/>
          <p:cNvSpPr>
            <a:spLocks noChangeShapeType="1"/>
          </p:cNvSpPr>
          <p:nvPr/>
        </p:nvSpPr>
        <p:spPr bwMode="auto">
          <a:xfrm>
            <a:off x="3844299" y="1951156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" name="Line 9"/>
          <p:cNvSpPr>
            <a:spLocks noChangeShapeType="1"/>
          </p:cNvSpPr>
          <p:nvPr/>
        </p:nvSpPr>
        <p:spPr bwMode="auto">
          <a:xfrm>
            <a:off x="6358899" y="1951156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" name="Line 10"/>
          <p:cNvSpPr>
            <a:spLocks noChangeShapeType="1"/>
          </p:cNvSpPr>
          <p:nvPr/>
        </p:nvSpPr>
        <p:spPr bwMode="auto">
          <a:xfrm>
            <a:off x="1482098" y="3856157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3" name="Rectangle 12"/>
          <p:cNvSpPr>
            <a:spLocks noChangeArrowheads="1"/>
          </p:cNvSpPr>
          <p:nvPr/>
        </p:nvSpPr>
        <p:spPr bwMode="auto">
          <a:xfrm>
            <a:off x="2396498" y="88435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" name="Line 13"/>
          <p:cNvSpPr>
            <a:spLocks noChangeShapeType="1"/>
          </p:cNvSpPr>
          <p:nvPr/>
        </p:nvSpPr>
        <p:spPr bwMode="auto">
          <a:xfrm>
            <a:off x="2396498" y="172255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 flipV="1">
            <a:off x="2396498" y="195115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" name="Rectangle 15"/>
          <p:cNvSpPr>
            <a:spLocks noChangeArrowheads="1"/>
          </p:cNvSpPr>
          <p:nvPr/>
        </p:nvSpPr>
        <p:spPr bwMode="auto">
          <a:xfrm>
            <a:off x="2396498" y="9510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7" name="Rectangle 16"/>
          <p:cNvSpPr>
            <a:spLocks noChangeArrowheads="1"/>
          </p:cNvSpPr>
          <p:nvPr/>
        </p:nvSpPr>
        <p:spPr bwMode="auto">
          <a:xfrm>
            <a:off x="3006098" y="1036757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8" name="Rectangle 17"/>
          <p:cNvSpPr>
            <a:spLocks noChangeArrowheads="1"/>
          </p:cNvSpPr>
          <p:nvPr/>
        </p:nvSpPr>
        <p:spPr bwMode="auto">
          <a:xfrm>
            <a:off x="3082298" y="23988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9" name="Oval 18"/>
          <p:cNvSpPr>
            <a:spLocks noChangeArrowheads="1"/>
          </p:cNvSpPr>
          <p:nvPr/>
        </p:nvSpPr>
        <p:spPr bwMode="auto">
          <a:xfrm>
            <a:off x="2244098" y="187495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0" name="Rectangle 19"/>
          <p:cNvSpPr>
            <a:spLocks noChangeArrowheads="1"/>
          </p:cNvSpPr>
          <p:nvPr/>
        </p:nvSpPr>
        <p:spPr bwMode="auto">
          <a:xfrm>
            <a:off x="2396498" y="24750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1" name="Line 20"/>
          <p:cNvSpPr>
            <a:spLocks noChangeShapeType="1"/>
          </p:cNvSpPr>
          <p:nvPr/>
        </p:nvSpPr>
        <p:spPr bwMode="auto">
          <a:xfrm>
            <a:off x="3158498" y="2484556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2" name="Rectangle 21"/>
          <p:cNvSpPr>
            <a:spLocks noChangeArrowheads="1"/>
          </p:cNvSpPr>
          <p:nvPr/>
        </p:nvSpPr>
        <p:spPr bwMode="auto">
          <a:xfrm>
            <a:off x="4758698" y="88435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3" name="Line 22"/>
          <p:cNvSpPr>
            <a:spLocks noChangeShapeType="1"/>
          </p:cNvSpPr>
          <p:nvPr/>
        </p:nvSpPr>
        <p:spPr bwMode="auto">
          <a:xfrm>
            <a:off x="4758698" y="172255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4" name="Line 23"/>
          <p:cNvSpPr>
            <a:spLocks noChangeShapeType="1"/>
          </p:cNvSpPr>
          <p:nvPr/>
        </p:nvSpPr>
        <p:spPr bwMode="auto">
          <a:xfrm flipV="1">
            <a:off x="4758698" y="195115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" name="Rectangle 24"/>
          <p:cNvSpPr>
            <a:spLocks noChangeArrowheads="1"/>
          </p:cNvSpPr>
          <p:nvPr/>
        </p:nvSpPr>
        <p:spPr bwMode="auto">
          <a:xfrm>
            <a:off x="4758698" y="9510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" name="Rectangle 25"/>
          <p:cNvSpPr>
            <a:spLocks noChangeArrowheads="1"/>
          </p:cNvSpPr>
          <p:nvPr/>
        </p:nvSpPr>
        <p:spPr bwMode="auto">
          <a:xfrm>
            <a:off x="5444498" y="9510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" name="Rectangle 26"/>
          <p:cNvSpPr>
            <a:spLocks noChangeArrowheads="1"/>
          </p:cNvSpPr>
          <p:nvPr/>
        </p:nvSpPr>
        <p:spPr bwMode="auto">
          <a:xfrm>
            <a:off x="5444498" y="23988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" name="Oval 27"/>
          <p:cNvSpPr>
            <a:spLocks noChangeArrowheads="1"/>
          </p:cNvSpPr>
          <p:nvPr/>
        </p:nvSpPr>
        <p:spPr bwMode="auto">
          <a:xfrm>
            <a:off x="4606298" y="187495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9" name="Rectangle 28"/>
          <p:cNvSpPr>
            <a:spLocks noChangeArrowheads="1"/>
          </p:cNvSpPr>
          <p:nvPr/>
        </p:nvSpPr>
        <p:spPr bwMode="auto">
          <a:xfrm>
            <a:off x="4758698" y="24750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0" name="Line 29"/>
          <p:cNvSpPr>
            <a:spLocks noChangeShapeType="1"/>
          </p:cNvSpPr>
          <p:nvPr/>
        </p:nvSpPr>
        <p:spPr bwMode="auto">
          <a:xfrm>
            <a:off x="5520698" y="248455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" name="Rectangle 30"/>
          <p:cNvSpPr>
            <a:spLocks noChangeArrowheads="1"/>
          </p:cNvSpPr>
          <p:nvPr/>
        </p:nvSpPr>
        <p:spPr bwMode="auto">
          <a:xfrm>
            <a:off x="7615478" y="88435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2" name="Line 31"/>
          <p:cNvSpPr>
            <a:spLocks noChangeShapeType="1"/>
          </p:cNvSpPr>
          <p:nvPr/>
        </p:nvSpPr>
        <p:spPr bwMode="auto">
          <a:xfrm>
            <a:off x="7615478" y="172255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" name="Line 32"/>
          <p:cNvSpPr>
            <a:spLocks noChangeShapeType="1"/>
          </p:cNvSpPr>
          <p:nvPr/>
        </p:nvSpPr>
        <p:spPr bwMode="auto">
          <a:xfrm flipV="1">
            <a:off x="7615478" y="195115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" name="Rectangle 33"/>
          <p:cNvSpPr>
            <a:spLocks noChangeArrowheads="1"/>
          </p:cNvSpPr>
          <p:nvPr/>
        </p:nvSpPr>
        <p:spPr bwMode="auto">
          <a:xfrm>
            <a:off x="7670718" y="91769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" name="Rectangle 34"/>
          <p:cNvSpPr>
            <a:spLocks noChangeArrowheads="1"/>
          </p:cNvSpPr>
          <p:nvPr/>
        </p:nvSpPr>
        <p:spPr bwMode="auto">
          <a:xfrm>
            <a:off x="8456853" y="91769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6" name="Rectangle 35"/>
          <p:cNvSpPr>
            <a:spLocks noChangeArrowheads="1"/>
          </p:cNvSpPr>
          <p:nvPr/>
        </p:nvSpPr>
        <p:spPr bwMode="auto">
          <a:xfrm>
            <a:off x="8385415" y="2359144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" name="Oval 36"/>
          <p:cNvSpPr>
            <a:spLocks noChangeArrowheads="1"/>
          </p:cNvSpPr>
          <p:nvPr/>
        </p:nvSpPr>
        <p:spPr bwMode="auto">
          <a:xfrm>
            <a:off x="7463078" y="187495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" name="Rectangle 37"/>
          <p:cNvSpPr>
            <a:spLocks noChangeArrowheads="1"/>
          </p:cNvSpPr>
          <p:nvPr/>
        </p:nvSpPr>
        <p:spPr bwMode="auto">
          <a:xfrm>
            <a:off x="7615478" y="24750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9" name="Line 38"/>
          <p:cNvSpPr>
            <a:spLocks noChangeShapeType="1"/>
          </p:cNvSpPr>
          <p:nvPr/>
        </p:nvSpPr>
        <p:spPr bwMode="auto">
          <a:xfrm>
            <a:off x="8461615" y="244486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0" name="Rectangle 39"/>
          <p:cNvSpPr>
            <a:spLocks noChangeArrowheads="1"/>
          </p:cNvSpPr>
          <p:nvPr/>
        </p:nvSpPr>
        <p:spPr bwMode="auto">
          <a:xfrm>
            <a:off x="1487488" y="3281612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1" name="Oval 41"/>
          <p:cNvSpPr>
            <a:spLocks noChangeArrowheads="1"/>
          </p:cNvSpPr>
          <p:nvPr/>
        </p:nvSpPr>
        <p:spPr bwMode="auto">
          <a:xfrm>
            <a:off x="4535384" y="2735542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2" name="Line 43"/>
          <p:cNvSpPr>
            <a:spLocks noChangeShapeType="1"/>
          </p:cNvSpPr>
          <p:nvPr/>
        </p:nvSpPr>
        <p:spPr bwMode="auto">
          <a:xfrm>
            <a:off x="4682498" y="2821072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3" name="Line 44"/>
          <p:cNvSpPr>
            <a:spLocks noChangeShapeType="1"/>
          </p:cNvSpPr>
          <p:nvPr/>
        </p:nvSpPr>
        <p:spPr bwMode="auto">
          <a:xfrm>
            <a:off x="3859109" y="2729014"/>
            <a:ext cx="3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4" name="Line 45"/>
          <p:cNvSpPr>
            <a:spLocks noChangeShapeType="1"/>
          </p:cNvSpPr>
          <p:nvPr/>
        </p:nvSpPr>
        <p:spPr bwMode="auto">
          <a:xfrm flipH="1">
            <a:off x="3909926" y="2941756"/>
            <a:ext cx="27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5" name="Line 46"/>
          <p:cNvSpPr>
            <a:spLocks noChangeShapeType="1"/>
          </p:cNvSpPr>
          <p:nvPr/>
        </p:nvSpPr>
        <p:spPr bwMode="auto">
          <a:xfrm>
            <a:off x="3920498" y="2936470"/>
            <a:ext cx="0" cy="45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" name="Line 47"/>
          <p:cNvSpPr>
            <a:spLocks noChangeShapeType="1"/>
          </p:cNvSpPr>
          <p:nvPr/>
        </p:nvSpPr>
        <p:spPr bwMode="auto">
          <a:xfrm flipV="1">
            <a:off x="3926894" y="3381383"/>
            <a:ext cx="53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7" name="Line 48"/>
          <p:cNvSpPr>
            <a:spLocks noChangeShapeType="1"/>
          </p:cNvSpPr>
          <p:nvPr/>
        </p:nvSpPr>
        <p:spPr bwMode="auto">
          <a:xfrm>
            <a:off x="9070117" y="2718442"/>
            <a:ext cx="1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8" name="Line 49"/>
          <p:cNvSpPr>
            <a:spLocks noChangeShapeType="1"/>
          </p:cNvSpPr>
          <p:nvPr/>
        </p:nvSpPr>
        <p:spPr bwMode="auto">
          <a:xfrm>
            <a:off x="9231536" y="270787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9" name="Group 50"/>
          <p:cNvGrpSpPr>
            <a:grpSpLocks/>
          </p:cNvGrpSpPr>
          <p:nvPr/>
        </p:nvGrpSpPr>
        <p:grpSpPr bwMode="auto">
          <a:xfrm>
            <a:off x="3691898" y="731956"/>
            <a:ext cx="3352800" cy="609600"/>
            <a:chOff x="1536" y="1488"/>
            <a:chExt cx="2112" cy="384"/>
          </a:xfrm>
        </p:grpSpPr>
        <p:sp>
          <p:nvSpPr>
            <p:cNvPr id="260" name="Oval 51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Line 52"/>
            <p:cNvSpPr>
              <a:spLocks noChangeShapeType="1"/>
            </p:cNvSpPr>
            <p:nvPr/>
          </p:nvSpPr>
          <p:spPr bwMode="auto">
            <a:xfrm>
              <a:off x="1536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2" name="Line 53"/>
            <p:cNvSpPr>
              <a:spLocks noChangeShapeType="1"/>
            </p:cNvSpPr>
            <p:nvPr/>
          </p:nvSpPr>
          <p:spPr bwMode="auto">
            <a:xfrm flipV="1">
              <a:off x="18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" name="Line 54"/>
            <p:cNvSpPr>
              <a:spLocks noChangeShapeType="1"/>
            </p:cNvSpPr>
            <p:nvPr/>
          </p:nvSpPr>
          <p:spPr bwMode="auto">
            <a:xfrm>
              <a:off x="1872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4" name="Line 55"/>
            <p:cNvSpPr>
              <a:spLocks noChangeShapeType="1"/>
            </p:cNvSpPr>
            <p:nvPr/>
          </p:nvSpPr>
          <p:spPr bwMode="auto">
            <a:xfrm>
              <a:off x="326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5" name="Line 56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" name="Line 57"/>
          <p:cNvSpPr>
            <a:spLocks noChangeShapeType="1"/>
          </p:cNvSpPr>
          <p:nvPr/>
        </p:nvSpPr>
        <p:spPr bwMode="auto">
          <a:xfrm flipH="1">
            <a:off x="2015498" y="1265356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7" name="Oval 59"/>
          <p:cNvSpPr>
            <a:spLocks noChangeArrowheads="1"/>
          </p:cNvSpPr>
          <p:nvPr/>
        </p:nvSpPr>
        <p:spPr bwMode="auto">
          <a:xfrm>
            <a:off x="9424226" y="88216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8" name="Line 61"/>
          <p:cNvSpPr>
            <a:spLocks noChangeShapeType="1"/>
          </p:cNvSpPr>
          <p:nvPr/>
        </p:nvSpPr>
        <p:spPr bwMode="auto">
          <a:xfrm>
            <a:off x="8916164" y="1128034"/>
            <a:ext cx="1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9" name="Line 62"/>
          <p:cNvSpPr>
            <a:spLocks noChangeShapeType="1"/>
          </p:cNvSpPr>
          <p:nvPr/>
        </p:nvSpPr>
        <p:spPr bwMode="auto">
          <a:xfrm>
            <a:off x="6749362" y="717087"/>
            <a:ext cx="232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" name="Line 63"/>
          <p:cNvSpPr>
            <a:spLocks noChangeShapeType="1"/>
          </p:cNvSpPr>
          <p:nvPr/>
        </p:nvSpPr>
        <p:spPr bwMode="auto">
          <a:xfrm flipV="1">
            <a:off x="2015498" y="198556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1" name="Line 64"/>
          <p:cNvSpPr>
            <a:spLocks noChangeShapeType="1"/>
          </p:cNvSpPr>
          <p:nvPr/>
        </p:nvSpPr>
        <p:spPr bwMode="auto">
          <a:xfrm flipV="1">
            <a:off x="2015498" y="198284"/>
            <a:ext cx="7743452" cy="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2" name="Line 65"/>
          <p:cNvSpPr>
            <a:spLocks noChangeShapeType="1"/>
          </p:cNvSpPr>
          <p:nvPr/>
        </p:nvSpPr>
        <p:spPr bwMode="auto">
          <a:xfrm>
            <a:off x="9577730" y="963646"/>
            <a:ext cx="36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3" name="Line 66"/>
          <p:cNvSpPr>
            <a:spLocks noChangeShapeType="1"/>
          </p:cNvSpPr>
          <p:nvPr/>
        </p:nvSpPr>
        <p:spPr bwMode="auto">
          <a:xfrm>
            <a:off x="9749078" y="198556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4" name="Oval 68"/>
          <p:cNvSpPr>
            <a:spLocks noChangeArrowheads="1"/>
          </p:cNvSpPr>
          <p:nvPr/>
        </p:nvSpPr>
        <p:spPr bwMode="auto">
          <a:xfrm>
            <a:off x="10216850" y="900652"/>
            <a:ext cx="163512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" name="Line 69"/>
          <p:cNvSpPr>
            <a:spLocks noChangeShapeType="1"/>
          </p:cNvSpPr>
          <p:nvPr/>
        </p:nvSpPr>
        <p:spPr bwMode="auto">
          <a:xfrm>
            <a:off x="10374536" y="984791"/>
            <a:ext cx="2460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" name="Rectangle 71"/>
          <p:cNvSpPr>
            <a:spLocks noChangeArrowheads="1"/>
          </p:cNvSpPr>
          <p:nvPr/>
        </p:nvSpPr>
        <p:spPr bwMode="auto">
          <a:xfrm>
            <a:off x="10272394" y="27757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" name="Line 73"/>
          <p:cNvSpPr>
            <a:spLocks noChangeShapeType="1"/>
          </p:cNvSpPr>
          <p:nvPr/>
        </p:nvSpPr>
        <p:spPr bwMode="auto">
          <a:xfrm>
            <a:off x="6054098" y="1265356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8" name="Line 74"/>
          <p:cNvSpPr>
            <a:spLocks noChangeShapeType="1"/>
          </p:cNvSpPr>
          <p:nvPr/>
        </p:nvSpPr>
        <p:spPr bwMode="auto">
          <a:xfrm>
            <a:off x="6739898" y="705526"/>
            <a:ext cx="0" cy="216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9" name="Line 75"/>
          <p:cNvSpPr>
            <a:spLocks noChangeShapeType="1"/>
          </p:cNvSpPr>
          <p:nvPr/>
        </p:nvSpPr>
        <p:spPr bwMode="auto">
          <a:xfrm flipV="1">
            <a:off x="6745184" y="2857293"/>
            <a:ext cx="8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0" name="Oval 76"/>
          <p:cNvSpPr>
            <a:spLocks noChangeArrowheads="1"/>
          </p:cNvSpPr>
          <p:nvPr/>
        </p:nvSpPr>
        <p:spPr bwMode="auto">
          <a:xfrm>
            <a:off x="6663698" y="118915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" name="Line 78"/>
          <p:cNvSpPr>
            <a:spLocks noChangeShapeType="1"/>
          </p:cNvSpPr>
          <p:nvPr/>
        </p:nvSpPr>
        <p:spPr bwMode="auto">
          <a:xfrm>
            <a:off x="2015498" y="195115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" name="Line 80"/>
          <p:cNvSpPr>
            <a:spLocks noChangeShapeType="1"/>
          </p:cNvSpPr>
          <p:nvPr/>
        </p:nvSpPr>
        <p:spPr bwMode="auto">
          <a:xfrm>
            <a:off x="4072898" y="195115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3" name="Line 82"/>
          <p:cNvSpPr>
            <a:spLocks noChangeShapeType="1"/>
          </p:cNvSpPr>
          <p:nvPr/>
        </p:nvSpPr>
        <p:spPr bwMode="auto">
          <a:xfrm>
            <a:off x="6344150" y="195115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" name="Line 83"/>
          <p:cNvSpPr>
            <a:spLocks noChangeShapeType="1"/>
          </p:cNvSpPr>
          <p:nvPr/>
        </p:nvSpPr>
        <p:spPr bwMode="auto">
          <a:xfrm>
            <a:off x="1808042" y="3850870"/>
            <a:ext cx="453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" name="Oval 84"/>
          <p:cNvSpPr>
            <a:spLocks noChangeArrowheads="1"/>
          </p:cNvSpPr>
          <p:nvPr/>
        </p:nvSpPr>
        <p:spPr bwMode="auto">
          <a:xfrm>
            <a:off x="9667592" y="88216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" name="Oval 99"/>
          <p:cNvSpPr>
            <a:spLocks noChangeArrowheads="1"/>
          </p:cNvSpPr>
          <p:nvPr/>
        </p:nvSpPr>
        <p:spPr bwMode="auto">
          <a:xfrm>
            <a:off x="3710948" y="2646481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" name="Oval 100"/>
          <p:cNvSpPr>
            <a:spLocks noChangeArrowheads="1"/>
          </p:cNvSpPr>
          <p:nvPr/>
        </p:nvSpPr>
        <p:spPr bwMode="auto">
          <a:xfrm>
            <a:off x="6058654" y="257504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" name="Oval 101"/>
          <p:cNvSpPr>
            <a:spLocks noChangeArrowheads="1"/>
          </p:cNvSpPr>
          <p:nvPr/>
        </p:nvSpPr>
        <p:spPr bwMode="auto">
          <a:xfrm>
            <a:off x="8919736" y="2646481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89" name="组合 101"/>
          <p:cNvGrpSpPr/>
          <p:nvPr/>
        </p:nvGrpSpPr>
        <p:grpSpPr>
          <a:xfrm>
            <a:off x="9065038" y="637199"/>
            <a:ext cx="362478" cy="637970"/>
            <a:chOff x="7165713" y="3040880"/>
            <a:chExt cx="779725" cy="637970"/>
          </a:xfrm>
        </p:grpSpPr>
        <p:sp>
          <p:nvSpPr>
            <p:cNvPr id="29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" name="Line 94"/>
            <p:cNvSpPr>
              <a:spLocks noChangeShapeType="1"/>
            </p:cNvSpPr>
            <p:nvPr/>
          </p:nvSpPr>
          <p:spPr bwMode="auto">
            <a:xfrm flipH="1">
              <a:off x="7165713" y="3040880"/>
              <a:ext cx="46463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2" name="Line 95"/>
            <p:cNvSpPr>
              <a:spLocks noChangeShapeType="1"/>
            </p:cNvSpPr>
            <p:nvPr/>
          </p:nvSpPr>
          <p:spPr bwMode="auto">
            <a:xfrm flipH="1">
              <a:off x="7197444" y="3669743"/>
              <a:ext cx="38719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4" name="AutoShape 36"/>
          <p:cNvSpPr>
            <a:spLocks noChangeArrowheads="1"/>
          </p:cNvSpPr>
          <p:nvPr/>
        </p:nvSpPr>
        <p:spPr bwMode="auto">
          <a:xfrm rot="5400000">
            <a:off x="9755298" y="839959"/>
            <a:ext cx="649288" cy="27750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95" name="组合 109"/>
          <p:cNvGrpSpPr/>
          <p:nvPr/>
        </p:nvGrpSpPr>
        <p:grpSpPr>
          <a:xfrm>
            <a:off x="4178434" y="2509949"/>
            <a:ext cx="357190" cy="630238"/>
            <a:chOff x="7177088" y="3041650"/>
            <a:chExt cx="768350" cy="630238"/>
          </a:xfrm>
        </p:grpSpPr>
        <p:sp>
          <p:nvSpPr>
            <p:cNvPr id="29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8" name="Line 95"/>
            <p:cNvSpPr>
              <a:spLocks noChangeShapeType="1"/>
            </p:cNvSpPr>
            <p:nvPr/>
          </p:nvSpPr>
          <p:spPr bwMode="auto">
            <a:xfrm flipH="1">
              <a:off x="7177088" y="3661822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0" name="组合 114"/>
          <p:cNvGrpSpPr/>
          <p:nvPr/>
        </p:nvGrpSpPr>
        <p:grpSpPr>
          <a:xfrm>
            <a:off x="7037394" y="846355"/>
            <a:ext cx="357190" cy="631252"/>
            <a:chOff x="7177088" y="3041650"/>
            <a:chExt cx="768350" cy="631252"/>
          </a:xfrm>
        </p:grpSpPr>
        <p:sp>
          <p:nvSpPr>
            <p:cNvPr id="301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3" name="Line 95"/>
            <p:cNvSpPr>
              <a:spLocks noChangeShapeType="1"/>
            </p:cNvSpPr>
            <p:nvPr/>
          </p:nvSpPr>
          <p:spPr bwMode="auto">
            <a:xfrm flipH="1">
              <a:off x="7177088" y="367131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5" name="Line 75"/>
          <p:cNvSpPr>
            <a:spLocks noChangeShapeType="1"/>
          </p:cNvSpPr>
          <p:nvPr/>
        </p:nvSpPr>
        <p:spPr bwMode="auto">
          <a:xfrm flipV="1">
            <a:off x="7391770" y="1206395"/>
            <a:ext cx="2160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6" name="Line 75"/>
          <p:cNvSpPr>
            <a:spLocks noChangeShapeType="1"/>
          </p:cNvSpPr>
          <p:nvPr/>
        </p:nvSpPr>
        <p:spPr bwMode="auto">
          <a:xfrm flipV="1">
            <a:off x="6338454" y="1948548"/>
            <a:ext cx="111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" name="Line 44"/>
          <p:cNvSpPr>
            <a:spLocks noChangeShapeType="1"/>
          </p:cNvSpPr>
          <p:nvPr/>
        </p:nvSpPr>
        <p:spPr bwMode="auto">
          <a:xfrm>
            <a:off x="2007402" y="1943262"/>
            <a:ext cx="2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" name="Line 44"/>
          <p:cNvSpPr>
            <a:spLocks noChangeShapeType="1"/>
          </p:cNvSpPr>
          <p:nvPr/>
        </p:nvSpPr>
        <p:spPr bwMode="auto">
          <a:xfrm>
            <a:off x="4079776" y="1962410"/>
            <a:ext cx="54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" name="Line 52"/>
          <p:cNvSpPr>
            <a:spLocks noChangeShapeType="1"/>
          </p:cNvSpPr>
          <p:nvPr/>
        </p:nvSpPr>
        <p:spPr bwMode="auto">
          <a:xfrm flipH="1">
            <a:off x="1663668" y="2835796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" name="Rectangle 53"/>
          <p:cNvSpPr>
            <a:spLocks noChangeArrowheads="1"/>
          </p:cNvSpPr>
          <p:nvPr/>
        </p:nvSpPr>
        <p:spPr bwMode="auto">
          <a:xfrm>
            <a:off x="1487488" y="220486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12" name="Oval 42"/>
          <p:cNvSpPr>
            <a:spLocks noChangeArrowheads="1"/>
          </p:cNvSpPr>
          <p:nvPr/>
        </p:nvSpPr>
        <p:spPr bwMode="auto">
          <a:xfrm>
            <a:off x="3999384" y="37722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" name="Oval 42"/>
          <p:cNvSpPr>
            <a:spLocks noChangeArrowheads="1"/>
          </p:cNvSpPr>
          <p:nvPr/>
        </p:nvSpPr>
        <p:spPr bwMode="auto">
          <a:xfrm>
            <a:off x="1934302" y="378065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2" name="Group 52"/>
          <p:cNvGrpSpPr>
            <a:grpSpLocks/>
          </p:cNvGrpSpPr>
          <p:nvPr/>
        </p:nvGrpSpPr>
        <p:grpSpPr bwMode="auto">
          <a:xfrm>
            <a:off x="3587959" y="392114"/>
            <a:ext cx="4713287" cy="555625"/>
            <a:chOff x="816" y="576"/>
            <a:chExt cx="2969" cy="350"/>
          </a:xfrm>
        </p:grpSpPr>
        <p:graphicFrame>
          <p:nvGraphicFramePr>
            <p:cNvPr id="41000" name="Object 40"/>
            <p:cNvGraphicFramePr>
              <a:graphicFrameLocks noChangeAspect="1"/>
            </p:cNvGraphicFramePr>
            <p:nvPr/>
          </p:nvGraphicFramePr>
          <p:xfrm>
            <a:off x="816" y="576"/>
            <a:ext cx="183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956" name="Equation" r:id="rId5" imgW="2223000" imgH="419040" progId="Equation.3">
                    <p:embed/>
                  </p:oleObj>
                </mc:Choice>
                <mc:Fallback>
                  <p:oleObj name="Equation" r:id="rId5" imgW="2223000" imgH="419040" progId="Equation.3">
                    <p:embed/>
                    <p:pic>
                      <p:nvPicPr>
                        <p:cNvPr id="0" name="Picture 1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83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2" name="Object 42"/>
            <p:cNvGraphicFramePr>
              <a:graphicFrameLocks noChangeAspect="1"/>
            </p:cNvGraphicFramePr>
            <p:nvPr/>
          </p:nvGraphicFramePr>
          <p:xfrm>
            <a:off x="3216" y="576"/>
            <a:ext cx="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957" name="Equation" r:id="rId7" imgW="673200" imgH="330120" progId="Equation.3">
                    <p:embed/>
                  </p:oleObj>
                </mc:Choice>
                <mc:Fallback>
                  <p:oleObj name="Equation" r:id="rId7" imgW="673200" imgH="330120" progId="Equation.3">
                    <p:embed/>
                    <p:pic>
                      <p:nvPicPr>
                        <p:cNvPr id="0" name="Picture 1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576"/>
                          <a:ext cx="56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46372"/>
              </p:ext>
            </p:extLst>
          </p:nvPr>
        </p:nvGraphicFramePr>
        <p:xfrm>
          <a:off x="4484316" y="4276289"/>
          <a:ext cx="4802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58" name="Equation" r:id="rId9" imgW="3658320" imgH="419040" progId="Equation.3">
                  <p:embed/>
                </p:oleObj>
              </mc:Choice>
              <mc:Fallback>
                <p:oleObj name="Equation" r:id="rId9" imgW="3658320" imgH="419040" progId="Equation.3">
                  <p:embed/>
                  <p:pic>
                    <p:nvPicPr>
                      <p:cNvPr id="0" name="Picture 1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316" y="4276289"/>
                        <a:ext cx="48021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321453"/>
              </p:ext>
            </p:extLst>
          </p:nvPr>
        </p:nvGraphicFramePr>
        <p:xfrm>
          <a:off x="4484316" y="5038289"/>
          <a:ext cx="55721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59" name="Equation" r:id="rId11" imgW="4242600" imgH="419040" progId="Equation.3">
                  <p:embed/>
                </p:oleObj>
              </mc:Choice>
              <mc:Fallback>
                <p:oleObj name="Equation" r:id="rId11" imgW="4242600" imgH="419040" progId="Equation.3">
                  <p:embed/>
                  <p:pic>
                    <p:nvPicPr>
                      <p:cNvPr id="0" name="Picture 1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316" y="5038289"/>
                        <a:ext cx="55721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9720"/>
              </p:ext>
            </p:extLst>
          </p:nvPr>
        </p:nvGraphicFramePr>
        <p:xfrm>
          <a:off x="4484316" y="5800289"/>
          <a:ext cx="53609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60" name="Equation" r:id="rId13" imgW="4090320" imgH="419040" progId="Equation.3">
                  <p:embed/>
                </p:oleObj>
              </mc:Choice>
              <mc:Fallback>
                <p:oleObj name="Equation" r:id="rId13" imgW="4090320" imgH="419040" progId="Equation.3">
                  <p:embed/>
                  <p:pic>
                    <p:nvPicPr>
                      <p:cNvPr id="0" name="Picture 1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316" y="5800289"/>
                        <a:ext cx="53609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1"/>
          <p:cNvSpPr>
            <a:spLocks noChangeArrowheads="1"/>
          </p:cNvSpPr>
          <p:nvPr/>
        </p:nvSpPr>
        <p:spPr bwMode="auto">
          <a:xfrm>
            <a:off x="3771537" y="5674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24000" y="3106983"/>
            <a:ext cx="4788024" cy="547043"/>
            <a:chOff x="0" y="3106982"/>
            <a:chExt cx="4788024" cy="547043"/>
          </a:xfrm>
        </p:grpSpPr>
        <p:graphicFrame>
          <p:nvGraphicFramePr>
            <p:cNvPr id="4100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297918"/>
                </p:ext>
              </p:extLst>
            </p:nvPr>
          </p:nvGraphicFramePr>
          <p:xfrm>
            <a:off x="3435474" y="3152375"/>
            <a:ext cx="135255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961" name="Equation" r:id="rId15" imgW="1016280" imgH="368280" progId="Equation.3">
                    <p:embed/>
                  </p:oleObj>
                </mc:Choice>
                <mc:Fallback>
                  <p:oleObj name="Equation" r:id="rId15" imgW="1016280" imgH="368280" progId="Equation.3">
                    <p:embed/>
                    <p:pic>
                      <p:nvPicPr>
                        <p:cNvPr id="0" name="Picture 1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474" y="3152375"/>
                          <a:ext cx="1352550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0" y="3106982"/>
              <a:ext cx="29258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Output Equation 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: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50496" y="1077913"/>
            <a:ext cx="9046005" cy="1416050"/>
            <a:chOff x="26495" y="1077913"/>
            <a:chExt cx="9046005" cy="1416050"/>
          </a:xfrm>
        </p:grpSpPr>
        <p:grpSp>
          <p:nvGrpSpPr>
            <p:cNvPr id="41013" name="Group 53"/>
            <p:cNvGrpSpPr>
              <a:grpSpLocks/>
            </p:cNvGrpSpPr>
            <p:nvPr/>
          </p:nvGrpSpPr>
          <p:grpSpPr bwMode="auto">
            <a:xfrm>
              <a:off x="1998600" y="1077913"/>
              <a:ext cx="7073900" cy="633412"/>
              <a:chOff x="768" y="1008"/>
              <a:chExt cx="4456" cy="399"/>
            </a:xfrm>
          </p:grpSpPr>
          <p:graphicFrame>
            <p:nvGraphicFramePr>
              <p:cNvPr id="41003" name="Object 43"/>
              <p:cNvGraphicFramePr>
                <a:graphicFrameLocks noChangeAspect="1"/>
              </p:cNvGraphicFramePr>
              <p:nvPr/>
            </p:nvGraphicFramePr>
            <p:xfrm>
              <a:off x="768" y="1104"/>
              <a:ext cx="70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9962" name="Equation" r:id="rId17" imgW="838440" imgH="355680" progId="Equation.3">
                      <p:embed/>
                    </p:oleObj>
                  </mc:Choice>
                  <mc:Fallback>
                    <p:oleObj name="Equation" r:id="rId17" imgW="838440" imgH="355680" progId="Equation.3">
                      <p:embed/>
                      <p:pic>
                        <p:nvPicPr>
                          <p:cNvPr id="0" name="Picture 14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104"/>
                            <a:ext cx="702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5" name="Object 45"/>
              <p:cNvGraphicFramePr>
                <a:graphicFrameLocks noChangeAspect="1"/>
              </p:cNvGraphicFramePr>
              <p:nvPr/>
            </p:nvGraphicFramePr>
            <p:xfrm>
              <a:off x="3216" y="1008"/>
              <a:ext cx="2008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9963" name="Equation" r:id="rId19" imgW="2426400" imgH="470160" progId="Equation.3">
                      <p:embed/>
                    </p:oleObj>
                  </mc:Choice>
                  <mc:Fallback>
                    <p:oleObj name="Equation" r:id="rId19" imgW="2426400" imgH="470160" progId="Equation.3">
                      <p:embed/>
                      <p:pic>
                        <p:nvPicPr>
                          <p:cNvPr id="0" name="Picture 14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008" cy="3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14" name="Group 54"/>
            <p:cNvGrpSpPr>
              <a:grpSpLocks/>
            </p:cNvGrpSpPr>
            <p:nvPr/>
          </p:nvGrpSpPr>
          <p:grpSpPr bwMode="auto">
            <a:xfrm>
              <a:off x="1963068" y="1916113"/>
              <a:ext cx="5129212" cy="577850"/>
              <a:chOff x="720" y="1536"/>
              <a:chExt cx="3231" cy="364"/>
            </a:xfrm>
          </p:grpSpPr>
          <p:graphicFrame>
            <p:nvGraphicFramePr>
              <p:cNvPr id="41006" name="Object 46"/>
              <p:cNvGraphicFramePr>
                <a:graphicFrameLocks noChangeAspect="1"/>
              </p:cNvGraphicFramePr>
              <p:nvPr/>
            </p:nvGraphicFramePr>
            <p:xfrm>
              <a:off x="720" y="1584"/>
              <a:ext cx="936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9964" name="Equation" r:id="rId21" imgW="1117800" imgH="368280" progId="Equation.3">
                      <p:embed/>
                    </p:oleObj>
                  </mc:Choice>
                  <mc:Fallback>
                    <p:oleObj name="Equation" r:id="rId21" imgW="1117800" imgH="368280" progId="Equation.3">
                      <p:embed/>
                      <p:pic>
                        <p:nvPicPr>
                          <p:cNvPr id="0" name="Picture 14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584"/>
                            <a:ext cx="936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7" name="Object 47"/>
              <p:cNvGraphicFramePr>
                <a:graphicFrameLocks noChangeAspect="1"/>
              </p:cNvGraphicFramePr>
              <p:nvPr/>
            </p:nvGraphicFramePr>
            <p:xfrm>
              <a:off x="3216" y="1536"/>
              <a:ext cx="735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9965" name="Equation" r:id="rId23" imgW="876600" imgH="368280" progId="Equation.3">
                      <p:embed/>
                    </p:oleObj>
                  </mc:Choice>
                  <mc:Fallback>
                    <p:oleObj name="Equation" r:id="rId23" imgW="876600" imgH="368280" progId="Equation.3">
                      <p:embed/>
                      <p:pic>
                        <p:nvPicPr>
                          <p:cNvPr id="0" name="Picture 14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536"/>
                            <a:ext cx="735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Rectangle 61"/>
            <p:cNvSpPr>
              <a:spLocks noChangeArrowheads="1"/>
            </p:cNvSpPr>
            <p:nvPr/>
          </p:nvSpPr>
          <p:spPr bwMode="auto">
            <a:xfrm>
              <a:off x="26495" y="1240595"/>
              <a:ext cx="1787344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Excitation Equation 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: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1559496" y="5151655"/>
            <a:ext cx="2475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Equation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0" y="2362200"/>
            <a:ext cx="2895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34000" y="457200"/>
            <a:ext cx="2895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657600" y="533401"/>
            <a:ext cx="1752600" cy="485775"/>
          </a:xfrm>
          <a:prstGeom prst="rightArrow">
            <a:avLst>
              <a:gd name="adj1" fmla="val 50000"/>
              <a:gd name="adj2" fmla="val 9019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4572000" y="2895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4572000" y="16002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4038600" y="3276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038600" y="1295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038600" y="129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572000" y="175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4572000" y="1600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4800600" y="160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876800" y="106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4800600" y="15240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876800" y="10668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8229601" y="5334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8229600" y="1524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8229600" y="1219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8915400" y="1524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9220200" y="1219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868680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86868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8686800" y="3048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86868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8229600" y="25146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H="1" flipV="1">
            <a:off x="8229600" y="2971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21555" y="604391"/>
            <a:ext cx="272702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Combinational 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Logic Circuit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867401" y="2819401"/>
            <a:ext cx="1733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Flip-Flop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2667001" y="371476"/>
            <a:ext cx="1141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9144001" y="447676"/>
            <a:ext cx="1141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8305801" y="3190876"/>
            <a:ext cx="1141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038601" y="3190876"/>
            <a:ext cx="1141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1981200" y="4191001"/>
            <a:ext cx="24304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time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step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5867401" y="4191001"/>
            <a:ext cx="23952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1981200" y="5029201"/>
            <a:ext cx="260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5867400" y="5029201"/>
            <a:ext cx="35942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present state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1905001" y="5791201"/>
            <a:ext cx="4116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excitation input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2" grpId="0" build="p" autoUpdateAnimBg="0"/>
      <p:bldP spid="29743" grpId="0" build="p" autoUpdateAnimBg="0"/>
      <p:bldP spid="29744" grpId="0" build="p" autoUpdateAnimBg="0"/>
      <p:bldP spid="29745" grpId="0" build="p" autoUpdateAnimBg="0"/>
      <p:bldP spid="2974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36" name="Group 52"/>
          <p:cNvGrpSpPr>
            <a:grpSpLocks/>
          </p:cNvGrpSpPr>
          <p:nvPr/>
        </p:nvGrpSpPr>
        <p:grpSpPr bwMode="auto">
          <a:xfrm>
            <a:off x="1981200" y="2133600"/>
            <a:ext cx="7462838" cy="4495800"/>
            <a:chOff x="288" y="1344"/>
            <a:chExt cx="4701" cy="2832"/>
          </a:xfrm>
        </p:grpSpPr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288" y="1344"/>
              <a:ext cx="4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Y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480" y="1728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4272" y="1392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2016" y="1440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2438400" y="3276601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0  0   1    0     1     0     0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2438400" y="3657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0  1   0    0     1     1     0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2438400" y="41148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0  1   1    1     0     0     0</a:t>
            </a: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438400" y="46482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1  0   0    1     0     1     0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438400" y="5181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1  0   1    1     1     0     0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438400" y="5637214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1  1   0    0     0     0     1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438400" y="6094414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1  1   1    0     0     0     1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438400" y="27432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0  0   0    0     0     1     0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1524001" y="152401"/>
            <a:ext cx="4594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42037" name="Group 53"/>
          <p:cNvGrpSpPr>
            <a:grpSpLocks/>
          </p:cNvGrpSpPr>
          <p:nvPr/>
        </p:nvGrpSpPr>
        <p:grpSpPr bwMode="auto">
          <a:xfrm>
            <a:off x="2209800" y="685800"/>
            <a:ext cx="7588250" cy="1316038"/>
            <a:chOff x="432" y="432"/>
            <a:chExt cx="4780" cy="829"/>
          </a:xfrm>
        </p:grpSpPr>
        <p:graphicFrame>
          <p:nvGraphicFramePr>
            <p:cNvPr id="42031" name="Object 47"/>
            <p:cNvGraphicFramePr>
              <a:graphicFrameLocks noChangeAspect="1"/>
            </p:cNvGraphicFramePr>
            <p:nvPr/>
          </p:nvGraphicFramePr>
          <p:xfrm>
            <a:off x="432" y="528"/>
            <a:ext cx="17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598" name="Equation" r:id="rId6" imgW="2057760" imgH="419040" progId="Equation.3">
                    <p:embed/>
                  </p:oleObj>
                </mc:Choice>
                <mc:Fallback>
                  <p:oleObj name="Equation" r:id="rId6" imgW="2057760" imgH="41904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28"/>
                          <a:ext cx="1705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2" name="Object 48"/>
            <p:cNvGraphicFramePr>
              <a:graphicFrameLocks noChangeAspect="1"/>
            </p:cNvGraphicFramePr>
            <p:nvPr/>
          </p:nvGraphicFramePr>
          <p:xfrm>
            <a:off x="3072" y="432"/>
            <a:ext cx="214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599" name="Equation" r:id="rId8" imgW="2578680" imgH="419040" progId="Equation.3">
                    <p:embed/>
                  </p:oleObj>
                </mc:Choice>
                <mc:Fallback>
                  <p:oleObj name="Equation" r:id="rId8" imgW="2578680" imgH="41904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2140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3" name="Object 49"/>
            <p:cNvGraphicFramePr>
              <a:graphicFrameLocks noChangeAspect="1"/>
            </p:cNvGraphicFramePr>
            <p:nvPr/>
          </p:nvGraphicFramePr>
          <p:xfrm>
            <a:off x="432" y="912"/>
            <a:ext cx="202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00" name="Equation" r:id="rId10" imgW="2439000" imgH="419040" progId="Equation.3">
                    <p:embed/>
                  </p:oleObj>
                </mc:Choice>
                <mc:Fallback>
                  <p:oleObj name="Equation" r:id="rId10" imgW="2439000" imgH="41904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12"/>
                          <a:ext cx="202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50"/>
            <p:cNvGraphicFramePr>
              <a:graphicFrameLocks noChangeAspect="1"/>
            </p:cNvGraphicFramePr>
            <p:nvPr/>
          </p:nvGraphicFramePr>
          <p:xfrm>
            <a:off x="3120" y="912"/>
            <a:ext cx="85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8601" name="Equation" r:id="rId12" imgW="1016280" imgH="368280" progId="Equation.3">
                    <p:embed/>
                  </p:oleObj>
                </mc:Choice>
                <mc:Fallback>
                  <p:oleObj name="Equation" r:id="rId12" imgW="1016280" imgH="368280" progId="Equation.3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12"/>
                          <a:ext cx="85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9" grpId="0" build="p" autoUpdateAnimBg="0"/>
      <p:bldP spid="42020" grpId="0" build="p" autoUpdateAnimBg="0"/>
      <p:bldP spid="42021" grpId="0" build="p" autoUpdateAnimBg="0"/>
      <p:bldP spid="42022" grpId="0" build="p" autoUpdateAnimBg="0"/>
      <p:bldP spid="42023" grpId="0" build="p" autoUpdateAnimBg="0"/>
      <p:bldP spid="42024" grpId="0" build="p" autoUpdateAnimBg="0"/>
      <p:bldP spid="42025" grpId="0" build="p" autoUpdateAnimBg="0"/>
      <p:bldP spid="4202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008188" y="38374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379788" y="38374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751388" y="38374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046788" y="38374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046788" y="52852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675188" y="52852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227388" y="52852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855788" y="5285260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43108" name="Group 100"/>
          <p:cNvGrpSpPr>
            <a:grpSpLocks/>
          </p:cNvGrpSpPr>
          <p:nvPr/>
        </p:nvGrpSpPr>
        <p:grpSpPr bwMode="auto">
          <a:xfrm>
            <a:off x="2846388" y="3427885"/>
            <a:ext cx="590550" cy="725487"/>
            <a:chOff x="833" y="2341"/>
            <a:chExt cx="372" cy="457"/>
          </a:xfrm>
        </p:grpSpPr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881" y="2797"/>
              <a:ext cx="270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833" y="234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09" name="Group 101"/>
          <p:cNvGrpSpPr>
            <a:grpSpLocks/>
          </p:cNvGrpSpPr>
          <p:nvPr/>
        </p:nvGrpSpPr>
        <p:grpSpPr bwMode="auto">
          <a:xfrm>
            <a:off x="4141788" y="3456460"/>
            <a:ext cx="590550" cy="695325"/>
            <a:chOff x="1649" y="2359"/>
            <a:chExt cx="372" cy="438"/>
          </a:xfrm>
        </p:grpSpPr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697" y="2797"/>
              <a:ext cx="28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1649" y="23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5589588" y="3532660"/>
            <a:ext cx="590550" cy="619125"/>
            <a:chOff x="2561" y="2407"/>
            <a:chExt cx="372" cy="390"/>
          </a:xfrm>
        </p:grpSpPr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2609" y="2797"/>
              <a:ext cx="24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2561" y="24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>
            <a:off x="6503988" y="4447060"/>
            <a:ext cx="590550" cy="847725"/>
            <a:chOff x="3137" y="2983"/>
            <a:chExt cx="372" cy="534"/>
          </a:xfrm>
        </p:grpSpPr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137" y="2989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3137" y="298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2" name="Group 104"/>
          <p:cNvGrpSpPr>
            <a:grpSpLocks/>
          </p:cNvGrpSpPr>
          <p:nvPr/>
        </p:nvGrpSpPr>
        <p:grpSpPr bwMode="auto">
          <a:xfrm>
            <a:off x="5513388" y="5513860"/>
            <a:ext cx="666750" cy="579437"/>
            <a:chOff x="2513" y="3655"/>
            <a:chExt cx="420" cy="365"/>
          </a:xfrm>
        </p:grpSpPr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H="1">
              <a:off x="2513" y="3709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2561" y="3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3" name="Group 105"/>
          <p:cNvGrpSpPr>
            <a:grpSpLocks/>
          </p:cNvGrpSpPr>
          <p:nvPr/>
        </p:nvGrpSpPr>
        <p:grpSpPr bwMode="auto">
          <a:xfrm>
            <a:off x="4141788" y="5513860"/>
            <a:ext cx="590550" cy="579437"/>
            <a:chOff x="1649" y="3655"/>
            <a:chExt cx="372" cy="365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1649" y="3709"/>
              <a:ext cx="3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649" y="3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4" name="Group 106"/>
          <p:cNvGrpSpPr>
            <a:grpSpLocks/>
          </p:cNvGrpSpPr>
          <p:nvPr/>
        </p:nvGrpSpPr>
        <p:grpSpPr bwMode="auto">
          <a:xfrm>
            <a:off x="2617788" y="4304185"/>
            <a:ext cx="838200" cy="1069975"/>
            <a:chOff x="689" y="2893"/>
            <a:chExt cx="528" cy="674"/>
          </a:xfrm>
        </p:grpSpPr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H="1" flipV="1">
              <a:off x="829" y="2893"/>
              <a:ext cx="388" cy="67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689" y="3109"/>
              <a:ext cx="3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3115" name="Group 107"/>
          <p:cNvGrpSpPr>
            <a:grpSpLocks/>
          </p:cNvGrpSpPr>
          <p:nvPr/>
        </p:nvGrpSpPr>
        <p:grpSpPr bwMode="auto">
          <a:xfrm>
            <a:off x="1703388" y="4456584"/>
            <a:ext cx="590550" cy="762000"/>
            <a:chOff x="113" y="2989"/>
            <a:chExt cx="372" cy="480"/>
          </a:xfrm>
        </p:grpSpPr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V="1">
              <a:off x="449" y="2989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13" y="303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sp>
        <p:nvSpPr>
          <p:cNvPr id="43089" name="Rectangle 81"/>
          <p:cNvSpPr>
            <a:spLocks noChangeArrowheads="1"/>
          </p:cNvSpPr>
          <p:nvPr/>
        </p:nvSpPr>
        <p:spPr bwMode="auto">
          <a:xfrm>
            <a:off x="1524001" y="152400"/>
            <a:ext cx="42839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095" name="Line 87"/>
          <p:cNvSpPr>
            <a:spLocks noChangeShapeType="1"/>
          </p:cNvSpPr>
          <p:nvPr/>
        </p:nvSpPr>
        <p:spPr bwMode="auto">
          <a:xfrm flipV="1">
            <a:off x="6088064" y="765175"/>
            <a:ext cx="4257675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6" name="Line 88"/>
          <p:cNvSpPr>
            <a:spLocks noChangeShapeType="1"/>
          </p:cNvSpPr>
          <p:nvPr/>
        </p:nvSpPr>
        <p:spPr bwMode="auto">
          <a:xfrm>
            <a:off x="7537450" y="404814"/>
            <a:ext cx="0" cy="309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3097" name="Group 89"/>
          <p:cNvGrpSpPr>
            <a:grpSpLocks/>
          </p:cNvGrpSpPr>
          <p:nvPr/>
        </p:nvGrpSpPr>
        <p:grpSpPr bwMode="auto">
          <a:xfrm>
            <a:off x="5808663" y="333376"/>
            <a:ext cx="4729444" cy="3205163"/>
            <a:chOff x="476" y="845"/>
            <a:chExt cx="3611" cy="2815"/>
          </a:xfrm>
        </p:grpSpPr>
        <p:sp>
          <p:nvSpPr>
            <p:cNvPr id="43098" name="Rectangle 90"/>
            <p:cNvSpPr>
              <a:spLocks noChangeArrowheads="1"/>
            </p:cNvSpPr>
            <p:nvPr/>
          </p:nvSpPr>
          <p:spPr bwMode="auto">
            <a:xfrm>
              <a:off x="476" y="845"/>
              <a:ext cx="3611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Y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43099" name="Rectangle 91"/>
            <p:cNvSpPr>
              <a:spLocks noChangeArrowheads="1"/>
            </p:cNvSpPr>
            <p:nvPr/>
          </p:nvSpPr>
          <p:spPr bwMode="auto">
            <a:xfrm>
              <a:off x="748" y="1555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0  0   1    0     1     0     0</a:t>
              </a:r>
            </a:p>
          </p:txBody>
        </p:sp>
        <p:sp>
          <p:nvSpPr>
            <p:cNvPr id="43100" name="Rectangle 92"/>
            <p:cNvSpPr>
              <a:spLocks noChangeArrowheads="1"/>
            </p:cNvSpPr>
            <p:nvPr/>
          </p:nvSpPr>
          <p:spPr bwMode="auto">
            <a:xfrm>
              <a:off x="748" y="1806"/>
              <a:ext cx="3176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0  1   0    0     1     1     0</a:t>
              </a:r>
            </a:p>
          </p:txBody>
        </p:sp>
        <p:sp>
          <p:nvSpPr>
            <p:cNvPr id="43101" name="Rectangle 93"/>
            <p:cNvSpPr>
              <a:spLocks noChangeArrowheads="1"/>
            </p:cNvSpPr>
            <p:nvPr/>
          </p:nvSpPr>
          <p:spPr bwMode="auto">
            <a:xfrm>
              <a:off x="748" y="2093"/>
              <a:ext cx="3176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0  1   1    1     0     0     0</a:t>
              </a:r>
            </a:p>
          </p:txBody>
        </p:sp>
        <p:sp>
          <p:nvSpPr>
            <p:cNvPr id="43102" name="Rectangle 94"/>
            <p:cNvSpPr>
              <a:spLocks noChangeArrowheads="1"/>
            </p:cNvSpPr>
            <p:nvPr/>
          </p:nvSpPr>
          <p:spPr bwMode="auto">
            <a:xfrm>
              <a:off x="748" y="2429"/>
              <a:ext cx="3176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1  0   0    1     0     1     0</a:t>
              </a:r>
            </a:p>
          </p:txBody>
        </p:sp>
        <p:sp>
          <p:nvSpPr>
            <p:cNvPr id="43103" name="Rectangle 95"/>
            <p:cNvSpPr>
              <a:spLocks noChangeArrowheads="1"/>
            </p:cNvSpPr>
            <p:nvPr/>
          </p:nvSpPr>
          <p:spPr bwMode="auto">
            <a:xfrm>
              <a:off x="748" y="2766"/>
              <a:ext cx="314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1  0   1    1     1     0     0</a:t>
              </a:r>
            </a:p>
          </p:txBody>
        </p:sp>
        <p:sp>
          <p:nvSpPr>
            <p:cNvPr id="43104" name="Rectangle 96"/>
            <p:cNvSpPr>
              <a:spLocks noChangeArrowheads="1"/>
            </p:cNvSpPr>
            <p:nvPr/>
          </p:nvSpPr>
          <p:spPr bwMode="auto">
            <a:xfrm>
              <a:off x="748" y="3042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1  1   0    0     0     0     1</a:t>
              </a:r>
            </a:p>
          </p:txBody>
        </p:sp>
        <p:sp>
          <p:nvSpPr>
            <p:cNvPr id="43105" name="Rectangle 97"/>
            <p:cNvSpPr>
              <a:spLocks noChangeArrowheads="1"/>
            </p:cNvSpPr>
            <p:nvPr/>
          </p:nvSpPr>
          <p:spPr bwMode="auto">
            <a:xfrm>
              <a:off x="748" y="3338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1  1   1    0     0     0     1</a:t>
              </a:r>
            </a:p>
          </p:txBody>
        </p:sp>
        <p:sp>
          <p:nvSpPr>
            <p:cNvPr id="43106" name="Rectangle 98"/>
            <p:cNvSpPr>
              <a:spLocks noChangeArrowheads="1"/>
            </p:cNvSpPr>
            <p:nvPr/>
          </p:nvSpPr>
          <p:spPr bwMode="auto">
            <a:xfrm>
              <a:off x="748" y="1228"/>
              <a:ext cx="314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0  0   0    0     0     1     0</a:t>
              </a:r>
            </a:p>
          </p:txBody>
        </p:sp>
      </p:grpSp>
      <p:sp>
        <p:nvSpPr>
          <p:cNvPr id="43107" name="Line 99"/>
          <p:cNvSpPr>
            <a:spLocks noChangeShapeType="1"/>
          </p:cNvSpPr>
          <p:nvPr/>
        </p:nvSpPr>
        <p:spPr bwMode="auto">
          <a:xfrm>
            <a:off x="9769475" y="404814"/>
            <a:ext cx="0" cy="3024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631504" y="6165305"/>
            <a:ext cx="9073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Role of circuit: it is a circuit counting seven numbers.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Rectangle 104"/>
          <p:cNvSpPr>
            <a:spLocks noGrp="1" noChangeArrowheads="1"/>
          </p:cNvSpPr>
          <p:nvPr>
            <p:ph type="title"/>
          </p:nvPr>
        </p:nvSpPr>
        <p:spPr>
          <a:xfrm>
            <a:off x="1631504" y="326266"/>
            <a:ext cx="8915400" cy="1446550"/>
          </a:xfrm>
          <a:noFill/>
          <a:ln/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Analyze the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(write the equation, state table, state diagram, role).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 flipH="1">
            <a:off x="1863098" y="4183405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 flipH="1">
            <a:off x="3844298" y="4183405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6"/>
          <p:cNvSpPr>
            <a:spLocks noChangeShapeType="1"/>
          </p:cNvSpPr>
          <p:nvPr/>
        </p:nvSpPr>
        <p:spPr bwMode="auto">
          <a:xfrm flipH="1">
            <a:off x="6358898" y="4183405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>
            <a:off x="1863099" y="4183404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3844299" y="4183404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6358899" y="4183404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1482098" y="6088405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2396498" y="3116604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2396498" y="395480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 flipV="1">
            <a:off x="2396498" y="418340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2396498" y="31832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3006098" y="3269005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3082298" y="46310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2244098" y="410720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2396498" y="47072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3158498" y="471680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4758698" y="3116604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>
            <a:off x="4758698" y="395480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 flipV="1">
            <a:off x="4758698" y="418340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4758698" y="31832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5444498" y="31832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5444498" y="46310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" name="Oval 27"/>
          <p:cNvSpPr>
            <a:spLocks noChangeArrowheads="1"/>
          </p:cNvSpPr>
          <p:nvPr/>
        </p:nvSpPr>
        <p:spPr bwMode="auto">
          <a:xfrm>
            <a:off x="4606298" y="410720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4758698" y="47072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0" name="Line 29"/>
          <p:cNvSpPr>
            <a:spLocks noChangeShapeType="1"/>
          </p:cNvSpPr>
          <p:nvPr/>
        </p:nvSpPr>
        <p:spPr bwMode="auto">
          <a:xfrm>
            <a:off x="5520698" y="471680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" name="Rectangle 30"/>
          <p:cNvSpPr>
            <a:spLocks noChangeArrowheads="1"/>
          </p:cNvSpPr>
          <p:nvPr/>
        </p:nvSpPr>
        <p:spPr bwMode="auto">
          <a:xfrm>
            <a:off x="7615478" y="3116604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>
            <a:off x="7615478" y="395480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32"/>
          <p:cNvSpPr>
            <a:spLocks noChangeShapeType="1"/>
          </p:cNvSpPr>
          <p:nvPr/>
        </p:nvSpPr>
        <p:spPr bwMode="auto">
          <a:xfrm flipV="1">
            <a:off x="7615478" y="4183404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7670718" y="314994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" name="Rectangle 34"/>
          <p:cNvSpPr>
            <a:spLocks noChangeArrowheads="1"/>
          </p:cNvSpPr>
          <p:nvPr/>
        </p:nvSpPr>
        <p:spPr bwMode="auto">
          <a:xfrm>
            <a:off x="8456853" y="314994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" name="Rectangle 35"/>
          <p:cNvSpPr>
            <a:spLocks noChangeArrowheads="1"/>
          </p:cNvSpPr>
          <p:nvPr/>
        </p:nvSpPr>
        <p:spPr bwMode="auto">
          <a:xfrm>
            <a:off x="8385415" y="459139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" name="Oval 36"/>
          <p:cNvSpPr>
            <a:spLocks noChangeArrowheads="1"/>
          </p:cNvSpPr>
          <p:nvPr/>
        </p:nvSpPr>
        <p:spPr bwMode="auto">
          <a:xfrm>
            <a:off x="7463078" y="410720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7615478" y="470728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>
            <a:off x="8461615" y="467711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1487488" y="5513860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Oval 41"/>
          <p:cNvSpPr>
            <a:spLocks noChangeArrowheads="1"/>
          </p:cNvSpPr>
          <p:nvPr/>
        </p:nvSpPr>
        <p:spPr bwMode="auto">
          <a:xfrm>
            <a:off x="4535384" y="496779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" name="Line 43"/>
          <p:cNvSpPr>
            <a:spLocks noChangeShapeType="1"/>
          </p:cNvSpPr>
          <p:nvPr/>
        </p:nvSpPr>
        <p:spPr bwMode="auto">
          <a:xfrm>
            <a:off x="4682498" y="505332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Line 44"/>
          <p:cNvSpPr>
            <a:spLocks noChangeShapeType="1"/>
          </p:cNvSpPr>
          <p:nvPr/>
        </p:nvSpPr>
        <p:spPr bwMode="auto">
          <a:xfrm>
            <a:off x="3859109" y="4961262"/>
            <a:ext cx="3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Line 45"/>
          <p:cNvSpPr>
            <a:spLocks noChangeShapeType="1"/>
          </p:cNvSpPr>
          <p:nvPr/>
        </p:nvSpPr>
        <p:spPr bwMode="auto">
          <a:xfrm flipH="1">
            <a:off x="3909926" y="5174004"/>
            <a:ext cx="27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" name="Line 46"/>
          <p:cNvSpPr>
            <a:spLocks noChangeShapeType="1"/>
          </p:cNvSpPr>
          <p:nvPr/>
        </p:nvSpPr>
        <p:spPr bwMode="auto">
          <a:xfrm>
            <a:off x="3920498" y="5168718"/>
            <a:ext cx="0" cy="45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47"/>
          <p:cNvSpPr>
            <a:spLocks noChangeShapeType="1"/>
          </p:cNvSpPr>
          <p:nvPr/>
        </p:nvSpPr>
        <p:spPr bwMode="auto">
          <a:xfrm flipV="1">
            <a:off x="3926894" y="5613631"/>
            <a:ext cx="53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Line 48"/>
          <p:cNvSpPr>
            <a:spLocks noChangeShapeType="1"/>
          </p:cNvSpPr>
          <p:nvPr/>
        </p:nvSpPr>
        <p:spPr bwMode="auto">
          <a:xfrm>
            <a:off x="9070117" y="4950690"/>
            <a:ext cx="1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Line 49"/>
          <p:cNvSpPr>
            <a:spLocks noChangeShapeType="1"/>
          </p:cNvSpPr>
          <p:nvPr/>
        </p:nvSpPr>
        <p:spPr bwMode="auto">
          <a:xfrm>
            <a:off x="9231536" y="494011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9" name="Group 50"/>
          <p:cNvGrpSpPr>
            <a:grpSpLocks/>
          </p:cNvGrpSpPr>
          <p:nvPr/>
        </p:nvGrpSpPr>
        <p:grpSpPr bwMode="auto">
          <a:xfrm>
            <a:off x="3691898" y="2964204"/>
            <a:ext cx="3352800" cy="609600"/>
            <a:chOff x="1536" y="1488"/>
            <a:chExt cx="2112" cy="384"/>
          </a:xfrm>
        </p:grpSpPr>
        <p:sp>
          <p:nvSpPr>
            <p:cNvPr id="130" name="Oval 51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52"/>
            <p:cNvSpPr>
              <a:spLocks noChangeShapeType="1"/>
            </p:cNvSpPr>
            <p:nvPr/>
          </p:nvSpPr>
          <p:spPr bwMode="auto">
            <a:xfrm>
              <a:off x="1536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53"/>
            <p:cNvSpPr>
              <a:spLocks noChangeShapeType="1"/>
            </p:cNvSpPr>
            <p:nvPr/>
          </p:nvSpPr>
          <p:spPr bwMode="auto">
            <a:xfrm flipV="1">
              <a:off x="18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54"/>
            <p:cNvSpPr>
              <a:spLocks noChangeShapeType="1"/>
            </p:cNvSpPr>
            <p:nvPr/>
          </p:nvSpPr>
          <p:spPr bwMode="auto">
            <a:xfrm>
              <a:off x="1872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55"/>
            <p:cNvSpPr>
              <a:spLocks noChangeShapeType="1"/>
            </p:cNvSpPr>
            <p:nvPr/>
          </p:nvSpPr>
          <p:spPr bwMode="auto">
            <a:xfrm>
              <a:off x="326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" name="Line 56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6" name="Line 57"/>
          <p:cNvSpPr>
            <a:spLocks noChangeShapeType="1"/>
          </p:cNvSpPr>
          <p:nvPr/>
        </p:nvSpPr>
        <p:spPr bwMode="auto">
          <a:xfrm flipH="1">
            <a:off x="2015498" y="3497604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Oval 59"/>
          <p:cNvSpPr>
            <a:spLocks noChangeArrowheads="1"/>
          </p:cNvSpPr>
          <p:nvPr/>
        </p:nvSpPr>
        <p:spPr bwMode="auto">
          <a:xfrm>
            <a:off x="9424226" y="311440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" name="Line 61"/>
          <p:cNvSpPr>
            <a:spLocks noChangeShapeType="1"/>
          </p:cNvSpPr>
          <p:nvPr/>
        </p:nvSpPr>
        <p:spPr bwMode="auto">
          <a:xfrm>
            <a:off x="8916164" y="3360282"/>
            <a:ext cx="1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62"/>
          <p:cNvSpPr>
            <a:spLocks noChangeShapeType="1"/>
          </p:cNvSpPr>
          <p:nvPr/>
        </p:nvSpPr>
        <p:spPr bwMode="auto">
          <a:xfrm>
            <a:off x="6749362" y="2949335"/>
            <a:ext cx="232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Line 63"/>
          <p:cNvSpPr>
            <a:spLocks noChangeShapeType="1"/>
          </p:cNvSpPr>
          <p:nvPr/>
        </p:nvSpPr>
        <p:spPr bwMode="auto">
          <a:xfrm flipV="1">
            <a:off x="2015498" y="2430804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" name="Line 64"/>
          <p:cNvSpPr>
            <a:spLocks noChangeShapeType="1"/>
          </p:cNvSpPr>
          <p:nvPr/>
        </p:nvSpPr>
        <p:spPr bwMode="auto">
          <a:xfrm flipV="1">
            <a:off x="2015498" y="2430532"/>
            <a:ext cx="7743452" cy="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" name="Line 65"/>
          <p:cNvSpPr>
            <a:spLocks noChangeShapeType="1"/>
          </p:cNvSpPr>
          <p:nvPr/>
        </p:nvSpPr>
        <p:spPr bwMode="auto">
          <a:xfrm>
            <a:off x="9577730" y="3195894"/>
            <a:ext cx="36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" name="Line 66"/>
          <p:cNvSpPr>
            <a:spLocks noChangeShapeType="1"/>
          </p:cNvSpPr>
          <p:nvPr/>
        </p:nvSpPr>
        <p:spPr bwMode="auto">
          <a:xfrm>
            <a:off x="9749078" y="2430804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Oval 68"/>
          <p:cNvSpPr>
            <a:spLocks noChangeArrowheads="1"/>
          </p:cNvSpPr>
          <p:nvPr/>
        </p:nvSpPr>
        <p:spPr bwMode="auto">
          <a:xfrm>
            <a:off x="10216850" y="3132900"/>
            <a:ext cx="163512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" name="Line 69"/>
          <p:cNvSpPr>
            <a:spLocks noChangeShapeType="1"/>
          </p:cNvSpPr>
          <p:nvPr/>
        </p:nvSpPr>
        <p:spPr bwMode="auto">
          <a:xfrm>
            <a:off x="10374536" y="3217039"/>
            <a:ext cx="2460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" name="Rectangle 71"/>
          <p:cNvSpPr>
            <a:spLocks noChangeArrowheads="1"/>
          </p:cNvSpPr>
          <p:nvPr/>
        </p:nvSpPr>
        <p:spPr bwMode="auto">
          <a:xfrm>
            <a:off x="10272394" y="25098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6054098" y="349760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" name="Line 74"/>
          <p:cNvSpPr>
            <a:spLocks noChangeShapeType="1"/>
          </p:cNvSpPr>
          <p:nvPr/>
        </p:nvSpPr>
        <p:spPr bwMode="auto">
          <a:xfrm>
            <a:off x="6739898" y="2937774"/>
            <a:ext cx="0" cy="216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" name="Line 75"/>
          <p:cNvSpPr>
            <a:spLocks noChangeShapeType="1"/>
          </p:cNvSpPr>
          <p:nvPr/>
        </p:nvSpPr>
        <p:spPr bwMode="auto">
          <a:xfrm flipV="1">
            <a:off x="6745184" y="5089541"/>
            <a:ext cx="858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" name="Oval 76"/>
          <p:cNvSpPr>
            <a:spLocks noChangeArrowheads="1"/>
          </p:cNvSpPr>
          <p:nvPr/>
        </p:nvSpPr>
        <p:spPr bwMode="auto">
          <a:xfrm>
            <a:off x="6663698" y="342140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78"/>
          <p:cNvSpPr>
            <a:spLocks noChangeShapeType="1"/>
          </p:cNvSpPr>
          <p:nvPr/>
        </p:nvSpPr>
        <p:spPr bwMode="auto">
          <a:xfrm>
            <a:off x="2015498" y="4183404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Line 80"/>
          <p:cNvSpPr>
            <a:spLocks noChangeShapeType="1"/>
          </p:cNvSpPr>
          <p:nvPr/>
        </p:nvSpPr>
        <p:spPr bwMode="auto">
          <a:xfrm>
            <a:off x="4072898" y="4183404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Line 82"/>
          <p:cNvSpPr>
            <a:spLocks noChangeShapeType="1"/>
          </p:cNvSpPr>
          <p:nvPr/>
        </p:nvSpPr>
        <p:spPr bwMode="auto">
          <a:xfrm>
            <a:off x="6344150" y="4183404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Line 83"/>
          <p:cNvSpPr>
            <a:spLocks noChangeShapeType="1"/>
          </p:cNvSpPr>
          <p:nvPr/>
        </p:nvSpPr>
        <p:spPr bwMode="auto">
          <a:xfrm>
            <a:off x="1808042" y="6083118"/>
            <a:ext cx="453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Oval 84"/>
          <p:cNvSpPr>
            <a:spLocks noChangeArrowheads="1"/>
          </p:cNvSpPr>
          <p:nvPr/>
        </p:nvSpPr>
        <p:spPr bwMode="auto">
          <a:xfrm>
            <a:off x="9667592" y="311440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6" name="Oval 99"/>
          <p:cNvSpPr>
            <a:spLocks noChangeArrowheads="1"/>
          </p:cNvSpPr>
          <p:nvPr/>
        </p:nvSpPr>
        <p:spPr bwMode="auto">
          <a:xfrm>
            <a:off x="3710948" y="487872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" name="Oval 100"/>
          <p:cNvSpPr>
            <a:spLocks noChangeArrowheads="1"/>
          </p:cNvSpPr>
          <p:nvPr/>
        </p:nvSpPr>
        <p:spPr bwMode="auto">
          <a:xfrm>
            <a:off x="6058654" y="4807291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" name="Oval 101"/>
          <p:cNvSpPr>
            <a:spLocks noChangeArrowheads="1"/>
          </p:cNvSpPr>
          <p:nvPr/>
        </p:nvSpPr>
        <p:spPr bwMode="auto">
          <a:xfrm>
            <a:off x="8919736" y="487872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9" name="组合 101"/>
          <p:cNvGrpSpPr/>
          <p:nvPr/>
        </p:nvGrpSpPr>
        <p:grpSpPr>
          <a:xfrm>
            <a:off x="9065038" y="2869447"/>
            <a:ext cx="362478" cy="637970"/>
            <a:chOff x="7165713" y="3040880"/>
            <a:chExt cx="779725" cy="637970"/>
          </a:xfrm>
        </p:grpSpPr>
        <p:sp>
          <p:nvSpPr>
            <p:cNvPr id="16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Line 94"/>
            <p:cNvSpPr>
              <a:spLocks noChangeShapeType="1"/>
            </p:cNvSpPr>
            <p:nvPr/>
          </p:nvSpPr>
          <p:spPr bwMode="auto">
            <a:xfrm flipH="1">
              <a:off x="7165713" y="3040880"/>
              <a:ext cx="46463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Line 95"/>
            <p:cNvSpPr>
              <a:spLocks noChangeShapeType="1"/>
            </p:cNvSpPr>
            <p:nvPr/>
          </p:nvSpPr>
          <p:spPr bwMode="auto">
            <a:xfrm flipH="1">
              <a:off x="7197444" y="3669743"/>
              <a:ext cx="38719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4" name="AutoShape 36"/>
          <p:cNvSpPr>
            <a:spLocks noChangeArrowheads="1"/>
          </p:cNvSpPr>
          <p:nvPr/>
        </p:nvSpPr>
        <p:spPr bwMode="auto">
          <a:xfrm rot="5400000">
            <a:off x="9755298" y="3072207"/>
            <a:ext cx="649288" cy="27750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65" name="组合 109"/>
          <p:cNvGrpSpPr/>
          <p:nvPr/>
        </p:nvGrpSpPr>
        <p:grpSpPr>
          <a:xfrm>
            <a:off x="4178434" y="4742197"/>
            <a:ext cx="357190" cy="630238"/>
            <a:chOff x="7177088" y="3041650"/>
            <a:chExt cx="768350" cy="630238"/>
          </a:xfrm>
        </p:grpSpPr>
        <p:sp>
          <p:nvSpPr>
            <p:cNvPr id="16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Line 95"/>
            <p:cNvSpPr>
              <a:spLocks noChangeShapeType="1"/>
            </p:cNvSpPr>
            <p:nvPr/>
          </p:nvSpPr>
          <p:spPr bwMode="auto">
            <a:xfrm flipH="1">
              <a:off x="7177088" y="3661822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0" name="组合 114"/>
          <p:cNvGrpSpPr/>
          <p:nvPr/>
        </p:nvGrpSpPr>
        <p:grpSpPr>
          <a:xfrm>
            <a:off x="7037394" y="3078603"/>
            <a:ext cx="357190" cy="631252"/>
            <a:chOff x="7177088" y="3041650"/>
            <a:chExt cx="768350" cy="631252"/>
          </a:xfrm>
        </p:grpSpPr>
        <p:sp>
          <p:nvSpPr>
            <p:cNvPr id="171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Line 95"/>
            <p:cNvSpPr>
              <a:spLocks noChangeShapeType="1"/>
            </p:cNvSpPr>
            <p:nvPr/>
          </p:nvSpPr>
          <p:spPr bwMode="auto">
            <a:xfrm flipH="1">
              <a:off x="7177088" y="367131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5" name="Line 75"/>
          <p:cNvSpPr>
            <a:spLocks noChangeShapeType="1"/>
          </p:cNvSpPr>
          <p:nvPr/>
        </p:nvSpPr>
        <p:spPr bwMode="auto">
          <a:xfrm flipV="1">
            <a:off x="7391770" y="3438643"/>
            <a:ext cx="2160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" name="Line 75"/>
          <p:cNvSpPr>
            <a:spLocks noChangeShapeType="1"/>
          </p:cNvSpPr>
          <p:nvPr/>
        </p:nvSpPr>
        <p:spPr bwMode="auto">
          <a:xfrm flipV="1">
            <a:off x="6338454" y="4180796"/>
            <a:ext cx="111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" name="Line 44"/>
          <p:cNvSpPr>
            <a:spLocks noChangeShapeType="1"/>
          </p:cNvSpPr>
          <p:nvPr/>
        </p:nvSpPr>
        <p:spPr bwMode="auto">
          <a:xfrm>
            <a:off x="2007402" y="4175510"/>
            <a:ext cx="2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4079776" y="4194658"/>
            <a:ext cx="54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" name="Line 52"/>
          <p:cNvSpPr>
            <a:spLocks noChangeShapeType="1"/>
          </p:cNvSpPr>
          <p:nvPr/>
        </p:nvSpPr>
        <p:spPr bwMode="auto">
          <a:xfrm flipH="1">
            <a:off x="1663668" y="5068044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Rectangle 53"/>
          <p:cNvSpPr>
            <a:spLocks noChangeArrowheads="1"/>
          </p:cNvSpPr>
          <p:nvPr/>
        </p:nvSpPr>
        <p:spPr bwMode="auto">
          <a:xfrm>
            <a:off x="1487488" y="44371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1" name="Oval 42"/>
          <p:cNvSpPr>
            <a:spLocks noChangeArrowheads="1"/>
          </p:cNvSpPr>
          <p:nvPr/>
        </p:nvSpPr>
        <p:spPr bwMode="auto">
          <a:xfrm>
            <a:off x="3999384" y="60045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2" name="Oval 42"/>
          <p:cNvSpPr>
            <a:spLocks noChangeArrowheads="1"/>
          </p:cNvSpPr>
          <p:nvPr/>
        </p:nvSpPr>
        <p:spPr bwMode="auto">
          <a:xfrm>
            <a:off x="1934302" y="601290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4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1" name="Rectangle 91"/>
          <p:cNvSpPr>
            <a:spLocks noChangeArrowheads="1"/>
          </p:cNvSpPr>
          <p:nvPr/>
        </p:nvSpPr>
        <p:spPr bwMode="auto">
          <a:xfrm>
            <a:off x="1981201" y="228601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Example 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2600" y="1354102"/>
            <a:ext cx="8915400" cy="4667186"/>
            <a:chOff x="228600" y="1354102"/>
            <a:chExt cx="8915400" cy="4667186"/>
          </a:xfrm>
        </p:grpSpPr>
        <p:grpSp>
          <p:nvGrpSpPr>
            <p:cNvPr id="104" name="组合 103"/>
            <p:cNvGrpSpPr/>
            <p:nvPr/>
          </p:nvGrpSpPr>
          <p:grpSpPr>
            <a:xfrm>
              <a:off x="228600" y="1354102"/>
              <a:ext cx="8915400" cy="4589499"/>
              <a:chOff x="228600" y="1354102"/>
              <a:chExt cx="8915400" cy="4589499"/>
            </a:xfrm>
          </p:grpSpPr>
          <p:grpSp>
            <p:nvGrpSpPr>
              <p:cNvPr id="46185" name="Group 105"/>
              <p:cNvGrpSpPr>
                <a:grpSpLocks/>
              </p:cNvGrpSpPr>
              <p:nvPr/>
            </p:nvGrpSpPr>
            <p:grpSpPr bwMode="auto">
              <a:xfrm>
                <a:off x="228600" y="1493838"/>
                <a:ext cx="8915400" cy="4449763"/>
                <a:chOff x="144" y="941"/>
                <a:chExt cx="5616" cy="2803"/>
              </a:xfrm>
            </p:grpSpPr>
            <p:sp>
              <p:nvSpPr>
                <p:cNvPr id="46084" name="Rectangle 4"/>
                <p:cNvSpPr>
                  <a:spLocks noChangeArrowheads="1"/>
                </p:cNvSpPr>
                <p:nvPr/>
              </p:nvSpPr>
              <p:spPr bwMode="auto">
                <a:xfrm>
                  <a:off x="2880" y="1794"/>
                  <a:ext cx="816" cy="14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085" name="Line 5"/>
                <p:cNvSpPr>
                  <a:spLocks noChangeShapeType="1"/>
                </p:cNvSpPr>
                <p:nvPr/>
              </p:nvSpPr>
              <p:spPr bwMode="auto">
                <a:xfrm>
                  <a:off x="2880" y="2308"/>
                  <a:ext cx="192" cy="1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08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880" y="2452"/>
                  <a:ext cx="192" cy="1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087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824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J</a:t>
                  </a:r>
                  <a:r>
                    <a:rPr lang="en-US" altLang="zh-CN" baseline="-250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2</a:t>
                  </a:r>
                  <a:endParaRPr lang="zh-CN" altLang="en-US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088" name="Rectangle 8"/>
                <p:cNvSpPr>
                  <a:spLocks noChangeArrowheads="1"/>
                </p:cNvSpPr>
                <p:nvPr/>
              </p:nvSpPr>
              <p:spPr bwMode="auto">
                <a:xfrm>
                  <a:off x="3360" y="1824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Q</a:t>
                  </a:r>
                  <a:r>
                    <a:rPr lang="en-US" altLang="zh-CN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2</a:t>
                  </a:r>
                  <a:endPara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089" name="Rectangle 9"/>
                <p:cNvSpPr>
                  <a:spLocks noChangeArrowheads="1"/>
                </p:cNvSpPr>
                <p:nvPr/>
              </p:nvSpPr>
              <p:spPr bwMode="auto">
                <a:xfrm>
                  <a:off x="3360" y="2736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Q</a:t>
                  </a:r>
                  <a:r>
                    <a:rPr lang="en-US" altLang="zh-CN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2</a:t>
                  </a:r>
                  <a:endPara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090" name="Oval 10"/>
                <p:cNvSpPr>
                  <a:spLocks noChangeArrowheads="1"/>
                </p:cNvSpPr>
                <p:nvPr/>
              </p:nvSpPr>
              <p:spPr bwMode="auto">
                <a:xfrm>
                  <a:off x="2784" y="2403"/>
                  <a:ext cx="96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091" name="Rectangle 11"/>
                <p:cNvSpPr>
                  <a:spLocks noChangeArrowheads="1"/>
                </p:cNvSpPr>
                <p:nvPr/>
              </p:nvSpPr>
              <p:spPr bwMode="auto">
                <a:xfrm>
                  <a:off x="2880" y="2784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K</a:t>
                  </a:r>
                  <a:r>
                    <a:rPr lang="en-US" altLang="zh-CN" baseline="-250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2</a:t>
                  </a:r>
                  <a:endParaRPr lang="zh-CN" altLang="en-US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092" name="Line 12"/>
                <p:cNvSpPr>
                  <a:spLocks noChangeShapeType="1"/>
                </p:cNvSpPr>
                <p:nvPr/>
              </p:nvSpPr>
              <p:spPr bwMode="auto">
                <a:xfrm>
                  <a:off x="3408" y="2786"/>
                  <a:ext cx="14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2" name="Rectangle 22"/>
                <p:cNvSpPr>
                  <a:spLocks noChangeArrowheads="1"/>
                </p:cNvSpPr>
                <p:nvPr/>
              </p:nvSpPr>
              <p:spPr bwMode="auto">
                <a:xfrm>
                  <a:off x="912" y="1746"/>
                  <a:ext cx="816" cy="14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3" name="Line 23"/>
                <p:cNvSpPr>
                  <a:spLocks noChangeShapeType="1"/>
                </p:cNvSpPr>
                <p:nvPr/>
              </p:nvSpPr>
              <p:spPr bwMode="auto">
                <a:xfrm>
                  <a:off x="912" y="2260"/>
                  <a:ext cx="192" cy="1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912" y="2404"/>
                  <a:ext cx="192" cy="1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912" y="1776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J</a:t>
                  </a:r>
                  <a:r>
                    <a:rPr lang="en-US" altLang="zh-CN" baseline="-250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1</a:t>
                  </a:r>
                  <a:endParaRPr lang="zh-CN" altLang="en-US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1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392" y="1776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Q</a:t>
                  </a:r>
                  <a:r>
                    <a:rPr lang="en-US" altLang="zh-CN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1</a:t>
                  </a:r>
                  <a:endPara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107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2" y="2688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Q</a:t>
                  </a:r>
                  <a:r>
                    <a:rPr lang="en-US" altLang="zh-CN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1</a:t>
                  </a:r>
                  <a:endPara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108" name="Oval 28"/>
                <p:cNvSpPr>
                  <a:spLocks noChangeArrowheads="1"/>
                </p:cNvSpPr>
                <p:nvPr/>
              </p:nvSpPr>
              <p:spPr bwMode="auto">
                <a:xfrm>
                  <a:off x="816" y="2355"/>
                  <a:ext cx="96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9" name="Rectangle 29"/>
                <p:cNvSpPr>
                  <a:spLocks noChangeArrowheads="1"/>
                </p:cNvSpPr>
                <p:nvPr/>
              </p:nvSpPr>
              <p:spPr bwMode="auto">
                <a:xfrm>
                  <a:off x="912" y="2736"/>
                  <a:ext cx="3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K</a:t>
                  </a:r>
                  <a:r>
                    <a:rPr lang="en-US" altLang="zh-CN" baseline="-25000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1</a:t>
                  </a:r>
                  <a:endParaRPr lang="zh-CN" altLang="en-US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46110" name="Line 30"/>
                <p:cNvSpPr>
                  <a:spLocks noChangeShapeType="1"/>
                </p:cNvSpPr>
                <p:nvPr/>
              </p:nvSpPr>
              <p:spPr bwMode="auto">
                <a:xfrm>
                  <a:off x="1440" y="2738"/>
                  <a:ext cx="14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098" name="Oval 18"/>
                <p:cNvSpPr>
                  <a:spLocks noChangeArrowheads="1"/>
                </p:cNvSpPr>
                <p:nvPr/>
              </p:nvSpPr>
              <p:spPr bwMode="auto">
                <a:xfrm>
                  <a:off x="3264" y="1275"/>
                  <a:ext cx="96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099" name="Line 19"/>
                <p:cNvSpPr>
                  <a:spLocks noChangeShapeType="1"/>
                </p:cNvSpPr>
                <p:nvPr/>
              </p:nvSpPr>
              <p:spPr bwMode="auto">
                <a:xfrm>
                  <a:off x="3360" y="1323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6" name="Line 46"/>
                <p:cNvSpPr>
                  <a:spLocks noChangeShapeType="1"/>
                </p:cNvSpPr>
                <p:nvPr/>
              </p:nvSpPr>
              <p:spPr bwMode="auto">
                <a:xfrm>
                  <a:off x="1837" y="2889"/>
                  <a:ext cx="3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7" name="Line 47"/>
                <p:cNvSpPr>
                  <a:spLocks noChangeShapeType="1"/>
                </p:cNvSpPr>
                <p:nvPr/>
              </p:nvSpPr>
              <p:spPr bwMode="auto">
                <a:xfrm>
                  <a:off x="1872" y="2889"/>
                  <a:ext cx="0" cy="66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8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3554"/>
                  <a:ext cx="23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4" name="Line 54"/>
                <p:cNvSpPr>
                  <a:spLocks noChangeShapeType="1"/>
                </p:cNvSpPr>
                <p:nvPr/>
              </p:nvSpPr>
              <p:spPr bwMode="auto">
                <a:xfrm>
                  <a:off x="1968" y="3317"/>
                  <a:ext cx="21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5" name="Line 55"/>
                <p:cNvSpPr>
                  <a:spLocks noChangeShapeType="1"/>
                </p:cNvSpPr>
                <p:nvPr/>
              </p:nvSpPr>
              <p:spPr bwMode="auto">
                <a:xfrm>
                  <a:off x="3787" y="2937"/>
                  <a:ext cx="14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936" y="1700"/>
                  <a:ext cx="0" cy="12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7" name="Line 57"/>
                <p:cNvSpPr>
                  <a:spLocks noChangeShapeType="1"/>
                </p:cNvSpPr>
                <p:nvPr/>
              </p:nvSpPr>
              <p:spPr bwMode="auto">
                <a:xfrm>
                  <a:off x="3936" y="1700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080" y="1892"/>
                  <a:ext cx="0" cy="14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9" name="Line 59"/>
                <p:cNvSpPr>
                  <a:spLocks noChangeShapeType="1"/>
                </p:cNvSpPr>
                <p:nvPr/>
              </p:nvSpPr>
              <p:spPr bwMode="auto">
                <a:xfrm>
                  <a:off x="4080" y="18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4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224" y="2036"/>
                  <a:ext cx="0" cy="15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42" name="Line 62"/>
                <p:cNvSpPr>
                  <a:spLocks noChangeShapeType="1"/>
                </p:cNvSpPr>
                <p:nvPr/>
              </p:nvSpPr>
              <p:spPr bwMode="auto">
                <a:xfrm>
                  <a:off x="3696" y="2035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4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840" y="1268"/>
                  <a:ext cx="0" cy="7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44" name="Line 64"/>
                <p:cNvSpPr>
                  <a:spLocks noChangeShapeType="1"/>
                </p:cNvSpPr>
                <p:nvPr/>
              </p:nvSpPr>
              <p:spPr bwMode="auto">
                <a:xfrm>
                  <a:off x="3840" y="126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1" name="Rectangle 21"/>
                <p:cNvSpPr>
                  <a:spLocks noChangeArrowheads="1"/>
                </p:cNvSpPr>
                <p:nvPr/>
              </p:nvSpPr>
              <p:spPr bwMode="auto">
                <a:xfrm>
                  <a:off x="5383" y="1190"/>
                  <a:ext cx="37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Y</a:t>
                  </a:r>
                </a:p>
              </p:txBody>
            </p:sp>
            <p:sp>
              <p:nvSpPr>
                <p:cNvPr id="46095" name="Oval 15"/>
                <p:cNvSpPr>
                  <a:spLocks noChangeArrowheads="1"/>
                </p:cNvSpPr>
                <p:nvPr/>
              </p:nvSpPr>
              <p:spPr bwMode="auto">
                <a:xfrm>
                  <a:off x="4608" y="1053"/>
                  <a:ext cx="94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2" name="Oval 32"/>
                <p:cNvSpPr>
                  <a:spLocks noChangeArrowheads="1"/>
                </p:cNvSpPr>
                <p:nvPr/>
              </p:nvSpPr>
              <p:spPr bwMode="auto">
                <a:xfrm>
                  <a:off x="4615" y="1841"/>
                  <a:ext cx="94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5" name="Oval 35"/>
                <p:cNvSpPr>
                  <a:spLocks noChangeArrowheads="1"/>
                </p:cNvSpPr>
                <p:nvPr/>
              </p:nvSpPr>
              <p:spPr bwMode="auto">
                <a:xfrm>
                  <a:off x="5287" y="1479"/>
                  <a:ext cx="94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49" name="Line 69"/>
                <p:cNvSpPr>
                  <a:spLocks noChangeShapeType="1"/>
                </p:cNvSpPr>
                <p:nvPr/>
              </p:nvSpPr>
              <p:spPr bwMode="auto">
                <a:xfrm>
                  <a:off x="4704" y="1101"/>
                  <a:ext cx="144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0" name="Line 70"/>
                <p:cNvSpPr>
                  <a:spLocks noChangeShapeType="1"/>
                </p:cNvSpPr>
                <p:nvPr/>
              </p:nvSpPr>
              <p:spPr bwMode="auto">
                <a:xfrm>
                  <a:off x="4848" y="1104"/>
                  <a:ext cx="1" cy="33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1" name="Line 71"/>
                <p:cNvSpPr>
                  <a:spLocks noChangeShapeType="1"/>
                </p:cNvSpPr>
                <p:nvPr/>
              </p:nvSpPr>
              <p:spPr bwMode="auto">
                <a:xfrm>
                  <a:off x="4848" y="1440"/>
                  <a:ext cx="189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2" name="Line 72"/>
                <p:cNvSpPr>
                  <a:spLocks noChangeShapeType="1"/>
                </p:cNvSpPr>
                <p:nvPr/>
              </p:nvSpPr>
              <p:spPr bwMode="auto">
                <a:xfrm>
                  <a:off x="4711" y="1888"/>
                  <a:ext cx="137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855" y="1604"/>
                  <a:ext cx="1" cy="2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4" name="Line 74"/>
                <p:cNvSpPr>
                  <a:spLocks noChangeShapeType="1"/>
                </p:cNvSpPr>
                <p:nvPr/>
              </p:nvSpPr>
              <p:spPr bwMode="auto">
                <a:xfrm>
                  <a:off x="4855" y="1604"/>
                  <a:ext cx="18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5" name="Line 75"/>
                <p:cNvSpPr>
                  <a:spLocks noChangeShapeType="1"/>
                </p:cNvSpPr>
                <p:nvPr/>
              </p:nvSpPr>
              <p:spPr bwMode="auto">
                <a:xfrm>
                  <a:off x="5383" y="1526"/>
                  <a:ext cx="23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4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824" y="941"/>
                  <a:ext cx="0" cy="10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46" name="Line 66"/>
                <p:cNvSpPr>
                  <a:spLocks noChangeShapeType="1"/>
                </p:cNvSpPr>
                <p:nvPr/>
              </p:nvSpPr>
              <p:spPr bwMode="auto">
                <a:xfrm>
                  <a:off x="1824" y="941"/>
                  <a:ext cx="2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19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1956"/>
                  <a:ext cx="38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0" name="Line 40"/>
                <p:cNvSpPr>
                  <a:spLocks noChangeShapeType="1"/>
                </p:cNvSpPr>
                <p:nvPr/>
              </p:nvSpPr>
              <p:spPr bwMode="auto">
                <a:xfrm>
                  <a:off x="1728" y="2005"/>
                  <a:ext cx="480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1" name="Line 41"/>
                <p:cNvSpPr>
                  <a:spLocks noChangeShapeType="1"/>
                </p:cNvSpPr>
                <p:nvPr/>
              </p:nvSpPr>
              <p:spPr bwMode="auto">
                <a:xfrm>
                  <a:off x="720" y="1257"/>
                  <a:ext cx="230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2" name="Line 42"/>
                <p:cNvSpPr>
                  <a:spLocks noChangeShapeType="1"/>
                </p:cNvSpPr>
                <p:nvPr/>
              </p:nvSpPr>
              <p:spPr bwMode="auto">
                <a:xfrm>
                  <a:off x="1968" y="1257"/>
                  <a:ext cx="1" cy="205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3" name="Line 43"/>
                <p:cNvSpPr>
                  <a:spLocks noChangeShapeType="1"/>
                </p:cNvSpPr>
                <p:nvPr/>
              </p:nvSpPr>
              <p:spPr bwMode="auto">
                <a:xfrm>
                  <a:off x="1968" y="1862"/>
                  <a:ext cx="240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4" name="Line 44"/>
                <p:cNvSpPr>
                  <a:spLocks noChangeShapeType="1"/>
                </p:cNvSpPr>
                <p:nvPr/>
              </p:nvSpPr>
              <p:spPr bwMode="auto">
                <a:xfrm>
                  <a:off x="2640" y="1956"/>
                  <a:ext cx="1" cy="10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5" name="Line 45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240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6" name="Rectangle 76"/>
                <p:cNvSpPr>
                  <a:spLocks noChangeArrowheads="1"/>
                </p:cNvSpPr>
                <p:nvPr/>
              </p:nvSpPr>
              <p:spPr bwMode="auto">
                <a:xfrm>
                  <a:off x="480" y="1012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X</a:t>
                  </a:r>
                </a:p>
              </p:txBody>
            </p:sp>
            <p:sp>
              <p:nvSpPr>
                <p:cNvPr id="46160" name="Oval 80"/>
                <p:cNvSpPr>
                  <a:spLocks noChangeArrowheads="1"/>
                </p:cNvSpPr>
                <p:nvPr/>
              </p:nvSpPr>
              <p:spPr bwMode="auto">
                <a:xfrm>
                  <a:off x="1920" y="181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2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618" y="2420"/>
                  <a:ext cx="198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326" y="2466"/>
                  <a:ext cx="458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1" name="Line 51"/>
                <p:cNvSpPr>
                  <a:spLocks noChangeShapeType="1"/>
                </p:cNvSpPr>
                <p:nvPr/>
              </p:nvSpPr>
              <p:spPr bwMode="auto">
                <a:xfrm>
                  <a:off x="2326" y="2466"/>
                  <a:ext cx="1" cy="127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2" name="Line 52"/>
                <p:cNvSpPr>
                  <a:spLocks noChangeShapeType="1"/>
                </p:cNvSpPr>
                <p:nvPr/>
              </p:nvSpPr>
              <p:spPr bwMode="auto">
                <a:xfrm>
                  <a:off x="618" y="2420"/>
                  <a:ext cx="1" cy="13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9" name="Rectangle 79"/>
                <p:cNvSpPr>
                  <a:spLocks noChangeArrowheads="1"/>
                </p:cNvSpPr>
                <p:nvPr/>
              </p:nvSpPr>
              <p:spPr bwMode="auto">
                <a:xfrm>
                  <a:off x="144" y="3360"/>
                  <a:ext cx="37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  <a:ea typeface="黑体" pitchFamily="49" charset="-122"/>
                    </a:rPr>
                    <a:t>CP</a:t>
                  </a:r>
                </a:p>
              </p:txBody>
            </p:sp>
            <p:sp>
              <p:nvSpPr>
                <p:cNvPr id="4617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600" y="112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75" name="Line 95"/>
                <p:cNvSpPr>
                  <a:spLocks noChangeShapeType="1"/>
                </p:cNvSpPr>
                <p:nvPr/>
              </p:nvSpPr>
              <p:spPr bwMode="auto">
                <a:xfrm>
                  <a:off x="3600" y="1124"/>
                  <a:ext cx="7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76" name="Line 96"/>
                <p:cNvSpPr>
                  <a:spLocks noChangeShapeType="1"/>
                </p:cNvSpPr>
                <p:nvPr/>
              </p:nvSpPr>
              <p:spPr bwMode="auto">
                <a:xfrm>
                  <a:off x="4224" y="203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77" name="Oval 97"/>
                <p:cNvSpPr>
                  <a:spLocks noChangeArrowheads="1"/>
                </p:cNvSpPr>
                <p:nvPr/>
              </p:nvSpPr>
              <p:spPr bwMode="auto">
                <a:xfrm>
                  <a:off x="1776" y="196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78" name="Oval 98"/>
                <p:cNvSpPr>
                  <a:spLocks noChangeArrowheads="1"/>
                </p:cNvSpPr>
                <p:nvPr/>
              </p:nvSpPr>
              <p:spPr bwMode="auto">
                <a:xfrm>
                  <a:off x="1920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79" name="Oval 99"/>
                <p:cNvSpPr>
                  <a:spLocks noChangeArrowheads="1"/>
                </p:cNvSpPr>
                <p:nvPr/>
              </p:nvSpPr>
              <p:spPr bwMode="auto">
                <a:xfrm>
                  <a:off x="2592" y="192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81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204" y="3744"/>
                  <a:ext cx="21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3" name="Oval 103"/>
                <p:cNvSpPr>
                  <a:spLocks noChangeArrowheads="1"/>
                </p:cNvSpPr>
                <p:nvPr/>
              </p:nvSpPr>
              <p:spPr bwMode="auto">
                <a:xfrm>
                  <a:off x="1746" y="2840"/>
                  <a:ext cx="96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84" name="Oval 104"/>
                <p:cNvSpPr>
                  <a:spLocks noChangeArrowheads="1"/>
                </p:cNvSpPr>
                <p:nvPr/>
              </p:nvSpPr>
              <p:spPr bwMode="auto">
                <a:xfrm>
                  <a:off x="3696" y="2886"/>
                  <a:ext cx="96" cy="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6929454" y="1354102"/>
                <a:ext cx="357190" cy="777041"/>
                <a:chOff x="7177088" y="3041650"/>
                <a:chExt cx="768350" cy="633439"/>
              </a:xfrm>
            </p:grpSpPr>
            <p:sp>
              <p:nvSpPr>
                <p:cNvPr id="84" name="Arc 92"/>
                <p:cNvSpPr>
                  <a:spLocks/>
                </p:cNvSpPr>
                <p:nvPr/>
              </p:nvSpPr>
              <p:spPr bwMode="auto">
                <a:xfrm>
                  <a:off x="7558088" y="3041650"/>
                  <a:ext cx="387350" cy="62865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79"/>
                    <a:gd name="T2" fmla="*/ 953 w 21600"/>
                    <a:gd name="T3" fmla="*/ 43179 h 43179"/>
                    <a:gd name="T4" fmla="*/ 0 w 21600"/>
                    <a:gd name="T5" fmla="*/ 21600 h 43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7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58"/>
                        <a:pt x="12500" y="42668"/>
                        <a:pt x="952" y="43178"/>
                      </a:cubicBezTo>
                    </a:path>
                    <a:path w="21600" h="4317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58"/>
                        <a:pt x="12500" y="42668"/>
                        <a:pt x="952" y="4317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7177088" y="3041650"/>
                  <a:ext cx="387350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6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7177088" y="3673501"/>
                  <a:ext cx="465138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Line 96"/>
                <p:cNvSpPr>
                  <a:spLocks noChangeShapeType="1"/>
                </p:cNvSpPr>
                <p:nvPr/>
              </p:nvSpPr>
              <p:spPr bwMode="auto">
                <a:xfrm>
                  <a:off x="7177088" y="3041650"/>
                  <a:ext cx="1588" cy="6302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6929454" y="2580521"/>
                <a:ext cx="357190" cy="777041"/>
                <a:chOff x="7177088" y="3041650"/>
                <a:chExt cx="768350" cy="633439"/>
              </a:xfrm>
            </p:grpSpPr>
            <p:sp>
              <p:nvSpPr>
                <p:cNvPr id="89" name="Arc 92"/>
                <p:cNvSpPr>
                  <a:spLocks/>
                </p:cNvSpPr>
                <p:nvPr/>
              </p:nvSpPr>
              <p:spPr bwMode="auto">
                <a:xfrm>
                  <a:off x="7558088" y="3041650"/>
                  <a:ext cx="387350" cy="62865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79"/>
                    <a:gd name="T2" fmla="*/ 953 w 21600"/>
                    <a:gd name="T3" fmla="*/ 43179 h 43179"/>
                    <a:gd name="T4" fmla="*/ 0 w 21600"/>
                    <a:gd name="T5" fmla="*/ 21600 h 43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7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58"/>
                        <a:pt x="12500" y="42668"/>
                        <a:pt x="952" y="43178"/>
                      </a:cubicBezTo>
                    </a:path>
                    <a:path w="21600" h="4317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58"/>
                        <a:pt x="12500" y="42668"/>
                        <a:pt x="952" y="4317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0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7177088" y="3041650"/>
                  <a:ext cx="387350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7177088" y="3673501"/>
                  <a:ext cx="465138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2" name="Line 96"/>
                <p:cNvSpPr>
                  <a:spLocks noChangeShapeType="1"/>
                </p:cNvSpPr>
                <p:nvPr/>
              </p:nvSpPr>
              <p:spPr bwMode="auto">
                <a:xfrm>
                  <a:off x="7177088" y="3041650"/>
                  <a:ext cx="1588" cy="6302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8001024" y="2000240"/>
                <a:ext cx="357190" cy="777041"/>
                <a:chOff x="7177088" y="3041650"/>
                <a:chExt cx="768350" cy="633439"/>
              </a:xfrm>
            </p:grpSpPr>
            <p:sp>
              <p:nvSpPr>
                <p:cNvPr id="94" name="Arc 92"/>
                <p:cNvSpPr>
                  <a:spLocks/>
                </p:cNvSpPr>
                <p:nvPr/>
              </p:nvSpPr>
              <p:spPr bwMode="auto">
                <a:xfrm>
                  <a:off x="7558088" y="3041650"/>
                  <a:ext cx="387350" cy="62865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79"/>
                    <a:gd name="T2" fmla="*/ 953 w 21600"/>
                    <a:gd name="T3" fmla="*/ 43179 h 43179"/>
                    <a:gd name="T4" fmla="*/ 0 w 21600"/>
                    <a:gd name="T5" fmla="*/ 21600 h 43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7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58"/>
                        <a:pt x="12500" y="42668"/>
                        <a:pt x="952" y="43178"/>
                      </a:cubicBezTo>
                    </a:path>
                    <a:path w="21600" h="4317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58"/>
                        <a:pt x="12500" y="42668"/>
                        <a:pt x="952" y="4317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7177088" y="3041650"/>
                  <a:ext cx="387350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6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7177088" y="3673501"/>
                  <a:ext cx="465138" cy="1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7" name="Line 96"/>
                <p:cNvSpPr>
                  <a:spLocks noChangeShapeType="1"/>
                </p:cNvSpPr>
                <p:nvPr/>
              </p:nvSpPr>
              <p:spPr bwMode="auto">
                <a:xfrm>
                  <a:off x="7177088" y="3041650"/>
                  <a:ext cx="1588" cy="63023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8" name="AutoShape 36"/>
              <p:cNvSpPr>
                <a:spLocks noChangeArrowheads="1"/>
              </p:cNvSpPr>
              <p:nvPr/>
            </p:nvSpPr>
            <p:spPr bwMode="auto">
              <a:xfrm rot="5400000">
                <a:off x="4649788" y="1916105"/>
                <a:ext cx="649288" cy="37623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3428992" y="2714620"/>
                <a:ext cx="519109" cy="762000"/>
                <a:chOff x="7086600" y="4024322"/>
                <a:chExt cx="1019175" cy="762000"/>
              </a:xfrm>
            </p:grpSpPr>
            <p:sp>
              <p:nvSpPr>
                <p:cNvPr id="99" name="Arc 76"/>
                <p:cNvSpPr>
                  <a:spLocks/>
                </p:cNvSpPr>
                <p:nvPr/>
              </p:nvSpPr>
              <p:spPr bwMode="auto">
                <a:xfrm>
                  <a:off x="7154863" y="4024322"/>
                  <a:ext cx="304800" cy="7620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091"/>
                    <a:gd name="T2" fmla="*/ 2163 w 21600"/>
                    <a:gd name="T3" fmla="*/ 43091 h 43091"/>
                    <a:gd name="T4" fmla="*/ 0 w 21600"/>
                    <a:gd name="T5" fmla="*/ 21600 h 430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091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691"/>
                        <a:pt x="13199" y="41980"/>
                        <a:pt x="2163" y="43091"/>
                      </a:cubicBezTo>
                    </a:path>
                    <a:path w="21600" h="43091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2691"/>
                        <a:pt x="13199" y="41980"/>
                        <a:pt x="2163" y="4309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0" name="Arc 77"/>
                <p:cNvSpPr>
                  <a:spLocks/>
                </p:cNvSpPr>
                <p:nvPr/>
              </p:nvSpPr>
              <p:spPr bwMode="auto">
                <a:xfrm>
                  <a:off x="7162800" y="4027497"/>
                  <a:ext cx="942975" cy="758825"/>
                </a:xfrm>
                <a:custGeom>
                  <a:avLst/>
                  <a:gdLst>
                    <a:gd name="G0" fmla="+- 6502 0 0"/>
                    <a:gd name="G1" fmla="+- 21600 0 0"/>
                    <a:gd name="G2" fmla="+- 21600 0 0"/>
                    <a:gd name="T0" fmla="*/ 0 w 28102"/>
                    <a:gd name="T1" fmla="*/ 1002 h 43200"/>
                    <a:gd name="T2" fmla="*/ 149 w 28102"/>
                    <a:gd name="T3" fmla="*/ 42245 h 43200"/>
                    <a:gd name="T4" fmla="*/ 6502 w 2810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102" h="43200" fill="none" extrusionOk="0">
                      <a:moveTo>
                        <a:pt x="-1" y="1001"/>
                      </a:moveTo>
                      <a:cubicBezTo>
                        <a:pt x="2103" y="337"/>
                        <a:pt x="4296" y="-1"/>
                        <a:pt x="6502" y="0"/>
                      </a:cubicBezTo>
                      <a:cubicBezTo>
                        <a:pt x="18431" y="0"/>
                        <a:pt x="28102" y="9670"/>
                        <a:pt x="28102" y="21600"/>
                      </a:cubicBezTo>
                      <a:cubicBezTo>
                        <a:pt x="28102" y="33529"/>
                        <a:pt x="18431" y="43200"/>
                        <a:pt x="6502" y="43200"/>
                      </a:cubicBezTo>
                      <a:cubicBezTo>
                        <a:pt x="4348" y="43200"/>
                        <a:pt x="2207" y="42877"/>
                        <a:pt x="149" y="42244"/>
                      </a:cubicBezTo>
                    </a:path>
                    <a:path w="28102" h="43200" stroke="0" extrusionOk="0">
                      <a:moveTo>
                        <a:pt x="-1" y="1001"/>
                      </a:moveTo>
                      <a:cubicBezTo>
                        <a:pt x="2103" y="337"/>
                        <a:pt x="4296" y="-1"/>
                        <a:pt x="6502" y="0"/>
                      </a:cubicBezTo>
                      <a:cubicBezTo>
                        <a:pt x="18431" y="0"/>
                        <a:pt x="28102" y="9670"/>
                        <a:pt x="28102" y="21600"/>
                      </a:cubicBezTo>
                      <a:cubicBezTo>
                        <a:pt x="28102" y="33529"/>
                        <a:pt x="18431" y="43200"/>
                        <a:pt x="6502" y="43200"/>
                      </a:cubicBezTo>
                      <a:cubicBezTo>
                        <a:pt x="4348" y="43200"/>
                        <a:pt x="2207" y="42877"/>
                        <a:pt x="149" y="42244"/>
                      </a:cubicBezTo>
                      <a:lnTo>
                        <a:pt x="6502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1" name="Arc 80"/>
                <p:cNvSpPr>
                  <a:spLocks/>
                </p:cNvSpPr>
                <p:nvPr/>
              </p:nvSpPr>
              <p:spPr bwMode="auto">
                <a:xfrm>
                  <a:off x="7086600" y="4103697"/>
                  <a:ext cx="152400" cy="609600"/>
                </a:xfrm>
                <a:custGeom>
                  <a:avLst/>
                  <a:gdLst>
                    <a:gd name="G0" fmla="+- 2335 0 0"/>
                    <a:gd name="G1" fmla="+- 21600 0 0"/>
                    <a:gd name="G2" fmla="+- 21600 0 0"/>
                    <a:gd name="T0" fmla="*/ 2335 w 23935"/>
                    <a:gd name="T1" fmla="*/ 0 h 43200"/>
                    <a:gd name="T2" fmla="*/ 0 w 23935"/>
                    <a:gd name="T3" fmla="*/ 43073 h 43200"/>
                    <a:gd name="T4" fmla="*/ 2335 w 23935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935" h="43200" fill="none" extrusionOk="0">
                      <a:moveTo>
                        <a:pt x="2334" y="0"/>
                      </a:moveTo>
                      <a:cubicBezTo>
                        <a:pt x="14264" y="0"/>
                        <a:pt x="23935" y="9670"/>
                        <a:pt x="23935" y="21600"/>
                      </a:cubicBezTo>
                      <a:cubicBezTo>
                        <a:pt x="23935" y="33529"/>
                        <a:pt x="14264" y="43200"/>
                        <a:pt x="2335" y="43200"/>
                      </a:cubicBezTo>
                      <a:cubicBezTo>
                        <a:pt x="1554" y="43200"/>
                        <a:pt x="775" y="43157"/>
                        <a:pt x="-1" y="43073"/>
                      </a:cubicBezTo>
                    </a:path>
                    <a:path w="23935" h="43200" stroke="0" extrusionOk="0">
                      <a:moveTo>
                        <a:pt x="2334" y="0"/>
                      </a:moveTo>
                      <a:cubicBezTo>
                        <a:pt x="14264" y="0"/>
                        <a:pt x="23935" y="9670"/>
                        <a:pt x="23935" y="21600"/>
                      </a:cubicBezTo>
                      <a:cubicBezTo>
                        <a:pt x="23935" y="33529"/>
                        <a:pt x="14264" y="43200"/>
                        <a:pt x="2335" y="43200"/>
                      </a:cubicBezTo>
                      <a:cubicBezTo>
                        <a:pt x="1554" y="43200"/>
                        <a:pt x="775" y="43157"/>
                        <a:pt x="-1" y="43073"/>
                      </a:cubicBezTo>
                      <a:lnTo>
                        <a:pt x="2335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5" name="Line 52"/>
            <p:cNvSpPr>
              <a:spLocks noChangeShapeType="1"/>
            </p:cNvSpPr>
            <p:nvPr/>
          </p:nvSpPr>
          <p:spPr bwMode="auto">
            <a:xfrm flipH="1">
              <a:off x="723572" y="3212976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53"/>
            <p:cNvSpPr>
              <a:spLocks noChangeArrowheads="1"/>
            </p:cNvSpPr>
            <p:nvPr/>
          </p:nvSpPr>
          <p:spPr bwMode="auto">
            <a:xfrm>
              <a:off x="352184" y="4345688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07" name="Line 52"/>
            <p:cNvSpPr>
              <a:spLocks noChangeShapeType="1"/>
            </p:cNvSpPr>
            <p:nvPr/>
          </p:nvSpPr>
          <p:spPr bwMode="auto">
            <a:xfrm flipH="1">
              <a:off x="707450" y="4693060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53"/>
            <p:cNvSpPr>
              <a:spLocks noChangeArrowheads="1"/>
            </p:cNvSpPr>
            <p:nvPr/>
          </p:nvSpPr>
          <p:spPr bwMode="auto">
            <a:xfrm>
              <a:off x="379676" y="2852756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914358" y="58688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550496" y="473414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7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51365"/>
              </p:ext>
            </p:extLst>
          </p:nvPr>
        </p:nvGraphicFramePr>
        <p:xfrm>
          <a:off x="3530715" y="5274993"/>
          <a:ext cx="15382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6" name="Equation" r:id="rId5" imgW="1168560" imgH="330120" progId="Equation.3">
                  <p:embed/>
                </p:oleObj>
              </mc:Choice>
              <mc:Fallback>
                <p:oleObj name="Equation" r:id="rId5" imgW="1168560" imgH="330120" progId="Equation.3">
                  <p:embed/>
                  <p:pic>
                    <p:nvPicPr>
                      <p:cNvPr id="0" name="Picture 1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715" y="5274993"/>
                        <a:ext cx="15382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62120"/>
              </p:ext>
            </p:extLst>
          </p:nvPr>
        </p:nvGraphicFramePr>
        <p:xfrm>
          <a:off x="7888905" y="5184196"/>
          <a:ext cx="14049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7" name="Equation" r:id="rId7" imgW="1067040" imgH="393840" progId="Equation.3">
                  <p:embed/>
                </p:oleObj>
              </mc:Choice>
              <mc:Fallback>
                <p:oleObj name="Equation" r:id="rId7" imgW="1067040" imgH="393840" progId="Equation.3">
                  <p:embed/>
                  <p:pic>
                    <p:nvPicPr>
                      <p:cNvPr id="0" name="Picture 1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905" y="5184196"/>
                        <a:ext cx="140493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95901"/>
              </p:ext>
            </p:extLst>
          </p:nvPr>
        </p:nvGraphicFramePr>
        <p:xfrm>
          <a:off x="7840600" y="5814265"/>
          <a:ext cx="2755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8" name="Equation" r:id="rId9" imgW="2095920" imgH="355680" progId="Equation.3">
                  <p:embed/>
                </p:oleObj>
              </mc:Choice>
              <mc:Fallback>
                <p:oleObj name="Equation" r:id="rId9" imgW="2095920" imgH="355680" progId="Equation.3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00" y="5814265"/>
                        <a:ext cx="27559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743458"/>
              </p:ext>
            </p:extLst>
          </p:nvPr>
        </p:nvGraphicFramePr>
        <p:xfrm>
          <a:off x="4329410" y="6309321"/>
          <a:ext cx="3206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9" name="Equation" r:id="rId11" imgW="2439000" imgH="393840" progId="Equation.3">
                  <p:embed/>
                </p:oleObj>
              </mc:Choice>
              <mc:Fallback>
                <p:oleObj name="Equation" r:id="rId11" imgW="2439000" imgH="393840" progId="Equation.3">
                  <p:embed/>
                  <p:pic>
                    <p:nvPicPr>
                      <p:cNvPr id="0" name="Picture 1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410" y="6309321"/>
                        <a:ext cx="32067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5983905" y="1606200"/>
            <a:ext cx="1295400" cy="226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5983905" y="2422176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V="1">
            <a:off x="5983905" y="2650776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5983905" y="16538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6745905" y="16538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6745905" y="31016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831505" y="2572988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983905" y="31778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6822105" y="3181001"/>
            <a:ext cx="22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2859705" y="1530000"/>
            <a:ext cx="1295400" cy="226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2859705" y="2345976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V="1">
            <a:off x="2859705" y="2574576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2859705" y="15776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3621705" y="15776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3621705" y="30254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2707305" y="2496788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2859705" y="310162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3697905" y="3104801"/>
            <a:ext cx="22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6593505" y="782288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6745905" y="85848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4328143" y="3344512"/>
            <a:ext cx="55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4383705" y="3344512"/>
            <a:ext cx="0" cy="1055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4383705" y="4400200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4536105" y="4023962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7423769" y="3420712"/>
            <a:ext cx="236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 flipV="1">
            <a:off x="7660305" y="1456976"/>
            <a:ext cx="0" cy="1963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7660305" y="14569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V="1">
            <a:off x="7888905" y="1761776"/>
            <a:ext cx="0" cy="226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5" name="Line 61"/>
          <p:cNvSpPr>
            <a:spLocks noChangeShapeType="1"/>
          </p:cNvSpPr>
          <p:nvPr/>
        </p:nvSpPr>
        <p:spPr bwMode="auto">
          <a:xfrm>
            <a:off x="7888905" y="1761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 flipV="1">
            <a:off x="8117505" y="1990376"/>
            <a:ext cx="0" cy="2409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>
            <a:off x="7279305" y="198878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8" name="Line 64"/>
          <p:cNvSpPr>
            <a:spLocks noChangeShapeType="1"/>
          </p:cNvSpPr>
          <p:nvPr/>
        </p:nvSpPr>
        <p:spPr bwMode="auto">
          <a:xfrm flipV="1">
            <a:off x="7507905" y="771175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>
            <a:off x="7507905" y="7711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9957419" y="647351"/>
            <a:ext cx="59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</a:p>
        </p:txBody>
      </p:sp>
      <p:sp>
        <p:nvSpPr>
          <p:cNvPr id="47172" name="Oval 68"/>
          <p:cNvSpPr>
            <a:spLocks noChangeArrowheads="1"/>
          </p:cNvSpPr>
          <p:nvPr/>
        </p:nvSpPr>
        <p:spPr bwMode="auto">
          <a:xfrm>
            <a:off x="8727106" y="429863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8738219" y="1680813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8" name="Oval 74"/>
          <p:cNvSpPr>
            <a:spLocks noChangeArrowheads="1"/>
          </p:cNvSpPr>
          <p:nvPr/>
        </p:nvSpPr>
        <p:spPr bwMode="auto">
          <a:xfrm>
            <a:off x="9805019" y="1106138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8879505" y="506063"/>
            <a:ext cx="2286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>
            <a:off x="9108105" y="510825"/>
            <a:ext cx="1588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>
            <a:off x="9108105" y="1044226"/>
            <a:ext cx="30003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8890619" y="1755426"/>
            <a:ext cx="2174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 flipV="1">
            <a:off x="9119219" y="1304575"/>
            <a:ext cx="1587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9119219" y="1304575"/>
            <a:ext cx="29368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6" name="Line 82"/>
          <p:cNvSpPr>
            <a:spLocks noChangeShapeType="1"/>
          </p:cNvSpPr>
          <p:nvPr/>
        </p:nvSpPr>
        <p:spPr bwMode="auto">
          <a:xfrm>
            <a:off x="9957419" y="1180751"/>
            <a:ext cx="3714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 flipV="1">
            <a:off x="4307505" y="252062"/>
            <a:ext cx="0" cy="173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4307505" y="252062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5374305" y="1863376"/>
            <a:ext cx="609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4155105" y="1941162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3" name="Line 89"/>
          <p:cNvSpPr>
            <a:spLocks noChangeShapeType="1"/>
          </p:cNvSpPr>
          <p:nvPr/>
        </p:nvSpPr>
        <p:spPr bwMode="auto">
          <a:xfrm>
            <a:off x="2554905" y="753712"/>
            <a:ext cx="3657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4" name="Line 90"/>
          <p:cNvSpPr>
            <a:spLocks noChangeShapeType="1"/>
          </p:cNvSpPr>
          <p:nvPr/>
        </p:nvSpPr>
        <p:spPr bwMode="auto">
          <a:xfrm>
            <a:off x="4536105" y="753712"/>
            <a:ext cx="1588" cy="326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5" name="Line 91"/>
          <p:cNvSpPr>
            <a:spLocks noChangeShapeType="1"/>
          </p:cNvSpPr>
          <p:nvPr/>
        </p:nvSpPr>
        <p:spPr bwMode="auto">
          <a:xfrm>
            <a:off x="4536105" y="1714151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6" name="Line 92"/>
          <p:cNvSpPr>
            <a:spLocks noChangeShapeType="1"/>
          </p:cNvSpPr>
          <p:nvPr/>
        </p:nvSpPr>
        <p:spPr bwMode="auto">
          <a:xfrm>
            <a:off x="5602905" y="1863376"/>
            <a:ext cx="1588" cy="1595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7" name="Line 93"/>
          <p:cNvSpPr>
            <a:spLocks noChangeShapeType="1"/>
          </p:cNvSpPr>
          <p:nvPr/>
        </p:nvSpPr>
        <p:spPr bwMode="auto">
          <a:xfrm>
            <a:off x="5602905" y="3482626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2173905" y="364776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47199" name="Oval 95"/>
          <p:cNvSpPr>
            <a:spLocks noChangeArrowheads="1"/>
          </p:cNvSpPr>
          <p:nvPr/>
        </p:nvSpPr>
        <p:spPr bwMode="auto">
          <a:xfrm>
            <a:off x="4459905" y="163636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00" name="Line 96"/>
          <p:cNvSpPr>
            <a:spLocks noChangeShapeType="1"/>
          </p:cNvSpPr>
          <p:nvPr/>
        </p:nvSpPr>
        <p:spPr bwMode="auto">
          <a:xfrm flipH="1">
            <a:off x="2392981" y="2599976"/>
            <a:ext cx="314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1" name="Line 97"/>
          <p:cNvSpPr>
            <a:spLocks noChangeShapeType="1"/>
          </p:cNvSpPr>
          <p:nvPr/>
        </p:nvSpPr>
        <p:spPr bwMode="auto">
          <a:xfrm flipH="1">
            <a:off x="5104431" y="2673001"/>
            <a:ext cx="7270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2" name="Line 98"/>
          <p:cNvSpPr>
            <a:spLocks noChangeShapeType="1"/>
          </p:cNvSpPr>
          <p:nvPr/>
        </p:nvSpPr>
        <p:spPr bwMode="auto">
          <a:xfrm>
            <a:off x="5104430" y="2673001"/>
            <a:ext cx="1588" cy="202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3" name="Line 99"/>
          <p:cNvSpPr>
            <a:spLocks noChangeShapeType="1"/>
          </p:cNvSpPr>
          <p:nvPr/>
        </p:nvSpPr>
        <p:spPr bwMode="auto">
          <a:xfrm>
            <a:off x="2392980" y="2599975"/>
            <a:ext cx="1588" cy="210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4" name="Rectangle 100"/>
          <p:cNvSpPr>
            <a:spLocks noChangeArrowheads="1"/>
          </p:cNvSpPr>
          <p:nvPr/>
        </p:nvSpPr>
        <p:spPr bwMode="auto">
          <a:xfrm>
            <a:off x="1640505" y="409222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 flipV="1">
            <a:off x="7126905" y="5425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7126905" y="542575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" name="Line 103"/>
          <p:cNvSpPr>
            <a:spLocks noChangeShapeType="1"/>
          </p:cNvSpPr>
          <p:nvPr/>
        </p:nvSpPr>
        <p:spPr bwMode="auto">
          <a:xfrm>
            <a:off x="8117505" y="1990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8" name="Oval 104"/>
          <p:cNvSpPr>
            <a:spLocks noChangeArrowheads="1"/>
          </p:cNvSpPr>
          <p:nvPr/>
        </p:nvSpPr>
        <p:spPr bwMode="auto">
          <a:xfrm>
            <a:off x="4231305" y="18824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09" name="Oval 105"/>
          <p:cNvSpPr>
            <a:spLocks noChangeArrowheads="1"/>
          </p:cNvSpPr>
          <p:nvPr/>
        </p:nvSpPr>
        <p:spPr bwMode="auto">
          <a:xfrm>
            <a:off x="4459905" y="663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0" name="Oval 106"/>
          <p:cNvSpPr>
            <a:spLocks noChangeArrowheads="1"/>
          </p:cNvSpPr>
          <p:nvPr/>
        </p:nvSpPr>
        <p:spPr bwMode="auto">
          <a:xfrm>
            <a:off x="5526705" y="1806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1" name="Line 107"/>
          <p:cNvSpPr>
            <a:spLocks noChangeShapeType="1"/>
          </p:cNvSpPr>
          <p:nvPr/>
        </p:nvSpPr>
        <p:spPr bwMode="auto">
          <a:xfrm flipH="1">
            <a:off x="1735088" y="4701825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12" name="Oval 108"/>
          <p:cNvSpPr>
            <a:spLocks noChangeArrowheads="1"/>
          </p:cNvSpPr>
          <p:nvPr/>
        </p:nvSpPr>
        <p:spPr bwMode="auto">
          <a:xfrm>
            <a:off x="4183680" y="3293713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213" name="Oval 109"/>
          <p:cNvSpPr>
            <a:spLocks noChangeArrowheads="1"/>
          </p:cNvSpPr>
          <p:nvPr/>
        </p:nvSpPr>
        <p:spPr bwMode="auto">
          <a:xfrm>
            <a:off x="7279305" y="3365150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1595500" y="6264315"/>
            <a:ext cx="2666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Output Equation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1595501" y="5381056"/>
            <a:ext cx="16921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Excitation Equation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0" name="Rectangle 62"/>
          <p:cNvSpPr>
            <a:spLocks noChangeArrowheads="1"/>
          </p:cNvSpPr>
          <p:nvPr/>
        </p:nvSpPr>
        <p:spPr bwMode="auto">
          <a:xfrm>
            <a:off x="6088413" y="5211198"/>
            <a:ext cx="17357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Equation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9453586" y="785795"/>
            <a:ext cx="357190" cy="777041"/>
            <a:chOff x="7177088" y="3041650"/>
            <a:chExt cx="768350" cy="633439"/>
          </a:xfrm>
        </p:grpSpPr>
        <p:sp>
          <p:nvSpPr>
            <p:cNvPr id="9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6" name="AutoShape 36"/>
          <p:cNvSpPr>
            <a:spLocks noChangeArrowheads="1"/>
          </p:cNvSpPr>
          <p:nvPr/>
        </p:nvSpPr>
        <p:spPr bwMode="auto">
          <a:xfrm rot="5400000">
            <a:off x="6102351" y="636567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881555" y="1428736"/>
            <a:ext cx="519109" cy="762000"/>
            <a:chOff x="7086600" y="4024322"/>
            <a:chExt cx="1019175" cy="762000"/>
          </a:xfrm>
        </p:grpSpPr>
        <p:sp>
          <p:nvSpPr>
            <p:cNvPr id="98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382016" y="132403"/>
            <a:ext cx="357190" cy="777041"/>
            <a:chOff x="7177088" y="3041650"/>
            <a:chExt cx="768350" cy="633439"/>
          </a:xfrm>
        </p:grpSpPr>
        <p:sp>
          <p:nvSpPr>
            <p:cNvPr id="10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382016" y="1366076"/>
            <a:ext cx="357190" cy="777041"/>
            <a:chOff x="7177088" y="3041650"/>
            <a:chExt cx="768350" cy="633439"/>
          </a:xfrm>
        </p:grpSpPr>
        <p:sp>
          <p:nvSpPr>
            <p:cNvPr id="107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107822" y="3053522"/>
            <a:ext cx="4585819" cy="1951393"/>
            <a:chOff x="4609675" y="3726971"/>
            <a:chExt cx="4585819" cy="1951393"/>
          </a:xfrm>
        </p:grpSpPr>
        <p:graphicFrame>
          <p:nvGraphicFramePr>
            <p:cNvPr id="185072" name="Object 17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651322"/>
                </p:ext>
              </p:extLst>
            </p:nvPr>
          </p:nvGraphicFramePr>
          <p:xfrm>
            <a:off x="6614078" y="3726971"/>
            <a:ext cx="2581416" cy="1881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30" name="Equation" r:id="rId13" imgW="1358640" imgH="990360" progId="Equation.DSMT4">
                    <p:embed/>
                  </p:oleObj>
                </mc:Choice>
                <mc:Fallback>
                  <p:oleObj name="Equation" r:id="rId13" imgW="1358640" imgH="990360" progId="Equation.DSMT4">
                    <p:embed/>
                    <p:pic>
                      <p:nvPicPr>
                        <p:cNvPr id="0" name="Picture 1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4078" y="3726971"/>
                          <a:ext cx="2581416" cy="18816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矩形 110"/>
            <p:cNvSpPr/>
            <p:nvPr/>
          </p:nvSpPr>
          <p:spPr>
            <a:xfrm>
              <a:off x="4609675" y="5155144"/>
              <a:ext cx="21515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J-K Flip-Flop</a:t>
              </a:r>
              <a:endParaRPr lang="zh-CN" alt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8739206" y="142876"/>
            <a:ext cx="1655734" cy="2809212"/>
            <a:chOff x="7215206" y="142876"/>
            <a:chExt cx="1655734" cy="2809212"/>
          </a:xfrm>
        </p:grpSpPr>
        <p:sp>
          <p:nvSpPr>
            <p:cNvPr id="112" name="矩形 111"/>
            <p:cNvSpPr/>
            <p:nvPr/>
          </p:nvSpPr>
          <p:spPr bwMode="auto">
            <a:xfrm>
              <a:off x="7215206" y="142876"/>
              <a:ext cx="1285884" cy="2071678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29520" y="2428868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OR Gate</a:t>
              </a:r>
              <a:endParaRPr lang="zh-CN" altLang="en-US" sz="2800" dirty="0"/>
            </a:p>
          </p:txBody>
        </p:sp>
      </p:grpSp>
      <p:sp>
        <p:nvSpPr>
          <p:cNvPr id="117" name="矩形 116"/>
          <p:cNvSpPr/>
          <p:nvPr/>
        </p:nvSpPr>
        <p:spPr>
          <a:xfrm>
            <a:off x="2567609" y="3771038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J=1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K=1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Flip</a:t>
            </a:r>
            <a:endParaRPr lang="zh-CN" altLang="en-US" sz="2800" dirty="0"/>
          </a:p>
        </p:txBody>
      </p:sp>
      <p:sp>
        <p:nvSpPr>
          <p:cNvPr id="118" name="Line 52"/>
          <p:cNvSpPr>
            <a:spLocks noChangeShapeType="1"/>
          </p:cNvSpPr>
          <p:nvPr/>
        </p:nvSpPr>
        <p:spPr bwMode="auto">
          <a:xfrm flipH="1">
            <a:off x="2146908" y="1900970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Rectangle 53"/>
          <p:cNvSpPr>
            <a:spLocks noChangeArrowheads="1"/>
          </p:cNvSpPr>
          <p:nvPr/>
        </p:nvSpPr>
        <p:spPr bwMode="auto">
          <a:xfrm>
            <a:off x="1775520" y="303368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 flipH="1">
            <a:off x="2130786" y="3381054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Rectangle 53"/>
          <p:cNvSpPr>
            <a:spLocks noChangeArrowheads="1"/>
          </p:cNvSpPr>
          <p:nvPr/>
        </p:nvSpPr>
        <p:spPr bwMode="auto">
          <a:xfrm>
            <a:off x="1803012" y="15407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graphicFrame>
        <p:nvGraphicFramePr>
          <p:cNvPr id="122" name="Object 1776"/>
          <p:cNvGraphicFramePr>
            <a:graphicFrameLocks noChangeAspect="1"/>
          </p:cNvGraphicFramePr>
          <p:nvPr/>
        </p:nvGraphicFramePr>
        <p:xfrm>
          <a:off x="3359697" y="5733256"/>
          <a:ext cx="27606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1" name="Equation" r:id="rId15" imgW="1282680" imgH="253800" progId="Equation.DSMT4">
                  <p:embed/>
                </p:oleObj>
              </mc:Choice>
              <mc:Fallback>
                <p:oleObj name="Equation" r:id="rId15" imgW="1282680" imgH="253800" progId="Equation.DSMT4">
                  <p:embed/>
                  <p:pic>
                    <p:nvPicPr>
                      <p:cNvPr id="0" name="Picture 1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5733256"/>
                        <a:ext cx="27606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Oval 42"/>
          <p:cNvSpPr>
            <a:spLocks noChangeArrowheads="1"/>
          </p:cNvSpPr>
          <p:nvPr/>
        </p:nvSpPr>
        <p:spPr bwMode="auto">
          <a:xfrm>
            <a:off x="2308475" y="46447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0" grpId="0"/>
      <p:bldP spid="1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75224"/>
              </p:ext>
            </p:extLst>
          </p:nvPr>
        </p:nvGraphicFramePr>
        <p:xfrm>
          <a:off x="2550936" y="1268760"/>
          <a:ext cx="5294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50" name="Equation" r:id="rId3" imgW="1536480" imgH="241200" progId="Equation.DSMT4">
                  <p:embed/>
                </p:oleObj>
              </mc:Choice>
              <mc:Fallback>
                <p:oleObj name="Equation" r:id="rId3" imgW="1536480" imgH="241200" progId="Equation.DSMT4">
                  <p:embed/>
                  <p:pic>
                    <p:nvPicPr>
                      <p:cNvPr id="479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-4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936" y="1268760"/>
                        <a:ext cx="52943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1775520" y="332657"/>
            <a:ext cx="68451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NAND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into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6484" y="2506680"/>
            <a:ext cx="5832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the formula by De Morgan’s law.</a:t>
            </a:r>
            <a:endParaRPr lang="zh-CN" altLang="en-US" sz="2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7" y="3369847"/>
            <a:ext cx="3400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3200401" y="2844824"/>
            <a:ext cx="5561013" cy="3819525"/>
            <a:chOff x="1056" y="1536"/>
            <a:chExt cx="3503" cy="2406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1056" y="1920"/>
              <a:ext cx="35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688" y="1698"/>
              <a:ext cx="1" cy="2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4128" y="1698"/>
              <a:ext cx="1" cy="2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1152" y="1536"/>
              <a:ext cx="33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 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</a:t>
              </a:r>
              <a:r>
                <a:rPr lang="en-US" altLang="zh-CN" sz="28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524001" y="142876"/>
            <a:ext cx="4594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3352800" y="34639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3352800" y="38449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3352800" y="4292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0   1   0      1   1    0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3352800" y="4673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0   1   1      0   0    1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3352800" y="5054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1   0   0      1   1    1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3352800" y="5435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1   0   1      0   0    0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3352800" y="58261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352800" y="62071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2540605" y="785794"/>
            <a:ext cx="4889500" cy="1290638"/>
            <a:chOff x="624" y="624"/>
            <a:chExt cx="3080" cy="813"/>
          </a:xfrm>
        </p:grpSpPr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624" y="624"/>
            <a:ext cx="88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591" name="Equation" r:id="rId6" imgW="1067040" imgH="393840" progId="Equation.3">
                    <p:embed/>
                  </p:oleObj>
                </mc:Choice>
                <mc:Fallback>
                  <p:oleObj name="Equation" r:id="rId6" imgW="1067040" imgH="393840" progId="Equation.3">
                    <p:embed/>
                    <p:pic>
                      <p:nvPicPr>
                        <p:cNvPr id="0" name="Picture 1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4"/>
                          <a:ext cx="88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1968" y="624"/>
            <a:ext cx="17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592" name="Equation" r:id="rId8" imgW="2095920" imgH="355680" progId="Equation.3">
                    <p:embed/>
                  </p:oleObj>
                </mc:Choice>
                <mc:Fallback>
                  <p:oleObj name="Equation" r:id="rId8" imgW="2095920" imgH="355680" progId="Equation.3">
                    <p:embed/>
                    <p:pic>
                      <p:nvPicPr>
                        <p:cNvPr id="0" name="Picture 1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24"/>
                          <a:ext cx="173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1" name="Object 33"/>
            <p:cNvGraphicFramePr>
              <a:graphicFrameLocks noChangeAspect="1"/>
            </p:cNvGraphicFramePr>
            <p:nvPr/>
          </p:nvGraphicFramePr>
          <p:xfrm>
            <a:off x="624" y="1104"/>
            <a:ext cx="202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593" name="Equation" r:id="rId10" imgW="2439000" imgH="393840" progId="Equation.3">
                    <p:embed/>
                  </p:oleObj>
                </mc:Choice>
                <mc:Fallback>
                  <p:oleObj name="Equation" r:id="rId10" imgW="2439000" imgH="393840" progId="Equation.3">
                    <p:embed/>
                    <p:pic>
                      <p:nvPicPr>
                        <p:cNvPr id="0" name="Picture 1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04"/>
                          <a:ext cx="202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2738414" y="2214554"/>
            <a:ext cx="1214414" cy="928694"/>
            <a:chOff x="642974" y="1643050"/>
            <a:chExt cx="1214414" cy="928694"/>
          </a:xfrm>
        </p:grpSpPr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Input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rot="16200000" flipH="1">
              <a:off x="85722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 build="p" autoUpdateAnimBg="0"/>
      <p:bldP spid="48151" grpId="0" build="p" autoUpdateAnimBg="0"/>
      <p:bldP spid="48152" grpId="0" build="p" autoUpdateAnimBg="0"/>
      <p:bldP spid="48153" grpId="0" build="p" autoUpdateAnimBg="0"/>
      <p:bldP spid="48154" grpId="0" build="p" autoUpdateAnimBg="0"/>
      <p:bldP spid="48155" grpId="0" build="p" autoUpdateAnimBg="0"/>
      <p:bldP spid="48156" grpId="0" build="p" autoUpdateAnimBg="0"/>
      <p:bldP spid="4815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97" name="Group 45"/>
          <p:cNvGrpSpPr>
            <a:grpSpLocks/>
          </p:cNvGrpSpPr>
          <p:nvPr/>
        </p:nvGrpSpPr>
        <p:grpSpPr bwMode="auto">
          <a:xfrm>
            <a:off x="2895600" y="2554288"/>
            <a:ext cx="3352800" cy="3124200"/>
            <a:chOff x="2208" y="1344"/>
            <a:chExt cx="2112" cy="1968"/>
          </a:xfrm>
        </p:grpSpPr>
        <p:sp>
          <p:nvSpPr>
            <p:cNvPr id="49156" name="Oval 4"/>
            <p:cNvSpPr>
              <a:spLocks noChangeArrowheads="1"/>
            </p:cNvSpPr>
            <p:nvPr/>
          </p:nvSpPr>
          <p:spPr bwMode="auto">
            <a:xfrm>
              <a:off x="3648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2208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3600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2352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792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744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2208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352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9198" name="Group 46"/>
          <p:cNvGrpSpPr>
            <a:grpSpLocks/>
          </p:cNvGrpSpPr>
          <p:nvPr/>
        </p:nvGrpSpPr>
        <p:grpSpPr bwMode="auto">
          <a:xfrm>
            <a:off x="3582988" y="800101"/>
            <a:ext cx="1827212" cy="1863725"/>
            <a:chOff x="2641" y="239"/>
            <a:chExt cx="1151" cy="1174"/>
          </a:xfrm>
        </p:grpSpPr>
        <p:sp>
          <p:nvSpPr>
            <p:cNvPr id="49159" name="Arc 7"/>
            <p:cNvSpPr>
              <a:spLocks/>
            </p:cNvSpPr>
            <p:nvPr/>
          </p:nvSpPr>
          <p:spPr bwMode="auto">
            <a:xfrm>
              <a:off x="2641" y="960"/>
              <a:ext cx="1151" cy="453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667"/>
                <a:gd name="T2" fmla="*/ 43096 w 43122"/>
                <a:gd name="T3" fmla="*/ 22667 h 22667"/>
                <a:gd name="T4" fmla="*/ 21522 w 43122"/>
                <a:gd name="T5" fmla="*/ 21600 h 2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667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955"/>
                    <a:pt x="43113" y="22311"/>
                    <a:pt x="43095" y="22666"/>
                  </a:cubicBezTo>
                </a:path>
                <a:path w="43122" h="22667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955"/>
                    <a:pt x="43113" y="22311"/>
                    <a:pt x="43095" y="22666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2976" y="23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X/Y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2976" y="56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2" name="Group 50"/>
          <p:cNvGrpSpPr>
            <a:grpSpLocks/>
          </p:cNvGrpSpPr>
          <p:nvPr/>
        </p:nvGrpSpPr>
        <p:grpSpPr bwMode="auto">
          <a:xfrm>
            <a:off x="2895600" y="3544888"/>
            <a:ext cx="838200" cy="1143000"/>
            <a:chOff x="2208" y="1968"/>
            <a:chExt cx="528" cy="720"/>
          </a:xfrm>
        </p:grpSpPr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736" y="1968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2208" y="20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9203" name="Group 51"/>
          <p:cNvGrpSpPr>
            <a:grpSpLocks/>
          </p:cNvGrpSpPr>
          <p:nvPr/>
        </p:nvGrpSpPr>
        <p:grpSpPr bwMode="auto">
          <a:xfrm>
            <a:off x="3962400" y="4992689"/>
            <a:ext cx="1143000" cy="617537"/>
            <a:chOff x="2880" y="2880"/>
            <a:chExt cx="720" cy="389"/>
          </a:xfrm>
        </p:grpSpPr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2880" y="2880"/>
              <a:ext cx="72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3024" y="290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5257800" y="3316288"/>
            <a:ext cx="793750" cy="1447800"/>
            <a:chOff x="3696" y="1824"/>
            <a:chExt cx="500" cy="912"/>
          </a:xfrm>
        </p:grpSpPr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V="1">
              <a:off x="3696" y="1824"/>
              <a:ext cx="0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369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5" name="Group 53"/>
          <p:cNvGrpSpPr>
            <a:grpSpLocks/>
          </p:cNvGrpSpPr>
          <p:nvPr/>
        </p:nvGrpSpPr>
        <p:grpSpPr bwMode="auto">
          <a:xfrm>
            <a:off x="3886200" y="2697164"/>
            <a:ext cx="1371600" cy="619125"/>
            <a:chOff x="2832" y="1434"/>
            <a:chExt cx="864" cy="390"/>
          </a:xfrm>
        </p:grpSpPr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H="1">
              <a:off x="2832" y="1824"/>
              <a:ext cx="86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3024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199" name="Group 47"/>
          <p:cNvGrpSpPr>
            <a:grpSpLocks/>
          </p:cNvGrpSpPr>
          <p:nvPr/>
        </p:nvGrpSpPr>
        <p:grpSpPr bwMode="auto">
          <a:xfrm>
            <a:off x="6172200" y="3152776"/>
            <a:ext cx="1479550" cy="1858963"/>
            <a:chOff x="4272" y="1721"/>
            <a:chExt cx="932" cy="1171"/>
          </a:xfrm>
        </p:grpSpPr>
        <p:sp>
          <p:nvSpPr>
            <p:cNvPr id="49167" name="Arc 15"/>
            <p:cNvSpPr>
              <a:spLocks/>
            </p:cNvSpPr>
            <p:nvPr/>
          </p:nvSpPr>
          <p:spPr bwMode="auto">
            <a:xfrm rot="5400000">
              <a:off x="3902" y="2091"/>
              <a:ext cx="1171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4704" y="21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0" name="Group 48"/>
          <p:cNvGrpSpPr>
            <a:grpSpLocks/>
          </p:cNvGrpSpPr>
          <p:nvPr/>
        </p:nvGrpSpPr>
        <p:grpSpPr bwMode="auto">
          <a:xfrm>
            <a:off x="3654426" y="5602288"/>
            <a:ext cx="1774825" cy="1255712"/>
            <a:chOff x="2686" y="3264"/>
            <a:chExt cx="1118" cy="791"/>
          </a:xfrm>
        </p:grpSpPr>
        <p:sp>
          <p:nvSpPr>
            <p:cNvPr id="49169" name="Arc 17"/>
            <p:cNvSpPr>
              <a:spLocks/>
            </p:cNvSpPr>
            <p:nvPr/>
          </p:nvSpPr>
          <p:spPr bwMode="auto">
            <a:xfrm flipV="1">
              <a:off x="2686" y="3264"/>
              <a:ext cx="1118" cy="431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78"/>
                <a:gd name="T1" fmla="*/ 21352 h 21600"/>
                <a:gd name="T2" fmla="*/ 43178 w 43178"/>
                <a:gd name="T3" fmla="*/ 20651 h 21600"/>
                <a:gd name="T4" fmla="*/ 21599 w 43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8" h="21600" fill="none" extrusionOk="0">
                  <a:moveTo>
                    <a:pt x="0" y="21352"/>
                  </a:moveTo>
                  <a:cubicBezTo>
                    <a:pt x="136" y="9520"/>
                    <a:pt x="9766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</a:path>
                <a:path w="43178" h="21600" stroke="0" extrusionOk="0">
                  <a:moveTo>
                    <a:pt x="0" y="21352"/>
                  </a:moveTo>
                  <a:cubicBezTo>
                    <a:pt x="136" y="9520"/>
                    <a:pt x="9766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3024" y="369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1" name="Group 49"/>
          <p:cNvGrpSpPr>
            <a:grpSpLocks/>
          </p:cNvGrpSpPr>
          <p:nvPr/>
        </p:nvGrpSpPr>
        <p:grpSpPr bwMode="auto">
          <a:xfrm>
            <a:off x="1524000" y="3176589"/>
            <a:ext cx="1455738" cy="1768475"/>
            <a:chOff x="1344" y="1736"/>
            <a:chExt cx="917" cy="1114"/>
          </a:xfrm>
        </p:grpSpPr>
        <p:sp>
          <p:nvSpPr>
            <p:cNvPr id="49168" name="Arc 16"/>
            <p:cNvSpPr>
              <a:spLocks/>
            </p:cNvSpPr>
            <p:nvPr/>
          </p:nvSpPr>
          <p:spPr bwMode="auto">
            <a:xfrm rot="-5400000">
              <a:off x="1489" y="2077"/>
              <a:ext cx="1114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033"/>
                <a:gd name="T1" fmla="*/ 19769 h 21600"/>
                <a:gd name="T2" fmla="*/ 43033 w 43033"/>
                <a:gd name="T3" fmla="*/ 19645 h 21600"/>
                <a:gd name="T4" fmla="*/ 21522 w 430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33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693" y="0"/>
                    <a:pt x="42022" y="8519"/>
                    <a:pt x="43033" y="19644"/>
                  </a:cubicBezTo>
                </a:path>
                <a:path w="43033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693" y="0"/>
                    <a:pt x="42022" y="8519"/>
                    <a:pt x="43033" y="19644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344" y="20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1524001" y="228601"/>
            <a:ext cx="5132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49220" name="Group 68"/>
          <p:cNvGrpSpPr>
            <a:grpSpLocks/>
          </p:cNvGrpSpPr>
          <p:nvPr/>
        </p:nvGrpSpPr>
        <p:grpSpPr bwMode="auto">
          <a:xfrm>
            <a:off x="6888164" y="188914"/>
            <a:ext cx="3608387" cy="3100387"/>
            <a:chOff x="1015" y="607"/>
            <a:chExt cx="3503" cy="2465"/>
          </a:xfrm>
        </p:grpSpPr>
        <p:grpSp>
          <p:nvGrpSpPr>
            <p:cNvPr id="49221" name="Group 69"/>
            <p:cNvGrpSpPr>
              <a:grpSpLocks/>
            </p:cNvGrpSpPr>
            <p:nvPr/>
          </p:nvGrpSpPr>
          <p:grpSpPr bwMode="auto">
            <a:xfrm>
              <a:off x="1015" y="607"/>
              <a:ext cx="3503" cy="2340"/>
              <a:chOff x="1056" y="1602"/>
              <a:chExt cx="3503" cy="2340"/>
            </a:xfrm>
          </p:grpSpPr>
          <p:sp>
            <p:nvSpPr>
              <p:cNvPr id="49222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3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2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2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5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318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1111" y="1029"/>
              <a:ext cx="329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27" name="Rectangle 75"/>
            <p:cNvSpPr>
              <a:spLocks noChangeArrowheads="1"/>
            </p:cNvSpPr>
            <p:nvPr/>
          </p:nvSpPr>
          <p:spPr bwMode="auto">
            <a:xfrm>
              <a:off x="1111" y="1271"/>
              <a:ext cx="329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28" name="Rectangle 76"/>
            <p:cNvSpPr>
              <a:spLocks noChangeArrowheads="1"/>
            </p:cNvSpPr>
            <p:nvPr/>
          </p:nvSpPr>
          <p:spPr bwMode="auto">
            <a:xfrm>
              <a:off x="1111" y="155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0   1   0      1   1    0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1111" y="179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0   1   1      0   0    1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1111" y="2033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1   0   0      1   1    1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31" name="Rectangle 79"/>
            <p:cNvSpPr>
              <a:spLocks noChangeArrowheads="1"/>
            </p:cNvSpPr>
            <p:nvPr/>
          </p:nvSpPr>
          <p:spPr bwMode="auto">
            <a:xfrm>
              <a:off x="1111" y="2271"/>
              <a:ext cx="329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1   0   1      0   0    0</a:t>
              </a:r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1111" y="2520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1111" y="2756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7453322" y="642918"/>
            <a:ext cx="2357454" cy="1357322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 bwMode="auto">
          <a:xfrm>
            <a:off x="7453322" y="2071678"/>
            <a:ext cx="2357454" cy="121444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672064" y="4797153"/>
            <a:ext cx="41044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Role of circuit: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is a circuit counting four numbers by  addition or subtraction.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836712"/>
            <a:ext cx="8352928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Output Equation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Excitation Equation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 and 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Equation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to describe the relationship between signal and time 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sequential logic circuit.  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What are Output Equation, Excitation Equation,  and State Equation?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Let’s study them in an example.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Rectangle 104"/>
          <p:cNvSpPr>
            <a:spLocks noGrp="1" noChangeArrowheads="1"/>
          </p:cNvSpPr>
          <p:nvPr>
            <p:ph type="title"/>
          </p:nvPr>
        </p:nvSpPr>
        <p:spPr>
          <a:xfrm>
            <a:off x="1631504" y="326266"/>
            <a:ext cx="8915400" cy="1446550"/>
          </a:xfrm>
          <a:noFill/>
          <a:ln/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Analyze the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(write the equation, state table, state diagram, role).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52600" y="1988841"/>
            <a:ext cx="8915400" cy="4589499"/>
            <a:chOff x="228600" y="1354102"/>
            <a:chExt cx="8915400" cy="4589499"/>
          </a:xfrm>
        </p:grpSpPr>
        <p:grpSp>
          <p:nvGrpSpPr>
            <p:cNvPr id="5" name="Group 105"/>
            <p:cNvGrpSpPr>
              <a:grpSpLocks/>
            </p:cNvGrpSpPr>
            <p:nvPr/>
          </p:nvGrpSpPr>
          <p:grpSpPr bwMode="auto">
            <a:xfrm>
              <a:off x="228600" y="1493838"/>
              <a:ext cx="8915400" cy="4449763"/>
              <a:chOff x="144" y="941"/>
              <a:chExt cx="5616" cy="2803"/>
            </a:xfrm>
          </p:grpSpPr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2880" y="1794"/>
                <a:ext cx="816" cy="1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2880" y="2308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V="1">
                <a:off x="2880" y="2452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2784" y="2403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3408" y="2786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912" y="1746"/>
                <a:ext cx="816" cy="1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912" y="2260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24"/>
              <p:cNvSpPr>
                <a:spLocks noChangeShapeType="1"/>
              </p:cNvSpPr>
              <p:nvPr/>
            </p:nvSpPr>
            <p:spPr bwMode="auto">
              <a:xfrm flipV="1">
                <a:off x="912" y="2404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Rectangle 25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392" y="177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Oval 28"/>
              <p:cNvSpPr>
                <a:spLocks noChangeArrowheads="1"/>
              </p:cNvSpPr>
              <p:nvPr/>
            </p:nvSpPr>
            <p:spPr bwMode="auto">
              <a:xfrm>
                <a:off x="816" y="2355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912" y="273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3" name="Line 30"/>
              <p:cNvSpPr>
                <a:spLocks noChangeShapeType="1"/>
              </p:cNvSpPr>
              <p:nvPr/>
            </p:nvSpPr>
            <p:spPr bwMode="auto">
              <a:xfrm>
                <a:off x="1440" y="273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Oval 18"/>
              <p:cNvSpPr>
                <a:spLocks noChangeArrowheads="1"/>
              </p:cNvSpPr>
              <p:nvPr/>
            </p:nvSpPr>
            <p:spPr bwMode="auto">
              <a:xfrm>
                <a:off x="3264" y="1275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3360" y="132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1837" y="2889"/>
                <a:ext cx="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1872" y="2889"/>
                <a:ext cx="0" cy="6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>
                <a:off x="1872" y="3554"/>
                <a:ext cx="23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54"/>
              <p:cNvSpPr>
                <a:spLocks noChangeShapeType="1"/>
              </p:cNvSpPr>
              <p:nvPr/>
            </p:nvSpPr>
            <p:spPr bwMode="auto">
              <a:xfrm>
                <a:off x="1968" y="3317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>
                <a:off x="3787" y="2937"/>
                <a:ext cx="1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56"/>
              <p:cNvSpPr>
                <a:spLocks noChangeShapeType="1"/>
              </p:cNvSpPr>
              <p:nvPr/>
            </p:nvSpPr>
            <p:spPr bwMode="auto">
              <a:xfrm flipV="1">
                <a:off x="3936" y="1700"/>
                <a:ext cx="0" cy="1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7"/>
              <p:cNvSpPr>
                <a:spLocks noChangeShapeType="1"/>
              </p:cNvSpPr>
              <p:nvPr/>
            </p:nvSpPr>
            <p:spPr bwMode="auto">
              <a:xfrm>
                <a:off x="3936" y="17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58"/>
              <p:cNvSpPr>
                <a:spLocks noChangeShapeType="1"/>
              </p:cNvSpPr>
              <p:nvPr/>
            </p:nvSpPr>
            <p:spPr bwMode="auto">
              <a:xfrm flipV="1">
                <a:off x="4080" y="1892"/>
                <a:ext cx="0" cy="1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59"/>
              <p:cNvSpPr>
                <a:spLocks noChangeShapeType="1"/>
              </p:cNvSpPr>
              <p:nvPr/>
            </p:nvSpPr>
            <p:spPr bwMode="auto">
              <a:xfrm>
                <a:off x="4080" y="18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60"/>
              <p:cNvSpPr>
                <a:spLocks noChangeShapeType="1"/>
              </p:cNvSpPr>
              <p:nvPr/>
            </p:nvSpPr>
            <p:spPr bwMode="auto">
              <a:xfrm flipV="1">
                <a:off x="4224" y="2036"/>
                <a:ext cx="0" cy="15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62"/>
              <p:cNvSpPr>
                <a:spLocks noChangeShapeType="1"/>
              </p:cNvSpPr>
              <p:nvPr/>
            </p:nvSpPr>
            <p:spPr bwMode="auto">
              <a:xfrm>
                <a:off x="3696" y="2035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63"/>
              <p:cNvSpPr>
                <a:spLocks noChangeShapeType="1"/>
              </p:cNvSpPr>
              <p:nvPr/>
            </p:nvSpPr>
            <p:spPr bwMode="auto">
              <a:xfrm flipV="1">
                <a:off x="3840" y="1268"/>
                <a:ext cx="0" cy="7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4"/>
              <p:cNvSpPr>
                <a:spLocks noChangeShapeType="1"/>
              </p:cNvSpPr>
              <p:nvPr/>
            </p:nvSpPr>
            <p:spPr bwMode="auto">
              <a:xfrm>
                <a:off x="3840" y="126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Rectangle 21"/>
              <p:cNvSpPr>
                <a:spLocks noChangeArrowheads="1"/>
              </p:cNvSpPr>
              <p:nvPr/>
            </p:nvSpPr>
            <p:spPr bwMode="auto">
              <a:xfrm>
                <a:off x="5383" y="1190"/>
                <a:ext cx="3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60" name="Oval 15"/>
              <p:cNvSpPr>
                <a:spLocks noChangeArrowheads="1"/>
              </p:cNvSpPr>
              <p:nvPr/>
            </p:nvSpPr>
            <p:spPr bwMode="auto">
              <a:xfrm>
                <a:off x="4608" y="1053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32"/>
              <p:cNvSpPr>
                <a:spLocks noChangeArrowheads="1"/>
              </p:cNvSpPr>
              <p:nvPr/>
            </p:nvSpPr>
            <p:spPr bwMode="auto">
              <a:xfrm>
                <a:off x="4615" y="1841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35"/>
              <p:cNvSpPr>
                <a:spLocks noChangeArrowheads="1"/>
              </p:cNvSpPr>
              <p:nvPr/>
            </p:nvSpPr>
            <p:spPr bwMode="auto">
              <a:xfrm>
                <a:off x="5287" y="1479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69"/>
              <p:cNvSpPr>
                <a:spLocks noChangeShapeType="1"/>
              </p:cNvSpPr>
              <p:nvPr/>
            </p:nvSpPr>
            <p:spPr bwMode="auto">
              <a:xfrm>
                <a:off x="4704" y="1101"/>
                <a:ext cx="14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70"/>
              <p:cNvSpPr>
                <a:spLocks noChangeShapeType="1"/>
              </p:cNvSpPr>
              <p:nvPr/>
            </p:nvSpPr>
            <p:spPr bwMode="auto">
              <a:xfrm>
                <a:off x="4848" y="1104"/>
                <a:ext cx="1" cy="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71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18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72"/>
              <p:cNvSpPr>
                <a:spLocks noChangeShapeType="1"/>
              </p:cNvSpPr>
              <p:nvPr/>
            </p:nvSpPr>
            <p:spPr bwMode="auto">
              <a:xfrm>
                <a:off x="4711" y="1888"/>
                <a:ext cx="13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73"/>
              <p:cNvSpPr>
                <a:spLocks noChangeShapeType="1"/>
              </p:cNvSpPr>
              <p:nvPr/>
            </p:nvSpPr>
            <p:spPr bwMode="auto">
              <a:xfrm flipV="1">
                <a:off x="4855" y="1604"/>
                <a:ext cx="1" cy="2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74"/>
              <p:cNvSpPr>
                <a:spLocks noChangeShapeType="1"/>
              </p:cNvSpPr>
              <p:nvPr/>
            </p:nvSpPr>
            <p:spPr bwMode="auto">
              <a:xfrm>
                <a:off x="4855" y="1604"/>
                <a:ext cx="185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75"/>
              <p:cNvSpPr>
                <a:spLocks noChangeShapeType="1"/>
              </p:cNvSpPr>
              <p:nvPr/>
            </p:nvSpPr>
            <p:spPr bwMode="auto">
              <a:xfrm>
                <a:off x="5383" y="1526"/>
                <a:ext cx="23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 flipV="1">
                <a:off x="1824" y="941"/>
                <a:ext cx="0" cy="10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1824" y="941"/>
                <a:ext cx="2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2496" y="1956"/>
                <a:ext cx="38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1728" y="2005"/>
                <a:ext cx="48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41"/>
              <p:cNvSpPr>
                <a:spLocks noChangeShapeType="1"/>
              </p:cNvSpPr>
              <p:nvPr/>
            </p:nvSpPr>
            <p:spPr bwMode="auto">
              <a:xfrm>
                <a:off x="720" y="1257"/>
                <a:ext cx="230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42"/>
              <p:cNvSpPr>
                <a:spLocks noChangeShapeType="1"/>
              </p:cNvSpPr>
              <p:nvPr/>
            </p:nvSpPr>
            <p:spPr bwMode="auto">
              <a:xfrm>
                <a:off x="1968" y="1257"/>
                <a:ext cx="1" cy="20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43"/>
              <p:cNvSpPr>
                <a:spLocks noChangeShapeType="1"/>
              </p:cNvSpPr>
              <p:nvPr/>
            </p:nvSpPr>
            <p:spPr bwMode="auto">
              <a:xfrm>
                <a:off x="1968" y="1862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>
                <a:off x="2640" y="1956"/>
                <a:ext cx="1" cy="10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45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480" y="101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80" name="Oval 80"/>
              <p:cNvSpPr>
                <a:spLocks noChangeArrowheads="1"/>
              </p:cNvSpPr>
              <p:nvPr/>
            </p:nvSpPr>
            <p:spPr bwMode="auto">
              <a:xfrm>
                <a:off x="1920" y="18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 flipH="1">
                <a:off x="618" y="2420"/>
                <a:ext cx="19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 flipH="1">
                <a:off x="2326" y="2466"/>
                <a:ext cx="45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51"/>
              <p:cNvSpPr>
                <a:spLocks noChangeShapeType="1"/>
              </p:cNvSpPr>
              <p:nvPr/>
            </p:nvSpPr>
            <p:spPr bwMode="auto">
              <a:xfrm>
                <a:off x="2326" y="2466"/>
                <a:ext cx="1" cy="1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52"/>
              <p:cNvSpPr>
                <a:spLocks noChangeShapeType="1"/>
              </p:cNvSpPr>
              <p:nvPr/>
            </p:nvSpPr>
            <p:spPr bwMode="auto">
              <a:xfrm>
                <a:off x="618" y="2420"/>
                <a:ext cx="1" cy="1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Rectangle 79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86" name="Line 94"/>
              <p:cNvSpPr>
                <a:spLocks noChangeShapeType="1"/>
              </p:cNvSpPr>
              <p:nvPr/>
            </p:nvSpPr>
            <p:spPr bwMode="auto">
              <a:xfrm flipV="1">
                <a:off x="3600" y="11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95"/>
              <p:cNvSpPr>
                <a:spLocks noChangeShapeType="1"/>
              </p:cNvSpPr>
              <p:nvPr/>
            </p:nvSpPr>
            <p:spPr bwMode="auto">
              <a:xfrm>
                <a:off x="3600" y="112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96"/>
              <p:cNvSpPr>
                <a:spLocks noChangeShapeType="1"/>
              </p:cNvSpPr>
              <p:nvPr/>
            </p:nvSpPr>
            <p:spPr bwMode="auto">
              <a:xfrm>
                <a:off x="4224" y="20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Oval 97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98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99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101"/>
              <p:cNvSpPr>
                <a:spLocks noChangeShapeType="1"/>
              </p:cNvSpPr>
              <p:nvPr/>
            </p:nvSpPr>
            <p:spPr bwMode="auto">
              <a:xfrm flipH="1">
                <a:off x="204" y="3744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Oval 103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104"/>
              <p:cNvSpPr>
                <a:spLocks noChangeArrowheads="1"/>
              </p:cNvSpPr>
              <p:nvPr/>
            </p:nvSpPr>
            <p:spPr bwMode="auto">
              <a:xfrm>
                <a:off x="3696" y="2886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929454" y="1354102"/>
              <a:ext cx="357190" cy="777041"/>
              <a:chOff x="7177088" y="3041650"/>
              <a:chExt cx="768350" cy="633439"/>
            </a:xfrm>
          </p:grpSpPr>
          <p:sp>
            <p:nvSpPr>
              <p:cNvPr id="2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929454" y="2580521"/>
              <a:ext cx="357190" cy="777041"/>
              <a:chOff x="7177088" y="3041650"/>
              <a:chExt cx="768350" cy="633439"/>
            </a:xfrm>
          </p:grpSpPr>
          <p:sp>
            <p:nvSpPr>
              <p:cNvPr id="18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001024" y="2000240"/>
              <a:ext cx="357190" cy="777041"/>
              <a:chOff x="7177088" y="3041650"/>
              <a:chExt cx="768350" cy="633439"/>
            </a:xfrm>
          </p:grpSpPr>
          <p:sp>
            <p:nvSpPr>
              <p:cNvPr id="1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AutoShape 36"/>
            <p:cNvSpPr>
              <a:spLocks noChangeArrowheads="1"/>
            </p:cNvSpPr>
            <p:nvPr/>
          </p:nvSpPr>
          <p:spPr bwMode="auto">
            <a:xfrm rot="5400000">
              <a:off x="4649788" y="1916105"/>
              <a:ext cx="649288" cy="37623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428992" y="2714620"/>
              <a:ext cx="519109" cy="762000"/>
              <a:chOff x="7086600" y="4024322"/>
              <a:chExt cx="1019175" cy="762000"/>
            </a:xfrm>
          </p:grpSpPr>
          <p:sp>
            <p:nvSpPr>
              <p:cNvPr id="11" name="Arc 76"/>
              <p:cNvSpPr>
                <a:spLocks/>
              </p:cNvSpPr>
              <p:nvPr/>
            </p:nvSpPr>
            <p:spPr bwMode="auto">
              <a:xfrm>
                <a:off x="7154863" y="4024322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Arc 77"/>
              <p:cNvSpPr>
                <a:spLocks/>
              </p:cNvSpPr>
              <p:nvPr/>
            </p:nvSpPr>
            <p:spPr bwMode="auto">
              <a:xfrm>
                <a:off x="7162800" y="4027497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Arc 80"/>
              <p:cNvSpPr>
                <a:spLocks/>
              </p:cNvSpPr>
              <p:nvPr/>
            </p:nvSpPr>
            <p:spPr bwMode="auto">
              <a:xfrm>
                <a:off x="7086600" y="4103697"/>
                <a:ext cx="152400" cy="609600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6" name="Line 52"/>
          <p:cNvSpPr>
            <a:spLocks noChangeShapeType="1"/>
          </p:cNvSpPr>
          <p:nvPr/>
        </p:nvSpPr>
        <p:spPr bwMode="auto">
          <a:xfrm flipH="1">
            <a:off x="2247572" y="3847714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53"/>
          <p:cNvSpPr>
            <a:spLocks noChangeArrowheads="1"/>
          </p:cNvSpPr>
          <p:nvPr/>
        </p:nvSpPr>
        <p:spPr bwMode="auto">
          <a:xfrm>
            <a:off x="1876184" y="498042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98" name="Line 52"/>
          <p:cNvSpPr>
            <a:spLocks noChangeShapeType="1"/>
          </p:cNvSpPr>
          <p:nvPr/>
        </p:nvSpPr>
        <p:spPr bwMode="auto">
          <a:xfrm flipH="1">
            <a:off x="2231450" y="5327798"/>
            <a:ext cx="7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Rectangle 53"/>
          <p:cNvSpPr>
            <a:spLocks noChangeArrowheads="1"/>
          </p:cNvSpPr>
          <p:nvPr/>
        </p:nvSpPr>
        <p:spPr bwMode="auto">
          <a:xfrm>
            <a:off x="1903676" y="348749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423592" y="65169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6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1828800" y="8621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Example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7453313" y="140879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148513" y="1254809"/>
            <a:ext cx="12954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7148513" y="2100945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7148513" y="2331134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7910513" y="132307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910513" y="2785159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7910513" y="286929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3948113" y="1315134"/>
            <a:ext cx="12954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948113" y="2161271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3948113" y="2393045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3935413" y="134847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4710113" y="132307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4710113" y="2861359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4710113" y="293120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24113" y="3709084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6919913" y="233113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3567113" y="240098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567113" y="2400983"/>
            <a:ext cx="0" cy="184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6919913" y="2331133"/>
            <a:ext cx="0" cy="1916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>
            <a:off x="2728913" y="4247245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371" name="Group 75"/>
          <p:cNvGrpSpPr>
            <a:grpSpLocks/>
          </p:cNvGrpSpPr>
          <p:nvPr/>
        </p:nvGrpSpPr>
        <p:grpSpPr bwMode="auto">
          <a:xfrm>
            <a:off x="5472113" y="784909"/>
            <a:ext cx="3657600" cy="3000375"/>
            <a:chOff x="2496" y="576"/>
            <a:chExt cx="2304" cy="1872"/>
          </a:xfrm>
        </p:grpSpPr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2544" y="57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2544" y="24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 flipH="1">
              <a:off x="4656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4656" y="86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7" name="Oval 51"/>
            <p:cNvSpPr>
              <a:spLocks noChangeArrowheads="1"/>
            </p:cNvSpPr>
            <p:nvPr/>
          </p:nvSpPr>
          <p:spPr bwMode="auto">
            <a:xfrm>
              <a:off x="2496" y="76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5375275" y="3169333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 flipH="1">
            <a:off x="5548313" y="186282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5548313" y="1862821"/>
            <a:ext cx="0" cy="192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8443913" y="163104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V="1">
            <a:off x="8672513" y="1015095"/>
            <a:ext cx="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 flipH="1">
            <a:off x="5929313" y="1015095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5929313" y="1015096"/>
            <a:ext cx="0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929313" y="132307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8" name="Oval 52"/>
          <p:cNvSpPr>
            <a:spLocks noChangeArrowheads="1"/>
          </p:cNvSpPr>
          <p:nvPr/>
        </p:nvSpPr>
        <p:spPr bwMode="auto">
          <a:xfrm>
            <a:off x="5448300" y="3069320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49" name="Oval 53"/>
          <p:cNvSpPr>
            <a:spLocks noChangeArrowheads="1"/>
          </p:cNvSpPr>
          <p:nvPr/>
        </p:nvSpPr>
        <p:spPr bwMode="auto">
          <a:xfrm>
            <a:off x="8596313" y="93889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7072313" y="163104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3109913" y="1707245"/>
            <a:ext cx="8382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Oval 28"/>
          <p:cNvSpPr>
            <a:spLocks noChangeArrowheads="1"/>
          </p:cNvSpPr>
          <p:nvPr/>
        </p:nvSpPr>
        <p:spPr bwMode="auto">
          <a:xfrm>
            <a:off x="3414713" y="163104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6843713" y="155484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 flipV="1">
            <a:off x="3490913" y="1169083"/>
            <a:ext cx="12700" cy="531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3490913" y="1169083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5548313" y="784909"/>
            <a:ext cx="0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5548313" y="155484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2728913" y="131354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6996113" y="163104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9586913" y="101509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9663113" y="476934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</a:p>
        </p:txBody>
      </p:sp>
      <p:sp>
        <p:nvSpPr>
          <p:cNvPr id="55386" name="Rectangle 90"/>
          <p:cNvSpPr>
            <a:spLocks noChangeArrowheads="1"/>
          </p:cNvSpPr>
          <p:nvPr/>
        </p:nvSpPr>
        <p:spPr bwMode="auto">
          <a:xfrm>
            <a:off x="7175500" y="134847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88" name="Oval 92"/>
          <p:cNvSpPr>
            <a:spLocks noChangeArrowheads="1"/>
          </p:cNvSpPr>
          <p:nvPr/>
        </p:nvSpPr>
        <p:spPr bwMode="auto">
          <a:xfrm>
            <a:off x="5232400" y="306932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89" name="Oval 93"/>
          <p:cNvSpPr>
            <a:spLocks noChangeArrowheads="1"/>
          </p:cNvSpPr>
          <p:nvPr/>
        </p:nvSpPr>
        <p:spPr bwMode="auto">
          <a:xfrm>
            <a:off x="8463880" y="306932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90" name="Oval 94"/>
          <p:cNvSpPr>
            <a:spLocks noChangeArrowheads="1"/>
          </p:cNvSpPr>
          <p:nvPr/>
        </p:nvSpPr>
        <p:spPr bwMode="auto">
          <a:xfrm>
            <a:off x="3477040" y="4179524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9126890" y="598777"/>
            <a:ext cx="500066" cy="777041"/>
            <a:chOff x="7177088" y="3041650"/>
            <a:chExt cx="768350" cy="633439"/>
          </a:xfrm>
        </p:grpSpPr>
        <p:sp>
          <p:nvSpPr>
            <p:cNvPr id="7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56960" y="1214422"/>
            <a:ext cx="698654" cy="762000"/>
            <a:chOff x="7154863" y="4024322"/>
            <a:chExt cx="950912" cy="762000"/>
          </a:xfrm>
        </p:grpSpPr>
        <p:sp>
          <p:nvSpPr>
            <p:cNvPr id="81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1520628" y="4271080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2555" y="4695549"/>
            <a:ext cx="8408052" cy="1901863"/>
            <a:chOff x="368555" y="4695548"/>
            <a:chExt cx="8408052" cy="1901863"/>
          </a:xfrm>
        </p:grpSpPr>
        <p:graphicFrame>
          <p:nvGraphicFramePr>
            <p:cNvPr id="55378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172880"/>
                </p:ext>
              </p:extLst>
            </p:nvPr>
          </p:nvGraphicFramePr>
          <p:xfrm>
            <a:off x="3624084" y="4855854"/>
            <a:ext cx="1060450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80" name="Equation" r:id="rId3" imgW="800280" imgH="330120" progId="Equation.3">
                    <p:embed/>
                  </p:oleObj>
                </mc:Choice>
                <mc:Fallback>
                  <p:oleObj name="Equation" r:id="rId3" imgW="800280" imgH="330120" progId="Equation.3">
                    <p:embed/>
                    <p:pic>
                      <p:nvPicPr>
                        <p:cNvPr id="55378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084" y="4855854"/>
                          <a:ext cx="1060450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79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347248"/>
                </p:ext>
              </p:extLst>
            </p:nvPr>
          </p:nvGraphicFramePr>
          <p:xfrm>
            <a:off x="6084207" y="4695548"/>
            <a:ext cx="24130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81" name="Equation" r:id="rId5" imgW="1829160" imgH="432000" progId="Equation.3">
                    <p:embed/>
                  </p:oleObj>
                </mc:Choice>
                <mc:Fallback>
                  <p:oleObj name="Equation" r:id="rId5" imgW="1829160" imgH="432000" progId="Equation.3">
                    <p:embed/>
                    <p:pic>
                      <p:nvPicPr>
                        <p:cNvPr id="55379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207" y="4695548"/>
                          <a:ext cx="2413000" cy="582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80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142250"/>
                </p:ext>
              </p:extLst>
            </p:nvPr>
          </p:nvGraphicFramePr>
          <p:xfrm>
            <a:off x="3541885" y="6063607"/>
            <a:ext cx="1565275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82" name="Equation" r:id="rId7" imgW="1181520" imgH="368280" progId="Equation.3">
                    <p:embed/>
                  </p:oleObj>
                </mc:Choice>
                <mc:Fallback>
                  <p:oleObj name="Equation" r:id="rId7" imgW="1181520" imgH="368280" progId="Equation.3">
                    <p:embed/>
                    <p:pic>
                      <p:nvPicPr>
                        <p:cNvPr id="5538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885" y="6063607"/>
                          <a:ext cx="1565275" cy="501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81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8904962"/>
                </p:ext>
              </p:extLst>
            </p:nvPr>
          </p:nvGraphicFramePr>
          <p:xfrm>
            <a:off x="3552610" y="5498871"/>
            <a:ext cx="127158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83" name="Equation" r:id="rId9" imgW="965520" imgH="355680" progId="Equation.3">
                    <p:embed/>
                  </p:oleObj>
                </mc:Choice>
                <mc:Fallback>
                  <p:oleObj name="Equation" r:id="rId9" imgW="965520" imgH="355680" progId="Equation.3">
                    <p:embed/>
                    <p:pic>
                      <p:nvPicPr>
                        <p:cNvPr id="55381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610" y="5498871"/>
                          <a:ext cx="1271588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82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0141796"/>
                </p:ext>
              </p:extLst>
            </p:nvPr>
          </p:nvGraphicFramePr>
          <p:xfrm>
            <a:off x="6101669" y="5395745"/>
            <a:ext cx="2674938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84" name="Equation" r:id="rId11" imgW="2032560" imgH="457200" progId="Equation.3">
                    <p:embed/>
                  </p:oleObj>
                </mc:Choice>
                <mc:Fallback>
                  <p:oleObj name="Equation" r:id="rId11" imgW="2032560" imgH="457200" progId="Equation.3">
                    <p:embed/>
                    <p:pic>
                      <p:nvPicPr>
                        <p:cNvPr id="5538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1669" y="5395745"/>
                          <a:ext cx="2674938" cy="608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Rectangle 60"/>
            <p:cNvSpPr>
              <a:spLocks noChangeArrowheads="1"/>
            </p:cNvSpPr>
            <p:nvPr/>
          </p:nvSpPr>
          <p:spPr bwMode="auto">
            <a:xfrm>
              <a:off x="412787" y="6074191"/>
              <a:ext cx="26661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Output Equation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: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368555" y="4816583"/>
              <a:ext cx="32489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Excitation Equation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: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412787" y="5498522"/>
              <a:ext cx="28195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State Equation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: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7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52" name="Group 32"/>
          <p:cNvGrpSpPr>
            <a:grpSpLocks/>
          </p:cNvGrpSpPr>
          <p:nvPr/>
        </p:nvGrpSpPr>
        <p:grpSpPr bwMode="auto">
          <a:xfrm>
            <a:off x="3429001" y="2626914"/>
            <a:ext cx="5299075" cy="3733800"/>
            <a:chOff x="1200" y="1440"/>
            <a:chExt cx="3338" cy="2352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200" y="1440"/>
              <a:ext cx="33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1248" y="1824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784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4176" y="1440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581400" y="3150789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0   0   0    0   0     0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581400" y="3531789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0   0   1    1   0     0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3581400" y="3988989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0   1   0    0   0     0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3581401" y="4454128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0   1   1    0   0     0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3581400" y="4827189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1   0   0    0   1     0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3581401" y="5216128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1   0   1    0   1     0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3581400" y="5512989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1   1   0    0   1     1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581401" y="5978128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1   1   1    0   1     0</a:t>
            </a: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95174"/>
              </p:ext>
            </p:extLst>
          </p:nvPr>
        </p:nvGraphicFramePr>
        <p:xfrm>
          <a:off x="2996952" y="972303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80" name="Equation" r:id="rId6" imgW="965520" imgH="355680" progId="Equation.3">
                  <p:embed/>
                </p:oleObj>
              </mc:Choice>
              <mc:Fallback>
                <p:oleObj name="Equation" r:id="rId6" imgW="965520" imgH="355680" progId="Equation.3">
                  <p:embed/>
                  <p:pic>
                    <p:nvPicPr>
                      <p:cNvPr id="563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952" y="972303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957108"/>
              </p:ext>
            </p:extLst>
          </p:nvPr>
        </p:nvGraphicFramePr>
        <p:xfrm>
          <a:off x="5663952" y="888396"/>
          <a:ext cx="2674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81" name="Equation" r:id="rId8" imgW="2032560" imgH="457200" progId="Equation.3">
                  <p:embed/>
                </p:oleObj>
              </mc:Choice>
              <mc:Fallback>
                <p:oleObj name="Equation" r:id="rId8" imgW="2032560" imgH="457200" progId="Equation.3">
                  <p:embed/>
                  <p:pic>
                    <p:nvPicPr>
                      <p:cNvPr id="563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888396"/>
                        <a:ext cx="2674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57332"/>
              </p:ext>
            </p:extLst>
          </p:nvPr>
        </p:nvGraphicFramePr>
        <p:xfrm>
          <a:off x="2996953" y="1693206"/>
          <a:ext cx="156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82" name="Equation" r:id="rId10" imgW="1181520" imgH="368280" progId="Equation.3">
                  <p:embed/>
                </p:oleObj>
              </mc:Choice>
              <mc:Fallback>
                <p:oleObj name="Equation" r:id="rId10" imgW="1181520" imgH="368280" progId="Equation.3">
                  <p:embed/>
                  <p:pic>
                    <p:nvPicPr>
                      <p:cNvPr id="5635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953" y="1693206"/>
                        <a:ext cx="15652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524001" y="142876"/>
            <a:ext cx="4594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" grpId="0" build="p" autoUpdateAnimBg="0"/>
      <p:bldP spid="56338" grpId="0" build="p" autoUpdateAnimBg="0"/>
      <p:bldP spid="56339" grpId="0" build="p" autoUpdateAnimBg="0"/>
      <p:bldP spid="56340" grpId="0" build="p" autoUpdateAnimBg="0"/>
      <p:bldP spid="56341" grpId="0" build="p" autoUpdateAnimBg="0"/>
      <p:bldP spid="56342" grpId="0" build="p" autoUpdateAnimBg="0"/>
      <p:bldP spid="56343" grpId="0" build="p" autoUpdateAnimBg="0"/>
      <p:bldP spid="5634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8629640" y="1133326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343640" y="1133326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8553440" y="2809726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572240" y="135240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8858240" y="135240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8782040" y="302880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6343640" y="2809727"/>
            <a:ext cx="1066800" cy="10953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572240" y="302880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7400" name="Group 56"/>
          <p:cNvGrpSpPr>
            <a:grpSpLocks/>
          </p:cNvGrpSpPr>
          <p:nvPr/>
        </p:nvGrpSpPr>
        <p:grpSpPr bwMode="auto">
          <a:xfrm>
            <a:off x="4406893" y="714229"/>
            <a:ext cx="2444757" cy="1247775"/>
            <a:chOff x="604" y="630"/>
            <a:chExt cx="1540" cy="786"/>
          </a:xfrm>
        </p:grpSpPr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604" y="105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X/Z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55" name="Arc 11"/>
            <p:cNvSpPr>
              <a:spLocks/>
            </p:cNvSpPr>
            <p:nvPr/>
          </p:nvSpPr>
          <p:spPr bwMode="auto">
            <a:xfrm>
              <a:off x="1488" y="674"/>
              <a:ext cx="656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94 w 42022"/>
                <a:gd name="T1" fmla="*/ 43185 h 43185"/>
                <a:gd name="T2" fmla="*/ 42022 w 42022"/>
                <a:gd name="T3" fmla="*/ 14565 h 43185"/>
                <a:gd name="T4" fmla="*/ 21600 w 42022"/>
                <a:gd name="T5" fmla="*/ 21600 h 4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2" h="43185" fill="none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</a:path>
                <a:path w="42022" h="43185" stroke="0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008" y="63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7029440" y="-19199"/>
            <a:ext cx="1773238" cy="1238250"/>
            <a:chOff x="2256" y="144"/>
            <a:chExt cx="1117" cy="780"/>
          </a:xfrm>
        </p:grpSpPr>
        <p:sp>
          <p:nvSpPr>
            <p:cNvPr id="57356" name="Arc 12"/>
            <p:cNvSpPr>
              <a:spLocks/>
            </p:cNvSpPr>
            <p:nvPr/>
          </p:nvSpPr>
          <p:spPr bwMode="auto">
            <a:xfrm>
              <a:off x="2256" y="480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52"/>
                <a:gd name="T2" fmla="*/ 43112 w 43122"/>
                <a:gd name="T3" fmla="*/ 22252 h 22252"/>
                <a:gd name="T4" fmla="*/ 21522 w 43122"/>
                <a:gd name="T5" fmla="*/ 21600 h 2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52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</a:path>
                <a:path w="43122" h="22252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52" y="1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9010641" y="57001"/>
            <a:ext cx="1630363" cy="1365250"/>
            <a:chOff x="3504" y="192"/>
            <a:chExt cx="1027" cy="860"/>
          </a:xfrm>
        </p:grpSpPr>
        <p:sp>
          <p:nvSpPr>
            <p:cNvPr id="57353" name="Arc 9"/>
            <p:cNvSpPr>
              <a:spLocks/>
            </p:cNvSpPr>
            <p:nvPr/>
          </p:nvSpPr>
          <p:spPr bwMode="auto">
            <a:xfrm>
              <a:off x="3504" y="480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51"/>
                <a:gd name="T2" fmla="*/ 26439 w 43200"/>
                <a:gd name="T3" fmla="*/ 42651 h 42651"/>
                <a:gd name="T4" fmla="*/ 21600 w 43200"/>
                <a:gd name="T5" fmla="*/ 21600 h 4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51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</a:path>
                <a:path w="43200" h="42651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4031" y="1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57409" name="Group 65"/>
          <p:cNvGrpSpPr>
            <a:grpSpLocks/>
          </p:cNvGrpSpPr>
          <p:nvPr/>
        </p:nvGrpSpPr>
        <p:grpSpPr bwMode="auto">
          <a:xfrm>
            <a:off x="9163040" y="2047727"/>
            <a:ext cx="793750" cy="1103313"/>
            <a:chOff x="3600" y="1446"/>
            <a:chExt cx="500" cy="695"/>
          </a:xfrm>
        </p:grpSpPr>
        <p:sp>
          <p:nvSpPr>
            <p:cNvPr id="57370" name="Arc 26"/>
            <p:cNvSpPr>
              <a:spLocks/>
            </p:cNvSpPr>
            <p:nvPr/>
          </p:nvSpPr>
          <p:spPr bwMode="auto">
            <a:xfrm flipH="1">
              <a:off x="3792" y="1446"/>
              <a:ext cx="288" cy="6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3600" y="16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57405" name="Group 61"/>
          <p:cNvGrpSpPr>
            <a:grpSpLocks/>
          </p:cNvGrpSpPr>
          <p:nvPr/>
        </p:nvGrpSpPr>
        <p:grpSpPr bwMode="auto">
          <a:xfrm>
            <a:off x="7258041" y="1962002"/>
            <a:ext cx="1338263" cy="1541463"/>
            <a:chOff x="2400" y="1408"/>
            <a:chExt cx="843" cy="971"/>
          </a:xfrm>
        </p:grpSpPr>
        <p:sp>
          <p:nvSpPr>
            <p:cNvPr id="57372" name="Arc 28"/>
            <p:cNvSpPr>
              <a:spLocks/>
            </p:cNvSpPr>
            <p:nvPr/>
          </p:nvSpPr>
          <p:spPr bwMode="auto">
            <a:xfrm>
              <a:off x="2402" y="1408"/>
              <a:ext cx="841" cy="971"/>
            </a:xfrm>
            <a:custGeom>
              <a:avLst/>
              <a:gdLst>
                <a:gd name="G0" fmla="+- 21600 0 0"/>
                <a:gd name="G1" fmla="+- 7406 0 0"/>
                <a:gd name="G2" fmla="+- 21600 0 0"/>
                <a:gd name="T0" fmla="*/ 33711 w 33711"/>
                <a:gd name="T1" fmla="*/ 25291 h 29006"/>
                <a:gd name="T2" fmla="*/ 1309 w 33711"/>
                <a:gd name="T3" fmla="*/ 0 h 29006"/>
                <a:gd name="T4" fmla="*/ 21600 w 33711"/>
                <a:gd name="T5" fmla="*/ 7406 h 29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11" h="29006" fill="none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</a:path>
                <a:path w="33711" h="29006" stroke="0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  <a:lnTo>
                    <a:pt x="21600" y="7406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400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12" name="Group 68"/>
          <p:cNvGrpSpPr>
            <a:grpSpLocks/>
          </p:cNvGrpSpPr>
          <p:nvPr/>
        </p:nvGrpSpPr>
        <p:grpSpPr bwMode="auto">
          <a:xfrm>
            <a:off x="8096240" y="1973115"/>
            <a:ext cx="793750" cy="1138237"/>
            <a:chOff x="2928" y="1399"/>
            <a:chExt cx="500" cy="717"/>
          </a:xfrm>
        </p:grpSpPr>
        <p:sp>
          <p:nvSpPr>
            <p:cNvPr id="57351" name="Arc 7"/>
            <p:cNvSpPr>
              <a:spLocks/>
            </p:cNvSpPr>
            <p:nvPr/>
          </p:nvSpPr>
          <p:spPr bwMode="auto">
            <a:xfrm>
              <a:off x="2929" y="1399"/>
              <a:ext cx="402" cy="7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2928" y="15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7414" name="Group 70"/>
          <p:cNvGrpSpPr>
            <a:grpSpLocks/>
          </p:cNvGrpSpPr>
          <p:nvPr/>
        </p:nvGrpSpPr>
        <p:grpSpPr bwMode="auto">
          <a:xfrm>
            <a:off x="4667240" y="1977876"/>
            <a:ext cx="1900238" cy="1493838"/>
            <a:chOff x="768" y="1402"/>
            <a:chExt cx="1197" cy="941"/>
          </a:xfrm>
        </p:grpSpPr>
        <p:sp>
          <p:nvSpPr>
            <p:cNvPr id="57360" name="Arc 16"/>
            <p:cNvSpPr>
              <a:spLocks/>
            </p:cNvSpPr>
            <p:nvPr/>
          </p:nvSpPr>
          <p:spPr bwMode="auto">
            <a:xfrm>
              <a:off x="1251" y="1402"/>
              <a:ext cx="714" cy="941"/>
            </a:xfrm>
            <a:custGeom>
              <a:avLst/>
              <a:gdLst>
                <a:gd name="G0" fmla="+- 21600 0 0"/>
                <a:gd name="G1" fmla="+- 21430 0 0"/>
                <a:gd name="G2" fmla="+- 21600 0 0"/>
                <a:gd name="T0" fmla="*/ 16615 w 21600"/>
                <a:gd name="T1" fmla="*/ 42447 h 42447"/>
                <a:gd name="T2" fmla="*/ 18895 w 21600"/>
                <a:gd name="T3" fmla="*/ 0 h 42447"/>
                <a:gd name="T4" fmla="*/ 21600 w 21600"/>
                <a:gd name="T5" fmla="*/ 21430 h 4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7" fill="none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</a:path>
                <a:path w="21600" h="42447" stroke="0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  <a:lnTo>
                    <a:pt x="21600" y="2143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768" y="146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16" name="Group 72"/>
          <p:cNvGrpSpPr>
            <a:grpSpLocks/>
          </p:cNvGrpSpPr>
          <p:nvPr/>
        </p:nvGrpSpPr>
        <p:grpSpPr bwMode="auto">
          <a:xfrm>
            <a:off x="7033659" y="1590526"/>
            <a:ext cx="2994025" cy="3422650"/>
            <a:chOff x="2290" y="1158"/>
            <a:chExt cx="1886" cy="2156"/>
          </a:xfrm>
        </p:grpSpPr>
        <p:sp>
          <p:nvSpPr>
            <p:cNvPr id="57358" name="Arc 14"/>
            <p:cNvSpPr>
              <a:spLocks/>
            </p:cNvSpPr>
            <p:nvPr/>
          </p:nvSpPr>
          <p:spPr bwMode="auto">
            <a:xfrm>
              <a:off x="2290" y="1158"/>
              <a:ext cx="1886" cy="2156"/>
            </a:xfrm>
            <a:custGeom>
              <a:avLst/>
              <a:gdLst>
                <a:gd name="G0" fmla="+- 19060 0 0"/>
                <a:gd name="G1" fmla="+- 14020 0 0"/>
                <a:gd name="G2" fmla="+- 21600 0 0"/>
                <a:gd name="T0" fmla="*/ 35492 w 40660"/>
                <a:gd name="T1" fmla="*/ 0 h 35620"/>
                <a:gd name="T2" fmla="*/ 0 w 40660"/>
                <a:gd name="T3" fmla="*/ 24182 h 35620"/>
                <a:gd name="T4" fmla="*/ 19060 w 40660"/>
                <a:gd name="T5" fmla="*/ 14020 h 35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60" h="35620" fill="none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</a:path>
                <a:path w="40660" h="35620" stroke="0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  <a:lnTo>
                    <a:pt x="19060" y="1402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2976" y="28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1655769" y="694807"/>
            <a:ext cx="27860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Overlapped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“101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Sequence 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Detector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096000" y="5000637"/>
            <a:ext cx="4572000" cy="1311275"/>
            <a:chOff x="228600" y="4419110"/>
            <a:chExt cx="4572000" cy="1311275"/>
          </a:xfrm>
        </p:grpSpPr>
        <p:sp>
          <p:nvSpPr>
            <p:cNvPr id="57417" name="Rectangle 73"/>
            <p:cNvSpPr>
              <a:spLocks noChangeArrowheads="1"/>
            </p:cNvSpPr>
            <p:nvPr/>
          </p:nvSpPr>
          <p:spPr bwMode="auto">
            <a:xfrm>
              <a:off x="228600" y="4419110"/>
              <a:ext cx="4572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X=100101011101000101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Z=000001010001000001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" name="Line 1039"/>
            <p:cNvSpPr>
              <a:spLocks noChangeShapeType="1"/>
            </p:cNvSpPr>
            <p:nvPr/>
          </p:nvSpPr>
          <p:spPr bwMode="auto">
            <a:xfrm>
              <a:off x="1428728" y="496176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39"/>
            <p:cNvSpPr>
              <a:spLocks noChangeShapeType="1"/>
            </p:cNvSpPr>
            <p:nvPr/>
          </p:nvSpPr>
          <p:spPr bwMode="auto">
            <a:xfrm>
              <a:off x="1785918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39"/>
            <p:cNvSpPr>
              <a:spLocks noChangeShapeType="1"/>
            </p:cNvSpPr>
            <p:nvPr/>
          </p:nvSpPr>
          <p:spPr bwMode="auto">
            <a:xfrm>
              <a:off x="2643174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39"/>
            <p:cNvSpPr>
              <a:spLocks noChangeShapeType="1"/>
            </p:cNvSpPr>
            <p:nvPr/>
          </p:nvSpPr>
          <p:spPr bwMode="auto">
            <a:xfrm>
              <a:off x="3854448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524000" y="2971280"/>
            <a:ext cx="4643438" cy="3886744"/>
            <a:chOff x="-3429056" y="285728"/>
            <a:chExt cx="4643438" cy="3886744"/>
          </a:xfrm>
        </p:grpSpPr>
        <p:grpSp>
          <p:nvGrpSpPr>
            <p:cNvPr id="42" name="Group 32"/>
            <p:cNvGrpSpPr>
              <a:grpSpLocks/>
            </p:cNvGrpSpPr>
            <p:nvPr/>
          </p:nvGrpSpPr>
          <p:grpSpPr bwMode="auto">
            <a:xfrm>
              <a:off x="-3429056" y="285728"/>
              <a:ext cx="4643438" cy="3786188"/>
              <a:chOff x="1200" y="1440"/>
              <a:chExt cx="2925" cy="2385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Z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248" y="1824"/>
                <a:ext cx="28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>
                <a:off x="2505" y="1569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4035" y="1440"/>
                <a:ext cx="0" cy="2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-3276656" y="8096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0  0   0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-3276656" y="11906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-3276656" y="16478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-3276656" y="2112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-3276656" y="24860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-3276656" y="2874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-3276656" y="31718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-3276656" y="3636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1" name="Rectangle 42"/>
          <p:cNvSpPr>
            <a:spLocks noChangeArrowheads="1"/>
          </p:cNvSpPr>
          <p:nvPr/>
        </p:nvSpPr>
        <p:spPr bwMode="auto">
          <a:xfrm>
            <a:off x="1435368" y="7638"/>
            <a:ext cx="5132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1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234"/>
            <a:ext cx="9396536" cy="1446550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Design of Synchronous Sequential Logic Circuit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560512" y="2420889"/>
            <a:ext cx="5132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1560512" y="3204266"/>
            <a:ext cx="4594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60511" y="6084586"/>
            <a:ext cx="36840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Circuit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573088" y="1412777"/>
            <a:ext cx="8915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6</a:t>
            </a:r>
            <a:r>
              <a:rPr lang="zh-CN" alt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en-US" altLang="zh-CN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3</a:t>
            </a:r>
            <a:r>
              <a:rPr lang="zh-CN" alt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.</a:t>
            </a:r>
            <a:r>
              <a:rPr lang="en-US" altLang="zh-CN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lang="zh-CN" alt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lang="en-US" altLang="zh-CN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Design Steps</a:t>
            </a:r>
          </a:p>
        </p:txBody>
      </p:sp>
      <p:sp>
        <p:nvSpPr>
          <p:cNvPr id="14" name="Rectangle 80"/>
          <p:cNvSpPr>
            <a:spLocks noChangeArrowheads="1"/>
          </p:cNvSpPr>
          <p:nvPr/>
        </p:nvSpPr>
        <p:spPr bwMode="auto">
          <a:xfrm>
            <a:off x="1631504" y="3996353"/>
            <a:ext cx="87849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  Simplification of Output Equation and State   </a:t>
            </a:r>
            <a:b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Equation by K-map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60512" y="5292498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Excitation Equation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  <p:bldP spid="62473" grpId="0" build="p" autoUpdateAnimBg="0"/>
      <p:bldP spid="12" grpId="0" build="p" autoUpdateAnimBg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913" y="332657"/>
            <a:ext cx="8610600" cy="769441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6.3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.2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State Simplification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2913" y="1556792"/>
            <a:ext cx="879152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into two categories.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variable or the next state variable is “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(“don’t care term”), the state transition table is “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in-completely specified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state transition table is “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specified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Oval 1028"/>
          <p:cNvSpPr>
            <a:spLocks noChangeArrowheads="1"/>
          </p:cNvSpPr>
          <p:nvPr/>
        </p:nvSpPr>
        <p:spPr bwMode="auto">
          <a:xfrm>
            <a:off x="7773888" y="613792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493" name="Rectangle 1029"/>
          <p:cNvSpPr>
            <a:spLocks noChangeArrowheads="1"/>
          </p:cNvSpPr>
          <p:nvPr/>
        </p:nvSpPr>
        <p:spPr bwMode="auto">
          <a:xfrm>
            <a:off x="8002488" y="689993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4" name="Oval 1030"/>
          <p:cNvSpPr>
            <a:spLocks noChangeArrowheads="1"/>
          </p:cNvSpPr>
          <p:nvPr/>
        </p:nvSpPr>
        <p:spPr bwMode="auto">
          <a:xfrm>
            <a:off x="6478488" y="2366392"/>
            <a:ext cx="9906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495" name="Rectangle 1031"/>
          <p:cNvSpPr>
            <a:spLocks noChangeArrowheads="1"/>
          </p:cNvSpPr>
          <p:nvPr/>
        </p:nvSpPr>
        <p:spPr bwMode="auto">
          <a:xfrm>
            <a:off x="5716488" y="68046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6" name="Rectangle 1032"/>
          <p:cNvSpPr>
            <a:spLocks noChangeArrowheads="1"/>
          </p:cNvSpPr>
          <p:nvPr/>
        </p:nvSpPr>
        <p:spPr bwMode="auto">
          <a:xfrm>
            <a:off x="6783288" y="250926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7" name="Line 1033"/>
          <p:cNvSpPr>
            <a:spLocks noChangeShapeType="1"/>
          </p:cNvSpPr>
          <p:nvPr/>
        </p:nvSpPr>
        <p:spPr bwMode="auto">
          <a:xfrm>
            <a:off x="6173688" y="1451992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498" name="Line 1034"/>
          <p:cNvSpPr>
            <a:spLocks noChangeShapeType="1"/>
          </p:cNvSpPr>
          <p:nvPr/>
        </p:nvSpPr>
        <p:spPr bwMode="auto">
          <a:xfrm flipH="1">
            <a:off x="7316688" y="1528192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499" name="Rectangle 1035"/>
          <p:cNvSpPr>
            <a:spLocks noChangeArrowheads="1"/>
          </p:cNvSpPr>
          <p:nvPr/>
        </p:nvSpPr>
        <p:spPr bwMode="auto">
          <a:xfrm>
            <a:off x="5640288" y="1671067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1500" name="Rectangle 1036"/>
          <p:cNvSpPr>
            <a:spLocks noChangeArrowheads="1"/>
          </p:cNvSpPr>
          <p:nvPr/>
        </p:nvSpPr>
        <p:spPr bwMode="auto">
          <a:xfrm>
            <a:off x="7850088" y="1747267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1501" name="Rectangle 1037"/>
          <p:cNvSpPr>
            <a:spLocks noChangeArrowheads="1"/>
          </p:cNvSpPr>
          <p:nvPr/>
        </p:nvSpPr>
        <p:spPr bwMode="auto">
          <a:xfrm>
            <a:off x="6326088" y="1366267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1502" name="Rectangle 1038"/>
          <p:cNvSpPr>
            <a:spLocks noChangeArrowheads="1"/>
          </p:cNvSpPr>
          <p:nvPr/>
        </p:nvSpPr>
        <p:spPr bwMode="auto">
          <a:xfrm>
            <a:off x="7240488" y="1366267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1503" name="Oval 1039"/>
          <p:cNvSpPr>
            <a:spLocks noChangeArrowheads="1"/>
          </p:cNvSpPr>
          <p:nvPr/>
        </p:nvSpPr>
        <p:spPr bwMode="auto">
          <a:xfrm>
            <a:off x="5411688" y="537592"/>
            <a:ext cx="9906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9496" y="3501008"/>
            <a:ext cx="896164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inputs, if both states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have the same outputs and the same (or equivalent) next states,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the equivalent state pair.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equivalent state pairs to simplify the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specified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table.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3628" y="549668"/>
            <a:ext cx="3331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Equivalent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7569" y="620688"/>
            <a:ext cx="6678613" cy="584200"/>
            <a:chOff x="0" y="3467101"/>
            <a:chExt cx="6678613" cy="584200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0" y="3467101"/>
              <a:ext cx="6678613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    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3463925" y="3789363"/>
              <a:ext cx="8382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487489" y="2071876"/>
            <a:ext cx="9033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the equivalent state pair,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also the equivalent state pair.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the equivalent state pair.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constitute the equivalent state class.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“transitivity” of the equivalent state pair.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Oval 1028"/>
          <p:cNvSpPr>
            <a:spLocks noChangeArrowheads="1"/>
          </p:cNvSpPr>
          <p:nvPr/>
        </p:nvSpPr>
        <p:spPr bwMode="auto">
          <a:xfrm>
            <a:off x="4319475" y="2058703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7" name="Rectangle 1029"/>
          <p:cNvSpPr>
            <a:spLocks noChangeArrowheads="1"/>
          </p:cNvSpPr>
          <p:nvPr/>
        </p:nvSpPr>
        <p:spPr bwMode="auto">
          <a:xfrm>
            <a:off x="4624275" y="227777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18" name="Oval 1030"/>
          <p:cNvSpPr>
            <a:spLocks noChangeArrowheads="1"/>
          </p:cNvSpPr>
          <p:nvPr/>
        </p:nvSpPr>
        <p:spPr bwMode="auto">
          <a:xfrm>
            <a:off x="1957275" y="2058703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9" name="Rectangle 1031"/>
          <p:cNvSpPr>
            <a:spLocks noChangeArrowheads="1"/>
          </p:cNvSpPr>
          <p:nvPr/>
        </p:nvSpPr>
        <p:spPr bwMode="auto">
          <a:xfrm>
            <a:off x="2262075" y="227777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20" name="Oval 1032"/>
          <p:cNvSpPr>
            <a:spLocks noChangeArrowheads="1"/>
          </p:cNvSpPr>
          <p:nvPr/>
        </p:nvSpPr>
        <p:spPr bwMode="auto">
          <a:xfrm>
            <a:off x="3024075" y="3887503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21" name="Rectangle 1033"/>
          <p:cNvSpPr>
            <a:spLocks noChangeArrowheads="1"/>
          </p:cNvSpPr>
          <p:nvPr/>
        </p:nvSpPr>
        <p:spPr bwMode="auto">
          <a:xfrm>
            <a:off x="3328875" y="410657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23" name="Line 1035"/>
          <p:cNvSpPr>
            <a:spLocks noChangeShapeType="1"/>
          </p:cNvSpPr>
          <p:nvPr/>
        </p:nvSpPr>
        <p:spPr bwMode="auto">
          <a:xfrm>
            <a:off x="2719275" y="3049303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4" name="Rectangle 1036"/>
          <p:cNvSpPr>
            <a:spLocks noChangeArrowheads="1"/>
          </p:cNvSpPr>
          <p:nvPr/>
        </p:nvSpPr>
        <p:spPr bwMode="auto">
          <a:xfrm>
            <a:off x="2185875" y="326837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2525" name="Rectangle 1037"/>
          <p:cNvSpPr>
            <a:spLocks noChangeArrowheads="1"/>
          </p:cNvSpPr>
          <p:nvPr/>
        </p:nvSpPr>
        <p:spPr bwMode="auto">
          <a:xfrm>
            <a:off x="2871675" y="296357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2527" name="Line 1039"/>
          <p:cNvSpPr>
            <a:spLocks noChangeShapeType="1"/>
          </p:cNvSpPr>
          <p:nvPr/>
        </p:nvSpPr>
        <p:spPr bwMode="auto">
          <a:xfrm flipH="1">
            <a:off x="3862275" y="3125503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8" name="Rectangle 1040"/>
          <p:cNvSpPr>
            <a:spLocks noChangeArrowheads="1"/>
          </p:cNvSpPr>
          <p:nvPr/>
        </p:nvSpPr>
        <p:spPr bwMode="auto">
          <a:xfrm>
            <a:off x="4395675" y="334457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2529" name="Rectangle 1041"/>
          <p:cNvSpPr>
            <a:spLocks noChangeArrowheads="1"/>
          </p:cNvSpPr>
          <p:nvPr/>
        </p:nvSpPr>
        <p:spPr bwMode="auto">
          <a:xfrm>
            <a:off x="3786075" y="296357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2530" name="Rectangle 1042"/>
          <p:cNvSpPr>
            <a:spLocks noChangeArrowheads="1"/>
          </p:cNvSpPr>
          <p:nvPr/>
        </p:nvSpPr>
        <p:spPr bwMode="auto">
          <a:xfrm>
            <a:off x="2957540" y="5586837"/>
            <a:ext cx="12923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Case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31" name="Rectangle 1043"/>
          <p:cNvSpPr>
            <a:spLocks noChangeArrowheads="1"/>
          </p:cNvSpPr>
          <p:nvPr/>
        </p:nvSpPr>
        <p:spPr bwMode="auto">
          <a:xfrm>
            <a:off x="1804875" y="3001678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2548" name="Group 1060"/>
          <p:cNvGrpSpPr>
            <a:grpSpLocks/>
          </p:cNvGrpSpPr>
          <p:nvPr/>
        </p:nvGrpSpPr>
        <p:grpSpPr bwMode="auto">
          <a:xfrm>
            <a:off x="6224478" y="1988840"/>
            <a:ext cx="3429002" cy="4187826"/>
            <a:chOff x="2976" y="240"/>
            <a:chExt cx="2160" cy="2638"/>
          </a:xfrm>
        </p:grpSpPr>
        <p:sp>
          <p:nvSpPr>
            <p:cNvPr id="192535" name="Oval 1047"/>
            <p:cNvSpPr>
              <a:spLocks noChangeArrowheads="1"/>
            </p:cNvSpPr>
            <p:nvPr/>
          </p:nvSpPr>
          <p:spPr bwMode="auto">
            <a:xfrm>
              <a:off x="4464" y="124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6" name="Rectangle 1048"/>
            <p:cNvSpPr>
              <a:spLocks noChangeArrowheads="1"/>
            </p:cNvSpPr>
            <p:nvPr/>
          </p:nvSpPr>
          <p:spPr bwMode="auto">
            <a:xfrm>
              <a:off x="4656" y="138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2537" name="Oval 1049"/>
            <p:cNvSpPr>
              <a:spLocks noChangeArrowheads="1"/>
            </p:cNvSpPr>
            <p:nvPr/>
          </p:nvSpPr>
          <p:spPr bwMode="auto">
            <a:xfrm>
              <a:off x="2976" y="124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8" name="Rectangle 1050"/>
            <p:cNvSpPr>
              <a:spLocks noChangeArrowheads="1"/>
            </p:cNvSpPr>
            <p:nvPr/>
          </p:nvSpPr>
          <p:spPr bwMode="auto">
            <a:xfrm>
              <a:off x="3168" y="1386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2539" name="Arc 1051"/>
            <p:cNvSpPr>
              <a:spLocks/>
            </p:cNvSpPr>
            <p:nvPr/>
          </p:nvSpPr>
          <p:spPr bwMode="auto">
            <a:xfrm>
              <a:off x="3504" y="913"/>
              <a:ext cx="1108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2792"/>
                <a:gd name="T1" fmla="*/ 19769 h 21600"/>
                <a:gd name="T2" fmla="*/ 42792 w 42792"/>
                <a:gd name="T3" fmla="*/ 17841 h 21600"/>
                <a:gd name="T4" fmla="*/ 21522 w 427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92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001" y="0"/>
                    <a:pt x="40968" y="7521"/>
                    <a:pt x="42792" y="17840"/>
                  </a:cubicBezTo>
                </a:path>
                <a:path w="42792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001" y="0"/>
                    <a:pt x="40968" y="7521"/>
                    <a:pt x="42792" y="1784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1" name="Rectangle 1053"/>
            <p:cNvSpPr>
              <a:spLocks noChangeArrowheads="1"/>
            </p:cNvSpPr>
            <p:nvPr/>
          </p:nvSpPr>
          <p:spPr bwMode="auto">
            <a:xfrm>
              <a:off x="3840" y="576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0/1</a:t>
              </a:r>
            </a:p>
          </p:txBody>
        </p:sp>
        <p:sp>
          <p:nvSpPr>
            <p:cNvPr id="192542" name="Rectangle 1054"/>
            <p:cNvSpPr>
              <a:spLocks noChangeArrowheads="1"/>
            </p:cNvSpPr>
            <p:nvPr/>
          </p:nvSpPr>
          <p:spPr bwMode="auto">
            <a:xfrm>
              <a:off x="3840" y="24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2543" name="Rectangle 1055"/>
            <p:cNvSpPr>
              <a:spLocks noChangeArrowheads="1"/>
            </p:cNvSpPr>
            <p:nvPr/>
          </p:nvSpPr>
          <p:spPr bwMode="auto">
            <a:xfrm>
              <a:off x="3888" y="157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2544" name="Arc 1056"/>
            <p:cNvSpPr>
              <a:spLocks/>
            </p:cNvSpPr>
            <p:nvPr/>
          </p:nvSpPr>
          <p:spPr bwMode="auto">
            <a:xfrm flipV="1">
              <a:off x="3532" y="1861"/>
              <a:ext cx="1118" cy="431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78"/>
                <a:gd name="T1" fmla="*/ 21349 h 21600"/>
                <a:gd name="T2" fmla="*/ 43178 w 43178"/>
                <a:gd name="T3" fmla="*/ 20651 h 21600"/>
                <a:gd name="T4" fmla="*/ 21599 w 43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8" h="21600" fill="none" extrusionOk="0">
                  <a:moveTo>
                    <a:pt x="0" y="21349"/>
                  </a:moveTo>
                  <a:cubicBezTo>
                    <a:pt x="137" y="9518"/>
                    <a:pt x="9767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</a:path>
                <a:path w="43178" h="21600" stroke="0" extrusionOk="0">
                  <a:moveTo>
                    <a:pt x="0" y="21349"/>
                  </a:moveTo>
                  <a:cubicBezTo>
                    <a:pt x="137" y="9518"/>
                    <a:pt x="9767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6" name="Rectangle 1058"/>
            <p:cNvSpPr>
              <a:spLocks noChangeArrowheads="1"/>
            </p:cNvSpPr>
            <p:nvPr/>
          </p:nvSpPr>
          <p:spPr bwMode="auto">
            <a:xfrm>
              <a:off x="3888" y="192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0/1</a:t>
              </a:r>
            </a:p>
          </p:txBody>
        </p:sp>
        <p:sp>
          <p:nvSpPr>
            <p:cNvPr id="192547" name="Rectangle 1059"/>
            <p:cNvSpPr>
              <a:spLocks noChangeArrowheads="1"/>
            </p:cNvSpPr>
            <p:nvPr/>
          </p:nvSpPr>
          <p:spPr bwMode="auto">
            <a:xfrm>
              <a:off x="3692" y="2510"/>
              <a:ext cx="8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Case 2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72858" y="272588"/>
            <a:ext cx="8643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Specifically, “S</a:t>
            </a:r>
            <a:r>
              <a:rPr lang="en-US" altLang="zh-CN" i="1" baseline="-25000" dirty="0">
                <a:latin typeface="Euclid" panose="02020503060505020303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Euclid" panose="02020503060505020303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” are the equivalent state pair, if one of the four conditions is met as follows.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4724400" y="637271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029200" y="8563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2362200" y="637271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667000" y="8563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4724400" y="2542271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029200" y="27613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362200" y="2542271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2667000" y="27613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3352800" y="4218671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3657600" y="443774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2971800" y="3609071"/>
            <a:ext cx="3810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2286000" y="3913871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3124200" y="3599546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H="1">
            <a:off x="4419600" y="3609071"/>
            <a:ext cx="6858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724400" y="3904346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4038600" y="3609071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2743200" y="1704071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1905000" y="1846946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2743200" y="1856471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5410200" y="1704071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4648200" y="1770746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5410200" y="1808846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2277729" y="5580530"/>
            <a:ext cx="30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Case 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2993" name="Group 49"/>
          <p:cNvGrpSpPr>
            <a:grpSpLocks/>
          </p:cNvGrpSpPr>
          <p:nvPr/>
        </p:nvGrpSpPr>
        <p:grpSpPr bwMode="auto">
          <a:xfrm>
            <a:off x="6448427" y="1646922"/>
            <a:ext cx="3733800" cy="4468815"/>
            <a:chOff x="3102" y="858"/>
            <a:chExt cx="2352" cy="2815"/>
          </a:xfrm>
        </p:grpSpPr>
        <p:sp>
          <p:nvSpPr>
            <p:cNvPr id="82970" name="Oval 26"/>
            <p:cNvSpPr>
              <a:spLocks noChangeArrowheads="1"/>
            </p:cNvSpPr>
            <p:nvPr/>
          </p:nvSpPr>
          <p:spPr bwMode="auto">
            <a:xfrm>
              <a:off x="4752" y="1872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944" y="2010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72" name="Oval 28"/>
            <p:cNvSpPr>
              <a:spLocks noChangeArrowheads="1"/>
            </p:cNvSpPr>
            <p:nvPr/>
          </p:nvSpPr>
          <p:spPr bwMode="auto">
            <a:xfrm>
              <a:off x="3456" y="192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3648" y="2058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74" name="Arc 30"/>
            <p:cNvSpPr>
              <a:spLocks/>
            </p:cNvSpPr>
            <p:nvPr/>
          </p:nvSpPr>
          <p:spPr bwMode="auto">
            <a:xfrm>
              <a:off x="3120" y="1584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3312" y="11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3312" y="95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82976" name="Arc 32"/>
            <p:cNvSpPr>
              <a:spLocks/>
            </p:cNvSpPr>
            <p:nvPr/>
          </p:nvSpPr>
          <p:spPr bwMode="auto">
            <a:xfrm>
              <a:off x="4418" y="1442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1833 w 43200"/>
                <a:gd name="T3" fmla="*/ 2916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82"/>
                    <a:pt x="42737" y="26743"/>
                    <a:pt x="41833" y="29162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82"/>
                    <a:pt x="42737" y="26743"/>
                    <a:pt x="41833" y="2916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560" y="10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82981" name="Rectangle 37"/>
            <p:cNvSpPr>
              <a:spLocks noChangeArrowheads="1"/>
            </p:cNvSpPr>
            <p:nvPr/>
          </p:nvSpPr>
          <p:spPr bwMode="auto">
            <a:xfrm>
              <a:off x="4560" y="8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3102" y="3305"/>
              <a:ext cx="2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Case 4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7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750968" y="609600"/>
            <a:ext cx="15240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750968" y="1447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6750968" y="167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8274968" y="990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8274968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769768" y="16764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6369968" y="990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750968" y="67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741568" y="67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741568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7208168" y="685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598568" y="1600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7817768" y="2209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75096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083968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4388768" y="838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5303168" y="1219200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5303168" y="121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5329808" y="33528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8579768" y="2438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V="1">
            <a:off x="5303168" y="304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5303168" y="3048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8732168" y="30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8732168" y="609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9646568" y="762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4007768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10179968" y="371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5226968" y="762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H="1">
            <a:off x="6369968" y="2514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5988968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grpSp>
        <p:nvGrpSpPr>
          <p:cNvPr id="31807" name="Group 63"/>
          <p:cNvGrpSpPr>
            <a:grpSpLocks/>
          </p:cNvGrpSpPr>
          <p:nvPr/>
        </p:nvGrpSpPr>
        <p:grpSpPr bwMode="auto">
          <a:xfrm>
            <a:off x="2008005" y="4789016"/>
            <a:ext cx="4981584" cy="584201"/>
            <a:chOff x="-930" y="2256"/>
            <a:chExt cx="3138" cy="368"/>
          </a:xfrm>
        </p:grpSpPr>
        <p:graphicFrame>
          <p:nvGraphicFramePr>
            <p:cNvPr id="31800" name="Object 56"/>
            <p:cNvGraphicFramePr>
              <a:graphicFrameLocks noChangeAspect="1"/>
            </p:cNvGraphicFramePr>
            <p:nvPr/>
          </p:nvGraphicFramePr>
          <p:xfrm>
            <a:off x="1440" y="2304"/>
            <a:ext cx="76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52" name="Equation" r:id="rId6" imgW="914760" imgH="355680" progId="Equation.3">
                    <p:embed/>
                  </p:oleObj>
                </mc:Choice>
                <mc:Fallback>
                  <p:oleObj name="Equation" r:id="rId6" imgW="914760" imgH="355680" progId="Equation.3">
                    <p:embed/>
                    <p:pic>
                      <p:nvPicPr>
                        <p:cNvPr id="3180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04"/>
                          <a:ext cx="76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-930" y="2256"/>
              <a:ext cx="19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Output Equation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1808" name="Group 64"/>
          <p:cNvGrpSpPr>
            <a:grpSpLocks/>
          </p:cNvGrpSpPr>
          <p:nvPr/>
        </p:nvGrpSpPr>
        <p:grpSpPr bwMode="auto">
          <a:xfrm>
            <a:off x="2004830" y="5416698"/>
            <a:ext cx="6237296" cy="606425"/>
            <a:chOff x="-932" y="2784"/>
            <a:chExt cx="3929" cy="382"/>
          </a:xfrm>
        </p:grpSpPr>
        <p:graphicFrame>
          <p:nvGraphicFramePr>
            <p:cNvPr id="31801" name="Object 57"/>
            <p:cNvGraphicFramePr>
              <a:graphicFrameLocks noChangeAspect="1"/>
            </p:cNvGraphicFramePr>
            <p:nvPr/>
          </p:nvGraphicFramePr>
          <p:xfrm>
            <a:off x="1440" y="2832"/>
            <a:ext cx="81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53" name="Equation" r:id="rId8" imgW="978120" imgH="393840" progId="Equation.3">
                    <p:embed/>
                  </p:oleObj>
                </mc:Choice>
                <mc:Fallback>
                  <p:oleObj name="Equation" r:id="rId8" imgW="978120" imgH="393840" progId="Equation.3">
                    <p:embed/>
                    <p:pic>
                      <p:nvPicPr>
                        <p:cNvPr id="31801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32"/>
                          <a:ext cx="81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/>
            <p:cNvGraphicFramePr>
              <a:graphicFrameLocks noChangeAspect="1"/>
            </p:cNvGraphicFramePr>
            <p:nvPr/>
          </p:nvGraphicFramePr>
          <p:xfrm>
            <a:off x="2496" y="2880"/>
            <a:ext cx="50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54" name="Equation" r:id="rId10" imgW="596880" imgH="254160" progId="Equation.3">
                    <p:embed/>
                  </p:oleObj>
                </mc:Choice>
                <mc:Fallback>
                  <p:oleObj name="Equation" r:id="rId10" imgW="596880" imgH="254160" progId="Equation.3">
                    <p:embed/>
                    <p:pic>
                      <p:nvPicPr>
                        <p:cNvPr id="31802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880"/>
                          <a:ext cx="50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-932" y="2784"/>
              <a:ext cx="23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Excitation Equation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1991544" y="6013152"/>
            <a:ext cx="7397758" cy="584201"/>
            <a:chOff x="-883" y="3456"/>
            <a:chExt cx="4660" cy="368"/>
          </a:xfrm>
        </p:grpSpPr>
        <p:graphicFrame>
          <p:nvGraphicFramePr>
            <p:cNvPr id="31803" name="Object 59"/>
            <p:cNvGraphicFramePr>
              <a:graphicFrameLocks noChangeAspect="1"/>
            </p:cNvGraphicFramePr>
            <p:nvPr/>
          </p:nvGraphicFramePr>
          <p:xfrm>
            <a:off x="1440" y="3456"/>
            <a:ext cx="23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55" name="Equation" r:id="rId12" imgW="2832840" imgH="393840" progId="Equation.3">
                    <p:embed/>
                  </p:oleObj>
                </mc:Choice>
                <mc:Fallback>
                  <p:oleObj name="Equation" r:id="rId12" imgW="2832840" imgH="393840" progId="Equation.3">
                    <p:embed/>
                    <p:pic>
                      <p:nvPicPr>
                        <p:cNvPr id="31803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456"/>
                          <a:ext cx="233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6" name="Rectangle 62"/>
            <p:cNvSpPr>
              <a:spLocks noChangeArrowheads="1"/>
            </p:cNvSpPr>
            <p:nvPr/>
          </p:nvSpPr>
          <p:spPr bwMode="auto">
            <a:xfrm>
              <a:off x="-883" y="3456"/>
              <a:ext cx="17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State Equation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: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1810" name="Oval 66"/>
          <p:cNvSpPr>
            <a:spLocks noChangeArrowheads="1"/>
          </p:cNvSpPr>
          <p:nvPr/>
        </p:nvSpPr>
        <p:spPr bwMode="auto">
          <a:xfrm>
            <a:off x="6301707" y="1268414"/>
            <a:ext cx="973137" cy="828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Line 67"/>
          <p:cNvSpPr>
            <a:spLocks noChangeShapeType="1"/>
          </p:cNvSpPr>
          <p:nvPr/>
        </p:nvSpPr>
        <p:spPr bwMode="auto">
          <a:xfrm flipH="1" flipV="1">
            <a:off x="7238331" y="1773239"/>
            <a:ext cx="1657350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874664" y="714356"/>
            <a:ext cx="500066" cy="630238"/>
            <a:chOff x="7177088" y="3041650"/>
            <a:chExt cx="768350" cy="630238"/>
          </a:xfrm>
        </p:grpSpPr>
        <p:sp>
          <p:nvSpPr>
            <p:cNvPr id="5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0812" y="428604"/>
            <a:ext cx="500066" cy="630238"/>
            <a:chOff x="7177088" y="3041650"/>
            <a:chExt cx="768350" cy="630238"/>
          </a:xfrm>
        </p:grpSpPr>
        <p:sp>
          <p:nvSpPr>
            <p:cNvPr id="55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8940824" y="1268760"/>
            <a:ext cx="16916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falling edge triggered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991545" y="3645024"/>
            <a:ext cx="7432199" cy="1077218"/>
            <a:chOff x="467544" y="3645024"/>
            <a:chExt cx="7432199" cy="1077218"/>
          </a:xfrm>
        </p:grpSpPr>
        <p:graphicFrame>
          <p:nvGraphicFramePr>
            <p:cNvPr id="33371" name="Object 603"/>
            <p:cNvGraphicFramePr>
              <a:graphicFrameLocks noChangeAspect="1"/>
            </p:cNvGraphicFramePr>
            <p:nvPr/>
          </p:nvGraphicFramePr>
          <p:xfrm>
            <a:off x="4716016" y="4077072"/>
            <a:ext cx="3183727" cy="638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56" name="Equation" r:id="rId14" imgW="1333500" imgH="279400" progId="Equation.DSMT4">
                    <p:embed/>
                  </p:oleObj>
                </mc:Choice>
                <mc:Fallback>
                  <p:oleObj name="Equation" r:id="rId14" imgW="1333500" imgH="279400" progId="Equation.DSMT4">
                    <p:embed/>
                    <p:pic>
                      <p:nvPicPr>
                        <p:cNvPr id="33371" name="Object 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4077072"/>
                          <a:ext cx="3183727" cy="638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矩形 63"/>
            <p:cNvSpPr/>
            <p:nvPr/>
          </p:nvSpPr>
          <p:spPr>
            <a:xfrm>
              <a:off x="467544" y="3645024"/>
              <a:ext cx="705678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Characteristic Equation </a:t>
              </a:r>
            </a:p>
            <a:p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of J-K Flip-Flop: </a:t>
              </a:r>
              <a:endParaRPr lang="zh-CN" alt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1596008" y="116633"/>
            <a:ext cx="26277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Example: Analyze the sequential logic circuit.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0" grpId="0" animBg="1"/>
      <p:bldP spid="31811" grpId="0" animBg="1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513" y="332656"/>
            <a:ext cx="8817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completely specified state transition table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implication chart method.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66228" y="1772816"/>
            <a:ext cx="5580141" cy="4648200"/>
            <a:chOff x="1542227" y="1772816"/>
            <a:chExt cx="5580141" cy="464820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3491880" y="1839491"/>
              <a:ext cx="358303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ext state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542227" y="1790460"/>
              <a:ext cx="1791519" cy="1175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resent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559768" y="1772816"/>
              <a:ext cx="5562600" cy="4648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388568" y="2458616"/>
              <a:ext cx="3733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559768" y="2992016"/>
              <a:ext cx="556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388568" y="1772816"/>
              <a:ext cx="0" cy="464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5369768" y="2458616"/>
              <a:ext cx="0" cy="396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093168" y="29539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    C/0      B/1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093168" y="34111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    F/0      A/1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093168" y="39064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        D/0      G/0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093168" y="43636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      D/1      E/0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093168" y="48208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        C/0      E/1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093168" y="53161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        D/0      G/0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093168" y="5735216"/>
              <a:ext cx="4451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        C/1      D/0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484069" y="2430770"/>
            <a:ext cx="6324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</a:t>
            </a:r>
          </a:p>
        </p:txBody>
      </p:sp>
    </p:spTree>
    <p:extLst>
      <p:ext uri="{BB962C8B-B14F-4D97-AF65-F5344CB8AC3E}">
        <p14:creationId xmlns:p14="http://schemas.microsoft.com/office/powerpoint/2010/main" val="17401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3143672" y="1412776"/>
            <a:ext cx="5943600" cy="5037138"/>
            <a:chOff x="1344" y="672"/>
            <a:chExt cx="3744" cy="3173"/>
          </a:xfrm>
        </p:grpSpPr>
        <p:sp>
          <p:nvSpPr>
            <p:cNvPr id="88068" name="Line 4"/>
            <p:cNvSpPr>
              <a:spLocks noChangeShapeType="1"/>
            </p:cNvSpPr>
            <p:nvPr/>
          </p:nvSpPr>
          <p:spPr bwMode="auto">
            <a:xfrm>
              <a:off x="1680" y="672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1680" y="350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1680" y="67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2160" y="672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680" y="110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1680" y="153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3312" y="153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3888" y="201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1680" y="2448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4464" y="244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680" y="2976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5088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177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225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2832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345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4032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4608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1392" y="6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139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1392" y="15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1392" y="20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1392" y="25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1344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73312" y="467962"/>
            <a:ext cx="3079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1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2105744" y="489222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2105744" y="6128022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2105744" y="48922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3172544" y="489222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2105744" y="140362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4391744" y="1403622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2105744" y="231802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5687144" y="2318022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105744" y="3308622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6906344" y="3308622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2105744" y="4299222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8049344" y="4299222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2105744" y="5213622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9192344" y="521362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2334344" y="60899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3477344" y="60899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4772744" y="60899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068144" y="60899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7287344" y="60899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8430344" y="60899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1724744" y="6416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1724744" y="16322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1724744" y="25466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1724744" y="34610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1724744" y="44516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1724744" y="528982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2258144" y="63209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2258144" y="345149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0166" name="Group 54"/>
          <p:cNvGrpSpPr>
            <a:grpSpLocks/>
          </p:cNvGrpSpPr>
          <p:nvPr/>
        </p:nvGrpSpPr>
        <p:grpSpPr bwMode="auto">
          <a:xfrm>
            <a:off x="3401144" y="3299097"/>
            <a:ext cx="590550" cy="960438"/>
            <a:chOff x="1920" y="1914"/>
            <a:chExt cx="372" cy="605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1920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1920" y="215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2334344" y="157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2334344" y="24942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2334344" y="44754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2334344" y="538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2" name="Rectangle 40"/>
          <p:cNvSpPr>
            <a:spLocks noChangeArrowheads="1"/>
          </p:cNvSpPr>
          <p:nvPr/>
        </p:nvSpPr>
        <p:spPr bwMode="auto">
          <a:xfrm>
            <a:off x="3477344" y="157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3553544" y="24942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3477344" y="44754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3477344" y="538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6" name="Rectangle 44"/>
          <p:cNvSpPr>
            <a:spLocks noChangeArrowheads="1"/>
          </p:cNvSpPr>
          <p:nvPr/>
        </p:nvSpPr>
        <p:spPr bwMode="auto">
          <a:xfrm>
            <a:off x="4772744" y="25704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4772744" y="3484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8" name="Rectangle 46"/>
          <p:cNvSpPr>
            <a:spLocks noChangeArrowheads="1"/>
          </p:cNvSpPr>
          <p:nvPr/>
        </p:nvSpPr>
        <p:spPr bwMode="auto">
          <a:xfrm>
            <a:off x="4696544" y="538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5991944" y="35610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4696544" y="44754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90177" name="Rectangle 65"/>
          <p:cNvSpPr>
            <a:spLocks noChangeArrowheads="1"/>
          </p:cNvSpPr>
          <p:nvPr/>
        </p:nvSpPr>
        <p:spPr bwMode="auto">
          <a:xfrm>
            <a:off x="8354144" y="538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78" name="Rectangle 66"/>
          <p:cNvSpPr>
            <a:spLocks noChangeArrowheads="1"/>
          </p:cNvSpPr>
          <p:nvPr/>
        </p:nvSpPr>
        <p:spPr bwMode="auto">
          <a:xfrm>
            <a:off x="7211144" y="53898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79" name="Rectangle 67"/>
          <p:cNvSpPr>
            <a:spLocks noChangeArrowheads="1"/>
          </p:cNvSpPr>
          <p:nvPr/>
        </p:nvSpPr>
        <p:spPr bwMode="auto">
          <a:xfrm>
            <a:off x="7211144" y="44754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grpSp>
        <p:nvGrpSpPr>
          <p:cNvPr id="90183" name="Group 71"/>
          <p:cNvGrpSpPr>
            <a:grpSpLocks/>
          </p:cNvGrpSpPr>
          <p:nvPr/>
        </p:nvGrpSpPr>
        <p:grpSpPr bwMode="auto">
          <a:xfrm>
            <a:off x="5687144" y="5127897"/>
            <a:ext cx="1123950" cy="960438"/>
            <a:chOff x="2592" y="3066"/>
            <a:chExt cx="708" cy="605"/>
          </a:xfrm>
        </p:grpSpPr>
        <p:sp>
          <p:nvSpPr>
            <p:cNvPr id="90180" name="Rectangle 68"/>
            <p:cNvSpPr>
              <a:spLocks noChangeArrowheads="1"/>
            </p:cNvSpPr>
            <p:nvPr/>
          </p:nvSpPr>
          <p:spPr bwMode="auto">
            <a:xfrm>
              <a:off x="2928" y="330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0181" name="Rectangle 69"/>
            <p:cNvSpPr>
              <a:spLocks noChangeArrowheads="1"/>
            </p:cNvSpPr>
            <p:nvPr/>
          </p:nvSpPr>
          <p:spPr bwMode="auto">
            <a:xfrm>
              <a:off x="2592" y="30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CD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0182" name="Rectangle 70"/>
          <p:cNvSpPr>
            <a:spLocks noChangeArrowheads="1"/>
          </p:cNvSpPr>
          <p:nvPr/>
        </p:nvSpPr>
        <p:spPr bwMode="auto">
          <a:xfrm>
            <a:off x="5991944" y="447543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711" y="215932"/>
            <a:ext cx="3425106" cy="290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2" grpId="0" build="p" autoUpdateAnimBg="0"/>
      <p:bldP spid="90143" grpId="0" build="p" autoUpdateAnimBg="0"/>
      <p:bldP spid="90148" grpId="0" build="p" autoUpdateAnimBg="0"/>
      <p:bldP spid="90149" grpId="0" build="p" autoUpdateAnimBg="0"/>
      <p:bldP spid="90150" grpId="0" build="p" autoUpdateAnimBg="0"/>
      <p:bldP spid="90151" grpId="0" build="p" autoUpdateAnimBg="0"/>
      <p:bldP spid="90152" grpId="0" build="p" autoUpdateAnimBg="0"/>
      <p:bldP spid="90153" grpId="0" build="p" autoUpdateAnimBg="0"/>
      <p:bldP spid="90154" grpId="0" build="p" autoUpdateAnimBg="0"/>
      <p:bldP spid="90155" grpId="0" build="p" autoUpdateAnimBg="0"/>
      <p:bldP spid="90156" grpId="0" build="p" autoUpdateAnimBg="0"/>
      <p:bldP spid="90157" grpId="0" build="p" autoUpdateAnimBg="0"/>
      <p:bldP spid="90158" grpId="0" build="p" autoUpdateAnimBg="0"/>
      <p:bldP spid="90159" grpId="0" build="p" autoUpdateAnimBg="0"/>
      <p:bldP spid="90164" grpId="0" build="p" autoUpdateAnimBg="0"/>
      <p:bldP spid="90177" grpId="0" build="p" autoUpdateAnimBg="0"/>
      <p:bldP spid="90178" grpId="0" build="p" autoUpdateAnimBg="0"/>
      <p:bldP spid="90179" grpId="0" build="p" autoUpdateAnimBg="0"/>
      <p:bldP spid="9018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518742" y="184604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3814142" y="18460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3509342" y="21508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2137742" y="25318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2137742" y="21508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756743" y="1569819"/>
            <a:ext cx="391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AE    BE      CF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√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2198" name="Group 38"/>
          <p:cNvGrpSpPr>
            <a:grpSpLocks/>
          </p:cNvGrpSpPr>
          <p:nvPr/>
        </p:nvGrpSpPr>
        <p:grpSpPr bwMode="auto">
          <a:xfrm>
            <a:off x="1777718" y="3581049"/>
            <a:ext cx="2876550" cy="1189038"/>
            <a:chOff x="288" y="2304"/>
            <a:chExt cx="1812" cy="749"/>
          </a:xfrm>
        </p:grpSpPr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864" y="25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528" y="274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528" y="293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88" y="2304"/>
              <a:ext cx="1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DG      CD ×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1344" y="268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 ×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1895" name="Line 1127"/>
          <p:cNvSpPr>
            <a:spLocks noChangeShapeType="1"/>
          </p:cNvSpPr>
          <p:nvPr/>
        </p:nvSpPr>
        <p:spPr bwMode="auto">
          <a:xfrm>
            <a:off x="6546453" y="1652019"/>
            <a:ext cx="0" cy="290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6" name="Line 1128"/>
          <p:cNvSpPr>
            <a:spLocks noChangeShapeType="1"/>
          </p:cNvSpPr>
          <p:nvPr/>
        </p:nvSpPr>
        <p:spPr bwMode="auto">
          <a:xfrm>
            <a:off x="6546453" y="4553968"/>
            <a:ext cx="367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7" name="Line 1129"/>
          <p:cNvSpPr>
            <a:spLocks noChangeShapeType="1"/>
          </p:cNvSpPr>
          <p:nvPr/>
        </p:nvSpPr>
        <p:spPr bwMode="auto">
          <a:xfrm>
            <a:off x="6546453" y="1652018"/>
            <a:ext cx="546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8" name="Line 1130"/>
          <p:cNvSpPr>
            <a:spLocks noChangeShapeType="1"/>
          </p:cNvSpPr>
          <p:nvPr/>
        </p:nvSpPr>
        <p:spPr bwMode="auto">
          <a:xfrm>
            <a:off x="7092553" y="1652019"/>
            <a:ext cx="0" cy="290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9" name="Line 1131"/>
          <p:cNvSpPr>
            <a:spLocks noChangeShapeType="1"/>
          </p:cNvSpPr>
          <p:nvPr/>
        </p:nvSpPr>
        <p:spPr bwMode="auto">
          <a:xfrm>
            <a:off x="6546454" y="2123505"/>
            <a:ext cx="1173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0" name="Line 1132"/>
          <p:cNvSpPr>
            <a:spLocks noChangeShapeType="1"/>
          </p:cNvSpPr>
          <p:nvPr/>
        </p:nvSpPr>
        <p:spPr bwMode="auto">
          <a:xfrm>
            <a:off x="7719616" y="2123505"/>
            <a:ext cx="0" cy="2432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1" name="Line 1133"/>
          <p:cNvSpPr>
            <a:spLocks noChangeShapeType="1"/>
          </p:cNvSpPr>
          <p:nvPr/>
        </p:nvSpPr>
        <p:spPr bwMode="auto">
          <a:xfrm>
            <a:off x="6546454" y="2593405"/>
            <a:ext cx="183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2" name="Line 1134"/>
          <p:cNvSpPr>
            <a:spLocks noChangeShapeType="1"/>
          </p:cNvSpPr>
          <p:nvPr/>
        </p:nvSpPr>
        <p:spPr bwMode="auto">
          <a:xfrm>
            <a:off x="8384778" y="2593405"/>
            <a:ext cx="0" cy="196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3" name="Line 1135"/>
          <p:cNvSpPr>
            <a:spLocks noChangeShapeType="1"/>
          </p:cNvSpPr>
          <p:nvPr/>
        </p:nvSpPr>
        <p:spPr bwMode="auto">
          <a:xfrm>
            <a:off x="6546453" y="3102993"/>
            <a:ext cx="246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4" name="Line 1136"/>
          <p:cNvSpPr>
            <a:spLocks noChangeShapeType="1"/>
          </p:cNvSpPr>
          <p:nvPr/>
        </p:nvSpPr>
        <p:spPr bwMode="auto">
          <a:xfrm>
            <a:off x="9010253" y="3102993"/>
            <a:ext cx="0" cy="145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5" name="Line 1137"/>
          <p:cNvSpPr>
            <a:spLocks noChangeShapeType="1"/>
          </p:cNvSpPr>
          <p:nvPr/>
        </p:nvSpPr>
        <p:spPr bwMode="auto">
          <a:xfrm>
            <a:off x="6546453" y="3614168"/>
            <a:ext cx="304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6" name="Line 1138"/>
          <p:cNvSpPr>
            <a:spLocks noChangeShapeType="1"/>
          </p:cNvSpPr>
          <p:nvPr/>
        </p:nvSpPr>
        <p:spPr bwMode="auto">
          <a:xfrm>
            <a:off x="9596041" y="3614169"/>
            <a:ext cx="0" cy="941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7" name="Line 1139"/>
          <p:cNvSpPr>
            <a:spLocks noChangeShapeType="1"/>
          </p:cNvSpPr>
          <p:nvPr/>
        </p:nvSpPr>
        <p:spPr bwMode="auto">
          <a:xfrm>
            <a:off x="6546453" y="4084068"/>
            <a:ext cx="3638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8" name="Line 1140"/>
          <p:cNvSpPr>
            <a:spLocks noChangeShapeType="1"/>
          </p:cNvSpPr>
          <p:nvPr/>
        </p:nvSpPr>
        <p:spPr bwMode="auto">
          <a:xfrm>
            <a:off x="10185003" y="4084069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9" name="Rectangle 1141"/>
          <p:cNvSpPr>
            <a:spLocks noChangeArrowheads="1"/>
          </p:cNvSpPr>
          <p:nvPr/>
        </p:nvSpPr>
        <p:spPr bwMode="auto">
          <a:xfrm>
            <a:off x="6660753" y="453174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0" name="Rectangle 1142"/>
          <p:cNvSpPr>
            <a:spLocks noChangeArrowheads="1"/>
          </p:cNvSpPr>
          <p:nvPr/>
        </p:nvSpPr>
        <p:spPr bwMode="auto">
          <a:xfrm>
            <a:off x="7248128" y="453174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1" name="Rectangle 1143"/>
          <p:cNvSpPr>
            <a:spLocks noChangeArrowheads="1"/>
          </p:cNvSpPr>
          <p:nvPr/>
        </p:nvSpPr>
        <p:spPr bwMode="auto">
          <a:xfrm>
            <a:off x="7916466" y="453174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2" name="Rectangle 1144"/>
          <p:cNvSpPr>
            <a:spLocks noChangeArrowheads="1"/>
          </p:cNvSpPr>
          <p:nvPr/>
        </p:nvSpPr>
        <p:spPr bwMode="auto">
          <a:xfrm>
            <a:off x="8581628" y="453174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3" name="Rectangle 1145"/>
          <p:cNvSpPr>
            <a:spLocks noChangeArrowheads="1"/>
          </p:cNvSpPr>
          <p:nvPr/>
        </p:nvSpPr>
        <p:spPr bwMode="auto">
          <a:xfrm>
            <a:off x="9205516" y="453174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4" name="Rectangle 1146"/>
          <p:cNvSpPr>
            <a:spLocks noChangeArrowheads="1"/>
          </p:cNvSpPr>
          <p:nvPr/>
        </p:nvSpPr>
        <p:spPr bwMode="auto">
          <a:xfrm>
            <a:off x="9792891" y="453174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5" name="Rectangle 1147"/>
          <p:cNvSpPr>
            <a:spLocks noChangeArrowheads="1"/>
          </p:cNvSpPr>
          <p:nvPr/>
        </p:nvSpPr>
        <p:spPr bwMode="auto">
          <a:xfrm>
            <a:off x="6200378" y="1578994"/>
            <a:ext cx="401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6" name="Rectangle 1148"/>
          <p:cNvSpPr>
            <a:spLocks noChangeArrowheads="1"/>
          </p:cNvSpPr>
          <p:nvPr/>
        </p:nvSpPr>
        <p:spPr bwMode="auto">
          <a:xfrm>
            <a:off x="6200378" y="2010794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7" name="Rectangle 1149"/>
          <p:cNvSpPr>
            <a:spLocks noChangeArrowheads="1"/>
          </p:cNvSpPr>
          <p:nvPr/>
        </p:nvSpPr>
        <p:spPr bwMode="auto">
          <a:xfrm>
            <a:off x="6200378" y="258705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8" name="Rectangle 1150"/>
          <p:cNvSpPr>
            <a:spLocks noChangeArrowheads="1"/>
          </p:cNvSpPr>
          <p:nvPr/>
        </p:nvSpPr>
        <p:spPr bwMode="auto">
          <a:xfrm>
            <a:off x="6200378" y="301885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9" name="Rectangle 1151"/>
          <p:cNvSpPr>
            <a:spLocks noChangeArrowheads="1"/>
          </p:cNvSpPr>
          <p:nvPr/>
        </p:nvSpPr>
        <p:spPr bwMode="auto">
          <a:xfrm>
            <a:off x="6200378" y="3595119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0" name="Rectangle 1152"/>
          <p:cNvSpPr>
            <a:spLocks noChangeArrowheads="1"/>
          </p:cNvSpPr>
          <p:nvPr/>
        </p:nvSpPr>
        <p:spPr bwMode="auto">
          <a:xfrm>
            <a:off x="6171803" y="402691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1" name="Rectangle 1153"/>
          <p:cNvSpPr>
            <a:spLocks noChangeArrowheads="1"/>
          </p:cNvSpPr>
          <p:nvPr/>
        </p:nvSpPr>
        <p:spPr bwMode="auto">
          <a:xfrm>
            <a:off x="6651228" y="165201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2" name="Rectangle 1154"/>
          <p:cNvSpPr>
            <a:spLocks noChangeArrowheads="1"/>
          </p:cNvSpPr>
          <p:nvPr/>
        </p:nvSpPr>
        <p:spPr bwMode="auto">
          <a:xfrm>
            <a:off x="6625828" y="314744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3" name="Rectangle 1155"/>
          <p:cNvSpPr>
            <a:spLocks noChangeArrowheads="1"/>
          </p:cNvSpPr>
          <p:nvPr/>
        </p:nvSpPr>
        <p:spPr bwMode="auto">
          <a:xfrm>
            <a:off x="7084616" y="302044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4" name="Rectangle 1156"/>
          <p:cNvSpPr>
            <a:spLocks noChangeArrowheads="1"/>
          </p:cNvSpPr>
          <p:nvPr/>
        </p:nvSpPr>
        <p:spPr bwMode="auto">
          <a:xfrm>
            <a:off x="7375128" y="3209356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5" name="Rectangle 1157"/>
          <p:cNvSpPr>
            <a:spLocks noChangeArrowheads="1"/>
          </p:cNvSpPr>
          <p:nvPr/>
        </p:nvSpPr>
        <p:spPr bwMode="auto">
          <a:xfrm>
            <a:off x="6559153" y="208381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6" name="Rectangle 1158"/>
          <p:cNvSpPr>
            <a:spLocks noChangeArrowheads="1"/>
          </p:cNvSpPr>
          <p:nvPr/>
        </p:nvSpPr>
        <p:spPr bwMode="auto">
          <a:xfrm>
            <a:off x="6559153" y="258705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7" name="Rectangle 1159"/>
          <p:cNvSpPr>
            <a:spLocks noChangeArrowheads="1"/>
          </p:cNvSpPr>
          <p:nvPr/>
        </p:nvSpPr>
        <p:spPr bwMode="auto">
          <a:xfrm>
            <a:off x="6559153" y="358241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8" name="Rectangle 1160"/>
          <p:cNvSpPr>
            <a:spLocks noChangeArrowheads="1"/>
          </p:cNvSpPr>
          <p:nvPr/>
        </p:nvSpPr>
        <p:spPr bwMode="auto">
          <a:xfrm>
            <a:off x="6544866" y="4026919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9" name="Rectangle 1161"/>
          <p:cNvSpPr>
            <a:spLocks noChangeArrowheads="1"/>
          </p:cNvSpPr>
          <p:nvPr/>
        </p:nvSpPr>
        <p:spPr bwMode="auto">
          <a:xfrm>
            <a:off x="7135416" y="208381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0" name="Rectangle 1162"/>
          <p:cNvSpPr>
            <a:spLocks noChangeArrowheads="1"/>
          </p:cNvSpPr>
          <p:nvPr/>
        </p:nvSpPr>
        <p:spPr bwMode="auto">
          <a:xfrm>
            <a:off x="7135416" y="251561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1" name="Rectangle 1163"/>
          <p:cNvSpPr>
            <a:spLocks noChangeArrowheads="1"/>
          </p:cNvSpPr>
          <p:nvPr/>
        </p:nvSpPr>
        <p:spPr bwMode="auto">
          <a:xfrm>
            <a:off x="7135416" y="358241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2" name="Rectangle 1164"/>
          <p:cNvSpPr>
            <a:spLocks noChangeArrowheads="1"/>
          </p:cNvSpPr>
          <p:nvPr/>
        </p:nvSpPr>
        <p:spPr bwMode="auto">
          <a:xfrm>
            <a:off x="7208441" y="4026919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3" name="Rectangle 1165"/>
          <p:cNvSpPr>
            <a:spLocks noChangeArrowheads="1"/>
          </p:cNvSpPr>
          <p:nvPr/>
        </p:nvSpPr>
        <p:spPr bwMode="auto">
          <a:xfrm>
            <a:off x="7856141" y="258388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4" name="Rectangle 1166"/>
          <p:cNvSpPr>
            <a:spLocks noChangeArrowheads="1"/>
          </p:cNvSpPr>
          <p:nvPr/>
        </p:nvSpPr>
        <p:spPr bwMode="auto">
          <a:xfrm>
            <a:off x="7783116" y="3018856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5" name="Rectangle 1167"/>
          <p:cNvSpPr>
            <a:spLocks noChangeArrowheads="1"/>
          </p:cNvSpPr>
          <p:nvPr/>
        </p:nvSpPr>
        <p:spPr bwMode="auto">
          <a:xfrm>
            <a:off x="7783116" y="4026919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6" name="Rectangle 1168"/>
          <p:cNvSpPr>
            <a:spLocks noChangeArrowheads="1"/>
          </p:cNvSpPr>
          <p:nvPr/>
        </p:nvSpPr>
        <p:spPr bwMode="auto">
          <a:xfrm>
            <a:off x="8432403" y="301885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7" name="Rectangle 1169"/>
          <p:cNvSpPr>
            <a:spLocks noChangeArrowheads="1"/>
          </p:cNvSpPr>
          <p:nvPr/>
        </p:nvSpPr>
        <p:spPr bwMode="auto">
          <a:xfrm>
            <a:off x="7856141" y="352368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61938" name="Rectangle 1170"/>
          <p:cNvSpPr>
            <a:spLocks noChangeArrowheads="1"/>
          </p:cNvSpPr>
          <p:nvPr/>
        </p:nvSpPr>
        <p:spPr bwMode="auto">
          <a:xfrm>
            <a:off x="9583341" y="4026919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9" name="Rectangle 1171"/>
          <p:cNvSpPr>
            <a:spLocks noChangeArrowheads="1"/>
          </p:cNvSpPr>
          <p:nvPr/>
        </p:nvSpPr>
        <p:spPr bwMode="auto">
          <a:xfrm>
            <a:off x="9080103" y="4026919"/>
            <a:ext cx="592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40" name="Rectangle 1172"/>
          <p:cNvSpPr>
            <a:spLocks noChangeArrowheads="1"/>
          </p:cNvSpPr>
          <p:nvPr/>
        </p:nvSpPr>
        <p:spPr bwMode="auto">
          <a:xfrm>
            <a:off x="9080104" y="359353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41" name="Rectangle 1173"/>
          <p:cNvSpPr>
            <a:spLocks noChangeArrowheads="1"/>
          </p:cNvSpPr>
          <p:nvPr/>
        </p:nvSpPr>
        <p:spPr bwMode="auto">
          <a:xfrm>
            <a:off x="8657828" y="414439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42" name="Rectangle 1174"/>
          <p:cNvSpPr>
            <a:spLocks noChangeArrowheads="1"/>
          </p:cNvSpPr>
          <p:nvPr/>
        </p:nvSpPr>
        <p:spPr bwMode="auto">
          <a:xfrm>
            <a:off x="8302229" y="402056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43" name="Rectangle 1175"/>
          <p:cNvSpPr>
            <a:spLocks noChangeArrowheads="1"/>
          </p:cNvSpPr>
          <p:nvPr/>
        </p:nvSpPr>
        <p:spPr bwMode="auto">
          <a:xfrm>
            <a:off x="8503842" y="352368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44" name="Line 1176"/>
          <p:cNvSpPr>
            <a:spLocks noChangeShapeType="1"/>
          </p:cNvSpPr>
          <p:nvPr/>
        </p:nvSpPr>
        <p:spPr bwMode="auto">
          <a:xfrm flipH="1">
            <a:off x="8478441" y="4204719"/>
            <a:ext cx="430212" cy="31273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Line 2"/>
          <p:cNvSpPr>
            <a:spLocks noChangeShapeType="1"/>
          </p:cNvSpPr>
          <p:nvPr/>
        </p:nvSpPr>
        <p:spPr bwMode="auto">
          <a:xfrm>
            <a:off x="2893640" y="417214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2893640" y="6056014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2893640" y="417214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3960440" y="417214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2893640" y="1331614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5179640" y="1331614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2893640" y="2246014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6475040" y="2246014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2893640" y="3236614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7694240" y="3236614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2893640" y="4227214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8837240" y="4227214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2893640" y="5141614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9980240" y="5141614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3122240" y="6017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4265240" y="6017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5560640" y="6017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6856040" y="6017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8075240" y="6017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9218240" y="6017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0" name="Rectangle 22"/>
          <p:cNvSpPr>
            <a:spLocks noChangeArrowheads="1"/>
          </p:cNvSpPr>
          <p:nvPr/>
        </p:nvSpPr>
        <p:spPr bwMode="auto">
          <a:xfrm>
            <a:off x="2360240" y="5315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2360240" y="15221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2" name="Rectangle 24"/>
          <p:cNvSpPr>
            <a:spLocks noChangeArrowheads="1"/>
          </p:cNvSpPr>
          <p:nvPr/>
        </p:nvSpPr>
        <p:spPr bwMode="auto">
          <a:xfrm>
            <a:off x="2360240" y="23603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3" name="Rectangle 25"/>
          <p:cNvSpPr>
            <a:spLocks noChangeArrowheads="1"/>
          </p:cNvSpPr>
          <p:nvPr/>
        </p:nvSpPr>
        <p:spPr bwMode="auto">
          <a:xfrm>
            <a:off x="2436440" y="3350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2436440" y="43415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5" name="Rectangle 27"/>
          <p:cNvSpPr>
            <a:spLocks noChangeArrowheads="1"/>
          </p:cNvSpPr>
          <p:nvPr/>
        </p:nvSpPr>
        <p:spPr bwMode="auto">
          <a:xfrm>
            <a:off x="2360240" y="525591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3046040" y="5600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7" name="Rectangle 29"/>
          <p:cNvSpPr>
            <a:spLocks noChangeArrowheads="1"/>
          </p:cNvSpPr>
          <p:nvPr/>
        </p:nvSpPr>
        <p:spPr bwMode="auto">
          <a:xfrm>
            <a:off x="3046040" y="33794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8" name="Rectangle 30"/>
          <p:cNvSpPr>
            <a:spLocks noChangeArrowheads="1"/>
          </p:cNvSpPr>
          <p:nvPr/>
        </p:nvSpPr>
        <p:spPr bwMode="auto">
          <a:xfrm>
            <a:off x="4189040" y="32270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4189040" y="36080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3122240" y="150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3122240" y="24222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3122240" y="44034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3" name="Rectangle 35"/>
          <p:cNvSpPr>
            <a:spLocks noChangeArrowheads="1"/>
          </p:cNvSpPr>
          <p:nvPr/>
        </p:nvSpPr>
        <p:spPr bwMode="auto">
          <a:xfrm>
            <a:off x="3122240" y="531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4" name="Rectangle 36"/>
          <p:cNvSpPr>
            <a:spLocks noChangeArrowheads="1"/>
          </p:cNvSpPr>
          <p:nvPr/>
        </p:nvSpPr>
        <p:spPr bwMode="auto">
          <a:xfrm>
            <a:off x="4265240" y="150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5" name="Rectangle 37"/>
          <p:cNvSpPr>
            <a:spLocks noChangeArrowheads="1"/>
          </p:cNvSpPr>
          <p:nvPr/>
        </p:nvSpPr>
        <p:spPr bwMode="auto">
          <a:xfrm>
            <a:off x="4341440" y="24222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4265240" y="44034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4265240" y="531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5560640" y="24984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9" name="Rectangle 41"/>
          <p:cNvSpPr>
            <a:spLocks noChangeArrowheads="1"/>
          </p:cNvSpPr>
          <p:nvPr/>
        </p:nvSpPr>
        <p:spPr bwMode="auto">
          <a:xfrm>
            <a:off x="5560640" y="3412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0" name="Rectangle 42"/>
          <p:cNvSpPr>
            <a:spLocks noChangeArrowheads="1"/>
          </p:cNvSpPr>
          <p:nvPr/>
        </p:nvSpPr>
        <p:spPr bwMode="auto">
          <a:xfrm>
            <a:off x="5484440" y="531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6779840" y="34890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2" name="Rectangle 44"/>
          <p:cNvSpPr>
            <a:spLocks noChangeArrowheads="1"/>
          </p:cNvSpPr>
          <p:nvPr/>
        </p:nvSpPr>
        <p:spPr bwMode="auto">
          <a:xfrm>
            <a:off x="5484440" y="44034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370733" name="Rectangle 45"/>
          <p:cNvSpPr>
            <a:spLocks noChangeArrowheads="1"/>
          </p:cNvSpPr>
          <p:nvPr/>
        </p:nvSpPr>
        <p:spPr bwMode="auto">
          <a:xfrm>
            <a:off x="9142040" y="531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4" name="Rectangle 46"/>
          <p:cNvSpPr>
            <a:spLocks noChangeArrowheads="1"/>
          </p:cNvSpPr>
          <p:nvPr/>
        </p:nvSpPr>
        <p:spPr bwMode="auto">
          <a:xfrm>
            <a:off x="7999040" y="53178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5" name="Rectangle 47"/>
          <p:cNvSpPr>
            <a:spLocks noChangeArrowheads="1"/>
          </p:cNvSpPr>
          <p:nvPr/>
        </p:nvSpPr>
        <p:spPr bwMode="auto">
          <a:xfrm>
            <a:off x="7999040" y="44034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6" name="Rectangle 48"/>
          <p:cNvSpPr>
            <a:spLocks noChangeArrowheads="1"/>
          </p:cNvSpPr>
          <p:nvPr/>
        </p:nvSpPr>
        <p:spPr bwMode="auto">
          <a:xfrm>
            <a:off x="7008440" y="54368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37" name="Rectangle 49"/>
          <p:cNvSpPr>
            <a:spLocks noChangeArrowheads="1"/>
          </p:cNvSpPr>
          <p:nvPr/>
        </p:nvSpPr>
        <p:spPr bwMode="auto">
          <a:xfrm>
            <a:off x="6475040" y="505588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38" name="Rectangle 50"/>
          <p:cNvSpPr>
            <a:spLocks noChangeArrowheads="1"/>
          </p:cNvSpPr>
          <p:nvPr/>
        </p:nvSpPr>
        <p:spPr bwMode="auto">
          <a:xfrm>
            <a:off x="6779840" y="440342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 flipH="1">
            <a:off x="6627440" y="5294014"/>
            <a:ext cx="8382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207569" y="2276873"/>
            <a:ext cx="75713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A，B) ， (A，E) ， (B，E) ， (C，F)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2279576" y="4797152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｛(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A，B，E)，(C，F)，(D)，(G)｝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520" y="1196753"/>
            <a:ext cx="8748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equivalent state pairs from the implication chart 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9060" y="3861049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 equivalent state classes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  <p:bldP spid="93196" grpId="0" build="p" autoUpdateAnimBg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1703512" y="819556"/>
            <a:ext cx="6545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A，B，E)，(C，F)，(D)，(G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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8102070" y="80663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a、b、c、d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75521" y="2348880"/>
            <a:ext cx="5015423" cy="3886200"/>
            <a:chOff x="251520" y="2348880"/>
            <a:chExt cx="5015423" cy="3886200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1980466" y="2348880"/>
              <a:ext cx="328647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Next state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Yu Gothic" panose="020B0400000000000000" pitchFamily="34" charset="-128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251520" y="2987055"/>
              <a:ext cx="49371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 X=1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403920" y="2348880"/>
              <a:ext cx="4724400" cy="388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2004120" y="2348880"/>
              <a:ext cx="1588" cy="388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403920" y="3491880"/>
              <a:ext cx="47244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2004120" y="2958480"/>
              <a:ext cx="31242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>
              <a:off x="3528120" y="2958480"/>
              <a:ext cx="1588" cy="3276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84920" y="5549280"/>
              <a:ext cx="3841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    b/1  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861120" y="4863480"/>
              <a:ext cx="3841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      c/1     a/0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861120" y="4253880"/>
              <a:ext cx="3841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  c/0     d/0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861120" y="3568080"/>
              <a:ext cx="3841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  b/0     a/1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94953" y="2384500"/>
              <a:ext cx="14959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66" y="2841935"/>
            <a:ext cx="3425106" cy="290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9537" y="476673"/>
            <a:ext cx="3366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lang="en-US" altLang="zh-CN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CN" altLang="en-US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1504" y="1484784"/>
            <a:ext cx="87849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inputs, if both states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have the same (or compatible) outputs and the same (or compatible) next states,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the compatible state pair.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compatible state pairs to simplify the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in-completely specified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table.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Oval 1028"/>
          <p:cNvSpPr>
            <a:spLocks noChangeArrowheads="1"/>
          </p:cNvSpPr>
          <p:nvPr/>
        </p:nvSpPr>
        <p:spPr bwMode="auto">
          <a:xfrm>
            <a:off x="6461226" y="21240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7" name="Rectangle 1029"/>
          <p:cNvSpPr>
            <a:spLocks noChangeArrowheads="1"/>
          </p:cNvSpPr>
          <p:nvPr/>
        </p:nvSpPr>
        <p:spPr bwMode="auto">
          <a:xfrm>
            <a:off x="6766026" y="23431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18" name="Oval 1030"/>
          <p:cNvSpPr>
            <a:spLocks noChangeArrowheads="1"/>
          </p:cNvSpPr>
          <p:nvPr/>
        </p:nvSpPr>
        <p:spPr bwMode="auto">
          <a:xfrm>
            <a:off x="4099026" y="21240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9" name="Rectangle 1031"/>
          <p:cNvSpPr>
            <a:spLocks noChangeArrowheads="1"/>
          </p:cNvSpPr>
          <p:nvPr/>
        </p:nvSpPr>
        <p:spPr bwMode="auto">
          <a:xfrm>
            <a:off x="4403826" y="23431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20" name="Oval 1032"/>
          <p:cNvSpPr>
            <a:spLocks noChangeArrowheads="1"/>
          </p:cNvSpPr>
          <p:nvPr/>
        </p:nvSpPr>
        <p:spPr bwMode="auto">
          <a:xfrm>
            <a:off x="5165826" y="39528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21" name="Rectangle 1033"/>
          <p:cNvSpPr>
            <a:spLocks noChangeArrowheads="1"/>
          </p:cNvSpPr>
          <p:nvPr/>
        </p:nvSpPr>
        <p:spPr bwMode="auto">
          <a:xfrm>
            <a:off x="5470626" y="417190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23" name="Line 1035"/>
          <p:cNvSpPr>
            <a:spLocks noChangeShapeType="1"/>
          </p:cNvSpPr>
          <p:nvPr/>
        </p:nvSpPr>
        <p:spPr bwMode="auto">
          <a:xfrm>
            <a:off x="4861026" y="3114625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4" name="Rectangle 1036"/>
          <p:cNvSpPr>
            <a:spLocks noChangeArrowheads="1"/>
          </p:cNvSpPr>
          <p:nvPr/>
        </p:nvSpPr>
        <p:spPr bwMode="auto">
          <a:xfrm>
            <a:off x="2696237" y="3403618"/>
            <a:ext cx="2281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27" name="Line 1039"/>
          <p:cNvSpPr>
            <a:spLocks noChangeShapeType="1"/>
          </p:cNvSpPr>
          <p:nvPr/>
        </p:nvSpPr>
        <p:spPr bwMode="auto">
          <a:xfrm flipH="1">
            <a:off x="6004026" y="3190825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30" name="Rectangle 1042"/>
          <p:cNvSpPr>
            <a:spLocks noChangeArrowheads="1"/>
          </p:cNvSpPr>
          <p:nvPr/>
        </p:nvSpPr>
        <p:spPr bwMode="auto">
          <a:xfrm>
            <a:off x="5084806" y="5354247"/>
            <a:ext cx="12923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Case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531" name="Rectangle 1043"/>
          <p:cNvSpPr>
            <a:spLocks noChangeArrowheads="1"/>
          </p:cNvSpPr>
          <p:nvPr/>
        </p:nvSpPr>
        <p:spPr bwMode="auto">
          <a:xfrm>
            <a:off x="3946626" y="3067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4875" y="279811"/>
            <a:ext cx="8622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“S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are the compatible state pair, if one of the four conditions is met as follows.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1036"/>
          <p:cNvSpPr>
            <a:spLocks noChangeArrowheads="1"/>
          </p:cNvSpPr>
          <p:nvPr/>
        </p:nvSpPr>
        <p:spPr bwMode="auto">
          <a:xfrm>
            <a:off x="6600056" y="3356993"/>
            <a:ext cx="2281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5800" y="1256900"/>
            <a:ext cx="3429002" cy="4339759"/>
            <a:chOff x="2771800" y="1256899"/>
            <a:chExt cx="3429002" cy="4339759"/>
          </a:xfrm>
        </p:grpSpPr>
        <p:grpSp>
          <p:nvGrpSpPr>
            <p:cNvPr id="192548" name="Group 1060"/>
            <p:cNvGrpSpPr>
              <a:grpSpLocks/>
            </p:cNvGrpSpPr>
            <p:nvPr/>
          </p:nvGrpSpPr>
          <p:grpSpPr bwMode="auto">
            <a:xfrm>
              <a:off x="2771800" y="1916832"/>
              <a:ext cx="3429002" cy="3679826"/>
              <a:chOff x="2976" y="913"/>
              <a:chExt cx="2160" cy="2318"/>
            </a:xfrm>
          </p:grpSpPr>
          <p:sp>
            <p:nvSpPr>
              <p:cNvPr id="192535" name="Oval 1047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672" cy="6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36" name="Rectangle 1048"/>
              <p:cNvSpPr>
                <a:spLocks noChangeArrowheads="1"/>
              </p:cNvSpPr>
              <p:nvPr/>
            </p:nvSpPr>
            <p:spPr bwMode="auto">
              <a:xfrm>
                <a:off x="4656" y="138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92537" name="Oval 1049"/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672" cy="6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38" name="Rectangle 1050"/>
              <p:cNvSpPr>
                <a:spLocks noChangeArrowheads="1"/>
              </p:cNvSpPr>
              <p:nvPr/>
            </p:nvSpPr>
            <p:spPr bwMode="auto">
              <a:xfrm>
                <a:off x="3168" y="1386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i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92539" name="Arc 1051"/>
              <p:cNvSpPr>
                <a:spLocks/>
              </p:cNvSpPr>
              <p:nvPr/>
            </p:nvSpPr>
            <p:spPr bwMode="auto">
              <a:xfrm>
                <a:off x="3504" y="913"/>
                <a:ext cx="1108" cy="431"/>
              </a:xfrm>
              <a:custGeom>
                <a:avLst/>
                <a:gdLst>
                  <a:gd name="G0" fmla="+- 21522 0 0"/>
                  <a:gd name="G1" fmla="+- 21600 0 0"/>
                  <a:gd name="G2" fmla="+- 21600 0 0"/>
                  <a:gd name="T0" fmla="*/ 0 w 42792"/>
                  <a:gd name="T1" fmla="*/ 19769 h 21600"/>
                  <a:gd name="T2" fmla="*/ 42792 w 42792"/>
                  <a:gd name="T3" fmla="*/ 17841 h 21600"/>
                  <a:gd name="T4" fmla="*/ 21522 w 4279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92" h="21600" fill="none" extrusionOk="0">
                    <a:moveTo>
                      <a:pt x="-1" y="19768"/>
                    </a:moveTo>
                    <a:cubicBezTo>
                      <a:pt x="950" y="8589"/>
                      <a:pt x="10302" y="-1"/>
                      <a:pt x="21522" y="0"/>
                    </a:cubicBezTo>
                    <a:cubicBezTo>
                      <a:pt x="32001" y="0"/>
                      <a:pt x="40968" y="7521"/>
                      <a:pt x="42792" y="17840"/>
                    </a:cubicBezTo>
                  </a:path>
                  <a:path w="42792" h="21600" stroke="0" extrusionOk="0">
                    <a:moveTo>
                      <a:pt x="-1" y="19768"/>
                    </a:moveTo>
                    <a:cubicBezTo>
                      <a:pt x="950" y="8589"/>
                      <a:pt x="10302" y="-1"/>
                      <a:pt x="21522" y="0"/>
                    </a:cubicBezTo>
                    <a:cubicBezTo>
                      <a:pt x="32001" y="0"/>
                      <a:pt x="40968" y="7521"/>
                      <a:pt x="42792" y="17840"/>
                    </a:cubicBezTo>
                    <a:lnTo>
                      <a:pt x="2152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44" name="Arc 1056"/>
              <p:cNvSpPr>
                <a:spLocks/>
              </p:cNvSpPr>
              <p:nvPr/>
            </p:nvSpPr>
            <p:spPr bwMode="auto">
              <a:xfrm flipV="1">
                <a:off x="3532" y="1861"/>
                <a:ext cx="1118" cy="431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78"/>
                  <a:gd name="T1" fmla="*/ 21349 h 21600"/>
                  <a:gd name="T2" fmla="*/ 43178 w 43178"/>
                  <a:gd name="T3" fmla="*/ 20651 h 21600"/>
                  <a:gd name="T4" fmla="*/ 21599 w 431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8" h="21600" fill="none" extrusionOk="0">
                    <a:moveTo>
                      <a:pt x="0" y="21349"/>
                    </a:moveTo>
                    <a:cubicBezTo>
                      <a:pt x="137" y="9518"/>
                      <a:pt x="9767" y="-1"/>
                      <a:pt x="21599" y="0"/>
                    </a:cubicBezTo>
                    <a:cubicBezTo>
                      <a:pt x="33159" y="0"/>
                      <a:pt x="42670" y="9101"/>
                      <a:pt x="43178" y="20650"/>
                    </a:cubicBezTo>
                  </a:path>
                  <a:path w="43178" h="21600" stroke="0" extrusionOk="0">
                    <a:moveTo>
                      <a:pt x="0" y="21349"/>
                    </a:moveTo>
                    <a:cubicBezTo>
                      <a:pt x="137" y="9518"/>
                      <a:pt x="9767" y="-1"/>
                      <a:pt x="21599" y="0"/>
                    </a:cubicBezTo>
                    <a:cubicBezTo>
                      <a:pt x="33159" y="0"/>
                      <a:pt x="42670" y="9101"/>
                      <a:pt x="43178" y="2065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47" name="Rectangle 1059"/>
              <p:cNvSpPr>
                <a:spLocks noChangeArrowheads="1"/>
              </p:cNvSpPr>
              <p:nvPr/>
            </p:nvSpPr>
            <p:spPr bwMode="auto">
              <a:xfrm>
                <a:off x="3651" y="2863"/>
                <a:ext cx="81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Case 2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Rectangle 1036"/>
            <p:cNvSpPr>
              <a:spLocks noChangeArrowheads="1"/>
            </p:cNvSpPr>
            <p:nvPr/>
          </p:nvSpPr>
          <p:spPr bwMode="auto">
            <a:xfrm>
              <a:off x="3386007" y="1256899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036"/>
            <p:cNvSpPr>
              <a:spLocks noChangeArrowheads="1"/>
            </p:cNvSpPr>
            <p:nvPr/>
          </p:nvSpPr>
          <p:spPr bwMode="auto">
            <a:xfrm>
              <a:off x="3427776" y="4213715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8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631504" y="2351782"/>
            <a:ext cx="8927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same clock pulse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 controls all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flip-flops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zh-CN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at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same time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21768" y="1548082"/>
            <a:ext cx="7254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What is a Synchronous Sequential Circuit?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87488" y="-33774"/>
            <a:ext cx="9180512" cy="1446550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Definition of Synchronous Sequential Logic Circuit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24114" y="3690194"/>
            <a:ext cx="7610475" cy="3055938"/>
            <a:chOff x="900113" y="3690194"/>
            <a:chExt cx="7610475" cy="3055938"/>
          </a:xfrm>
        </p:grpSpPr>
        <p:grpSp>
          <p:nvGrpSpPr>
            <p:cNvPr id="2" name="Group 50"/>
            <p:cNvGrpSpPr>
              <a:grpSpLocks/>
            </p:cNvGrpSpPr>
            <p:nvPr/>
          </p:nvGrpSpPr>
          <p:grpSpPr bwMode="auto">
            <a:xfrm>
              <a:off x="900113" y="3690194"/>
              <a:ext cx="7610475" cy="3055938"/>
              <a:chOff x="567" y="2069"/>
              <a:chExt cx="4794" cy="1925"/>
            </a:xfrm>
          </p:grpSpPr>
          <p:sp>
            <p:nvSpPr>
              <p:cNvPr id="32772" name="Rectangle 4"/>
              <p:cNvSpPr>
                <a:spLocks noChangeArrowheads="1"/>
              </p:cNvSpPr>
              <p:nvPr/>
            </p:nvSpPr>
            <p:spPr bwMode="auto">
              <a:xfrm>
                <a:off x="1815" y="2187"/>
                <a:ext cx="614" cy="9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1815" y="2551"/>
                <a:ext cx="236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 flipV="1">
                <a:off x="1815" y="2648"/>
                <a:ext cx="236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 flipH="1">
                <a:off x="1383" y="2645"/>
                <a:ext cx="42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2151" y="216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77" name="Rectangle 9"/>
              <p:cNvSpPr>
                <a:spLocks noChangeArrowheads="1"/>
              </p:cNvSpPr>
              <p:nvPr/>
            </p:nvSpPr>
            <p:spPr bwMode="auto">
              <a:xfrm>
                <a:off x="2151" y="2741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78" name="Rectangle 10"/>
              <p:cNvSpPr>
                <a:spLocks noChangeArrowheads="1"/>
              </p:cNvSpPr>
              <p:nvPr/>
            </p:nvSpPr>
            <p:spPr bwMode="auto">
              <a:xfrm>
                <a:off x="1837" y="216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3111" y="2187"/>
                <a:ext cx="614" cy="9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0" name="Line 12"/>
              <p:cNvSpPr>
                <a:spLocks noChangeShapeType="1"/>
              </p:cNvSpPr>
              <p:nvPr/>
            </p:nvSpPr>
            <p:spPr bwMode="auto">
              <a:xfrm>
                <a:off x="3111" y="2551"/>
                <a:ext cx="236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1" name="Line 13"/>
              <p:cNvSpPr>
                <a:spLocks noChangeShapeType="1"/>
              </p:cNvSpPr>
              <p:nvPr/>
            </p:nvSpPr>
            <p:spPr bwMode="auto">
              <a:xfrm flipV="1">
                <a:off x="3111" y="2648"/>
                <a:ext cx="236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 flipH="1">
                <a:off x="2679" y="2645"/>
                <a:ext cx="42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3" name="Rectangle 15"/>
              <p:cNvSpPr>
                <a:spLocks noChangeArrowheads="1"/>
              </p:cNvSpPr>
              <p:nvPr/>
            </p:nvSpPr>
            <p:spPr bwMode="auto">
              <a:xfrm>
                <a:off x="3447" y="216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84" name="Rectangle 16"/>
              <p:cNvSpPr>
                <a:spLocks noChangeArrowheads="1"/>
              </p:cNvSpPr>
              <p:nvPr/>
            </p:nvSpPr>
            <p:spPr bwMode="auto">
              <a:xfrm>
                <a:off x="3399" y="2789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3111" y="216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4407" y="2187"/>
                <a:ext cx="614" cy="9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7" name="Line 19"/>
              <p:cNvSpPr>
                <a:spLocks noChangeShapeType="1"/>
              </p:cNvSpPr>
              <p:nvPr/>
            </p:nvSpPr>
            <p:spPr bwMode="auto">
              <a:xfrm>
                <a:off x="4407" y="2551"/>
                <a:ext cx="236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8" name="Line 20"/>
              <p:cNvSpPr>
                <a:spLocks noChangeShapeType="1"/>
              </p:cNvSpPr>
              <p:nvPr/>
            </p:nvSpPr>
            <p:spPr bwMode="auto">
              <a:xfrm flipV="1">
                <a:off x="4407" y="2648"/>
                <a:ext cx="236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9" name="Line 21"/>
              <p:cNvSpPr>
                <a:spLocks noChangeShapeType="1"/>
              </p:cNvSpPr>
              <p:nvPr/>
            </p:nvSpPr>
            <p:spPr bwMode="auto">
              <a:xfrm flipH="1">
                <a:off x="3975" y="2645"/>
                <a:ext cx="42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0" name="Rectangle 22"/>
              <p:cNvSpPr>
                <a:spLocks noChangeArrowheads="1"/>
              </p:cNvSpPr>
              <p:nvPr/>
            </p:nvSpPr>
            <p:spPr bwMode="auto">
              <a:xfrm>
                <a:off x="4743" y="216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91" name="Rectangle 23"/>
              <p:cNvSpPr>
                <a:spLocks noChangeArrowheads="1"/>
              </p:cNvSpPr>
              <p:nvPr/>
            </p:nvSpPr>
            <p:spPr bwMode="auto">
              <a:xfrm>
                <a:off x="4695" y="2741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92" name="Rectangle 24"/>
              <p:cNvSpPr>
                <a:spLocks noChangeArrowheads="1"/>
              </p:cNvSpPr>
              <p:nvPr/>
            </p:nvSpPr>
            <p:spPr bwMode="auto">
              <a:xfrm>
                <a:off x="4407" y="216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793" name="Line 25"/>
              <p:cNvSpPr>
                <a:spLocks noChangeShapeType="1"/>
              </p:cNvSpPr>
              <p:nvPr/>
            </p:nvSpPr>
            <p:spPr bwMode="auto">
              <a:xfrm>
                <a:off x="3975" y="2645"/>
                <a:ext cx="1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4" name="Line 26"/>
              <p:cNvSpPr>
                <a:spLocks noChangeShapeType="1"/>
              </p:cNvSpPr>
              <p:nvPr/>
            </p:nvSpPr>
            <p:spPr bwMode="auto">
              <a:xfrm>
                <a:off x="2679" y="2645"/>
                <a:ext cx="1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>
                <a:off x="1383" y="2645"/>
                <a:ext cx="1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951" y="3413"/>
                <a:ext cx="302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7" name="Line 29"/>
              <p:cNvSpPr>
                <a:spLocks noChangeShapeType="1"/>
              </p:cNvSpPr>
              <p:nvPr/>
            </p:nvSpPr>
            <p:spPr bwMode="auto">
              <a:xfrm>
                <a:off x="2439" y="2357"/>
                <a:ext cx="6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8" name="Line 30"/>
              <p:cNvSpPr>
                <a:spLocks noChangeShapeType="1"/>
              </p:cNvSpPr>
              <p:nvPr/>
            </p:nvSpPr>
            <p:spPr bwMode="auto">
              <a:xfrm>
                <a:off x="3735" y="2357"/>
                <a:ext cx="6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9" name="Line 31"/>
              <p:cNvSpPr>
                <a:spLocks noChangeShapeType="1"/>
              </p:cNvSpPr>
              <p:nvPr/>
            </p:nvSpPr>
            <p:spPr bwMode="auto">
              <a:xfrm>
                <a:off x="5031" y="2357"/>
                <a:ext cx="3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0" name="Line 32"/>
              <p:cNvSpPr>
                <a:spLocks noChangeShapeType="1"/>
              </p:cNvSpPr>
              <p:nvPr/>
            </p:nvSpPr>
            <p:spPr bwMode="auto">
              <a:xfrm flipH="1">
                <a:off x="1431" y="2357"/>
                <a:ext cx="3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1" name="Rectangle 33"/>
              <p:cNvSpPr>
                <a:spLocks noChangeArrowheads="1"/>
              </p:cNvSpPr>
              <p:nvPr/>
            </p:nvSpPr>
            <p:spPr bwMode="auto">
              <a:xfrm>
                <a:off x="567" y="3221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802" name="Rectangle 34"/>
              <p:cNvSpPr>
                <a:spLocks noChangeArrowheads="1"/>
              </p:cNvSpPr>
              <p:nvPr/>
            </p:nvSpPr>
            <p:spPr bwMode="auto">
              <a:xfrm>
                <a:off x="1095" y="206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2804" name="Line 36"/>
              <p:cNvSpPr>
                <a:spLocks noChangeShapeType="1"/>
              </p:cNvSpPr>
              <p:nvPr/>
            </p:nvSpPr>
            <p:spPr bwMode="auto">
              <a:xfrm>
                <a:off x="2199" y="2789"/>
                <a:ext cx="1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Line 37"/>
              <p:cNvSpPr>
                <a:spLocks noChangeShapeType="1"/>
              </p:cNvSpPr>
              <p:nvPr/>
            </p:nvSpPr>
            <p:spPr bwMode="auto">
              <a:xfrm>
                <a:off x="3447" y="2837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6" name="Line 38"/>
              <p:cNvSpPr>
                <a:spLocks noChangeShapeType="1"/>
              </p:cNvSpPr>
              <p:nvPr/>
            </p:nvSpPr>
            <p:spPr bwMode="auto">
              <a:xfrm>
                <a:off x="4743" y="2789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7" name="Rectangle 39"/>
              <p:cNvSpPr>
                <a:spLocks noChangeArrowheads="1"/>
              </p:cNvSpPr>
              <p:nvPr/>
            </p:nvSpPr>
            <p:spPr bwMode="auto">
              <a:xfrm>
                <a:off x="1719" y="3657"/>
                <a:ext cx="246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</a:t>
                </a:r>
              </a:p>
            </p:txBody>
          </p:sp>
        </p:grp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4203576" y="5724872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2115344" y="5733256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15865" y="690754"/>
            <a:ext cx="8466906" cy="5528033"/>
            <a:chOff x="291865" y="690753"/>
            <a:chExt cx="8466906" cy="5528033"/>
          </a:xfrm>
        </p:grpSpPr>
        <p:sp>
          <p:nvSpPr>
            <p:cNvPr id="82948" name="Oval 4"/>
            <p:cNvSpPr>
              <a:spLocks noChangeArrowheads="1"/>
            </p:cNvSpPr>
            <p:nvPr/>
          </p:nvSpPr>
          <p:spPr bwMode="auto">
            <a:xfrm>
              <a:off x="5105776" y="690753"/>
              <a:ext cx="10668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5410576" y="909828"/>
              <a:ext cx="52610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2743576" y="690753"/>
              <a:ext cx="10668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3048376" y="909828"/>
              <a:ext cx="52610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5105776" y="2595753"/>
              <a:ext cx="10668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5410576" y="2814828"/>
              <a:ext cx="52610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2743576" y="2595753"/>
              <a:ext cx="10668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3048376" y="2814828"/>
              <a:ext cx="52610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auto">
            <a:xfrm>
              <a:off x="3734176" y="4272153"/>
              <a:ext cx="1066800" cy="1066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957" name="Rectangle 13"/>
            <p:cNvSpPr>
              <a:spLocks noChangeArrowheads="1"/>
            </p:cNvSpPr>
            <p:nvPr/>
          </p:nvSpPr>
          <p:spPr bwMode="auto">
            <a:xfrm>
              <a:off x="4038976" y="4491228"/>
              <a:ext cx="52610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3353176" y="3662553"/>
              <a:ext cx="381000" cy="914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1" name="Line 17"/>
            <p:cNvSpPr>
              <a:spLocks noChangeShapeType="1"/>
            </p:cNvSpPr>
            <p:nvPr/>
          </p:nvSpPr>
          <p:spPr bwMode="auto">
            <a:xfrm flipH="1">
              <a:off x="4800976" y="3662553"/>
              <a:ext cx="685800" cy="914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>
              <a:off x="3124576" y="1757553"/>
              <a:ext cx="0" cy="838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0" name="Line 16"/>
            <p:cNvSpPr>
              <a:spLocks noChangeShapeType="1"/>
            </p:cNvSpPr>
            <p:nvPr/>
          </p:nvSpPr>
          <p:spPr bwMode="auto">
            <a:xfrm>
              <a:off x="5791576" y="1757553"/>
              <a:ext cx="0" cy="838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2659105" y="5634011"/>
              <a:ext cx="30670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Case 3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036"/>
            <p:cNvSpPr>
              <a:spLocks noChangeArrowheads="1"/>
            </p:cNvSpPr>
            <p:nvPr/>
          </p:nvSpPr>
          <p:spPr bwMode="auto">
            <a:xfrm>
              <a:off x="291865" y="1895583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036"/>
            <p:cNvSpPr>
              <a:spLocks noChangeArrowheads="1"/>
            </p:cNvSpPr>
            <p:nvPr/>
          </p:nvSpPr>
          <p:spPr bwMode="auto">
            <a:xfrm>
              <a:off x="919382" y="4063506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1036"/>
            <p:cNvSpPr>
              <a:spLocks noChangeArrowheads="1"/>
            </p:cNvSpPr>
            <p:nvPr/>
          </p:nvSpPr>
          <p:spPr bwMode="auto">
            <a:xfrm>
              <a:off x="6477377" y="1884265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1036"/>
            <p:cNvSpPr>
              <a:spLocks noChangeArrowheads="1"/>
            </p:cNvSpPr>
            <p:nvPr/>
          </p:nvSpPr>
          <p:spPr bwMode="auto">
            <a:xfrm>
              <a:off x="5724128" y="3933056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5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0510" y="1726575"/>
            <a:ext cx="5953802" cy="3531178"/>
            <a:chOff x="1426510" y="1726575"/>
            <a:chExt cx="5953802" cy="3531178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1842534" y="2420888"/>
              <a:ext cx="5286375" cy="2836865"/>
              <a:chOff x="2094" y="1442"/>
              <a:chExt cx="3330" cy="1787"/>
            </a:xfrm>
          </p:grpSpPr>
          <p:sp>
            <p:nvSpPr>
              <p:cNvPr id="82970" name="Oval 26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672" cy="6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1" name="Rectangle 27"/>
              <p:cNvSpPr>
                <a:spLocks noChangeArrowheads="1"/>
              </p:cNvSpPr>
              <p:nvPr/>
            </p:nvSpPr>
            <p:spPr bwMode="auto">
              <a:xfrm>
                <a:off x="4944" y="2010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972" name="Oval 28"/>
              <p:cNvSpPr>
                <a:spLocks noChangeArrowheads="1"/>
              </p:cNvSpPr>
              <p:nvPr/>
            </p:nvSpPr>
            <p:spPr bwMode="auto">
              <a:xfrm>
                <a:off x="2430" y="1887"/>
                <a:ext cx="672" cy="6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29"/>
              <p:cNvSpPr>
                <a:spLocks noChangeArrowheads="1"/>
              </p:cNvSpPr>
              <p:nvPr/>
            </p:nvSpPr>
            <p:spPr bwMode="auto">
              <a:xfrm>
                <a:off x="2622" y="2025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S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i</a:t>
                </a:r>
                <a:endPara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2974" name="Arc 30"/>
              <p:cNvSpPr>
                <a:spLocks/>
              </p:cNvSpPr>
              <p:nvPr/>
            </p:nvSpPr>
            <p:spPr bwMode="auto">
              <a:xfrm>
                <a:off x="2094" y="1551"/>
                <a:ext cx="674" cy="62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25 w 43200"/>
                  <a:gd name="T1" fmla="*/ 43165 h 43200"/>
                  <a:gd name="T2" fmla="*/ 43011 w 43200"/>
                  <a:gd name="T3" fmla="*/ 24451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2825" y="43165"/>
                    </a:moveTo>
                    <a:cubicBezTo>
                      <a:pt x="22417" y="43188"/>
                      <a:pt x="2200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553"/>
                      <a:pt x="43136" y="23505"/>
                      <a:pt x="43011" y="24451"/>
                    </a:cubicBezTo>
                  </a:path>
                  <a:path w="43200" h="43200" stroke="0" extrusionOk="0">
                    <a:moveTo>
                      <a:pt x="22825" y="43165"/>
                    </a:moveTo>
                    <a:cubicBezTo>
                      <a:pt x="22417" y="43188"/>
                      <a:pt x="2200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553"/>
                      <a:pt x="43136" y="23505"/>
                      <a:pt x="43011" y="2445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6" name="Arc 32"/>
              <p:cNvSpPr>
                <a:spLocks/>
              </p:cNvSpPr>
              <p:nvPr/>
            </p:nvSpPr>
            <p:spPr bwMode="auto">
              <a:xfrm>
                <a:off x="4418" y="1442"/>
                <a:ext cx="674" cy="62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25 w 43200"/>
                  <a:gd name="T1" fmla="*/ 43165 h 43200"/>
                  <a:gd name="T2" fmla="*/ 41833 w 43200"/>
                  <a:gd name="T3" fmla="*/ 29162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2825" y="43165"/>
                    </a:moveTo>
                    <a:cubicBezTo>
                      <a:pt x="22417" y="43188"/>
                      <a:pt x="2200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182"/>
                      <a:pt x="42737" y="26743"/>
                      <a:pt x="41833" y="29162"/>
                    </a:cubicBezTo>
                  </a:path>
                  <a:path w="43200" h="43200" stroke="0" extrusionOk="0">
                    <a:moveTo>
                      <a:pt x="22825" y="43165"/>
                    </a:moveTo>
                    <a:cubicBezTo>
                      <a:pt x="22417" y="43188"/>
                      <a:pt x="22008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182"/>
                      <a:pt x="42737" y="26743"/>
                      <a:pt x="41833" y="2916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3" name="Rectangle 39"/>
              <p:cNvSpPr>
                <a:spLocks noChangeArrowheads="1"/>
              </p:cNvSpPr>
              <p:nvPr/>
            </p:nvSpPr>
            <p:spPr bwMode="auto">
              <a:xfrm>
                <a:off x="2736" y="2861"/>
                <a:ext cx="2352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Case 4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1036"/>
            <p:cNvSpPr>
              <a:spLocks noChangeArrowheads="1"/>
            </p:cNvSpPr>
            <p:nvPr/>
          </p:nvSpPr>
          <p:spPr bwMode="auto">
            <a:xfrm>
              <a:off x="1426510" y="1742451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036"/>
            <p:cNvSpPr>
              <a:spLocks noChangeArrowheads="1"/>
            </p:cNvSpPr>
            <p:nvPr/>
          </p:nvSpPr>
          <p:spPr bwMode="auto">
            <a:xfrm>
              <a:off x="5098918" y="1726575"/>
              <a:ext cx="2281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input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2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00" name="Group 24"/>
          <p:cNvGrpSpPr>
            <a:grpSpLocks/>
          </p:cNvGrpSpPr>
          <p:nvPr/>
        </p:nvGrpSpPr>
        <p:grpSpPr bwMode="auto">
          <a:xfrm>
            <a:off x="3071665" y="2132857"/>
            <a:ext cx="5580065" cy="3971925"/>
            <a:chOff x="1104" y="1680"/>
            <a:chExt cx="3515" cy="2502"/>
          </a:xfrm>
        </p:grpSpPr>
        <p:grpSp>
          <p:nvGrpSpPr>
            <p:cNvPr id="101388" name="Group 12"/>
            <p:cNvGrpSpPr>
              <a:grpSpLocks/>
            </p:cNvGrpSpPr>
            <p:nvPr/>
          </p:nvGrpSpPr>
          <p:grpSpPr bwMode="auto">
            <a:xfrm>
              <a:off x="1104" y="1680"/>
              <a:ext cx="3515" cy="2497"/>
              <a:chOff x="1104" y="1488"/>
              <a:chExt cx="3515" cy="2832"/>
            </a:xfrm>
          </p:grpSpPr>
          <p:sp>
            <p:nvSpPr>
              <p:cNvPr id="101380" name="Rectangle 4"/>
              <p:cNvSpPr>
                <a:spLocks noChangeArrowheads="1"/>
              </p:cNvSpPr>
              <p:nvPr/>
            </p:nvSpPr>
            <p:spPr bwMode="auto">
              <a:xfrm>
                <a:off x="2350" y="1503"/>
                <a:ext cx="1158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Next state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81" name="Rectangle 5"/>
              <p:cNvSpPr>
                <a:spLocks noChangeArrowheads="1"/>
              </p:cNvSpPr>
              <p:nvPr/>
            </p:nvSpPr>
            <p:spPr bwMode="auto">
              <a:xfrm>
                <a:off x="1200" y="1913"/>
                <a:ext cx="3419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   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X=0    X=1 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82" name="Rectangle 6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3504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3" name="Line 7"/>
              <p:cNvSpPr>
                <a:spLocks noChangeShapeType="1"/>
              </p:cNvSpPr>
              <p:nvPr/>
            </p:nvSpPr>
            <p:spPr bwMode="auto">
              <a:xfrm>
                <a:off x="1920" y="148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296" y="2448"/>
              <a:ext cx="296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  B      D      0</a:t>
              </a: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296" y="2737"/>
              <a:ext cx="296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  B      D      d</a:t>
              </a: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296" y="2977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      A      E      1</a:t>
              </a: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1296" y="3265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    d      E      1</a:t>
              </a: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1296" y="3529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      F      d      1</a:t>
              </a: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1296" y="3817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      d      C      d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703513" y="332656"/>
            <a:ext cx="88171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in-completely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state transition table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implication chart method.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992929" y="2170942"/>
            <a:ext cx="14959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Present 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state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2286000" y="10668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2286000" y="57912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3352800" y="10668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286000" y="106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286000" y="19812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5867400" y="29718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2286000" y="29718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7086600" y="3962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2286000" y="39624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8229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2286000" y="48768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2514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3657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49530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62484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7467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1752600" y="1181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17526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1752600" y="3162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1828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1828800" y="4991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4876800" y="4105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3581400" y="4105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48768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2438400" y="5105400"/>
            <a:ext cx="73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2455" name="Group 55"/>
          <p:cNvGrpSpPr>
            <a:grpSpLocks/>
          </p:cNvGrpSpPr>
          <p:nvPr/>
        </p:nvGrpSpPr>
        <p:grpSpPr bwMode="auto">
          <a:xfrm>
            <a:off x="3505200" y="1895475"/>
            <a:ext cx="590550" cy="1036638"/>
            <a:chOff x="1248" y="1194"/>
            <a:chExt cx="372" cy="653"/>
          </a:xfrm>
        </p:grpSpPr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1248" y="119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AB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1248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2514600" y="31480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2514600" y="21574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2514600" y="41386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4876800" y="31480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2514600" y="12430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3505200" y="3114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8" name="Rectangle 38"/>
          <p:cNvSpPr>
            <a:spLocks noChangeArrowheads="1"/>
          </p:cNvSpPr>
          <p:nvPr/>
        </p:nvSpPr>
        <p:spPr bwMode="auto">
          <a:xfrm>
            <a:off x="35052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61722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6172200" y="42148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7391400" y="5053014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567" y="119064"/>
            <a:ext cx="4476558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 build="p" autoUpdateAnimBg="0"/>
      <p:bldP spid="102427" grpId="0" build="p" autoUpdateAnimBg="0"/>
      <p:bldP spid="102429" grpId="0" build="p" autoUpdateAnimBg="0"/>
      <p:bldP spid="102430" grpId="0" build="p" autoUpdateAnimBg="0"/>
      <p:bldP spid="102432" grpId="0" build="p" autoUpdateAnimBg="0"/>
      <p:bldP spid="102433" grpId="0" build="p" autoUpdateAnimBg="0"/>
      <p:bldP spid="102434" grpId="0" build="p" autoUpdateAnimBg="0"/>
      <p:bldP spid="102435" grpId="0" build="p" autoUpdateAnimBg="0"/>
      <p:bldP spid="102436" grpId="0" build="p" autoUpdateAnimBg="0"/>
      <p:bldP spid="102437" grpId="0" build="p" autoUpdateAnimBg="0"/>
      <p:bldP spid="102438" grpId="0" build="p" autoUpdateAnimBg="0"/>
      <p:bldP spid="102439" grpId="0" build="p" autoUpdateAnimBg="0"/>
      <p:bldP spid="102440" grpId="0" build="p" autoUpdateAnimBg="0"/>
      <p:bldP spid="10244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49" name="Group 25"/>
          <p:cNvGrpSpPr>
            <a:grpSpLocks/>
          </p:cNvGrpSpPr>
          <p:nvPr/>
        </p:nvGrpSpPr>
        <p:grpSpPr bwMode="auto">
          <a:xfrm>
            <a:off x="1828800" y="676275"/>
            <a:ext cx="2419350" cy="579438"/>
            <a:chOff x="912" y="714"/>
            <a:chExt cx="1524" cy="365"/>
          </a:xfrm>
        </p:grpSpPr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>
              <a:off x="134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912" y="71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452" name="Group 28"/>
          <p:cNvGrpSpPr>
            <a:grpSpLocks/>
          </p:cNvGrpSpPr>
          <p:nvPr/>
        </p:nvGrpSpPr>
        <p:grpSpPr bwMode="auto">
          <a:xfrm>
            <a:off x="1752600" y="2743200"/>
            <a:ext cx="2419350" cy="579438"/>
            <a:chOff x="864" y="1722"/>
            <a:chExt cx="1524" cy="365"/>
          </a:xfrm>
        </p:grpSpPr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864" y="172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BD     DE√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453" name="Group 29"/>
          <p:cNvGrpSpPr>
            <a:grpSpLocks/>
          </p:cNvGrpSpPr>
          <p:nvPr/>
        </p:nvGrpSpPr>
        <p:grpSpPr bwMode="auto">
          <a:xfrm>
            <a:off x="1752600" y="3495675"/>
            <a:ext cx="3638550" cy="579438"/>
            <a:chOff x="3216" y="1722"/>
            <a:chExt cx="2292" cy="365"/>
          </a:xfrm>
        </p:grpSpPr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369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456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5" name="Rectangle 21"/>
            <p:cNvSpPr>
              <a:spLocks noChangeArrowheads="1"/>
            </p:cNvSpPr>
            <p:nvPr/>
          </p:nvSpPr>
          <p:spPr bwMode="auto">
            <a:xfrm>
              <a:off x="3216" y="172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BE     BF    CD√</a:t>
              </a:r>
            </a:p>
          </p:txBody>
        </p:sp>
      </p:grpSp>
      <p:grpSp>
        <p:nvGrpSpPr>
          <p:cNvPr id="103451" name="Group 27"/>
          <p:cNvGrpSpPr>
            <a:grpSpLocks/>
          </p:cNvGrpSpPr>
          <p:nvPr/>
        </p:nvGrpSpPr>
        <p:grpSpPr bwMode="auto">
          <a:xfrm>
            <a:off x="1828800" y="1285875"/>
            <a:ext cx="2444750" cy="1265238"/>
            <a:chOff x="3168" y="666"/>
            <a:chExt cx="1540" cy="797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3456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3456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3" name="Rectangle 19"/>
            <p:cNvSpPr>
              <a:spLocks noChangeArrowheads="1"/>
            </p:cNvSpPr>
            <p:nvPr/>
          </p:nvSpPr>
          <p:spPr bwMode="auto">
            <a:xfrm>
              <a:off x="4080" y="109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3168" y="66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BC     AB√</a:t>
              </a:r>
            </a:p>
          </p:txBody>
        </p:sp>
      </p:grp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6553200" y="41910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>
            <a:off x="6553200" y="2057400"/>
            <a:ext cx="2133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>
            <a:off x="6553200" y="2819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>
            <a:off x="6553200" y="35052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67056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73914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80772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87630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9" name="Rectangle 55"/>
          <p:cNvSpPr>
            <a:spLocks noChangeArrowheads="1"/>
          </p:cNvSpPr>
          <p:nvPr/>
        </p:nvSpPr>
        <p:spPr bwMode="auto">
          <a:xfrm>
            <a:off x="93726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6096000" y="657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6096000" y="1343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6096000" y="2105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6172200" y="2867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6172200" y="3552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8001000" y="2943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AF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7239000" y="2867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BF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80010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7239000" y="1266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AB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6553200" y="3581400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7239000" y="1571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6629400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3493" name="Rectangle 69"/>
          <p:cNvSpPr>
            <a:spLocks noChangeArrowheads="1"/>
          </p:cNvSpPr>
          <p:nvPr/>
        </p:nvSpPr>
        <p:spPr bwMode="auto">
          <a:xfrm>
            <a:off x="6629400" y="1371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66294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8001000" y="2209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6629400" y="838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497" name="Rectangle 73"/>
          <p:cNvSpPr>
            <a:spLocks noChangeArrowheads="1"/>
          </p:cNvSpPr>
          <p:nvPr/>
        </p:nvSpPr>
        <p:spPr bwMode="auto">
          <a:xfrm>
            <a:off x="7239000" y="2181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8" name="Rectangle 74"/>
          <p:cNvSpPr>
            <a:spLocks noChangeArrowheads="1"/>
          </p:cNvSpPr>
          <p:nvPr/>
        </p:nvSpPr>
        <p:spPr bwMode="auto">
          <a:xfrm>
            <a:off x="72390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86868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86868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9296400" y="3581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503" name="Line 79"/>
          <p:cNvSpPr>
            <a:spLocks noChangeShapeType="1"/>
          </p:cNvSpPr>
          <p:nvPr/>
        </p:nvSpPr>
        <p:spPr bwMode="auto">
          <a:xfrm>
            <a:off x="6553200" y="609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4" name="Line 80"/>
          <p:cNvSpPr>
            <a:spLocks noChangeShapeType="1"/>
          </p:cNvSpPr>
          <p:nvPr/>
        </p:nvSpPr>
        <p:spPr bwMode="auto">
          <a:xfrm>
            <a:off x="7239000" y="6096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5" name="Line 81"/>
          <p:cNvSpPr>
            <a:spLocks noChangeShapeType="1"/>
          </p:cNvSpPr>
          <p:nvPr/>
        </p:nvSpPr>
        <p:spPr bwMode="auto">
          <a:xfrm>
            <a:off x="6553200" y="12954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6" name="Line 82"/>
          <p:cNvSpPr>
            <a:spLocks noChangeShapeType="1"/>
          </p:cNvSpPr>
          <p:nvPr/>
        </p:nvSpPr>
        <p:spPr bwMode="auto">
          <a:xfrm>
            <a:off x="8001000" y="1295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7" name="Line 83"/>
          <p:cNvSpPr>
            <a:spLocks noChangeShapeType="1"/>
          </p:cNvSpPr>
          <p:nvPr/>
        </p:nvSpPr>
        <p:spPr bwMode="auto">
          <a:xfrm>
            <a:off x="86868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>
            <a:off x="9296400" y="2819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9" name="Line 85"/>
          <p:cNvSpPr>
            <a:spLocks noChangeShapeType="1"/>
          </p:cNvSpPr>
          <p:nvPr/>
        </p:nvSpPr>
        <p:spPr bwMode="auto">
          <a:xfrm>
            <a:off x="9829800" y="3505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>
            <a:off x="6553200" y="6096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14" name="Group 90"/>
          <p:cNvGrpSpPr>
            <a:grpSpLocks/>
          </p:cNvGrpSpPr>
          <p:nvPr/>
        </p:nvGrpSpPr>
        <p:grpSpPr bwMode="auto">
          <a:xfrm>
            <a:off x="1752600" y="4114800"/>
            <a:ext cx="2743200" cy="579438"/>
            <a:chOff x="192" y="2592"/>
            <a:chExt cx="1728" cy="365"/>
          </a:xfrm>
        </p:grpSpPr>
        <p:sp>
          <p:nvSpPr>
            <p:cNvPr id="103512" name="Rectangle 88"/>
            <p:cNvSpPr>
              <a:spLocks noChangeArrowheads="1"/>
            </p:cNvSpPr>
            <p:nvPr/>
          </p:nvSpPr>
          <p:spPr bwMode="auto">
            <a:xfrm>
              <a:off x="192" y="2592"/>
              <a:ext cx="17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3513" name="Line 89"/>
            <p:cNvSpPr>
              <a:spLocks noChangeShapeType="1"/>
            </p:cNvSpPr>
            <p:nvPr/>
          </p:nvSpPr>
          <p:spPr bwMode="auto">
            <a:xfrm>
              <a:off x="624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16" name="Group 92"/>
          <p:cNvGrpSpPr>
            <a:grpSpLocks/>
          </p:cNvGrpSpPr>
          <p:nvPr/>
        </p:nvGrpSpPr>
        <p:grpSpPr bwMode="auto">
          <a:xfrm>
            <a:off x="1752600" y="4638675"/>
            <a:ext cx="3841750" cy="579438"/>
            <a:chOff x="144" y="2922"/>
            <a:chExt cx="2420" cy="365"/>
          </a:xfrm>
        </p:grpSpPr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62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1488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5" name="Rectangle 91"/>
            <p:cNvSpPr>
              <a:spLocks noChangeArrowheads="1"/>
            </p:cNvSpPr>
            <p:nvPr/>
          </p:nvSpPr>
          <p:spPr bwMode="auto">
            <a:xfrm>
              <a:off x="144" y="2922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CE     AF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518" name="Group 94"/>
          <p:cNvGrpSpPr>
            <a:grpSpLocks/>
          </p:cNvGrpSpPr>
          <p:nvPr/>
        </p:nvGrpSpPr>
        <p:grpSpPr bwMode="auto">
          <a:xfrm>
            <a:off x="1752600" y="5257800"/>
            <a:ext cx="2419350" cy="579438"/>
            <a:chOff x="192" y="3354"/>
            <a:chExt cx="1524" cy="365"/>
          </a:xfrm>
        </p:grpSpPr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>
              <a:off x="576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192" y="335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     CE√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521" name="Group 97"/>
          <p:cNvGrpSpPr>
            <a:grpSpLocks/>
          </p:cNvGrpSpPr>
          <p:nvPr/>
        </p:nvGrpSpPr>
        <p:grpSpPr bwMode="auto">
          <a:xfrm>
            <a:off x="1752600" y="5867400"/>
            <a:ext cx="2419350" cy="579438"/>
            <a:chOff x="144" y="3768"/>
            <a:chExt cx="1524" cy="365"/>
          </a:xfrm>
        </p:grpSpPr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>
              <a:off x="624" y="3966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144" y="3768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DF     CE√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93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1676400" y="1790700"/>
            <a:ext cx="7905750" cy="2370138"/>
            <a:chOff x="96" y="1128"/>
            <a:chExt cx="4980" cy="1493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96" y="1128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A，B)，(A，F)，(B，C)，(B，D)，(B，E)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96" y="1728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(B，F)，(C，D)，(C，E)，(C，F)，(D，E)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96" y="225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(D，F)，(E，F)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524000" y="476673"/>
            <a:ext cx="9433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compatible state pairs from the implication chart 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Oval 4"/>
          <p:cNvSpPr>
            <a:spLocks noChangeArrowheads="1"/>
          </p:cNvSpPr>
          <p:nvPr/>
        </p:nvSpPr>
        <p:spPr bwMode="auto">
          <a:xfrm>
            <a:off x="7552928" y="925637"/>
            <a:ext cx="24384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H="1">
            <a:off x="7629128" y="925637"/>
            <a:ext cx="114300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8772128" y="925637"/>
            <a:ext cx="10668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9000729" y="3125912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zh-CN" altLang="en-US" sz="2800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7400528" y="25925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7248128" y="1230438"/>
            <a:ext cx="573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8619728" y="28746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7705328" y="1611437"/>
            <a:ext cx="0" cy="990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7705328" y="2602037"/>
            <a:ext cx="14478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V="1">
            <a:off x="9153128" y="2449637"/>
            <a:ext cx="762000" cy="762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 flipH="1" flipV="1">
            <a:off x="9870678" y="1574925"/>
            <a:ext cx="76200" cy="8477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7629128" y="1611437"/>
            <a:ext cx="2286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7705328" y="1611437"/>
            <a:ext cx="14478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 flipV="1">
            <a:off x="7705328" y="1611437"/>
            <a:ext cx="2209800" cy="990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V="1">
            <a:off x="9153128" y="1611437"/>
            <a:ext cx="6858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7705328" y="1611437"/>
            <a:ext cx="22860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9838928" y="1144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10067528" y="22115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V="1">
            <a:off x="7705328" y="2449637"/>
            <a:ext cx="2209800" cy="152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502" name="Oval 30"/>
          <p:cNvSpPr>
            <a:spLocks noChangeArrowheads="1"/>
          </p:cNvSpPr>
          <p:nvPr/>
        </p:nvSpPr>
        <p:spPr bwMode="auto">
          <a:xfrm>
            <a:off x="7629128" y="1535237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8695928" y="849437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5" name="Oval 33"/>
          <p:cNvSpPr>
            <a:spLocks noChangeArrowheads="1"/>
          </p:cNvSpPr>
          <p:nvPr/>
        </p:nvSpPr>
        <p:spPr bwMode="auto">
          <a:xfrm>
            <a:off x="9762728" y="1535237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6" name="Oval 34"/>
          <p:cNvSpPr>
            <a:spLocks noChangeArrowheads="1"/>
          </p:cNvSpPr>
          <p:nvPr/>
        </p:nvSpPr>
        <p:spPr bwMode="auto">
          <a:xfrm>
            <a:off x="9838928" y="2373437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7" name="Oval 35"/>
          <p:cNvSpPr>
            <a:spLocks noChangeArrowheads="1"/>
          </p:cNvSpPr>
          <p:nvPr/>
        </p:nvSpPr>
        <p:spPr bwMode="auto">
          <a:xfrm>
            <a:off x="7629128" y="2525837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8" name="Oval 36"/>
          <p:cNvSpPr>
            <a:spLocks noChangeArrowheads="1"/>
          </p:cNvSpPr>
          <p:nvPr/>
        </p:nvSpPr>
        <p:spPr bwMode="auto">
          <a:xfrm>
            <a:off x="9076928" y="3059237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1774825" y="50336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A，B)，(A，F)，(B，C)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1828800" y="108121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(B，D)，(B，E)，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5029200" y="108121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1752600" y="17670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(C，D)，(C，E)，(C，F)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1752600" y="260521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(D，E)，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3429000" y="260521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(D，F)，(E，F)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5516" name="Group 44"/>
          <p:cNvGrpSpPr>
            <a:grpSpLocks/>
          </p:cNvGrpSpPr>
          <p:nvPr/>
        </p:nvGrpSpPr>
        <p:grpSpPr bwMode="auto">
          <a:xfrm>
            <a:off x="2207569" y="4823183"/>
            <a:ext cx="3262313" cy="1193801"/>
            <a:chOff x="0" y="3456"/>
            <a:chExt cx="2055" cy="752"/>
          </a:xfrm>
        </p:grpSpPr>
        <p:sp>
          <p:nvSpPr>
            <p:cNvPr id="105499" name="Rectangle 27"/>
            <p:cNvSpPr>
              <a:spLocks noChangeArrowheads="1"/>
            </p:cNvSpPr>
            <p:nvPr/>
          </p:nvSpPr>
          <p:spPr bwMode="auto">
            <a:xfrm>
              <a:off x="0" y="3456"/>
              <a:ext cx="12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A，B，F)</a:t>
              </a:r>
            </a:p>
          </p:txBody>
        </p:sp>
        <p:sp>
          <p:nvSpPr>
            <p:cNvPr id="105515" name="Rectangle 43"/>
            <p:cNvSpPr>
              <a:spLocks noChangeArrowheads="1"/>
            </p:cNvSpPr>
            <p:nvPr/>
          </p:nvSpPr>
          <p:spPr bwMode="auto">
            <a:xfrm>
              <a:off x="0" y="3840"/>
              <a:ext cx="20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B，C，D，E，F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139380" y="4054189"/>
            <a:ext cx="6966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compatible state classes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1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 animBg="1"/>
      <p:bldP spid="105483" grpId="0" animBg="1"/>
      <p:bldP spid="105484" grpId="0" animBg="1"/>
      <p:bldP spid="105485" grpId="0" animBg="1"/>
      <p:bldP spid="105486" grpId="0" animBg="1"/>
      <p:bldP spid="105487" grpId="0" animBg="1"/>
      <p:bldP spid="105488" grpId="0" animBg="1"/>
      <p:bldP spid="105489" grpId="0" animBg="1"/>
      <p:bldP spid="105490" grpId="0" animBg="1"/>
      <p:bldP spid="105491" grpId="0" animBg="1"/>
      <p:bldP spid="105494" grpId="0" animBg="1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381000" y="1447801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1524000" y="48958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1716088" y="542925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6542" name="Group 46"/>
          <p:cNvGrpSpPr>
            <a:grpSpLocks/>
          </p:cNvGrpSpPr>
          <p:nvPr/>
        </p:nvGrpSpPr>
        <p:grpSpPr bwMode="auto">
          <a:xfrm>
            <a:off x="1828800" y="3327400"/>
            <a:ext cx="6553200" cy="3378200"/>
            <a:chOff x="192" y="2096"/>
            <a:chExt cx="4128" cy="2128"/>
          </a:xfrm>
        </p:grpSpPr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3286" y="2096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losure</a:t>
              </a:r>
              <a:endParaRPr lang="zh-CN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1702" y="2097"/>
              <a:ext cx="8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overage</a:t>
              </a:r>
              <a:endPara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192" y="2112"/>
              <a:ext cx="4128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192" y="2880"/>
              <a:ext cx="41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1200" y="2400"/>
              <a:ext cx="31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3168" y="2112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1518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1872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2160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2496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2832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3744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192" y="2526"/>
              <a:ext cx="4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C  D   E   F   X=0  X=1</a:t>
              </a:r>
              <a:endPara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2133600" y="492442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 B  F  A   B            F    B   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1752600" y="5762625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B C D E F     B  C   D  E   F   ABF  CDE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6541" name="Group 45"/>
          <p:cNvGrpSpPr>
            <a:grpSpLocks/>
          </p:cNvGrpSpPr>
          <p:nvPr/>
        </p:nvGrpSpPr>
        <p:grpSpPr bwMode="auto">
          <a:xfrm>
            <a:off x="2286000" y="990600"/>
            <a:ext cx="3232150" cy="1341438"/>
            <a:chOff x="480" y="624"/>
            <a:chExt cx="2036" cy="845"/>
          </a:xfrm>
        </p:grpSpPr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528" y="62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A，B，F)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6540" name="Rectangle 44"/>
            <p:cNvSpPr>
              <a:spLocks noChangeArrowheads="1"/>
            </p:cNvSpPr>
            <p:nvPr/>
          </p:nvSpPr>
          <p:spPr bwMode="auto">
            <a:xfrm>
              <a:off x="480" y="110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(B，C，D，E，F)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6545" name="Line 49"/>
          <p:cNvSpPr>
            <a:spLocks noChangeShapeType="1"/>
          </p:cNvSpPr>
          <p:nvPr/>
        </p:nvSpPr>
        <p:spPr bwMode="auto">
          <a:xfrm>
            <a:off x="4224339" y="1412876"/>
            <a:ext cx="2808287" cy="4392613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5375275" y="2133600"/>
            <a:ext cx="2376488" cy="3671888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5375275" y="2133601"/>
            <a:ext cx="2376488" cy="2879725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228" y="76201"/>
            <a:ext cx="4157122" cy="295433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888656" y="3493155"/>
            <a:ext cx="3919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class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3" grpId="0" build="p" autoUpdateAnimBg="0"/>
      <p:bldP spid="106525" grpId="0" build="p" autoUpdateAnimBg="0"/>
      <p:bldP spid="106545" grpId="0" animBg="1"/>
      <p:bldP spid="106546" grpId="0" animBg="1"/>
      <p:bldP spid="106547" grpId="0" animBg="1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56" name="Group 36"/>
          <p:cNvGrpSpPr>
            <a:grpSpLocks/>
          </p:cNvGrpSpPr>
          <p:nvPr/>
        </p:nvGrpSpPr>
        <p:grpSpPr bwMode="auto">
          <a:xfrm>
            <a:off x="1847529" y="1053630"/>
            <a:ext cx="8001001" cy="1328738"/>
            <a:chOff x="178" y="906"/>
            <a:chExt cx="5040" cy="837"/>
          </a:xfrm>
        </p:grpSpPr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178" y="1375"/>
              <a:ext cx="50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C‘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anose="05000000000000000000" pitchFamily="2" charset="2"/>
                </a:rPr>
                <a:t>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，C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D，E，F)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192" y="906"/>
              <a:ext cx="19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A‘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anose="05000000000000000000" pitchFamily="2" charset="2"/>
                </a:rPr>
                <a:t>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，F)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3" y="188640"/>
            <a:ext cx="3949830" cy="2807022"/>
          </a:xfrm>
          <a:prstGeom prst="rect">
            <a:avLst/>
          </a:prstGeom>
        </p:spPr>
      </p:pic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2855641" y="3427736"/>
            <a:ext cx="5715001" cy="3048000"/>
            <a:chOff x="480" y="2088"/>
            <a:chExt cx="3600" cy="192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80" y="2088"/>
              <a:ext cx="360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1296" y="2088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H="1">
              <a:off x="3355" y="2088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296" y="2520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304" y="252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80" y="30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862" y="2128"/>
              <a:ext cx="115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Next state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76" y="2544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816" y="3072"/>
              <a:ext cx="31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A’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’,C’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16" y="3456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C’   A’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320136" y="4139106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utput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795143" y="3658618"/>
            <a:ext cx="14959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Present 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state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68" name="Group 24"/>
          <p:cNvGrpSpPr>
            <a:grpSpLocks/>
          </p:cNvGrpSpPr>
          <p:nvPr/>
        </p:nvGrpSpPr>
        <p:grpSpPr bwMode="auto">
          <a:xfrm>
            <a:off x="2927648" y="1772816"/>
            <a:ext cx="5715002" cy="3048000"/>
            <a:chOff x="480" y="2088"/>
            <a:chExt cx="3600" cy="1920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80" y="2088"/>
              <a:ext cx="360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1296" y="2088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H="1">
              <a:off x="3355" y="2088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1296" y="2520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2304" y="252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480" y="30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1862" y="2128"/>
              <a:ext cx="115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Next state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576" y="2544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816" y="3072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A’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8561" name="Rectangle 17"/>
            <p:cNvSpPr>
              <a:spLocks noChangeArrowheads="1"/>
            </p:cNvSpPr>
            <p:nvPr/>
          </p:nvSpPr>
          <p:spPr bwMode="auto">
            <a:xfrm>
              <a:off x="816" y="3456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C’   A’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92144" y="2484186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utput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867151" y="2003698"/>
            <a:ext cx="14959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Present 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state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79850" y="2194297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879850" y="2803897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3879850" y="2956297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3194050" y="2956297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413250" y="21085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413250" y="31753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879850" y="21085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937250" y="2194297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5937250" y="2803897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5937250" y="2956297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5403850" y="2956297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470650" y="21085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470650" y="31753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937250" y="21085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7994650" y="2194297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7994650" y="2803897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7994650" y="2956297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7461250" y="2956297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8528050" y="21085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8528050" y="31753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7994650" y="210857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4870450" y="2422897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6927850" y="2422897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8985250" y="2422897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3498850" y="242289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432050" y="2727697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5403850" y="2422897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7461250" y="2422897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3498850" y="196569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498850" y="1965697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5099050" y="1965697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H="1">
            <a:off x="4870450" y="356589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 flipH="1">
            <a:off x="5708650" y="242289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 flipV="1">
            <a:off x="5708650" y="196569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5708650" y="1965697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7156450" y="1965697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 flipH="1">
            <a:off x="6927850" y="348969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7766050" y="242289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V="1">
            <a:off x="7766050" y="196569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7766050" y="1965697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9213850" y="1965697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8985250" y="348969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4489450" y="326109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6546850" y="326109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8604250" y="326109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1670844" y="4358058"/>
            <a:ext cx="853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synchronous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sequential logic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0512" y="1524000"/>
            <a:ext cx="8915400" cy="5334000"/>
          </a:xfrm>
        </p:spPr>
        <p:txBody>
          <a:bodyPr/>
          <a:lstStyle/>
          <a:p>
            <a:pPr lvl="7"/>
            <a:endParaRPr lang="zh-CN" altLang="en-US" sz="1600" dirty="0"/>
          </a:p>
          <a:p>
            <a:pPr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6633"/>
            <a:ext cx="8915400" cy="769441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Counter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40024" y="1343671"/>
            <a:ext cx="8964488" cy="4031873"/>
            <a:chOff x="179512" y="2063750"/>
            <a:chExt cx="8964488" cy="4031873"/>
          </a:xfrm>
        </p:grpSpPr>
        <p:grpSp>
          <p:nvGrpSpPr>
            <p:cNvPr id="21" name="组合 20"/>
            <p:cNvGrpSpPr/>
            <p:nvPr/>
          </p:nvGrpSpPr>
          <p:grpSpPr>
            <a:xfrm>
              <a:off x="2771800" y="2708920"/>
              <a:ext cx="609600" cy="304800"/>
              <a:chOff x="3810000" y="3217986"/>
              <a:chExt cx="609600" cy="304800"/>
            </a:xfrm>
          </p:grpSpPr>
          <p:sp>
            <p:nvSpPr>
              <p:cNvPr id="120839" name="Line 7"/>
              <p:cNvSpPr>
                <a:spLocks noChangeShapeType="1"/>
              </p:cNvSpPr>
              <p:nvPr/>
            </p:nvSpPr>
            <p:spPr bwMode="auto">
              <a:xfrm>
                <a:off x="3810000" y="3217986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40" name="Line 8"/>
              <p:cNvSpPr>
                <a:spLocks noChangeShapeType="1"/>
              </p:cNvSpPr>
              <p:nvPr/>
            </p:nvSpPr>
            <p:spPr bwMode="auto">
              <a:xfrm>
                <a:off x="4114800" y="3217986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41" name="Line 9"/>
              <p:cNvSpPr>
                <a:spLocks noChangeShapeType="1"/>
              </p:cNvSpPr>
              <p:nvPr/>
            </p:nvSpPr>
            <p:spPr bwMode="auto">
              <a:xfrm>
                <a:off x="4114800" y="3522786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516216" y="2204864"/>
              <a:ext cx="533400" cy="304800"/>
              <a:chOff x="457200" y="3294186"/>
              <a:chExt cx="533400" cy="304800"/>
            </a:xfrm>
          </p:grpSpPr>
          <p:sp>
            <p:nvSpPr>
              <p:cNvPr id="120836" name="Line 4"/>
              <p:cNvSpPr>
                <a:spLocks noChangeShapeType="1"/>
              </p:cNvSpPr>
              <p:nvPr/>
            </p:nvSpPr>
            <p:spPr bwMode="auto">
              <a:xfrm>
                <a:off x="457200" y="3598986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38" name="Line 6"/>
              <p:cNvSpPr>
                <a:spLocks noChangeShapeType="1"/>
              </p:cNvSpPr>
              <p:nvPr/>
            </p:nvSpPr>
            <p:spPr bwMode="auto">
              <a:xfrm>
                <a:off x="685800" y="3294186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44" name="Line 12"/>
              <p:cNvSpPr>
                <a:spLocks noChangeShapeType="1"/>
              </p:cNvSpPr>
              <p:nvPr/>
            </p:nvSpPr>
            <p:spPr bwMode="auto">
              <a:xfrm flipV="1">
                <a:off x="685800" y="3294186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9512" y="2063750"/>
              <a:ext cx="8964488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It counts the number of rising edges (          ) or falling edges (         ) of the </a:t>
              </a:r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clock pulse 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(CP).</a:t>
              </a:r>
            </a:p>
            <a:p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It depends on the flip-flop. 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flip-flop is triggered by the </a:t>
              </a:r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rising-edge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J-K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flip-flop is triggered by the </a:t>
              </a:r>
              <a:r>
                <a:rPr lang="en-US" altLang="zh-CN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falling-edge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8915400" cy="5334000"/>
          </a:xfrm>
        </p:spPr>
        <p:txBody>
          <a:bodyPr/>
          <a:lstStyle/>
          <a:p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7488" y="359360"/>
            <a:ext cx="928903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FFFF00"/>
                </a:solidFill>
                <a:latin typeface="Times New Roman" panose="02020603050405020304" pitchFamily="18" charset="0"/>
              </a:rPr>
              <a:t>Example 1: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Design </a:t>
            </a:r>
            <a:r>
              <a:rPr lang="en-US" altLang="zh-CN" sz="3000" dirty="0">
                <a:latin typeface="Times New Roman" panose="02020603050405020304" pitchFamily="18" charset="0"/>
              </a:rPr>
              <a:t>the subtraction counter for the 2-bit binary numbers by T flip-flop.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The </a:t>
            </a:r>
            <a:r>
              <a:rPr lang="en-US" altLang="zh-CN" sz="3000" dirty="0">
                <a:latin typeface="Times New Roman" panose="02020603050405020304" pitchFamily="18" charset="0"/>
              </a:rPr>
              <a:t>working mode of the subtraction counter is controlled by the input variable “X”.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</a:rPr>
              <a:t>the input variable “X” is “0”, the subtraction counter enters into the “keeping” mode.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</a:rPr>
              <a:t>the input variable “X” is “1”, the subtraction counter is working.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The </a:t>
            </a:r>
            <a:r>
              <a:rPr lang="en-US" altLang="zh-CN" sz="3000" dirty="0">
                <a:latin typeface="Times New Roman" panose="02020603050405020304" pitchFamily="18" charset="0"/>
              </a:rPr>
              <a:t>subtraction counter has one output variable “Z”. 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</a:rPr>
              <a:t>the subtraction counter generates the borrow, the output variable “Z” is “1</a:t>
            </a:r>
            <a:r>
              <a:rPr lang="en-US" altLang="zh-CN" sz="3000" dirty="0">
                <a:latin typeface="Times New Roman" panose="02020603050405020304" pitchFamily="18" charset="0"/>
              </a:rPr>
              <a:t>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</a:rPr>
              <a:t>Otherwise</a:t>
            </a:r>
            <a:r>
              <a:rPr lang="en-US" altLang="zh-CN" sz="3000" dirty="0">
                <a:latin typeface="Times New Roman" panose="02020603050405020304" pitchFamily="18" charset="0"/>
              </a:rPr>
              <a:t>, the output variable “Z” is “0”. 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863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05" name="Group 49"/>
          <p:cNvGrpSpPr>
            <a:grpSpLocks/>
          </p:cNvGrpSpPr>
          <p:nvPr/>
        </p:nvGrpSpPr>
        <p:grpSpPr bwMode="auto">
          <a:xfrm>
            <a:off x="4223048" y="2133600"/>
            <a:ext cx="3352800" cy="3124200"/>
            <a:chOff x="1920" y="1344"/>
            <a:chExt cx="2112" cy="1968"/>
          </a:xfrm>
        </p:grpSpPr>
        <p:sp>
          <p:nvSpPr>
            <p:cNvPr id="121860" name="Oval 4"/>
            <p:cNvSpPr>
              <a:spLocks noChangeArrowheads="1"/>
            </p:cNvSpPr>
            <p:nvPr/>
          </p:nvSpPr>
          <p:spPr bwMode="auto">
            <a:xfrm>
              <a:off x="3360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1" name="Oval 5"/>
            <p:cNvSpPr>
              <a:spLocks noChangeArrowheads="1"/>
            </p:cNvSpPr>
            <p:nvPr/>
          </p:nvSpPr>
          <p:spPr bwMode="auto">
            <a:xfrm>
              <a:off x="1920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2" name="Oval 6"/>
            <p:cNvSpPr>
              <a:spLocks noChangeArrowheads="1"/>
            </p:cNvSpPr>
            <p:nvPr/>
          </p:nvSpPr>
          <p:spPr bwMode="auto">
            <a:xfrm>
              <a:off x="3312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064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3504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456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866" name="Oval 10"/>
            <p:cNvSpPr>
              <a:spLocks noChangeArrowheads="1"/>
            </p:cNvSpPr>
            <p:nvPr/>
          </p:nvSpPr>
          <p:spPr bwMode="auto">
            <a:xfrm>
              <a:off x="1920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2064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1906" name="Group 50"/>
          <p:cNvGrpSpPr>
            <a:grpSpLocks/>
          </p:cNvGrpSpPr>
          <p:nvPr/>
        </p:nvGrpSpPr>
        <p:grpSpPr bwMode="auto">
          <a:xfrm>
            <a:off x="3003849" y="1438276"/>
            <a:ext cx="1679575" cy="1146175"/>
            <a:chOff x="1152" y="906"/>
            <a:chExt cx="1058" cy="722"/>
          </a:xfrm>
        </p:grpSpPr>
        <p:sp>
          <p:nvSpPr>
            <p:cNvPr id="121874" name="Arc 18"/>
            <p:cNvSpPr>
              <a:spLocks/>
            </p:cNvSpPr>
            <p:nvPr/>
          </p:nvSpPr>
          <p:spPr bwMode="auto">
            <a:xfrm>
              <a:off x="1536" y="1008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1152" y="9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5289848" y="1971676"/>
            <a:ext cx="1219200" cy="619125"/>
            <a:chOff x="2592" y="1242"/>
            <a:chExt cx="768" cy="390"/>
          </a:xfrm>
        </p:grpSpPr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 flipH="1">
              <a:off x="2592" y="1632"/>
              <a:ext cx="76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2736" y="124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21912" name="Group 56"/>
          <p:cNvGrpSpPr>
            <a:grpSpLocks/>
          </p:cNvGrpSpPr>
          <p:nvPr/>
        </p:nvGrpSpPr>
        <p:grpSpPr bwMode="auto">
          <a:xfrm>
            <a:off x="7120236" y="1438276"/>
            <a:ext cx="1858962" cy="1008063"/>
            <a:chOff x="3745" y="906"/>
            <a:chExt cx="1171" cy="635"/>
          </a:xfrm>
        </p:grpSpPr>
        <p:sp>
          <p:nvSpPr>
            <p:cNvPr id="121868" name="Arc 12"/>
            <p:cNvSpPr>
              <a:spLocks/>
            </p:cNvSpPr>
            <p:nvPr/>
          </p:nvSpPr>
          <p:spPr bwMode="auto">
            <a:xfrm>
              <a:off x="3745" y="961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3200"/>
                <a:gd name="T2" fmla="*/ 17318 w 43200"/>
                <a:gd name="T3" fmla="*/ 4277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</a:path>
                <a:path w="43200" h="43200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4416" y="9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11" name="Group 55"/>
          <p:cNvGrpSpPr>
            <a:grpSpLocks/>
          </p:cNvGrpSpPr>
          <p:nvPr/>
        </p:nvGrpSpPr>
        <p:grpSpPr bwMode="auto">
          <a:xfrm>
            <a:off x="6966248" y="3200400"/>
            <a:ext cx="869950" cy="990600"/>
            <a:chOff x="3648" y="2016"/>
            <a:chExt cx="548" cy="624"/>
          </a:xfrm>
        </p:grpSpPr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3648" y="2016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369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21910" name="Group 54"/>
          <p:cNvGrpSpPr>
            <a:grpSpLocks/>
          </p:cNvGrpSpPr>
          <p:nvPr/>
        </p:nvGrpSpPr>
        <p:grpSpPr bwMode="auto">
          <a:xfrm>
            <a:off x="7347249" y="4724400"/>
            <a:ext cx="1863725" cy="920750"/>
            <a:chOff x="3888" y="2976"/>
            <a:chExt cx="1174" cy="580"/>
          </a:xfrm>
        </p:grpSpPr>
        <p:sp>
          <p:nvSpPr>
            <p:cNvPr id="121870" name="Arc 14"/>
            <p:cNvSpPr>
              <a:spLocks/>
            </p:cNvSpPr>
            <p:nvPr/>
          </p:nvSpPr>
          <p:spPr bwMode="auto">
            <a:xfrm>
              <a:off x="3888" y="2976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566 w 43200"/>
                <a:gd name="T1" fmla="*/ 6091 h 43200"/>
                <a:gd name="T2" fmla="*/ 10 w 43200"/>
                <a:gd name="T3" fmla="*/ 2093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</a:path>
                <a:path w="43200" h="43200" stroke="0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4562" y="306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09" name="Group 53"/>
          <p:cNvGrpSpPr>
            <a:grpSpLocks/>
          </p:cNvGrpSpPr>
          <p:nvPr/>
        </p:nvGrpSpPr>
        <p:grpSpPr bwMode="auto">
          <a:xfrm>
            <a:off x="5289848" y="4638675"/>
            <a:ext cx="1143000" cy="579438"/>
            <a:chOff x="2592" y="2922"/>
            <a:chExt cx="720" cy="365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2592" y="2928"/>
              <a:ext cx="72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2688" y="292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21908" name="Group 52"/>
          <p:cNvGrpSpPr>
            <a:grpSpLocks/>
          </p:cNvGrpSpPr>
          <p:nvPr/>
        </p:nvGrpSpPr>
        <p:grpSpPr bwMode="auto">
          <a:xfrm>
            <a:off x="2927649" y="4724400"/>
            <a:ext cx="1827213" cy="984250"/>
            <a:chOff x="1104" y="2976"/>
            <a:chExt cx="1151" cy="620"/>
          </a:xfrm>
        </p:grpSpPr>
        <p:sp>
          <p:nvSpPr>
            <p:cNvPr id="121872" name="Arc 16"/>
            <p:cNvSpPr>
              <a:spLocks/>
            </p:cNvSpPr>
            <p:nvPr/>
          </p:nvSpPr>
          <p:spPr bwMode="auto">
            <a:xfrm>
              <a:off x="1584" y="2976"/>
              <a:ext cx="671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952 w 42952"/>
                <a:gd name="T1" fmla="*/ 24865 h 43200"/>
                <a:gd name="T2" fmla="*/ 23067 w 42952"/>
                <a:gd name="T3" fmla="*/ 50 h 43200"/>
                <a:gd name="T4" fmla="*/ 21600 w 429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52" h="43200" fill="none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</a:path>
                <a:path w="42952" h="43200" stroke="0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6" name="Rectangle 30"/>
            <p:cNvSpPr>
              <a:spLocks noChangeArrowheads="1"/>
            </p:cNvSpPr>
            <p:nvPr/>
          </p:nvSpPr>
          <p:spPr bwMode="auto">
            <a:xfrm>
              <a:off x="1104" y="306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07" name="Group 51"/>
          <p:cNvGrpSpPr>
            <a:grpSpLocks/>
          </p:cNvGrpSpPr>
          <p:nvPr/>
        </p:nvGrpSpPr>
        <p:grpSpPr bwMode="auto">
          <a:xfrm>
            <a:off x="3994448" y="3200400"/>
            <a:ext cx="793750" cy="990600"/>
            <a:chOff x="1776" y="2016"/>
            <a:chExt cx="500" cy="624"/>
          </a:xfrm>
        </p:grpSpPr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2256" y="2016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7" name="Rectangle 31"/>
            <p:cNvSpPr>
              <a:spLocks noChangeArrowheads="1"/>
            </p:cNvSpPr>
            <p:nvPr/>
          </p:nvSpPr>
          <p:spPr bwMode="auto">
            <a:xfrm>
              <a:off x="177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734298" y="323946"/>
            <a:ext cx="4721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0" name="Group 20"/>
          <p:cNvGrpSpPr>
            <a:grpSpLocks/>
          </p:cNvGrpSpPr>
          <p:nvPr/>
        </p:nvGrpSpPr>
        <p:grpSpPr bwMode="auto">
          <a:xfrm>
            <a:off x="3358480" y="1104900"/>
            <a:ext cx="5257800" cy="4457700"/>
            <a:chOff x="672" y="696"/>
            <a:chExt cx="3312" cy="2808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720" y="696"/>
              <a:ext cx="32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672" y="115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56" y="720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600" y="720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3434681" y="1981201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0    0    0    0    0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3434680" y="24003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0    1    0    1    0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3434680" y="2895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1    0    1    0    0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3434680" y="3276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1    1    1    1    0</a:t>
            </a:r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3434680" y="3657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3434680" y="40767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3434680" y="45339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1  1    0    0    1    0</a:t>
            </a:r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3434680" y="49911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768082" y="476673"/>
            <a:ext cx="4183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build="p" autoUpdateAnimBg="0"/>
      <p:bldP spid="122891" grpId="0" build="p" autoUpdateAnimBg="0"/>
      <p:bldP spid="122892" grpId="0" build="p" autoUpdateAnimBg="0"/>
      <p:bldP spid="122893" grpId="0" build="p" autoUpdateAnimBg="0"/>
      <p:bldP spid="122894" grpId="0" build="p" autoUpdateAnimBg="0"/>
      <p:bldP spid="122895" grpId="0" build="p" autoUpdateAnimBg="0"/>
      <p:bldP spid="122896" grpId="0" build="p" autoUpdateAnimBg="0"/>
      <p:bldP spid="12289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124200" y="2219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3124200" y="2905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7338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51054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>
            <a:off x="44196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2286000" y="1381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2362200" y="16859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2514600" y="1228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31242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36576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4419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51054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27432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2743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32004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4572000" y="2295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3886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52578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38862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52578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32004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45720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1524001" y="990601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7467600" y="2219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>
            <a:off x="7467600" y="2905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>
            <a:off x="80772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>
            <a:off x="94488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87630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 flipH="1" flipV="1">
            <a:off x="6629400" y="1381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6781800" y="17621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6934200" y="1228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7467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80010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87630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94488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70866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7086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7543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8915400" y="2295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8229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9601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9" name="Rectangle 45"/>
          <p:cNvSpPr>
            <a:spLocks noChangeArrowheads="1"/>
          </p:cNvSpPr>
          <p:nvPr/>
        </p:nvSpPr>
        <p:spPr bwMode="auto">
          <a:xfrm>
            <a:off x="8229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9601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75438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2" name="Rectangle 48"/>
          <p:cNvSpPr>
            <a:spLocks noChangeArrowheads="1"/>
          </p:cNvSpPr>
          <p:nvPr/>
        </p:nvSpPr>
        <p:spPr bwMode="auto">
          <a:xfrm>
            <a:off x="89154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5867401" y="990601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4" name="Oval 50"/>
          <p:cNvSpPr>
            <a:spLocks noChangeArrowheads="1"/>
          </p:cNvSpPr>
          <p:nvPr/>
        </p:nvSpPr>
        <p:spPr bwMode="auto">
          <a:xfrm>
            <a:off x="3048000" y="2905125"/>
            <a:ext cx="762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5" name="Oval 51"/>
          <p:cNvSpPr>
            <a:spLocks noChangeArrowheads="1"/>
          </p:cNvSpPr>
          <p:nvPr/>
        </p:nvSpPr>
        <p:spPr bwMode="auto">
          <a:xfrm>
            <a:off x="4343400" y="22193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6" name="Oval 52"/>
          <p:cNvSpPr>
            <a:spLocks noChangeArrowheads="1"/>
          </p:cNvSpPr>
          <p:nvPr/>
        </p:nvSpPr>
        <p:spPr bwMode="auto">
          <a:xfrm rot="5400000">
            <a:off x="4076700" y="25622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7" name="Oval 53"/>
          <p:cNvSpPr>
            <a:spLocks noChangeArrowheads="1"/>
          </p:cNvSpPr>
          <p:nvPr/>
        </p:nvSpPr>
        <p:spPr bwMode="auto">
          <a:xfrm>
            <a:off x="8077200" y="22193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7086600" y="2905126"/>
            <a:ext cx="3352800" cy="835025"/>
            <a:chOff x="3648" y="1872"/>
            <a:chExt cx="2112" cy="526"/>
          </a:xfrm>
        </p:grpSpPr>
        <p:sp>
          <p:nvSpPr>
            <p:cNvPr id="123958" name="Arc 54"/>
            <p:cNvSpPr>
              <a:spLocks/>
            </p:cNvSpPr>
            <p:nvPr/>
          </p:nvSpPr>
          <p:spPr bwMode="auto">
            <a:xfrm>
              <a:off x="3648" y="1872"/>
              <a:ext cx="626" cy="526"/>
            </a:xfrm>
            <a:custGeom>
              <a:avLst/>
              <a:gdLst>
                <a:gd name="G0" fmla="+- 14550 0 0"/>
                <a:gd name="G1" fmla="+- 21600 0 0"/>
                <a:gd name="G2" fmla="+- 21600 0 0"/>
                <a:gd name="T0" fmla="*/ 1615 w 36150"/>
                <a:gd name="T1" fmla="*/ 4301 h 43200"/>
                <a:gd name="T2" fmla="*/ 0 w 36150"/>
                <a:gd name="T3" fmla="*/ 37564 h 43200"/>
                <a:gd name="T4" fmla="*/ 14550 w 361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50" h="43200" fill="none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</a:path>
                <a:path w="36150" h="43200" stroke="0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  <a:lnTo>
                    <a:pt x="1455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9" name="Arc 55"/>
            <p:cNvSpPr>
              <a:spLocks/>
            </p:cNvSpPr>
            <p:nvPr/>
          </p:nvSpPr>
          <p:spPr bwMode="auto">
            <a:xfrm flipH="1">
              <a:off x="5134" y="1872"/>
              <a:ext cx="626" cy="526"/>
            </a:xfrm>
            <a:custGeom>
              <a:avLst/>
              <a:gdLst>
                <a:gd name="G0" fmla="+- 14550 0 0"/>
                <a:gd name="G1" fmla="+- 21600 0 0"/>
                <a:gd name="G2" fmla="+- 21600 0 0"/>
                <a:gd name="T0" fmla="*/ 1615 w 36150"/>
                <a:gd name="T1" fmla="*/ 4301 h 43200"/>
                <a:gd name="T2" fmla="*/ 0 w 36150"/>
                <a:gd name="T3" fmla="*/ 37564 h 43200"/>
                <a:gd name="T4" fmla="*/ 14550 w 361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50" h="43200" fill="none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</a:path>
                <a:path w="36150" h="43200" stroke="0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  <a:lnTo>
                    <a:pt x="1455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595406" y="2643182"/>
            <a:ext cx="5000660" cy="3071834"/>
            <a:chOff x="71406" y="2643182"/>
            <a:chExt cx="5000660" cy="3071834"/>
          </a:xfrm>
        </p:grpSpPr>
        <p:graphicFrame>
          <p:nvGraphicFramePr>
            <p:cNvPr id="123988" name="Object 84"/>
            <p:cNvGraphicFramePr>
              <a:graphicFrameLocks noChangeAspect="1"/>
            </p:cNvGraphicFramePr>
            <p:nvPr/>
          </p:nvGraphicFramePr>
          <p:xfrm>
            <a:off x="71406" y="4486784"/>
            <a:ext cx="5000660" cy="122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62" name="Equation" r:id="rId4" imgW="2387600" imgH="584200" progId="Equation.DSMT4">
                    <p:embed/>
                  </p:oleObj>
                </mc:Choice>
                <mc:Fallback>
                  <p:oleObj name="Equation" r:id="rId4" imgW="2387600" imgH="584200" progId="Equation.DSMT4">
                    <p:embed/>
                    <p:pic>
                      <p:nvPicPr>
                        <p:cNvPr id="123988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06" y="4486784"/>
                          <a:ext cx="5000660" cy="1228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1464447" y="3893347"/>
              <a:ext cx="642942" cy="2857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/>
            <p:cNvCxnSpPr/>
            <p:nvPr/>
          </p:nvCxnSpPr>
          <p:spPr bwMode="auto">
            <a:xfrm rot="5400000" flipH="1" flipV="1">
              <a:off x="2714612" y="3929066"/>
              <a:ext cx="785818" cy="35719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/>
            <p:nvPr/>
          </p:nvCxnSpPr>
          <p:spPr bwMode="auto">
            <a:xfrm rot="5400000" flipH="1" flipV="1">
              <a:off x="3357554" y="3500438"/>
              <a:ext cx="1857388" cy="1428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组合 73"/>
          <p:cNvGrpSpPr/>
          <p:nvPr/>
        </p:nvGrpSpPr>
        <p:grpSpPr>
          <a:xfrm>
            <a:off x="6600057" y="3071811"/>
            <a:ext cx="3997325" cy="2030423"/>
            <a:chOff x="5146675" y="3071810"/>
            <a:chExt cx="3997325" cy="2030423"/>
          </a:xfrm>
        </p:grpSpPr>
        <p:graphicFrame>
          <p:nvGraphicFramePr>
            <p:cNvPr id="123987" name="Object 83"/>
            <p:cNvGraphicFramePr>
              <a:graphicFrameLocks noChangeAspect="1"/>
            </p:cNvGraphicFramePr>
            <p:nvPr/>
          </p:nvGraphicFramePr>
          <p:xfrm>
            <a:off x="5146675" y="4572008"/>
            <a:ext cx="39973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63" name="Equation" r:id="rId6" imgW="3010680" imgH="393840" progId="Equation.DSMT4">
                    <p:embed/>
                  </p:oleObj>
                </mc:Choice>
                <mc:Fallback>
                  <p:oleObj name="Equation" r:id="rId6" imgW="3010680" imgH="393840" progId="Equation.DSMT4">
                    <p:embed/>
                    <p:pic>
                      <p:nvPicPr>
                        <p:cNvPr id="123987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75" y="4572008"/>
                          <a:ext cx="3997325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直接箭头连接符 68"/>
            <p:cNvCxnSpPr/>
            <p:nvPr/>
          </p:nvCxnSpPr>
          <p:spPr bwMode="auto">
            <a:xfrm rot="5400000" flipH="1" flipV="1">
              <a:off x="7460477" y="3755233"/>
              <a:ext cx="795342" cy="7143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/>
            <p:cNvCxnSpPr/>
            <p:nvPr/>
          </p:nvCxnSpPr>
          <p:spPr bwMode="auto">
            <a:xfrm rot="5400000" flipH="1" flipV="1">
              <a:off x="6179355" y="3464719"/>
              <a:ext cx="1500198" cy="7143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1542896" y="251938"/>
            <a:ext cx="4697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Simplification by K-map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4" grpId="0" animBg="1"/>
      <p:bldP spid="123955" grpId="0" animBg="1"/>
      <p:bldP spid="123956" grpId="0" animBg="1"/>
      <p:bldP spid="12395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47244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7244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53340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67056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60198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 flipV="1">
            <a:off x="38862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3962400" y="1143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4191000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4724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52578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6019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05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4343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4343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48006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61722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5486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6858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54864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6858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4800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6172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3505200" y="295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8" name="Oval 30"/>
          <p:cNvSpPr>
            <a:spLocks noChangeArrowheads="1"/>
          </p:cNvSpPr>
          <p:nvPr/>
        </p:nvSpPr>
        <p:spPr bwMode="auto">
          <a:xfrm>
            <a:off x="4648200" y="22098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1735899" y="3786628"/>
            <a:ext cx="21435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Flip-Flop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4971" name="Object 43"/>
          <p:cNvGraphicFramePr>
            <a:graphicFrameLocks noChangeAspect="1"/>
          </p:cNvGraphicFramePr>
          <p:nvPr/>
        </p:nvGraphicFramePr>
        <p:xfrm>
          <a:off x="5029200" y="3200401"/>
          <a:ext cx="187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26" name="Equation" r:id="rId6" imgW="1422720" imgH="393840" progId="Equation.3">
                  <p:embed/>
                </p:oleObj>
              </mc:Choice>
              <mc:Fallback>
                <p:oleObj name="Equation" r:id="rId6" imgW="1422720" imgH="393840" progId="Equation.3">
                  <p:embed/>
                  <p:pic>
                    <p:nvPicPr>
                      <p:cNvPr id="1249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1"/>
                        <a:ext cx="18796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009434"/>
              </p:ext>
            </p:extLst>
          </p:nvPr>
        </p:nvGraphicFramePr>
        <p:xfrm>
          <a:off x="2277114" y="4666922"/>
          <a:ext cx="1933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27" name="Equation" r:id="rId8" imgW="1473480" imgH="355680" progId="Equation.3">
                  <p:embed/>
                </p:oleObj>
              </mc:Choice>
              <mc:Fallback>
                <p:oleObj name="Equation" r:id="rId8" imgW="1473480" imgH="355680" progId="Equation.3">
                  <p:embed/>
                  <p:pic>
                    <p:nvPicPr>
                      <p:cNvPr id="12497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114" y="4666922"/>
                        <a:ext cx="193357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76" name="Group 48"/>
          <p:cNvGrpSpPr>
            <a:grpSpLocks/>
          </p:cNvGrpSpPr>
          <p:nvPr/>
        </p:nvGrpSpPr>
        <p:grpSpPr bwMode="auto">
          <a:xfrm>
            <a:off x="2255072" y="6047277"/>
            <a:ext cx="4133851" cy="536575"/>
            <a:chOff x="1248" y="3552"/>
            <a:chExt cx="2604" cy="338"/>
          </a:xfrm>
        </p:grpSpPr>
        <p:graphicFrame>
          <p:nvGraphicFramePr>
            <p:cNvPr id="124973" name="Object 45"/>
            <p:cNvGraphicFramePr>
              <a:graphicFrameLocks noChangeAspect="1"/>
            </p:cNvGraphicFramePr>
            <p:nvPr/>
          </p:nvGraphicFramePr>
          <p:xfrm>
            <a:off x="1248" y="3552"/>
            <a:ext cx="8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28" name="Equation" r:id="rId10" imgW="1067040" imgH="393840" progId="Equation.3">
                    <p:embed/>
                  </p:oleObj>
                </mc:Choice>
                <mc:Fallback>
                  <p:oleObj name="Equation" r:id="rId10" imgW="1067040" imgH="393840" progId="Equation.3">
                    <p:embed/>
                    <p:pic>
                      <p:nvPicPr>
                        <p:cNvPr id="12497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52"/>
                          <a:ext cx="88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4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669765"/>
                </p:ext>
              </p:extLst>
            </p:nvPr>
          </p:nvGraphicFramePr>
          <p:xfrm>
            <a:off x="3235" y="3606"/>
            <a:ext cx="6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29" name="Equation" r:id="rId12" imgW="736920" imgH="330120" progId="Equation.3">
                    <p:embed/>
                  </p:oleObj>
                </mc:Choice>
                <mc:Fallback>
                  <p:oleObj name="Equation" r:id="rId12" imgW="736920" imgH="330120" progId="Equation.3">
                    <p:embed/>
                    <p:pic>
                      <p:nvPicPr>
                        <p:cNvPr id="12497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3606"/>
                          <a:ext cx="617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73474"/>
              </p:ext>
            </p:extLst>
          </p:nvPr>
        </p:nvGraphicFramePr>
        <p:xfrm>
          <a:off x="2277114" y="5298215"/>
          <a:ext cx="26320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30" name="Equation" r:id="rId14" imgW="1257300" imgH="292100" progId="Equation.DSMT4">
                  <p:embed/>
                </p:oleObj>
              </mc:Choice>
              <mc:Fallback>
                <p:oleObj name="Equation" r:id="rId14" imgW="1257300" imgH="292100" progId="Equation.DSMT4">
                  <p:embed/>
                  <p:pic>
                    <p:nvPicPr>
                      <p:cNvPr id="3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114" y="5298215"/>
                        <a:ext cx="26320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7833"/>
              </p:ext>
            </p:extLst>
          </p:nvPr>
        </p:nvGraphicFramePr>
        <p:xfrm>
          <a:off x="5410200" y="5361477"/>
          <a:ext cx="2357454" cy="59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31" name="Equation" r:id="rId16" imgW="1066337" imgH="266584" progId="Equation.DSMT4">
                  <p:embed/>
                </p:oleObj>
              </mc:Choice>
              <mc:Fallback>
                <p:oleObj name="Equation" r:id="rId16" imgW="1066337" imgH="266584" progId="Equation.DSMT4">
                  <p:embed/>
                  <p:pic>
                    <p:nvPicPr>
                      <p:cNvPr id="37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61477"/>
                        <a:ext cx="2357454" cy="597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6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8" grpId="0" animBg="1"/>
      <p:bldP spid="124964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2514600" y="1133476"/>
            <a:ext cx="7702550" cy="4200525"/>
            <a:chOff x="990600" y="1133475"/>
            <a:chExt cx="7702550" cy="4200525"/>
          </a:xfrm>
        </p:grpSpPr>
        <p:grpSp>
          <p:nvGrpSpPr>
            <p:cNvPr id="126009" name="Group 57"/>
            <p:cNvGrpSpPr>
              <a:grpSpLocks/>
            </p:cNvGrpSpPr>
            <p:nvPr/>
          </p:nvGrpSpPr>
          <p:grpSpPr bwMode="auto">
            <a:xfrm>
              <a:off x="990600" y="1133475"/>
              <a:ext cx="7702550" cy="4200525"/>
              <a:chOff x="624" y="714"/>
              <a:chExt cx="4852" cy="2646"/>
            </a:xfrm>
          </p:grpSpPr>
          <p:sp>
            <p:nvSpPr>
              <p:cNvPr id="125956" name="Oval 4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57" name="Rectangle 5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816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58" name="Line 6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59" name="Line 7"/>
              <p:cNvSpPr>
                <a:spLocks noChangeShapeType="1"/>
              </p:cNvSpPr>
              <p:nvPr/>
            </p:nvSpPr>
            <p:spPr bwMode="auto">
              <a:xfrm flipV="1">
                <a:off x="1584" y="2160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0" name="Line 8"/>
              <p:cNvSpPr>
                <a:spLocks noChangeShapeType="1"/>
              </p:cNvSpPr>
              <p:nvPr/>
            </p:nvSpPr>
            <p:spPr bwMode="auto">
              <a:xfrm flipH="1">
                <a:off x="1248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1" name="Rectangle 9"/>
              <p:cNvSpPr>
                <a:spLocks noChangeArrowheads="1"/>
              </p:cNvSpPr>
              <p:nvPr/>
            </p:nvSpPr>
            <p:spPr bwMode="auto">
              <a:xfrm>
                <a:off x="1584" y="15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T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62" name="Rectangle 10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63" name="Rectangle 11"/>
              <p:cNvSpPr>
                <a:spLocks noChangeArrowheads="1"/>
              </p:cNvSpPr>
              <p:nvPr/>
            </p:nvSpPr>
            <p:spPr bwMode="auto">
              <a:xfrm>
                <a:off x="2016" y="2442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64" name="Oval 12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6" name="Rectangle 14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816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3504" y="211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9" name="Rectangle 17"/>
              <p:cNvSpPr>
                <a:spLocks noChangeArrowheads="1"/>
              </p:cNvSpPr>
              <p:nvPr/>
            </p:nvSpPr>
            <p:spPr bwMode="auto">
              <a:xfrm>
                <a:off x="3504" y="148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T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70" name="Rectangle 18"/>
              <p:cNvSpPr>
                <a:spLocks noChangeArrowheads="1"/>
              </p:cNvSpPr>
              <p:nvPr/>
            </p:nvSpPr>
            <p:spPr bwMode="auto">
              <a:xfrm>
                <a:off x="3936" y="1482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71" name="Rectangle 19"/>
              <p:cNvSpPr>
                <a:spLocks noChangeArrowheads="1"/>
              </p:cNvSpPr>
              <p:nvPr/>
            </p:nvSpPr>
            <p:spPr bwMode="auto">
              <a:xfrm>
                <a:off x="3936" y="2394"/>
                <a:ext cx="33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72" name="Oval 20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3" name="Line 21"/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4" name="Line 22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5" name="Line 23"/>
              <p:cNvSpPr>
                <a:spLocks noChangeShapeType="1"/>
              </p:cNvSpPr>
              <p:nvPr/>
            </p:nvSpPr>
            <p:spPr bwMode="auto">
              <a:xfrm>
                <a:off x="816" y="3360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6" name="Line 24"/>
              <p:cNvSpPr>
                <a:spLocks noChangeShapeType="1"/>
              </p:cNvSpPr>
              <p:nvPr/>
            </p:nvSpPr>
            <p:spPr bwMode="auto">
              <a:xfrm>
                <a:off x="2472" y="2640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0" name="Line 28"/>
              <p:cNvSpPr>
                <a:spLocks noChangeShapeType="1"/>
              </p:cNvSpPr>
              <p:nvPr/>
            </p:nvSpPr>
            <p:spPr bwMode="auto">
              <a:xfrm flipH="1">
                <a:off x="4422" y="2592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2" name="Oval 30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83" name="Rectangle 31"/>
              <p:cNvSpPr>
                <a:spLocks noChangeArrowheads="1"/>
              </p:cNvSpPr>
              <p:nvPr/>
            </p:nvSpPr>
            <p:spPr bwMode="auto">
              <a:xfrm>
                <a:off x="624" y="297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84" name="Rectangle 32"/>
              <p:cNvSpPr>
                <a:spLocks noChangeArrowheads="1"/>
              </p:cNvSpPr>
              <p:nvPr/>
            </p:nvSpPr>
            <p:spPr bwMode="auto">
              <a:xfrm>
                <a:off x="960" y="71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85" name="Rectangle 33"/>
              <p:cNvSpPr>
                <a:spLocks noChangeArrowheads="1"/>
              </p:cNvSpPr>
              <p:nvPr/>
            </p:nvSpPr>
            <p:spPr bwMode="auto">
              <a:xfrm>
                <a:off x="5232" y="76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Z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88" name="Line 36"/>
              <p:cNvSpPr>
                <a:spLocks noChangeShapeType="1"/>
              </p:cNvSpPr>
              <p:nvPr/>
            </p:nvSpPr>
            <p:spPr bwMode="auto">
              <a:xfrm>
                <a:off x="3312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9" name="Line 37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0" name="Line 38"/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1" name="Line 39"/>
              <p:cNvSpPr>
                <a:spLocks noChangeShapeType="1"/>
              </p:cNvSpPr>
              <p:nvPr/>
            </p:nvSpPr>
            <p:spPr bwMode="auto">
              <a:xfrm flipH="1">
                <a:off x="2640" y="158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2" name="Line 40"/>
              <p:cNvSpPr>
                <a:spLocks noChangeShapeType="1"/>
              </p:cNvSpPr>
              <p:nvPr/>
            </p:nvSpPr>
            <p:spPr bwMode="auto">
              <a:xfrm flipV="1">
                <a:off x="2640" y="91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3" name="Line 41"/>
              <p:cNvSpPr>
                <a:spLocks noChangeShapeType="1"/>
              </p:cNvSpPr>
              <p:nvPr/>
            </p:nvSpPr>
            <p:spPr bwMode="auto">
              <a:xfrm flipH="1">
                <a:off x="1248" y="912"/>
                <a:ext cx="36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4" name="Line 42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5" name="Line 43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6" name="Line 44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7" name="Line 45"/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8" name="Line 46"/>
              <p:cNvSpPr>
                <a:spLocks noChangeShapeType="1"/>
              </p:cNvSpPr>
              <p:nvPr/>
            </p:nvSpPr>
            <p:spPr bwMode="auto">
              <a:xfrm flipH="1">
                <a:off x="3024" y="211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9" name="Line 47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00" name="Line 48"/>
              <p:cNvSpPr>
                <a:spLocks noChangeShapeType="1"/>
              </p:cNvSpPr>
              <p:nvPr/>
            </p:nvSpPr>
            <p:spPr bwMode="auto">
              <a:xfrm flipH="1">
                <a:off x="1392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1" name="Line 49"/>
              <p:cNvSpPr>
                <a:spLocks noChangeShapeType="1"/>
              </p:cNvSpPr>
              <p:nvPr/>
            </p:nvSpPr>
            <p:spPr bwMode="auto">
              <a:xfrm flipV="1">
                <a:off x="1392" y="91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2" name="Oval 50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07" name="Oval 55"/>
              <p:cNvSpPr>
                <a:spLocks noChangeArrowheads="1"/>
              </p:cNvSpPr>
              <p:nvPr/>
            </p:nvSpPr>
            <p:spPr bwMode="auto">
              <a:xfrm>
                <a:off x="2381" y="2614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08" name="Oval 56"/>
              <p:cNvSpPr>
                <a:spLocks noChangeArrowheads="1"/>
              </p:cNvSpPr>
              <p:nvPr/>
            </p:nvSpPr>
            <p:spPr bwMode="auto">
              <a:xfrm>
                <a:off x="4332" y="2568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786710" y="1357298"/>
              <a:ext cx="357190" cy="777041"/>
              <a:chOff x="7177088" y="3041650"/>
              <a:chExt cx="768350" cy="633439"/>
            </a:xfrm>
          </p:grpSpPr>
          <p:sp>
            <p:nvSpPr>
              <p:cNvPr id="6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29190" y="2214554"/>
              <a:ext cx="357190" cy="777041"/>
              <a:chOff x="7177088" y="3041650"/>
              <a:chExt cx="768350" cy="633439"/>
            </a:xfrm>
          </p:grpSpPr>
          <p:sp>
            <p:nvSpPr>
              <p:cNvPr id="6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aphicFrame>
        <p:nvGraphicFramePr>
          <p:cNvPr id="483329" name="Object 1"/>
          <p:cNvGraphicFramePr>
            <a:graphicFrameLocks noChangeAspect="1"/>
          </p:cNvGraphicFramePr>
          <p:nvPr/>
        </p:nvGraphicFramePr>
        <p:xfrm>
          <a:off x="3533772" y="57912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67" name="Equation" r:id="rId4" imgW="1067040" imgH="393840" progId="Equation.3">
                  <p:embed/>
                </p:oleObj>
              </mc:Choice>
              <mc:Fallback>
                <p:oleObj name="Equation" r:id="rId4" imgW="1067040" imgH="393840" progId="Equation.3">
                  <p:embed/>
                  <p:pic>
                    <p:nvPicPr>
                      <p:cNvPr id="4833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2" y="5791200"/>
                        <a:ext cx="139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5524496" y="5857892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68" name="Equation" r:id="rId6" imgW="736920" imgH="330120" progId="Equation.3">
                  <p:embed/>
                </p:oleObj>
              </mc:Choice>
              <mc:Fallback>
                <p:oleObj name="Equation" r:id="rId6" imgW="736920" imgH="330120" progId="Equation.3">
                  <p:embed/>
                  <p:pic>
                    <p:nvPicPr>
                      <p:cNvPr id="4833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6" y="5857892"/>
                        <a:ext cx="97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7096132" y="5786454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69" name="Equation" r:id="rId8" imgW="1422720" imgH="393840" progId="Equation.3">
                  <p:embed/>
                </p:oleObj>
              </mc:Choice>
              <mc:Fallback>
                <p:oleObj name="Equation" r:id="rId8" imgW="1422720" imgH="393840" progId="Equation.3">
                  <p:embed/>
                  <p:pic>
                    <p:nvPicPr>
                      <p:cNvPr id="483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2" y="5786454"/>
                        <a:ext cx="1879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al 25"/>
          <p:cNvSpPr>
            <a:spLocks noChangeArrowheads="1"/>
          </p:cNvSpPr>
          <p:nvPr/>
        </p:nvSpPr>
        <p:spPr bwMode="auto">
          <a:xfrm>
            <a:off x="3421544" y="52393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1598212" y="228601"/>
            <a:ext cx="32736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Circuit Diagram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559496" y="623590"/>
            <a:ext cx="9108504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 2: Design the addition-or-subtraction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binary numbers by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J-K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Flip-Flops.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input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means the circuit is acting as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counter,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means the circuit is acting as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counter.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9496" y="4295998"/>
            <a:ext cx="918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there is a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borrow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then the output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Z=1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Otherwise,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Z=0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14800" y="2527246"/>
            <a:ext cx="4419600" cy="3505200"/>
            <a:chOff x="1632" y="1728"/>
            <a:chExt cx="2784" cy="2208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44" y="172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592" y="326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76" y="18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88" y="18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736" y="34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181600" y="3051125"/>
            <a:ext cx="2286000" cy="584201"/>
            <a:chOff x="2304" y="2058"/>
            <a:chExt cx="1440" cy="36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784" y="2058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  <a:endPara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2304" y="2112"/>
              <a:ext cx="1440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5181600" y="3365446"/>
            <a:ext cx="1104900" cy="1600200"/>
            <a:chOff x="2304" y="2256"/>
            <a:chExt cx="696" cy="1008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96" y="2394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304" y="2256"/>
              <a:ext cx="672" cy="100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6324600" y="3365446"/>
            <a:ext cx="1219200" cy="1600200"/>
            <a:chOff x="3024" y="2256"/>
            <a:chExt cx="768" cy="100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3024" y="2256"/>
              <a:ext cx="768" cy="100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024" y="2442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  <a:endPara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800600" y="1908122"/>
            <a:ext cx="2895600" cy="619125"/>
            <a:chOff x="2064" y="1338"/>
            <a:chExt cx="1824" cy="390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2064" y="1728"/>
              <a:ext cx="18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688" y="1338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6629400" y="3441646"/>
            <a:ext cx="1752600" cy="2286000"/>
            <a:chOff x="3216" y="2304"/>
            <a:chExt cx="1104" cy="1440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696" y="2970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216" y="2304"/>
              <a:ext cx="1104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4038600" y="3289246"/>
            <a:ext cx="1600200" cy="2362200"/>
            <a:chOff x="1584" y="2208"/>
            <a:chExt cx="1008" cy="1488"/>
          </a:xfrm>
        </p:grpSpPr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912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1584" y="2784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1734298" y="188641"/>
            <a:ext cx="4721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State Transition Diagram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1775520" y="6093297"/>
            <a:ext cx="3248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11 is unused.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03512" y="87547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addition counter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56040" y="9087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subtraction counter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854897" y="1301081"/>
            <a:ext cx="65309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X 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Z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3854896" y="210118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6902896" y="141538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9798496" y="141538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4083496" y="210118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0   0    0       0     1     0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4083497" y="2634581"/>
            <a:ext cx="63401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0   0    1       1     0     0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4083497" y="3091781"/>
            <a:ext cx="63401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0   1    0       0     0     1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4083496" y="347278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083496" y="392998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4083496" y="438718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083497" y="4920581"/>
            <a:ext cx="63401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1   1    0       0     1     0</a:t>
            </a: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4043809" y="5369844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768082" y="476673"/>
            <a:ext cx="4183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State Transition Table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2063552" y="6012578"/>
            <a:ext cx="3248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State 11 is unused.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14264" y="4509121"/>
            <a:ext cx="3401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 </a:t>
            </a: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subtraction counter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007296" y="4038314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31504" y="2564905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</a:t>
            </a:r>
            <a:r>
              <a:rPr lang="en-US" altLang="zh-CN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addition counter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9" grpId="0" build="p" autoUpdateAnimBg="0"/>
      <p:bldP spid="128010" grpId="0" build="p" autoUpdateAnimBg="0"/>
      <p:bldP spid="128011" grpId="0" build="p" autoUpdateAnimBg="0"/>
      <p:bldP spid="128012" grpId="0" build="p" autoUpdateAnimBg="0"/>
      <p:bldP spid="128013" grpId="0" build="p" autoUpdateAnimBg="0"/>
      <p:bldP spid="128014" grpId="0" build="p" autoUpdateAnimBg="0"/>
      <p:bldP spid="128015" grpId="0" build="p" autoUpdateAnimBg="0"/>
      <p:bldP spid="128016" grpId="0" build="p" autoUpdateAnimBg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2790530" y="954569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15680" y="2492897"/>
            <a:ext cx="5816622" cy="2828925"/>
            <a:chOff x="1428728" y="1457331"/>
            <a:chExt cx="5816622" cy="2828925"/>
          </a:xfrm>
        </p:grpSpPr>
        <p:grpSp>
          <p:nvGrpSpPr>
            <p:cNvPr id="35886" name="Group 46"/>
            <p:cNvGrpSpPr>
              <a:grpSpLocks/>
            </p:cNvGrpSpPr>
            <p:nvPr/>
          </p:nvGrpSpPr>
          <p:grpSpPr bwMode="auto">
            <a:xfrm>
              <a:off x="1752600" y="1457331"/>
              <a:ext cx="5492750" cy="2828925"/>
              <a:chOff x="1104" y="1290"/>
              <a:chExt cx="3460" cy="1782"/>
            </a:xfrm>
          </p:grpSpPr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96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6" name="Line 6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 flipH="1">
                <a:off x="1584" y="2016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 flipH="1">
                <a:off x="2592" y="15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2832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3456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3456" y="229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3504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2832" y="234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1152" y="1818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35861" name="Line 21"/>
              <p:cNvSpPr>
                <a:spLocks noChangeShapeType="1"/>
              </p:cNvSpPr>
              <p:nvPr/>
            </p:nvSpPr>
            <p:spPr bwMode="auto">
              <a:xfrm flipH="1">
                <a:off x="1344" y="1488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 flipV="1">
                <a:off x="3984" y="249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1104" y="129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4320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43306" y="1624010"/>
              <a:ext cx="500066" cy="630238"/>
              <a:chOff x="7177088" y="3041650"/>
              <a:chExt cx="768350" cy="630238"/>
            </a:xfrm>
          </p:grpSpPr>
          <p:sp>
            <p:nvSpPr>
              <p:cNvPr id="2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4790" name="Object 6"/>
            <p:cNvGraphicFramePr>
              <a:graphicFrameLocks noChangeAspect="1"/>
            </p:cNvGraphicFramePr>
            <p:nvPr/>
          </p:nvGraphicFramePr>
          <p:xfrm>
            <a:off x="1428728" y="3429000"/>
            <a:ext cx="106045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12" name="Equation" r:id="rId4" imgW="444114" imgH="164957" progId="Equation.DSMT4">
                    <p:embed/>
                  </p:oleObj>
                </mc:Choice>
                <mc:Fallback>
                  <p:oleObj name="Equation" r:id="rId4" imgW="444114" imgH="164957" progId="Equation.DSMT4">
                    <p:embed/>
                    <p:pic>
                      <p:nvPicPr>
                        <p:cNvPr id="3747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3429000"/>
                          <a:ext cx="1060450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5015133" y="942729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)=F[Q(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9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124200" y="183235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3124200" y="251815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733800" y="183235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5105400" y="183235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4419600" y="183235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H="1" flipV="1">
            <a:off x="2286000" y="99415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209800" y="122275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2514600" y="84175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3124200" y="12894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3657600" y="12894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419600" y="12894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5105400" y="12894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2743200" y="18228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2743200" y="2508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3200400" y="18228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4572000" y="190855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3886200" y="2508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5257800" y="2508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3886200" y="18228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5257800" y="18228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3200400" y="2508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4572000" y="2508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1524001" y="603626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7543800" y="184187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7543800" y="25276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8153400" y="18418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9525000" y="18418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8839200" y="18418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 flipH="1" flipV="1">
            <a:off x="6705600" y="100367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6781800" y="130847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7010400" y="85127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7543800" y="1298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8077200" y="12989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1" name="Rectangle 37"/>
          <p:cNvSpPr>
            <a:spLocks noChangeArrowheads="1"/>
          </p:cNvSpPr>
          <p:nvPr/>
        </p:nvSpPr>
        <p:spPr bwMode="auto">
          <a:xfrm>
            <a:off x="8839200" y="1298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2" name="Rectangle 38"/>
          <p:cNvSpPr>
            <a:spLocks noChangeArrowheads="1"/>
          </p:cNvSpPr>
          <p:nvPr/>
        </p:nvSpPr>
        <p:spPr bwMode="auto">
          <a:xfrm>
            <a:off x="9525000" y="1298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7162800" y="18323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4" name="Rectangle 40"/>
          <p:cNvSpPr>
            <a:spLocks noChangeArrowheads="1"/>
          </p:cNvSpPr>
          <p:nvPr/>
        </p:nvSpPr>
        <p:spPr bwMode="auto">
          <a:xfrm>
            <a:off x="7162800" y="251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5" name="Rectangle 41"/>
          <p:cNvSpPr>
            <a:spLocks noChangeArrowheads="1"/>
          </p:cNvSpPr>
          <p:nvPr/>
        </p:nvSpPr>
        <p:spPr bwMode="auto">
          <a:xfrm>
            <a:off x="7620000" y="18323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6" name="Rectangle 42"/>
          <p:cNvSpPr>
            <a:spLocks noChangeArrowheads="1"/>
          </p:cNvSpPr>
          <p:nvPr/>
        </p:nvSpPr>
        <p:spPr bwMode="auto">
          <a:xfrm>
            <a:off x="8991600" y="19180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8305800" y="251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9677400" y="251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9" name="Rectangle 45"/>
          <p:cNvSpPr>
            <a:spLocks noChangeArrowheads="1"/>
          </p:cNvSpPr>
          <p:nvPr/>
        </p:nvSpPr>
        <p:spPr bwMode="auto">
          <a:xfrm>
            <a:off x="8305800" y="18323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9677400" y="18323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7620000" y="251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8991600" y="251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3" name="Rectangle 49"/>
          <p:cNvSpPr>
            <a:spLocks noChangeArrowheads="1"/>
          </p:cNvSpPr>
          <p:nvPr/>
        </p:nvSpPr>
        <p:spPr bwMode="auto">
          <a:xfrm>
            <a:off x="5943601" y="613151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3048000" y="251815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3" name="Oval 59"/>
          <p:cNvSpPr>
            <a:spLocks noChangeArrowheads="1"/>
          </p:cNvSpPr>
          <p:nvPr/>
        </p:nvSpPr>
        <p:spPr bwMode="auto">
          <a:xfrm>
            <a:off x="3733800" y="183235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4" name="Oval 60"/>
          <p:cNvSpPr>
            <a:spLocks noChangeArrowheads="1"/>
          </p:cNvSpPr>
          <p:nvPr/>
        </p:nvSpPr>
        <p:spPr bwMode="auto">
          <a:xfrm>
            <a:off x="7543800" y="1841875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5" name="Oval 61"/>
          <p:cNvSpPr>
            <a:spLocks noChangeArrowheads="1"/>
          </p:cNvSpPr>
          <p:nvPr/>
        </p:nvSpPr>
        <p:spPr bwMode="auto">
          <a:xfrm>
            <a:off x="9525000" y="2527675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9110" name="Object 86"/>
          <p:cNvGraphicFramePr>
            <a:graphicFrameLocks noChangeAspect="1"/>
          </p:cNvGraphicFramePr>
          <p:nvPr/>
        </p:nvGraphicFramePr>
        <p:xfrm>
          <a:off x="2238349" y="4239012"/>
          <a:ext cx="3789489" cy="114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5" name="Equation" r:id="rId7" imgW="1866900" imgH="558800" progId="Equation.DSMT4">
                  <p:embed/>
                </p:oleObj>
              </mc:Choice>
              <mc:Fallback>
                <p:oleObj name="Equation" r:id="rId7" imgW="1866900" imgH="558800" progId="Equation.DSMT4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4239012"/>
                        <a:ext cx="3789489" cy="1146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1" name="Object 87"/>
          <p:cNvGraphicFramePr>
            <a:graphicFrameLocks noChangeAspect="1"/>
          </p:cNvGraphicFramePr>
          <p:nvPr/>
        </p:nvGraphicFramePr>
        <p:xfrm>
          <a:off x="6810380" y="4242178"/>
          <a:ext cx="3725432" cy="106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6" name="Equation" r:id="rId9" imgW="1968500" imgH="558800" progId="Equation.DSMT4">
                  <p:embed/>
                </p:oleObj>
              </mc:Choice>
              <mc:Fallback>
                <p:oleObj name="Equation" r:id="rId9" imgW="1968500" imgH="558800" progId="Equation.DSMT4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0" y="4242178"/>
                        <a:ext cx="3725432" cy="1069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4" name="Object 90"/>
          <p:cNvGraphicFramePr>
            <a:graphicFrameLocks noChangeAspect="1"/>
          </p:cNvGraphicFramePr>
          <p:nvPr/>
        </p:nvGraphicFramePr>
        <p:xfrm>
          <a:off x="4572000" y="5642446"/>
          <a:ext cx="92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7" name="Equation" r:id="rId11" imgW="698760" imgH="330120" progId="Equation.3">
                  <p:embed/>
                </p:oleObj>
              </mc:Choice>
              <mc:Fallback>
                <p:oleObj name="Equation" r:id="rId11" imgW="698760" imgH="330120" progId="Equation.3">
                  <p:embed/>
                  <p:pic>
                    <p:nvPicPr>
                      <p:cNvPr id="0" name="Picture 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42446"/>
                        <a:ext cx="927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5" name="Object 91"/>
          <p:cNvGraphicFramePr>
            <a:graphicFrameLocks noChangeAspect="1"/>
          </p:cNvGraphicFramePr>
          <p:nvPr/>
        </p:nvGraphicFramePr>
        <p:xfrm>
          <a:off x="9144001" y="5501078"/>
          <a:ext cx="900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8" name="Equation" r:id="rId13" imgW="673200" imgH="330120" progId="Equation.3">
                  <p:embed/>
                </p:oleObj>
              </mc:Choice>
              <mc:Fallback>
                <p:oleObj name="Equation" r:id="rId13" imgW="673200" imgH="330120" progId="Equation.3">
                  <p:embed/>
                  <p:pic>
                    <p:nvPicPr>
                      <p:cNvPr id="0" name="Picture 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5501078"/>
                        <a:ext cx="9001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04"/>
          <p:cNvGraphicFramePr>
            <a:graphicFrameLocks noChangeAspect="1"/>
          </p:cNvGraphicFramePr>
          <p:nvPr/>
        </p:nvGraphicFramePr>
        <p:xfrm>
          <a:off x="5472114" y="6182650"/>
          <a:ext cx="30638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9" name="Equation" r:id="rId15" imgW="1333440" imgH="279360" progId="Equation.DSMT4">
                  <p:embed/>
                </p:oleObj>
              </mc:Choice>
              <mc:Fallback>
                <p:oleObj name="Equation" r:id="rId15" imgW="1333440" imgH="279360" progId="Equation.DSMT4">
                  <p:embed/>
                  <p:pic>
                    <p:nvPicPr>
                      <p:cNvPr id="0" name="Picture 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4" y="6182650"/>
                        <a:ext cx="306387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2639617" y="6295008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J-K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Flip-Flop:</a:t>
            </a:r>
            <a:endParaRPr lang="zh-CN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 flipH="1" flipV="1">
            <a:off x="3055123" y="3782593"/>
            <a:ext cx="9382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 rot="16200000" flipV="1">
            <a:off x="3912379" y="2996775"/>
            <a:ext cx="1581160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rot="16200000" flipV="1">
            <a:off x="7412047" y="3283321"/>
            <a:ext cx="1509722" cy="1412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 rot="5400000" flipH="1" flipV="1">
            <a:off x="9483749" y="3710361"/>
            <a:ext cx="9382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1524000" y="44625"/>
            <a:ext cx="4697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 Simplification by K-map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160297" y="1772816"/>
            <a:ext cx="1224136" cy="144016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矩形 70"/>
          <p:cNvSpPr/>
          <p:nvPr/>
        </p:nvSpPr>
        <p:spPr bwMode="auto">
          <a:xfrm>
            <a:off x="7480777" y="1844824"/>
            <a:ext cx="648072" cy="144016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 bwMode="auto">
          <a:xfrm>
            <a:off x="9552384" y="1844824"/>
            <a:ext cx="648072" cy="144016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55149" name="Object 845"/>
          <p:cNvGraphicFramePr>
            <a:graphicFrameLocks noChangeAspect="1"/>
          </p:cNvGraphicFramePr>
          <p:nvPr/>
        </p:nvGraphicFramePr>
        <p:xfrm>
          <a:off x="1991545" y="5517232"/>
          <a:ext cx="2043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20" name="Equation" r:id="rId17" imgW="888840" imgH="253800" progId="Equation.DSMT4">
                  <p:embed/>
                </p:oleObj>
              </mc:Choice>
              <mc:Fallback>
                <p:oleObj name="Equation" r:id="rId17" imgW="888840" imgH="253800" progId="Equation.DSMT4">
                  <p:embed/>
                  <p:pic>
                    <p:nvPicPr>
                      <p:cNvPr id="0" name="Picture 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5" y="5517232"/>
                        <a:ext cx="204311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150" name="Object 846"/>
          <p:cNvGraphicFramePr>
            <a:graphicFrameLocks noChangeAspect="1"/>
          </p:cNvGraphicFramePr>
          <p:nvPr/>
        </p:nvGraphicFramePr>
        <p:xfrm>
          <a:off x="6816080" y="5373217"/>
          <a:ext cx="20431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21" name="Equation" r:id="rId19" imgW="888840" imgH="279360" progId="Equation.DSMT4">
                  <p:embed/>
                </p:oleObj>
              </mc:Choice>
              <mc:Fallback>
                <p:oleObj name="Equation" r:id="rId19" imgW="888840" imgH="279360" progId="Equation.DSMT4">
                  <p:embed/>
                  <p:pic>
                    <p:nvPicPr>
                      <p:cNvPr id="0" name="Picture 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5373217"/>
                        <a:ext cx="204311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9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9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9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29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82" grpId="0" animBg="1"/>
      <p:bldP spid="129083" grpId="0" animBg="1"/>
      <p:bldP spid="129084" grpId="0" animBg="1"/>
      <p:bldP spid="12908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03" name="Object 55"/>
          <p:cNvGraphicFramePr>
            <a:graphicFrameLocks noChangeAspect="1"/>
          </p:cNvGraphicFramePr>
          <p:nvPr/>
        </p:nvGraphicFramePr>
        <p:xfrm>
          <a:off x="1981201" y="805011"/>
          <a:ext cx="2646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64" name="Equation" r:id="rId6" imgW="2019600" imgH="393840" progId="Equation.3">
                  <p:embed/>
                </p:oleObj>
              </mc:Choice>
              <mc:Fallback>
                <p:oleObj name="Equation" r:id="rId6" imgW="2019600" imgH="393840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805011"/>
                        <a:ext cx="26463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4" name="Object 56"/>
          <p:cNvGraphicFramePr>
            <a:graphicFrameLocks noChangeAspect="1"/>
          </p:cNvGraphicFramePr>
          <p:nvPr/>
        </p:nvGraphicFramePr>
        <p:xfrm>
          <a:off x="1981200" y="1719412"/>
          <a:ext cx="2647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65" name="Equation" r:id="rId8" imgW="2019600" imgH="393840" progId="Equation.3">
                  <p:embed/>
                </p:oleObj>
              </mc:Choice>
              <mc:Fallback>
                <p:oleObj name="Equation" r:id="rId8" imgW="2019600" imgH="39384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19412"/>
                        <a:ext cx="26479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15" name="Rectangle 67"/>
          <p:cNvSpPr>
            <a:spLocks noChangeArrowheads="1"/>
          </p:cNvSpPr>
          <p:nvPr/>
        </p:nvSpPr>
        <p:spPr bwMode="auto">
          <a:xfrm>
            <a:off x="2711624" y="393461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grpSp>
        <p:nvGrpSpPr>
          <p:cNvPr id="130120" name="Group 72"/>
          <p:cNvGrpSpPr>
            <a:grpSpLocks/>
          </p:cNvGrpSpPr>
          <p:nvPr/>
        </p:nvGrpSpPr>
        <p:grpSpPr bwMode="auto">
          <a:xfrm>
            <a:off x="3245024" y="4010819"/>
            <a:ext cx="5310188" cy="1609725"/>
            <a:chOff x="1296" y="2832"/>
            <a:chExt cx="3345" cy="1014"/>
          </a:xfrm>
        </p:grpSpPr>
        <p:sp>
          <p:nvSpPr>
            <p:cNvPr id="130112" name="Line 64"/>
            <p:cNvSpPr>
              <a:spLocks noChangeShapeType="1"/>
            </p:cNvSpPr>
            <p:nvPr/>
          </p:nvSpPr>
          <p:spPr bwMode="auto">
            <a:xfrm>
              <a:off x="2736" y="293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3" name="Line 65"/>
            <p:cNvSpPr>
              <a:spLocks noChangeShapeType="1"/>
            </p:cNvSpPr>
            <p:nvPr/>
          </p:nvSpPr>
          <p:spPr bwMode="auto">
            <a:xfrm>
              <a:off x="1296" y="322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4" name="Line 66"/>
            <p:cNvSpPr>
              <a:spLocks noChangeShapeType="1"/>
            </p:cNvSpPr>
            <p:nvPr/>
          </p:nvSpPr>
          <p:spPr bwMode="auto">
            <a:xfrm>
              <a:off x="4272" y="292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9" name="Rectangle 71"/>
            <p:cNvSpPr>
              <a:spLocks noChangeArrowheads="1"/>
            </p:cNvSpPr>
            <p:nvPr/>
          </p:nvSpPr>
          <p:spPr bwMode="auto">
            <a:xfrm>
              <a:off x="1344" y="2832"/>
              <a:ext cx="329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</a:p>
          </p:txBody>
        </p:sp>
      </p:grpSp>
      <p:sp>
        <p:nvSpPr>
          <p:cNvPr id="130122" name="Rectangle 74"/>
          <p:cNvSpPr>
            <a:spLocks noChangeArrowheads="1"/>
          </p:cNvSpPr>
          <p:nvPr/>
        </p:nvSpPr>
        <p:spPr bwMode="auto">
          <a:xfrm>
            <a:off x="3245024" y="469661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123" name="Rectangle 75"/>
          <p:cNvSpPr>
            <a:spLocks noChangeArrowheads="1"/>
          </p:cNvSpPr>
          <p:nvPr/>
        </p:nvSpPr>
        <p:spPr bwMode="auto">
          <a:xfrm>
            <a:off x="3245024" y="515381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2" name="Group 52"/>
          <p:cNvGrpSpPr>
            <a:grpSpLocks/>
          </p:cNvGrpSpPr>
          <p:nvPr/>
        </p:nvGrpSpPr>
        <p:grpSpPr bwMode="auto">
          <a:xfrm>
            <a:off x="5879976" y="684660"/>
            <a:ext cx="3962400" cy="2600325"/>
            <a:chOff x="3072" y="1296"/>
            <a:chExt cx="2496" cy="1638"/>
          </a:xfrm>
        </p:grpSpPr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3888" y="2070"/>
              <a:ext cx="1680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3888" y="250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4272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5136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4704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H="1" flipV="1">
              <a:off x="3360" y="1542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360" y="168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3552" y="144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3888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4224" y="172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4704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5136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364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364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800" y="211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436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5232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436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5232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3936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4800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3072" y="12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6" name="Oval 53"/>
          <p:cNvSpPr>
            <a:spLocks noChangeArrowheads="1"/>
          </p:cNvSpPr>
          <p:nvPr/>
        </p:nvSpPr>
        <p:spPr bwMode="auto">
          <a:xfrm>
            <a:off x="9156576" y="1903859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7175376" y="2589659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53703" name="Object 423"/>
          <p:cNvGraphicFramePr>
            <a:graphicFrameLocks noChangeAspect="1"/>
          </p:cNvGraphicFramePr>
          <p:nvPr/>
        </p:nvGraphicFramePr>
        <p:xfrm>
          <a:off x="1976636" y="2628875"/>
          <a:ext cx="354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66" name="Equation" r:id="rId10" imgW="2705760" imgH="419040" progId="Equation.3">
                  <p:embed/>
                </p:oleObj>
              </mc:Choice>
              <mc:Fallback>
                <p:oleObj name="Equation" r:id="rId10" imgW="2705760" imgH="419040" progId="Equation.3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636" y="2628875"/>
                        <a:ext cx="354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46"/>
          <p:cNvSpPr>
            <a:spLocks noChangeArrowheads="1"/>
          </p:cNvSpPr>
          <p:nvPr/>
        </p:nvSpPr>
        <p:spPr bwMode="auto">
          <a:xfrm>
            <a:off x="1775520" y="3356993"/>
            <a:ext cx="4664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 the unused state 11.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1559496" y="5733256"/>
            <a:ext cx="91085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next state is valid (state 00). The output is correct (Z=0).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" name="Rectangle 46"/>
          <p:cNvSpPr>
            <a:spLocks noChangeArrowheads="1"/>
          </p:cNvSpPr>
          <p:nvPr/>
        </p:nvSpPr>
        <p:spPr bwMode="auto">
          <a:xfrm>
            <a:off x="1524000" y="1"/>
            <a:ext cx="58133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Draw K-circle on “1” blocks only.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53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22" grpId="0" build="p" autoUpdateAnimBg="0"/>
      <p:bldP spid="130123" grpId="0" build="p" autoUpdateAnimBg="0"/>
      <p:bldP spid="66" grpId="0" animBg="1"/>
      <p:bldP spid="67" grpId="0" animBg="1"/>
      <p:bldP spid="69" grpId="0"/>
      <p:bldP spid="70" grpId="0"/>
      <p:bldP spid="7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03" name="Object 55"/>
          <p:cNvGraphicFramePr>
            <a:graphicFrameLocks noChangeAspect="1"/>
          </p:cNvGraphicFramePr>
          <p:nvPr/>
        </p:nvGraphicFramePr>
        <p:xfrm>
          <a:off x="1981201" y="733003"/>
          <a:ext cx="2646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86" name="Equation" r:id="rId6" imgW="2019600" imgH="393840" progId="Equation.3">
                  <p:embed/>
                </p:oleObj>
              </mc:Choice>
              <mc:Fallback>
                <p:oleObj name="Equation" r:id="rId6" imgW="2019600" imgH="393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733003"/>
                        <a:ext cx="26463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4" name="Object 56"/>
          <p:cNvGraphicFramePr>
            <a:graphicFrameLocks noChangeAspect="1"/>
          </p:cNvGraphicFramePr>
          <p:nvPr/>
        </p:nvGraphicFramePr>
        <p:xfrm>
          <a:off x="1981200" y="1647404"/>
          <a:ext cx="2647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87" name="Equation" r:id="rId8" imgW="2019600" imgH="393840" progId="Equation.3">
                  <p:embed/>
                </p:oleObj>
              </mc:Choice>
              <mc:Fallback>
                <p:oleObj name="Equation" r:id="rId8" imgW="2019600" imgH="393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47404"/>
                        <a:ext cx="26479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15" name="Rectangle 67"/>
          <p:cNvSpPr>
            <a:spLocks noChangeArrowheads="1"/>
          </p:cNvSpPr>
          <p:nvPr/>
        </p:nvSpPr>
        <p:spPr bwMode="auto">
          <a:xfrm>
            <a:off x="2783632" y="3790602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17032" y="3866803"/>
            <a:ext cx="5310188" cy="1609725"/>
            <a:chOff x="1296" y="2832"/>
            <a:chExt cx="3345" cy="1014"/>
          </a:xfrm>
        </p:grpSpPr>
        <p:sp>
          <p:nvSpPr>
            <p:cNvPr id="130112" name="Line 64"/>
            <p:cNvSpPr>
              <a:spLocks noChangeShapeType="1"/>
            </p:cNvSpPr>
            <p:nvPr/>
          </p:nvSpPr>
          <p:spPr bwMode="auto">
            <a:xfrm>
              <a:off x="2736" y="293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3" name="Line 65"/>
            <p:cNvSpPr>
              <a:spLocks noChangeShapeType="1"/>
            </p:cNvSpPr>
            <p:nvPr/>
          </p:nvSpPr>
          <p:spPr bwMode="auto">
            <a:xfrm>
              <a:off x="1296" y="322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4" name="Line 66"/>
            <p:cNvSpPr>
              <a:spLocks noChangeShapeType="1"/>
            </p:cNvSpPr>
            <p:nvPr/>
          </p:nvSpPr>
          <p:spPr bwMode="auto">
            <a:xfrm>
              <a:off x="4272" y="292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9" name="Rectangle 71"/>
            <p:cNvSpPr>
              <a:spLocks noChangeArrowheads="1"/>
            </p:cNvSpPr>
            <p:nvPr/>
          </p:nvSpPr>
          <p:spPr bwMode="auto">
            <a:xfrm>
              <a:off x="1344" y="2832"/>
              <a:ext cx="329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</a:p>
          </p:txBody>
        </p:sp>
      </p:grpSp>
      <p:sp>
        <p:nvSpPr>
          <p:cNvPr id="130122" name="Rectangle 74"/>
          <p:cNvSpPr>
            <a:spLocks noChangeArrowheads="1"/>
          </p:cNvSpPr>
          <p:nvPr/>
        </p:nvSpPr>
        <p:spPr bwMode="auto">
          <a:xfrm>
            <a:off x="3317032" y="455260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123" name="Rectangle 75"/>
          <p:cNvSpPr>
            <a:spLocks noChangeArrowheads="1"/>
          </p:cNvSpPr>
          <p:nvPr/>
        </p:nvSpPr>
        <p:spPr bwMode="auto">
          <a:xfrm>
            <a:off x="3317032" y="500980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879976" y="612652"/>
            <a:ext cx="3962400" cy="2600325"/>
            <a:chOff x="3072" y="1296"/>
            <a:chExt cx="2496" cy="1638"/>
          </a:xfrm>
        </p:grpSpPr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3888" y="2070"/>
              <a:ext cx="1680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3888" y="250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>
              <a:off x="4272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5136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4704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H="1" flipV="1">
              <a:off x="3360" y="1542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360" y="168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3552" y="144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3888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4224" y="172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4704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5136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364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364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4800" y="211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436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5232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436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5232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3936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4800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3072" y="12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6" name="Oval 53"/>
          <p:cNvSpPr>
            <a:spLocks noChangeArrowheads="1"/>
          </p:cNvSpPr>
          <p:nvPr/>
        </p:nvSpPr>
        <p:spPr bwMode="auto">
          <a:xfrm>
            <a:off x="8544272" y="1831851"/>
            <a:ext cx="1298104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7175376" y="2517651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59813" name="Object 5"/>
          <p:cNvGraphicFramePr>
            <a:graphicFrameLocks noChangeAspect="1"/>
          </p:cNvGraphicFramePr>
          <p:nvPr/>
        </p:nvGraphicFramePr>
        <p:xfrm>
          <a:off x="1919537" y="2556868"/>
          <a:ext cx="3208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88" name="Equation" r:id="rId10" imgW="1396800" imgH="279360" progId="Equation.DSMT4">
                  <p:embed/>
                </p:oleObj>
              </mc:Choice>
              <mc:Fallback>
                <p:oleObj name="Equation" r:id="rId10" imgW="139680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2556868"/>
                        <a:ext cx="32083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1524000" y="1"/>
            <a:ext cx="7844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Draw K-circle on “1” blocks and “d” blocks.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1631504" y="3284985"/>
            <a:ext cx="4664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 the unused state 11.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8" name="Rectangle 46"/>
          <p:cNvSpPr>
            <a:spLocks noChangeArrowheads="1"/>
          </p:cNvSpPr>
          <p:nvPr/>
        </p:nvSpPr>
        <p:spPr bwMode="auto">
          <a:xfrm>
            <a:off x="1559496" y="5733256"/>
            <a:ext cx="91085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next state is valid (state 00). The output is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wrong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(Z=1).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22" grpId="0" build="p" autoUpdateAnimBg="0"/>
      <p:bldP spid="130123" grpId="0" build="p" autoUpdateAnimBg="0"/>
      <p:bldP spid="66" grpId="0" animBg="1"/>
      <p:bldP spid="67" grpId="0" animBg="1"/>
      <p:bldP spid="41" grpId="0"/>
      <p:bldP spid="42" grpId="0"/>
      <p:bldP spid="6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343158"/>
            <a:ext cx="7772400" cy="144655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How to draw K-circles for output equation?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194520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Draw the K-circle on “1” blocks only for output equation.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is to say, don’t draw the K-circle on “d” blocks for output equation.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Otherwise, the output will be wrong.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5416352" y="26567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4273352" y="3418730"/>
            <a:ext cx="10668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273352" y="425693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4273352" y="448553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H="1">
            <a:off x="3739952" y="448553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4273352" y="348540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4806752" y="349493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4806752" y="471413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4120952" y="44093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4882952" y="479033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6787952" y="3342530"/>
            <a:ext cx="11430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6787952" y="418073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 flipV="1">
            <a:off x="6787952" y="440933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787952" y="340920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7397552" y="341873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7473752" y="4790330"/>
            <a:ext cx="64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16" name="Oval 20"/>
          <p:cNvSpPr>
            <a:spLocks noChangeArrowheads="1"/>
          </p:cNvSpPr>
          <p:nvPr/>
        </p:nvSpPr>
        <p:spPr bwMode="auto">
          <a:xfrm>
            <a:off x="6635552" y="43331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7549952" y="486653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>
            <a:off x="3739952" y="448553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2596952" y="654293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2063552" y="616193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2368352" y="241860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9912152" y="295200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4273352" y="4714131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8" name="Rectangle 32"/>
          <p:cNvSpPr>
            <a:spLocks noChangeArrowheads="1"/>
          </p:cNvSpPr>
          <p:nvPr/>
        </p:nvSpPr>
        <p:spPr bwMode="auto">
          <a:xfrm>
            <a:off x="6787952" y="4790331"/>
            <a:ext cx="532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 flipH="1">
            <a:off x="2749352" y="273293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3816152" y="37235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34" name="Line 38"/>
          <p:cNvSpPr>
            <a:spLocks noChangeShapeType="1"/>
          </p:cNvSpPr>
          <p:nvPr/>
        </p:nvSpPr>
        <p:spPr bwMode="auto">
          <a:xfrm>
            <a:off x="3968552" y="379973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2977952" y="402833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2977952" y="402833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2977952" y="6009530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8" name="Line 42"/>
          <p:cNvSpPr>
            <a:spLocks noChangeShapeType="1"/>
          </p:cNvSpPr>
          <p:nvPr/>
        </p:nvSpPr>
        <p:spPr bwMode="auto">
          <a:xfrm flipV="1">
            <a:off x="8083352" y="2961530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9" name="Line 43"/>
          <p:cNvSpPr>
            <a:spLocks noChangeShapeType="1"/>
          </p:cNvSpPr>
          <p:nvPr/>
        </p:nvSpPr>
        <p:spPr bwMode="auto">
          <a:xfrm>
            <a:off x="7930952" y="372353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0" name="Line 44"/>
          <p:cNvSpPr>
            <a:spLocks noChangeShapeType="1"/>
          </p:cNvSpPr>
          <p:nvPr/>
        </p:nvSpPr>
        <p:spPr bwMode="auto">
          <a:xfrm flipH="1">
            <a:off x="2977952" y="364733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1" name="Line 45"/>
          <p:cNvSpPr>
            <a:spLocks noChangeShapeType="1"/>
          </p:cNvSpPr>
          <p:nvPr/>
        </p:nvSpPr>
        <p:spPr bwMode="auto">
          <a:xfrm flipV="1">
            <a:off x="2977952" y="273293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5568752" y="463793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6406952" y="372353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5340152" y="387593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5492552" y="273293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5492552" y="357113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6483152" y="440933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7930952" y="517133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 flipV="1">
            <a:off x="8235752" y="402833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4" name="Line 58"/>
          <p:cNvSpPr>
            <a:spLocks noChangeShapeType="1"/>
          </p:cNvSpPr>
          <p:nvPr/>
        </p:nvSpPr>
        <p:spPr bwMode="auto">
          <a:xfrm>
            <a:off x="8235752" y="402833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5" name="Line 59"/>
          <p:cNvSpPr>
            <a:spLocks noChangeShapeType="1"/>
          </p:cNvSpPr>
          <p:nvPr/>
        </p:nvSpPr>
        <p:spPr bwMode="auto">
          <a:xfrm>
            <a:off x="5340152" y="509513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6" name="Line 60"/>
          <p:cNvSpPr>
            <a:spLocks noChangeShapeType="1"/>
          </p:cNvSpPr>
          <p:nvPr/>
        </p:nvSpPr>
        <p:spPr bwMode="auto">
          <a:xfrm>
            <a:off x="6254552" y="509513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7" name="Line 61"/>
          <p:cNvSpPr>
            <a:spLocks noChangeShapeType="1"/>
          </p:cNvSpPr>
          <p:nvPr/>
        </p:nvSpPr>
        <p:spPr bwMode="auto">
          <a:xfrm>
            <a:off x="6254552" y="585713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8" name="Line 62"/>
          <p:cNvSpPr>
            <a:spLocks noChangeShapeType="1"/>
          </p:cNvSpPr>
          <p:nvPr/>
        </p:nvSpPr>
        <p:spPr bwMode="auto">
          <a:xfrm flipV="1">
            <a:off x="8388152" y="3190130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9" name="Line 63"/>
          <p:cNvSpPr>
            <a:spLocks noChangeShapeType="1"/>
          </p:cNvSpPr>
          <p:nvPr/>
        </p:nvSpPr>
        <p:spPr bwMode="auto">
          <a:xfrm>
            <a:off x="8388152" y="433313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0" name="Line 64"/>
          <p:cNvSpPr>
            <a:spLocks noChangeShapeType="1"/>
          </p:cNvSpPr>
          <p:nvPr/>
        </p:nvSpPr>
        <p:spPr bwMode="auto">
          <a:xfrm>
            <a:off x="5492552" y="623813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1" name="Line 65"/>
          <p:cNvSpPr>
            <a:spLocks noChangeShapeType="1"/>
          </p:cNvSpPr>
          <p:nvPr/>
        </p:nvSpPr>
        <p:spPr bwMode="auto">
          <a:xfrm flipH="1">
            <a:off x="8540552" y="463793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2" name="Line 66"/>
          <p:cNvSpPr>
            <a:spLocks noChangeShapeType="1"/>
          </p:cNvSpPr>
          <p:nvPr/>
        </p:nvSpPr>
        <p:spPr bwMode="auto">
          <a:xfrm>
            <a:off x="8540552" y="463793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3" name="Line 67"/>
          <p:cNvSpPr>
            <a:spLocks noChangeShapeType="1"/>
          </p:cNvSpPr>
          <p:nvPr/>
        </p:nvSpPr>
        <p:spPr bwMode="auto">
          <a:xfrm>
            <a:off x="6483152" y="440933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4" name="Line 68"/>
          <p:cNvSpPr>
            <a:spLocks noChangeShapeType="1"/>
          </p:cNvSpPr>
          <p:nvPr/>
        </p:nvSpPr>
        <p:spPr bwMode="auto">
          <a:xfrm>
            <a:off x="8083352" y="296153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6" name="Oval 70"/>
          <p:cNvSpPr>
            <a:spLocks noChangeArrowheads="1"/>
          </p:cNvSpPr>
          <p:nvPr/>
        </p:nvSpPr>
        <p:spPr bwMode="auto">
          <a:xfrm>
            <a:off x="6254552" y="27329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67" name="Line 71"/>
          <p:cNvSpPr>
            <a:spLocks noChangeShapeType="1"/>
          </p:cNvSpPr>
          <p:nvPr/>
        </p:nvSpPr>
        <p:spPr bwMode="auto">
          <a:xfrm>
            <a:off x="6406952" y="280913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8" name="Oval 72"/>
          <p:cNvSpPr>
            <a:spLocks noChangeArrowheads="1"/>
          </p:cNvSpPr>
          <p:nvPr/>
        </p:nvSpPr>
        <p:spPr bwMode="auto">
          <a:xfrm>
            <a:off x="5416352" y="34949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4" name="Oval 78"/>
          <p:cNvSpPr>
            <a:spLocks noChangeArrowheads="1"/>
          </p:cNvSpPr>
          <p:nvPr/>
        </p:nvSpPr>
        <p:spPr bwMode="auto">
          <a:xfrm>
            <a:off x="8007152" y="36473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6" name="Oval 80"/>
          <p:cNvSpPr>
            <a:spLocks noChangeArrowheads="1"/>
          </p:cNvSpPr>
          <p:nvPr/>
        </p:nvSpPr>
        <p:spPr bwMode="auto">
          <a:xfrm>
            <a:off x="2901752" y="26567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>
            <a:off x="8388152" y="319013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8" name="Oval 82"/>
          <p:cNvSpPr>
            <a:spLocks noChangeArrowheads="1"/>
          </p:cNvSpPr>
          <p:nvPr/>
        </p:nvSpPr>
        <p:spPr bwMode="auto">
          <a:xfrm>
            <a:off x="8311952" y="42569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9" name="Oval 83"/>
          <p:cNvSpPr>
            <a:spLocks noChangeArrowheads="1"/>
          </p:cNvSpPr>
          <p:nvPr/>
        </p:nvSpPr>
        <p:spPr bwMode="auto">
          <a:xfrm>
            <a:off x="9073952" y="28853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0" name="Oval 84"/>
          <p:cNvSpPr>
            <a:spLocks noChangeArrowheads="1"/>
          </p:cNvSpPr>
          <p:nvPr/>
        </p:nvSpPr>
        <p:spPr bwMode="auto">
          <a:xfrm>
            <a:off x="9073952" y="42569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1" name="Oval 85"/>
          <p:cNvSpPr>
            <a:spLocks noChangeArrowheads="1"/>
          </p:cNvSpPr>
          <p:nvPr/>
        </p:nvSpPr>
        <p:spPr bwMode="auto">
          <a:xfrm>
            <a:off x="9835952" y="357113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>
            <a:off x="9226352" y="296153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3" name="Line 87"/>
          <p:cNvSpPr>
            <a:spLocks noChangeShapeType="1"/>
          </p:cNvSpPr>
          <p:nvPr/>
        </p:nvSpPr>
        <p:spPr bwMode="auto">
          <a:xfrm>
            <a:off x="9302552" y="296153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4" name="Line 88"/>
          <p:cNvSpPr>
            <a:spLocks noChangeShapeType="1"/>
          </p:cNvSpPr>
          <p:nvPr/>
        </p:nvSpPr>
        <p:spPr bwMode="auto">
          <a:xfrm>
            <a:off x="9302552" y="341873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9226352" y="4333130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7" name="Line 91"/>
          <p:cNvSpPr>
            <a:spLocks noChangeShapeType="1"/>
          </p:cNvSpPr>
          <p:nvPr/>
        </p:nvSpPr>
        <p:spPr bwMode="auto">
          <a:xfrm flipV="1">
            <a:off x="9302552" y="379973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8" name="Line 92"/>
          <p:cNvSpPr>
            <a:spLocks noChangeShapeType="1"/>
          </p:cNvSpPr>
          <p:nvPr/>
        </p:nvSpPr>
        <p:spPr bwMode="auto">
          <a:xfrm>
            <a:off x="9302552" y="379973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9" name="Line 93"/>
          <p:cNvSpPr>
            <a:spLocks noChangeShapeType="1"/>
          </p:cNvSpPr>
          <p:nvPr/>
        </p:nvSpPr>
        <p:spPr bwMode="auto">
          <a:xfrm>
            <a:off x="9988352" y="364733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9454976" y="3242505"/>
            <a:ext cx="357190" cy="777041"/>
            <a:chOff x="7177088" y="3041650"/>
            <a:chExt cx="768350" cy="633439"/>
          </a:xfrm>
        </p:grpSpPr>
        <p:sp>
          <p:nvSpPr>
            <p:cNvPr id="121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669158" y="2599563"/>
            <a:ext cx="357190" cy="777041"/>
            <a:chOff x="7177088" y="3041650"/>
            <a:chExt cx="768350" cy="633439"/>
          </a:xfrm>
        </p:grpSpPr>
        <p:sp>
          <p:nvSpPr>
            <p:cNvPr id="12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8682806" y="3926391"/>
            <a:ext cx="357190" cy="777041"/>
            <a:chOff x="7177088" y="3041650"/>
            <a:chExt cx="768350" cy="633439"/>
          </a:xfrm>
        </p:grpSpPr>
        <p:sp>
          <p:nvSpPr>
            <p:cNvPr id="131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5" name="AutoShape 36"/>
          <p:cNvSpPr>
            <a:spLocks noChangeArrowheads="1"/>
          </p:cNvSpPr>
          <p:nvPr/>
        </p:nvSpPr>
        <p:spPr bwMode="auto">
          <a:xfrm rot="5400000">
            <a:off x="5754974" y="2656226"/>
            <a:ext cx="649288" cy="304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5883077" y="3385380"/>
            <a:ext cx="519109" cy="762000"/>
            <a:chOff x="7086600" y="4024322"/>
            <a:chExt cx="1019175" cy="762000"/>
          </a:xfrm>
        </p:grpSpPr>
        <p:sp>
          <p:nvSpPr>
            <p:cNvPr id="137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311309" y="3456818"/>
            <a:ext cx="519109" cy="762000"/>
            <a:chOff x="7086600" y="4024322"/>
            <a:chExt cx="1019175" cy="762000"/>
          </a:xfrm>
        </p:grpSpPr>
        <p:sp>
          <p:nvSpPr>
            <p:cNvPr id="141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6838980" y="1066504"/>
          <a:ext cx="354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32" name="Equation" r:id="rId4" imgW="2705760" imgH="419040" progId="Equation.3">
                  <p:embed/>
                </p:oleObj>
              </mc:Choice>
              <mc:Fallback>
                <p:oleObj name="Equation" r:id="rId4" imgW="270576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80" y="1066504"/>
                        <a:ext cx="354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4943872" y="1760364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33" name="Equation" r:id="rId6" imgW="698760" imgH="330120" progId="Equation.3">
                  <p:embed/>
                </p:oleObj>
              </mc:Choice>
              <mc:Fallback>
                <p:oleObj name="Equation" r:id="rId6" imgW="698760" imgH="330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1760364"/>
                        <a:ext cx="92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5024430" y="1066504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34" name="Equation" r:id="rId8" imgW="673200" imgH="330120" progId="Equation.3">
                  <p:embed/>
                </p:oleObj>
              </mc:Choice>
              <mc:Fallback>
                <p:oleObj name="Equation" r:id="rId8" imgW="673200" imgH="330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0" y="1066504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598212" y="228601"/>
            <a:ext cx="32736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Circuit Diagram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87442" name="Object 18"/>
          <p:cNvGraphicFramePr>
            <a:graphicFrameLocks noChangeAspect="1"/>
          </p:cNvGraphicFramePr>
          <p:nvPr/>
        </p:nvGraphicFramePr>
        <p:xfrm>
          <a:off x="2423592" y="1628800"/>
          <a:ext cx="20431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35" name="Equation" r:id="rId10" imgW="888840" imgH="253800" progId="Equation.DSMT4">
                  <p:embed/>
                </p:oleObj>
              </mc:Choice>
              <mc:Fallback>
                <p:oleObj name="Equation" r:id="rId10" imgW="888840" imgH="253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628800"/>
                        <a:ext cx="20431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3" name="Object 19"/>
          <p:cNvGraphicFramePr>
            <a:graphicFrameLocks noChangeAspect="1"/>
          </p:cNvGraphicFramePr>
          <p:nvPr/>
        </p:nvGraphicFramePr>
        <p:xfrm>
          <a:off x="2351585" y="908721"/>
          <a:ext cx="20431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36" name="Equation" r:id="rId12" imgW="888840" imgH="279360" progId="Equation.DSMT4">
                  <p:embed/>
                </p:oleObj>
              </mc:Choice>
              <mc:Fallback>
                <p:oleObj name="Equation" r:id="rId12" imgW="888840" imgH="2793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5" y="908721"/>
                        <a:ext cx="2043113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Oval 42"/>
          <p:cNvSpPr>
            <a:spLocks noChangeArrowheads="1"/>
          </p:cNvSpPr>
          <p:nvPr/>
        </p:nvSpPr>
        <p:spPr bwMode="auto">
          <a:xfrm>
            <a:off x="3662494" y="64449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560512" y="623590"/>
            <a:ext cx="9107488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Design the addition-or-subtraction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binary numbers by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J-K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Flip-Flops.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input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means the circuit is acting as the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counter,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means the circuit is acting as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counter.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24000" y="4295998"/>
            <a:ext cx="918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there is a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borrow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then the output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Z=1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Otherwise,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Z=0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99392"/>
            <a:ext cx="9396536" cy="2123658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4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Examples of Typical Synchronous Sequential Logic Circuits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4.1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Integrated Counter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2351585" y="2780928"/>
            <a:ext cx="6440487" cy="3989388"/>
            <a:chOff x="864" y="1104"/>
            <a:chExt cx="4057" cy="2513"/>
          </a:xfrm>
        </p:grpSpPr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008" y="1776"/>
              <a:ext cx="388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1200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680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2208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2736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264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744" y="3120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4272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4752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V="1">
              <a:off x="1152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1584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2112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2640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V="1">
              <a:off x="321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V="1">
              <a:off x="417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 flipV="1">
              <a:off x="4704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1056" y="27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4608" y="27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4608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1008" y="172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2304" y="220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74LS161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1429" y="1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CO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2109" y="324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864" y="110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V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CC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3515" y="1162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4604" y="329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2472" y="1162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3061" y="1162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1927" y="1162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4513" y="1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LD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3969" y="1162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CT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3606" y="324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1010" y="2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1"/>
            <p:cNvSpPr>
              <a:spLocks noChangeShapeType="1"/>
            </p:cNvSpPr>
            <p:nvPr/>
          </p:nvSpPr>
          <p:spPr bwMode="auto">
            <a:xfrm>
              <a:off x="1202" y="22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42"/>
            <p:cNvSpPr>
              <a:spLocks noChangeShapeType="1"/>
            </p:cNvSpPr>
            <p:nvPr/>
          </p:nvSpPr>
          <p:spPr bwMode="auto">
            <a:xfrm flipH="1">
              <a:off x="1010" y="24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3"/>
            <p:cNvSpPr>
              <a:spLocks noChangeShapeType="1"/>
            </p:cNvSpPr>
            <p:nvPr/>
          </p:nvSpPr>
          <p:spPr bwMode="auto">
            <a:xfrm>
              <a:off x="4561" y="121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2653" y="324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3152" y="324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4105" y="3249"/>
              <a:ext cx="4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CT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1519" y="32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1066" y="32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1111" y="333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1775520" y="2201090"/>
            <a:ext cx="98650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Chip Pin Diagram of Four-Bit Binary Addition Counter </a:t>
            </a:r>
            <a:r>
              <a:rPr lang="zh-CN" alt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LS161</a:t>
            </a:r>
            <a:endParaRPr lang="zh-CN" altLang="en-US" sz="2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795588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3100388" y="335756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8623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7005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55387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>
            <a:off x="63769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7138988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79771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87391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 flipV="1">
            <a:off x="30241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 flipV="1">
            <a:off x="37099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6" name="Line 16"/>
          <p:cNvSpPr>
            <a:spLocks noChangeShapeType="1"/>
          </p:cNvSpPr>
          <p:nvPr/>
        </p:nvSpPr>
        <p:spPr bwMode="auto">
          <a:xfrm flipV="1">
            <a:off x="45481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7" name="Line 17"/>
          <p:cNvSpPr>
            <a:spLocks noChangeShapeType="1"/>
          </p:cNvSpPr>
          <p:nvPr/>
        </p:nvSpPr>
        <p:spPr bwMode="auto">
          <a:xfrm flipV="1">
            <a:off x="53863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63007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70627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 flipV="1">
            <a:off x="78247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 flipV="1">
            <a:off x="8662988" y="6921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28717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85105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8510588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279558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4852988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346392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CO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543425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566988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6775450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8504239" y="347662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5119688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6054725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4" name="Rectangle 34"/>
          <p:cNvSpPr>
            <a:spLocks noChangeArrowheads="1"/>
          </p:cNvSpPr>
          <p:nvPr/>
        </p:nvSpPr>
        <p:spPr bwMode="auto">
          <a:xfrm>
            <a:off x="4254500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835977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LD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6" name="Rectangle 36"/>
          <p:cNvSpPr>
            <a:spLocks noChangeArrowheads="1"/>
          </p:cNvSpPr>
          <p:nvPr/>
        </p:nvSpPr>
        <p:spPr bwMode="auto">
          <a:xfrm>
            <a:off x="7496175" y="92076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7" name="Rectangle 37"/>
          <p:cNvSpPr>
            <a:spLocks noChangeArrowheads="1"/>
          </p:cNvSpPr>
          <p:nvPr/>
        </p:nvSpPr>
        <p:spPr bwMode="auto">
          <a:xfrm>
            <a:off x="6919913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8" name="Line 38"/>
          <p:cNvSpPr>
            <a:spLocks noChangeShapeType="1"/>
          </p:cNvSpPr>
          <p:nvPr/>
        </p:nvSpPr>
        <p:spPr bwMode="auto">
          <a:xfrm>
            <a:off x="2798763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9" name="Line 39"/>
          <p:cNvSpPr>
            <a:spLocks noChangeShapeType="1"/>
          </p:cNvSpPr>
          <p:nvPr/>
        </p:nvSpPr>
        <p:spPr bwMode="auto">
          <a:xfrm>
            <a:off x="3103563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0" name="Line 40"/>
          <p:cNvSpPr>
            <a:spLocks noChangeShapeType="1"/>
          </p:cNvSpPr>
          <p:nvPr/>
        </p:nvSpPr>
        <p:spPr bwMode="auto">
          <a:xfrm flipH="1">
            <a:off x="2798763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1" name="Line 41"/>
          <p:cNvSpPr>
            <a:spLocks noChangeShapeType="1"/>
          </p:cNvSpPr>
          <p:nvPr/>
        </p:nvSpPr>
        <p:spPr bwMode="auto">
          <a:xfrm>
            <a:off x="8435975" y="168275"/>
            <a:ext cx="457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2" name="Rectangle 42"/>
          <p:cNvSpPr>
            <a:spLocks noChangeArrowheads="1"/>
          </p:cNvSpPr>
          <p:nvPr/>
        </p:nvSpPr>
        <p:spPr bwMode="auto">
          <a:xfrm>
            <a:off x="5407025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6199188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7712075" y="3405189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3606800" y="34051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2887663" y="3492506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7" name="Line 47"/>
          <p:cNvSpPr>
            <a:spLocks noChangeShapeType="1"/>
          </p:cNvSpPr>
          <p:nvPr/>
        </p:nvSpPr>
        <p:spPr bwMode="auto">
          <a:xfrm>
            <a:off x="2959100" y="35480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7" name="Oval 57"/>
          <p:cNvSpPr>
            <a:spLocks noChangeArrowheads="1"/>
          </p:cNvSpPr>
          <p:nvPr/>
        </p:nvSpPr>
        <p:spPr bwMode="auto">
          <a:xfrm>
            <a:off x="8616950" y="90805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00375" y="321310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96008" y="4273640"/>
            <a:ext cx="910850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CR NOT 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counted number 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will be set to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 at once.</a:t>
            </a:r>
          </a:p>
          <a:p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LD NOT 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counted number 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will be set to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900" baseline="-25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900" baseline="-25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900" baseline="-25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900" baseline="-25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 when the next clock pulse (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rising edge</a:t>
            </a:r>
            <a:r>
              <a:rPr lang="en-US" altLang="zh-CN" sz="2900" dirty="0">
                <a:effectLst/>
                <a:latin typeface="Times New Roman" pitchFamily="18" charset="0"/>
                <a:cs typeface="Times New Roman" pitchFamily="18" charset="0"/>
              </a:rPr>
              <a:t>) triggers.</a:t>
            </a:r>
          </a:p>
          <a:p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</a:t>
            </a:r>
            <a:r>
              <a:rPr lang="en-US" altLang="zh-CN" sz="2900" dirty="0"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is 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clock pulse </a:t>
            </a:r>
            <a:r>
              <a:rPr lang="en-US" altLang="zh-CN" sz="2900" dirty="0"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(rising edge triggered).</a:t>
            </a:r>
            <a:endParaRPr lang="en-US" altLang="zh-CN" sz="2900" dirty="0"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795588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3100388" y="335756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38623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47005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3" name="Line 9"/>
          <p:cNvSpPr>
            <a:spLocks noChangeShapeType="1"/>
          </p:cNvSpPr>
          <p:nvPr/>
        </p:nvSpPr>
        <p:spPr bwMode="auto">
          <a:xfrm>
            <a:off x="55387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>
            <a:off x="63769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>
            <a:off x="7138988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79771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>
            <a:off x="8739188" y="3200401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 flipV="1">
            <a:off x="30241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V="1">
            <a:off x="37099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 flipV="1">
            <a:off x="45481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53863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V="1">
            <a:off x="63007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 flipV="1">
            <a:off x="70627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 flipV="1">
            <a:off x="7824788" y="739776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 flipV="1">
            <a:off x="8662988" y="739776"/>
            <a:ext cx="0" cy="16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6" name="Rectangle 22"/>
          <p:cNvSpPr>
            <a:spLocks noChangeArrowheads="1"/>
          </p:cNvSpPr>
          <p:nvPr/>
        </p:nvSpPr>
        <p:spPr bwMode="auto">
          <a:xfrm>
            <a:off x="28717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67" name="Rectangle 23"/>
          <p:cNvSpPr>
            <a:spLocks noChangeArrowheads="1"/>
          </p:cNvSpPr>
          <p:nvPr/>
        </p:nvSpPr>
        <p:spPr bwMode="auto">
          <a:xfrm>
            <a:off x="85105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8510588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69" name="Rectangle 25"/>
          <p:cNvSpPr>
            <a:spLocks noChangeArrowheads="1"/>
          </p:cNvSpPr>
          <p:nvPr/>
        </p:nvSpPr>
        <p:spPr bwMode="auto">
          <a:xfrm>
            <a:off x="279558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0" name="Rectangle 26"/>
          <p:cNvSpPr>
            <a:spLocks noChangeArrowheads="1"/>
          </p:cNvSpPr>
          <p:nvPr/>
        </p:nvSpPr>
        <p:spPr bwMode="auto">
          <a:xfrm>
            <a:off x="4852988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1" name="Rectangle 27"/>
          <p:cNvSpPr>
            <a:spLocks noChangeArrowheads="1"/>
          </p:cNvSpPr>
          <p:nvPr/>
        </p:nvSpPr>
        <p:spPr bwMode="auto">
          <a:xfrm>
            <a:off x="346392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CO</a:t>
            </a:r>
            <a:endParaRPr lang="zh-CN" altLang="en-US" baseline="-2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2" name="Rectangle 28"/>
          <p:cNvSpPr>
            <a:spLocks noChangeArrowheads="1"/>
          </p:cNvSpPr>
          <p:nvPr/>
        </p:nvSpPr>
        <p:spPr bwMode="auto">
          <a:xfrm>
            <a:off x="4543425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2566988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4" name="Rectangle 30"/>
          <p:cNvSpPr>
            <a:spLocks noChangeArrowheads="1"/>
          </p:cNvSpPr>
          <p:nvPr/>
        </p:nvSpPr>
        <p:spPr bwMode="auto">
          <a:xfrm>
            <a:off x="6775450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8504239" y="347662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76" name="Rectangle 32"/>
          <p:cNvSpPr>
            <a:spLocks noChangeArrowheads="1"/>
          </p:cNvSpPr>
          <p:nvPr/>
        </p:nvSpPr>
        <p:spPr bwMode="auto">
          <a:xfrm>
            <a:off x="5119688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7" name="Rectangle 33"/>
          <p:cNvSpPr>
            <a:spLocks noChangeArrowheads="1"/>
          </p:cNvSpPr>
          <p:nvPr/>
        </p:nvSpPr>
        <p:spPr bwMode="auto">
          <a:xfrm>
            <a:off x="6054725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8" name="Rectangle 34"/>
          <p:cNvSpPr>
            <a:spLocks noChangeArrowheads="1"/>
          </p:cNvSpPr>
          <p:nvPr/>
        </p:nvSpPr>
        <p:spPr bwMode="auto">
          <a:xfrm>
            <a:off x="4254500" y="92076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835977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0" name="Rectangle 36"/>
          <p:cNvSpPr>
            <a:spLocks noChangeArrowheads="1"/>
          </p:cNvSpPr>
          <p:nvPr/>
        </p:nvSpPr>
        <p:spPr bwMode="auto">
          <a:xfrm>
            <a:off x="7496175" y="92076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1" name="Rectangle 37"/>
          <p:cNvSpPr>
            <a:spLocks noChangeArrowheads="1"/>
          </p:cNvSpPr>
          <p:nvPr/>
        </p:nvSpPr>
        <p:spPr bwMode="auto">
          <a:xfrm>
            <a:off x="6919913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>
            <a:off x="2798763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3" name="Line 39"/>
          <p:cNvSpPr>
            <a:spLocks noChangeShapeType="1"/>
          </p:cNvSpPr>
          <p:nvPr/>
        </p:nvSpPr>
        <p:spPr bwMode="auto">
          <a:xfrm>
            <a:off x="3103563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4" name="Line 40"/>
          <p:cNvSpPr>
            <a:spLocks noChangeShapeType="1"/>
          </p:cNvSpPr>
          <p:nvPr/>
        </p:nvSpPr>
        <p:spPr bwMode="auto">
          <a:xfrm flipH="1">
            <a:off x="2798763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5" name="Line 41"/>
          <p:cNvSpPr>
            <a:spLocks noChangeShapeType="1"/>
          </p:cNvSpPr>
          <p:nvPr/>
        </p:nvSpPr>
        <p:spPr bwMode="auto">
          <a:xfrm>
            <a:off x="8435975" y="1682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6" name="Rectangle 42"/>
          <p:cNvSpPr>
            <a:spLocks noChangeArrowheads="1"/>
          </p:cNvSpPr>
          <p:nvPr/>
        </p:nvSpPr>
        <p:spPr bwMode="auto">
          <a:xfrm>
            <a:off x="5407025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7" name="Rectangle 43"/>
          <p:cNvSpPr>
            <a:spLocks noChangeArrowheads="1"/>
          </p:cNvSpPr>
          <p:nvPr/>
        </p:nvSpPr>
        <p:spPr bwMode="auto">
          <a:xfrm>
            <a:off x="6199188" y="3405189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8" name="Rectangle 44"/>
          <p:cNvSpPr>
            <a:spLocks noChangeArrowheads="1"/>
          </p:cNvSpPr>
          <p:nvPr/>
        </p:nvSpPr>
        <p:spPr bwMode="auto">
          <a:xfrm>
            <a:off x="7712075" y="3405189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9" name="Rectangle 45"/>
          <p:cNvSpPr>
            <a:spLocks noChangeArrowheads="1"/>
          </p:cNvSpPr>
          <p:nvPr/>
        </p:nvSpPr>
        <p:spPr bwMode="auto">
          <a:xfrm>
            <a:off x="3606800" y="34051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90" name="Rectangle 46"/>
          <p:cNvSpPr>
            <a:spLocks noChangeArrowheads="1"/>
          </p:cNvSpPr>
          <p:nvPr/>
        </p:nvSpPr>
        <p:spPr bwMode="auto">
          <a:xfrm>
            <a:off x="2887663" y="3405189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91" name="Line 47"/>
          <p:cNvSpPr>
            <a:spLocks noChangeShapeType="1"/>
          </p:cNvSpPr>
          <p:nvPr/>
        </p:nvSpPr>
        <p:spPr bwMode="auto">
          <a:xfrm>
            <a:off x="2959100" y="3548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96" name="Oval 52"/>
          <p:cNvSpPr>
            <a:spLocks noChangeArrowheads="1"/>
          </p:cNvSpPr>
          <p:nvPr/>
        </p:nvSpPr>
        <p:spPr bwMode="auto">
          <a:xfrm>
            <a:off x="3000375" y="321310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97" name="Oval 53"/>
          <p:cNvSpPr>
            <a:spLocks noChangeArrowheads="1"/>
          </p:cNvSpPr>
          <p:nvPr/>
        </p:nvSpPr>
        <p:spPr bwMode="auto">
          <a:xfrm>
            <a:off x="8616950" y="908051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96008" y="4293097"/>
            <a:ext cx="91085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counted number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(output).</a:t>
            </a:r>
          </a:p>
          <a:p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counting carry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. CO is 1 when 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changes from 1111 to 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 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CT</a:t>
            </a:r>
            <a:r>
              <a:rPr lang="en-US" altLang="zh-CN" sz="30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 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CT</a:t>
            </a:r>
            <a:r>
              <a:rPr lang="en-US" altLang="zh-CN" sz="30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effectLst/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3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3000" dirty="0">
                <a:effectLst/>
                <a:latin typeface="Times New Roman" pitchFamily="18" charset="0"/>
                <a:cs typeface="Times New Roman" pitchFamily="18" charset="0"/>
              </a:rPr>
              <a:t>, the chip is acting as the </a:t>
            </a:r>
            <a:r>
              <a:rPr lang="en-US" altLang="zh-CN" sz="3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30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sz="3000" dirty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3000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3000" dirty="0">
                <a:effectLst/>
                <a:latin typeface="Times New Roman" pitchFamily="18" charset="0"/>
                <a:cs typeface="Times New Roman" pitchFamily="18" charset="0"/>
              </a:rPr>
              <a:t>, the counted number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unchanged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4552951" y="746126"/>
            <a:ext cx="4491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)=F[X(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2843212" y="746126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639616" y="2492896"/>
            <a:ext cx="6559550" cy="3049588"/>
            <a:chOff x="914400" y="3619500"/>
            <a:chExt cx="6559550" cy="3049588"/>
          </a:xfrm>
        </p:grpSpPr>
        <p:grpSp>
          <p:nvGrpSpPr>
            <p:cNvPr id="34859" name="Group 43"/>
            <p:cNvGrpSpPr>
              <a:grpSpLocks/>
            </p:cNvGrpSpPr>
            <p:nvPr/>
          </p:nvGrpSpPr>
          <p:grpSpPr bwMode="auto">
            <a:xfrm>
              <a:off x="914400" y="3619500"/>
              <a:ext cx="6559550" cy="3049588"/>
              <a:chOff x="576" y="1968"/>
              <a:chExt cx="4132" cy="1921"/>
            </a:xfrm>
          </p:grpSpPr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6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 flipV="1">
                <a:off x="2304" y="283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52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15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 flipH="1">
                <a:off x="2064" y="2400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2304" y="22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2928" y="22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2928" y="311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2304" y="316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  <p:sp>
            <p:nvSpPr>
              <p:cNvPr id="34835" name="Rectangle 19"/>
              <p:cNvSpPr>
                <a:spLocks noChangeArrowheads="1"/>
              </p:cNvSpPr>
              <p:nvPr/>
            </p:nvSpPr>
            <p:spPr bwMode="auto">
              <a:xfrm>
                <a:off x="624" y="263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34837" name="Line 21"/>
              <p:cNvSpPr>
                <a:spLocks noChangeShapeType="1"/>
              </p:cNvSpPr>
              <p:nvPr/>
            </p:nvSpPr>
            <p:spPr bwMode="auto">
              <a:xfrm flipH="1">
                <a:off x="816" y="2304"/>
                <a:ext cx="91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9" name="Line 23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1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>
                <a:off x="1392" y="3888"/>
                <a:ext cx="20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 flipV="1">
                <a:off x="3456" y="3312"/>
                <a:ext cx="1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 flipV="1">
                <a:off x="1392" y="1968"/>
                <a:ext cx="1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216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7" name="Line 31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33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576" y="210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34849" name="Rectangle 33"/>
              <p:cNvSpPr>
                <a:spLocks noChangeArrowheads="1"/>
              </p:cNvSpPr>
              <p:nvPr/>
            </p:nvSpPr>
            <p:spPr bwMode="auto">
              <a:xfrm>
                <a:off x="4464" y="20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34852" name="Oval 36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Line 37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3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786050" y="4000504"/>
              <a:ext cx="500066" cy="630238"/>
              <a:chOff x="7177088" y="3041650"/>
              <a:chExt cx="768350" cy="630238"/>
            </a:xfrm>
          </p:grpSpPr>
          <p:sp>
            <p:nvSpPr>
              <p:cNvPr id="41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072198" y="3786190"/>
              <a:ext cx="500066" cy="630238"/>
              <a:chOff x="7177088" y="3041650"/>
              <a:chExt cx="768350" cy="630238"/>
            </a:xfrm>
          </p:grpSpPr>
          <p:sp>
            <p:nvSpPr>
              <p:cNvPr id="4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4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4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774826" y="1341439"/>
            <a:ext cx="5240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 LD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03389" y="2008189"/>
            <a:ext cx="9432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1774826" y="202723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7032625" y="1412876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2458015" y="1427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9191626" y="1412876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30" name="公式" r:id="rId4" imgW="470160" imgH="368280" progId="Equation.3">
                  <p:embed/>
                </p:oleObj>
              </mc:Choice>
              <mc:Fallback>
                <p:oleObj name="公式" r:id="rId4" imgW="470160" imgH="368280" progId="Equation.3">
                  <p:embed/>
                  <p:pic>
                    <p:nvPicPr>
                      <p:cNvPr id="0" name="Picture 1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6" y="1412876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7751763" y="1484314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31" name="公式" r:id="rId6" imgW="470160" imgH="355680" progId="Equation.3">
                  <p:embed/>
                </p:oleObj>
              </mc:Choice>
              <mc:Fallback>
                <p:oleObj name="公式" r:id="rId6" imgW="470160" imgH="355680" progId="Equation.3">
                  <p:embed/>
                  <p:pic>
                    <p:nvPicPr>
                      <p:cNvPr id="0" name="Picture 1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1484314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0" name="Object 12"/>
          <p:cNvGraphicFramePr>
            <a:graphicFrameLocks noChangeAspect="1"/>
          </p:cNvGraphicFramePr>
          <p:nvPr/>
        </p:nvGraphicFramePr>
        <p:xfrm>
          <a:off x="7104063" y="1484313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32" name="公式" r:id="rId8" imgW="470160" imgH="368280" progId="Equation.3">
                  <p:embed/>
                </p:oleObj>
              </mc:Choice>
              <mc:Fallback>
                <p:oleObj name="公式" r:id="rId8" imgW="470160" imgH="368280" progId="Equation.3">
                  <p:embed/>
                  <p:pic>
                    <p:nvPicPr>
                      <p:cNvPr id="0" name="Picture 1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484313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8401051" y="1412875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33" name="公式" r:id="rId10" imgW="470160" imgH="355680" progId="Equation.3">
                  <p:embed/>
                </p:oleObj>
              </mc:Choice>
              <mc:Fallback>
                <p:oleObj name="公式" r:id="rId10" imgW="470160" imgH="355680" progId="Equation.3">
                  <p:embed/>
                  <p:pic>
                    <p:nvPicPr>
                      <p:cNvPr id="0" name="Picture 1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1412875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582" name="Group 14"/>
          <p:cNvGrpSpPr>
            <a:grpSpLocks/>
          </p:cNvGrpSpPr>
          <p:nvPr/>
        </p:nvGrpSpPr>
        <p:grpSpPr bwMode="auto">
          <a:xfrm>
            <a:off x="1703389" y="3789364"/>
            <a:ext cx="7940675" cy="579437"/>
            <a:chOff x="113" y="2387"/>
            <a:chExt cx="5002" cy="365"/>
          </a:xfrm>
        </p:grpSpPr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113" y="2387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84" name="Object 16"/>
            <p:cNvGraphicFramePr>
              <a:graphicFrameLocks noChangeAspect="1"/>
            </p:cNvGraphicFramePr>
            <p:nvPr/>
          </p:nvGraphicFramePr>
          <p:xfrm>
            <a:off x="3652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34" name="公式" r:id="rId12" imgW="330120" imgH="368280" progId="Equation.3">
                    <p:embed/>
                  </p:oleObj>
                </mc:Choice>
                <mc:Fallback>
                  <p:oleObj name="公式" r:id="rId12" imgW="330120" imgH="368280" progId="Equation.3">
                    <p:embed/>
                    <p:pic>
                      <p:nvPicPr>
                        <p:cNvPr id="0" name="Picture 1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5" name="Object 17"/>
            <p:cNvGraphicFramePr>
              <a:graphicFrameLocks noChangeAspect="1"/>
            </p:cNvGraphicFramePr>
            <p:nvPr/>
          </p:nvGraphicFramePr>
          <p:xfrm>
            <a:off x="4060" y="2432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35" name="公式" r:id="rId14" imgW="330120" imgH="355680" progId="Equation.3">
                    <p:embed/>
                  </p:oleObj>
                </mc:Choice>
                <mc:Fallback>
                  <p:oleObj name="公式" r:id="rId14" imgW="330120" imgH="355680" progId="Equation.3">
                    <p:embed/>
                    <p:pic>
                      <p:nvPicPr>
                        <p:cNvPr id="0" name="Picture 1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432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6" name="Object 18"/>
            <p:cNvGraphicFramePr>
              <a:graphicFrameLocks noChangeAspect="1"/>
            </p:cNvGraphicFramePr>
            <p:nvPr/>
          </p:nvGraphicFramePr>
          <p:xfrm>
            <a:off x="4468" y="2432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36" name="公式" r:id="rId16" imgW="330120" imgH="355680" progId="Equation.3">
                    <p:embed/>
                  </p:oleObj>
                </mc:Choice>
                <mc:Fallback>
                  <p:oleObj name="公式" r:id="rId16" imgW="330120" imgH="355680" progId="Equation.3">
                    <p:embed/>
                    <p:pic>
                      <p:nvPicPr>
                        <p:cNvPr id="0" name="Picture 1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7" name="Object 19"/>
            <p:cNvGraphicFramePr>
              <a:graphicFrameLocks noChangeAspect="1"/>
            </p:cNvGraphicFramePr>
            <p:nvPr/>
          </p:nvGraphicFramePr>
          <p:xfrm>
            <a:off x="4831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37" name="公式" r:id="rId18" imgW="330120" imgH="368280" progId="Equation.3">
                    <p:embed/>
                  </p:oleObj>
                </mc:Choice>
                <mc:Fallback>
                  <p:oleObj name="公式" r:id="rId18" imgW="330120" imgH="368280" progId="Equation.3">
                    <p:embed/>
                    <p:pic>
                      <p:nvPicPr>
                        <p:cNvPr id="0" name="Picture 1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1703389" y="4365625"/>
            <a:ext cx="7939087" cy="579438"/>
            <a:chOff x="113" y="2750"/>
            <a:chExt cx="5001" cy="365"/>
          </a:xfrm>
        </p:grpSpPr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13" y="2750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d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90" name="Object 22"/>
            <p:cNvGraphicFramePr>
              <a:graphicFrameLocks noChangeAspect="1"/>
            </p:cNvGraphicFramePr>
            <p:nvPr/>
          </p:nvGraphicFramePr>
          <p:xfrm>
            <a:off x="3651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38" name="公式" r:id="rId20" imgW="330120" imgH="368280" progId="Equation.3">
                    <p:embed/>
                  </p:oleObj>
                </mc:Choice>
                <mc:Fallback>
                  <p:oleObj name="公式" r:id="rId20" imgW="330120" imgH="368280" progId="Equation.3">
                    <p:embed/>
                    <p:pic>
                      <p:nvPicPr>
                        <p:cNvPr id="0" name="Picture 1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1" name="Object 23"/>
            <p:cNvGraphicFramePr>
              <a:graphicFrameLocks noChangeAspect="1"/>
            </p:cNvGraphicFramePr>
            <p:nvPr/>
          </p:nvGraphicFramePr>
          <p:xfrm>
            <a:off x="4059" y="2750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39" name="公式" r:id="rId22" imgW="330120" imgH="355680" progId="Equation.3">
                    <p:embed/>
                  </p:oleObj>
                </mc:Choice>
                <mc:Fallback>
                  <p:oleObj name="公式" r:id="rId22" imgW="330120" imgH="355680" progId="Equation.3">
                    <p:embed/>
                    <p:pic>
                      <p:nvPicPr>
                        <p:cNvPr id="0" name="Picture 1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50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2" name="Object 24"/>
            <p:cNvGraphicFramePr>
              <a:graphicFrameLocks noChangeAspect="1"/>
            </p:cNvGraphicFramePr>
            <p:nvPr/>
          </p:nvGraphicFramePr>
          <p:xfrm>
            <a:off x="4467" y="2750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40" name="公式" r:id="rId24" imgW="330120" imgH="355680" progId="Equation.3">
                    <p:embed/>
                  </p:oleObj>
                </mc:Choice>
                <mc:Fallback>
                  <p:oleObj name="公式" r:id="rId24" imgW="330120" imgH="355680" progId="Equation.3">
                    <p:embed/>
                    <p:pic>
                      <p:nvPicPr>
                        <p:cNvPr id="0" name="Picture 1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50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3" name="Object 25"/>
            <p:cNvGraphicFramePr>
              <a:graphicFrameLocks noChangeAspect="1"/>
            </p:cNvGraphicFramePr>
            <p:nvPr/>
          </p:nvGraphicFramePr>
          <p:xfrm>
            <a:off x="4830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841" name="公式" r:id="rId26" imgW="330120" imgH="368280" progId="Equation.3">
                    <p:embed/>
                  </p:oleObj>
                </mc:Choice>
                <mc:Fallback>
                  <p:oleObj name="公式" r:id="rId26" imgW="330120" imgH="368280" progId="Equation.3">
                    <p:embed/>
                    <p:pic>
                      <p:nvPicPr>
                        <p:cNvPr id="0" name="Picture 1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594" name="Group 26"/>
          <p:cNvGrpSpPr>
            <a:grpSpLocks/>
          </p:cNvGrpSpPr>
          <p:nvPr/>
        </p:nvGrpSpPr>
        <p:grpSpPr bwMode="auto">
          <a:xfrm>
            <a:off x="1703388" y="2636837"/>
            <a:ext cx="8556626" cy="584199"/>
            <a:chOff x="113" y="1661"/>
            <a:chExt cx="5390" cy="368"/>
          </a:xfrm>
        </p:grpSpPr>
        <p:sp>
          <p:nvSpPr>
            <p:cNvPr id="237595" name="Rectangle 27"/>
            <p:cNvSpPr>
              <a:spLocks noChangeArrowheads="1"/>
            </p:cNvSpPr>
            <p:nvPr/>
          </p:nvSpPr>
          <p:spPr bwMode="auto">
            <a:xfrm>
              <a:off x="113" y="1661"/>
              <a:ext cx="53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load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 flipV="1">
              <a:off x="1882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 flipH="1">
              <a:off x="1746" y="19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1882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7599" name="Group 31"/>
          <p:cNvGrpSpPr>
            <a:grpSpLocks/>
          </p:cNvGrpSpPr>
          <p:nvPr/>
        </p:nvGrpSpPr>
        <p:grpSpPr bwMode="auto">
          <a:xfrm>
            <a:off x="1703389" y="3284536"/>
            <a:ext cx="8609013" cy="584199"/>
            <a:chOff x="113" y="2069"/>
            <a:chExt cx="5423" cy="368"/>
          </a:xfrm>
        </p:grpSpPr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113" y="2069"/>
              <a:ext cx="54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addition counter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 flipV="1">
              <a:off x="1882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ShapeType="1"/>
            </p:cNvSpPr>
            <p:nvPr/>
          </p:nvSpPr>
          <p:spPr bwMode="auto">
            <a:xfrm flipH="1">
              <a:off x="1746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ShapeType="1"/>
            </p:cNvSpPr>
            <p:nvPr/>
          </p:nvSpPr>
          <p:spPr bwMode="auto">
            <a:xfrm>
              <a:off x="1882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604" name="Line 36"/>
          <p:cNvSpPr>
            <a:spLocks noChangeShapeType="1"/>
          </p:cNvSpPr>
          <p:nvPr/>
        </p:nvSpPr>
        <p:spPr bwMode="auto">
          <a:xfrm>
            <a:off x="1847851" y="1412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667901" y="3905913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keep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9577" y="260649"/>
            <a:ext cx="6280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Table of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Integrated Counter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12032" y="5448127"/>
            <a:ext cx="86044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first line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CR NOT is 0, the counted number will be set to 0000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at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774826" y="1341439"/>
            <a:ext cx="5240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 LD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03389" y="2008189"/>
            <a:ext cx="9432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1774826" y="202723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7032625" y="1412876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2453700" y="1427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9191626" y="1412876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4" name="公式" r:id="rId4" imgW="470160" imgH="368280" progId="Equation.3">
                  <p:embed/>
                </p:oleObj>
              </mc:Choice>
              <mc:Fallback>
                <p:oleObj name="公式" r:id="rId4" imgW="47016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6" y="1412876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7751763" y="1484314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5" name="公式" r:id="rId6" imgW="470160" imgH="355680" progId="Equation.3">
                  <p:embed/>
                </p:oleObj>
              </mc:Choice>
              <mc:Fallback>
                <p:oleObj name="公式" r:id="rId6" imgW="470160" imgH="355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1484314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0" name="Object 12"/>
          <p:cNvGraphicFramePr>
            <a:graphicFrameLocks noChangeAspect="1"/>
          </p:cNvGraphicFramePr>
          <p:nvPr/>
        </p:nvGraphicFramePr>
        <p:xfrm>
          <a:off x="7104063" y="1484313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6" name="公式" r:id="rId8" imgW="470160" imgH="368280" progId="Equation.3">
                  <p:embed/>
                </p:oleObj>
              </mc:Choice>
              <mc:Fallback>
                <p:oleObj name="公式" r:id="rId8" imgW="47016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484313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8401051" y="1412875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7" name="公式" r:id="rId10" imgW="470160" imgH="355680" progId="Equation.3">
                  <p:embed/>
                </p:oleObj>
              </mc:Choice>
              <mc:Fallback>
                <p:oleObj name="公式" r:id="rId10" imgW="470160" imgH="355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1412875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03389" y="3789364"/>
            <a:ext cx="7940675" cy="579437"/>
            <a:chOff x="113" y="2387"/>
            <a:chExt cx="5002" cy="365"/>
          </a:xfrm>
        </p:grpSpPr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113" y="2387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84" name="Object 16"/>
            <p:cNvGraphicFramePr>
              <a:graphicFrameLocks noChangeAspect="1"/>
            </p:cNvGraphicFramePr>
            <p:nvPr/>
          </p:nvGraphicFramePr>
          <p:xfrm>
            <a:off x="3652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58" name="公式" r:id="rId12" imgW="330120" imgH="368280" progId="Equation.3">
                    <p:embed/>
                  </p:oleObj>
                </mc:Choice>
                <mc:Fallback>
                  <p:oleObj name="公式" r:id="rId12" imgW="330120" imgH="368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5" name="Object 17"/>
            <p:cNvGraphicFramePr>
              <a:graphicFrameLocks noChangeAspect="1"/>
            </p:cNvGraphicFramePr>
            <p:nvPr/>
          </p:nvGraphicFramePr>
          <p:xfrm>
            <a:off x="4060" y="2432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59" name="公式" r:id="rId14" imgW="330120" imgH="355680" progId="Equation.3">
                    <p:embed/>
                  </p:oleObj>
                </mc:Choice>
                <mc:Fallback>
                  <p:oleObj name="公式" r:id="rId14" imgW="330120" imgH="355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432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6" name="Object 18"/>
            <p:cNvGraphicFramePr>
              <a:graphicFrameLocks noChangeAspect="1"/>
            </p:cNvGraphicFramePr>
            <p:nvPr/>
          </p:nvGraphicFramePr>
          <p:xfrm>
            <a:off x="4468" y="2432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0" name="公式" r:id="rId16" imgW="330120" imgH="355680" progId="Equation.3">
                    <p:embed/>
                  </p:oleObj>
                </mc:Choice>
                <mc:Fallback>
                  <p:oleObj name="公式" r:id="rId16" imgW="330120" imgH="355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7" name="Object 19"/>
            <p:cNvGraphicFramePr>
              <a:graphicFrameLocks noChangeAspect="1"/>
            </p:cNvGraphicFramePr>
            <p:nvPr/>
          </p:nvGraphicFramePr>
          <p:xfrm>
            <a:off x="4831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1" name="公式" r:id="rId18" imgW="330120" imgH="368280" progId="Equation.3">
                    <p:embed/>
                  </p:oleObj>
                </mc:Choice>
                <mc:Fallback>
                  <p:oleObj name="公式" r:id="rId18" imgW="330120" imgH="3682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03389" y="4365625"/>
            <a:ext cx="7939087" cy="579438"/>
            <a:chOff x="113" y="2750"/>
            <a:chExt cx="5001" cy="365"/>
          </a:xfrm>
        </p:grpSpPr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13" y="2750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d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90" name="Object 22"/>
            <p:cNvGraphicFramePr>
              <a:graphicFrameLocks noChangeAspect="1"/>
            </p:cNvGraphicFramePr>
            <p:nvPr/>
          </p:nvGraphicFramePr>
          <p:xfrm>
            <a:off x="3651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2" name="公式" r:id="rId20" imgW="330120" imgH="368280" progId="Equation.3">
                    <p:embed/>
                  </p:oleObj>
                </mc:Choice>
                <mc:Fallback>
                  <p:oleObj name="公式" r:id="rId20" imgW="330120" imgH="3682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1" name="Object 23"/>
            <p:cNvGraphicFramePr>
              <a:graphicFrameLocks noChangeAspect="1"/>
            </p:cNvGraphicFramePr>
            <p:nvPr/>
          </p:nvGraphicFramePr>
          <p:xfrm>
            <a:off x="4059" y="2750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3" name="公式" r:id="rId22" imgW="330120" imgH="355680" progId="Equation.3">
                    <p:embed/>
                  </p:oleObj>
                </mc:Choice>
                <mc:Fallback>
                  <p:oleObj name="公式" r:id="rId22" imgW="330120" imgH="3556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50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2" name="Object 24"/>
            <p:cNvGraphicFramePr>
              <a:graphicFrameLocks noChangeAspect="1"/>
            </p:cNvGraphicFramePr>
            <p:nvPr/>
          </p:nvGraphicFramePr>
          <p:xfrm>
            <a:off x="4467" y="2750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4" name="公式" r:id="rId24" imgW="330120" imgH="355680" progId="Equation.3">
                    <p:embed/>
                  </p:oleObj>
                </mc:Choice>
                <mc:Fallback>
                  <p:oleObj name="公式" r:id="rId24" imgW="330120" imgH="3556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50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3" name="Object 25"/>
            <p:cNvGraphicFramePr>
              <a:graphicFrameLocks noChangeAspect="1"/>
            </p:cNvGraphicFramePr>
            <p:nvPr/>
          </p:nvGraphicFramePr>
          <p:xfrm>
            <a:off x="4830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5" name="公式" r:id="rId26" imgW="330120" imgH="368280" progId="Equation.3">
                    <p:embed/>
                  </p:oleObj>
                </mc:Choice>
                <mc:Fallback>
                  <p:oleObj name="公式" r:id="rId26" imgW="330120" imgH="3682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703388" y="2636837"/>
            <a:ext cx="8556626" cy="584199"/>
            <a:chOff x="113" y="1661"/>
            <a:chExt cx="5390" cy="368"/>
          </a:xfrm>
        </p:grpSpPr>
        <p:sp>
          <p:nvSpPr>
            <p:cNvPr id="237595" name="Rectangle 27"/>
            <p:cNvSpPr>
              <a:spLocks noChangeArrowheads="1"/>
            </p:cNvSpPr>
            <p:nvPr/>
          </p:nvSpPr>
          <p:spPr bwMode="auto">
            <a:xfrm>
              <a:off x="113" y="1661"/>
              <a:ext cx="53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load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 flipV="1">
              <a:off x="1882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 flipH="1">
              <a:off x="1746" y="19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1882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03389" y="3284536"/>
            <a:ext cx="8609013" cy="584199"/>
            <a:chOff x="113" y="2069"/>
            <a:chExt cx="5423" cy="368"/>
          </a:xfrm>
        </p:grpSpPr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113" y="2069"/>
              <a:ext cx="54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addition counter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 flipV="1">
              <a:off x="1882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ShapeType="1"/>
            </p:cNvSpPr>
            <p:nvPr/>
          </p:nvSpPr>
          <p:spPr bwMode="auto">
            <a:xfrm flipH="1">
              <a:off x="1746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ShapeType="1"/>
            </p:cNvSpPr>
            <p:nvPr/>
          </p:nvSpPr>
          <p:spPr bwMode="auto">
            <a:xfrm>
              <a:off x="1882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604" name="Line 36"/>
          <p:cNvSpPr>
            <a:spLocks noChangeShapeType="1"/>
          </p:cNvSpPr>
          <p:nvPr/>
        </p:nvSpPr>
        <p:spPr bwMode="auto">
          <a:xfrm>
            <a:off x="1847851" y="1412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667901" y="3905913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keep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9577" y="260649"/>
            <a:ext cx="6280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Table of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Integrated Counter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740024" y="5171708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second line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LD NOT is 0, the counted number will be set to D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when the next clock pulse (rising edge) triggers.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774826" y="1341439"/>
            <a:ext cx="52405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 LD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03389" y="2008189"/>
            <a:ext cx="9432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1774826" y="202723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7032625" y="1412876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2453700" y="1427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9191626" y="1412876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78" name="公式" r:id="rId4" imgW="470160" imgH="368280" progId="Equation.3">
                  <p:embed/>
                </p:oleObj>
              </mc:Choice>
              <mc:Fallback>
                <p:oleObj name="公式" r:id="rId4" imgW="47016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6" y="1412876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7751763" y="1484314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79" name="公式" r:id="rId6" imgW="470160" imgH="355680" progId="Equation.3">
                  <p:embed/>
                </p:oleObj>
              </mc:Choice>
              <mc:Fallback>
                <p:oleObj name="公式" r:id="rId6" imgW="470160" imgH="355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1484314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0" name="Object 12"/>
          <p:cNvGraphicFramePr>
            <a:graphicFrameLocks noChangeAspect="1"/>
          </p:cNvGraphicFramePr>
          <p:nvPr/>
        </p:nvGraphicFramePr>
        <p:xfrm>
          <a:off x="7104063" y="1484313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80" name="公式" r:id="rId8" imgW="470160" imgH="368280" progId="Equation.3">
                  <p:embed/>
                </p:oleObj>
              </mc:Choice>
              <mc:Fallback>
                <p:oleObj name="公式" r:id="rId8" imgW="47016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484313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8401051" y="1412875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81" name="公式" r:id="rId10" imgW="470160" imgH="355680" progId="Equation.3">
                  <p:embed/>
                </p:oleObj>
              </mc:Choice>
              <mc:Fallback>
                <p:oleObj name="公式" r:id="rId10" imgW="470160" imgH="355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1412875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03389" y="3789364"/>
            <a:ext cx="7940675" cy="579437"/>
            <a:chOff x="113" y="2387"/>
            <a:chExt cx="5002" cy="365"/>
          </a:xfrm>
        </p:grpSpPr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113" y="2387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84" name="Object 16"/>
            <p:cNvGraphicFramePr>
              <a:graphicFrameLocks noChangeAspect="1"/>
            </p:cNvGraphicFramePr>
            <p:nvPr/>
          </p:nvGraphicFramePr>
          <p:xfrm>
            <a:off x="3652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2" name="公式" r:id="rId12" imgW="330120" imgH="368280" progId="Equation.3">
                    <p:embed/>
                  </p:oleObj>
                </mc:Choice>
                <mc:Fallback>
                  <p:oleObj name="公式" r:id="rId12" imgW="330120" imgH="368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5" name="Object 17"/>
            <p:cNvGraphicFramePr>
              <a:graphicFrameLocks noChangeAspect="1"/>
            </p:cNvGraphicFramePr>
            <p:nvPr/>
          </p:nvGraphicFramePr>
          <p:xfrm>
            <a:off x="4060" y="2432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3" name="公式" r:id="rId14" imgW="330120" imgH="355680" progId="Equation.3">
                    <p:embed/>
                  </p:oleObj>
                </mc:Choice>
                <mc:Fallback>
                  <p:oleObj name="公式" r:id="rId14" imgW="330120" imgH="355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432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6" name="Object 18"/>
            <p:cNvGraphicFramePr>
              <a:graphicFrameLocks noChangeAspect="1"/>
            </p:cNvGraphicFramePr>
            <p:nvPr/>
          </p:nvGraphicFramePr>
          <p:xfrm>
            <a:off x="4468" y="2432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4" name="公式" r:id="rId16" imgW="330120" imgH="355680" progId="Equation.3">
                    <p:embed/>
                  </p:oleObj>
                </mc:Choice>
                <mc:Fallback>
                  <p:oleObj name="公式" r:id="rId16" imgW="330120" imgH="355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7" name="Object 19"/>
            <p:cNvGraphicFramePr>
              <a:graphicFrameLocks noChangeAspect="1"/>
            </p:cNvGraphicFramePr>
            <p:nvPr/>
          </p:nvGraphicFramePr>
          <p:xfrm>
            <a:off x="4831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5" name="公式" r:id="rId18" imgW="330120" imgH="368280" progId="Equation.3">
                    <p:embed/>
                  </p:oleObj>
                </mc:Choice>
                <mc:Fallback>
                  <p:oleObj name="公式" r:id="rId18" imgW="330120" imgH="3682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03389" y="4365625"/>
            <a:ext cx="7939087" cy="579438"/>
            <a:chOff x="113" y="2750"/>
            <a:chExt cx="5001" cy="365"/>
          </a:xfrm>
        </p:grpSpPr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13" y="2750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d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90" name="Object 22"/>
            <p:cNvGraphicFramePr>
              <a:graphicFrameLocks noChangeAspect="1"/>
            </p:cNvGraphicFramePr>
            <p:nvPr/>
          </p:nvGraphicFramePr>
          <p:xfrm>
            <a:off x="3651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6" name="公式" r:id="rId20" imgW="330120" imgH="368280" progId="Equation.3">
                    <p:embed/>
                  </p:oleObj>
                </mc:Choice>
                <mc:Fallback>
                  <p:oleObj name="公式" r:id="rId20" imgW="330120" imgH="3682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1" name="Object 23"/>
            <p:cNvGraphicFramePr>
              <a:graphicFrameLocks noChangeAspect="1"/>
            </p:cNvGraphicFramePr>
            <p:nvPr/>
          </p:nvGraphicFramePr>
          <p:xfrm>
            <a:off x="4059" y="2750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7" name="公式" r:id="rId22" imgW="330120" imgH="355680" progId="Equation.3">
                    <p:embed/>
                  </p:oleObj>
                </mc:Choice>
                <mc:Fallback>
                  <p:oleObj name="公式" r:id="rId22" imgW="330120" imgH="3556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50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2" name="Object 24"/>
            <p:cNvGraphicFramePr>
              <a:graphicFrameLocks noChangeAspect="1"/>
            </p:cNvGraphicFramePr>
            <p:nvPr/>
          </p:nvGraphicFramePr>
          <p:xfrm>
            <a:off x="4467" y="2750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8" name="公式" r:id="rId24" imgW="330120" imgH="355680" progId="Equation.3">
                    <p:embed/>
                  </p:oleObj>
                </mc:Choice>
                <mc:Fallback>
                  <p:oleObj name="公式" r:id="rId24" imgW="330120" imgH="3556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50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3" name="Object 25"/>
            <p:cNvGraphicFramePr>
              <a:graphicFrameLocks noChangeAspect="1"/>
            </p:cNvGraphicFramePr>
            <p:nvPr/>
          </p:nvGraphicFramePr>
          <p:xfrm>
            <a:off x="4830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9" name="公式" r:id="rId26" imgW="330120" imgH="368280" progId="Equation.3">
                    <p:embed/>
                  </p:oleObj>
                </mc:Choice>
                <mc:Fallback>
                  <p:oleObj name="公式" r:id="rId26" imgW="330120" imgH="3682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703388" y="2636837"/>
            <a:ext cx="8556626" cy="584199"/>
            <a:chOff x="113" y="1661"/>
            <a:chExt cx="5390" cy="368"/>
          </a:xfrm>
        </p:grpSpPr>
        <p:sp>
          <p:nvSpPr>
            <p:cNvPr id="237595" name="Rectangle 27"/>
            <p:cNvSpPr>
              <a:spLocks noChangeArrowheads="1"/>
            </p:cNvSpPr>
            <p:nvPr/>
          </p:nvSpPr>
          <p:spPr bwMode="auto">
            <a:xfrm>
              <a:off x="113" y="1661"/>
              <a:ext cx="53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load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 flipV="1">
              <a:off x="1882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 flipH="1">
              <a:off x="1746" y="19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1882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03389" y="3284536"/>
            <a:ext cx="8609013" cy="584199"/>
            <a:chOff x="113" y="2069"/>
            <a:chExt cx="5423" cy="368"/>
          </a:xfrm>
        </p:grpSpPr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113" y="2069"/>
              <a:ext cx="54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addition counter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 flipV="1">
              <a:off x="1882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ShapeType="1"/>
            </p:cNvSpPr>
            <p:nvPr/>
          </p:nvSpPr>
          <p:spPr bwMode="auto">
            <a:xfrm flipH="1">
              <a:off x="1746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ShapeType="1"/>
            </p:cNvSpPr>
            <p:nvPr/>
          </p:nvSpPr>
          <p:spPr bwMode="auto">
            <a:xfrm>
              <a:off x="1882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604" name="Line 36"/>
          <p:cNvSpPr>
            <a:spLocks noChangeShapeType="1"/>
          </p:cNvSpPr>
          <p:nvPr/>
        </p:nvSpPr>
        <p:spPr bwMode="auto">
          <a:xfrm>
            <a:off x="1847851" y="1412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667901" y="3905913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keep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9577" y="260649"/>
            <a:ext cx="6280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Function Table of 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Integrated Counter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32520" y="508518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third line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 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effectLst/>
                <a:latin typeface="Times New Roman" pitchFamily="18" charset="0"/>
                <a:cs typeface="Times New Roman" pitchFamily="18" charset="0"/>
              </a:rPr>
              <a:t> is 11, the chip is acting as the addition counter. Otherwise, the counted number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unchanged (the 4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5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line).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0312" y="1052736"/>
            <a:ext cx="6162675" cy="4249738"/>
            <a:chOff x="446311" y="1052736"/>
            <a:chExt cx="6162675" cy="4249738"/>
          </a:xfrm>
        </p:grpSpPr>
        <p:sp>
          <p:nvSpPr>
            <p:cNvPr id="238596" name="Rectangle 4"/>
            <p:cNvSpPr>
              <a:spLocks noChangeArrowheads="1"/>
            </p:cNvSpPr>
            <p:nvPr/>
          </p:nvSpPr>
          <p:spPr bwMode="auto">
            <a:xfrm>
              <a:off x="1741711" y="2414811"/>
              <a:ext cx="3733800" cy="213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1741711" y="3624486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8598" name="Rectangle 6"/>
            <p:cNvSpPr>
              <a:spLocks noChangeArrowheads="1"/>
            </p:cNvSpPr>
            <p:nvPr/>
          </p:nvSpPr>
          <p:spPr bwMode="auto">
            <a:xfrm>
              <a:off x="2503711" y="3934049"/>
              <a:ext cx="209704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4561111" y="4005486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LD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8600" name="Rectangle 8"/>
            <p:cNvSpPr>
              <a:spLocks noChangeArrowheads="1"/>
            </p:cNvSpPr>
            <p:nvPr/>
          </p:nvSpPr>
          <p:spPr bwMode="auto">
            <a:xfrm>
              <a:off x="2046511" y="2414811"/>
              <a:ext cx="209544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8601" name="Rectangle 9"/>
            <p:cNvSpPr>
              <a:spLocks noChangeArrowheads="1"/>
            </p:cNvSpPr>
            <p:nvPr/>
          </p:nvSpPr>
          <p:spPr bwMode="auto">
            <a:xfrm>
              <a:off x="2732311" y="3091086"/>
              <a:ext cx="1606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74LS161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8602" name="Line 10"/>
            <p:cNvSpPr>
              <a:spLocks noChangeShapeType="1"/>
            </p:cNvSpPr>
            <p:nvPr/>
          </p:nvSpPr>
          <p:spPr bwMode="auto">
            <a:xfrm flipV="1">
              <a:off x="5094511" y="4653186"/>
              <a:ext cx="0" cy="276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03" name="Line 11"/>
            <p:cNvSpPr>
              <a:spLocks noChangeShapeType="1"/>
            </p:cNvSpPr>
            <p:nvPr/>
          </p:nvSpPr>
          <p:spPr bwMode="auto">
            <a:xfrm>
              <a:off x="4865911" y="4091211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04" name="Line 12"/>
            <p:cNvSpPr>
              <a:spLocks noChangeShapeType="1"/>
            </p:cNvSpPr>
            <p:nvPr/>
          </p:nvSpPr>
          <p:spPr bwMode="auto">
            <a:xfrm flipH="1" flipV="1">
              <a:off x="6608986" y="1628999"/>
              <a:ext cx="0" cy="3313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05" name="Line 13"/>
            <p:cNvSpPr>
              <a:spLocks noChangeShapeType="1"/>
            </p:cNvSpPr>
            <p:nvPr/>
          </p:nvSpPr>
          <p:spPr bwMode="auto">
            <a:xfrm>
              <a:off x="2732311" y="4548411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06" name="Line 14"/>
            <p:cNvSpPr>
              <a:spLocks noChangeShapeType="1"/>
            </p:cNvSpPr>
            <p:nvPr/>
          </p:nvSpPr>
          <p:spPr bwMode="auto">
            <a:xfrm>
              <a:off x="3265711" y="4548411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07" name="Line 15"/>
            <p:cNvSpPr>
              <a:spLocks noChangeShapeType="1"/>
            </p:cNvSpPr>
            <p:nvPr/>
          </p:nvSpPr>
          <p:spPr bwMode="auto">
            <a:xfrm>
              <a:off x="3799111" y="4548411"/>
              <a:ext cx="0" cy="465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08" name="Line 16"/>
            <p:cNvSpPr>
              <a:spLocks noChangeShapeType="1"/>
            </p:cNvSpPr>
            <p:nvPr/>
          </p:nvSpPr>
          <p:spPr bwMode="auto">
            <a:xfrm>
              <a:off x="4256311" y="4548411"/>
              <a:ext cx="0" cy="754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H="1">
              <a:off x="1055911" y="3938811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1" name="Rectangle 19"/>
            <p:cNvSpPr>
              <a:spLocks noChangeArrowheads="1"/>
            </p:cNvSpPr>
            <p:nvPr/>
          </p:nvSpPr>
          <p:spPr bwMode="auto">
            <a:xfrm>
              <a:off x="446311" y="3624486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 flipV="1">
              <a:off x="2198911" y="1052736"/>
              <a:ext cx="0" cy="136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 flipV="1">
              <a:off x="2732311" y="1197199"/>
              <a:ext cx="0" cy="1217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4" name="Line 22"/>
            <p:cNvSpPr>
              <a:spLocks noChangeShapeType="1"/>
            </p:cNvSpPr>
            <p:nvPr/>
          </p:nvSpPr>
          <p:spPr bwMode="auto">
            <a:xfrm flipV="1">
              <a:off x="3265711" y="1197199"/>
              <a:ext cx="0" cy="1217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5" name="Line 23"/>
            <p:cNvSpPr>
              <a:spLocks noChangeShapeType="1"/>
            </p:cNvSpPr>
            <p:nvPr/>
          </p:nvSpPr>
          <p:spPr bwMode="auto">
            <a:xfrm flipV="1">
              <a:off x="3800698" y="1125761"/>
              <a:ext cx="0" cy="127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8" name="Line 26"/>
            <p:cNvSpPr>
              <a:spLocks noChangeShapeType="1"/>
            </p:cNvSpPr>
            <p:nvPr/>
          </p:nvSpPr>
          <p:spPr bwMode="auto">
            <a:xfrm>
              <a:off x="5096098" y="4942111"/>
              <a:ext cx="1512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19" name="Line 27"/>
            <p:cNvSpPr>
              <a:spLocks noChangeShapeType="1"/>
            </p:cNvSpPr>
            <p:nvPr/>
          </p:nvSpPr>
          <p:spPr bwMode="auto">
            <a:xfrm>
              <a:off x="2721198" y="5013549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20" name="Line 28"/>
            <p:cNvSpPr>
              <a:spLocks noChangeShapeType="1"/>
            </p:cNvSpPr>
            <p:nvPr/>
          </p:nvSpPr>
          <p:spPr bwMode="auto">
            <a:xfrm>
              <a:off x="4016598" y="5302474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21" name="Line 29"/>
            <p:cNvSpPr>
              <a:spLocks noChangeShapeType="1"/>
            </p:cNvSpPr>
            <p:nvPr/>
          </p:nvSpPr>
          <p:spPr bwMode="auto">
            <a:xfrm flipH="1">
              <a:off x="3800698" y="191792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22" name="Line 30"/>
            <p:cNvSpPr>
              <a:spLocks noChangeShapeType="1"/>
            </p:cNvSpPr>
            <p:nvPr/>
          </p:nvSpPr>
          <p:spPr bwMode="auto">
            <a:xfrm>
              <a:off x="3224436" y="1628999"/>
              <a:ext cx="1439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23" name="Line 31"/>
            <p:cNvSpPr>
              <a:spLocks noChangeShapeType="1"/>
            </p:cNvSpPr>
            <p:nvPr/>
          </p:nvSpPr>
          <p:spPr bwMode="auto">
            <a:xfrm>
              <a:off x="2216373" y="1341661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24" name="Oval 32"/>
            <p:cNvSpPr>
              <a:spLocks noChangeArrowheads="1"/>
            </p:cNvSpPr>
            <p:nvPr/>
          </p:nvSpPr>
          <p:spPr bwMode="auto">
            <a:xfrm>
              <a:off x="2121786" y="1270224"/>
              <a:ext cx="144462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8625" name="Oval 33"/>
            <p:cNvSpPr>
              <a:spLocks noChangeArrowheads="1"/>
            </p:cNvSpPr>
            <p:nvPr/>
          </p:nvSpPr>
          <p:spPr bwMode="auto">
            <a:xfrm>
              <a:off x="3189711" y="1557561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8626" name="Oval 34"/>
            <p:cNvSpPr>
              <a:spLocks noChangeArrowheads="1"/>
            </p:cNvSpPr>
            <p:nvPr/>
          </p:nvSpPr>
          <p:spPr bwMode="auto">
            <a:xfrm>
              <a:off x="3729261" y="1844899"/>
              <a:ext cx="144462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8627" name="Oval 35"/>
            <p:cNvSpPr>
              <a:spLocks noChangeArrowheads="1"/>
            </p:cNvSpPr>
            <p:nvPr/>
          </p:nvSpPr>
          <p:spPr bwMode="auto">
            <a:xfrm>
              <a:off x="5240561" y="1557561"/>
              <a:ext cx="215900" cy="215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8628" name="Line 36"/>
            <p:cNvSpPr>
              <a:spLocks noChangeShapeType="1"/>
            </p:cNvSpPr>
            <p:nvPr/>
          </p:nvSpPr>
          <p:spPr bwMode="auto">
            <a:xfrm>
              <a:off x="5456461" y="1628999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8629" name="Oval 37"/>
            <p:cNvSpPr>
              <a:spLocks noChangeArrowheads="1"/>
            </p:cNvSpPr>
            <p:nvPr/>
          </p:nvSpPr>
          <p:spPr bwMode="auto">
            <a:xfrm>
              <a:off x="5024661" y="4543561"/>
              <a:ext cx="152400" cy="1508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659540" y="1216232"/>
              <a:ext cx="571504" cy="777041"/>
              <a:chOff x="7177088" y="3041650"/>
              <a:chExt cx="768350" cy="633439"/>
            </a:xfrm>
          </p:grpSpPr>
          <p:sp>
            <p:nvSpPr>
              <p:cNvPr id="47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1703512" y="44624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 1: Implement the addition counter ranging from 0000 to 1011 by the loading method.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73121" name="Object 1"/>
          <p:cNvGraphicFramePr>
            <a:graphicFrameLocks noChangeAspect="1"/>
          </p:cNvGraphicFramePr>
          <p:nvPr/>
        </p:nvGraphicFramePr>
        <p:xfrm>
          <a:off x="8451032" y="1340768"/>
          <a:ext cx="17494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346" name="Equation" r:id="rId4" imgW="761760" imgH="507960" progId="Equation.DSMT4">
                  <p:embed/>
                </p:oleObj>
              </mc:Choice>
              <mc:Fallback>
                <p:oleObj name="Equation" r:id="rId4" imgW="761760" imgH="507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032" y="1340768"/>
                        <a:ext cx="1749425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1559496" y="5085184"/>
            <a:ext cx="9108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7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, the output of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NAND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gate is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LD NOT 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, the counted number will be set to 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(D</a:t>
            </a:r>
            <a:r>
              <a:rPr lang="en-US" altLang="zh-CN" sz="27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) when the next clock pulse (</a:t>
            </a:r>
            <a:r>
              <a:rPr lang="en-US" altLang="zh-CN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rising edge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) triggers.</a:t>
            </a:r>
            <a:endParaRPr lang="zh-CN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223520" y="4924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4719464" y="493278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5704426" y="494116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4000" y="1556793"/>
            <a:ext cx="9144000" cy="3316287"/>
            <a:chOff x="0" y="1556792"/>
            <a:chExt cx="9144000" cy="3316287"/>
          </a:xfrm>
        </p:grpSpPr>
        <p:sp>
          <p:nvSpPr>
            <p:cNvPr id="240644" name="Line 4"/>
            <p:cNvSpPr>
              <a:spLocks noChangeShapeType="1"/>
            </p:cNvSpPr>
            <p:nvPr/>
          </p:nvSpPr>
          <p:spPr bwMode="auto">
            <a:xfrm>
              <a:off x="919163" y="1861592"/>
              <a:ext cx="533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45" name="Line 5"/>
            <p:cNvSpPr>
              <a:spLocks noChangeShapeType="1"/>
            </p:cNvSpPr>
            <p:nvPr/>
          </p:nvSpPr>
          <p:spPr bwMode="auto">
            <a:xfrm>
              <a:off x="2519363" y="1861592"/>
              <a:ext cx="4572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46" name="Line 6"/>
            <p:cNvSpPr>
              <a:spLocks noChangeShapeType="1"/>
            </p:cNvSpPr>
            <p:nvPr/>
          </p:nvSpPr>
          <p:spPr bwMode="auto">
            <a:xfrm>
              <a:off x="3967163" y="1861592"/>
              <a:ext cx="609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47" name="Line 7"/>
            <p:cNvSpPr>
              <a:spLocks noChangeShapeType="1"/>
            </p:cNvSpPr>
            <p:nvPr/>
          </p:nvSpPr>
          <p:spPr bwMode="auto">
            <a:xfrm>
              <a:off x="5567363" y="1861592"/>
              <a:ext cx="6858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48" name="Line 8"/>
            <p:cNvSpPr>
              <a:spLocks noChangeShapeType="1"/>
            </p:cNvSpPr>
            <p:nvPr/>
          </p:nvSpPr>
          <p:spPr bwMode="auto">
            <a:xfrm>
              <a:off x="8893175" y="2133054"/>
              <a:ext cx="0" cy="22098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49" name="Line 9"/>
            <p:cNvSpPr>
              <a:spLocks noChangeShapeType="1"/>
            </p:cNvSpPr>
            <p:nvPr/>
          </p:nvSpPr>
          <p:spPr bwMode="auto">
            <a:xfrm flipH="1">
              <a:off x="7010400" y="4593679"/>
              <a:ext cx="914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50" name="Line 10"/>
            <p:cNvSpPr>
              <a:spLocks noChangeShapeType="1"/>
            </p:cNvSpPr>
            <p:nvPr/>
          </p:nvSpPr>
          <p:spPr bwMode="auto">
            <a:xfrm flipH="1">
              <a:off x="5410200" y="4593679"/>
              <a:ext cx="609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51" name="Line 11"/>
            <p:cNvSpPr>
              <a:spLocks noChangeShapeType="1"/>
            </p:cNvSpPr>
            <p:nvPr/>
          </p:nvSpPr>
          <p:spPr bwMode="auto">
            <a:xfrm flipH="1">
              <a:off x="3886200" y="4593679"/>
              <a:ext cx="609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52" name="Line 12"/>
            <p:cNvSpPr>
              <a:spLocks noChangeShapeType="1"/>
            </p:cNvSpPr>
            <p:nvPr/>
          </p:nvSpPr>
          <p:spPr bwMode="auto">
            <a:xfrm flipH="1">
              <a:off x="2411413" y="4580979"/>
              <a:ext cx="61912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53" name="Line 13"/>
            <p:cNvSpPr>
              <a:spLocks noChangeShapeType="1"/>
            </p:cNvSpPr>
            <p:nvPr/>
          </p:nvSpPr>
          <p:spPr bwMode="auto">
            <a:xfrm flipV="1">
              <a:off x="468313" y="2204492"/>
              <a:ext cx="0" cy="2057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539750" y="2996654"/>
              <a:ext cx="525817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LD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Rising edge triggered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612775" y="3068092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56" name="Rectangle 16"/>
            <p:cNvSpPr>
              <a:spLocks noChangeArrowheads="1"/>
            </p:cNvSpPr>
            <p:nvPr/>
          </p:nvSpPr>
          <p:spPr bwMode="auto">
            <a:xfrm>
              <a:off x="0" y="155679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</a:t>
              </a:r>
            </a:p>
          </p:txBody>
        </p:sp>
        <p:sp>
          <p:nvSpPr>
            <p:cNvPr id="240657" name="Rectangle 17"/>
            <p:cNvSpPr>
              <a:spLocks noChangeArrowheads="1"/>
            </p:cNvSpPr>
            <p:nvPr/>
          </p:nvSpPr>
          <p:spPr bwMode="auto">
            <a:xfrm>
              <a:off x="1452563" y="155679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0001</a:t>
              </a:r>
            </a:p>
          </p:txBody>
        </p:sp>
        <p:sp>
          <p:nvSpPr>
            <p:cNvPr id="240658" name="Rectangle 18"/>
            <p:cNvSpPr>
              <a:spLocks noChangeArrowheads="1"/>
            </p:cNvSpPr>
            <p:nvPr/>
          </p:nvSpPr>
          <p:spPr bwMode="auto">
            <a:xfrm>
              <a:off x="2976563" y="155679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240659" name="Rectangle 19"/>
            <p:cNvSpPr>
              <a:spLocks noChangeArrowheads="1"/>
            </p:cNvSpPr>
            <p:nvPr/>
          </p:nvSpPr>
          <p:spPr bwMode="auto">
            <a:xfrm>
              <a:off x="4500563" y="155679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240660" name="Rectangle 20"/>
            <p:cNvSpPr>
              <a:spLocks noChangeArrowheads="1"/>
            </p:cNvSpPr>
            <p:nvPr/>
          </p:nvSpPr>
          <p:spPr bwMode="auto">
            <a:xfrm>
              <a:off x="6253163" y="155679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0100</a:t>
              </a:r>
            </a:p>
          </p:txBody>
        </p:sp>
        <p:sp>
          <p:nvSpPr>
            <p:cNvPr id="240661" name="Rectangle 21"/>
            <p:cNvSpPr>
              <a:spLocks noChangeArrowheads="1"/>
            </p:cNvSpPr>
            <p:nvPr/>
          </p:nvSpPr>
          <p:spPr bwMode="auto">
            <a:xfrm>
              <a:off x="8147050" y="155679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40662" name="Rectangle 22"/>
            <p:cNvSpPr>
              <a:spLocks noChangeArrowheads="1"/>
            </p:cNvSpPr>
            <p:nvPr/>
          </p:nvSpPr>
          <p:spPr bwMode="auto">
            <a:xfrm>
              <a:off x="6019800" y="4288879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240663" name="Rectangle 23"/>
            <p:cNvSpPr>
              <a:spLocks noChangeArrowheads="1"/>
            </p:cNvSpPr>
            <p:nvPr/>
          </p:nvSpPr>
          <p:spPr bwMode="auto">
            <a:xfrm>
              <a:off x="4419600" y="4288879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1000</a:t>
              </a:r>
            </a:p>
          </p:txBody>
        </p:sp>
        <p:sp>
          <p:nvSpPr>
            <p:cNvPr id="240664" name="Rectangle 24"/>
            <p:cNvSpPr>
              <a:spLocks noChangeArrowheads="1"/>
            </p:cNvSpPr>
            <p:nvPr/>
          </p:nvSpPr>
          <p:spPr bwMode="auto">
            <a:xfrm>
              <a:off x="2971800" y="4288879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1001</a:t>
              </a:r>
            </a:p>
          </p:txBody>
        </p:sp>
        <p:sp>
          <p:nvSpPr>
            <p:cNvPr id="240665" name="Rectangle 25"/>
            <p:cNvSpPr>
              <a:spLocks noChangeArrowheads="1"/>
            </p:cNvSpPr>
            <p:nvPr/>
          </p:nvSpPr>
          <p:spPr bwMode="auto">
            <a:xfrm>
              <a:off x="1476375" y="429364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</p:txBody>
        </p:sp>
        <p:sp>
          <p:nvSpPr>
            <p:cNvPr id="240666" name="Rectangle 26"/>
            <p:cNvSpPr>
              <a:spLocks noChangeArrowheads="1"/>
            </p:cNvSpPr>
            <p:nvPr/>
          </p:nvSpPr>
          <p:spPr bwMode="auto">
            <a:xfrm>
              <a:off x="8147050" y="429364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>
              <a:off x="7380288" y="1917154"/>
              <a:ext cx="6858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0668" name="Rectangle 28"/>
            <p:cNvSpPr>
              <a:spLocks noChangeArrowheads="1"/>
            </p:cNvSpPr>
            <p:nvPr/>
          </p:nvSpPr>
          <p:spPr bwMode="auto">
            <a:xfrm>
              <a:off x="0" y="4293642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</p:txBody>
        </p:sp>
        <p:sp>
          <p:nvSpPr>
            <p:cNvPr id="240669" name="Line 29"/>
            <p:cNvSpPr>
              <a:spLocks noChangeShapeType="1"/>
            </p:cNvSpPr>
            <p:nvPr/>
          </p:nvSpPr>
          <p:spPr bwMode="auto">
            <a:xfrm flipH="1">
              <a:off x="971550" y="4652417"/>
              <a:ext cx="61912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927648" y="332657"/>
            <a:ext cx="61590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Counting Range of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Loading Method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31504" y="5171708"/>
            <a:ext cx="8964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When the rising edge triggers, the counted number changes from 1011 to 0000.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is counting from 0000 to 1011.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775520" y="2564904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Implement the addition counter ranging from 0000 to 1011 by the loading method.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9617" y="1484784"/>
            <a:ext cx="5616575" cy="3200400"/>
            <a:chOff x="1115616" y="1484784"/>
            <a:chExt cx="5616575" cy="3200400"/>
          </a:xfrm>
        </p:grpSpPr>
        <p:sp>
          <p:nvSpPr>
            <p:cNvPr id="241668" name="Rectangle 4"/>
            <p:cNvSpPr>
              <a:spLocks noChangeArrowheads="1"/>
            </p:cNvSpPr>
            <p:nvPr/>
          </p:nvSpPr>
          <p:spPr bwMode="auto">
            <a:xfrm>
              <a:off x="2366566" y="2551584"/>
              <a:ext cx="3733800" cy="213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1669" name="Rectangle 5"/>
            <p:cNvSpPr>
              <a:spLocks noChangeArrowheads="1"/>
            </p:cNvSpPr>
            <p:nvPr/>
          </p:nvSpPr>
          <p:spPr bwMode="auto">
            <a:xfrm>
              <a:off x="5508229" y="3008784"/>
              <a:ext cx="7921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1670" name="Rectangle 6"/>
            <p:cNvSpPr>
              <a:spLocks noChangeArrowheads="1"/>
            </p:cNvSpPr>
            <p:nvPr/>
          </p:nvSpPr>
          <p:spPr bwMode="auto">
            <a:xfrm>
              <a:off x="2339579" y="3296122"/>
              <a:ext cx="5905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2518966" y="2465859"/>
              <a:ext cx="195919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3357166" y="3227859"/>
              <a:ext cx="1606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74LS161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1673" name="Line 9"/>
            <p:cNvSpPr>
              <a:spLocks noChangeShapeType="1"/>
            </p:cNvSpPr>
            <p:nvPr/>
          </p:nvSpPr>
          <p:spPr bwMode="auto">
            <a:xfrm>
              <a:off x="5579666" y="308022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74" name="Line 10"/>
            <p:cNvSpPr>
              <a:spLocks noChangeShapeType="1"/>
            </p:cNvSpPr>
            <p:nvPr/>
          </p:nvSpPr>
          <p:spPr bwMode="auto">
            <a:xfrm flipH="1">
              <a:off x="1691879" y="3656484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75" name="Rectangle 11"/>
            <p:cNvSpPr>
              <a:spLocks noChangeArrowheads="1"/>
            </p:cNvSpPr>
            <p:nvPr/>
          </p:nvSpPr>
          <p:spPr bwMode="auto">
            <a:xfrm>
              <a:off x="1115616" y="3369147"/>
              <a:ext cx="5905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 flipV="1">
              <a:off x="2823766" y="1484784"/>
              <a:ext cx="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 flipV="1">
              <a:off x="3357166" y="1484784"/>
              <a:ext cx="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78" name="Line 14"/>
            <p:cNvSpPr>
              <a:spLocks noChangeShapeType="1"/>
            </p:cNvSpPr>
            <p:nvPr/>
          </p:nvSpPr>
          <p:spPr bwMode="auto">
            <a:xfrm flipV="1">
              <a:off x="3890566" y="1560984"/>
              <a:ext cx="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79" name="Line 15"/>
            <p:cNvSpPr>
              <a:spLocks noChangeShapeType="1"/>
            </p:cNvSpPr>
            <p:nvPr/>
          </p:nvSpPr>
          <p:spPr bwMode="auto">
            <a:xfrm flipV="1">
              <a:off x="4423966" y="1484784"/>
              <a:ext cx="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1" name="Line 17"/>
            <p:cNvSpPr>
              <a:spLocks noChangeShapeType="1"/>
            </p:cNvSpPr>
            <p:nvPr/>
          </p:nvSpPr>
          <p:spPr bwMode="auto">
            <a:xfrm flipH="1">
              <a:off x="2823766" y="1713384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2" name="Line 18"/>
            <p:cNvSpPr>
              <a:spLocks noChangeShapeType="1"/>
            </p:cNvSpPr>
            <p:nvPr/>
          </p:nvSpPr>
          <p:spPr bwMode="auto">
            <a:xfrm flipH="1">
              <a:off x="3291020" y="2094384"/>
              <a:ext cx="2367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3" name="Line 19"/>
            <p:cNvSpPr>
              <a:spLocks noChangeShapeType="1"/>
            </p:cNvSpPr>
            <p:nvPr/>
          </p:nvSpPr>
          <p:spPr bwMode="auto">
            <a:xfrm>
              <a:off x="6371829" y="1941984"/>
              <a:ext cx="338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6709966" y="1941984"/>
              <a:ext cx="0" cy="1282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86" name="Oval 22"/>
            <p:cNvSpPr>
              <a:spLocks noChangeArrowheads="1"/>
            </p:cNvSpPr>
            <p:nvPr/>
          </p:nvSpPr>
          <p:spPr bwMode="auto">
            <a:xfrm>
              <a:off x="2747566" y="1637184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1687" name="Oval 23"/>
            <p:cNvSpPr>
              <a:spLocks noChangeArrowheads="1"/>
            </p:cNvSpPr>
            <p:nvPr/>
          </p:nvSpPr>
          <p:spPr bwMode="auto">
            <a:xfrm>
              <a:off x="3294684" y="2000722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1696" name="Line 32"/>
            <p:cNvSpPr>
              <a:spLocks noChangeShapeType="1"/>
            </p:cNvSpPr>
            <p:nvPr/>
          </p:nvSpPr>
          <p:spPr bwMode="auto">
            <a:xfrm>
              <a:off x="6228954" y="3224684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1697" name="Oval 33"/>
            <p:cNvSpPr>
              <a:spLocks noChangeArrowheads="1"/>
            </p:cNvSpPr>
            <p:nvPr/>
          </p:nvSpPr>
          <p:spPr bwMode="auto">
            <a:xfrm>
              <a:off x="6155929" y="1856259"/>
              <a:ext cx="215900" cy="215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1698" name="Oval 34"/>
            <p:cNvSpPr>
              <a:spLocks noChangeArrowheads="1"/>
            </p:cNvSpPr>
            <p:nvPr/>
          </p:nvSpPr>
          <p:spPr bwMode="auto">
            <a:xfrm>
              <a:off x="6084491" y="3153247"/>
              <a:ext cx="152400" cy="1508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643174" y="1508586"/>
              <a:ext cx="500066" cy="777041"/>
              <a:chOff x="7177088" y="3041650"/>
              <a:chExt cx="768350" cy="633439"/>
            </a:xfrm>
          </p:grpSpPr>
          <p:sp>
            <p:nvSpPr>
              <p:cNvPr id="4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524000" y="44624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Example 2: Implement the addition counter ranging from 0000 to 1011 by the clearing method.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71073" name="Object 1"/>
          <p:cNvGraphicFramePr>
            <a:graphicFrameLocks noChangeAspect="1"/>
          </p:cNvGraphicFramePr>
          <p:nvPr/>
        </p:nvGraphicFramePr>
        <p:xfrm>
          <a:off x="8616231" y="2072905"/>
          <a:ext cx="14859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98" name="Equation" r:id="rId4" imgW="647640" imgH="507960" progId="Equation.DSMT4">
                  <p:embed/>
                </p:oleObj>
              </mc:Choice>
              <mc:Fallback>
                <p:oleObj name="Equation" r:id="rId4" imgW="647640" imgH="507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231" y="2072905"/>
                        <a:ext cx="14859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1631504" y="4869160"/>
            <a:ext cx="903649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9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9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9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900" baseline="-25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1100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, the output of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NAND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gate is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 NOT 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, the counted number will be set to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) at once.</a:t>
            </a:r>
          </a:p>
          <a:p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Actually,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1100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US" altLang="zh-CN" sz="29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  <a:r>
              <a:rPr lang="en-US" altLang="zh-CN" sz="2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448" y="1552874"/>
            <a:ext cx="9144000" cy="3316287"/>
            <a:chOff x="3448" y="1552873"/>
            <a:chExt cx="9144000" cy="3316287"/>
          </a:xfrm>
        </p:grpSpPr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 flipV="1">
              <a:off x="470992" y="2272953"/>
              <a:ext cx="0" cy="533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2714" name="Rectangle 26"/>
            <p:cNvSpPr>
              <a:spLocks noChangeArrowheads="1"/>
            </p:cNvSpPr>
            <p:nvPr/>
          </p:nvSpPr>
          <p:spPr bwMode="auto">
            <a:xfrm>
              <a:off x="3448" y="2777009"/>
              <a:ext cx="34676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（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Invisible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922611" y="1857673"/>
              <a:ext cx="533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2522811" y="1857673"/>
              <a:ext cx="4572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3970611" y="1857673"/>
              <a:ext cx="609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5570811" y="1857673"/>
              <a:ext cx="6858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8896623" y="2129135"/>
              <a:ext cx="0" cy="22098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>
              <a:off x="7013848" y="4589760"/>
              <a:ext cx="914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5413648" y="4589760"/>
              <a:ext cx="609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3889648" y="4589760"/>
              <a:ext cx="6096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>
              <a:off x="2414861" y="4577060"/>
              <a:ext cx="61912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 flipV="1">
              <a:off x="470992" y="3425081"/>
              <a:ext cx="769" cy="83289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3448" y="155287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1456011" y="155287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0001</a:t>
              </a: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2980011" y="155287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4504011" y="155287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6256611" y="155287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0100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8150498" y="155287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6023248" y="428496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4423048" y="428496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1000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2975248" y="428496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1001</a:t>
              </a: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479823" y="428972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8150498" y="4221088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7383736" y="1913235"/>
              <a:ext cx="6858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3448" y="4289723"/>
              <a:ext cx="9969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H="1">
              <a:off x="974998" y="4648498"/>
              <a:ext cx="61912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1487488" y="1524000"/>
            <a:ext cx="1155576" cy="1905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927649" y="620689"/>
            <a:ext cx="62055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Counting Range of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Clearing Method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91544" y="5520134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1100 is invisible.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is counting from 0000 to 1011.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4" y="2753052"/>
            <a:ext cx="7772400" cy="1107996"/>
          </a:xfrm>
        </p:spPr>
        <p:txBody>
          <a:bodyPr/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2285665" y="1739269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 F[Q(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1085" name="Rectangle 29"/>
          <p:cNvSpPr>
            <a:spLocks noChangeArrowheads="1"/>
          </p:cNvSpPr>
          <p:nvPr/>
        </p:nvSpPr>
        <p:spPr bwMode="auto">
          <a:xfrm>
            <a:off x="2279651" y="2996953"/>
            <a:ext cx="7364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 F[X(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1774825" y="476251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Output function: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7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4" grpId="0" build="p" autoUpdateAnimBg="0"/>
      <p:bldP spid="30108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703512" y="1988840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Implement the addition counter ranging from 0000 to 1011 by the clearing method.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280" y="228600"/>
            <a:ext cx="8839200" cy="762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6.4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Register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504" y="1268761"/>
            <a:ext cx="8932516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shift register of the 3-bit binary codes by J-K flip-flop.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3-bit binary code shifts from the lower-bit to the higher-bit.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1-bit input variable “X” shifts to the lowest-bit of the binary code.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3-bit binary code is the output of the left shift register.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935361" y="11082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4687961" y="11082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6364361" y="11082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116961" y="11082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8193161" y="42324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6364361" y="43086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4687961" y="43086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859161" y="4232423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134227" name="Group 83"/>
          <p:cNvGrpSpPr>
            <a:grpSpLocks/>
          </p:cNvGrpSpPr>
          <p:nvPr/>
        </p:nvGrpSpPr>
        <p:grpSpPr bwMode="auto">
          <a:xfrm>
            <a:off x="2401961" y="203348"/>
            <a:ext cx="1373188" cy="1068388"/>
            <a:chOff x="720" y="192"/>
            <a:chExt cx="865" cy="673"/>
          </a:xfrm>
        </p:grpSpPr>
        <p:sp>
          <p:nvSpPr>
            <p:cNvPr id="134182" name="Arc 38"/>
            <p:cNvSpPr>
              <a:spLocks/>
            </p:cNvSpPr>
            <p:nvPr/>
          </p:nvSpPr>
          <p:spPr bwMode="auto">
            <a:xfrm>
              <a:off x="961" y="337"/>
              <a:ext cx="624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2980 w 43200"/>
                <a:gd name="T3" fmla="*/ 39959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075"/>
                    <a:pt x="39334" y="36020"/>
                    <a:pt x="32980" y="39959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075"/>
                    <a:pt x="39334" y="36020"/>
                    <a:pt x="32980" y="3995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4" name="Rectangle 40"/>
            <p:cNvSpPr>
              <a:spLocks noChangeArrowheads="1"/>
            </p:cNvSpPr>
            <p:nvPr/>
          </p:nvSpPr>
          <p:spPr bwMode="auto">
            <a:xfrm>
              <a:off x="720" y="19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17" name="Group 73"/>
          <p:cNvGrpSpPr>
            <a:grpSpLocks/>
          </p:cNvGrpSpPr>
          <p:nvPr/>
        </p:nvGrpSpPr>
        <p:grpSpPr bwMode="auto">
          <a:xfrm>
            <a:off x="3849761" y="965349"/>
            <a:ext cx="762000" cy="519113"/>
            <a:chOff x="1632" y="672"/>
            <a:chExt cx="480" cy="327"/>
          </a:xfrm>
        </p:grpSpPr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>
              <a:off x="1632" y="960"/>
              <a:ext cx="4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5" name="Rectangle 41"/>
            <p:cNvSpPr>
              <a:spLocks noChangeArrowheads="1"/>
            </p:cNvSpPr>
            <p:nvPr/>
          </p:nvSpPr>
          <p:spPr bwMode="auto">
            <a:xfrm>
              <a:off x="1728" y="67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0" name="Group 66"/>
          <p:cNvGrpSpPr>
            <a:grpSpLocks/>
          </p:cNvGrpSpPr>
          <p:nvPr/>
        </p:nvGrpSpPr>
        <p:grpSpPr bwMode="auto">
          <a:xfrm>
            <a:off x="5526161" y="965349"/>
            <a:ext cx="838200" cy="519113"/>
            <a:chOff x="2688" y="672"/>
            <a:chExt cx="528" cy="327"/>
          </a:xfrm>
        </p:grpSpPr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688" y="960"/>
              <a:ext cx="52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6" name="Rectangle 42"/>
            <p:cNvSpPr>
              <a:spLocks noChangeArrowheads="1"/>
            </p:cNvSpPr>
            <p:nvPr/>
          </p:nvSpPr>
          <p:spPr bwMode="auto">
            <a:xfrm>
              <a:off x="2832" y="67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18" name="Group 74"/>
          <p:cNvGrpSpPr>
            <a:grpSpLocks/>
          </p:cNvGrpSpPr>
          <p:nvPr/>
        </p:nvGrpSpPr>
        <p:grpSpPr bwMode="auto">
          <a:xfrm>
            <a:off x="5068961" y="355748"/>
            <a:ext cx="3429000" cy="838200"/>
            <a:chOff x="2400" y="288"/>
            <a:chExt cx="2160" cy="528"/>
          </a:xfrm>
        </p:grpSpPr>
        <p:sp>
          <p:nvSpPr>
            <p:cNvPr id="134158" name="Line 14"/>
            <p:cNvSpPr>
              <a:spLocks noChangeShapeType="1"/>
            </p:cNvSpPr>
            <p:nvPr/>
          </p:nvSpPr>
          <p:spPr bwMode="auto">
            <a:xfrm flipV="1">
              <a:off x="2400" y="576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>
              <a:off x="2400" y="576"/>
              <a:ext cx="21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4560" y="576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7" name="Rectangle 43"/>
            <p:cNvSpPr>
              <a:spLocks noChangeArrowheads="1"/>
            </p:cNvSpPr>
            <p:nvPr/>
          </p:nvSpPr>
          <p:spPr bwMode="auto">
            <a:xfrm>
              <a:off x="3360" y="28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9" name="Group 75"/>
          <p:cNvGrpSpPr>
            <a:grpSpLocks/>
          </p:cNvGrpSpPr>
          <p:nvPr/>
        </p:nvGrpSpPr>
        <p:grpSpPr bwMode="auto">
          <a:xfrm>
            <a:off x="5983361" y="1727348"/>
            <a:ext cx="533400" cy="2590800"/>
            <a:chOff x="2976" y="1152"/>
            <a:chExt cx="336" cy="1632"/>
          </a:xfrm>
        </p:grpSpPr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>
              <a:off x="3312" y="1152"/>
              <a:ext cx="0" cy="16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9" name="Rectangle 45"/>
            <p:cNvSpPr>
              <a:spLocks noChangeArrowheads="1"/>
            </p:cNvSpPr>
            <p:nvPr/>
          </p:nvSpPr>
          <p:spPr bwMode="auto">
            <a:xfrm>
              <a:off x="2976" y="115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1" name="Group 67"/>
          <p:cNvGrpSpPr>
            <a:grpSpLocks/>
          </p:cNvGrpSpPr>
          <p:nvPr/>
        </p:nvGrpSpPr>
        <p:grpSpPr bwMode="auto">
          <a:xfrm>
            <a:off x="7202562" y="1727348"/>
            <a:ext cx="1497013" cy="2590800"/>
            <a:chOff x="3744" y="1152"/>
            <a:chExt cx="943" cy="1632"/>
          </a:xfrm>
        </p:grpSpPr>
        <p:sp>
          <p:nvSpPr>
            <p:cNvPr id="134161" name="Line 17"/>
            <p:cNvSpPr>
              <a:spLocks noChangeShapeType="1"/>
            </p:cNvSpPr>
            <p:nvPr/>
          </p:nvSpPr>
          <p:spPr bwMode="auto">
            <a:xfrm>
              <a:off x="3744" y="1152"/>
              <a:ext cx="943" cy="16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8" name="Rectangle 44"/>
            <p:cNvSpPr>
              <a:spLocks noChangeArrowheads="1"/>
            </p:cNvSpPr>
            <p:nvPr/>
          </p:nvSpPr>
          <p:spPr bwMode="auto">
            <a:xfrm>
              <a:off x="3840" y="115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12" name="Group 68"/>
          <p:cNvGrpSpPr>
            <a:grpSpLocks/>
          </p:cNvGrpSpPr>
          <p:nvPr/>
        </p:nvGrpSpPr>
        <p:grpSpPr bwMode="auto">
          <a:xfrm>
            <a:off x="4840362" y="1574948"/>
            <a:ext cx="4633913" cy="4495800"/>
            <a:chOff x="2256" y="1056"/>
            <a:chExt cx="2919" cy="2832"/>
          </a:xfrm>
        </p:grpSpPr>
        <p:sp>
          <p:nvSpPr>
            <p:cNvPr id="134163" name="Line 19"/>
            <p:cNvSpPr>
              <a:spLocks noChangeShapeType="1"/>
            </p:cNvSpPr>
            <p:nvPr/>
          </p:nvSpPr>
          <p:spPr bwMode="auto">
            <a:xfrm flipV="1">
              <a:off x="4848" y="1056"/>
              <a:ext cx="28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4" name="Line 20"/>
            <p:cNvSpPr>
              <a:spLocks noChangeShapeType="1"/>
            </p:cNvSpPr>
            <p:nvPr/>
          </p:nvSpPr>
          <p:spPr bwMode="auto">
            <a:xfrm>
              <a:off x="5136" y="1056"/>
              <a:ext cx="0" cy="28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5" name="Line 21"/>
            <p:cNvSpPr>
              <a:spLocks noChangeShapeType="1"/>
            </p:cNvSpPr>
            <p:nvPr/>
          </p:nvSpPr>
          <p:spPr bwMode="auto">
            <a:xfrm flipH="1">
              <a:off x="2256" y="3888"/>
              <a:ext cx="288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6" name="Line 22"/>
            <p:cNvSpPr>
              <a:spLocks noChangeShapeType="1"/>
            </p:cNvSpPr>
            <p:nvPr/>
          </p:nvSpPr>
          <p:spPr bwMode="auto">
            <a:xfrm flipV="1">
              <a:off x="2256" y="3072"/>
              <a:ext cx="0" cy="81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0" name="Rectangle 46"/>
            <p:cNvSpPr>
              <a:spLocks noChangeArrowheads="1"/>
            </p:cNvSpPr>
            <p:nvPr/>
          </p:nvSpPr>
          <p:spPr bwMode="auto">
            <a:xfrm>
              <a:off x="4848" y="134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0" name="Group 76"/>
          <p:cNvGrpSpPr>
            <a:grpSpLocks/>
          </p:cNvGrpSpPr>
          <p:nvPr/>
        </p:nvGrpSpPr>
        <p:grpSpPr bwMode="auto">
          <a:xfrm>
            <a:off x="3221112" y="1347936"/>
            <a:ext cx="6691313" cy="5105400"/>
            <a:chOff x="1248" y="912"/>
            <a:chExt cx="4215" cy="3216"/>
          </a:xfrm>
        </p:grpSpPr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4848" y="912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>
              <a:off x="5424" y="912"/>
              <a:ext cx="0" cy="321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 flipH="1">
              <a:off x="1248" y="4128"/>
              <a:ext cx="41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0" name="Line 26"/>
            <p:cNvSpPr>
              <a:spLocks noChangeShapeType="1"/>
            </p:cNvSpPr>
            <p:nvPr/>
          </p:nvSpPr>
          <p:spPr bwMode="auto">
            <a:xfrm flipV="1">
              <a:off x="1248" y="3072"/>
              <a:ext cx="0" cy="105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1" name="Rectangle 47"/>
            <p:cNvSpPr>
              <a:spLocks noChangeArrowheads="1"/>
            </p:cNvSpPr>
            <p:nvPr/>
          </p:nvSpPr>
          <p:spPr bwMode="auto">
            <a:xfrm>
              <a:off x="5136" y="134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3" name="Group 69"/>
          <p:cNvGrpSpPr>
            <a:grpSpLocks/>
          </p:cNvGrpSpPr>
          <p:nvPr/>
        </p:nvGrpSpPr>
        <p:grpSpPr bwMode="auto">
          <a:xfrm>
            <a:off x="3392561" y="1574948"/>
            <a:ext cx="4953000" cy="3149600"/>
            <a:chOff x="1344" y="1056"/>
            <a:chExt cx="3120" cy="1984"/>
          </a:xfrm>
        </p:grpSpPr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 flipH="1" flipV="1">
              <a:off x="1344" y="1056"/>
              <a:ext cx="3120" cy="180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2" name="Rectangle 48"/>
            <p:cNvSpPr>
              <a:spLocks noChangeArrowheads="1"/>
            </p:cNvSpPr>
            <p:nvPr/>
          </p:nvSpPr>
          <p:spPr bwMode="auto">
            <a:xfrm>
              <a:off x="3984" y="271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1" name="Group 77"/>
          <p:cNvGrpSpPr>
            <a:grpSpLocks/>
          </p:cNvGrpSpPr>
          <p:nvPr/>
        </p:nvGrpSpPr>
        <p:grpSpPr bwMode="auto">
          <a:xfrm>
            <a:off x="5221361" y="1651148"/>
            <a:ext cx="3200400" cy="2667000"/>
            <a:chOff x="2496" y="1104"/>
            <a:chExt cx="2016" cy="1680"/>
          </a:xfrm>
        </p:grpSpPr>
        <p:sp>
          <p:nvSpPr>
            <p:cNvPr id="134172" name="Line 28"/>
            <p:cNvSpPr>
              <a:spLocks noChangeShapeType="1"/>
            </p:cNvSpPr>
            <p:nvPr/>
          </p:nvSpPr>
          <p:spPr bwMode="auto">
            <a:xfrm flipH="1" flipV="1">
              <a:off x="2496" y="1104"/>
              <a:ext cx="2016" cy="16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3" name="Rectangle 49"/>
            <p:cNvSpPr>
              <a:spLocks noChangeArrowheads="1"/>
            </p:cNvSpPr>
            <p:nvPr/>
          </p:nvSpPr>
          <p:spPr bwMode="auto">
            <a:xfrm>
              <a:off x="4176" y="230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4" name="Group 70"/>
          <p:cNvGrpSpPr>
            <a:grpSpLocks/>
          </p:cNvGrpSpPr>
          <p:nvPr/>
        </p:nvGrpSpPr>
        <p:grpSpPr bwMode="auto">
          <a:xfrm>
            <a:off x="6592962" y="1651148"/>
            <a:ext cx="519113" cy="2819400"/>
            <a:chOff x="3360" y="1104"/>
            <a:chExt cx="327" cy="1776"/>
          </a:xfrm>
        </p:grpSpPr>
        <p:sp>
          <p:nvSpPr>
            <p:cNvPr id="134173" name="Line 29"/>
            <p:cNvSpPr>
              <a:spLocks noChangeShapeType="1"/>
            </p:cNvSpPr>
            <p:nvPr/>
          </p:nvSpPr>
          <p:spPr bwMode="auto">
            <a:xfrm flipV="1">
              <a:off x="3648" y="1104"/>
              <a:ext cx="0" cy="17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3360" y="244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2" name="Group 78"/>
          <p:cNvGrpSpPr>
            <a:grpSpLocks/>
          </p:cNvGrpSpPr>
          <p:nvPr/>
        </p:nvGrpSpPr>
        <p:grpSpPr bwMode="auto">
          <a:xfrm>
            <a:off x="7126361" y="1651149"/>
            <a:ext cx="1524000" cy="2881313"/>
            <a:chOff x="3696" y="1104"/>
            <a:chExt cx="960" cy="1815"/>
          </a:xfrm>
        </p:grpSpPr>
        <p:sp>
          <p:nvSpPr>
            <p:cNvPr id="134174" name="Line 30"/>
            <p:cNvSpPr>
              <a:spLocks noChangeShapeType="1"/>
            </p:cNvSpPr>
            <p:nvPr/>
          </p:nvSpPr>
          <p:spPr bwMode="auto">
            <a:xfrm flipV="1">
              <a:off x="3696" y="1104"/>
              <a:ext cx="960" cy="1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5" name="Rectangle 51"/>
            <p:cNvSpPr>
              <a:spLocks noChangeArrowheads="1"/>
            </p:cNvSpPr>
            <p:nvPr/>
          </p:nvSpPr>
          <p:spPr bwMode="auto">
            <a:xfrm>
              <a:off x="3744" y="259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5" name="Group 71"/>
          <p:cNvGrpSpPr>
            <a:grpSpLocks/>
          </p:cNvGrpSpPr>
          <p:nvPr/>
        </p:nvGrpSpPr>
        <p:grpSpPr bwMode="auto">
          <a:xfrm>
            <a:off x="5297561" y="4851549"/>
            <a:ext cx="3581400" cy="823913"/>
            <a:chOff x="2544" y="3120"/>
            <a:chExt cx="2256" cy="519"/>
          </a:xfrm>
        </p:grpSpPr>
        <p:sp>
          <p:nvSpPr>
            <p:cNvPr id="134175" name="Line 31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6" name="Line 32"/>
            <p:cNvSpPr>
              <a:spLocks noChangeShapeType="1"/>
            </p:cNvSpPr>
            <p:nvPr/>
          </p:nvSpPr>
          <p:spPr bwMode="auto">
            <a:xfrm>
              <a:off x="2544" y="3600"/>
              <a:ext cx="225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7" name="Line 33"/>
            <p:cNvSpPr>
              <a:spLocks noChangeShapeType="1"/>
            </p:cNvSpPr>
            <p:nvPr/>
          </p:nvSpPr>
          <p:spPr bwMode="auto">
            <a:xfrm flipV="1">
              <a:off x="4800" y="3120"/>
              <a:ext cx="0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6" name="Rectangle 52"/>
            <p:cNvSpPr>
              <a:spLocks noChangeArrowheads="1"/>
            </p:cNvSpPr>
            <p:nvPr/>
          </p:nvSpPr>
          <p:spPr bwMode="auto">
            <a:xfrm>
              <a:off x="3168" y="331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5526161" y="4165748"/>
            <a:ext cx="914400" cy="533400"/>
            <a:chOff x="2688" y="2688"/>
            <a:chExt cx="576" cy="336"/>
          </a:xfrm>
        </p:grpSpPr>
        <p:sp>
          <p:nvSpPr>
            <p:cNvPr id="134178" name="Line 34"/>
            <p:cNvSpPr>
              <a:spLocks noChangeShapeType="1"/>
            </p:cNvSpPr>
            <p:nvPr/>
          </p:nvSpPr>
          <p:spPr bwMode="auto">
            <a:xfrm>
              <a:off x="2688" y="3024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7" name="Rectangle 53"/>
            <p:cNvSpPr>
              <a:spLocks noChangeArrowheads="1"/>
            </p:cNvSpPr>
            <p:nvPr/>
          </p:nvSpPr>
          <p:spPr bwMode="auto">
            <a:xfrm>
              <a:off x="2784" y="268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6" name="Group 72"/>
          <p:cNvGrpSpPr>
            <a:grpSpLocks/>
          </p:cNvGrpSpPr>
          <p:nvPr/>
        </p:nvGrpSpPr>
        <p:grpSpPr bwMode="auto">
          <a:xfrm>
            <a:off x="3697361" y="4089548"/>
            <a:ext cx="914400" cy="533400"/>
            <a:chOff x="1536" y="2640"/>
            <a:chExt cx="576" cy="336"/>
          </a:xfrm>
        </p:grpSpPr>
        <p:sp>
          <p:nvSpPr>
            <p:cNvPr id="134179" name="Line 35"/>
            <p:cNvSpPr>
              <a:spLocks noChangeShapeType="1"/>
            </p:cNvSpPr>
            <p:nvPr/>
          </p:nvSpPr>
          <p:spPr bwMode="auto">
            <a:xfrm>
              <a:off x="1536" y="2976"/>
              <a:ext cx="57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8" name="Rectangle 54"/>
            <p:cNvSpPr>
              <a:spLocks noChangeArrowheads="1"/>
            </p:cNvSpPr>
            <p:nvPr/>
          </p:nvSpPr>
          <p:spPr bwMode="auto">
            <a:xfrm>
              <a:off x="1632" y="2640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8" name="Group 84"/>
          <p:cNvGrpSpPr>
            <a:grpSpLocks/>
          </p:cNvGrpSpPr>
          <p:nvPr/>
        </p:nvGrpSpPr>
        <p:grpSpPr bwMode="auto">
          <a:xfrm>
            <a:off x="2706762" y="3098948"/>
            <a:ext cx="989013" cy="1295400"/>
            <a:chOff x="912" y="2016"/>
            <a:chExt cx="623" cy="816"/>
          </a:xfrm>
        </p:grpSpPr>
        <p:sp>
          <p:nvSpPr>
            <p:cNvPr id="134180" name="Arc 36"/>
            <p:cNvSpPr>
              <a:spLocks/>
            </p:cNvSpPr>
            <p:nvPr/>
          </p:nvSpPr>
          <p:spPr bwMode="auto">
            <a:xfrm>
              <a:off x="912" y="2304"/>
              <a:ext cx="623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3246 w 43200"/>
                <a:gd name="T3" fmla="*/ 39792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64"/>
                    <a:pt x="39448" y="35821"/>
                    <a:pt x="33245" y="39791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64"/>
                    <a:pt x="39448" y="35821"/>
                    <a:pt x="33245" y="3979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9" name="Rectangle 55"/>
            <p:cNvSpPr>
              <a:spLocks noChangeArrowheads="1"/>
            </p:cNvSpPr>
            <p:nvPr/>
          </p:nvSpPr>
          <p:spPr bwMode="auto">
            <a:xfrm>
              <a:off x="960" y="2016"/>
              <a:ext cx="3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8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5538936" y="902172"/>
            <a:ext cx="32528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948136" y="1549871"/>
            <a:ext cx="607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X=0     X=1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2795736" y="835496"/>
            <a:ext cx="6324600" cy="525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5462736" y="835496"/>
            <a:ext cx="0" cy="525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2795736" y="2207096"/>
            <a:ext cx="632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5462736" y="1521296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7443936" y="1521296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2948136" y="21689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0    0   0    0 0 0    0 0 1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2948136" y="26261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0    0   1    0 1 0    0 1 1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2948136" y="30833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0    1   0    1 0 0    1 0 1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2948136" y="35405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0    1   1    1 1 0    1 1 1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2948136" y="40358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1    0   0    0 0 0    0 0 1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2948136" y="45311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1    0   1    0 1 0    0 1 1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2948136" y="49883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1    1   0    1 0 0    1 0 1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2948136" y="5445596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1    1   1    1 1 0    1 1 1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2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0" grpId="0" build="p" autoUpdateAnimBg="0"/>
      <p:bldP spid="135181" grpId="0" build="p" autoUpdateAnimBg="0"/>
      <p:bldP spid="135182" grpId="0" build="p" autoUpdateAnimBg="0"/>
      <p:bldP spid="135183" grpId="0" build="p" autoUpdateAnimBg="0"/>
      <p:bldP spid="135184" grpId="0" build="p" autoUpdateAnimBg="0"/>
      <p:bldP spid="135185" grpId="0" build="p" autoUpdateAnimBg="0"/>
      <p:bldP spid="135186" grpId="0" build="p" autoUpdateAnimBg="0"/>
      <p:bldP spid="135187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800600" y="2064296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 flipV="1">
            <a:off x="4800600" y="27500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4800600" y="41978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4800600" y="3435896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5638800" y="20642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7315200" y="20642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6477000" y="20642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 flipH="1" flipV="1">
            <a:off x="3810000" y="1073696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3048000" y="692696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3429000" y="1378496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4114800" y="997496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4876800" y="1521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4191000" y="20547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5715000" y="1521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4191000" y="27405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6553200" y="1521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4191000" y="3426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4191000" y="4188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7467600" y="1521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4953000" y="3502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5791200" y="3502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6629400" y="3502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7543800" y="3502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7543800" y="4188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6629400" y="4188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5867400" y="20547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6705600" y="20547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4953000" y="2740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4953000" y="4188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5791200" y="4188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7620000" y="20547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6629400" y="2740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5791200" y="2740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7543800" y="28167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5029200" y="20547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31" name="Oval 39"/>
          <p:cNvSpPr>
            <a:spLocks noChangeArrowheads="1"/>
          </p:cNvSpPr>
          <p:nvPr/>
        </p:nvSpPr>
        <p:spPr bwMode="auto">
          <a:xfrm>
            <a:off x="6553200" y="2750096"/>
            <a:ext cx="1447800" cy="1524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6247" name="Group 55"/>
          <p:cNvGrpSpPr>
            <a:grpSpLocks/>
          </p:cNvGrpSpPr>
          <p:nvPr/>
        </p:nvGrpSpPr>
        <p:grpSpPr bwMode="auto">
          <a:xfrm>
            <a:off x="6553201" y="1607096"/>
            <a:ext cx="1527175" cy="3581400"/>
            <a:chOff x="3168" y="1056"/>
            <a:chExt cx="962" cy="2256"/>
          </a:xfrm>
        </p:grpSpPr>
        <p:sp>
          <p:nvSpPr>
            <p:cNvPr id="136232" name="Arc 40"/>
            <p:cNvSpPr>
              <a:spLocks/>
            </p:cNvSpPr>
            <p:nvPr/>
          </p:nvSpPr>
          <p:spPr bwMode="auto">
            <a:xfrm rot="5400000">
              <a:off x="3276" y="948"/>
              <a:ext cx="745" cy="962"/>
            </a:xfrm>
            <a:custGeom>
              <a:avLst/>
              <a:gdLst>
                <a:gd name="G0" fmla="+- 13541 0 0"/>
                <a:gd name="G1" fmla="+- 21600 0 0"/>
                <a:gd name="G2" fmla="+- 21600 0 0"/>
                <a:gd name="T0" fmla="*/ 1565 w 35141"/>
                <a:gd name="T1" fmla="*/ 3624 h 43200"/>
                <a:gd name="T2" fmla="*/ 0 w 35141"/>
                <a:gd name="T3" fmla="*/ 38428 h 43200"/>
                <a:gd name="T4" fmla="*/ 13541 w 351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41" h="43200" fill="none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</a:path>
                <a:path w="35141" h="43200" stroke="0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  <a:lnTo>
                    <a:pt x="13541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3" name="Arc 41"/>
            <p:cNvSpPr>
              <a:spLocks/>
            </p:cNvSpPr>
            <p:nvPr/>
          </p:nvSpPr>
          <p:spPr bwMode="auto">
            <a:xfrm rot="-5400000">
              <a:off x="3313" y="2495"/>
              <a:ext cx="672" cy="962"/>
            </a:xfrm>
            <a:custGeom>
              <a:avLst/>
              <a:gdLst>
                <a:gd name="G0" fmla="+- 13541 0 0"/>
                <a:gd name="G1" fmla="+- 21600 0 0"/>
                <a:gd name="G2" fmla="+- 21600 0 0"/>
                <a:gd name="T0" fmla="*/ 1565 w 35141"/>
                <a:gd name="T1" fmla="*/ 3624 h 43200"/>
                <a:gd name="T2" fmla="*/ 0 w 35141"/>
                <a:gd name="T3" fmla="*/ 38428 h 43200"/>
                <a:gd name="T4" fmla="*/ 13541 w 351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41" h="43200" fill="none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</a:path>
                <a:path w="35141" h="43200" stroke="0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  <a:lnTo>
                    <a:pt x="13541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6248" name="Group 56"/>
          <p:cNvGrpSpPr>
            <a:grpSpLocks/>
          </p:cNvGrpSpPr>
          <p:nvPr/>
        </p:nvGrpSpPr>
        <p:grpSpPr bwMode="auto">
          <a:xfrm>
            <a:off x="2971800" y="5417096"/>
            <a:ext cx="6115050" cy="604838"/>
            <a:chOff x="912" y="3456"/>
            <a:chExt cx="3852" cy="381"/>
          </a:xfrm>
        </p:grpSpPr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912" y="3456"/>
            <a:ext cx="17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77" name="Equation" r:id="rId5" imgW="2159640" imgH="419040" progId="Equation.3">
                    <p:embed/>
                  </p:oleObj>
                </mc:Choice>
                <mc:Fallback>
                  <p:oleObj name="Equation" r:id="rId5" imgW="2159640" imgH="419040" progId="Equation.3">
                    <p:embed/>
                    <p:pic>
                      <p:nvPicPr>
                        <p:cNvPr id="136243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56"/>
                          <a:ext cx="1784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4" name="Object 52"/>
            <p:cNvGraphicFramePr>
              <a:graphicFrameLocks noChangeAspect="1"/>
            </p:cNvGraphicFramePr>
            <p:nvPr/>
          </p:nvGraphicFramePr>
          <p:xfrm>
            <a:off x="3032" y="3512"/>
            <a:ext cx="68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78" name="Equation" r:id="rId7" imgW="812880" imgH="355680" progId="Equation.3">
                    <p:embed/>
                  </p:oleObj>
                </mc:Choice>
                <mc:Fallback>
                  <p:oleObj name="Equation" r:id="rId7" imgW="812880" imgH="355680" progId="Equation.3">
                    <p:embed/>
                    <p:pic>
                      <p:nvPicPr>
                        <p:cNvPr id="136244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3512"/>
                          <a:ext cx="68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5" name="Object 53"/>
            <p:cNvGraphicFramePr>
              <a:graphicFrameLocks noChangeAspect="1"/>
            </p:cNvGraphicFramePr>
            <p:nvPr/>
          </p:nvGraphicFramePr>
          <p:xfrm>
            <a:off x="4032" y="3504"/>
            <a:ext cx="7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79" name="Equation" r:id="rId9" imgW="876600" imgH="393840" progId="Equation.3">
                    <p:embed/>
                  </p:oleObj>
                </mc:Choice>
                <mc:Fallback>
                  <p:oleObj name="Equation" r:id="rId9" imgW="876600" imgH="393840" progId="Equation.3">
                    <p:embed/>
                    <p:pic>
                      <p:nvPicPr>
                        <p:cNvPr id="13624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04"/>
                          <a:ext cx="732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1" name="直接箭头连接符 50"/>
          <p:cNvCxnSpPr/>
          <p:nvPr/>
        </p:nvCxnSpPr>
        <p:spPr bwMode="auto">
          <a:xfrm flipV="1">
            <a:off x="4524364" y="5021802"/>
            <a:ext cx="2071702" cy="3667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 rot="5400000" flipH="1" flipV="1">
            <a:off x="5305420" y="4312184"/>
            <a:ext cx="1724036" cy="7143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97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6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800600" y="1984846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4800600" y="267064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4800600" y="411844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4800600" y="335644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638800" y="198484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7315200" y="198484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6477000" y="198484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 flipV="1">
            <a:off x="3810000" y="994246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3048000" y="613246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3429000" y="1299046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4114800" y="841846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4876800" y="14419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191000" y="19753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5715000" y="14419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4191000" y="26611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553200" y="14419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4191000" y="33469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4191000" y="41089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7467600" y="144192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9" name="Rectangle 23"/>
          <p:cNvSpPr>
            <a:spLocks noChangeArrowheads="1"/>
          </p:cNvSpPr>
          <p:nvPr/>
        </p:nvSpPr>
        <p:spPr bwMode="auto">
          <a:xfrm>
            <a:off x="4953000" y="3423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0" name="Rectangle 24"/>
          <p:cNvSpPr>
            <a:spLocks noChangeArrowheads="1"/>
          </p:cNvSpPr>
          <p:nvPr/>
        </p:nvSpPr>
        <p:spPr bwMode="auto">
          <a:xfrm>
            <a:off x="5791200" y="3423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1" name="Rectangle 25"/>
          <p:cNvSpPr>
            <a:spLocks noChangeArrowheads="1"/>
          </p:cNvSpPr>
          <p:nvPr/>
        </p:nvSpPr>
        <p:spPr bwMode="auto">
          <a:xfrm>
            <a:off x="6629400" y="3423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2" name="Rectangle 26"/>
          <p:cNvSpPr>
            <a:spLocks noChangeArrowheads="1"/>
          </p:cNvSpPr>
          <p:nvPr/>
        </p:nvSpPr>
        <p:spPr bwMode="auto">
          <a:xfrm>
            <a:off x="7543800" y="3423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7543800" y="41089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6629400" y="41089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5867400" y="19753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6705600" y="19753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7" name="Rectangle 31"/>
          <p:cNvSpPr>
            <a:spLocks noChangeArrowheads="1"/>
          </p:cNvSpPr>
          <p:nvPr/>
        </p:nvSpPr>
        <p:spPr bwMode="auto">
          <a:xfrm>
            <a:off x="4953000" y="2661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 bwMode="auto">
          <a:xfrm>
            <a:off x="4953000" y="41089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9" name="Rectangle 33"/>
          <p:cNvSpPr>
            <a:spLocks noChangeArrowheads="1"/>
          </p:cNvSpPr>
          <p:nvPr/>
        </p:nvSpPr>
        <p:spPr bwMode="auto">
          <a:xfrm>
            <a:off x="5791200" y="41089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0" name="Rectangle 34"/>
          <p:cNvSpPr>
            <a:spLocks noChangeArrowheads="1"/>
          </p:cNvSpPr>
          <p:nvPr/>
        </p:nvSpPr>
        <p:spPr bwMode="auto">
          <a:xfrm>
            <a:off x="7620000" y="19753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 bwMode="auto">
          <a:xfrm>
            <a:off x="6629400" y="2661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 bwMode="auto">
          <a:xfrm>
            <a:off x="5791200" y="26611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7543800" y="27373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029200" y="197532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5" name="Oval 39"/>
          <p:cNvSpPr>
            <a:spLocks noChangeArrowheads="1"/>
          </p:cNvSpPr>
          <p:nvPr/>
        </p:nvSpPr>
        <p:spPr bwMode="auto">
          <a:xfrm>
            <a:off x="5562600" y="1984846"/>
            <a:ext cx="990600" cy="2895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56" name="Oval 40"/>
          <p:cNvSpPr>
            <a:spLocks noChangeArrowheads="1"/>
          </p:cNvSpPr>
          <p:nvPr/>
        </p:nvSpPr>
        <p:spPr bwMode="auto">
          <a:xfrm>
            <a:off x="6400800" y="1984846"/>
            <a:ext cx="990600" cy="2895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7268" name="Group 52"/>
          <p:cNvGrpSpPr>
            <a:grpSpLocks/>
          </p:cNvGrpSpPr>
          <p:nvPr/>
        </p:nvGrpSpPr>
        <p:grpSpPr bwMode="auto">
          <a:xfrm>
            <a:off x="3276600" y="5566246"/>
            <a:ext cx="6116638" cy="527050"/>
            <a:chOff x="1104" y="3312"/>
            <a:chExt cx="3853" cy="332"/>
          </a:xfrm>
        </p:grpSpPr>
        <p:graphicFrame>
          <p:nvGraphicFramePr>
            <p:cNvPr id="137265" name="Object 49"/>
            <p:cNvGraphicFramePr>
              <a:graphicFrameLocks noChangeAspect="1"/>
            </p:cNvGraphicFramePr>
            <p:nvPr/>
          </p:nvGraphicFramePr>
          <p:xfrm>
            <a:off x="1104" y="3312"/>
            <a:ext cx="178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01" name="Equation" r:id="rId5" imgW="2159640" imgH="393840" progId="Equation.3">
                    <p:embed/>
                  </p:oleObj>
                </mc:Choice>
                <mc:Fallback>
                  <p:oleObj name="Equation" r:id="rId5" imgW="2159640" imgH="393840" progId="Equation.3">
                    <p:embed/>
                    <p:pic>
                      <p:nvPicPr>
                        <p:cNvPr id="13726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12"/>
                          <a:ext cx="178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6" name="Object 50"/>
            <p:cNvGraphicFramePr>
              <a:graphicFrameLocks noChangeAspect="1"/>
            </p:cNvGraphicFramePr>
            <p:nvPr/>
          </p:nvGraphicFramePr>
          <p:xfrm>
            <a:off x="3264" y="3360"/>
            <a:ext cx="66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02" name="Equation" r:id="rId7" imgW="800280" imgH="330120" progId="Equation.3">
                    <p:embed/>
                  </p:oleObj>
                </mc:Choice>
                <mc:Fallback>
                  <p:oleObj name="Equation" r:id="rId7" imgW="800280" imgH="330120" progId="Equation.3">
                    <p:embed/>
                    <p:pic>
                      <p:nvPicPr>
                        <p:cNvPr id="13726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60"/>
                          <a:ext cx="667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7" name="Object 51"/>
            <p:cNvGraphicFramePr>
              <a:graphicFrameLocks noChangeAspect="1"/>
            </p:cNvGraphicFramePr>
            <p:nvPr/>
          </p:nvGraphicFramePr>
          <p:xfrm>
            <a:off x="4224" y="3312"/>
            <a:ext cx="73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03" name="Equation" r:id="rId9" imgW="876600" imgH="368280" progId="Equation.3">
                    <p:embed/>
                  </p:oleObj>
                </mc:Choice>
                <mc:Fallback>
                  <p:oleObj name="Equation" r:id="rId9" imgW="876600" imgH="368280" progId="Equation.3">
                    <p:embed/>
                    <p:pic>
                      <p:nvPicPr>
                        <p:cNvPr id="13726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312"/>
                          <a:ext cx="73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接箭头连接符 47"/>
          <p:cNvCxnSpPr/>
          <p:nvPr/>
        </p:nvCxnSpPr>
        <p:spPr bwMode="auto">
          <a:xfrm flipV="1">
            <a:off x="4452926" y="4880454"/>
            <a:ext cx="1428760" cy="652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5524496" y="4951892"/>
            <a:ext cx="1428760" cy="652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1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7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5" grpId="0" animBg="1"/>
      <p:bldP spid="13725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4724400" y="2001738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V="1">
            <a:off x="4724400" y="268753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4724400" y="413533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4724400" y="337333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5562600" y="200173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7239000" y="200173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6400800" y="200173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 flipV="1">
            <a:off x="3733800" y="1011138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971800" y="63013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3429000" y="1315938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4038600" y="934938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800600" y="14588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114800" y="19922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5638800" y="14588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4114800" y="26780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6477000" y="14588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4114800" y="33638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4114800" y="41258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7391400" y="14588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876800" y="3440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5715000" y="3440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6553200" y="3440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7467600" y="3440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7467600" y="41258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6553200" y="41258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5791200" y="19922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6629400" y="19922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4876800" y="2678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4876800" y="41258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5715000" y="41258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7543800" y="19922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6553200" y="2678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5715000" y="2678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7467600" y="27542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4953000" y="19922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9" name="Oval 39"/>
          <p:cNvSpPr>
            <a:spLocks noChangeArrowheads="1"/>
          </p:cNvSpPr>
          <p:nvPr/>
        </p:nvSpPr>
        <p:spPr bwMode="auto">
          <a:xfrm>
            <a:off x="5638800" y="3449538"/>
            <a:ext cx="1524000" cy="1371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8295" name="Group 55"/>
          <p:cNvGrpSpPr>
            <a:grpSpLocks/>
          </p:cNvGrpSpPr>
          <p:nvPr/>
        </p:nvGrpSpPr>
        <p:grpSpPr bwMode="auto">
          <a:xfrm>
            <a:off x="4343401" y="3373338"/>
            <a:ext cx="4200525" cy="1447800"/>
            <a:chOff x="1776" y="1878"/>
            <a:chExt cx="2646" cy="912"/>
          </a:xfrm>
        </p:grpSpPr>
        <p:sp>
          <p:nvSpPr>
            <p:cNvPr id="138280" name="Arc 40"/>
            <p:cNvSpPr>
              <a:spLocks/>
            </p:cNvSpPr>
            <p:nvPr/>
          </p:nvSpPr>
          <p:spPr bwMode="auto">
            <a:xfrm>
              <a:off x="1776" y="1926"/>
              <a:ext cx="822" cy="864"/>
            </a:xfrm>
            <a:custGeom>
              <a:avLst/>
              <a:gdLst>
                <a:gd name="G0" fmla="+- 9200 0 0"/>
                <a:gd name="G1" fmla="+- 21600 0 0"/>
                <a:gd name="G2" fmla="+- 21600 0 0"/>
                <a:gd name="T0" fmla="*/ 2610 w 30800"/>
                <a:gd name="T1" fmla="*/ 1030 h 43200"/>
                <a:gd name="T2" fmla="*/ 0 w 30800"/>
                <a:gd name="T3" fmla="*/ 41143 h 43200"/>
                <a:gd name="T4" fmla="*/ 9200 w 308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00" h="43200" fill="none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</a:path>
                <a:path w="30800" h="43200" stroke="0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  <a:lnTo>
                    <a:pt x="92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1" name="Arc 41"/>
            <p:cNvSpPr>
              <a:spLocks/>
            </p:cNvSpPr>
            <p:nvPr/>
          </p:nvSpPr>
          <p:spPr bwMode="auto">
            <a:xfrm flipH="1">
              <a:off x="3600" y="1878"/>
              <a:ext cx="822" cy="864"/>
            </a:xfrm>
            <a:custGeom>
              <a:avLst/>
              <a:gdLst>
                <a:gd name="G0" fmla="+- 9200 0 0"/>
                <a:gd name="G1" fmla="+- 21600 0 0"/>
                <a:gd name="G2" fmla="+- 21600 0 0"/>
                <a:gd name="T0" fmla="*/ 2610 w 30800"/>
                <a:gd name="T1" fmla="*/ 1030 h 43200"/>
                <a:gd name="T2" fmla="*/ 0 w 30800"/>
                <a:gd name="T3" fmla="*/ 41143 h 43200"/>
                <a:gd name="T4" fmla="*/ 9200 w 308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00" h="43200" fill="none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</a:path>
                <a:path w="30800" h="43200" stroke="0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  <a:lnTo>
                    <a:pt x="92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296" name="Group 56"/>
          <p:cNvGrpSpPr>
            <a:grpSpLocks/>
          </p:cNvGrpSpPr>
          <p:nvPr/>
        </p:nvGrpSpPr>
        <p:grpSpPr bwMode="auto">
          <a:xfrm>
            <a:off x="3657600" y="5421214"/>
            <a:ext cx="5327650" cy="600075"/>
            <a:chOff x="1344" y="3168"/>
            <a:chExt cx="3356" cy="378"/>
          </a:xfrm>
        </p:grpSpPr>
        <p:graphicFrame>
          <p:nvGraphicFramePr>
            <p:cNvPr id="138292" name="Object 52"/>
            <p:cNvGraphicFramePr>
              <a:graphicFrameLocks noChangeAspect="1"/>
            </p:cNvGraphicFramePr>
            <p:nvPr/>
          </p:nvGraphicFramePr>
          <p:xfrm>
            <a:off x="1344" y="3168"/>
            <a:ext cx="161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25" name="Equation" r:id="rId5" imgW="1956240" imgH="393840" progId="Equation.3">
                    <p:embed/>
                  </p:oleObj>
                </mc:Choice>
                <mc:Fallback>
                  <p:oleObj name="Equation" r:id="rId5" imgW="1956240" imgH="393840" progId="Equation.3">
                    <p:embed/>
                    <p:pic>
                      <p:nvPicPr>
                        <p:cNvPr id="13829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161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3" name="Object 53"/>
            <p:cNvGraphicFramePr>
              <a:graphicFrameLocks noChangeAspect="1"/>
            </p:cNvGraphicFramePr>
            <p:nvPr/>
          </p:nvGraphicFramePr>
          <p:xfrm>
            <a:off x="3168" y="3264"/>
            <a:ext cx="6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26" name="Equation" r:id="rId7" imgW="762120" imgH="330120" progId="Equation.3">
                    <p:embed/>
                  </p:oleObj>
                </mc:Choice>
                <mc:Fallback>
                  <p:oleObj name="Equation" r:id="rId7" imgW="762120" imgH="330120" progId="Equation.3">
                    <p:embed/>
                    <p:pic>
                      <p:nvPicPr>
                        <p:cNvPr id="13829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64"/>
                          <a:ext cx="63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4" name="Object 54"/>
            <p:cNvGraphicFramePr>
              <a:graphicFrameLocks noChangeAspect="1"/>
            </p:cNvGraphicFramePr>
            <p:nvPr/>
          </p:nvGraphicFramePr>
          <p:xfrm>
            <a:off x="4032" y="3216"/>
            <a:ext cx="66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27" name="Equation" r:id="rId9" imgW="800280" imgH="368280" progId="Equation.3">
                    <p:embed/>
                  </p:oleObj>
                </mc:Choice>
                <mc:Fallback>
                  <p:oleObj name="Equation" r:id="rId9" imgW="800280" imgH="368280" progId="Equation.3">
                    <p:embed/>
                    <p:pic>
                      <p:nvPicPr>
                        <p:cNvPr id="13829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16"/>
                          <a:ext cx="668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0" name="直接箭头连接符 49"/>
          <p:cNvCxnSpPr/>
          <p:nvPr/>
        </p:nvCxnSpPr>
        <p:spPr bwMode="auto">
          <a:xfrm rot="5400000" flipH="1" flipV="1">
            <a:off x="4805354" y="4887821"/>
            <a:ext cx="58102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rot="5400000" flipH="1" flipV="1">
            <a:off x="5805486" y="4968783"/>
            <a:ext cx="58102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3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657600" y="107369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57600" y="191189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 flipV="1">
            <a:off x="3657600" y="214049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H="1">
            <a:off x="3352800" y="214049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3657600" y="1140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4419600" y="1149896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4419600" y="259769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3505200" y="206429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3657600" y="2664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4419600" y="2673896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6019800" y="107369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6019800" y="191189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6019800" y="214049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5715000" y="214049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6019800" y="1140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6705600" y="114037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6781800" y="259769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5" name="Oval 21"/>
          <p:cNvSpPr>
            <a:spLocks noChangeArrowheads="1"/>
          </p:cNvSpPr>
          <p:nvPr/>
        </p:nvSpPr>
        <p:spPr bwMode="auto">
          <a:xfrm>
            <a:off x="5867400" y="206429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6019800" y="2664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6781800" y="2673896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>
            <a:off x="3352800" y="214049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5715000" y="214049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 flipH="1">
            <a:off x="4953000" y="1378496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5087938" y="2978696"/>
            <a:ext cx="931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2" name="Oval 28"/>
          <p:cNvSpPr>
            <a:spLocks noChangeArrowheads="1"/>
          </p:cNvSpPr>
          <p:nvPr/>
        </p:nvSpPr>
        <p:spPr bwMode="auto">
          <a:xfrm>
            <a:off x="2362200" y="13022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1981200" y="366449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>
            <a:off x="8077200" y="1073696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95" name="Line 31"/>
          <p:cNvSpPr>
            <a:spLocks noChangeShapeType="1"/>
          </p:cNvSpPr>
          <p:nvPr/>
        </p:nvSpPr>
        <p:spPr bwMode="auto">
          <a:xfrm>
            <a:off x="8077200" y="191189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6" name="Line 32"/>
          <p:cNvSpPr>
            <a:spLocks noChangeShapeType="1"/>
          </p:cNvSpPr>
          <p:nvPr/>
        </p:nvSpPr>
        <p:spPr bwMode="auto">
          <a:xfrm flipV="1">
            <a:off x="8077200" y="2140496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7" name="Line 33"/>
          <p:cNvSpPr>
            <a:spLocks noChangeShapeType="1"/>
          </p:cNvSpPr>
          <p:nvPr/>
        </p:nvSpPr>
        <p:spPr bwMode="auto">
          <a:xfrm flipH="1">
            <a:off x="7772400" y="214049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8" name="Rectangle 34"/>
          <p:cNvSpPr>
            <a:spLocks noChangeArrowheads="1"/>
          </p:cNvSpPr>
          <p:nvPr/>
        </p:nvSpPr>
        <p:spPr bwMode="auto">
          <a:xfrm>
            <a:off x="8077200" y="1140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8763000" y="114037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8839200" y="2597697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301" name="Oval 37"/>
          <p:cNvSpPr>
            <a:spLocks noChangeArrowheads="1"/>
          </p:cNvSpPr>
          <p:nvPr/>
        </p:nvSpPr>
        <p:spPr bwMode="auto">
          <a:xfrm>
            <a:off x="7924800" y="206429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02" name="Rectangle 38"/>
          <p:cNvSpPr>
            <a:spLocks noChangeArrowheads="1"/>
          </p:cNvSpPr>
          <p:nvPr/>
        </p:nvSpPr>
        <p:spPr bwMode="auto">
          <a:xfrm>
            <a:off x="8077200" y="2664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303" name="Line 39"/>
          <p:cNvSpPr>
            <a:spLocks noChangeShapeType="1"/>
          </p:cNvSpPr>
          <p:nvPr/>
        </p:nvSpPr>
        <p:spPr bwMode="auto">
          <a:xfrm>
            <a:off x="8839200" y="2673896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>
            <a:off x="7772400" y="214049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flipH="1">
            <a:off x="7315200" y="137849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>
            <a:off x="7464426" y="2978696"/>
            <a:ext cx="612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>
            <a:off x="9372600" y="137849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9" name="Oval 45"/>
          <p:cNvSpPr>
            <a:spLocks noChangeArrowheads="1"/>
          </p:cNvSpPr>
          <p:nvPr/>
        </p:nvSpPr>
        <p:spPr bwMode="auto">
          <a:xfrm>
            <a:off x="3048000" y="2902496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>
            <a:off x="3200400" y="297869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 flipH="1">
            <a:off x="2438400" y="297869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 flipV="1">
            <a:off x="2438400" y="1378496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>
            <a:off x="1981200" y="1378496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4" name="Line 50"/>
          <p:cNvSpPr>
            <a:spLocks noChangeShapeType="1"/>
          </p:cNvSpPr>
          <p:nvPr/>
        </p:nvSpPr>
        <p:spPr bwMode="auto">
          <a:xfrm flipH="1">
            <a:off x="2514600" y="4045496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5" name="Rectangle 51"/>
          <p:cNvSpPr>
            <a:spLocks noChangeArrowheads="1"/>
          </p:cNvSpPr>
          <p:nvPr/>
        </p:nvSpPr>
        <p:spPr bwMode="auto">
          <a:xfrm>
            <a:off x="1905000" y="75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 flipV="1">
            <a:off x="5486400" y="692696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 flipV="1">
            <a:off x="7696200" y="692696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 flipV="1">
            <a:off x="9525000" y="692696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24" name="Oval 60"/>
          <p:cNvSpPr>
            <a:spLocks noChangeArrowheads="1"/>
          </p:cNvSpPr>
          <p:nvPr/>
        </p:nvSpPr>
        <p:spPr bwMode="auto">
          <a:xfrm>
            <a:off x="5410200" y="13022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25" name="Oval 61"/>
          <p:cNvSpPr>
            <a:spLocks noChangeArrowheads="1"/>
          </p:cNvSpPr>
          <p:nvPr/>
        </p:nvSpPr>
        <p:spPr bwMode="auto">
          <a:xfrm>
            <a:off x="7620000" y="13022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26" name="Oval 62"/>
          <p:cNvSpPr>
            <a:spLocks noChangeArrowheads="1"/>
          </p:cNvSpPr>
          <p:nvPr/>
        </p:nvSpPr>
        <p:spPr bwMode="auto">
          <a:xfrm>
            <a:off x="9448800" y="13022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30" name="Oval 66"/>
          <p:cNvSpPr>
            <a:spLocks noChangeArrowheads="1"/>
          </p:cNvSpPr>
          <p:nvPr/>
        </p:nvSpPr>
        <p:spPr bwMode="auto">
          <a:xfrm>
            <a:off x="4943475" y="2907259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31" name="Oval 67"/>
          <p:cNvSpPr>
            <a:spLocks noChangeArrowheads="1"/>
          </p:cNvSpPr>
          <p:nvPr/>
        </p:nvSpPr>
        <p:spPr bwMode="auto">
          <a:xfrm>
            <a:off x="7319963" y="2907259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32" name="Oval 68"/>
          <p:cNvSpPr>
            <a:spLocks noChangeArrowheads="1"/>
          </p:cNvSpPr>
          <p:nvPr/>
        </p:nvSpPr>
        <p:spPr bwMode="auto">
          <a:xfrm>
            <a:off x="9336088" y="2834234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" name="AutoShape 36"/>
          <p:cNvSpPr>
            <a:spLocks noChangeArrowheads="1"/>
          </p:cNvSpPr>
          <p:nvPr/>
        </p:nvSpPr>
        <p:spPr bwMode="auto">
          <a:xfrm rot="5400000">
            <a:off x="2530451" y="2758031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7204102" y="4336018"/>
            <a:ext cx="2749550" cy="1747846"/>
            <a:chOff x="5680102" y="4786322"/>
            <a:chExt cx="2749550" cy="1747846"/>
          </a:xfrm>
        </p:grpSpPr>
        <p:graphicFrame>
          <p:nvGraphicFramePr>
            <p:cNvPr id="569345" name="Object 1"/>
            <p:cNvGraphicFramePr>
              <a:graphicFrameLocks noChangeAspect="1"/>
            </p:cNvGraphicFramePr>
            <p:nvPr/>
          </p:nvGraphicFramePr>
          <p:xfrm>
            <a:off x="5680102" y="4799022"/>
            <a:ext cx="1084263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04" name="Equation" r:id="rId3" imgW="812880" imgH="355680" progId="Equation.3">
                    <p:embed/>
                  </p:oleObj>
                </mc:Choice>
                <mc:Fallback>
                  <p:oleObj name="Equation" r:id="rId3" imgW="812880" imgH="355680" progId="Equation.3">
                    <p:embed/>
                    <p:pic>
                      <p:nvPicPr>
                        <p:cNvPr id="56934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102" y="4799022"/>
                          <a:ext cx="1084263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6" name="Object 2"/>
            <p:cNvGraphicFramePr>
              <a:graphicFrameLocks noChangeAspect="1"/>
            </p:cNvGraphicFramePr>
            <p:nvPr/>
          </p:nvGraphicFramePr>
          <p:xfrm>
            <a:off x="7267602" y="4786322"/>
            <a:ext cx="11620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05" name="Equation" r:id="rId5" imgW="876600" imgH="393840" progId="Equation.3">
                    <p:embed/>
                  </p:oleObj>
                </mc:Choice>
                <mc:Fallback>
                  <p:oleObj name="Equation" r:id="rId5" imgW="876600" imgH="393840" progId="Equation.3">
                    <p:embed/>
                    <p:pic>
                      <p:nvPicPr>
                        <p:cNvPr id="5693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7602" y="4786322"/>
                          <a:ext cx="1162050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7" name="Object 3"/>
            <p:cNvGraphicFramePr>
              <a:graphicFrameLocks noChangeAspect="1"/>
            </p:cNvGraphicFramePr>
            <p:nvPr/>
          </p:nvGraphicFramePr>
          <p:xfrm>
            <a:off x="5680102" y="5513402"/>
            <a:ext cx="105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06" name="Equation" r:id="rId7" imgW="800280" imgH="330120" progId="Equation.3">
                    <p:embed/>
                  </p:oleObj>
                </mc:Choice>
                <mc:Fallback>
                  <p:oleObj name="Equation" r:id="rId7" imgW="800280" imgH="330120" progId="Equation.3">
                    <p:embed/>
                    <p:pic>
                      <p:nvPicPr>
                        <p:cNvPr id="5693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102" y="5513402"/>
                          <a:ext cx="105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8" name="Object 4"/>
            <p:cNvGraphicFramePr>
              <a:graphicFrameLocks noChangeAspect="1"/>
            </p:cNvGraphicFramePr>
            <p:nvPr/>
          </p:nvGraphicFramePr>
          <p:xfrm>
            <a:off x="7204102" y="5437202"/>
            <a:ext cx="1155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07" name="Equation" r:id="rId9" imgW="876600" imgH="368280" progId="Equation.3">
                    <p:embed/>
                  </p:oleObj>
                </mc:Choice>
                <mc:Fallback>
                  <p:oleObj name="Equation" r:id="rId9" imgW="876600" imgH="368280" progId="Equation.3">
                    <p:embed/>
                    <p:pic>
                      <p:nvPicPr>
                        <p:cNvPr id="5693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4102" y="5437202"/>
                          <a:ext cx="1155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9" name="Object 5"/>
            <p:cNvGraphicFramePr>
              <a:graphicFrameLocks noChangeAspect="1"/>
            </p:cNvGraphicFramePr>
            <p:nvPr/>
          </p:nvGraphicFramePr>
          <p:xfrm>
            <a:off x="5683294" y="6089668"/>
            <a:ext cx="1003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08" name="Equation" r:id="rId11" imgW="762120" imgH="330120" progId="Equation.3">
                    <p:embed/>
                  </p:oleObj>
                </mc:Choice>
                <mc:Fallback>
                  <p:oleObj name="Equation" r:id="rId11" imgW="762120" imgH="330120" progId="Equation.3">
                    <p:embed/>
                    <p:pic>
                      <p:nvPicPr>
                        <p:cNvPr id="5693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94" y="6089668"/>
                          <a:ext cx="10033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50" name="Object 6"/>
            <p:cNvGraphicFramePr>
              <a:graphicFrameLocks noChangeAspect="1"/>
            </p:cNvGraphicFramePr>
            <p:nvPr/>
          </p:nvGraphicFramePr>
          <p:xfrm>
            <a:off x="7197770" y="6013468"/>
            <a:ext cx="10541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09" name="Equation" r:id="rId13" imgW="800280" imgH="368280" progId="Equation.3">
                    <p:embed/>
                  </p:oleObj>
                </mc:Choice>
                <mc:Fallback>
                  <p:oleObj name="Equation" r:id="rId13" imgW="800280" imgH="368280" progId="Equation.3">
                    <p:embed/>
                    <p:pic>
                      <p:nvPicPr>
                        <p:cNvPr id="5693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7770" y="6013468"/>
                          <a:ext cx="10541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Oval 25"/>
          <p:cNvSpPr>
            <a:spLocks noChangeArrowheads="1"/>
          </p:cNvSpPr>
          <p:nvPr/>
        </p:nvSpPr>
        <p:spPr bwMode="auto">
          <a:xfrm>
            <a:off x="3276600" y="396076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" name="Oval 25"/>
          <p:cNvSpPr>
            <a:spLocks noChangeArrowheads="1"/>
          </p:cNvSpPr>
          <p:nvPr/>
        </p:nvSpPr>
        <p:spPr bwMode="auto">
          <a:xfrm>
            <a:off x="5633720" y="399975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51" name="Group 63"/>
          <p:cNvGrpSpPr>
            <a:grpSpLocks/>
          </p:cNvGrpSpPr>
          <p:nvPr/>
        </p:nvGrpSpPr>
        <p:grpSpPr bwMode="auto">
          <a:xfrm>
            <a:off x="1721048" y="965222"/>
            <a:ext cx="4775200" cy="1162050"/>
            <a:chOff x="336" y="624"/>
            <a:chExt cx="3008" cy="732"/>
          </a:xfrm>
        </p:grpSpPr>
        <p:graphicFrame>
          <p:nvGraphicFramePr>
            <p:cNvPr id="140345" name="Object 57"/>
            <p:cNvGraphicFramePr>
              <a:graphicFrameLocks noChangeAspect="1"/>
            </p:cNvGraphicFramePr>
            <p:nvPr/>
          </p:nvGraphicFramePr>
          <p:xfrm>
            <a:off x="336" y="62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1" name="Equation" r:id="rId5" imgW="1016280" imgH="368280" progId="Equation.3">
                    <p:embed/>
                  </p:oleObj>
                </mc:Choice>
                <mc:Fallback>
                  <p:oleObj name="Equation" r:id="rId5" imgW="1016280" imgH="368280" progId="Equation.3">
                    <p:embed/>
                    <p:pic>
                      <p:nvPicPr>
                        <p:cNvPr id="140345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2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6" name="Object 58"/>
            <p:cNvGraphicFramePr>
              <a:graphicFrameLocks noChangeAspect="1"/>
            </p:cNvGraphicFramePr>
            <p:nvPr/>
          </p:nvGraphicFramePr>
          <p:xfrm>
            <a:off x="1440" y="62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2" name="Equation" r:id="rId7" imgW="1016280" imgH="355680" progId="Equation.3">
                    <p:embed/>
                  </p:oleObj>
                </mc:Choice>
                <mc:Fallback>
                  <p:oleObj name="Equation" r:id="rId7" imgW="1016280" imgH="355680" progId="Equation.3">
                    <p:embed/>
                    <p:pic>
                      <p:nvPicPr>
                        <p:cNvPr id="140346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62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7" name="Object 59"/>
            <p:cNvGraphicFramePr>
              <a:graphicFrameLocks noChangeAspect="1"/>
            </p:cNvGraphicFramePr>
            <p:nvPr/>
          </p:nvGraphicFramePr>
          <p:xfrm>
            <a:off x="2544" y="624"/>
            <a:ext cx="8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3" name="Equation" r:id="rId9" imgW="965520" imgH="355680" progId="Equation.3">
                    <p:embed/>
                  </p:oleObj>
                </mc:Choice>
                <mc:Fallback>
                  <p:oleObj name="Equation" r:id="rId9" imgW="965520" imgH="355680" progId="Equation.3">
                    <p:embed/>
                    <p:pic>
                      <p:nvPicPr>
                        <p:cNvPr id="140347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624"/>
                          <a:ext cx="8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8" name="Object 60"/>
            <p:cNvGraphicFramePr>
              <a:graphicFrameLocks noChangeAspect="1"/>
            </p:cNvGraphicFramePr>
            <p:nvPr/>
          </p:nvGraphicFramePr>
          <p:xfrm>
            <a:off x="336" y="1056"/>
            <a:ext cx="71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4" name="Equation" r:id="rId11" imgW="863640" imgH="355680" progId="Equation.3">
                    <p:embed/>
                  </p:oleObj>
                </mc:Choice>
                <mc:Fallback>
                  <p:oleObj name="Equation" r:id="rId11" imgW="863640" imgH="355680" progId="Equation.3">
                    <p:embed/>
                    <p:pic>
                      <p:nvPicPr>
                        <p:cNvPr id="14034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71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9" name="Object 61"/>
            <p:cNvGraphicFramePr>
              <a:graphicFrameLocks noChangeAspect="1"/>
            </p:cNvGraphicFramePr>
            <p:nvPr/>
          </p:nvGraphicFramePr>
          <p:xfrm>
            <a:off x="1440" y="1056"/>
            <a:ext cx="69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5" name="Equation" r:id="rId13" imgW="838440" imgH="330120" progId="Equation.3">
                    <p:embed/>
                  </p:oleObj>
                </mc:Choice>
                <mc:Fallback>
                  <p:oleObj name="Equation" r:id="rId13" imgW="838440" imgH="330120" progId="Equation.3">
                    <p:embed/>
                    <p:pic>
                      <p:nvPicPr>
                        <p:cNvPr id="14034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56"/>
                          <a:ext cx="69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62"/>
            <p:cNvGraphicFramePr>
              <a:graphicFrameLocks noChangeAspect="1"/>
            </p:cNvGraphicFramePr>
            <p:nvPr/>
          </p:nvGraphicFramePr>
          <p:xfrm>
            <a:off x="2544" y="1056"/>
            <a:ext cx="66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856" name="Equation" r:id="rId15" imgW="800280" imgH="330120" progId="Equation.3">
                    <p:embed/>
                  </p:oleObj>
                </mc:Choice>
                <mc:Fallback>
                  <p:oleObj name="Equation" r:id="rId15" imgW="800280" imgH="330120" progId="Equation.3">
                    <p:embed/>
                    <p:pic>
                      <p:nvPicPr>
                        <p:cNvPr id="14035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56"/>
                          <a:ext cx="66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56" name="Group 68"/>
          <p:cNvGrpSpPr>
            <a:grpSpLocks/>
          </p:cNvGrpSpPr>
          <p:nvPr/>
        </p:nvGrpSpPr>
        <p:grpSpPr bwMode="auto">
          <a:xfrm>
            <a:off x="1898848" y="3392508"/>
            <a:ext cx="8229600" cy="2965450"/>
            <a:chOff x="96" y="1876"/>
            <a:chExt cx="5184" cy="1868"/>
          </a:xfrm>
        </p:grpSpPr>
        <p:sp>
          <p:nvSpPr>
            <p:cNvPr id="140292" name="Rectangle 4"/>
            <p:cNvSpPr>
              <a:spLocks noChangeArrowheads="1"/>
            </p:cNvSpPr>
            <p:nvPr/>
          </p:nvSpPr>
          <p:spPr bwMode="auto">
            <a:xfrm>
              <a:off x="1008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>
              <a:off x="1008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4" name="Line 6"/>
            <p:cNvSpPr>
              <a:spLocks noChangeShapeType="1"/>
            </p:cNvSpPr>
            <p:nvPr/>
          </p:nvSpPr>
          <p:spPr bwMode="auto">
            <a:xfrm flipV="1">
              <a:off x="1008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 flipH="1">
              <a:off x="816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1008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1488" y="2167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1488" y="2895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1488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2496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2496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 flipV="1">
              <a:off x="2496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 flipH="1">
              <a:off x="2304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2496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2976" y="2167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976" y="2895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2976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8" name="Line 20"/>
            <p:cNvSpPr>
              <a:spLocks noChangeShapeType="1"/>
            </p:cNvSpPr>
            <p:nvPr/>
          </p:nvSpPr>
          <p:spPr bwMode="auto">
            <a:xfrm>
              <a:off x="816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304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0" name="Line 22"/>
            <p:cNvSpPr>
              <a:spLocks noChangeShapeType="1"/>
            </p:cNvSpPr>
            <p:nvPr/>
          </p:nvSpPr>
          <p:spPr bwMode="auto">
            <a:xfrm flipH="1">
              <a:off x="1824" y="23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96" y="337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2" name="Rectangle 24"/>
            <p:cNvSpPr>
              <a:spLocks noChangeArrowheads="1"/>
            </p:cNvSpPr>
            <p:nvPr/>
          </p:nvSpPr>
          <p:spPr bwMode="auto">
            <a:xfrm>
              <a:off x="3792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>
              <a:off x="3792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 flipV="1">
              <a:off x="3792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 flipH="1">
              <a:off x="3600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6" name="Rectangle 28"/>
            <p:cNvSpPr>
              <a:spLocks noChangeArrowheads="1"/>
            </p:cNvSpPr>
            <p:nvPr/>
          </p:nvSpPr>
          <p:spPr bwMode="auto">
            <a:xfrm>
              <a:off x="3792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4272" y="2119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8" name="Rectangle 30"/>
            <p:cNvSpPr>
              <a:spLocks noChangeArrowheads="1"/>
            </p:cNvSpPr>
            <p:nvPr/>
          </p:nvSpPr>
          <p:spPr bwMode="auto">
            <a:xfrm>
              <a:off x="4272" y="2895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272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3600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 flipH="1">
              <a:off x="3312" y="231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4608" y="23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>
              <a:off x="432" y="2313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H="1">
              <a:off x="336" y="3719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192" y="20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 flipV="1">
              <a:off x="2160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 flipV="1">
              <a:off x="3552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 flipV="1">
              <a:off x="4800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34" name="Oval 46"/>
            <p:cNvSpPr>
              <a:spLocks noChangeArrowheads="1"/>
            </p:cNvSpPr>
            <p:nvPr/>
          </p:nvSpPr>
          <p:spPr bwMode="auto">
            <a:xfrm>
              <a:off x="2112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5" name="Oval 47"/>
            <p:cNvSpPr>
              <a:spLocks noChangeArrowheads="1"/>
            </p:cNvSpPr>
            <p:nvPr/>
          </p:nvSpPr>
          <p:spPr bwMode="auto">
            <a:xfrm>
              <a:off x="3504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6" name="Oval 48"/>
            <p:cNvSpPr>
              <a:spLocks noChangeArrowheads="1"/>
            </p:cNvSpPr>
            <p:nvPr/>
          </p:nvSpPr>
          <p:spPr bwMode="auto">
            <a:xfrm>
              <a:off x="4752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3" name="Oval 65"/>
            <p:cNvSpPr>
              <a:spLocks noChangeArrowheads="1"/>
            </p:cNvSpPr>
            <p:nvPr/>
          </p:nvSpPr>
          <p:spPr bwMode="auto">
            <a:xfrm>
              <a:off x="1837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4" name="Oval 66"/>
            <p:cNvSpPr>
              <a:spLocks noChangeArrowheads="1"/>
            </p:cNvSpPr>
            <p:nvPr/>
          </p:nvSpPr>
          <p:spPr bwMode="auto">
            <a:xfrm>
              <a:off x="3334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5" name="Oval 67"/>
            <p:cNvSpPr>
              <a:spLocks noChangeArrowheads="1"/>
            </p:cNvSpPr>
            <p:nvPr/>
          </p:nvSpPr>
          <p:spPr bwMode="auto">
            <a:xfrm>
              <a:off x="4604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3870" name="Object 8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320143"/>
              </p:ext>
            </p:extLst>
          </p:nvPr>
        </p:nvGraphicFramePr>
        <p:xfrm>
          <a:off x="6929483" y="341134"/>
          <a:ext cx="3381360" cy="66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57" name="Equation" r:id="rId17" imgW="1497950" imgH="291973" progId="Equation.DSMT4">
                  <p:embed/>
                </p:oleObj>
              </mc:Choice>
              <mc:Fallback>
                <p:oleObj name="Equation" r:id="rId17" imgW="1497950" imgH="291973" progId="Equation.DSMT4">
                  <p:embed/>
                  <p:pic>
                    <p:nvPicPr>
                      <p:cNvPr id="343870" name="Object 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83" y="341134"/>
                        <a:ext cx="3381360" cy="665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871" name="Object 8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554007"/>
              </p:ext>
            </p:extLst>
          </p:nvPr>
        </p:nvGraphicFramePr>
        <p:xfrm>
          <a:off x="6904050" y="1065642"/>
          <a:ext cx="3549668" cy="69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58" name="Equation" r:id="rId19" imgW="1497950" imgH="291973" progId="Equation.DSMT4">
                  <p:embed/>
                </p:oleObj>
              </mc:Choice>
              <mc:Fallback>
                <p:oleObj name="Equation" r:id="rId19" imgW="1497950" imgH="291973" progId="Equation.DSMT4">
                  <p:embed/>
                  <p:pic>
                    <p:nvPicPr>
                      <p:cNvPr id="343871" name="Object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50" y="1065642"/>
                        <a:ext cx="3549668" cy="696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872" name="Object 8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41635"/>
              </p:ext>
            </p:extLst>
          </p:nvPr>
        </p:nvGraphicFramePr>
        <p:xfrm>
          <a:off x="6953256" y="1952310"/>
          <a:ext cx="3209780" cy="6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59" name="Equation" r:id="rId21" imgW="1384300" imgH="292100" progId="Equation.DSMT4">
                  <p:embed/>
                </p:oleObj>
              </mc:Choice>
              <mc:Fallback>
                <p:oleObj name="Equation" r:id="rId21" imgW="1384300" imgH="292100" progId="Equation.DSMT4">
                  <p:embed/>
                  <p:pic>
                    <p:nvPicPr>
                      <p:cNvPr id="343872" name="Object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6" y="1952310"/>
                        <a:ext cx="3209780" cy="68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2963699" y="627669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5318292" y="623764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5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59496" y="260649"/>
            <a:ext cx="9036496" cy="62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bidirectional shift register of the 2-bit binary codes by D flip-flop. </a:t>
            </a:r>
            <a:endPara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 direction is controlled by the input variable “X</a:t>
            </a:r>
            <a:r>
              <a:rPr lang="en-US" altLang="zh-CN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And the shift-in number is controlled by the input variable “X</a:t>
            </a:r>
            <a:r>
              <a:rPr lang="en-US" altLang="zh-CN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hand, if the input variable “X</a:t>
            </a:r>
            <a:r>
              <a:rPr lang="en-US" altLang="zh-CN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“0”, the register shifts right. That is to say, the 2-bit binary code shifts from the higher-bit to the lower-bit.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1-bit input variable “X</a:t>
            </a:r>
            <a:r>
              <a:rPr lang="en-US" altLang="zh-CN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shifts to the highest-bit of the binary code. </a:t>
            </a:r>
            <a:endPara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other hand, if the input variable “X</a:t>
            </a:r>
            <a:r>
              <a:rPr lang="en-US" altLang="zh-CN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“1”, the register shifts left. That is to say, the 2-bit binary code shifts from the lower-bit to the higher-bit. And the 1-bit input variable “X</a:t>
            </a:r>
            <a:r>
              <a:rPr lang="en-US" altLang="zh-CN" sz="24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shifts to the lowest-bit of the binary code. </a:t>
            </a:r>
            <a:endParaRPr lang="en-US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2-bit binary code is the output of the bidirectional shift register</a:t>
            </a:r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11858"/>
      </p:ext>
    </p:extLst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18885</TotalTime>
  <Words>9605</Words>
  <Application>Microsoft Office PowerPoint</Application>
  <PresentationFormat>宽屏</PresentationFormat>
  <Paragraphs>2689</Paragraphs>
  <Slides>165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165</vt:i4>
      </vt:variant>
    </vt:vector>
  </HeadingPairs>
  <TitlesOfParts>
    <vt:vector size="177" baseType="lpstr">
      <vt:lpstr>Yu Gothic</vt:lpstr>
      <vt:lpstr>黑体</vt:lpstr>
      <vt:lpstr>宋体</vt:lpstr>
      <vt:lpstr>Arial</vt:lpstr>
      <vt:lpstr>Arial Black</vt:lpstr>
      <vt:lpstr>Calibri</vt:lpstr>
      <vt:lpstr>Euclid</vt:lpstr>
      <vt:lpstr>Times New Roman</vt:lpstr>
      <vt:lpstr>Wingdings</vt:lpstr>
      <vt:lpstr>High Voltage</vt:lpstr>
      <vt:lpstr>Equation</vt:lpstr>
      <vt:lpstr>公式</vt:lpstr>
      <vt:lpstr>Chapter 6 Synchronous Sequential Logic Circuit</vt:lpstr>
      <vt:lpstr>PowerPoint 演示文稿</vt:lpstr>
      <vt:lpstr>PowerPoint 演示文稿</vt:lpstr>
      <vt:lpstr>PowerPoint 演示文稿</vt:lpstr>
      <vt:lpstr>6.1 Definition of Synchronous Sequential Logic Circuit</vt:lpstr>
      <vt:lpstr>PowerPoint 演示文稿</vt:lpstr>
      <vt:lpstr>PowerPoint 演示文稿</vt:lpstr>
      <vt:lpstr>PowerPoint 演示文稿</vt:lpstr>
      <vt:lpstr>PowerPoint 演示文稿</vt:lpstr>
      <vt:lpstr>6.2 Analysis of Synchronous Sequential Logic Circuit  6.2.1 Steps for Analysis</vt:lpstr>
      <vt:lpstr>6.2.2 Examples of Circuit Analysis</vt:lpstr>
      <vt:lpstr>PowerPoint 演示文稿</vt:lpstr>
      <vt:lpstr>PowerPoint 演示文稿</vt:lpstr>
      <vt:lpstr>PowerPoint 演示文稿</vt:lpstr>
      <vt:lpstr>Exercise</vt:lpstr>
      <vt:lpstr>Analyze the circuit (write the equation, state table, state diagram, role).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Analyze the circuit (write the equation, state table, state diagram, role).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Analyze the circuit (write the equation, state table, state diagram, role).</vt:lpstr>
      <vt:lpstr>PowerPoint 演示文稿</vt:lpstr>
      <vt:lpstr>PowerPoint 演示文稿</vt:lpstr>
      <vt:lpstr>PowerPoint 演示文稿</vt:lpstr>
      <vt:lpstr>6.3 Design of Synchronous Sequential Logic Circuit </vt:lpstr>
      <vt:lpstr>6.3.2 State Simplification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6.3.3 Counter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draw K-circles for output equation?</vt:lpstr>
      <vt:lpstr>PowerPoint 演示文稿</vt:lpstr>
      <vt:lpstr>Exercise</vt:lpstr>
      <vt:lpstr>PowerPoint 演示文稿</vt:lpstr>
      <vt:lpstr>6.4 Examples of Typical Synchronous Sequential Logic Circuits 6.4.1 Integrated Counter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PowerPoint 演示文稿</vt:lpstr>
      <vt:lpstr>Exercise</vt:lpstr>
      <vt:lpstr>PowerPoint 演示文稿</vt:lpstr>
      <vt:lpstr>6.4.2 Register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6.4.3 Integrated Bidirectional Shift Register</vt:lpstr>
      <vt:lpstr>PowerPoint 演示文稿</vt:lpstr>
      <vt:lpstr>PowerPoint 演示文稿</vt:lpstr>
      <vt:lpstr>PowerPoint 演示文稿</vt:lpstr>
      <vt:lpstr>PowerPoint 演示文稿</vt:lpstr>
      <vt:lpstr>6.4.4 Sequence Generator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6.4.5 Sequence 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6.4.6 Code 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PowerPoint 演示文稿</vt:lpstr>
      <vt:lpstr>PowerPoint 演示文稿</vt:lpstr>
      <vt:lpstr>Exercise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同步时序电路</dc:title>
  <dc:creator>武庆生</dc:creator>
  <cp:lastModifiedBy>chenjuan</cp:lastModifiedBy>
  <cp:revision>1933</cp:revision>
  <cp:lastPrinted>1601-01-01T00:00:00Z</cp:lastPrinted>
  <dcterms:created xsi:type="dcterms:W3CDTF">2002-01-18T03:44:07Z</dcterms:created>
  <dcterms:modified xsi:type="dcterms:W3CDTF">2023-08-27T10:28:34Z</dcterms:modified>
</cp:coreProperties>
</file>