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8" r:id="rId2"/>
  </p:sldMasterIdLst>
  <p:notesMasterIdLst>
    <p:notesMasterId r:id="rId44"/>
  </p:notesMasterIdLst>
  <p:sldIdLst>
    <p:sldId id="323" r:id="rId3"/>
    <p:sldId id="460" r:id="rId4"/>
    <p:sldId id="454" r:id="rId5"/>
    <p:sldId id="455" r:id="rId6"/>
    <p:sldId id="457" r:id="rId7"/>
    <p:sldId id="456" r:id="rId8"/>
    <p:sldId id="458" r:id="rId9"/>
    <p:sldId id="459" r:id="rId10"/>
    <p:sldId id="461" r:id="rId11"/>
    <p:sldId id="462" r:id="rId12"/>
    <p:sldId id="463" r:id="rId13"/>
    <p:sldId id="464" r:id="rId14"/>
    <p:sldId id="465" r:id="rId15"/>
    <p:sldId id="449" r:id="rId16"/>
    <p:sldId id="409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50" r:id="rId25"/>
    <p:sldId id="397" r:id="rId26"/>
    <p:sldId id="398" r:id="rId27"/>
    <p:sldId id="385" r:id="rId28"/>
    <p:sldId id="386" r:id="rId29"/>
    <p:sldId id="420" r:id="rId30"/>
    <p:sldId id="419" r:id="rId31"/>
    <p:sldId id="423" r:id="rId32"/>
    <p:sldId id="451" r:id="rId33"/>
    <p:sldId id="426" r:id="rId34"/>
    <p:sldId id="389" r:id="rId35"/>
    <p:sldId id="430" r:id="rId36"/>
    <p:sldId id="432" r:id="rId37"/>
    <p:sldId id="452" r:id="rId38"/>
    <p:sldId id="444" r:id="rId39"/>
    <p:sldId id="393" r:id="rId40"/>
    <p:sldId id="435" r:id="rId41"/>
    <p:sldId id="436" r:id="rId42"/>
    <p:sldId id="440" r:id="rId4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60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0" autoAdjust="0"/>
  </p:normalViewPr>
  <p:slideViewPr>
    <p:cSldViewPr>
      <p:cViewPr varScale="1">
        <p:scale>
          <a:sx n="58" d="100"/>
          <a:sy n="58" d="100"/>
        </p:scale>
        <p:origin x="80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8404C4FC-DDCC-4A97-8B00-C50CA25BB869}" type="datetimeFigureOut">
              <a:rPr lang="zh-CN" altLang="en-US"/>
              <a:pPr>
                <a:defRPr/>
              </a:pPr>
              <a:t>2023/8/28</a:t>
            </a:fld>
            <a:endParaRPr lang="zh-CN" altLang="en-US"/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4B6F7CC1-4462-4FD4-A2E5-1A0E496F1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5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6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8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31021"/>
            <a:ext cx="103632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CB70-1F20-4257-83E5-0D73FA85332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154B-089B-4364-B92F-DC5C4DA1FB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10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814388"/>
            <a:ext cx="764540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45B3E-BAF3-4938-A929-0E0BB3CC1E8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31021"/>
            <a:ext cx="103632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18F5-BEDA-4942-A470-16A90B747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81B1-B5E6-4427-8B6D-DC42C5733D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DCF0-8C2F-4D4D-8D7D-C60030DF19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68BF-8D1E-4C57-B972-E97BCD60BE1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8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767D-CE56-4DB7-98BE-901EF4C1101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BADA-62DE-47F7-B85F-2A4CDD5B6E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E40E-28BF-480F-8FF2-D0D0F906F87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1034991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492B-1E55-4C18-9D45-7EAF32C6D19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A5DC5-34CA-4949-8884-88011D5D7FA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9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66112-EC91-452B-BF07-903FBA82B4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CC77-A084-428A-B5DE-A0117B12CA8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10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814388"/>
            <a:ext cx="764540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6DE7-CC66-40DF-BA08-0D78D11F2A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F62D-38D8-4E47-B4D3-C6A4209835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DD732-9A5E-47DB-B771-D50089EBF2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8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CD77-718E-4E41-AEDA-989F22D14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E6CD-D457-430B-9B5F-E88B23695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489F-4C31-4370-B64B-6FDA955320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1034991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E452-3F81-491E-9205-1420A96E28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9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5E49-8F79-4133-9989-B5E9F73865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03203" y="314331"/>
            <a:ext cx="1130300" cy="6543675"/>
            <a:chOff x="0" y="0"/>
            <a:chExt cx="534" cy="4122"/>
          </a:xfrm>
        </p:grpSpPr>
        <p:sp>
          <p:nvSpPr>
            <p:cNvPr id="1047" name="AutoShape 8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8" name="AutoShape 9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9" name="AutoShape 10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50" name="AutoShape 11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588435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 flipH="1">
            <a:off x="730252" y="1703388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1036" name="Oval 17"/>
          <p:cNvSpPr>
            <a:spLocks noChangeArrowheads="1"/>
          </p:cNvSpPr>
          <p:nvPr/>
        </p:nvSpPr>
        <p:spPr bwMode="auto">
          <a:xfrm>
            <a:off x="613835" y="1706571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618067" y="1912938"/>
            <a:ext cx="254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8" name="Oval 19"/>
          <p:cNvSpPr>
            <a:spLocks noChangeArrowheads="1"/>
          </p:cNvSpPr>
          <p:nvPr/>
        </p:nvSpPr>
        <p:spPr bwMode="auto">
          <a:xfrm>
            <a:off x="12278784" y="1676400"/>
            <a:ext cx="4064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auto">
          <a:xfrm>
            <a:off x="609600" y="1739900"/>
            <a:ext cx="11669184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0" y="0"/>
            <a:chExt cx="535" cy="4320"/>
          </a:xfrm>
        </p:grpSpPr>
        <p:sp>
          <p:nvSpPr>
            <p:cNvPr id="1039" name="AutoShape 22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0" name="AutoShape 23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1" name="AutoShape 24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2" name="AutoShape 25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3" name="AutoShape 26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4" name="AutoShape 27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5" name="Freeform 28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6" name="Freeform 29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537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06955"/>
            <a:ext cx="10363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7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1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8817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2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0017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3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2017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FFC3A4-F224-43E4-A589-77DE71AB4A2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 autoUpdateAnimBg="0"/>
      <p:bldP spid="1038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03203" y="314331"/>
            <a:ext cx="1130300" cy="6543675"/>
            <a:chOff x="0" y="0"/>
            <a:chExt cx="534" cy="4122"/>
          </a:xfrm>
        </p:grpSpPr>
        <p:sp>
          <p:nvSpPr>
            <p:cNvPr id="2072" name="AutoShape 11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3" name="AutoShape 12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4" name="AutoShape 13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5" name="AutoShape 14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6" name="AutoShape 15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7" name="AutoShape 16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2061" name="Rectangle 18"/>
          <p:cNvSpPr>
            <a:spLocks noChangeArrowheads="1"/>
          </p:cNvSpPr>
          <p:nvPr/>
        </p:nvSpPr>
        <p:spPr bwMode="auto">
          <a:xfrm>
            <a:off x="588435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2062" name="AutoShape 19"/>
          <p:cNvSpPr>
            <a:spLocks noChangeArrowheads="1"/>
          </p:cNvSpPr>
          <p:nvPr/>
        </p:nvSpPr>
        <p:spPr bwMode="auto">
          <a:xfrm flipH="1">
            <a:off x="730252" y="2717800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2063" name="Oval 20"/>
          <p:cNvSpPr>
            <a:spLocks noChangeArrowheads="1"/>
          </p:cNvSpPr>
          <p:nvPr/>
        </p:nvSpPr>
        <p:spPr bwMode="auto">
          <a:xfrm>
            <a:off x="577851" y="2697176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65" name="Oval 22"/>
          <p:cNvSpPr>
            <a:spLocks noChangeArrowheads="1"/>
          </p:cNvSpPr>
          <p:nvPr/>
        </p:nvSpPr>
        <p:spPr bwMode="auto">
          <a:xfrm>
            <a:off x="12314767" y="2697176"/>
            <a:ext cx="4064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57" name="Rectangle 23"/>
          <p:cNvSpPr>
            <a:spLocks noChangeArrowheads="1"/>
          </p:cNvSpPr>
          <p:nvPr/>
        </p:nvSpPr>
        <p:spPr bwMode="auto">
          <a:xfrm>
            <a:off x="645593" y="2760663"/>
            <a:ext cx="1166918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grpSp>
        <p:nvGrpSpPr>
          <p:cNvPr id="16394" name="Group 19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0" y="0"/>
            <a:chExt cx="535" cy="4320"/>
          </a:xfrm>
        </p:grpSpPr>
        <p:sp>
          <p:nvSpPr>
            <p:cNvPr id="2064" name="AutoShape 25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6" name="AutoShape 27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7" name="AutoShape 28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8" name="AutoShape 29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9" name="AutoShape 30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0" name="Freeform 31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1" name="Freeform 32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63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06955"/>
            <a:ext cx="10363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96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8" name="Rectangle 3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492251" y="63182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9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3451" y="631825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0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5451" y="63182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C14EE5-B6A4-43DA-945D-8F76949E30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 autoUpdateAnimBg="0"/>
      <p:bldP spid="2065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4801" y="404664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Chapter 7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Logic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1214801" y="2492896"/>
            <a:ext cx="1044116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7.1 Verilog Implementation of Logic Gates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7.2 Verilog Implementation of Combinational Logic Circuit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7.3 Verilog Implementation of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7.4 Verilog Implementation of Synchronous Sequential Logic Circuit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5654" y="1967236"/>
            <a:ext cx="7947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Yes, the output variable always comes first in the built-in logic gates.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47528" y="332657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Is there a priority of parameter order in the built-in logic gates of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140" y="4601163"/>
            <a:ext cx="8366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But for the module, you can put the variables in any order.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9961" y="3455331"/>
            <a:ext cx="2395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U3 (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,A);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049821" y="3390819"/>
            <a:ext cx="2391905" cy="649286"/>
            <a:chOff x="6269038" y="1357313"/>
            <a:chExt cx="2391904" cy="649287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700838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853363" y="1701800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105650" y="1389062"/>
              <a:ext cx="28725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248650" y="1362074"/>
              <a:ext cx="41229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6269038" y="1412874"/>
              <a:ext cx="48122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7708900" y="1630363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 rot="5400000">
              <a:off x="7135813" y="1422400"/>
              <a:ext cx="649287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690771" y="5886438"/>
            <a:ext cx="4184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(A,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03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07093" y="908721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numbers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1306" y="2420889"/>
            <a:ext cx="5979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2-bit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binary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“00”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100079" y="3298051"/>
            <a:ext cx="6652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6’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6-bit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octal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“000 000”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063553" y="4175213"/>
            <a:ext cx="8340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8’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8-bit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hexadecimal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“0000 0000”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90605" y="5232888"/>
            <a:ext cx="6231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0: 3-bit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decimal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13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07093" y="476673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the signed number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844825"/>
            <a:ext cx="7702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b101: 3-bit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signed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binary number “101”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541294" y="2996953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Two’s Complement: [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01]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300" y="4716434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Signed Magnitude: [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11]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601" y="5796554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True Value: [−11]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121" y="5796553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[−3]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537323" y="3839271"/>
            <a:ext cx="2790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sz="3200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zh-CN" sz="3200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10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zh-CN" sz="3200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11</a:t>
            </a:r>
            <a:endParaRPr lang="zh-CN" altLang="en-US" sz="3200" dirty="0">
              <a:solidFill>
                <a:schemeClr val="accent1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4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9536" y="2394263"/>
            <a:ext cx="3461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[3:0]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7528" y="548681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the bit width of variables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3861049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are B are both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4-bit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wire type input variables.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4190" y="85855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7.1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Logic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Gates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1977668" y="1844836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AND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OR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NOT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NAND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(5) NOR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(6) Buffer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(7) AND-OR-Inverter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62828" y="465993"/>
            <a:ext cx="2185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4785502" y="1425220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AND_G(A, B, F);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 B;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F;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  U1(F, A, B);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4799865" y="4193987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AND_G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F=A&amp;B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6237" y="188642"/>
            <a:ext cx="2393493" cy="1126114"/>
            <a:chOff x="3762226" y="188640"/>
            <a:chExt cx="2393492" cy="1126114"/>
          </a:xfrm>
        </p:grpSpPr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 flipH="1">
              <a:off x="4219426" y="517253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39" name="Line 7"/>
            <p:cNvSpPr>
              <a:spLocks noChangeShapeType="1"/>
            </p:cNvSpPr>
            <p:nvPr/>
          </p:nvSpPr>
          <p:spPr bwMode="auto">
            <a:xfrm flipH="1">
              <a:off x="4219426" y="842870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40" name="Line 8"/>
            <p:cNvSpPr>
              <a:spLocks noChangeShapeType="1"/>
            </p:cNvSpPr>
            <p:nvPr/>
          </p:nvSpPr>
          <p:spPr bwMode="auto">
            <a:xfrm>
              <a:off x="5210026" y="745853"/>
              <a:ext cx="6096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41" name="Rectangle 9"/>
            <p:cNvSpPr>
              <a:spLocks noChangeArrowheads="1"/>
            </p:cNvSpPr>
            <p:nvPr/>
          </p:nvSpPr>
          <p:spPr bwMode="auto">
            <a:xfrm>
              <a:off x="4600426" y="452165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242" name="Rectangle 10"/>
            <p:cNvSpPr>
              <a:spLocks noChangeArrowheads="1"/>
            </p:cNvSpPr>
            <p:nvPr/>
          </p:nvSpPr>
          <p:spPr bwMode="auto">
            <a:xfrm>
              <a:off x="3762226" y="729979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243" name="Rectangle 12"/>
            <p:cNvSpPr>
              <a:spLocks noChangeArrowheads="1"/>
            </p:cNvSpPr>
            <p:nvPr/>
          </p:nvSpPr>
          <p:spPr bwMode="auto">
            <a:xfrm>
              <a:off x="5743426" y="425179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2246" name="Rectangle 15"/>
            <p:cNvSpPr>
              <a:spLocks noChangeArrowheads="1"/>
            </p:cNvSpPr>
            <p:nvPr/>
          </p:nvSpPr>
          <p:spPr bwMode="auto">
            <a:xfrm>
              <a:off x="3763814" y="18864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2233" name="组合 40"/>
            <p:cNvGrpSpPr>
              <a:grpSpLocks/>
            </p:cNvGrpSpPr>
            <p:nvPr/>
          </p:nvGrpSpPr>
          <p:grpSpPr bwMode="auto">
            <a:xfrm>
              <a:off x="4660751" y="418828"/>
              <a:ext cx="571500" cy="630237"/>
              <a:chOff x="7177088" y="3041650"/>
              <a:chExt cx="768350" cy="630238"/>
            </a:xfrm>
          </p:grpSpPr>
          <p:sp>
            <p:nvSpPr>
              <p:cNvPr id="5223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2482"/>
                <a:ext cx="465137" cy="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8" grpId="0" autoUpdateAnimBg="0"/>
      <p:bldP spid="38929" grpId="0" animBg="1" autoUpdateAnimBg="0"/>
      <p:bldP spid="38930" grpId="0" animBg="1" autoUpdateAnimBg="0"/>
      <p:bldP spid="389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5057858" y="1599660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 U2 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076907" y="4186835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F=A|B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07978" y="260653"/>
            <a:ext cx="2393493" cy="1126114"/>
            <a:chOff x="3095699" y="317922"/>
            <a:chExt cx="2393492" cy="1126114"/>
          </a:xfrm>
        </p:grpSpPr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 flipH="1">
              <a:off x="3552899" y="646535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3552899" y="1103735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4543499" y="875135"/>
              <a:ext cx="6096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3" name="Rectangle 9"/>
            <p:cNvSpPr>
              <a:spLocks noChangeArrowheads="1"/>
            </p:cNvSpPr>
            <p:nvPr/>
          </p:nvSpPr>
          <p:spPr bwMode="auto">
            <a:xfrm>
              <a:off x="3933899" y="581447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264" name="Rectangle 10"/>
            <p:cNvSpPr>
              <a:spLocks noChangeArrowheads="1"/>
            </p:cNvSpPr>
            <p:nvPr/>
          </p:nvSpPr>
          <p:spPr bwMode="auto">
            <a:xfrm>
              <a:off x="3095699" y="859261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265" name="Rectangle 12"/>
            <p:cNvSpPr>
              <a:spLocks noChangeArrowheads="1"/>
            </p:cNvSpPr>
            <p:nvPr/>
          </p:nvSpPr>
          <p:spPr bwMode="auto">
            <a:xfrm>
              <a:off x="5076899" y="554461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3268" name="Rectangle 15"/>
            <p:cNvSpPr>
              <a:spLocks noChangeArrowheads="1"/>
            </p:cNvSpPr>
            <p:nvPr/>
          </p:nvSpPr>
          <p:spPr bwMode="auto">
            <a:xfrm>
              <a:off x="3097287" y="317922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3257" name="组合 48"/>
            <p:cNvGrpSpPr>
              <a:grpSpLocks/>
            </p:cNvGrpSpPr>
            <p:nvPr/>
          </p:nvGrpSpPr>
          <p:grpSpPr bwMode="auto">
            <a:xfrm>
              <a:off x="3779912" y="476672"/>
              <a:ext cx="785812" cy="762000"/>
              <a:chOff x="7154863" y="2908300"/>
              <a:chExt cx="950912" cy="762000"/>
            </a:xfrm>
          </p:grpSpPr>
          <p:sp>
            <p:nvSpPr>
              <p:cNvPr id="53258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62839" y="465993"/>
            <a:ext cx="18261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utoUpdateAnimBg="0"/>
      <p:bldP spid="39955" grpId="0" autoUpdateAnimBg="0"/>
      <p:bldP spid="23" grpId="0" autoUpdateAnimBg="0"/>
      <p:bldP spid="24" grpId="0" animBg="1" autoUpdateAnimBg="0"/>
      <p:bldP spid="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5556258" y="1412784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U3 (F,A);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5575309" y="4042819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F=~A;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72161" y="404667"/>
            <a:ext cx="2391905" cy="649286"/>
            <a:chOff x="6269038" y="1357313"/>
            <a:chExt cx="2391904" cy="649287"/>
          </a:xfrm>
        </p:grpSpPr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 flipH="1">
              <a:off x="6700838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7853363" y="1701800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7105650" y="1389062"/>
              <a:ext cx="28725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8248650" y="1362074"/>
              <a:ext cx="41229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6269038" y="1412874"/>
              <a:ext cx="48122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89" name="Oval 15"/>
            <p:cNvSpPr>
              <a:spLocks noChangeArrowheads="1"/>
            </p:cNvSpPr>
            <p:nvPr/>
          </p:nvSpPr>
          <p:spPr bwMode="auto">
            <a:xfrm>
              <a:off x="7708900" y="1630363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1" name="AutoShape 36"/>
            <p:cNvSpPr>
              <a:spLocks noChangeArrowheads="1"/>
            </p:cNvSpPr>
            <p:nvPr/>
          </p:nvSpPr>
          <p:spPr bwMode="auto">
            <a:xfrm rot="5400000">
              <a:off x="7135813" y="1422400"/>
              <a:ext cx="649287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862828" y="465993"/>
            <a:ext cx="21255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7" grpId="0" autoUpdateAnimBg="0"/>
      <p:bldP spid="20" grpId="0" autoUpdateAnimBg="0"/>
      <p:bldP spid="21" grpId="0" animBg="1" autoUpdateAnimBg="0"/>
      <p:bldP spid="2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5220162" y="1478879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NAND_G(A,B,F);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nand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U4(F,A,B);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5210765" y="4197284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NAND_G(A,B,F);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 ~(A &amp; 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94841" y="188640"/>
            <a:ext cx="2393493" cy="1126112"/>
            <a:chOff x="6445250" y="982663"/>
            <a:chExt cx="2393492" cy="1126112"/>
          </a:xfrm>
        </p:grpSpPr>
        <p:sp>
          <p:nvSpPr>
            <p:cNvPr id="55310" name="Line 4"/>
            <p:cNvSpPr>
              <a:spLocks noChangeShapeType="1"/>
            </p:cNvSpPr>
            <p:nvPr/>
          </p:nvSpPr>
          <p:spPr bwMode="auto">
            <a:xfrm flipH="1">
              <a:off x="6902450" y="1311275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 flipH="1">
              <a:off x="6902450" y="1768475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8031163" y="1558925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3" name="Rectangle 7"/>
            <p:cNvSpPr>
              <a:spLocks noChangeArrowheads="1"/>
            </p:cNvSpPr>
            <p:nvPr/>
          </p:nvSpPr>
          <p:spPr bwMode="auto">
            <a:xfrm>
              <a:off x="7283450" y="1246188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314" name="Rectangle 8"/>
            <p:cNvSpPr>
              <a:spLocks noChangeArrowheads="1"/>
            </p:cNvSpPr>
            <p:nvPr/>
          </p:nvSpPr>
          <p:spPr bwMode="auto">
            <a:xfrm>
              <a:off x="6445250" y="15240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8426450" y="1219200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318" name="Rectangle 13"/>
            <p:cNvSpPr>
              <a:spLocks noChangeArrowheads="1"/>
            </p:cNvSpPr>
            <p:nvPr/>
          </p:nvSpPr>
          <p:spPr bwMode="auto">
            <a:xfrm>
              <a:off x="6446838" y="982663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19" name="Oval 14"/>
            <p:cNvSpPr>
              <a:spLocks noChangeArrowheads="1"/>
            </p:cNvSpPr>
            <p:nvPr/>
          </p:nvSpPr>
          <p:spPr bwMode="auto">
            <a:xfrm>
              <a:off x="7886700" y="1487488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5305" name="组合 40"/>
            <p:cNvGrpSpPr>
              <a:grpSpLocks/>
            </p:cNvGrpSpPr>
            <p:nvPr/>
          </p:nvGrpSpPr>
          <p:grpSpPr bwMode="auto">
            <a:xfrm>
              <a:off x="7358063" y="1214438"/>
              <a:ext cx="500062" cy="630237"/>
              <a:chOff x="7177088" y="3041650"/>
              <a:chExt cx="768350" cy="630238"/>
            </a:xfrm>
          </p:grpSpPr>
          <p:sp>
            <p:nvSpPr>
              <p:cNvPr id="5530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862828" y="465993"/>
            <a:ext cx="2518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NAND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1" grpId="0" autoUpdateAnimBg="0"/>
      <p:bldP spid="26" grpId="0" autoUpdateAnimBg="0"/>
      <p:bldP spid="27" grpId="0" animBg="1" autoUpdateAnimBg="0"/>
      <p:bldP spid="2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5358738" y="1533176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nor U5 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5358738" y="4227855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 ~(A | B); 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12035" y="260653"/>
            <a:ext cx="2393493" cy="1126114"/>
            <a:chOff x="6445250" y="1196975"/>
            <a:chExt cx="2393492" cy="1126114"/>
          </a:xfrm>
        </p:grpSpPr>
        <p:sp>
          <p:nvSpPr>
            <p:cNvPr id="56332" name="Line 7"/>
            <p:cNvSpPr>
              <a:spLocks noChangeShapeType="1"/>
            </p:cNvSpPr>
            <p:nvPr/>
          </p:nvSpPr>
          <p:spPr bwMode="auto">
            <a:xfrm flipH="1">
              <a:off x="6902450" y="1525588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3" name="Line 8"/>
            <p:cNvSpPr>
              <a:spLocks noChangeShapeType="1"/>
            </p:cNvSpPr>
            <p:nvPr/>
          </p:nvSpPr>
          <p:spPr bwMode="auto">
            <a:xfrm flipH="1">
              <a:off x="6902450" y="1982788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4" name="Line 9"/>
            <p:cNvSpPr>
              <a:spLocks noChangeShapeType="1"/>
            </p:cNvSpPr>
            <p:nvPr/>
          </p:nvSpPr>
          <p:spPr bwMode="auto">
            <a:xfrm>
              <a:off x="8031163" y="1773238"/>
              <a:ext cx="36036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5" name="Rectangle 10"/>
            <p:cNvSpPr>
              <a:spLocks noChangeArrowheads="1"/>
            </p:cNvSpPr>
            <p:nvPr/>
          </p:nvSpPr>
          <p:spPr bwMode="auto">
            <a:xfrm>
              <a:off x="7283450" y="1460500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336" name="Rectangle 11"/>
            <p:cNvSpPr>
              <a:spLocks noChangeArrowheads="1"/>
            </p:cNvSpPr>
            <p:nvPr/>
          </p:nvSpPr>
          <p:spPr bwMode="auto">
            <a:xfrm>
              <a:off x="6445250" y="1738314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8426450" y="1433514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6340" name="Rectangle 16"/>
            <p:cNvSpPr>
              <a:spLocks noChangeArrowheads="1"/>
            </p:cNvSpPr>
            <p:nvPr/>
          </p:nvSpPr>
          <p:spPr bwMode="auto">
            <a:xfrm>
              <a:off x="6446838" y="1196975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41" name="Oval 17"/>
            <p:cNvSpPr>
              <a:spLocks noChangeArrowheads="1"/>
            </p:cNvSpPr>
            <p:nvPr/>
          </p:nvSpPr>
          <p:spPr bwMode="auto">
            <a:xfrm>
              <a:off x="7886700" y="1701800"/>
              <a:ext cx="144462" cy="144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6329" name="组合 48"/>
            <p:cNvGrpSpPr>
              <a:grpSpLocks/>
            </p:cNvGrpSpPr>
            <p:nvPr/>
          </p:nvGrpSpPr>
          <p:grpSpPr bwMode="auto">
            <a:xfrm>
              <a:off x="7121525" y="1357313"/>
              <a:ext cx="785813" cy="762000"/>
              <a:chOff x="7154863" y="2908300"/>
              <a:chExt cx="950912" cy="762000"/>
            </a:xfrm>
          </p:grpSpPr>
          <p:sp>
            <p:nvSpPr>
              <p:cNvPr id="56330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6331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62828" y="465993"/>
            <a:ext cx="2159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NOR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5" grpId="0" autoUpdateAnimBg="0"/>
      <p:bldP spid="24" grpId="0" autoUpdateAnimBg="0"/>
      <p:bldP spid="25" grpId="0" animBg="1" autoUpdateAnimBg="0"/>
      <p:bldP spid="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51584" y="2420889"/>
            <a:ext cx="731520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Essential Questions About Verilog Grammar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0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6"/>
          <p:cNvSpPr>
            <a:spLocks noChangeArrowheads="1"/>
          </p:cNvSpPr>
          <p:nvPr/>
        </p:nvSpPr>
        <p:spPr bwMode="auto">
          <a:xfrm>
            <a:off x="5572902" y="1470480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buf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U6 (F,A);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9" name="Rectangle 19"/>
          <p:cNvSpPr>
            <a:spLocks noChangeArrowheads="1"/>
          </p:cNvSpPr>
          <p:nvPr/>
        </p:nvSpPr>
        <p:spPr bwMode="auto">
          <a:xfrm>
            <a:off x="5572902" y="4149089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72162" y="404674"/>
            <a:ext cx="2393493" cy="719139"/>
            <a:chOff x="6445250" y="1339850"/>
            <a:chExt cx="2393492" cy="719138"/>
          </a:xfrm>
        </p:grpSpPr>
        <p:sp>
          <p:nvSpPr>
            <p:cNvPr id="57353" name="Line 6"/>
            <p:cNvSpPr>
              <a:spLocks noChangeShapeType="1"/>
            </p:cNvSpPr>
            <p:nvPr/>
          </p:nvSpPr>
          <p:spPr bwMode="auto">
            <a:xfrm flipH="1">
              <a:off x="6877050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354" name="Line 7"/>
            <p:cNvSpPr>
              <a:spLocks noChangeShapeType="1"/>
            </p:cNvSpPr>
            <p:nvPr/>
          </p:nvSpPr>
          <p:spPr bwMode="auto">
            <a:xfrm>
              <a:off x="7885113" y="1701800"/>
              <a:ext cx="5064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7283450" y="1389063"/>
              <a:ext cx="287258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8426450" y="1362075"/>
              <a:ext cx="412292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7359" name="Rectangle 12"/>
            <p:cNvSpPr>
              <a:spLocks noChangeArrowheads="1"/>
            </p:cNvSpPr>
            <p:nvPr/>
          </p:nvSpPr>
          <p:spPr bwMode="auto">
            <a:xfrm>
              <a:off x="6445250" y="1412875"/>
              <a:ext cx="481222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60" name="AutoShape 13"/>
            <p:cNvSpPr>
              <a:spLocks noChangeArrowheads="1"/>
            </p:cNvSpPr>
            <p:nvPr/>
          </p:nvSpPr>
          <p:spPr bwMode="auto">
            <a:xfrm rot="5400000">
              <a:off x="7235825" y="1411288"/>
              <a:ext cx="719138" cy="5762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279588" y="400794"/>
            <a:ext cx="13817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Buffer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116114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41270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9" grpId="0" autoUpdateAnimBg="0"/>
      <p:bldP spid="19" grpId="0" autoUpdateAnimBg="0"/>
      <p:bldP spid="20" grpId="0" animBg="1" autoUpdateAnimBg="0"/>
      <p:bldP spid="2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3420014" y="2567339"/>
            <a:ext cx="74517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module  ANDORNOT_G(A, B, C, D, F);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input  A, B, C, D;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output  F;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		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 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;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and  U1(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A, B);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and  U2(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C, D);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nor  U3(F,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64521" y="260661"/>
            <a:ext cx="3443859" cy="1956375"/>
            <a:chOff x="130628" y="2857500"/>
            <a:chExt cx="3443859" cy="1956375"/>
          </a:xfrm>
        </p:grpSpPr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 flipH="1">
              <a:off x="816429" y="334735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1" name="Line 11"/>
            <p:cNvSpPr>
              <a:spLocks noChangeShapeType="1"/>
            </p:cNvSpPr>
            <p:nvPr/>
          </p:nvSpPr>
          <p:spPr bwMode="auto">
            <a:xfrm flipH="1">
              <a:off x="816429" y="358684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2" name="Line 12"/>
            <p:cNvSpPr>
              <a:spLocks noChangeShapeType="1"/>
            </p:cNvSpPr>
            <p:nvPr/>
          </p:nvSpPr>
          <p:spPr bwMode="auto">
            <a:xfrm flipH="1">
              <a:off x="816429" y="414908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3" name="Oval 13"/>
            <p:cNvSpPr>
              <a:spLocks noChangeArrowheads="1"/>
            </p:cNvSpPr>
            <p:nvPr/>
          </p:nvSpPr>
          <p:spPr bwMode="auto">
            <a:xfrm>
              <a:off x="2888687" y="3739242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4" name="Line 14"/>
            <p:cNvSpPr>
              <a:spLocks noChangeShapeType="1"/>
            </p:cNvSpPr>
            <p:nvPr/>
          </p:nvSpPr>
          <p:spPr bwMode="auto">
            <a:xfrm>
              <a:off x="3117287" y="381544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5" name="Rectangle 15"/>
            <p:cNvSpPr>
              <a:spLocks noChangeArrowheads="1"/>
            </p:cNvSpPr>
            <p:nvPr/>
          </p:nvSpPr>
          <p:spPr bwMode="auto">
            <a:xfrm>
              <a:off x="206829" y="28575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396" name="Rectangle 16"/>
            <p:cNvSpPr>
              <a:spLocks noChangeArrowheads="1"/>
            </p:cNvSpPr>
            <p:nvPr/>
          </p:nvSpPr>
          <p:spPr bwMode="auto">
            <a:xfrm>
              <a:off x="228600" y="33147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397" name="Rectangle 17"/>
            <p:cNvSpPr>
              <a:spLocks noChangeArrowheads="1"/>
            </p:cNvSpPr>
            <p:nvPr/>
          </p:nvSpPr>
          <p:spPr bwMode="auto">
            <a:xfrm>
              <a:off x="130628" y="3771900"/>
              <a:ext cx="56137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C</a:t>
              </a:r>
            </a:p>
          </p:txBody>
        </p:sp>
        <p:sp>
          <p:nvSpPr>
            <p:cNvPr id="58398" name="Rectangle 18"/>
            <p:cNvSpPr>
              <a:spLocks noChangeArrowheads="1"/>
            </p:cNvSpPr>
            <p:nvPr/>
          </p:nvSpPr>
          <p:spPr bwMode="auto">
            <a:xfrm>
              <a:off x="228600" y="42291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399" name="Rectangle 19"/>
            <p:cNvSpPr>
              <a:spLocks noChangeArrowheads="1"/>
            </p:cNvSpPr>
            <p:nvPr/>
          </p:nvSpPr>
          <p:spPr bwMode="auto">
            <a:xfrm>
              <a:off x="2888687" y="3282043"/>
              <a:ext cx="4748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58400" name="Line 22"/>
            <p:cNvSpPr>
              <a:spLocks noChangeShapeType="1"/>
            </p:cNvSpPr>
            <p:nvPr/>
          </p:nvSpPr>
          <p:spPr bwMode="auto">
            <a:xfrm>
              <a:off x="1714500" y="3436938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401" name="Line 23"/>
            <p:cNvSpPr>
              <a:spLocks noChangeShapeType="1"/>
            </p:cNvSpPr>
            <p:nvPr/>
          </p:nvSpPr>
          <p:spPr bwMode="auto">
            <a:xfrm flipH="1">
              <a:off x="811667" y="438785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8375" name="组合 40"/>
            <p:cNvGrpSpPr>
              <a:grpSpLocks/>
            </p:cNvGrpSpPr>
            <p:nvPr/>
          </p:nvGrpSpPr>
          <p:grpSpPr bwMode="auto">
            <a:xfrm>
              <a:off x="1357313" y="3143250"/>
              <a:ext cx="357187" cy="630234"/>
              <a:chOff x="7177088" y="3041650"/>
              <a:chExt cx="768350" cy="630238"/>
            </a:xfrm>
          </p:grpSpPr>
          <p:sp>
            <p:nvSpPr>
              <p:cNvPr id="5838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376" name="组合 40"/>
            <p:cNvGrpSpPr>
              <a:grpSpLocks/>
            </p:cNvGrpSpPr>
            <p:nvPr/>
          </p:nvGrpSpPr>
          <p:grpSpPr bwMode="auto">
            <a:xfrm>
              <a:off x="1357313" y="3929063"/>
              <a:ext cx="357187" cy="630233"/>
              <a:chOff x="7177088" y="3041650"/>
              <a:chExt cx="768350" cy="630238"/>
            </a:xfrm>
          </p:grpSpPr>
          <p:sp>
            <p:nvSpPr>
              <p:cNvPr id="58380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1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2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3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377" name="组合 48"/>
            <p:cNvGrpSpPr>
              <a:grpSpLocks/>
            </p:cNvGrpSpPr>
            <p:nvPr/>
          </p:nvGrpSpPr>
          <p:grpSpPr bwMode="auto">
            <a:xfrm>
              <a:off x="2357330" y="3467780"/>
              <a:ext cx="522287" cy="762000"/>
              <a:chOff x="7154863" y="2908300"/>
              <a:chExt cx="950912" cy="762000"/>
            </a:xfrm>
          </p:grpSpPr>
          <p:sp>
            <p:nvSpPr>
              <p:cNvPr id="58378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79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1714500" y="4229100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123728" y="3442059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2112841" y="3924343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123728" y="3756382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112841" y="3936039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862828" y="465993"/>
            <a:ext cx="3711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AND-OR-Inverter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989475" y="3933056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4" grpId="0" autoUpdateAnimBg="0"/>
      <p:bldP spid="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6"/>
          <p:cNvSpPr>
            <a:spLocks noChangeArrowheads="1"/>
          </p:cNvSpPr>
          <p:nvPr/>
        </p:nvSpPr>
        <p:spPr bwMode="auto">
          <a:xfrm>
            <a:off x="3216287" y="3500449"/>
            <a:ext cx="74517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</a:t>
            </a:r>
            <a:r>
              <a:rPr lang="en-US" altLang="zh-CN" sz="3200" dirty="0">
                <a:solidFill>
                  <a:srgbClr val="FFFF00"/>
                </a:solidFill>
              </a:rPr>
              <a:t>assign  F = ~ ((A&amp;B)|(C&amp;D));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1892059" y="2611308"/>
            <a:ext cx="4543149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96012" y="290585"/>
            <a:ext cx="3443859" cy="1956375"/>
            <a:chOff x="130628" y="2857500"/>
            <a:chExt cx="3443859" cy="1956375"/>
          </a:xfrm>
        </p:grpSpPr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16429" y="334735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816429" y="358684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816429" y="414908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888687" y="3739242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117287" y="381544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06829" y="28575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228600" y="33147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30628" y="3771900"/>
              <a:ext cx="56137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C</a:t>
              </a: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28600" y="42291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2888687" y="3282043"/>
              <a:ext cx="4748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1714500" y="3436938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811667" y="438785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0"/>
            <p:cNvGrpSpPr>
              <a:grpSpLocks/>
            </p:cNvGrpSpPr>
            <p:nvPr/>
          </p:nvGrpSpPr>
          <p:grpSpPr bwMode="auto">
            <a:xfrm>
              <a:off x="1357313" y="3143250"/>
              <a:ext cx="357187" cy="630234"/>
              <a:chOff x="7177088" y="3041650"/>
              <a:chExt cx="768350" cy="630238"/>
            </a:xfrm>
          </p:grpSpPr>
          <p:sp>
            <p:nvSpPr>
              <p:cNvPr id="63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0"/>
            <p:cNvGrpSpPr>
              <a:grpSpLocks/>
            </p:cNvGrpSpPr>
            <p:nvPr/>
          </p:nvGrpSpPr>
          <p:grpSpPr bwMode="auto">
            <a:xfrm>
              <a:off x="1357313" y="3929063"/>
              <a:ext cx="357187" cy="630233"/>
              <a:chOff x="7177088" y="3041650"/>
              <a:chExt cx="768350" cy="630238"/>
            </a:xfrm>
          </p:grpSpPr>
          <p:sp>
            <p:nvSpPr>
              <p:cNvPr id="5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48"/>
            <p:cNvGrpSpPr>
              <a:grpSpLocks/>
            </p:cNvGrpSpPr>
            <p:nvPr/>
          </p:nvGrpSpPr>
          <p:grpSpPr bwMode="auto">
            <a:xfrm>
              <a:off x="2357330" y="3467780"/>
              <a:ext cx="522287" cy="762000"/>
              <a:chOff x="7154863" y="2908300"/>
              <a:chExt cx="950912" cy="762000"/>
            </a:xfrm>
          </p:grpSpPr>
          <p:sp>
            <p:nvSpPr>
              <p:cNvPr id="57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1714500" y="4229100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123728" y="3442059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112841" y="3924343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123728" y="3756382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112841" y="3936039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862828" y="622442"/>
            <a:ext cx="3711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AND-OR-Inverter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35" grpId="0" animBg="1" autoUpdateAnimBg="0"/>
      <p:bldP spid="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4190" y="85855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7.2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Combinational Logic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1727601" y="2060860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4-to-1 Line Data Selector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4-Bit Numerical Comparator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8-3 Encoder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3-8 Decoder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54357"/>
              </p:ext>
            </p:extLst>
          </p:nvPr>
        </p:nvGraphicFramePr>
        <p:xfrm>
          <a:off x="3122613" y="1107465"/>
          <a:ext cx="6299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r:id="rId3" imgW="4039560" imgH="393840" progId="Equation.DSMT4">
                  <p:embed/>
                </p:oleObj>
              </mc:Choice>
              <mc:Fallback>
                <p:oleObj r:id="rId3" imgW="4039560" imgH="393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1107465"/>
                        <a:ext cx="62992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26"/>
          <p:cNvSpPr>
            <a:spLocks noChangeArrowheads="1"/>
          </p:cNvSpPr>
          <p:nvPr/>
        </p:nvSpPr>
        <p:spPr bwMode="auto">
          <a:xfrm>
            <a:off x="1630822" y="2645141"/>
            <a:ext cx="51847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MUX4_1(Y,D0,D1,D2,    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3984" y="3112730"/>
            <a:ext cx="8926512" cy="3361804"/>
            <a:chOff x="109984" y="3112726"/>
            <a:chExt cx="8926512" cy="3361804"/>
          </a:xfrm>
        </p:grpSpPr>
        <p:sp>
          <p:nvSpPr>
            <p:cNvPr id="50182" name="Rectangle 27"/>
            <p:cNvSpPr>
              <a:spLocks noChangeArrowheads="1"/>
            </p:cNvSpPr>
            <p:nvPr/>
          </p:nvSpPr>
          <p:spPr bwMode="auto">
            <a:xfrm>
              <a:off x="1526035" y="4449496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0183" name="Rectangle 28"/>
            <p:cNvSpPr>
              <a:spLocks noChangeArrowheads="1"/>
            </p:cNvSpPr>
            <p:nvPr/>
          </p:nvSpPr>
          <p:spPr bwMode="auto">
            <a:xfrm>
              <a:off x="1529209" y="3585897"/>
              <a:ext cx="17307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Y;</a:t>
              </a:r>
            </a:p>
          </p:txBody>
        </p:sp>
        <p:sp>
          <p:nvSpPr>
            <p:cNvPr id="50184" name="Rectangle 29"/>
            <p:cNvSpPr>
              <a:spLocks noChangeArrowheads="1"/>
            </p:cNvSpPr>
            <p:nvPr/>
          </p:nvSpPr>
          <p:spPr bwMode="auto">
            <a:xfrm>
              <a:off x="1526035" y="4020872"/>
              <a:ext cx="23276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A0,A1;</a:t>
              </a:r>
            </a:p>
          </p:txBody>
        </p:sp>
        <p:sp>
          <p:nvSpPr>
            <p:cNvPr id="50186" name="Rectangle 31"/>
            <p:cNvSpPr>
              <a:spLocks noChangeArrowheads="1"/>
            </p:cNvSpPr>
            <p:nvPr/>
          </p:nvSpPr>
          <p:spPr bwMode="auto">
            <a:xfrm>
              <a:off x="109984" y="5889755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  <a:endPara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7" name="Rectangle 32"/>
            <p:cNvSpPr>
              <a:spLocks noChangeArrowheads="1"/>
            </p:cNvSpPr>
            <p:nvPr/>
          </p:nvSpPr>
          <p:spPr bwMode="auto">
            <a:xfrm>
              <a:off x="973584" y="5028934"/>
              <a:ext cx="806291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assign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Y=((~A1)&amp;(~A0)&amp;D0)|((~A1)&amp;A0&amp;D1)</a:t>
              </a:r>
            </a:p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|(A1&amp;(~A0)&amp;D2)|(A1&amp;A0&amp;D3);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002607" y="3112726"/>
              <a:ext cx="2390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D3,A0,A1);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735654" y="1988852"/>
            <a:ext cx="4511021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0439" y="114442"/>
            <a:ext cx="585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4-to-1 Line Data Selector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98264"/>
              </p:ext>
            </p:extLst>
          </p:nvPr>
        </p:nvGraphicFramePr>
        <p:xfrm>
          <a:off x="2423592" y="124449"/>
          <a:ext cx="6299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r:id="rId3" imgW="4039560" imgH="393840" progId="Equation.3">
                  <p:embed/>
                </p:oleObj>
              </mc:Choice>
              <mc:Fallback>
                <p:oleObj r:id="rId3" imgW="4039560" imgH="393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24449"/>
                        <a:ext cx="62992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03400" y="1433914"/>
            <a:ext cx="8797925" cy="5456812"/>
            <a:chOff x="179388" y="1433909"/>
            <a:chExt cx="8797925" cy="5456813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79388" y="1433909"/>
              <a:ext cx="79930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MUX4_1(Y,D0,D1,D2,D3,A0,A1);</a:t>
              </a:r>
            </a:p>
          </p:txBody>
        </p:sp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1544639" y="2729309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547813" y="1865709"/>
              <a:ext cx="17307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Y;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544639" y="2300684"/>
              <a:ext cx="23276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A0,A1;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82563" y="6305947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622425" y="3615135"/>
              <a:ext cx="73421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not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U1(A0n,A0);</a:t>
              </a:r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620839" y="3162697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wire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A0n,A1n,and1,and2,and3,and4;</a:t>
              </a: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631951" y="4412059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U3(and1,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A1n,A0n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,D0);</a:t>
              </a: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1631951" y="4026297"/>
              <a:ext cx="73421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not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U2(A1n,A1);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631951" y="4815284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U4(and2,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A1n,A0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,D1);</a:t>
              </a:r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1631951" y="5224859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U5(and3,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A1,A0n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,D2);</a:t>
              </a:r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1631951" y="5597923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U6(and4,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A1,A0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,D3);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1633539" y="5983684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U7(Y,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and1,and2,and3,and4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);</a:t>
              </a: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16311" y="869784"/>
            <a:ext cx="3806427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38322" y="1341442"/>
            <a:ext cx="7993063" cy="5340924"/>
            <a:chOff x="214313" y="1341438"/>
            <a:chExt cx="7993062" cy="5340925"/>
          </a:xfrm>
        </p:grpSpPr>
        <p:sp>
          <p:nvSpPr>
            <p:cNvPr id="55298" name="Rectangle 2"/>
            <p:cNvSpPr>
              <a:spLocks noChangeArrowheads="1"/>
            </p:cNvSpPr>
            <p:nvPr/>
          </p:nvSpPr>
          <p:spPr bwMode="auto">
            <a:xfrm>
              <a:off x="2027238" y="4389438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2’b01: Y=D1;</a:t>
              </a:r>
            </a:p>
          </p:txBody>
        </p:sp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622425" y="3498850"/>
              <a:ext cx="156485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case (A)</a:t>
              </a: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2027238" y="3960813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2’b00: Y=D0;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54000" y="6097588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030413" y="5224464"/>
              <a:ext cx="247048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2’b11: Y=D3;</a:t>
              </a: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030413" y="4795838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2’b10: Y=D2;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1622425" y="5595939"/>
              <a:ext cx="148630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endcase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14313" y="1341438"/>
              <a:ext cx="79930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MUX4_1(Y,D0,D1,D2,D3,A);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579564" y="2636838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1582738" y="1773238"/>
              <a:ext cx="235750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sz="3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reg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Y;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579564" y="2208213"/>
              <a:ext cx="241745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[1:0] A;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582738" y="3073400"/>
              <a:ext cx="644419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always@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(D0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D1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D2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D3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A)</a:t>
              </a:r>
            </a:p>
          </p:txBody>
        </p:sp>
      </p:grp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703389" y="833450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Use “case” statement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741273" y="192100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703389" y="835881"/>
            <a:ext cx="6192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Use “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if_else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” statement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4834" y="1405785"/>
            <a:ext cx="7993063" cy="5340924"/>
            <a:chOff x="250825" y="1405780"/>
            <a:chExt cx="7993063" cy="5340925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1658938" y="4012455"/>
              <a:ext cx="41656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if (A==2’b00)     Y=D0;</a:t>
              </a:r>
            </a:p>
          </p:txBody>
        </p:sp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692274" y="4536330"/>
              <a:ext cx="439492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if(A==2’b01) Y=D1;</a:t>
              </a: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290513" y="6161930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658938" y="5638055"/>
              <a:ext cx="33882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             Y=D3;</a:t>
              </a: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695450" y="5088780"/>
              <a:ext cx="439492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if(A==2’b10) Y=D2;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250825" y="1405780"/>
              <a:ext cx="799306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MUX4_1(Y,D0,D1,D2,D3,A);</a:t>
              </a: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1616074" y="2923430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619250" y="1916955"/>
              <a:ext cx="235750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sz="3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reg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Y;</a:t>
              </a: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616074" y="2423368"/>
              <a:ext cx="241745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[1:0] A;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1619250" y="3433018"/>
              <a:ext cx="6444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always@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(D0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D1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D2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D3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A)</a:t>
              </a: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741273" y="192100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9536" y="1050708"/>
            <a:ext cx="11161240" cy="5262979"/>
          </a:xfrm>
          <a:prstGeom prst="rect">
            <a:avLst/>
          </a:prstGeom>
          <a:noFill/>
          <a:ln w="19050">
            <a:noFill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COMP(A, B, LG, EQ, SM);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input  [3:0]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output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LG, EQ, SM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 &gt; B)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LG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EQ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SM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== B)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LG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EQ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SM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LG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EQ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SM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775532" y="6021300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847529" y="207326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4-Bit Numerical Comparator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5015880" y="548680"/>
            <a:ext cx="5544616" cy="60939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ENC8_3(I, Y);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input  [7:0]  I;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[2:0]  Y;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8’b11111110: Y = 3’b000;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8’b11111101: Y = 3’b001;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8’b11111011: Y = 3’b010;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8’b11110111: Y = 3’b011;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8’b11101111: Y = 3’b100;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8’b11011111: Y = 3’b101;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8’b10111111: Y = 3’b110;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8’b01111111: Y = 3’b111;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114059" y="3284985"/>
            <a:ext cx="2592288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804527" y="179941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8-3 Encoder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51584" y="1052737"/>
            <a:ext cx="731520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Is the Verilog identifier case-sensitive?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95600" y="29969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Yes, “A” and “a” are different.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4583844" y="742331"/>
            <a:ext cx="6056213" cy="60939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DEC3_8(IN, OUT);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[2:0]  IN;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[7:0] OUT;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(IN)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case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(IN)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3’b000: OUT = 8’b11111110;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3’b001: OUT = 8’b11111101;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3’b010: OUT = 8’b11111011;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3’b011: OUT = 8’b11110111;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3’b100: OUT = 8’b11101111;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3’b101: OUT = 8’b11011111;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3’b110: OUT = 8’b10111111;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3’b111: OUT = 8’b01111111;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919536" y="2996953"/>
            <a:ext cx="2592288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804527" y="179941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3-8 Decoder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49" y="128827"/>
            <a:ext cx="7632847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7.3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Flip-Flop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1727601" y="2060860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Rising-Edge Triggered D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Integrated D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Falling-Edge Triggered J-K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Integrated J-K Flip-Flop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28186"/>
              </p:ext>
            </p:extLst>
          </p:nvPr>
        </p:nvGraphicFramePr>
        <p:xfrm>
          <a:off x="4799857" y="1482453"/>
          <a:ext cx="1605252" cy="64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3" imgW="532937" imgH="215713" progId="Equation.DSMT4">
                  <p:embed/>
                </p:oleObj>
              </mc:Choice>
              <mc:Fallback>
                <p:oleObj name="Equation" r:id="rId3" imgW="532937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7" y="1482453"/>
                        <a:ext cx="1605252" cy="649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79576" y="2543397"/>
            <a:ext cx="9721080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D_ff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(D, CLK,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D, CLK;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posedge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CLK)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Q &lt;= 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~D;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528" y="230731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Rising-Edge Triggered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66877" y="1231008"/>
            <a:ext cx="12205988" cy="5078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D_Int_ff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(D, CLK, Q,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, Set, Reset);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D, CLK, Set, Reset;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Q,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posedge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Reset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if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(!Set)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Q &lt;= 1’b1;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&lt;=1’b0;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else if 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(!Reset)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sz="2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&lt;= 1’b0;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1’b1;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else</a:t>
            </a:r>
            <a:endParaRPr lang="zh-CN" altLang="en-US" sz="2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Q &lt;= D;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~D;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7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6877" y="11663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Integrated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23593" y="1164135"/>
            <a:ext cx="11053860" cy="576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JK_ff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(J, K, CLK,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input  J, K, CLK;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output 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= ~Q;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CLK)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case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({J, K})     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2’b00: Q &lt;= Q;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2’b01: Q &lt;=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2’b10: Q &lt;=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2’b11: Q &lt;= ~Q;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endcase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14778"/>
              </p:ext>
            </p:extLst>
          </p:nvPr>
        </p:nvGraphicFramePr>
        <p:xfrm>
          <a:off x="7320145" y="4437121"/>
          <a:ext cx="2876551" cy="71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3" imgW="2876365" imgH="717725" progId="Equation.DSMT4">
                  <p:embed/>
                </p:oleObj>
              </mc:Choice>
              <mc:Fallback>
                <p:oleObj name="Equation" r:id="rId3" imgW="2876365" imgH="7177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0145" y="4437121"/>
                        <a:ext cx="2876551" cy="71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31504" y="8787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Falling-Edge Triggered J-K Flip-Flop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176120" y="4293096"/>
            <a:ext cx="3240360" cy="108012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31504" y="1443885"/>
            <a:ext cx="10513168" cy="504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JK_Int_ff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(J, K, CLK, Q,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Set, Reset);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input  J, K, CLK, Set, Reset;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output  Q,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Q;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~Q;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CLK  or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 or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Set)      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(!Set)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Q &lt;= 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(!Reset)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Q &lt;= 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zh-CN" altLang="en-US" sz="2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({J, K})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2’b00: Q &lt;= Q;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2’b01: Q &lt;= 0;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2’b10: Q &lt;= 1;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2’b11: Q &lt;= ~Q;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7528" y="11663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Integrated J-K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5520" y="157863"/>
            <a:ext cx="8352928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7.4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Synchronous Sequential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1727601" y="2060860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3-Bit Left Shift Register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4-Bit Binary Addition Counter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Sequence Detector of Binary Numbers “111”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423592" y="1916832"/>
            <a:ext cx="10081120" cy="39703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</a:t>
            </a:r>
            <a:r>
              <a:rPr lang="en-US" sz="2800" dirty="0"/>
              <a:t>(x, CP,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[2:0]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CP)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begin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Q = Q &lt;&lt; 1;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Q[0] = x;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end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8462" y="548693"/>
            <a:ext cx="6057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3-Bit Left Shift Register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91544" y="1196756"/>
            <a:ext cx="13033448" cy="52629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left_shifter_clr</a:t>
            </a:r>
            <a:r>
              <a:rPr lang="en-US" sz="2800" dirty="0"/>
              <a:t>(x, CP, </a:t>
            </a:r>
            <a:r>
              <a:rPr lang="en-US" sz="2800" dirty="0" err="1"/>
              <a:t>clr</a:t>
            </a:r>
            <a:r>
              <a:rPr lang="en-US" sz="2800" dirty="0"/>
              <a:t>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CP, </a:t>
            </a:r>
            <a:r>
              <a:rPr lang="en-US" sz="2800" dirty="0" err="1"/>
              <a:t>clr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[2:0]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 (!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Q = 3’b000;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else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Q = Q &lt;&lt; 1;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Q[0] = x;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             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540" y="188653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3-Bit Left Shift Register with Input “Reset”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423592" y="1124744"/>
            <a:ext cx="13825536" cy="540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module</a:t>
            </a:r>
            <a:r>
              <a:rPr lang="en-US" sz="2400" dirty="0"/>
              <a:t>  counter(D, CLK, CR, LD, </a:t>
            </a:r>
            <a:r>
              <a:rPr lang="en-US" sz="2400" dirty="0" err="1"/>
              <a:t>CTt</a:t>
            </a:r>
            <a:r>
              <a:rPr lang="en-US" sz="2400" dirty="0"/>
              <a:t>, </a:t>
            </a:r>
            <a:r>
              <a:rPr lang="en-US" sz="2400" dirty="0" err="1"/>
              <a:t>CTp</a:t>
            </a:r>
            <a:r>
              <a:rPr lang="en-US" sz="2400" dirty="0"/>
              <a:t>, Q);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 [3:0] D;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CLK, CR, LD, </a:t>
            </a:r>
            <a:r>
              <a:rPr lang="en-US" sz="2400" dirty="0" err="1"/>
              <a:t>CTt</a:t>
            </a:r>
            <a:r>
              <a:rPr lang="en-US" sz="2400" dirty="0"/>
              <a:t>, </a:t>
            </a:r>
            <a:r>
              <a:rPr lang="en-US" sz="2400" dirty="0" err="1"/>
              <a:t>CTp</a:t>
            </a:r>
            <a:r>
              <a:rPr lang="en-US" sz="2400" dirty="0"/>
              <a:t>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output  </a:t>
            </a:r>
            <a:r>
              <a:rPr lang="en-US" sz="2400" dirty="0" err="1">
                <a:solidFill>
                  <a:schemeClr val="accent1"/>
                </a:solidFill>
              </a:rPr>
              <a:t>reg</a:t>
            </a:r>
            <a:r>
              <a:rPr lang="en-US" sz="2400" dirty="0"/>
              <a:t>  [3:0] Q;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FF00"/>
                </a:solidFill>
              </a:rPr>
              <a:t>always @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posedge</a:t>
            </a:r>
            <a:r>
              <a:rPr lang="en-US" sz="2400" dirty="0"/>
              <a:t> CLK </a:t>
            </a:r>
            <a:r>
              <a:rPr lang="en-US" sz="2400" dirty="0">
                <a:solidFill>
                  <a:srgbClr val="FFFF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negedge</a:t>
            </a:r>
            <a:r>
              <a:rPr lang="en-US" sz="2400" dirty="0"/>
              <a:t> 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if </a:t>
            </a:r>
            <a:r>
              <a:rPr lang="en-US" sz="2400" dirty="0"/>
              <a:t> (!CR)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0;       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          else if  </a:t>
            </a:r>
            <a:r>
              <a:rPr lang="en-US" sz="2400" dirty="0"/>
              <a:t>(!LD)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D;    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 if  </a:t>
            </a:r>
            <a:r>
              <a:rPr lang="en-US" sz="2400" dirty="0"/>
              <a:t>(</a:t>
            </a:r>
            <a:r>
              <a:rPr lang="en-US" sz="2400" dirty="0" err="1"/>
              <a:t>CTt</a:t>
            </a:r>
            <a:r>
              <a:rPr lang="en-US" sz="2400" dirty="0"/>
              <a:t> = =1 &amp;&amp; </a:t>
            </a:r>
            <a:r>
              <a:rPr lang="en-US" sz="2400" dirty="0" err="1"/>
              <a:t>CTp</a:t>
            </a:r>
            <a:r>
              <a:rPr lang="en-US" sz="2400" dirty="0"/>
              <a:t> = =1)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Q+1;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Q;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endmodule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40" y="188653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4-Bit Binary Addition Counter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207568" y="836713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first character of the identifier of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351584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Letter  (“A”, “a”, “c”,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351584" y="42210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Underline (“_”)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5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03512" y="1052748"/>
            <a:ext cx="9937104" cy="504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seqdet</a:t>
            </a:r>
            <a:r>
              <a:rPr lang="en-US" sz="2600" dirty="0"/>
              <a:t>(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reset, </a:t>
            </a:r>
            <a:r>
              <a:rPr lang="en-US" sz="2600" dirty="0" err="1"/>
              <a:t>dataout</a:t>
            </a:r>
            <a:r>
              <a:rPr lang="en-US" sz="2600" dirty="0"/>
              <a:t>);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input  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output  </a:t>
            </a:r>
            <a:r>
              <a:rPr lang="en-US" sz="2600" dirty="0" err="1"/>
              <a:t>dataout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[1:0] </a:t>
            </a:r>
            <a:r>
              <a:rPr lang="en-US" sz="2600" dirty="0" err="1"/>
              <a:t>state_reg</a:t>
            </a:r>
            <a:r>
              <a:rPr lang="en-US" sz="2600" dirty="0"/>
              <a:t>,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</a:t>
            </a:r>
            <a:r>
              <a:rPr lang="en-US" sz="2600" dirty="0" err="1"/>
              <a:t>state_next</a:t>
            </a:r>
            <a:r>
              <a:rPr lang="en-US" sz="2600" dirty="0"/>
              <a:t>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/>
              <a:t>localparam</a:t>
            </a:r>
            <a:r>
              <a:rPr lang="en-US" sz="2600" dirty="0"/>
              <a:t>  A = 2’b00,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    B = 2’b01,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    </a:t>
            </a:r>
            <a:r>
              <a:rPr lang="de-DE" sz="2600" dirty="0"/>
              <a:t>C = 2’b10;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   assign</a:t>
            </a:r>
            <a:r>
              <a:rPr lang="en-US" sz="2600" dirty="0"/>
              <a:t>  </a:t>
            </a:r>
            <a:r>
              <a:rPr lang="en-US" sz="2600" dirty="0" err="1"/>
              <a:t>dataout</a:t>
            </a:r>
            <a:r>
              <a:rPr lang="en-US" sz="2600" dirty="0"/>
              <a:t> = (</a:t>
            </a:r>
            <a:r>
              <a:rPr lang="en-US" sz="2600" dirty="0" err="1"/>
              <a:t>state_reg</a:t>
            </a:r>
            <a:r>
              <a:rPr lang="en-US" sz="2600" dirty="0"/>
              <a:t> = = C &amp;&amp; </a:t>
            </a:r>
            <a:r>
              <a:rPr lang="en-US" sz="2600" dirty="0" err="1"/>
              <a:t>datain</a:t>
            </a:r>
            <a:r>
              <a:rPr lang="en-US" sz="2600" dirty="0"/>
              <a:t> = = 1’b1)? 1’b1 : 1’b0;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</a:t>
            </a:r>
            <a:r>
              <a:rPr lang="en-US" sz="2600" dirty="0" err="1"/>
              <a:t>clk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FF00"/>
                </a:solidFill>
              </a:rPr>
              <a:t>or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(!reset)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</a:t>
            </a:r>
            <a:r>
              <a:rPr lang="en-US" sz="2600" dirty="0" err="1"/>
              <a:t>state_reg</a:t>
            </a:r>
            <a:r>
              <a:rPr lang="en-US" sz="2600" dirty="0"/>
              <a:t> &lt;= A;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accent1"/>
                </a:solidFill>
              </a:rPr>
              <a:t>else 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</a:t>
            </a:r>
            <a:r>
              <a:rPr lang="en-US" sz="2600" dirty="0" err="1"/>
              <a:t>state_reg</a:t>
            </a:r>
            <a:r>
              <a:rPr lang="en-US" sz="2600" dirty="0"/>
              <a:t> &lt;= </a:t>
            </a:r>
            <a:r>
              <a:rPr lang="en-US" sz="2600" dirty="0" err="1"/>
              <a:t>state_next</a:t>
            </a:r>
            <a:r>
              <a:rPr lang="en-US" sz="2600" dirty="0"/>
              <a:t>;</a:t>
            </a:r>
          </a:p>
          <a:p>
            <a:pPr>
              <a:buFont typeface="Arial" pitchFamily="34" charset="0"/>
              <a:buNone/>
              <a:defRPr/>
            </a:pPr>
            <a:endParaRPr 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847540" y="188653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Sequence Detector of Binary Numbers “111”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78280" y="476672"/>
            <a:ext cx="8858280" cy="61247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datain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     case</a:t>
            </a:r>
            <a:r>
              <a:rPr lang="en-US" sz="2800" dirty="0"/>
              <a:t> (</a:t>
            </a:r>
            <a:r>
              <a:rPr lang="en-US" sz="2800" dirty="0" err="1"/>
              <a:t>state_reg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A: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B: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C: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    else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C000"/>
                </a:solidFill>
              </a:rPr>
              <a:t>           default</a:t>
            </a:r>
            <a:r>
              <a:rPr lang="en-US" sz="2800" dirty="0"/>
              <a:t>: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</a:t>
            </a:r>
            <a:r>
              <a:rPr lang="en-US" sz="2800" dirty="0" err="1">
                <a:solidFill>
                  <a:srgbClr val="FFFF00"/>
                </a:solidFill>
              </a:rPr>
              <a:t>endcase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207568" y="836713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identifier composed of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351584" y="227687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Letter  (“A”, “a”, “c”,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351584" y="335699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Underline (“_”)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323478" y="44371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Number (“1”, “2”, “3”,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323478" y="551723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“$” Sign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9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207568" y="836713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sign did you put to specify the end of each statement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351584" y="3068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Semicolon ( “ ; ” 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545" y="2924945"/>
            <a:ext cx="817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Z: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High resistance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(when it is an open circuit)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1545" y="4418357"/>
            <a:ext cx="7576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X: Unknown value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(without initialization)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47528" y="980729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are the special values of variables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7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8706" y="2852936"/>
            <a:ext cx="7947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commonly used in the combinational logic circuit (like a wire connection)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706" y="4346348"/>
            <a:ext cx="84517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reg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commonly used in the sequential logic circuit (like a register)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47528" y="980729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are the most commonly used variable types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2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8706" y="2852937"/>
            <a:ext cx="7947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wire: by default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47528" y="980729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variable type if you forget to define it?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igh Voltage">
  <a:themeElements>
    <a:clrScheme name="1_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1103</TotalTime>
  <Pages>0</Pages>
  <Words>2256</Words>
  <Characters>0</Characters>
  <Application>Microsoft Office PowerPoint</Application>
  <DocSecurity>0</DocSecurity>
  <PresentationFormat>宽屏</PresentationFormat>
  <Lines>0</Lines>
  <Paragraphs>463</Paragraphs>
  <Slides>41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Microsoft Yahei</vt:lpstr>
      <vt:lpstr>黑体</vt:lpstr>
      <vt:lpstr>宋体</vt:lpstr>
      <vt:lpstr>Arial</vt:lpstr>
      <vt:lpstr>Arial Black</vt:lpstr>
      <vt:lpstr>Calibri</vt:lpstr>
      <vt:lpstr>Times New Roman</vt:lpstr>
      <vt:lpstr>Wingdings</vt:lpstr>
      <vt:lpstr>High Voltage</vt:lpstr>
      <vt:lpstr>1_High Voltage</vt:lpstr>
      <vt:lpstr>MathType 7.0 Equation</vt:lpstr>
      <vt:lpstr>Equation.3</vt:lpstr>
      <vt:lpstr>Equation</vt:lpstr>
      <vt:lpstr>Chapter 7 Verilog Implementation of Logic 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 Verilog Implementation of Logic Gates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Verilog Implementation of Combinational Logic 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Verilog Implementation of Flip-Flop</vt:lpstr>
      <vt:lpstr>PowerPoint 演示文稿</vt:lpstr>
      <vt:lpstr>PowerPoint 演示文稿</vt:lpstr>
      <vt:lpstr>PowerPoint 演示文稿</vt:lpstr>
      <vt:lpstr>PowerPoint 演示文稿</vt:lpstr>
      <vt:lpstr>7.4 Verilog Implementation of Synchronous Sequential Circuit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782</cp:revision>
  <dcterms:created xsi:type="dcterms:W3CDTF">2002-02-04T05:49:51Z</dcterms:created>
  <dcterms:modified xsi:type="dcterms:W3CDTF">2023-08-28T09:26:26Z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