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6"/>
  </p:notesMasterIdLst>
  <p:sldIdLst>
    <p:sldId id="356" r:id="rId2"/>
    <p:sldId id="357" r:id="rId3"/>
    <p:sldId id="284" r:id="rId4"/>
    <p:sldId id="285" r:id="rId5"/>
    <p:sldId id="286" r:id="rId6"/>
    <p:sldId id="287" r:id="rId7"/>
    <p:sldId id="289" r:id="rId8"/>
    <p:sldId id="327" r:id="rId9"/>
    <p:sldId id="292" r:id="rId10"/>
    <p:sldId id="293" r:id="rId11"/>
    <p:sldId id="360" r:id="rId12"/>
    <p:sldId id="359" r:id="rId13"/>
    <p:sldId id="361" r:id="rId14"/>
    <p:sldId id="348" r:id="rId1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2" autoAdjust="0"/>
    <p:restoredTop sz="86859" autoAdjust="0"/>
  </p:normalViewPr>
  <p:slideViewPr>
    <p:cSldViewPr>
      <p:cViewPr varScale="1">
        <p:scale>
          <a:sx n="64" d="100"/>
          <a:sy n="64" d="100"/>
        </p:scale>
        <p:origin x="52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FE717-1ED7-464A-B5B3-252F46EF4A6A}" type="datetimeFigureOut">
              <a:rPr lang="zh-CN" altLang="en-US" smtClean="0"/>
              <a:pPr/>
              <a:t>2023/8/28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C2B99-8F89-4EAB-B217-97604C9931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123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C2B99-8F89-4EAB-B217-97604C9931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635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C2B99-8F89-4EAB-B217-97604C9931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435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C2B99-8F89-4EAB-B217-97604C9931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252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C2B99-8F89-4EAB-B217-97604C9931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111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C2B99-8F89-4EAB-B217-97604C9931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034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C2B99-8F89-4EAB-B217-97604C9931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64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</p:grpSp>
      <p:grpSp>
        <p:nvGrpSpPr>
          <p:cNvPr id="3082" name="Group 10"/>
          <p:cNvGrpSpPr>
            <a:grpSpLocks/>
          </p:cNvGrpSpPr>
          <p:nvPr/>
        </p:nvGrpSpPr>
        <p:grpSpPr bwMode="auto">
          <a:xfrm>
            <a:off x="203201" y="314326"/>
            <a:ext cx="1130300" cy="6543675"/>
            <a:chOff x="96" y="198"/>
            <a:chExt cx="534" cy="4122"/>
          </a:xfrm>
        </p:grpSpPr>
        <p:sp>
          <p:nvSpPr>
            <p:cNvPr id="3083" name="AutoShape 11"/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3086" name="AutoShape 14"/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3088" name="AutoShape 16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3089" name="AutoShape 17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</p:grp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588434" y="0"/>
            <a:ext cx="3683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3091" name="AutoShape 19"/>
          <p:cNvSpPr>
            <a:spLocks noChangeArrowheads="1"/>
          </p:cNvSpPr>
          <p:nvPr/>
        </p:nvSpPr>
        <p:spPr bwMode="auto">
          <a:xfrm flipH="1">
            <a:off x="730251" y="2717800"/>
            <a:ext cx="11461749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3092" name="Oval 20"/>
          <p:cNvSpPr>
            <a:spLocks noChangeArrowheads="1"/>
          </p:cNvSpPr>
          <p:nvPr/>
        </p:nvSpPr>
        <p:spPr bwMode="auto">
          <a:xfrm>
            <a:off x="577851" y="2697164"/>
            <a:ext cx="3937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618067" y="2700338"/>
            <a:ext cx="215900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3094" name="Oval 22"/>
          <p:cNvSpPr>
            <a:spLocks noChangeArrowheads="1"/>
          </p:cNvSpPr>
          <p:nvPr/>
        </p:nvSpPr>
        <p:spPr bwMode="auto">
          <a:xfrm>
            <a:off x="12314767" y="2697164"/>
            <a:ext cx="4064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645585" y="2760663"/>
            <a:ext cx="1166918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grpSp>
        <p:nvGrpSpPr>
          <p:cNvPr id="3096" name="Group 24"/>
          <p:cNvGrpSpPr>
            <a:grpSpLocks/>
          </p:cNvGrpSpPr>
          <p:nvPr/>
        </p:nvGrpSpPr>
        <p:grpSpPr bwMode="auto">
          <a:xfrm>
            <a:off x="201084" y="0"/>
            <a:ext cx="1132416" cy="6858000"/>
            <a:chOff x="95" y="0"/>
            <a:chExt cx="535" cy="4320"/>
          </a:xfrm>
        </p:grpSpPr>
        <p:sp>
          <p:nvSpPr>
            <p:cNvPr id="3097" name="AutoShape 25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3098" name="AutoShape 26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3099" name="AutoShape 27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3100" name="AutoShape 28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3101" name="AutoShape 29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3102" name="AutoShape 30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3103" name="Freeform 31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3104" name="Freeform 32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</p:grpSp>
      <p:sp>
        <p:nvSpPr>
          <p:cNvPr id="31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1538817" y="1881188"/>
            <a:ext cx="10363200" cy="76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1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62100" y="3124200"/>
            <a:ext cx="85344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109" name="Rectangle 37"/>
          <p:cNvSpPr>
            <a:spLocks noGrp="1" noChangeArrowheads="1"/>
          </p:cNvSpPr>
          <p:nvPr>
            <p:ph type="dt" sz="quarter" idx="2"/>
          </p:nvPr>
        </p:nvSpPr>
        <p:spPr>
          <a:xfrm>
            <a:off x="1492251" y="631825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110" name="Rectangle 38"/>
          <p:cNvSpPr>
            <a:spLocks noGrp="1" noChangeArrowheads="1"/>
          </p:cNvSpPr>
          <p:nvPr>
            <p:ph type="ftr" sz="quarter" idx="3"/>
          </p:nvPr>
        </p:nvSpPr>
        <p:spPr>
          <a:xfrm>
            <a:off x="4743451" y="631825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111" name="Rectangle 3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315451" y="631825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117CA1E-8797-41A1-B26B-18FAEF5F01F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 animBg="1" autoUpdateAnimBg="0"/>
      <p:bldP spid="3094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389D0-73EA-492D-A9A5-A852BC88ED3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50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71000" y="814388"/>
            <a:ext cx="1538883" cy="52816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22400" y="814388"/>
            <a:ext cx="7645400" cy="52816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ACBA28-16CF-4619-993F-1CD556B5E78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9157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814388"/>
            <a:ext cx="103632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22400" y="1981200"/>
            <a:ext cx="5130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756400" y="1981200"/>
            <a:ext cx="51308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756400" y="4114800"/>
            <a:ext cx="51308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1538817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790017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362017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AE1DAF3-F94D-4B86-9E8C-D42AD526DC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38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0E1275-3DF1-45B7-B022-F0A59DFE15B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884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9083E5-8E36-478B-BCDC-D0B77F1F490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95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22400" y="1981200"/>
            <a:ext cx="5130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56400" y="1981200"/>
            <a:ext cx="5130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03C256-EC68-4B95-AF1A-38331BC0007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0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48197"/>
            <a:ext cx="109728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C42A60-E502-4474-85A2-23C209CA55A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41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F14EF5-0B5D-4358-8299-74B79AB20D0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461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DEE82A-4FC5-4157-A90D-BBDC8A7F873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816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AF7D5-622D-4125-8518-D54E5658598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278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3ACB1C-ADAC-46EB-AC88-42F46A6A249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469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03201" y="314326"/>
            <a:ext cx="1130300" cy="6543675"/>
            <a:chOff x="96" y="198"/>
            <a:chExt cx="534" cy="4122"/>
          </a:xfrm>
        </p:grpSpPr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2057" name="AutoShape 9"/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2058" name="AutoShape 10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2059" name="AutoShape 11"/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2060" name="AutoShape 12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2061" name="AutoShape 13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2062" name="AutoShape 14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</p:grp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588434" y="0"/>
            <a:ext cx="3683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 flipH="1">
            <a:off x="730251" y="1703388"/>
            <a:ext cx="11461749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2065" name="Oval 17"/>
          <p:cNvSpPr>
            <a:spLocks noChangeArrowheads="1"/>
          </p:cNvSpPr>
          <p:nvPr/>
        </p:nvSpPr>
        <p:spPr bwMode="auto">
          <a:xfrm>
            <a:off x="613834" y="1706564"/>
            <a:ext cx="3937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618067" y="1912938"/>
            <a:ext cx="254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2067" name="Oval 19"/>
          <p:cNvSpPr>
            <a:spLocks noChangeArrowheads="1"/>
          </p:cNvSpPr>
          <p:nvPr/>
        </p:nvSpPr>
        <p:spPr bwMode="auto">
          <a:xfrm>
            <a:off x="12278784" y="1676400"/>
            <a:ext cx="4064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609600" y="1739900"/>
            <a:ext cx="11669184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grpSp>
        <p:nvGrpSpPr>
          <p:cNvPr id="2069" name="Group 21"/>
          <p:cNvGrpSpPr>
            <a:grpSpLocks/>
          </p:cNvGrpSpPr>
          <p:nvPr/>
        </p:nvGrpSpPr>
        <p:grpSpPr bwMode="auto">
          <a:xfrm>
            <a:off x="201084" y="0"/>
            <a:ext cx="1132416" cy="6858000"/>
            <a:chOff x="95" y="0"/>
            <a:chExt cx="535" cy="4320"/>
          </a:xfrm>
        </p:grpSpPr>
        <p:sp>
          <p:nvSpPr>
            <p:cNvPr id="2070" name="AutoShape 22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2071" name="AutoShape 23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2072" name="AutoShape 24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2073" name="AutoShape 25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2074" name="AutoShape 26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2075" name="AutoShape 27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2076" name="Freeform 28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2077" name="Freeform 29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</p:grpSp>
      <p:sp>
        <p:nvSpPr>
          <p:cNvPr id="2080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814388"/>
            <a:ext cx="10363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981200"/>
            <a:ext cx="10464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82" name="Rectangle 3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38817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2083" name="Rectangle 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90017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2084" name="Rectangle 3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62017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C22900EF-2B76-450F-863B-E68200C4998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5" grpId="0" animBg="1" autoUpdateAnimBg="0"/>
      <p:bldP spid="2067" grpId="0" animBg="1" autoUpdateAnimBg="0"/>
    </p:bld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audio" Target="../media/audio4.wav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3.wav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4.emf"/><Relationship Id="rId18" Type="http://schemas.openxmlformats.org/officeDocument/2006/relationships/oleObject" Target="../embeddings/oleObject7.bin"/><Relationship Id="rId3" Type="http://schemas.openxmlformats.org/officeDocument/2006/relationships/audio" Target="../media/audio1.wav"/><Relationship Id="rId21" Type="http://schemas.openxmlformats.org/officeDocument/2006/relationships/image" Target="../media/image8.emf"/><Relationship Id="rId7" Type="http://schemas.openxmlformats.org/officeDocument/2006/relationships/image" Target="../media/image1.e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.bin"/><Relationship Id="rId20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.emf"/><Relationship Id="rId5" Type="http://schemas.openxmlformats.org/officeDocument/2006/relationships/audio" Target="../media/audio3.wav"/><Relationship Id="rId15" Type="http://schemas.openxmlformats.org/officeDocument/2006/relationships/image" Target="../media/image5.emf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7.emf"/><Relationship Id="rId4" Type="http://schemas.openxmlformats.org/officeDocument/2006/relationships/audio" Target="../media/audio4.wav"/><Relationship Id="rId9" Type="http://schemas.openxmlformats.org/officeDocument/2006/relationships/image" Target="../media/image2.emf"/><Relationship Id="rId1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3.wav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audio" Target="../media/audio3.wav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e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31950" y="188640"/>
            <a:ext cx="8915400" cy="1446550"/>
          </a:xfrm>
        </p:spPr>
        <p:txBody>
          <a:bodyPr/>
          <a:lstStyle/>
          <a:p>
            <a:pPr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Chapter 8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Memory and Programmable Logic Device</a:t>
            </a:r>
            <a:endParaRPr lang="zh-CN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063750" y="2636913"/>
            <a:ext cx="8051800" cy="2516683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8.1 </a:t>
            </a:r>
            <a:r>
              <a:rPr lang="en-US" altLang="zh-CN" sz="40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Programmable Logic Device</a:t>
            </a:r>
            <a:endParaRPr lang="zh-CN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8.2 </a:t>
            </a:r>
            <a:r>
              <a:rPr lang="en-US" altLang="zh-CN" sz="40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Memory</a:t>
            </a:r>
            <a:endParaRPr lang="zh-CN" altLang="en-US" sz="4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8.3 </a:t>
            </a:r>
            <a:r>
              <a:rPr lang="en-US" altLang="zh-CN" sz="40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Random-Access </a:t>
            </a:r>
            <a:r>
              <a:rPr lang="en-US" altLang="zh-CN" sz="40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en-US" altLang="zh-CN" sz="4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Line 4"/>
          <p:cNvSpPr>
            <a:spLocks noChangeShapeType="1"/>
          </p:cNvSpPr>
          <p:nvPr/>
        </p:nvSpPr>
        <p:spPr bwMode="auto">
          <a:xfrm>
            <a:off x="3155504" y="685800"/>
            <a:ext cx="655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>
            <a:off x="3079304" y="1219200"/>
            <a:ext cx="6629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3155504" y="1752600"/>
            <a:ext cx="6629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3231704" y="2362200"/>
            <a:ext cx="6629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3231704" y="2895600"/>
            <a:ext cx="6629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3231704" y="3505200"/>
            <a:ext cx="6629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3841304" y="304800"/>
            <a:ext cx="0" cy="609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71" name="Line 11"/>
          <p:cNvSpPr>
            <a:spLocks noChangeShapeType="1"/>
          </p:cNvSpPr>
          <p:nvPr/>
        </p:nvSpPr>
        <p:spPr bwMode="auto">
          <a:xfrm>
            <a:off x="4298504" y="304800"/>
            <a:ext cx="0" cy="609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>
            <a:off x="4984304" y="304800"/>
            <a:ext cx="0" cy="609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>
            <a:off x="5593904" y="304800"/>
            <a:ext cx="0" cy="609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74" name="Line 14"/>
          <p:cNvSpPr>
            <a:spLocks noChangeShapeType="1"/>
          </p:cNvSpPr>
          <p:nvPr/>
        </p:nvSpPr>
        <p:spPr bwMode="auto">
          <a:xfrm>
            <a:off x="6203504" y="304800"/>
            <a:ext cx="0" cy="609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75" name="Line 15"/>
          <p:cNvSpPr>
            <a:spLocks noChangeShapeType="1"/>
          </p:cNvSpPr>
          <p:nvPr/>
        </p:nvSpPr>
        <p:spPr bwMode="auto">
          <a:xfrm>
            <a:off x="6965504" y="304800"/>
            <a:ext cx="0" cy="609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76" name="Line 16"/>
          <p:cNvSpPr>
            <a:spLocks noChangeShapeType="1"/>
          </p:cNvSpPr>
          <p:nvPr/>
        </p:nvSpPr>
        <p:spPr bwMode="auto">
          <a:xfrm>
            <a:off x="7651304" y="228600"/>
            <a:ext cx="0" cy="609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77" name="Line 17"/>
          <p:cNvSpPr>
            <a:spLocks noChangeShapeType="1"/>
          </p:cNvSpPr>
          <p:nvPr/>
        </p:nvSpPr>
        <p:spPr bwMode="auto">
          <a:xfrm>
            <a:off x="8413304" y="228600"/>
            <a:ext cx="0" cy="609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81" name="Rectangle 21"/>
          <p:cNvSpPr>
            <a:spLocks noChangeArrowheads="1"/>
          </p:cNvSpPr>
          <p:nvPr/>
        </p:nvSpPr>
        <p:spPr bwMode="auto">
          <a:xfrm>
            <a:off x="2698304" y="828676"/>
            <a:ext cx="4812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6582" name="Rectangle 22"/>
          <p:cNvSpPr>
            <a:spLocks noChangeArrowheads="1"/>
          </p:cNvSpPr>
          <p:nvPr/>
        </p:nvSpPr>
        <p:spPr bwMode="auto">
          <a:xfrm>
            <a:off x="2698304" y="295276"/>
            <a:ext cx="4812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6583" name="Rectangle 23"/>
          <p:cNvSpPr>
            <a:spLocks noChangeArrowheads="1"/>
          </p:cNvSpPr>
          <p:nvPr/>
        </p:nvSpPr>
        <p:spPr bwMode="auto">
          <a:xfrm>
            <a:off x="2698304" y="1362076"/>
            <a:ext cx="4587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6584" name="Rectangle 24"/>
          <p:cNvSpPr>
            <a:spLocks noChangeArrowheads="1"/>
          </p:cNvSpPr>
          <p:nvPr/>
        </p:nvSpPr>
        <p:spPr bwMode="auto">
          <a:xfrm>
            <a:off x="2698304" y="1971676"/>
            <a:ext cx="4587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B</a:t>
            </a:r>
            <a:endParaRPr lang="zh-CN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585" name="Rectangle 25"/>
          <p:cNvSpPr>
            <a:spLocks noChangeArrowheads="1"/>
          </p:cNvSpPr>
          <p:nvPr/>
        </p:nvSpPr>
        <p:spPr bwMode="auto">
          <a:xfrm>
            <a:off x="2698304" y="2505076"/>
            <a:ext cx="4587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C</a:t>
            </a:r>
            <a:endParaRPr lang="zh-CN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2698304" y="3190876"/>
            <a:ext cx="4587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C</a:t>
            </a:r>
            <a:endParaRPr lang="zh-CN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590" name="Line 30"/>
          <p:cNvSpPr>
            <a:spLocks noChangeShapeType="1"/>
          </p:cNvSpPr>
          <p:nvPr/>
        </p:nvSpPr>
        <p:spPr bwMode="auto">
          <a:xfrm>
            <a:off x="2805326" y="914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91" name="Line 31"/>
          <p:cNvSpPr>
            <a:spLocks noChangeShapeType="1"/>
          </p:cNvSpPr>
          <p:nvPr/>
        </p:nvSpPr>
        <p:spPr bwMode="auto">
          <a:xfrm>
            <a:off x="2774504" y="2057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92" name="Line 32"/>
          <p:cNvSpPr>
            <a:spLocks noChangeShapeType="1"/>
          </p:cNvSpPr>
          <p:nvPr/>
        </p:nvSpPr>
        <p:spPr bwMode="auto">
          <a:xfrm>
            <a:off x="2795052" y="3256052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93" name="Oval 33"/>
          <p:cNvSpPr>
            <a:spLocks noChangeArrowheads="1"/>
          </p:cNvSpPr>
          <p:nvPr/>
        </p:nvSpPr>
        <p:spPr bwMode="auto">
          <a:xfrm>
            <a:off x="3765104" y="1143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94" name="Oval 34"/>
          <p:cNvSpPr>
            <a:spLocks noChangeArrowheads="1"/>
          </p:cNvSpPr>
          <p:nvPr/>
        </p:nvSpPr>
        <p:spPr bwMode="auto">
          <a:xfrm>
            <a:off x="3765104" y="2286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95" name="Oval 35"/>
          <p:cNvSpPr>
            <a:spLocks noChangeArrowheads="1"/>
          </p:cNvSpPr>
          <p:nvPr/>
        </p:nvSpPr>
        <p:spPr bwMode="auto">
          <a:xfrm>
            <a:off x="3765104" y="3429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96" name="Oval 36"/>
          <p:cNvSpPr>
            <a:spLocks noChangeArrowheads="1"/>
          </p:cNvSpPr>
          <p:nvPr/>
        </p:nvSpPr>
        <p:spPr bwMode="auto">
          <a:xfrm>
            <a:off x="4222304" y="1143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97" name="Oval 37"/>
          <p:cNvSpPr>
            <a:spLocks noChangeArrowheads="1"/>
          </p:cNvSpPr>
          <p:nvPr/>
        </p:nvSpPr>
        <p:spPr bwMode="auto">
          <a:xfrm>
            <a:off x="4222304" y="2286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98" name="Oval 38"/>
          <p:cNvSpPr>
            <a:spLocks noChangeArrowheads="1"/>
          </p:cNvSpPr>
          <p:nvPr/>
        </p:nvSpPr>
        <p:spPr bwMode="auto">
          <a:xfrm>
            <a:off x="4222304" y="28194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99" name="Oval 39"/>
          <p:cNvSpPr>
            <a:spLocks noChangeArrowheads="1"/>
          </p:cNvSpPr>
          <p:nvPr/>
        </p:nvSpPr>
        <p:spPr bwMode="auto">
          <a:xfrm>
            <a:off x="4908104" y="1143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600" name="Oval 40"/>
          <p:cNvSpPr>
            <a:spLocks noChangeArrowheads="1"/>
          </p:cNvSpPr>
          <p:nvPr/>
        </p:nvSpPr>
        <p:spPr bwMode="auto">
          <a:xfrm>
            <a:off x="4908104" y="16764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601" name="Oval 41"/>
          <p:cNvSpPr>
            <a:spLocks noChangeArrowheads="1"/>
          </p:cNvSpPr>
          <p:nvPr/>
        </p:nvSpPr>
        <p:spPr bwMode="auto">
          <a:xfrm>
            <a:off x="4908104" y="3429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602" name="Oval 42"/>
          <p:cNvSpPr>
            <a:spLocks noChangeArrowheads="1"/>
          </p:cNvSpPr>
          <p:nvPr/>
        </p:nvSpPr>
        <p:spPr bwMode="auto">
          <a:xfrm>
            <a:off x="5517704" y="1143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603" name="Oval 43"/>
          <p:cNvSpPr>
            <a:spLocks noChangeArrowheads="1"/>
          </p:cNvSpPr>
          <p:nvPr/>
        </p:nvSpPr>
        <p:spPr bwMode="auto">
          <a:xfrm>
            <a:off x="5517704" y="16764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604" name="Oval 44"/>
          <p:cNvSpPr>
            <a:spLocks noChangeArrowheads="1"/>
          </p:cNvSpPr>
          <p:nvPr/>
        </p:nvSpPr>
        <p:spPr bwMode="auto">
          <a:xfrm>
            <a:off x="5517704" y="28194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605" name="Oval 45"/>
          <p:cNvSpPr>
            <a:spLocks noChangeArrowheads="1"/>
          </p:cNvSpPr>
          <p:nvPr/>
        </p:nvSpPr>
        <p:spPr bwMode="auto">
          <a:xfrm>
            <a:off x="6127304" y="6096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606" name="Oval 46"/>
          <p:cNvSpPr>
            <a:spLocks noChangeArrowheads="1"/>
          </p:cNvSpPr>
          <p:nvPr/>
        </p:nvSpPr>
        <p:spPr bwMode="auto">
          <a:xfrm>
            <a:off x="6127304" y="2286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607" name="Oval 47"/>
          <p:cNvSpPr>
            <a:spLocks noChangeArrowheads="1"/>
          </p:cNvSpPr>
          <p:nvPr/>
        </p:nvSpPr>
        <p:spPr bwMode="auto">
          <a:xfrm>
            <a:off x="6127304" y="3429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608" name="Oval 48"/>
          <p:cNvSpPr>
            <a:spLocks noChangeArrowheads="1"/>
          </p:cNvSpPr>
          <p:nvPr/>
        </p:nvSpPr>
        <p:spPr bwMode="auto">
          <a:xfrm>
            <a:off x="6889304" y="6096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609" name="Oval 49"/>
          <p:cNvSpPr>
            <a:spLocks noChangeArrowheads="1"/>
          </p:cNvSpPr>
          <p:nvPr/>
        </p:nvSpPr>
        <p:spPr bwMode="auto">
          <a:xfrm>
            <a:off x="6889304" y="2286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610" name="Oval 50"/>
          <p:cNvSpPr>
            <a:spLocks noChangeArrowheads="1"/>
          </p:cNvSpPr>
          <p:nvPr/>
        </p:nvSpPr>
        <p:spPr bwMode="auto">
          <a:xfrm>
            <a:off x="6889304" y="28194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611" name="Oval 51"/>
          <p:cNvSpPr>
            <a:spLocks noChangeArrowheads="1"/>
          </p:cNvSpPr>
          <p:nvPr/>
        </p:nvSpPr>
        <p:spPr bwMode="auto">
          <a:xfrm>
            <a:off x="7575104" y="6096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612" name="Oval 52"/>
          <p:cNvSpPr>
            <a:spLocks noChangeArrowheads="1"/>
          </p:cNvSpPr>
          <p:nvPr/>
        </p:nvSpPr>
        <p:spPr bwMode="auto">
          <a:xfrm>
            <a:off x="7575104" y="16764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613" name="Oval 53"/>
          <p:cNvSpPr>
            <a:spLocks noChangeArrowheads="1"/>
          </p:cNvSpPr>
          <p:nvPr/>
        </p:nvSpPr>
        <p:spPr bwMode="auto">
          <a:xfrm>
            <a:off x="7575104" y="3429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614" name="Oval 54"/>
          <p:cNvSpPr>
            <a:spLocks noChangeArrowheads="1"/>
          </p:cNvSpPr>
          <p:nvPr/>
        </p:nvSpPr>
        <p:spPr bwMode="auto">
          <a:xfrm>
            <a:off x="8337104" y="6096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615" name="Oval 55"/>
          <p:cNvSpPr>
            <a:spLocks noChangeArrowheads="1"/>
          </p:cNvSpPr>
          <p:nvPr/>
        </p:nvSpPr>
        <p:spPr bwMode="auto">
          <a:xfrm>
            <a:off x="8337104" y="16764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616" name="Oval 56"/>
          <p:cNvSpPr>
            <a:spLocks noChangeArrowheads="1"/>
          </p:cNvSpPr>
          <p:nvPr/>
        </p:nvSpPr>
        <p:spPr bwMode="auto">
          <a:xfrm>
            <a:off x="8337104" y="28194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grpSp>
        <p:nvGrpSpPr>
          <p:cNvPr id="66629" name="Group 69"/>
          <p:cNvGrpSpPr>
            <a:grpSpLocks/>
          </p:cNvGrpSpPr>
          <p:nvPr/>
        </p:nvGrpSpPr>
        <p:grpSpPr bwMode="auto">
          <a:xfrm>
            <a:off x="3307904" y="3962403"/>
            <a:ext cx="6999290" cy="617538"/>
            <a:chOff x="1056" y="2496"/>
            <a:chExt cx="4409" cy="389"/>
          </a:xfrm>
        </p:grpSpPr>
        <p:sp>
          <p:nvSpPr>
            <p:cNvPr id="66578" name="Line 18"/>
            <p:cNvSpPr>
              <a:spLocks noChangeShapeType="1"/>
            </p:cNvSpPr>
            <p:nvPr/>
          </p:nvSpPr>
          <p:spPr bwMode="auto">
            <a:xfrm>
              <a:off x="1056" y="2736"/>
              <a:ext cx="408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6587" name="Rectangle 27"/>
            <p:cNvSpPr>
              <a:spLocks noChangeArrowheads="1"/>
            </p:cNvSpPr>
            <p:nvPr/>
          </p:nvSpPr>
          <p:spPr bwMode="auto">
            <a:xfrm>
              <a:off x="5119" y="2496"/>
              <a:ext cx="34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6617" name="Rectangle 57"/>
            <p:cNvSpPr>
              <a:spLocks noChangeArrowheads="1"/>
            </p:cNvSpPr>
            <p:nvPr/>
          </p:nvSpPr>
          <p:spPr bwMode="auto">
            <a:xfrm>
              <a:off x="1200" y="2517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6618" name="Rectangle 58"/>
            <p:cNvSpPr>
              <a:spLocks noChangeArrowheads="1"/>
            </p:cNvSpPr>
            <p:nvPr/>
          </p:nvSpPr>
          <p:spPr bwMode="auto">
            <a:xfrm>
              <a:off x="1920" y="2517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6619" name="Rectangle 59"/>
            <p:cNvSpPr>
              <a:spLocks noChangeArrowheads="1"/>
            </p:cNvSpPr>
            <p:nvPr/>
          </p:nvSpPr>
          <p:spPr bwMode="auto">
            <a:xfrm>
              <a:off x="3600" y="2517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630" name="Group 70"/>
          <p:cNvGrpSpPr>
            <a:grpSpLocks/>
          </p:cNvGrpSpPr>
          <p:nvPr/>
        </p:nvGrpSpPr>
        <p:grpSpPr bwMode="auto">
          <a:xfrm>
            <a:off x="3307905" y="4638679"/>
            <a:ext cx="6999289" cy="617538"/>
            <a:chOff x="1056" y="2922"/>
            <a:chExt cx="4409" cy="389"/>
          </a:xfrm>
        </p:grpSpPr>
        <p:sp>
          <p:nvSpPr>
            <p:cNvPr id="66579" name="Line 19"/>
            <p:cNvSpPr>
              <a:spLocks noChangeShapeType="1"/>
            </p:cNvSpPr>
            <p:nvPr/>
          </p:nvSpPr>
          <p:spPr bwMode="auto">
            <a:xfrm>
              <a:off x="1056" y="3168"/>
              <a:ext cx="40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6588" name="Rectangle 28"/>
            <p:cNvSpPr>
              <a:spLocks noChangeArrowheads="1"/>
            </p:cNvSpPr>
            <p:nvPr/>
          </p:nvSpPr>
          <p:spPr bwMode="auto">
            <a:xfrm>
              <a:off x="5119" y="2922"/>
              <a:ext cx="34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6620" name="Rectangle 60"/>
            <p:cNvSpPr>
              <a:spLocks noChangeArrowheads="1"/>
            </p:cNvSpPr>
            <p:nvPr/>
          </p:nvSpPr>
          <p:spPr bwMode="auto">
            <a:xfrm>
              <a:off x="2688" y="2943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6621" name="Rectangle 61"/>
            <p:cNvSpPr>
              <a:spLocks noChangeArrowheads="1"/>
            </p:cNvSpPr>
            <p:nvPr/>
          </p:nvSpPr>
          <p:spPr bwMode="auto">
            <a:xfrm>
              <a:off x="3168" y="2943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6622" name="Rectangle 62"/>
            <p:cNvSpPr>
              <a:spLocks noChangeArrowheads="1"/>
            </p:cNvSpPr>
            <p:nvPr/>
          </p:nvSpPr>
          <p:spPr bwMode="auto">
            <a:xfrm>
              <a:off x="4080" y="2943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631" name="Group 71"/>
          <p:cNvGrpSpPr>
            <a:grpSpLocks/>
          </p:cNvGrpSpPr>
          <p:nvPr/>
        </p:nvGrpSpPr>
        <p:grpSpPr bwMode="auto">
          <a:xfrm>
            <a:off x="3307904" y="5410201"/>
            <a:ext cx="7045326" cy="665163"/>
            <a:chOff x="1056" y="3408"/>
            <a:chExt cx="4438" cy="419"/>
          </a:xfrm>
        </p:grpSpPr>
        <p:sp>
          <p:nvSpPr>
            <p:cNvPr id="66580" name="Line 20"/>
            <p:cNvSpPr>
              <a:spLocks noChangeShapeType="1"/>
            </p:cNvSpPr>
            <p:nvPr/>
          </p:nvSpPr>
          <p:spPr bwMode="auto">
            <a:xfrm>
              <a:off x="1056" y="3648"/>
              <a:ext cx="403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6589" name="Rectangle 29"/>
            <p:cNvSpPr>
              <a:spLocks noChangeArrowheads="1"/>
            </p:cNvSpPr>
            <p:nvPr/>
          </p:nvSpPr>
          <p:spPr bwMode="auto">
            <a:xfrm>
              <a:off x="5148" y="3408"/>
              <a:ext cx="34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6623" name="Rectangle 63"/>
            <p:cNvSpPr>
              <a:spLocks noChangeArrowheads="1"/>
            </p:cNvSpPr>
            <p:nvPr/>
          </p:nvSpPr>
          <p:spPr bwMode="auto">
            <a:xfrm>
              <a:off x="1920" y="3429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6624" name="Rectangle 64"/>
            <p:cNvSpPr>
              <a:spLocks noChangeArrowheads="1"/>
            </p:cNvSpPr>
            <p:nvPr/>
          </p:nvSpPr>
          <p:spPr bwMode="auto">
            <a:xfrm>
              <a:off x="2304" y="3462"/>
              <a:ext cx="3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6625" name="Rectangle 65"/>
            <p:cNvSpPr>
              <a:spLocks noChangeArrowheads="1"/>
            </p:cNvSpPr>
            <p:nvPr/>
          </p:nvSpPr>
          <p:spPr bwMode="auto">
            <a:xfrm>
              <a:off x="3168" y="3429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6626" name="Rectangle 66"/>
            <p:cNvSpPr>
              <a:spLocks noChangeArrowheads="1"/>
            </p:cNvSpPr>
            <p:nvPr/>
          </p:nvSpPr>
          <p:spPr bwMode="auto">
            <a:xfrm>
              <a:off x="4080" y="3429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89440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634868"/>
              </p:ext>
            </p:extLst>
          </p:nvPr>
        </p:nvGraphicFramePr>
        <p:xfrm>
          <a:off x="1631504" y="4292610"/>
          <a:ext cx="303688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12" name="Equation" r:id="rId4" imgW="42262200" imgH="6897960" progId="Equation.DSMT4">
                  <p:embed/>
                </p:oleObj>
              </mc:Choice>
              <mc:Fallback>
                <p:oleObj name="Equation" r:id="rId4" imgW="42262200" imgH="689796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4292610"/>
                        <a:ext cx="3036888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691020"/>
              </p:ext>
            </p:extLst>
          </p:nvPr>
        </p:nvGraphicFramePr>
        <p:xfrm>
          <a:off x="1631505" y="5192730"/>
          <a:ext cx="3065463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13" name="Equation" r:id="rId6" imgW="42668640" imgH="7304400" progId="Equation.DSMT4">
                  <p:embed/>
                </p:oleObj>
              </mc:Choice>
              <mc:Fallback>
                <p:oleObj name="Equation" r:id="rId6" imgW="42668640" imgH="73044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5" y="5192730"/>
                        <a:ext cx="3065463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783233"/>
              </p:ext>
            </p:extLst>
          </p:nvPr>
        </p:nvGraphicFramePr>
        <p:xfrm>
          <a:off x="1631504" y="6192862"/>
          <a:ext cx="39116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14" name="Equation" r:id="rId8" imgW="54456840" imgH="7304400" progId="Equation.DSMT4">
                  <p:embed/>
                </p:oleObj>
              </mc:Choice>
              <mc:Fallback>
                <p:oleObj name="Equation" r:id="rId8" imgW="54456840" imgH="73044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6192862"/>
                        <a:ext cx="3911600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9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9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9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9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54153" y="476672"/>
            <a:ext cx="89107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ea typeface="宋体" panose="02010600030101010101" pitchFamily="2" charset="-122"/>
              </a:rPr>
              <a:t>Suppose that the capacity of ROM is “64MB”. Calculate the number of input variables of </a:t>
            </a:r>
            <a:r>
              <a:rPr lang="en-US" altLang="zh-CN" sz="3200" dirty="0">
                <a:ea typeface="宋体" panose="02010600030101010101" pitchFamily="2" charset="-122"/>
              </a:rPr>
              <a:t>ROM.</a:t>
            </a:r>
            <a:endParaRPr lang="zh-CN" altLang="en-US" sz="32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3" y="2348880"/>
            <a:ext cx="7915275" cy="1028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3" y="4293096"/>
            <a:ext cx="8775819" cy="179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6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536" y="908721"/>
            <a:ext cx="8915400" cy="769441"/>
          </a:xfrm>
        </p:spPr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8.3 </a:t>
            </a:r>
            <a:r>
              <a:rPr lang="en-US" altLang="zh-CN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Random-Access Memory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950270" y="2636912"/>
            <a:ext cx="8208714" cy="1368152"/>
          </a:xfrm>
          <a:prstGeom prst="rect">
            <a:avLst/>
          </a:prstGeom>
        </p:spPr>
        <p:txBody>
          <a:bodyPr/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(1) </a:t>
            </a:r>
            <a:r>
              <a:rPr lang="en-US" altLang="zh-CN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Static Random-Access Memory (SRAM)</a:t>
            </a:r>
            <a:endParaRPr lang="zh-CN" altLang="zh-CN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Dynamic Random-Access Memory (DRAM</a:t>
            </a:r>
            <a:r>
              <a:rPr lang="en-US" altLang="zh-CN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16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1268761"/>
            <a:ext cx="8705850" cy="49053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47528" y="260649"/>
            <a:ext cx="102971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ea typeface="宋体" panose="02010600030101010101" pitchFamily="2" charset="-122"/>
              </a:rPr>
              <a:t>SRAM </a:t>
            </a:r>
            <a:r>
              <a:rPr lang="en-US" altLang="zh-CN" sz="3200" dirty="0">
                <a:ea typeface="宋体" panose="02010600030101010101" pitchFamily="2" charset="-122"/>
              </a:rPr>
              <a:t>composed </a:t>
            </a:r>
            <a:r>
              <a:rPr lang="en-US" altLang="zh-CN" sz="3200" dirty="0">
                <a:ea typeface="宋体" panose="02010600030101010101" pitchFamily="2" charset="-122"/>
              </a:rPr>
              <a:t>of </a:t>
            </a:r>
            <a:r>
              <a:rPr lang="en-US" altLang="zh-CN" sz="3200" dirty="0">
                <a:ea typeface="宋体" panose="02010600030101010101" pitchFamily="2" charset="-122"/>
              </a:rPr>
              <a:t>D flip-flop </a:t>
            </a:r>
            <a:r>
              <a:rPr lang="en-US" altLang="zh-CN" sz="3200" dirty="0">
                <a:ea typeface="宋体" panose="02010600030101010101" pitchFamily="2" charset="-122"/>
              </a:rPr>
              <a:t>and </a:t>
            </a:r>
            <a:r>
              <a:rPr lang="en-US" altLang="zh-CN" sz="3200" dirty="0">
                <a:ea typeface="宋体" panose="02010600030101010101" pitchFamily="2" charset="-122"/>
              </a:rPr>
              <a:t>buffer </a:t>
            </a:r>
            <a:r>
              <a:rPr lang="en-US" altLang="zh-CN" sz="3200" dirty="0">
                <a:ea typeface="宋体" panose="02010600030101010101" pitchFamily="2" charset="-122"/>
              </a:rPr>
              <a:t>circuits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9247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5881836" y="2466202"/>
            <a:ext cx="3238500" cy="2698750"/>
            <a:chOff x="1927" y="1661"/>
            <a:chExt cx="2040" cy="1700"/>
          </a:xfrm>
        </p:grpSpPr>
        <p:sp>
          <p:nvSpPr>
            <p:cNvPr id="28691" name="Rectangle 37"/>
            <p:cNvSpPr>
              <a:spLocks noChangeArrowheads="1"/>
            </p:cNvSpPr>
            <p:nvPr/>
          </p:nvSpPr>
          <p:spPr bwMode="auto">
            <a:xfrm>
              <a:off x="2203" y="1948"/>
              <a:ext cx="1316" cy="12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8692" name="Line 13"/>
            <p:cNvSpPr>
              <a:spLocks noChangeShapeType="1"/>
            </p:cNvSpPr>
            <p:nvPr/>
          </p:nvSpPr>
          <p:spPr bwMode="auto">
            <a:xfrm rot="5400000">
              <a:off x="2345" y="2699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8693" name="Line 15"/>
            <p:cNvSpPr>
              <a:spLocks noChangeShapeType="1"/>
            </p:cNvSpPr>
            <p:nvPr/>
          </p:nvSpPr>
          <p:spPr bwMode="auto">
            <a:xfrm rot="5400000">
              <a:off x="2239" y="296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8694" name="Line 16"/>
            <p:cNvSpPr>
              <a:spLocks noChangeShapeType="1"/>
            </p:cNvSpPr>
            <p:nvPr/>
          </p:nvSpPr>
          <p:spPr bwMode="auto">
            <a:xfrm rot="5400000">
              <a:off x="2239" y="268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8695" name="Line 18"/>
            <p:cNvSpPr>
              <a:spLocks noChangeShapeType="1"/>
            </p:cNvSpPr>
            <p:nvPr/>
          </p:nvSpPr>
          <p:spPr bwMode="auto">
            <a:xfrm>
              <a:off x="1927" y="2059"/>
              <a:ext cx="20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8696" name="Line 19"/>
            <p:cNvSpPr>
              <a:spLocks noChangeShapeType="1"/>
            </p:cNvSpPr>
            <p:nvPr/>
          </p:nvSpPr>
          <p:spPr bwMode="auto">
            <a:xfrm>
              <a:off x="3398" y="1661"/>
              <a:ext cx="0" cy="1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8697" name="Line 20"/>
            <p:cNvSpPr>
              <a:spLocks noChangeShapeType="1"/>
            </p:cNvSpPr>
            <p:nvPr/>
          </p:nvSpPr>
          <p:spPr bwMode="auto">
            <a:xfrm flipV="1">
              <a:off x="2879" y="205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grpSp>
          <p:nvGrpSpPr>
            <p:cNvPr id="28698" name="Group 21"/>
            <p:cNvGrpSpPr>
              <a:grpSpLocks/>
            </p:cNvGrpSpPr>
            <p:nvPr/>
          </p:nvGrpSpPr>
          <p:grpSpPr bwMode="auto">
            <a:xfrm rot="5400000">
              <a:off x="2719" y="2248"/>
              <a:ext cx="288" cy="384"/>
              <a:chOff x="2976" y="1680"/>
              <a:chExt cx="288" cy="384"/>
            </a:xfrm>
          </p:grpSpPr>
          <p:sp>
            <p:nvSpPr>
              <p:cNvPr id="28703" name="Line 22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8704" name="Line 23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8705" name="Line 24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8706" name="Line 25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699" name="Line 26"/>
            <p:cNvSpPr>
              <a:spLocks noChangeShapeType="1"/>
            </p:cNvSpPr>
            <p:nvPr/>
          </p:nvSpPr>
          <p:spPr bwMode="auto">
            <a:xfrm rot="10800000">
              <a:off x="2334" y="2584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8700" name="Line 28"/>
            <p:cNvSpPr>
              <a:spLocks noChangeShapeType="1"/>
            </p:cNvSpPr>
            <p:nvPr/>
          </p:nvSpPr>
          <p:spPr bwMode="auto">
            <a:xfrm rot="10800000" flipH="1">
              <a:off x="2958" y="2584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8701" name="Line 35"/>
            <p:cNvSpPr>
              <a:spLocks noChangeShapeType="1"/>
            </p:cNvSpPr>
            <p:nvPr/>
          </p:nvSpPr>
          <p:spPr bwMode="auto">
            <a:xfrm rot="5400000">
              <a:off x="2340" y="277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8702" name="AutoShape 36"/>
            <p:cNvSpPr>
              <a:spLocks noChangeArrowheads="1"/>
            </p:cNvSpPr>
            <p:nvPr/>
          </p:nvSpPr>
          <p:spPr bwMode="auto">
            <a:xfrm rot="10800000">
              <a:off x="2264" y="3063"/>
              <a:ext cx="136" cy="90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3822850" y="2338136"/>
            <a:ext cx="2193928" cy="671513"/>
            <a:chOff x="630" y="1513"/>
            <a:chExt cx="1382" cy="423"/>
          </a:xfrm>
        </p:grpSpPr>
        <p:sp>
          <p:nvSpPr>
            <p:cNvPr id="28689" name="Rectangle 39"/>
            <p:cNvSpPr>
              <a:spLocks noChangeArrowheads="1"/>
            </p:cNvSpPr>
            <p:nvPr/>
          </p:nvSpPr>
          <p:spPr bwMode="auto">
            <a:xfrm>
              <a:off x="630" y="1513"/>
              <a:ext cx="113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Word line</a:t>
              </a:r>
              <a:endParaRPr lang="zh-CN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90" name="Freeform 41"/>
            <p:cNvSpPr>
              <a:spLocks/>
            </p:cNvSpPr>
            <p:nvPr/>
          </p:nvSpPr>
          <p:spPr bwMode="auto">
            <a:xfrm>
              <a:off x="1762" y="1755"/>
              <a:ext cx="250" cy="181"/>
            </a:xfrm>
            <a:custGeom>
              <a:avLst/>
              <a:gdLst>
                <a:gd name="T0" fmla="*/ 0 w 317"/>
                <a:gd name="T1" fmla="*/ 0 h 227"/>
                <a:gd name="T2" fmla="*/ 113 w 317"/>
                <a:gd name="T3" fmla="*/ 29 h 227"/>
                <a:gd name="T4" fmla="*/ 170 w 317"/>
                <a:gd name="T5" fmla="*/ 86 h 227"/>
                <a:gd name="T6" fmla="*/ 197 w 317"/>
                <a:gd name="T7" fmla="*/ 144 h 2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7"/>
                <a:gd name="T13" fmla="*/ 0 h 227"/>
                <a:gd name="T14" fmla="*/ 317 w 317"/>
                <a:gd name="T15" fmla="*/ 227 h 2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7" h="227">
                  <a:moveTo>
                    <a:pt x="0" y="0"/>
                  </a:moveTo>
                  <a:cubicBezTo>
                    <a:pt x="68" y="11"/>
                    <a:pt x="136" y="22"/>
                    <a:pt x="181" y="45"/>
                  </a:cubicBezTo>
                  <a:cubicBezTo>
                    <a:pt x="226" y="68"/>
                    <a:pt x="249" y="106"/>
                    <a:pt x="272" y="136"/>
                  </a:cubicBezTo>
                  <a:cubicBezTo>
                    <a:pt x="295" y="166"/>
                    <a:pt x="310" y="212"/>
                    <a:pt x="317" y="227"/>
                  </a:cubicBezTo>
                </a:path>
              </a:pathLst>
            </a:custGeom>
            <a:noFill/>
            <a:ln w="25400" cap="flat" cmpd="sng">
              <a:solidFill>
                <a:srgbClr val="FFFF99"/>
              </a:solidFill>
              <a:prstDash val="solid"/>
              <a:miter lim="800000"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6665615" y="1628801"/>
            <a:ext cx="1530352" cy="773111"/>
            <a:chOff x="2409" y="993"/>
            <a:chExt cx="964" cy="487"/>
          </a:xfrm>
        </p:grpSpPr>
        <p:sp>
          <p:nvSpPr>
            <p:cNvPr id="28685" name="Rectangle 45"/>
            <p:cNvSpPr>
              <a:spLocks noChangeArrowheads="1"/>
            </p:cNvSpPr>
            <p:nvPr/>
          </p:nvSpPr>
          <p:spPr bwMode="auto">
            <a:xfrm>
              <a:off x="2409" y="993"/>
              <a:ext cx="88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Bit line</a:t>
              </a:r>
              <a:endPara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86" name="Freeform 46"/>
            <p:cNvSpPr>
              <a:spLocks/>
            </p:cNvSpPr>
            <p:nvPr/>
          </p:nvSpPr>
          <p:spPr bwMode="auto">
            <a:xfrm>
              <a:off x="3055" y="1344"/>
              <a:ext cx="318" cy="136"/>
            </a:xfrm>
            <a:custGeom>
              <a:avLst/>
              <a:gdLst>
                <a:gd name="T0" fmla="*/ 0 w 317"/>
                <a:gd name="T1" fmla="*/ 0 h 227"/>
                <a:gd name="T2" fmla="*/ 183 w 317"/>
                <a:gd name="T3" fmla="*/ 16 h 227"/>
                <a:gd name="T4" fmla="*/ 274 w 317"/>
                <a:gd name="T5" fmla="*/ 49 h 227"/>
                <a:gd name="T6" fmla="*/ 319 w 317"/>
                <a:gd name="T7" fmla="*/ 81 h 2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7"/>
                <a:gd name="T13" fmla="*/ 0 h 227"/>
                <a:gd name="T14" fmla="*/ 317 w 317"/>
                <a:gd name="T15" fmla="*/ 227 h 2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7" h="227">
                  <a:moveTo>
                    <a:pt x="0" y="0"/>
                  </a:moveTo>
                  <a:cubicBezTo>
                    <a:pt x="68" y="11"/>
                    <a:pt x="136" y="22"/>
                    <a:pt x="181" y="45"/>
                  </a:cubicBezTo>
                  <a:cubicBezTo>
                    <a:pt x="226" y="68"/>
                    <a:pt x="249" y="106"/>
                    <a:pt x="272" y="136"/>
                  </a:cubicBezTo>
                  <a:cubicBezTo>
                    <a:pt x="295" y="166"/>
                    <a:pt x="310" y="212"/>
                    <a:pt x="317" y="227"/>
                  </a:cubicBezTo>
                </a:path>
              </a:pathLst>
            </a:custGeom>
            <a:noFill/>
            <a:ln w="25400" cap="flat" cmpd="sng">
              <a:solidFill>
                <a:srgbClr val="00FFFF"/>
              </a:solidFill>
              <a:prstDash val="solid"/>
              <a:miter lim="800000"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725179" y="173261"/>
            <a:ext cx="87384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DRAM </a:t>
            </a:r>
            <a:r>
              <a:rPr lang="en-US" altLang="zh-CN" sz="3200" dirty="0"/>
              <a:t>composed </a:t>
            </a:r>
            <a:r>
              <a:rPr lang="en-US" altLang="zh-CN" sz="3200" dirty="0"/>
              <a:t>of one NMOS transistor </a:t>
            </a:r>
            <a:r>
              <a:rPr lang="en-US" altLang="zh-CN" sz="3200" dirty="0"/>
              <a:t>and </a:t>
            </a:r>
            <a:r>
              <a:rPr lang="en-US" altLang="zh-CN" sz="3200" dirty="0"/>
              <a:t>one capacitor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2087167" y="3350001"/>
            <a:ext cx="35057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Word line high state 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“</a:t>
            </a:r>
            <a:r>
              <a:rPr lang="en-US" altLang="zh-CN" sz="2400" dirty="0"/>
              <a:t>gate” </a:t>
            </a:r>
            <a:r>
              <a:rPr lang="en-US" altLang="zh-CN" sz="2400" dirty="0"/>
              <a:t>high state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NMOS </a:t>
            </a:r>
            <a:r>
              <a:rPr lang="en-US" altLang="zh-CN" sz="2400" dirty="0"/>
              <a:t>transistor </a:t>
            </a:r>
            <a:r>
              <a:rPr lang="en-US" altLang="zh-CN" sz="2400" dirty="0"/>
              <a:t>“ON” 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en-US" altLang="zh-CN" sz="2400" dirty="0"/>
              <a:t>DRAM </a:t>
            </a:r>
            <a:r>
              <a:rPr lang="en-US" altLang="zh-CN" sz="2400" dirty="0"/>
              <a:t>selected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1766431" y="5379187"/>
            <a:ext cx="8697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</a:rPr>
              <a:t>Bit </a:t>
            </a:r>
            <a:r>
              <a:rPr lang="en-US" altLang="zh-CN" sz="2400" dirty="0">
                <a:solidFill>
                  <a:srgbClr val="FFFF00"/>
                </a:solidFill>
              </a:rPr>
              <a:t>line </a:t>
            </a:r>
            <a:r>
              <a:rPr lang="en-US" altLang="zh-CN" sz="2400" dirty="0">
                <a:solidFill>
                  <a:srgbClr val="FFFF00"/>
                </a:solidFill>
              </a:rPr>
              <a:t>high state </a:t>
            </a:r>
            <a:r>
              <a:rPr lang="en-US" altLang="zh-CN" sz="2400" dirty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solidFill>
                  <a:srgbClr val="FFFF00"/>
                </a:solidFill>
              </a:rPr>
              <a:t> </a:t>
            </a:r>
            <a:r>
              <a:rPr lang="en-US" altLang="zh-CN" sz="2400" dirty="0">
                <a:solidFill>
                  <a:srgbClr val="FFFF00"/>
                </a:solidFill>
              </a:rPr>
              <a:t>capacitor </a:t>
            </a:r>
            <a:r>
              <a:rPr lang="en-US" altLang="zh-CN" sz="2400" dirty="0">
                <a:solidFill>
                  <a:srgbClr val="FFFF00"/>
                </a:solidFill>
              </a:rPr>
              <a:t> charging </a:t>
            </a:r>
            <a:r>
              <a:rPr lang="en-US" altLang="zh-CN" sz="2400" dirty="0">
                <a:solidFill>
                  <a:srgbClr val="FFFF00"/>
                </a:solidFill>
                <a:sym typeface="Wingdings" panose="05000000000000000000" pitchFamily="2" charset="2"/>
              </a:rPr>
              <a:t> </a:t>
            </a:r>
            <a:r>
              <a:rPr lang="en-US" altLang="zh-CN" sz="2400" dirty="0">
                <a:solidFill>
                  <a:srgbClr val="FFFF00"/>
                </a:solidFill>
              </a:rPr>
              <a:t>“</a:t>
            </a:r>
            <a:r>
              <a:rPr lang="en-US" altLang="zh-CN" sz="2400" dirty="0">
                <a:solidFill>
                  <a:srgbClr val="FFFF00"/>
                </a:solidFill>
              </a:rPr>
              <a:t>1” </a:t>
            </a:r>
            <a:r>
              <a:rPr lang="en-US" altLang="zh-CN" sz="2400" dirty="0">
                <a:solidFill>
                  <a:srgbClr val="FFFF00"/>
                </a:solidFill>
              </a:rPr>
              <a:t>stored </a:t>
            </a:r>
            <a:r>
              <a:rPr lang="en-US" altLang="zh-CN" sz="2400" dirty="0">
                <a:solidFill>
                  <a:srgbClr val="FFFF00"/>
                </a:solidFill>
              </a:rPr>
              <a:t>on </a:t>
            </a:r>
            <a:r>
              <a:rPr lang="en-US" altLang="zh-CN" sz="2400" dirty="0">
                <a:solidFill>
                  <a:srgbClr val="FFFF00"/>
                </a:solidFill>
              </a:rPr>
              <a:t>DRAM 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766431" y="5932116"/>
            <a:ext cx="8697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</a:rPr>
              <a:t>Bit </a:t>
            </a:r>
            <a:r>
              <a:rPr lang="en-US" altLang="zh-CN" sz="2400" dirty="0">
                <a:solidFill>
                  <a:srgbClr val="FFFF00"/>
                </a:solidFill>
              </a:rPr>
              <a:t>line </a:t>
            </a:r>
            <a:r>
              <a:rPr lang="en-US" altLang="zh-CN" sz="2400" dirty="0">
                <a:solidFill>
                  <a:srgbClr val="FFFF00"/>
                </a:solidFill>
              </a:rPr>
              <a:t>low state </a:t>
            </a:r>
            <a:r>
              <a:rPr lang="en-US" altLang="zh-CN" sz="2400" dirty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solidFill>
                  <a:srgbClr val="FFFF00"/>
                </a:solidFill>
              </a:rPr>
              <a:t> </a:t>
            </a:r>
            <a:r>
              <a:rPr lang="en-US" altLang="zh-CN" sz="2400" dirty="0">
                <a:solidFill>
                  <a:srgbClr val="FFFF00"/>
                </a:solidFill>
              </a:rPr>
              <a:t>capacitor </a:t>
            </a:r>
            <a:r>
              <a:rPr lang="en-US" altLang="zh-CN" sz="2400" dirty="0">
                <a:solidFill>
                  <a:srgbClr val="FFFF00"/>
                </a:solidFill>
              </a:rPr>
              <a:t> discharging </a:t>
            </a:r>
            <a:r>
              <a:rPr lang="en-US" altLang="zh-CN" sz="2400" dirty="0">
                <a:solidFill>
                  <a:srgbClr val="FFFF00"/>
                </a:solidFill>
                <a:sym typeface="Wingdings" panose="05000000000000000000" pitchFamily="2" charset="2"/>
              </a:rPr>
              <a:t> </a:t>
            </a:r>
            <a:r>
              <a:rPr lang="en-US" altLang="zh-CN" sz="2400" dirty="0">
                <a:solidFill>
                  <a:srgbClr val="FFFF00"/>
                </a:solidFill>
              </a:rPr>
              <a:t>“0” stored </a:t>
            </a:r>
            <a:r>
              <a:rPr lang="en-US" altLang="zh-CN" sz="2400" dirty="0">
                <a:solidFill>
                  <a:srgbClr val="FFFF00"/>
                </a:solidFill>
              </a:rPr>
              <a:t>on </a:t>
            </a:r>
            <a:r>
              <a:rPr lang="en-US" altLang="zh-CN" sz="2400" dirty="0">
                <a:solidFill>
                  <a:srgbClr val="FFFF00"/>
                </a:solidFill>
              </a:rPr>
              <a:t>DRAM 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99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90854" y="865750"/>
            <a:ext cx="8915400" cy="769441"/>
          </a:xfrm>
        </p:spPr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8.1 </a:t>
            </a:r>
            <a:r>
              <a:rPr lang="en-US" altLang="zh-CN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Programmable Logic </a:t>
            </a:r>
            <a:r>
              <a:rPr lang="en-US" altLang="zh-CN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Device (PLD)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11300" y="2526594"/>
            <a:ext cx="8944367" cy="3134654"/>
            <a:chOff x="-36512" y="2492896"/>
            <a:chExt cx="8944367" cy="3134654"/>
          </a:xfrm>
        </p:grpSpPr>
        <p:sp>
          <p:nvSpPr>
            <p:cNvPr id="5" name="Line 1030"/>
            <p:cNvSpPr>
              <a:spLocks noChangeShapeType="1"/>
            </p:cNvSpPr>
            <p:nvPr/>
          </p:nvSpPr>
          <p:spPr bwMode="auto">
            <a:xfrm>
              <a:off x="1475656" y="2492896"/>
              <a:ext cx="0" cy="3124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" name="Rectangle 1028"/>
            <p:cNvSpPr>
              <a:spLocks noChangeArrowheads="1"/>
            </p:cNvSpPr>
            <p:nvPr/>
          </p:nvSpPr>
          <p:spPr bwMode="auto">
            <a:xfrm>
              <a:off x="89128" y="2492896"/>
              <a:ext cx="8679541" cy="3124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7" name="Line 1029"/>
            <p:cNvSpPr>
              <a:spLocks noChangeShapeType="1"/>
            </p:cNvSpPr>
            <p:nvPr/>
          </p:nvSpPr>
          <p:spPr bwMode="auto">
            <a:xfrm flipV="1">
              <a:off x="78421" y="3304803"/>
              <a:ext cx="8690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8" name="Line 1031"/>
            <p:cNvSpPr>
              <a:spLocks noChangeShapeType="1"/>
            </p:cNvSpPr>
            <p:nvPr/>
          </p:nvSpPr>
          <p:spPr bwMode="auto">
            <a:xfrm>
              <a:off x="3923928" y="2503350"/>
              <a:ext cx="0" cy="3124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9" name="Line 1032"/>
            <p:cNvSpPr>
              <a:spLocks noChangeShapeType="1"/>
            </p:cNvSpPr>
            <p:nvPr/>
          </p:nvSpPr>
          <p:spPr bwMode="auto">
            <a:xfrm>
              <a:off x="6516216" y="2495862"/>
              <a:ext cx="0" cy="3124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1036"/>
            <p:cNvSpPr>
              <a:spLocks noChangeArrowheads="1"/>
            </p:cNvSpPr>
            <p:nvPr/>
          </p:nvSpPr>
          <p:spPr bwMode="auto">
            <a:xfrm>
              <a:off x="166936" y="2675012"/>
              <a:ext cx="874091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PLD</a:t>
              </a:r>
              <a:r>
                <a:rPr lang="zh-CN" alt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       </a:t>
              </a:r>
              <a:r>
                <a:rPr lang="en-US" altLang="zh-CN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AND array</a:t>
              </a:r>
              <a:r>
                <a:rPr lang="zh-CN" altLang="en-US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          </a:t>
              </a:r>
              <a:r>
                <a:rPr lang="en-US" altLang="zh-CN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OR array</a:t>
              </a:r>
              <a:r>
                <a:rPr lang="zh-CN" altLang="en-US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            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Output circuit</a:t>
              </a:r>
              <a:endPara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37"/>
            <p:cNvSpPr>
              <a:spLocks noChangeArrowheads="1"/>
            </p:cNvSpPr>
            <p:nvPr/>
          </p:nvSpPr>
          <p:spPr bwMode="auto">
            <a:xfrm>
              <a:off x="192089" y="3437012"/>
              <a:ext cx="7732723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PROM   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Fixed                   Programmable </a:t>
              </a:r>
              <a:r>
                <a:rPr lang="zh-CN" alt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Fixed</a:t>
              </a:r>
              <a:endPara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038"/>
            <p:cNvSpPr>
              <a:spLocks noChangeArrowheads="1"/>
            </p:cNvSpPr>
            <p:nvPr/>
          </p:nvSpPr>
          <p:spPr bwMode="auto">
            <a:xfrm>
              <a:off x="192089" y="3932312"/>
              <a:ext cx="750340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PLA 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      Programmable</a:t>
              </a:r>
              <a:r>
                <a:rPr lang="zh-CN" alt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    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Programmable     Fixed</a:t>
              </a:r>
              <a:endPara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039"/>
            <p:cNvSpPr>
              <a:spLocks noChangeArrowheads="1"/>
            </p:cNvSpPr>
            <p:nvPr/>
          </p:nvSpPr>
          <p:spPr bwMode="auto">
            <a:xfrm>
              <a:off x="192089" y="4465712"/>
              <a:ext cx="7797811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PAL 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      Programmable</a:t>
              </a:r>
              <a:r>
                <a:rPr lang="zh-CN" alt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     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Fixed                   </a:t>
              </a:r>
              <a:r>
                <a:rPr lang="en-US" altLang="zh-CN" sz="28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Fixed</a:t>
              </a:r>
              <a:endPara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040"/>
            <p:cNvSpPr>
              <a:spLocks noChangeArrowheads="1"/>
            </p:cNvSpPr>
            <p:nvPr/>
          </p:nvSpPr>
          <p:spPr bwMode="auto">
            <a:xfrm>
              <a:off x="-36512" y="4961012"/>
              <a:ext cx="878586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GAL        Programmable      Fixed</a:t>
              </a:r>
              <a:r>
                <a:rPr lang="zh-CN" alt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                 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Configurable</a:t>
              </a:r>
              <a:endPara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02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60" name="Group 40"/>
          <p:cNvGrpSpPr>
            <a:grpSpLocks/>
          </p:cNvGrpSpPr>
          <p:nvPr/>
        </p:nvGrpSpPr>
        <p:grpSpPr bwMode="auto">
          <a:xfrm>
            <a:off x="2423592" y="1843236"/>
            <a:ext cx="7585078" cy="4610100"/>
            <a:chOff x="912" y="1128"/>
            <a:chExt cx="4778" cy="2904"/>
          </a:xfrm>
        </p:grpSpPr>
        <p:sp>
          <p:nvSpPr>
            <p:cNvPr id="56324" name="Rectangle 4"/>
            <p:cNvSpPr>
              <a:spLocks noChangeArrowheads="1"/>
            </p:cNvSpPr>
            <p:nvPr/>
          </p:nvSpPr>
          <p:spPr bwMode="auto">
            <a:xfrm>
              <a:off x="1872" y="1344"/>
              <a:ext cx="2400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25" name="Rectangle 5"/>
            <p:cNvSpPr>
              <a:spLocks noChangeArrowheads="1"/>
            </p:cNvSpPr>
            <p:nvPr/>
          </p:nvSpPr>
          <p:spPr bwMode="auto">
            <a:xfrm>
              <a:off x="1920" y="2880"/>
              <a:ext cx="2400" cy="11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26" name="Line 6"/>
            <p:cNvSpPr>
              <a:spLocks noChangeShapeType="1"/>
            </p:cNvSpPr>
            <p:nvPr/>
          </p:nvSpPr>
          <p:spPr bwMode="auto">
            <a:xfrm>
              <a:off x="2160" y="2064"/>
              <a:ext cx="0" cy="81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27" name="Line 7"/>
            <p:cNvSpPr>
              <a:spLocks noChangeShapeType="1"/>
            </p:cNvSpPr>
            <p:nvPr/>
          </p:nvSpPr>
          <p:spPr bwMode="auto">
            <a:xfrm>
              <a:off x="3984" y="2064"/>
              <a:ext cx="0" cy="81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>
              <a:off x="1392" y="1440"/>
              <a:ext cx="48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29" name="Line 9"/>
            <p:cNvSpPr>
              <a:spLocks noChangeShapeType="1"/>
            </p:cNvSpPr>
            <p:nvPr/>
          </p:nvSpPr>
          <p:spPr bwMode="auto">
            <a:xfrm>
              <a:off x="1392" y="1968"/>
              <a:ext cx="48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>
              <a:off x="1584" y="144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>
              <a:off x="1584" y="163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32" name="Line 12"/>
            <p:cNvSpPr>
              <a:spLocks noChangeShapeType="1"/>
            </p:cNvSpPr>
            <p:nvPr/>
          </p:nvSpPr>
          <p:spPr bwMode="auto">
            <a:xfrm>
              <a:off x="1584" y="177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>
              <a:off x="2160" y="24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>
              <a:off x="2400" y="24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>
              <a:off x="2640" y="24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>
              <a:off x="2880" y="24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3120" y="24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38" name="Line 18"/>
            <p:cNvSpPr>
              <a:spLocks noChangeShapeType="1"/>
            </p:cNvSpPr>
            <p:nvPr/>
          </p:nvSpPr>
          <p:spPr bwMode="auto">
            <a:xfrm>
              <a:off x="3360" y="249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3552" y="24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40" name="Line 20"/>
            <p:cNvSpPr>
              <a:spLocks noChangeShapeType="1"/>
            </p:cNvSpPr>
            <p:nvPr/>
          </p:nvSpPr>
          <p:spPr bwMode="auto">
            <a:xfrm>
              <a:off x="3792" y="24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41" name="Line 21"/>
            <p:cNvSpPr>
              <a:spLocks noChangeShapeType="1"/>
            </p:cNvSpPr>
            <p:nvPr/>
          </p:nvSpPr>
          <p:spPr bwMode="auto">
            <a:xfrm>
              <a:off x="4320" y="3024"/>
              <a:ext cx="62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42" name="Line 22"/>
            <p:cNvSpPr>
              <a:spLocks noChangeShapeType="1"/>
            </p:cNvSpPr>
            <p:nvPr/>
          </p:nvSpPr>
          <p:spPr bwMode="auto">
            <a:xfrm>
              <a:off x="4320" y="3840"/>
              <a:ext cx="62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43" name="Line 23"/>
            <p:cNvSpPr>
              <a:spLocks noChangeShapeType="1"/>
            </p:cNvSpPr>
            <p:nvPr/>
          </p:nvSpPr>
          <p:spPr bwMode="auto">
            <a:xfrm>
              <a:off x="4656" y="312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44" name="Line 24"/>
            <p:cNvSpPr>
              <a:spLocks noChangeShapeType="1"/>
            </p:cNvSpPr>
            <p:nvPr/>
          </p:nvSpPr>
          <p:spPr bwMode="auto">
            <a:xfrm>
              <a:off x="4656" y="331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45" name="Line 25"/>
            <p:cNvSpPr>
              <a:spLocks noChangeShapeType="1"/>
            </p:cNvSpPr>
            <p:nvPr/>
          </p:nvSpPr>
          <p:spPr bwMode="auto">
            <a:xfrm>
              <a:off x="4656" y="350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46" name="Line 26"/>
            <p:cNvSpPr>
              <a:spLocks noChangeShapeType="1"/>
            </p:cNvSpPr>
            <p:nvPr/>
          </p:nvSpPr>
          <p:spPr bwMode="auto">
            <a:xfrm>
              <a:off x="4656" y="364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47" name="Rectangle 27"/>
            <p:cNvSpPr>
              <a:spLocks noChangeArrowheads="1"/>
            </p:cNvSpPr>
            <p:nvPr/>
          </p:nvSpPr>
          <p:spPr bwMode="auto">
            <a:xfrm>
              <a:off x="1008" y="1128"/>
              <a:ext cx="38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0</a:t>
              </a:r>
              <a:endPara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6349" name="Rectangle 29"/>
            <p:cNvSpPr>
              <a:spLocks noChangeArrowheads="1"/>
            </p:cNvSpPr>
            <p:nvPr/>
          </p:nvSpPr>
          <p:spPr bwMode="auto">
            <a:xfrm>
              <a:off x="4944" y="2808"/>
              <a:ext cx="34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6350" name="Rectangle 30"/>
            <p:cNvSpPr>
              <a:spLocks noChangeArrowheads="1"/>
            </p:cNvSpPr>
            <p:nvPr/>
          </p:nvSpPr>
          <p:spPr bwMode="auto">
            <a:xfrm>
              <a:off x="912" y="1680"/>
              <a:ext cx="54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n-1</a:t>
              </a:r>
              <a:endParaRPr lang="zh-CN" altLang="en-US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6351" name="Rectangle 31"/>
            <p:cNvSpPr>
              <a:spLocks noChangeArrowheads="1"/>
            </p:cNvSpPr>
            <p:nvPr/>
          </p:nvSpPr>
          <p:spPr bwMode="auto">
            <a:xfrm>
              <a:off x="4896" y="3624"/>
              <a:ext cx="53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m-1</a:t>
              </a:r>
              <a:endParaRPr lang="zh-CN" altLang="en-US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6352" name="Rectangle 32"/>
            <p:cNvSpPr>
              <a:spLocks noChangeArrowheads="1"/>
            </p:cNvSpPr>
            <p:nvPr/>
          </p:nvSpPr>
          <p:spPr bwMode="auto">
            <a:xfrm>
              <a:off x="1592" y="2241"/>
              <a:ext cx="553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6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w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6353" name="Rectangle 33"/>
            <p:cNvSpPr>
              <a:spLocks noChangeArrowheads="1"/>
            </p:cNvSpPr>
            <p:nvPr/>
          </p:nvSpPr>
          <p:spPr bwMode="auto">
            <a:xfrm>
              <a:off x="3984" y="2340"/>
              <a:ext cx="98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W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3200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n 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-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3200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</a:t>
              </a:r>
              <a:endPara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6354" name="Rectangle 34"/>
            <p:cNvSpPr>
              <a:spLocks noChangeArrowheads="1"/>
            </p:cNvSpPr>
            <p:nvPr/>
          </p:nvSpPr>
          <p:spPr bwMode="auto">
            <a:xfrm>
              <a:off x="2561" y="1500"/>
              <a:ext cx="99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Decoder</a:t>
              </a:r>
              <a:endParaRPr lang="zh-CN" alt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6355" name="Rectangle 35"/>
            <p:cNvSpPr>
              <a:spLocks noChangeArrowheads="1"/>
            </p:cNvSpPr>
            <p:nvPr/>
          </p:nvSpPr>
          <p:spPr bwMode="auto">
            <a:xfrm>
              <a:off x="2640" y="3264"/>
              <a:ext cx="100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Memory</a:t>
              </a:r>
              <a:endParaRPr lang="zh-CN" alt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6356" name="Rectangle 36"/>
            <p:cNvSpPr>
              <a:spLocks noChangeArrowheads="1"/>
            </p:cNvSpPr>
            <p:nvPr/>
          </p:nvSpPr>
          <p:spPr bwMode="auto">
            <a:xfrm>
              <a:off x="2480" y="2096"/>
              <a:ext cx="123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Word lines</a:t>
              </a:r>
              <a:endPara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6357" name="Rectangle 37"/>
            <p:cNvSpPr>
              <a:spLocks noChangeArrowheads="1"/>
            </p:cNvSpPr>
            <p:nvPr/>
          </p:nvSpPr>
          <p:spPr bwMode="auto">
            <a:xfrm>
              <a:off x="4704" y="3216"/>
              <a:ext cx="98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Bit lines</a:t>
              </a:r>
              <a:endPara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6358" name="Rectangle 38"/>
          <p:cNvSpPr>
            <a:spLocks noChangeArrowheads="1"/>
          </p:cNvSpPr>
          <p:nvPr/>
        </p:nvSpPr>
        <p:spPr bwMode="auto">
          <a:xfrm>
            <a:off x="3503092" y="1178675"/>
            <a:ext cx="51331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ROM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with capacity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×m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bit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1699693" y="141235"/>
            <a:ext cx="8915400" cy="769441"/>
          </a:xfrm>
        </p:spPr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8.2 </a:t>
            </a:r>
            <a:r>
              <a:rPr lang="en-US" altLang="zh-CN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Read-Only </a:t>
            </a:r>
            <a:r>
              <a:rPr lang="en-US" altLang="zh-CN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Memory (ROM)</a:t>
            </a:r>
            <a:endParaRPr lang="zh-CN" altLang="en-US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63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5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3810000" y="228600"/>
            <a:ext cx="5181600" cy="685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4495800" y="914400"/>
            <a:ext cx="0" cy="556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5715000" y="914400"/>
            <a:ext cx="0" cy="556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7010400" y="914400"/>
            <a:ext cx="0" cy="556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8077200" y="914400"/>
            <a:ext cx="0" cy="548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2438400" y="1447800"/>
            <a:ext cx="647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4495800" y="19050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4800600" y="1676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 flipV="1">
            <a:off x="4800600" y="16002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>
            <a:off x="4800600" y="19050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 flipV="1">
            <a:off x="5105400" y="1447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>
            <a:off x="5105400" y="2133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715000" y="19050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>
            <a:off x="6019800" y="1676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 flipV="1">
            <a:off x="6019800" y="16002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6019800" y="19050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6324600" y="1447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89" name="Line 21"/>
          <p:cNvSpPr>
            <a:spLocks noChangeShapeType="1"/>
          </p:cNvSpPr>
          <p:nvPr/>
        </p:nvSpPr>
        <p:spPr bwMode="auto">
          <a:xfrm>
            <a:off x="6324600" y="2133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91" name="Line 23"/>
          <p:cNvSpPr>
            <a:spLocks noChangeShapeType="1"/>
          </p:cNvSpPr>
          <p:nvPr/>
        </p:nvSpPr>
        <p:spPr bwMode="auto">
          <a:xfrm>
            <a:off x="7315200" y="1676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92" name="Line 24"/>
          <p:cNvSpPr>
            <a:spLocks noChangeShapeType="1"/>
          </p:cNvSpPr>
          <p:nvPr/>
        </p:nvSpPr>
        <p:spPr bwMode="auto">
          <a:xfrm flipV="1">
            <a:off x="7315200" y="16002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93" name="Line 25"/>
          <p:cNvSpPr>
            <a:spLocks noChangeShapeType="1"/>
          </p:cNvSpPr>
          <p:nvPr/>
        </p:nvSpPr>
        <p:spPr bwMode="auto">
          <a:xfrm>
            <a:off x="7315200" y="19050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94" name="Line 26"/>
          <p:cNvSpPr>
            <a:spLocks noChangeShapeType="1"/>
          </p:cNvSpPr>
          <p:nvPr/>
        </p:nvSpPr>
        <p:spPr bwMode="auto">
          <a:xfrm flipV="1">
            <a:off x="7620000" y="1447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95" name="Line 27"/>
          <p:cNvSpPr>
            <a:spLocks noChangeShapeType="1"/>
          </p:cNvSpPr>
          <p:nvPr/>
        </p:nvSpPr>
        <p:spPr bwMode="auto">
          <a:xfrm>
            <a:off x="7620000" y="2133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97" name="Line 29"/>
          <p:cNvSpPr>
            <a:spLocks noChangeShapeType="1"/>
          </p:cNvSpPr>
          <p:nvPr/>
        </p:nvSpPr>
        <p:spPr bwMode="auto">
          <a:xfrm>
            <a:off x="8382000" y="1676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98" name="Line 30"/>
          <p:cNvSpPr>
            <a:spLocks noChangeShapeType="1"/>
          </p:cNvSpPr>
          <p:nvPr/>
        </p:nvSpPr>
        <p:spPr bwMode="auto">
          <a:xfrm flipV="1">
            <a:off x="8382000" y="16002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99" name="Line 31"/>
          <p:cNvSpPr>
            <a:spLocks noChangeShapeType="1"/>
          </p:cNvSpPr>
          <p:nvPr/>
        </p:nvSpPr>
        <p:spPr bwMode="auto">
          <a:xfrm>
            <a:off x="8382000" y="19050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00" name="Line 32"/>
          <p:cNvSpPr>
            <a:spLocks noChangeShapeType="1"/>
          </p:cNvSpPr>
          <p:nvPr/>
        </p:nvSpPr>
        <p:spPr bwMode="auto">
          <a:xfrm flipV="1">
            <a:off x="8686800" y="1447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01" name="Line 33"/>
          <p:cNvSpPr>
            <a:spLocks noChangeShapeType="1"/>
          </p:cNvSpPr>
          <p:nvPr/>
        </p:nvSpPr>
        <p:spPr bwMode="auto">
          <a:xfrm>
            <a:off x="8686800" y="2133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02" name="Line 34"/>
          <p:cNvSpPr>
            <a:spLocks noChangeShapeType="1"/>
          </p:cNvSpPr>
          <p:nvPr/>
        </p:nvSpPr>
        <p:spPr bwMode="auto">
          <a:xfrm flipH="1">
            <a:off x="4191000" y="2286000"/>
            <a:ext cx="487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03" name="Line 35"/>
          <p:cNvSpPr>
            <a:spLocks noChangeShapeType="1"/>
          </p:cNvSpPr>
          <p:nvPr/>
        </p:nvSpPr>
        <p:spPr bwMode="auto">
          <a:xfrm>
            <a:off x="2895600" y="2743200"/>
            <a:ext cx="6019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04" name="Line 36"/>
          <p:cNvSpPr>
            <a:spLocks noChangeShapeType="1"/>
          </p:cNvSpPr>
          <p:nvPr/>
        </p:nvSpPr>
        <p:spPr bwMode="auto">
          <a:xfrm>
            <a:off x="4495800" y="3200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05" name="Line 37"/>
          <p:cNvSpPr>
            <a:spLocks noChangeShapeType="1"/>
          </p:cNvSpPr>
          <p:nvPr/>
        </p:nvSpPr>
        <p:spPr bwMode="auto">
          <a:xfrm>
            <a:off x="4800600" y="29718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06" name="Line 38"/>
          <p:cNvSpPr>
            <a:spLocks noChangeShapeType="1"/>
          </p:cNvSpPr>
          <p:nvPr/>
        </p:nvSpPr>
        <p:spPr bwMode="auto">
          <a:xfrm flipV="1">
            <a:off x="4800600" y="28956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07" name="Line 39"/>
          <p:cNvSpPr>
            <a:spLocks noChangeShapeType="1"/>
          </p:cNvSpPr>
          <p:nvPr/>
        </p:nvSpPr>
        <p:spPr bwMode="auto">
          <a:xfrm>
            <a:off x="4800600" y="32004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08" name="Line 40"/>
          <p:cNvSpPr>
            <a:spLocks noChangeShapeType="1"/>
          </p:cNvSpPr>
          <p:nvPr/>
        </p:nvSpPr>
        <p:spPr bwMode="auto">
          <a:xfrm flipV="1">
            <a:off x="5105400" y="2743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09" name="Line 41"/>
          <p:cNvSpPr>
            <a:spLocks noChangeShapeType="1"/>
          </p:cNvSpPr>
          <p:nvPr/>
        </p:nvSpPr>
        <p:spPr bwMode="auto">
          <a:xfrm>
            <a:off x="5105400" y="3429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10" name="Line 42"/>
          <p:cNvSpPr>
            <a:spLocks noChangeShapeType="1"/>
          </p:cNvSpPr>
          <p:nvPr/>
        </p:nvSpPr>
        <p:spPr bwMode="auto">
          <a:xfrm>
            <a:off x="7010400" y="4495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11" name="Line 43"/>
          <p:cNvSpPr>
            <a:spLocks noChangeShapeType="1"/>
          </p:cNvSpPr>
          <p:nvPr/>
        </p:nvSpPr>
        <p:spPr bwMode="auto">
          <a:xfrm>
            <a:off x="6019800" y="29718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12" name="Line 44"/>
          <p:cNvSpPr>
            <a:spLocks noChangeShapeType="1"/>
          </p:cNvSpPr>
          <p:nvPr/>
        </p:nvSpPr>
        <p:spPr bwMode="auto">
          <a:xfrm flipV="1">
            <a:off x="6019800" y="28956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13" name="Line 45"/>
          <p:cNvSpPr>
            <a:spLocks noChangeShapeType="1"/>
          </p:cNvSpPr>
          <p:nvPr/>
        </p:nvSpPr>
        <p:spPr bwMode="auto">
          <a:xfrm>
            <a:off x="6019800" y="32004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14" name="Line 46"/>
          <p:cNvSpPr>
            <a:spLocks noChangeShapeType="1"/>
          </p:cNvSpPr>
          <p:nvPr/>
        </p:nvSpPr>
        <p:spPr bwMode="auto">
          <a:xfrm flipV="1">
            <a:off x="6324600" y="2743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15" name="Line 47"/>
          <p:cNvSpPr>
            <a:spLocks noChangeShapeType="1"/>
          </p:cNvSpPr>
          <p:nvPr/>
        </p:nvSpPr>
        <p:spPr bwMode="auto">
          <a:xfrm>
            <a:off x="6324600" y="3429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16" name="Line 48"/>
          <p:cNvSpPr>
            <a:spLocks noChangeShapeType="1"/>
          </p:cNvSpPr>
          <p:nvPr/>
        </p:nvSpPr>
        <p:spPr bwMode="auto">
          <a:xfrm>
            <a:off x="7315200" y="29718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17" name="Line 49"/>
          <p:cNvSpPr>
            <a:spLocks noChangeShapeType="1"/>
          </p:cNvSpPr>
          <p:nvPr/>
        </p:nvSpPr>
        <p:spPr bwMode="auto">
          <a:xfrm flipV="1">
            <a:off x="7315200" y="28956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18" name="Line 50"/>
          <p:cNvSpPr>
            <a:spLocks noChangeShapeType="1"/>
          </p:cNvSpPr>
          <p:nvPr/>
        </p:nvSpPr>
        <p:spPr bwMode="auto">
          <a:xfrm>
            <a:off x="7315200" y="32004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19" name="Line 51"/>
          <p:cNvSpPr>
            <a:spLocks noChangeShapeType="1"/>
          </p:cNvSpPr>
          <p:nvPr/>
        </p:nvSpPr>
        <p:spPr bwMode="auto">
          <a:xfrm flipV="1">
            <a:off x="7620000" y="2743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20" name="Line 52"/>
          <p:cNvSpPr>
            <a:spLocks noChangeShapeType="1"/>
          </p:cNvSpPr>
          <p:nvPr/>
        </p:nvSpPr>
        <p:spPr bwMode="auto">
          <a:xfrm>
            <a:off x="7620000" y="3429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21" name="Line 53"/>
          <p:cNvSpPr>
            <a:spLocks noChangeShapeType="1"/>
          </p:cNvSpPr>
          <p:nvPr/>
        </p:nvSpPr>
        <p:spPr bwMode="auto">
          <a:xfrm>
            <a:off x="8382000" y="29718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22" name="Line 54"/>
          <p:cNvSpPr>
            <a:spLocks noChangeShapeType="1"/>
          </p:cNvSpPr>
          <p:nvPr/>
        </p:nvSpPr>
        <p:spPr bwMode="auto">
          <a:xfrm flipV="1">
            <a:off x="8382000" y="28956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23" name="Line 55"/>
          <p:cNvSpPr>
            <a:spLocks noChangeShapeType="1"/>
          </p:cNvSpPr>
          <p:nvPr/>
        </p:nvSpPr>
        <p:spPr bwMode="auto">
          <a:xfrm>
            <a:off x="8382000" y="32004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24" name="Line 56"/>
          <p:cNvSpPr>
            <a:spLocks noChangeShapeType="1"/>
          </p:cNvSpPr>
          <p:nvPr/>
        </p:nvSpPr>
        <p:spPr bwMode="auto">
          <a:xfrm flipV="1">
            <a:off x="8686800" y="2743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25" name="Line 57"/>
          <p:cNvSpPr>
            <a:spLocks noChangeShapeType="1"/>
          </p:cNvSpPr>
          <p:nvPr/>
        </p:nvSpPr>
        <p:spPr bwMode="auto">
          <a:xfrm>
            <a:off x="8686800" y="3429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26" name="Line 58"/>
          <p:cNvSpPr>
            <a:spLocks noChangeShapeType="1"/>
          </p:cNvSpPr>
          <p:nvPr/>
        </p:nvSpPr>
        <p:spPr bwMode="auto">
          <a:xfrm flipH="1">
            <a:off x="4191000" y="3581400"/>
            <a:ext cx="487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27" name="Line 59"/>
          <p:cNvSpPr>
            <a:spLocks noChangeShapeType="1"/>
          </p:cNvSpPr>
          <p:nvPr/>
        </p:nvSpPr>
        <p:spPr bwMode="auto">
          <a:xfrm>
            <a:off x="2855914" y="4038600"/>
            <a:ext cx="6059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28" name="Line 60"/>
          <p:cNvSpPr>
            <a:spLocks noChangeShapeType="1"/>
          </p:cNvSpPr>
          <p:nvPr/>
        </p:nvSpPr>
        <p:spPr bwMode="auto">
          <a:xfrm>
            <a:off x="4495800" y="4495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29" name="Line 61"/>
          <p:cNvSpPr>
            <a:spLocks noChangeShapeType="1"/>
          </p:cNvSpPr>
          <p:nvPr/>
        </p:nvSpPr>
        <p:spPr bwMode="auto">
          <a:xfrm>
            <a:off x="4800600" y="4267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30" name="Line 62"/>
          <p:cNvSpPr>
            <a:spLocks noChangeShapeType="1"/>
          </p:cNvSpPr>
          <p:nvPr/>
        </p:nvSpPr>
        <p:spPr bwMode="auto">
          <a:xfrm flipV="1">
            <a:off x="4800600" y="41910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31" name="Line 63"/>
          <p:cNvSpPr>
            <a:spLocks noChangeShapeType="1"/>
          </p:cNvSpPr>
          <p:nvPr/>
        </p:nvSpPr>
        <p:spPr bwMode="auto">
          <a:xfrm>
            <a:off x="4800600" y="44958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32" name="Line 64"/>
          <p:cNvSpPr>
            <a:spLocks noChangeShapeType="1"/>
          </p:cNvSpPr>
          <p:nvPr/>
        </p:nvSpPr>
        <p:spPr bwMode="auto">
          <a:xfrm flipV="1">
            <a:off x="5105400" y="4038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33" name="Line 65"/>
          <p:cNvSpPr>
            <a:spLocks noChangeShapeType="1"/>
          </p:cNvSpPr>
          <p:nvPr/>
        </p:nvSpPr>
        <p:spPr bwMode="auto">
          <a:xfrm>
            <a:off x="5105400" y="4724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34" name="Line 66"/>
          <p:cNvSpPr>
            <a:spLocks noChangeShapeType="1"/>
          </p:cNvSpPr>
          <p:nvPr/>
        </p:nvSpPr>
        <p:spPr bwMode="auto">
          <a:xfrm>
            <a:off x="5715000" y="4495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35" name="Line 67"/>
          <p:cNvSpPr>
            <a:spLocks noChangeShapeType="1"/>
          </p:cNvSpPr>
          <p:nvPr/>
        </p:nvSpPr>
        <p:spPr bwMode="auto">
          <a:xfrm>
            <a:off x="6019800" y="4267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36" name="Line 68"/>
          <p:cNvSpPr>
            <a:spLocks noChangeShapeType="1"/>
          </p:cNvSpPr>
          <p:nvPr/>
        </p:nvSpPr>
        <p:spPr bwMode="auto">
          <a:xfrm flipV="1">
            <a:off x="6019800" y="41910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37" name="Line 69"/>
          <p:cNvSpPr>
            <a:spLocks noChangeShapeType="1"/>
          </p:cNvSpPr>
          <p:nvPr/>
        </p:nvSpPr>
        <p:spPr bwMode="auto">
          <a:xfrm>
            <a:off x="6019800" y="44958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38" name="Line 70"/>
          <p:cNvSpPr>
            <a:spLocks noChangeShapeType="1"/>
          </p:cNvSpPr>
          <p:nvPr/>
        </p:nvSpPr>
        <p:spPr bwMode="auto">
          <a:xfrm flipV="1">
            <a:off x="6324600" y="4038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39" name="Line 71"/>
          <p:cNvSpPr>
            <a:spLocks noChangeShapeType="1"/>
          </p:cNvSpPr>
          <p:nvPr/>
        </p:nvSpPr>
        <p:spPr bwMode="auto">
          <a:xfrm>
            <a:off x="6324600" y="4724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40" name="Line 72"/>
          <p:cNvSpPr>
            <a:spLocks noChangeShapeType="1"/>
          </p:cNvSpPr>
          <p:nvPr/>
        </p:nvSpPr>
        <p:spPr bwMode="auto">
          <a:xfrm>
            <a:off x="7315200" y="4267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41" name="Line 73"/>
          <p:cNvSpPr>
            <a:spLocks noChangeShapeType="1"/>
          </p:cNvSpPr>
          <p:nvPr/>
        </p:nvSpPr>
        <p:spPr bwMode="auto">
          <a:xfrm flipV="1">
            <a:off x="7315200" y="41910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42" name="Line 74"/>
          <p:cNvSpPr>
            <a:spLocks noChangeShapeType="1"/>
          </p:cNvSpPr>
          <p:nvPr/>
        </p:nvSpPr>
        <p:spPr bwMode="auto">
          <a:xfrm>
            <a:off x="7315200" y="44958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43" name="Line 75"/>
          <p:cNvSpPr>
            <a:spLocks noChangeShapeType="1"/>
          </p:cNvSpPr>
          <p:nvPr/>
        </p:nvSpPr>
        <p:spPr bwMode="auto">
          <a:xfrm flipV="1">
            <a:off x="7620000" y="4038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44" name="Line 76"/>
          <p:cNvSpPr>
            <a:spLocks noChangeShapeType="1"/>
          </p:cNvSpPr>
          <p:nvPr/>
        </p:nvSpPr>
        <p:spPr bwMode="auto">
          <a:xfrm>
            <a:off x="7620000" y="4724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45" name="Line 77"/>
          <p:cNvSpPr>
            <a:spLocks noChangeShapeType="1"/>
          </p:cNvSpPr>
          <p:nvPr/>
        </p:nvSpPr>
        <p:spPr bwMode="auto">
          <a:xfrm>
            <a:off x="8382000" y="4267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46" name="Line 78"/>
          <p:cNvSpPr>
            <a:spLocks noChangeShapeType="1"/>
          </p:cNvSpPr>
          <p:nvPr/>
        </p:nvSpPr>
        <p:spPr bwMode="auto">
          <a:xfrm flipV="1">
            <a:off x="8382000" y="41910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47" name="Line 79"/>
          <p:cNvSpPr>
            <a:spLocks noChangeShapeType="1"/>
          </p:cNvSpPr>
          <p:nvPr/>
        </p:nvSpPr>
        <p:spPr bwMode="auto">
          <a:xfrm>
            <a:off x="8382000" y="44958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48" name="Line 80"/>
          <p:cNvSpPr>
            <a:spLocks noChangeShapeType="1"/>
          </p:cNvSpPr>
          <p:nvPr/>
        </p:nvSpPr>
        <p:spPr bwMode="auto">
          <a:xfrm flipV="1">
            <a:off x="8686800" y="4038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49" name="Line 81"/>
          <p:cNvSpPr>
            <a:spLocks noChangeShapeType="1"/>
          </p:cNvSpPr>
          <p:nvPr/>
        </p:nvSpPr>
        <p:spPr bwMode="auto">
          <a:xfrm>
            <a:off x="8686800" y="4724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50" name="Line 82"/>
          <p:cNvSpPr>
            <a:spLocks noChangeShapeType="1"/>
          </p:cNvSpPr>
          <p:nvPr/>
        </p:nvSpPr>
        <p:spPr bwMode="auto">
          <a:xfrm flipH="1">
            <a:off x="4191000" y="4876800"/>
            <a:ext cx="487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51" name="Line 83"/>
          <p:cNvSpPr>
            <a:spLocks noChangeShapeType="1"/>
          </p:cNvSpPr>
          <p:nvPr/>
        </p:nvSpPr>
        <p:spPr bwMode="auto">
          <a:xfrm>
            <a:off x="2895600" y="5334000"/>
            <a:ext cx="6019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52" name="Line 84"/>
          <p:cNvSpPr>
            <a:spLocks noChangeShapeType="1"/>
          </p:cNvSpPr>
          <p:nvPr/>
        </p:nvSpPr>
        <p:spPr bwMode="auto">
          <a:xfrm>
            <a:off x="7010400" y="5791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53" name="Line 85"/>
          <p:cNvSpPr>
            <a:spLocks noChangeShapeType="1"/>
          </p:cNvSpPr>
          <p:nvPr/>
        </p:nvSpPr>
        <p:spPr bwMode="auto">
          <a:xfrm>
            <a:off x="4800600" y="5562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54" name="Line 86"/>
          <p:cNvSpPr>
            <a:spLocks noChangeShapeType="1"/>
          </p:cNvSpPr>
          <p:nvPr/>
        </p:nvSpPr>
        <p:spPr bwMode="auto">
          <a:xfrm flipV="1">
            <a:off x="4800600" y="54864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55" name="Line 87"/>
          <p:cNvSpPr>
            <a:spLocks noChangeShapeType="1"/>
          </p:cNvSpPr>
          <p:nvPr/>
        </p:nvSpPr>
        <p:spPr bwMode="auto">
          <a:xfrm>
            <a:off x="4800600" y="57912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56" name="Line 88"/>
          <p:cNvSpPr>
            <a:spLocks noChangeShapeType="1"/>
          </p:cNvSpPr>
          <p:nvPr/>
        </p:nvSpPr>
        <p:spPr bwMode="auto">
          <a:xfrm flipV="1">
            <a:off x="5105400" y="5334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57" name="Line 89"/>
          <p:cNvSpPr>
            <a:spLocks noChangeShapeType="1"/>
          </p:cNvSpPr>
          <p:nvPr/>
        </p:nvSpPr>
        <p:spPr bwMode="auto">
          <a:xfrm>
            <a:off x="5105400" y="6019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58" name="Line 90"/>
          <p:cNvSpPr>
            <a:spLocks noChangeShapeType="1"/>
          </p:cNvSpPr>
          <p:nvPr/>
        </p:nvSpPr>
        <p:spPr bwMode="auto">
          <a:xfrm>
            <a:off x="5715000" y="5791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59" name="Line 91"/>
          <p:cNvSpPr>
            <a:spLocks noChangeShapeType="1"/>
          </p:cNvSpPr>
          <p:nvPr/>
        </p:nvSpPr>
        <p:spPr bwMode="auto">
          <a:xfrm>
            <a:off x="6019800" y="5562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60" name="Line 92"/>
          <p:cNvSpPr>
            <a:spLocks noChangeShapeType="1"/>
          </p:cNvSpPr>
          <p:nvPr/>
        </p:nvSpPr>
        <p:spPr bwMode="auto">
          <a:xfrm flipV="1">
            <a:off x="6019800" y="54864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61" name="Line 93"/>
          <p:cNvSpPr>
            <a:spLocks noChangeShapeType="1"/>
          </p:cNvSpPr>
          <p:nvPr/>
        </p:nvSpPr>
        <p:spPr bwMode="auto">
          <a:xfrm>
            <a:off x="6019800" y="57912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62" name="Line 94"/>
          <p:cNvSpPr>
            <a:spLocks noChangeShapeType="1"/>
          </p:cNvSpPr>
          <p:nvPr/>
        </p:nvSpPr>
        <p:spPr bwMode="auto">
          <a:xfrm flipV="1">
            <a:off x="6324600" y="5334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63" name="Line 95"/>
          <p:cNvSpPr>
            <a:spLocks noChangeShapeType="1"/>
          </p:cNvSpPr>
          <p:nvPr/>
        </p:nvSpPr>
        <p:spPr bwMode="auto">
          <a:xfrm>
            <a:off x="6324600" y="6019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64" name="Line 96"/>
          <p:cNvSpPr>
            <a:spLocks noChangeShapeType="1"/>
          </p:cNvSpPr>
          <p:nvPr/>
        </p:nvSpPr>
        <p:spPr bwMode="auto">
          <a:xfrm>
            <a:off x="7315200" y="5562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65" name="Line 97"/>
          <p:cNvSpPr>
            <a:spLocks noChangeShapeType="1"/>
          </p:cNvSpPr>
          <p:nvPr/>
        </p:nvSpPr>
        <p:spPr bwMode="auto">
          <a:xfrm flipV="1">
            <a:off x="7315200" y="54864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66" name="Line 98"/>
          <p:cNvSpPr>
            <a:spLocks noChangeShapeType="1"/>
          </p:cNvSpPr>
          <p:nvPr/>
        </p:nvSpPr>
        <p:spPr bwMode="auto">
          <a:xfrm>
            <a:off x="7315200" y="57912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67" name="Line 99"/>
          <p:cNvSpPr>
            <a:spLocks noChangeShapeType="1"/>
          </p:cNvSpPr>
          <p:nvPr/>
        </p:nvSpPr>
        <p:spPr bwMode="auto">
          <a:xfrm flipV="1">
            <a:off x="7620000" y="5334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68" name="Line 100"/>
          <p:cNvSpPr>
            <a:spLocks noChangeShapeType="1"/>
          </p:cNvSpPr>
          <p:nvPr/>
        </p:nvSpPr>
        <p:spPr bwMode="auto">
          <a:xfrm>
            <a:off x="7620000" y="6019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69" name="Line 101"/>
          <p:cNvSpPr>
            <a:spLocks noChangeShapeType="1"/>
          </p:cNvSpPr>
          <p:nvPr/>
        </p:nvSpPr>
        <p:spPr bwMode="auto">
          <a:xfrm>
            <a:off x="8382000" y="5562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70" name="Line 102"/>
          <p:cNvSpPr>
            <a:spLocks noChangeShapeType="1"/>
          </p:cNvSpPr>
          <p:nvPr/>
        </p:nvSpPr>
        <p:spPr bwMode="auto">
          <a:xfrm flipV="1">
            <a:off x="8382000" y="54864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71" name="Line 103"/>
          <p:cNvSpPr>
            <a:spLocks noChangeShapeType="1"/>
          </p:cNvSpPr>
          <p:nvPr/>
        </p:nvSpPr>
        <p:spPr bwMode="auto">
          <a:xfrm>
            <a:off x="8382000" y="57912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72" name="Line 104"/>
          <p:cNvSpPr>
            <a:spLocks noChangeShapeType="1"/>
          </p:cNvSpPr>
          <p:nvPr/>
        </p:nvSpPr>
        <p:spPr bwMode="auto">
          <a:xfrm flipV="1">
            <a:off x="8686800" y="5334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73" name="Line 105"/>
          <p:cNvSpPr>
            <a:spLocks noChangeShapeType="1"/>
          </p:cNvSpPr>
          <p:nvPr/>
        </p:nvSpPr>
        <p:spPr bwMode="auto">
          <a:xfrm>
            <a:off x="8686800" y="6019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74" name="Line 106"/>
          <p:cNvSpPr>
            <a:spLocks noChangeShapeType="1"/>
          </p:cNvSpPr>
          <p:nvPr/>
        </p:nvSpPr>
        <p:spPr bwMode="auto">
          <a:xfrm flipH="1">
            <a:off x="4191000" y="6172200"/>
            <a:ext cx="487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75" name="Line 107"/>
          <p:cNvSpPr>
            <a:spLocks noChangeShapeType="1"/>
          </p:cNvSpPr>
          <p:nvPr/>
        </p:nvSpPr>
        <p:spPr bwMode="auto">
          <a:xfrm flipH="1">
            <a:off x="8077200" y="4495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76" name="Line 108"/>
          <p:cNvSpPr>
            <a:spLocks noChangeShapeType="1"/>
          </p:cNvSpPr>
          <p:nvPr/>
        </p:nvSpPr>
        <p:spPr bwMode="auto">
          <a:xfrm flipH="1">
            <a:off x="8077200" y="5791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77" name="Rectangle 109"/>
          <p:cNvSpPr>
            <a:spLocks noChangeArrowheads="1"/>
          </p:cNvSpPr>
          <p:nvPr/>
        </p:nvSpPr>
        <p:spPr bwMode="auto">
          <a:xfrm>
            <a:off x="3657600" y="2209800"/>
            <a:ext cx="533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78" name="Rectangle 110"/>
          <p:cNvSpPr>
            <a:spLocks noChangeArrowheads="1"/>
          </p:cNvSpPr>
          <p:nvPr/>
        </p:nvSpPr>
        <p:spPr bwMode="auto">
          <a:xfrm>
            <a:off x="3657600" y="3505200"/>
            <a:ext cx="533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79" name="Rectangle 111"/>
          <p:cNvSpPr>
            <a:spLocks noChangeArrowheads="1"/>
          </p:cNvSpPr>
          <p:nvPr/>
        </p:nvSpPr>
        <p:spPr bwMode="auto">
          <a:xfrm>
            <a:off x="3657600" y="4800600"/>
            <a:ext cx="533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80" name="Rectangle 112"/>
          <p:cNvSpPr>
            <a:spLocks noChangeArrowheads="1"/>
          </p:cNvSpPr>
          <p:nvPr/>
        </p:nvSpPr>
        <p:spPr bwMode="auto">
          <a:xfrm>
            <a:off x="3657600" y="6096000"/>
            <a:ext cx="533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81" name="Line 113"/>
          <p:cNvSpPr>
            <a:spLocks noChangeShapeType="1"/>
          </p:cNvSpPr>
          <p:nvPr/>
        </p:nvSpPr>
        <p:spPr bwMode="auto">
          <a:xfrm flipH="1">
            <a:off x="3352800" y="22860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82" name="Line 114"/>
          <p:cNvSpPr>
            <a:spLocks noChangeShapeType="1"/>
          </p:cNvSpPr>
          <p:nvPr/>
        </p:nvSpPr>
        <p:spPr bwMode="auto">
          <a:xfrm>
            <a:off x="3352800" y="2286000"/>
            <a:ext cx="0" cy="426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83" name="Line 115"/>
          <p:cNvSpPr>
            <a:spLocks noChangeShapeType="1"/>
          </p:cNvSpPr>
          <p:nvPr/>
        </p:nvSpPr>
        <p:spPr bwMode="auto">
          <a:xfrm>
            <a:off x="2971800" y="65532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84" name="Line 116"/>
          <p:cNvSpPr>
            <a:spLocks noChangeShapeType="1"/>
          </p:cNvSpPr>
          <p:nvPr/>
        </p:nvSpPr>
        <p:spPr bwMode="auto">
          <a:xfrm flipH="1">
            <a:off x="3352800" y="6172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85" name="Line 117"/>
          <p:cNvSpPr>
            <a:spLocks noChangeShapeType="1"/>
          </p:cNvSpPr>
          <p:nvPr/>
        </p:nvSpPr>
        <p:spPr bwMode="auto">
          <a:xfrm flipH="1">
            <a:off x="3352800" y="4876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86" name="Line 118"/>
          <p:cNvSpPr>
            <a:spLocks noChangeShapeType="1"/>
          </p:cNvSpPr>
          <p:nvPr/>
        </p:nvSpPr>
        <p:spPr bwMode="auto">
          <a:xfrm flipH="1">
            <a:off x="3352800" y="3581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87" name="Line 119"/>
          <p:cNvSpPr>
            <a:spLocks noChangeShapeType="1"/>
          </p:cNvSpPr>
          <p:nvPr/>
        </p:nvSpPr>
        <p:spPr bwMode="auto">
          <a:xfrm flipV="1">
            <a:off x="2895600" y="1447800"/>
            <a:ext cx="0" cy="388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88" name="Line 120"/>
          <p:cNvSpPr>
            <a:spLocks noChangeShapeType="1"/>
          </p:cNvSpPr>
          <p:nvPr/>
        </p:nvSpPr>
        <p:spPr bwMode="auto">
          <a:xfrm>
            <a:off x="3505200" y="457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89" name="Line 121"/>
          <p:cNvSpPr>
            <a:spLocks noChangeShapeType="1"/>
          </p:cNvSpPr>
          <p:nvPr/>
        </p:nvSpPr>
        <p:spPr bwMode="auto">
          <a:xfrm>
            <a:off x="3505200" y="7620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90" name="Rectangle 122"/>
          <p:cNvSpPr>
            <a:spLocks noChangeArrowheads="1"/>
          </p:cNvSpPr>
          <p:nvPr/>
        </p:nvSpPr>
        <p:spPr bwMode="auto">
          <a:xfrm>
            <a:off x="2971801" y="-85725"/>
            <a:ext cx="617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1</a:t>
            </a:r>
            <a:endParaRPr lang="en-US" altLang="zh-CN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491" name="Rectangle 123"/>
          <p:cNvSpPr>
            <a:spLocks noChangeArrowheads="1"/>
          </p:cNvSpPr>
          <p:nvPr/>
        </p:nvSpPr>
        <p:spPr bwMode="auto">
          <a:xfrm>
            <a:off x="2971801" y="295276"/>
            <a:ext cx="617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0</a:t>
            </a:r>
            <a:endParaRPr lang="zh-CN" altLang="en-US" sz="3200" baseline="-25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492" name="Rectangle 124"/>
          <p:cNvSpPr>
            <a:spLocks noChangeArrowheads="1"/>
          </p:cNvSpPr>
          <p:nvPr/>
        </p:nvSpPr>
        <p:spPr bwMode="auto">
          <a:xfrm>
            <a:off x="1828801" y="685801"/>
            <a:ext cx="8755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CC</a:t>
            </a:r>
            <a:endParaRPr lang="zh-CN" altLang="en-US" sz="3200" baseline="-25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493" name="Rectangle 125"/>
          <p:cNvSpPr>
            <a:spLocks noChangeArrowheads="1"/>
          </p:cNvSpPr>
          <p:nvPr/>
        </p:nvSpPr>
        <p:spPr bwMode="auto">
          <a:xfrm>
            <a:off x="5257800" y="252414"/>
            <a:ext cx="22942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2-4 Decoder</a:t>
            </a:r>
            <a:endParaRPr lang="zh-CN" altLang="en-US" sz="3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494" name="Rectangle 126"/>
          <p:cNvSpPr>
            <a:spLocks noChangeArrowheads="1"/>
          </p:cNvSpPr>
          <p:nvPr/>
        </p:nvSpPr>
        <p:spPr bwMode="auto">
          <a:xfrm>
            <a:off x="3791744" y="814120"/>
            <a:ext cx="7312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0</a:t>
            </a:r>
            <a:endParaRPr lang="zh-CN" altLang="en-US" sz="3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495" name="Rectangle 127"/>
          <p:cNvSpPr>
            <a:spLocks noChangeArrowheads="1"/>
          </p:cNvSpPr>
          <p:nvPr/>
        </p:nvSpPr>
        <p:spPr bwMode="auto">
          <a:xfrm>
            <a:off x="5015880" y="814120"/>
            <a:ext cx="7312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1</a:t>
            </a:r>
            <a:endParaRPr lang="zh-CN" altLang="en-US" sz="3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496" name="Rectangle 128"/>
          <p:cNvSpPr>
            <a:spLocks noChangeArrowheads="1"/>
          </p:cNvSpPr>
          <p:nvPr/>
        </p:nvSpPr>
        <p:spPr bwMode="auto">
          <a:xfrm>
            <a:off x="6324600" y="828676"/>
            <a:ext cx="7312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2</a:t>
            </a:r>
            <a:endParaRPr lang="zh-CN" altLang="en-US" sz="3200" baseline="-25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497" name="Rectangle 129"/>
          <p:cNvSpPr>
            <a:spLocks noChangeArrowheads="1"/>
          </p:cNvSpPr>
          <p:nvPr/>
        </p:nvSpPr>
        <p:spPr bwMode="auto">
          <a:xfrm>
            <a:off x="7391400" y="828676"/>
            <a:ext cx="7312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3</a:t>
            </a:r>
            <a:endParaRPr lang="zh-CN" altLang="en-US" sz="3200" baseline="-25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498" name="Oval 130"/>
          <p:cNvSpPr>
            <a:spLocks noChangeArrowheads="1"/>
          </p:cNvSpPr>
          <p:nvPr/>
        </p:nvSpPr>
        <p:spPr bwMode="auto">
          <a:xfrm>
            <a:off x="9067800" y="22098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99" name="Oval 131"/>
          <p:cNvSpPr>
            <a:spLocks noChangeArrowheads="1"/>
          </p:cNvSpPr>
          <p:nvPr/>
        </p:nvSpPr>
        <p:spPr bwMode="auto">
          <a:xfrm>
            <a:off x="9067800" y="35052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500" name="Oval 132"/>
          <p:cNvSpPr>
            <a:spLocks noChangeArrowheads="1"/>
          </p:cNvSpPr>
          <p:nvPr/>
        </p:nvSpPr>
        <p:spPr bwMode="auto">
          <a:xfrm>
            <a:off x="9067800" y="48006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501" name="Oval 133"/>
          <p:cNvSpPr>
            <a:spLocks noChangeArrowheads="1"/>
          </p:cNvSpPr>
          <p:nvPr/>
        </p:nvSpPr>
        <p:spPr bwMode="auto">
          <a:xfrm>
            <a:off x="9067800" y="60960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503" name="Rectangle 135"/>
          <p:cNvSpPr>
            <a:spLocks noChangeArrowheads="1"/>
          </p:cNvSpPr>
          <p:nvPr/>
        </p:nvSpPr>
        <p:spPr bwMode="auto">
          <a:xfrm>
            <a:off x="9220200" y="1895476"/>
            <a:ext cx="5485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0</a:t>
            </a:r>
            <a:endParaRPr lang="zh-CN" altLang="en-US" sz="3200" baseline="-25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504" name="Rectangle 136"/>
          <p:cNvSpPr>
            <a:spLocks noChangeArrowheads="1"/>
          </p:cNvSpPr>
          <p:nvPr/>
        </p:nvSpPr>
        <p:spPr bwMode="auto">
          <a:xfrm>
            <a:off x="9220200" y="3190876"/>
            <a:ext cx="5485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1</a:t>
            </a:r>
            <a:endParaRPr lang="zh-CN" altLang="en-US" sz="3200" baseline="-25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505" name="Rectangle 137"/>
          <p:cNvSpPr>
            <a:spLocks noChangeArrowheads="1"/>
          </p:cNvSpPr>
          <p:nvPr/>
        </p:nvSpPr>
        <p:spPr bwMode="auto">
          <a:xfrm>
            <a:off x="9220200" y="4486276"/>
            <a:ext cx="5485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2</a:t>
            </a:r>
            <a:endParaRPr lang="zh-CN" altLang="en-US" sz="3200" baseline="-25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506" name="Rectangle 138"/>
          <p:cNvSpPr>
            <a:spLocks noChangeArrowheads="1"/>
          </p:cNvSpPr>
          <p:nvPr/>
        </p:nvSpPr>
        <p:spPr bwMode="auto">
          <a:xfrm>
            <a:off x="9220200" y="5781676"/>
            <a:ext cx="5485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3</a:t>
            </a:r>
            <a:endParaRPr lang="zh-CN" altLang="en-US" sz="3200" baseline="-25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507" name="Rectangle 139"/>
          <p:cNvSpPr>
            <a:spLocks noChangeArrowheads="1"/>
          </p:cNvSpPr>
          <p:nvPr/>
        </p:nvSpPr>
        <p:spPr bwMode="auto">
          <a:xfrm>
            <a:off x="6248401" y="1514476"/>
            <a:ext cx="617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0</a:t>
            </a:r>
            <a:endParaRPr lang="zh-CN" altLang="en-US" sz="3200" baseline="-25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508" name="Rectangle 140"/>
          <p:cNvSpPr>
            <a:spLocks noChangeArrowheads="1"/>
          </p:cNvSpPr>
          <p:nvPr/>
        </p:nvSpPr>
        <p:spPr bwMode="auto">
          <a:xfrm>
            <a:off x="6324601" y="2809876"/>
            <a:ext cx="617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1</a:t>
            </a:r>
            <a:endParaRPr lang="zh-CN" altLang="en-US" sz="3200" baseline="-25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509" name="Rectangle 141"/>
          <p:cNvSpPr>
            <a:spLocks noChangeArrowheads="1"/>
          </p:cNvSpPr>
          <p:nvPr/>
        </p:nvSpPr>
        <p:spPr bwMode="auto">
          <a:xfrm>
            <a:off x="6324601" y="4105276"/>
            <a:ext cx="617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2</a:t>
            </a:r>
            <a:endParaRPr lang="zh-CN" altLang="en-US" sz="3200" baseline="-25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510" name="Rectangle 142"/>
          <p:cNvSpPr>
            <a:spLocks noChangeArrowheads="1"/>
          </p:cNvSpPr>
          <p:nvPr/>
        </p:nvSpPr>
        <p:spPr bwMode="auto">
          <a:xfrm>
            <a:off x="6248401" y="5400676"/>
            <a:ext cx="617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3</a:t>
            </a:r>
            <a:endParaRPr lang="zh-CN" altLang="en-US" sz="3200" baseline="-25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511" name="Rectangle 143"/>
          <p:cNvSpPr>
            <a:spLocks noChangeArrowheads="1"/>
          </p:cNvSpPr>
          <p:nvPr/>
        </p:nvSpPr>
        <p:spPr bwMode="auto">
          <a:xfrm>
            <a:off x="4495800" y="828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0</a:t>
            </a:r>
            <a:endParaRPr lang="zh-CN" altLang="en-US" sz="32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512" name="Rectangle 144"/>
          <p:cNvSpPr>
            <a:spLocks noChangeArrowheads="1"/>
          </p:cNvSpPr>
          <p:nvPr/>
        </p:nvSpPr>
        <p:spPr bwMode="auto">
          <a:xfrm>
            <a:off x="5715000" y="828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1</a:t>
            </a:r>
            <a:endParaRPr lang="zh-CN" altLang="en-US" sz="32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513" name="Rectangle 145"/>
          <p:cNvSpPr>
            <a:spLocks noChangeArrowheads="1"/>
          </p:cNvSpPr>
          <p:nvPr/>
        </p:nvSpPr>
        <p:spPr bwMode="auto">
          <a:xfrm>
            <a:off x="7010400" y="828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0</a:t>
            </a:r>
            <a:endParaRPr lang="zh-CN" altLang="en-US" sz="32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514" name="Rectangle 146"/>
          <p:cNvSpPr>
            <a:spLocks noChangeArrowheads="1"/>
          </p:cNvSpPr>
          <p:nvPr/>
        </p:nvSpPr>
        <p:spPr bwMode="auto">
          <a:xfrm>
            <a:off x="8077200" y="828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0</a:t>
            </a:r>
            <a:endParaRPr lang="zh-CN" altLang="en-US" sz="32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515" name="Rectangle 147"/>
          <p:cNvSpPr>
            <a:spLocks noChangeArrowheads="1"/>
          </p:cNvSpPr>
          <p:nvPr/>
        </p:nvSpPr>
        <p:spPr bwMode="auto">
          <a:xfrm>
            <a:off x="9677400" y="1895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1</a:t>
            </a:r>
            <a:endParaRPr lang="zh-CN" altLang="en-US" sz="32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516" name="Rectangle 148"/>
          <p:cNvSpPr>
            <a:spLocks noChangeArrowheads="1"/>
          </p:cNvSpPr>
          <p:nvPr/>
        </p:nvSpPr>
        <p:spPr bwMode="auto">
          <a:xfrm>
            <a:off x="9677400" y="5781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1</a:t>
            </a:r>
            <a:endParaRPr lang="zh-CN" altLang="en-US" sz="32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517" name="Rectangle 149"/>
          <p:cNvSpPr>
            <a:spLocks noChangeArrowheads="1"/>
          </p:cNvSpPr>
          <p:nvPr/>
        </p:nvSpPr>
        <p:spPr bwMode="auto">
          <a:xfrm>
            <a:off x="9677400" y="4486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1</a:t>
            </a:r>
            <a:endParaRPr lang="zh-CN" altLang="en-US" sz="32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518" name="Rectangle 150"/>
          <p:cNvSpPr>
            <a:spLocks noChangeArrowheads="1"/>
          </p:cNvSpPr>
          <p:nvPr/>
        </p:nvSpPr>
        <p:spPr bwMode="auto">
          <a:xfrm>
            <a:off x="9677400" y="3190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0</a:t>
            </a:r>
            <a:endParaRPr lang="zh-CN" altLang="en-US" sz="32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523" name="Oval 155"/>
          <p:cNvSpPr>
            <a:spLocks noChangeArrowheads="1"/>
          </p:cNvSpPr>
          <p:nvPr/>
        </p:nvSpPr>
        <p:spPr bwMode="auto">
          <a:xfrm>
            <a:off x="2286000" y="13716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524" name="Oval 156"/>
          <p:cNvSpPr>
            <a:spLocks noChangeArrowheads="1"/>
          </p:cNvSpPr>
          <p:nvPr/>
        </p:nvSpPr>
        <p:spPr bwMode="auto">
          <a:xfrm>
            <a:off x="2855913" y="4005263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525" name="Oval 157"/>
          <p:cNvSpPr>
            <a:spLocks noChangeArrowheads="1"/>
          </p:cNvSpPr>
          <p:nvPr/>
        </p:nvSpPr>
        <p:spPr bwMode="auto">
          <a:xfrm>
            <a:off x="2855913" y="2708276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526" name="Oval 158"/>
          <p:cNvSpPr>
            <a:spLocks noChangeArrowheads="1"/>
          </p:cNvSpPr>
          <p:nvPr/>
        </p:nvSpPr>
        <p:spPr bwMode="auto">
          <a:xfrm>
            <a:off x="2855913" y="1412876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527" name="Oval 159"/>
          <p:cNvSpPr>
            <a:spLocks noChangeArrowheads="1"/>
          </p:cNvSpPr>
          <p:nvPr/>
        </p:nvSpPr>
        <p:spPr bwMode="auto">
          <a:xfrm>
            <a:off x="4440238" y="1844676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528" name="Oval 160"/>
          <p:cNvSpPr>
            <a:spLocks noChangeArrowheads="1"/>
          </p:cNvSpPr>
          <p:nvPr/>
        </p:nvSpPr>
        <p:spPr bwMode="auto">
          <a:xfrm>
            <a:off x="5664201" y="1844676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529" name="Oval 161"/>
          <p:cNvSpPr>
            <a:spLocks noChangeArrowheads="1"/>
          </p:cNvSpPr>
          <p:nvPr/>
        </p:nvSpPr>
        <p:spPr bwMode="auto">
          <a:xfrm>
            <a:off x="4440238" y="3141663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530" name="Oval 162"/>
          <p:cNvSpPr>
            <a:spLocks noChangeArrowheads="1"/>
          </p:cNvSpPr>
          <p:nvPr/>
        </p:nvSpPr>
        <p:spPr bwMode="auto">
          <a:xfrm>
            <a:off x="4440238" y="4437063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531" name="Oval 163"/>
          <p:cNvSpPr>
            <a:spLocks noChangeArrowheads="1"/>
          </p:cNvSpPr>
          <p:nvPr/>
        </p:nvSpPr>
        <p:spPr bwMode="auto">
          <a:xfrm>
            <a:off x="5664201" y="44370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532" name="Oval 164"/>
          <p:cNvSpPr>
            <a:spLocks noChangeArrowheads="1"/>
          </p:cNvSpPr>
          <p:nvPr/>
        </p:nvSpPr>
        <p:spPr bwMode="auto">
          <a:xfrm>
            <a:off x="6959601" y="44370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533" name="Oval 165"/>
          <p:cNvSpPr>
            <a:spLocks noChangeArrowheads="1"/>
          </p:cNvSpPr>
          <p:nvPr/>
        </p:nvSpPr>
        <p:spPr bwMode="auto">
          <a:xfrm>
            <a:off x="8040688" y="4437063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534" name="Oval 166"/>
          <p:cNvSpPr>
            <a:spLocks noChangeArrowheads="1"/>
          </p:cNvSpPr>
          <p:nvPr/>
        </p:nvSpPr>
        <p:spPr bwMode="auto">
          <a:xfrm>
            <a:off x="5664201" y="5734051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535" name="Oval 167"/>
          <p:cNvSpPr>
            <a:spLocks noChangeArrowheads="1"/>
          </p:cNvSpPr>
          <p:nvPr/>
        </p:nvSpPr>
        <p:spPr bwMode="auto">
          <a:xfrm>
            <a:off x="6959601" y="5734051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536" name="Oval 168"/>
          <p:cNvSpPr>
            <a:spLocks noChangeArrowheads="1"/>
          </p:cNvSpPr>
          <p:nvPr/>
        </p:nvSpPr>
        <p:spPr bwMode="auto">
          <a:xfrm>
            <a:off x="8040688" y="5734051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60" name="Oval 39"/>
          <p:cNvSpPr>
            <a:spLocks noChangeArrowheads="1"/>
          </p:cNvSpPr>
          <p:nvPr/>
        </p:nvSpPr>
        <p:spPr bwMode="auto">
          <a:xfrm>
            <a:off x="5698828" y="2561456"/>
            <a:ext cx="1261269" cy="1371600"/>
          </a:xfrm>
          <a:prstGeom prst="ellipse">
            <a:avLst/>
          </a:prstGeom>
          <a:noFill/>
          <a:ln w="44450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61" name="Oval 39"/>
          <p:cNvSpPr>
            <a:spLocks noChangeArrowheads="1"/>
          </p:cNvSpPr>
          <p:nvPr/>
        </p:nvSpPr>
        <p:spPr bwMode="auto">
          <a:xfrm>
            <a:off x="1522364" y="545232"/>
            <a:ext cx="1261269" cy="1371600"/>
          </a:xfrm>
          <a:prstGeom prst="ellipse">
            <a:avLst/>
          </a:prstGeom>
          <a:noFill/>
          <a:ln w="44450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62" name="Oval 39"/>
          <p:cNvSpPr>
            <a:spLocks noChangeArrowheads="1"/>
          </p:cNvSpPr>
          <p:nvPr/>
        </p:nvSpPr>
        <p:spPr bwMode="auto">
          <a:xfrm>
            <a:off x="2783632" y="5994176"/>
            <a:ext cx="1008112" cy="891208"/>
          </a:xfrm>
          <a:prstGeom prst="ellipse">
            <a:avLst/>
          </a:prstGeom>
          <a:noFill/>
          <a:ln w="44450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64" name="Rectangle 143"/>
          <p:cNvSpPr>
            <a:spLocks noChangeArrowheads="1"/>
          </p:cNvSpPr>
          <p:nvPr/>
        </p:nvSpPr>
        <p:spPr bwMode="auto">
          <a:xfrm>
            <a:off x="2666976" y="-7143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0</a:t>
            </a:r>
            <a:endParaRPr lang="zh-CN" altLang="en-US" sz="32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5" name="Rectangle 143"/>
          <p:cNvSpPr>
            <a:spLocks noChangeArrowheads="1"/>
          </p:cNvSpPr>
          <p:nvPr/>
        </p:nvSpPr>
        <p:spPr bwMode="auto">
          <a:xfrm>
            <a:off x="2666976" y="34923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3207669" y="1988841"/>
            <a:ext cx="205857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=W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+W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3207668" y="3127884"/>
            <a:ext cx="130356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=W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3207668" y="4217716"/>
            <a:ext cx="35686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=W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+W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+W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+W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3</a:t>
            </a:r>
            <a:endParaRPr lang="zh-CN" altLang="en-US" sz="3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3207669" y="5517233"/>
            <a:ext cx="28135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=W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+W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+W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3</a:t>
            </a:r>
            <a:endParaRPr lang="zh-CN" altLang="en-US" sz="3200" baseline="-25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59909" y="622430"/>
            <a:ext cx="30957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Logic functions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1" grpId="0" build="p" autoUpdateAnimBg="0"/>
      <p:bldP spid="59402" grpId="0" build="p" autoUpdateAnimBg="0"/>
      <p:bldP spid="59403" grpId="0" build="p" autoUpdateAnimBg="0"/>
      <p:bldP spid="59404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58" name="Group 42"/>
          <p:cNvGrpSpPr>
            <a:grpSpLocks/>
          </p:cNvGrpSpPr>
          <p:nvPr/>
        </p:nvGrpSpPr>
        <p:grpSpPr bwMode="auto">
          <a:xfrm>
            <a:off x="1981201" y="990601"/>
            <a:ext cx="8024813" cy="658813"/>
            <a:chOff x="288" y="624"/>
            <a:chExt cx="5055" cy="415"/>
          </a:xfrm>
        </p:grpSpPr>
        <p:graphicFrame>
          <p:nvGraphicFramePr>
            <p:cNvPr id="60449" name="Object 33"/>
            <p:cNvGraphicFramePr>
              <a:graphicFrameLocks noChangeAspect="1"/>
            </p:cNvGraphicFramePr>
            <p:nvPr/>
          </p:nvGraphicFramePr>
          <p:xfrm>
            <a:off x="288" y="672"/>
            <a:ext cx="1141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11" name="Equation" r:id="rId6" imgW="1244880" imgH="393840" progId="Equation.3">
                    <p:embed/>
                  </p:oleObj>
                </mc:Choice>
                <mc:Fallback>
                  <p:oleObj name="Equation" r:id="rId6" imgW="1244880" imgH="393840" progId="Equation.3">
                    <p:embed/>
                    <p:pic>
                      <p:nvPicPr>
                        <p:cNvPr id="0" name="Picture 2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672"/>
                          <a:ext cx="1141" cy="3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50" name="Object 34"/>
            <p:cNvGraphicFramePr>
              <a:graphicFrameLocks noChangeAspect="1"/>
            </p:cNvGraphicFramePr>
            <p:nvPr/>
          </p:nvGraphicFramePr>
          <p:xfrm>
            <a:off x="1824" y="672"/>
            <a:ext cx="956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12" name="Equation" r:id="rId8" imgW="1041480" imgH="393840" progId="Equation.3">
                    <p:embed/>
                  </p:oleObj>
                </mc:Choice>
                <mc:Fallback>
                  <p:oleObj name="Equation" r:id="rId8" imgW="1041480" imgH="393840" progId="Equation.3">
                    <p:embed/>
                    <p:pic>
                      <p:nvPicPr>
                        <p:cNvPr id="0" name="Picture 2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672"/>
                          <a:ext cx="956" cy="3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51" name="Object 35"/>
            <p:cNvGraphicFramePr>
              <a:graphicFrameLocks noChangeAspect="1"/>
            </p:cNvGraphicFramePr>
            <p:nvPr/>
          </p:nvGraphicFramePr>
          <p:xfrm>
            <a:off x="3072" y="624"/>
            <a:ext cx="1031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13" name="Equation" r:id="rId10" imgW="1117800" imgH="393840" progId="Equation.3">
                    <p:embed/>
                  </p:oleObj>
                </mc:Choice>
                <mc:Fallback>
                  <p:oleObj name="Equation" r:id="rId10" imgW="1117800" imgH="393840" progId="Equation.3">
                    <p:embed/>
                    <p:pic>
                      <p:nvPicPr>
                        <p:cNvPr id="0" name="Picture 2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624"/>
                          <a:ext cx="1031" cy="3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52" name="Object 36"/>
            <p:cNvGraphicFramePr>
              <a:graphicFrameLocks noChangeAspect="1"/>
            </p:cNvGraphicFramePr>
            <p:nvPr/>
          </p:nvGraphicFramePr>
          <p:xfrm>
            <a:off x="4368" y="624"/>
            <a:ext cx="975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14" name="Equation" r:id="rId12" imgW="1067040" imgH="355680" progId="Equation.3">
                    <p:embed/>
                  </p:oleObj>
                </mc:Choice>
                <mc:Fallback>
                  <p:oleObj name="Equation" r:id="rId12" imgW="1067040" imgH="355680" progId="Equation.3">
                    <p:embed/>
                    <p:pic>
                      <p:nvPicPr>
                        <p:cNvPr id="0" name="Picture 2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624"/>
                          <a:ext cx="975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453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111180"/>
              </p:ext>
            </p:extLst>
          </p:nvPr>
        </p:nvGraphicFramePr>
        <p:xfrm>
          <a:off x="3662795" y="2790801"/>
          <a:ext cx="27463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15" name="Equation" r:id="rId14" imgW="1892880" imgH="393840" progId="Equation.3">
                  <p:embed/>
                </p:oleObj>
              </mc:Choice>
              <mc:Fallback>
                <p:oleObj name="Equation" r:id="rId14" imgW="1892880" imgH="393840" progId="Equation.3">
                  <p:embed/>
                  <p:pic>
                    <p:nvPicPr>
                      <p:cNvPr id="0" name="Picture 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2795" y="2790801"/>
                        <a:ext cx="2746375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136409"/>
              </p:ext>
            </p:extLst>
          </p:nvPr>
        </p:nvGraphicFramePr>
        <p:xfrm>
          <a:off x="3662794" y="3629001"/>
          <a:ext cx="172243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16" name="Equation" r:id="rId16" imgW="1181520" imgH="393840" progId="Equation.3">
                  <p:embed/>
                </p:oleObj>
              </mc:Choice>
              <mc:Fallback>
                <p:oleObj name="Equation" r:id="rId16" imgW="1181520" imgH="393840" progId="Equation.3">
                  <p:embed/>
                  <p:pic>
                    <p:nvPicPr>
                      <p:cNvPr id="0" name="Picture 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2794" y="3629001"/>
                        <a:ext cx="1722438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926270"/>
              </p:ext>
            </p:extLst>
          </p:nvPr>
        </p:nvGraphicFramePr>
        <p:xfrm>
          <a:off x="3586595" y="4391001"/>
          <a:ext cx="48498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17" name="Equation" r:id="rId18" imgW="3353400" imgH="393840" progId="Equation.3">
                  <p:embed/>
                </p:oleObj>
              </mc:Choice>
              <mc:Fallback>
                <p:oleObj name="Equation" r:id="rId18" imgW="3353400" imgH="393840" progId="Equation.3">
                  <p:embed/>
                  <p:pic>
                    <p:nvPicPr>
                      <p:cNvPr id="0" name="Picture 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595" y="4391001"/>
                        <a:ext cx="48498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562271"/>
              </p:ext>
            </p:extLst>
          </p:nvPr>
        </p:nvGraphicFramePr>
        <p:xfrm>
          <a:off x="3586594" y="5229201"/>
          <a:ext cx="35941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18" name="Equation" r:id="rId20" imgW="2477160" imgH="393840" progId="Equation.3">
                  <p:embed/>
                </p:oleObj>
              </mc:Choice>
              <mc:Fallback>
                <p:oleObj name="Equation" r:id="rId20" imgW="2477160" imgH="393840" progId="Equation.3">
                  <p:embed/>
                  <p:pic>
                    <p:nvPicPr>
                      <p:cNvPr id="0" name="Picture 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594" y="5229201"/>
                        <a:ext cx="35941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4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25" name="Group 61"/>
          <p:cNvGrpSpPr>
            <a:grpSpLocks/>
          </p:cNvGrpSpPr>
          <p:nvPr/>
        </p:nvGrpSpPr>
        <p:grpSpPr bwMode="auto">
          <a:xfrm>
            <a:off x="2834805" y="791870"/>
            <a:ext cx="6797675" cy="5791200"/>
            <a:chOff x="816" y="576"/>
            <a:chExt cx="4282" cy="3648"/>
          </a:xfrm>
        </p:grpSpPr>
        <p:sp>
          <p:nvSpPr>
            <p:cNvPr id="62468" name="Line 4"/>
            <p:cNvSpPr>
              <a:spLocks noChangeShapeType="1"/>
            </p:cNvSpPr>
            <p:nvPr/>
          </p:nvSpPr>
          <p:spPr bwMode="auto">
            <a:xfrm>
              <a:off x="1152" y="960"/>
              <a:ext cx="35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469" name="Line 5"/>
            <p:cNvSpPr>
              <a:spLocks noChangeShapeType="1"/>
            </p:cNvSpPr>
            <p:nvPr/>
          </p:nvSpPr>
          <p:spPr bwMode="auto">
            <a:xfrm>
              <a:off x="1152" y="1440"/>
              <a:ext cx="35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470" name="Line 6"/>
            <p:cNvSpPr>
              <a:spLocks noChangeShapeType="1"/>
            </p:cNvSpPr>
            <p:nvPr/>
          </p:nvSpPr>
          <p:spPr bwMode="auto">
            <a:xfrm>
              <a:off x="1152" y="1872"/>
              <a:ext cx="35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471" name="Line 7"/>
            <p:cNvSpPr>
              <a:spLocks noChangeShapeType="1"/>
            </p:cNvSpPr>
            <p:nvPr/>
          </p:nvSpPr>
          <p:spPr bwMode="auto">
            <a:xfrm>
              <a:off x="1152" y="2400"/>
              <a:ext cx="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472" name="Line 8"/>
            <p:cNvSpPr>
              <a:spLocks noChangeShapeType="1"/>
            </p:cNvSpPr>
            <p:nvPr/>
          </p:nvSpPr>
          <p:spPr bwMode="auto">
            <a:xfrm>
              <a:off x="1728" y="720"/>
              <a:ext cx="0" cy="3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473" name="Line 9"/>
            <p:cNvSpPr>
              <a:spLocks noChangeShapeType="1"/>
            </p:cNvSpPr>
            <p:nvPr/>
          </p:nvSpPr>
          <p:spPr bwMode="auto">
            <a:xfrm>
              <a:off x="2496" y="672"/>
              <a:ext cx="0" cy="35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474" name="Line 10"/>
            <p:cNvSpPr>
              <a:spLocks noChangeShapeType="1"/>
            </p:cNvSpPr>
            <p:nvPr/>
          </p:nvSpPr>
          <p:spPr bwMode="auto">
            <a:xfrm>
              <a:off x="3216" y="624"/>
              <a:ext cx="0" cy="35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475" name="Line 11"/>
            <p:cNvSpPr>
              <a:spLocks noChangeShapeType="1"/>
            </p:cNvSpPr>
            <p:nvPr/>
          </p:nvSpPr>
          <p:spPr bwMode="auto">
            <a:xfrm>
              <a:off x="3888" y="576"/>
              <a:ext cx="0" cy="3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476" name="Line 12"/>
            <p:cNvSpPr>
              <a:spLocks noChangeShapeType="1"/>
            </p:cNvSpPr>
            <p:nvPr/>
          </p:nvSpPr>
          <p:spPr bwMode="auto">
            <a:xfrm>
              <a:off x="1200" y="2880"/>
              <a:ext cx="35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477" name="Line 13"/>
            <p:cNvSpPr>
              <a:spLocks noChangeShapeType="1"/>
            </p:cNvSpPr>
            <p:nvPr/>
          </p:nvSpPr>
          <p:spPr bwMode="auto">
            <a:xfrm>
              <a:off x="1200" y="3216"/>
              <a:ext cx="35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478" name="Line 14"/>
            <p:cNvSpPr>
              <a:spLocks noChangeShapeType="1"/>
            </p:cNvSpPr>
            <p:nvPr/>
          </p:nvSpPr>
          <p:spPr bwMode="auto">
            <a:xfrm>
              <a:off x="1200" y="3552"/>
              <a:ext cx="35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479" name="Line 15"/>
            <p:cNvSpPr>
              <a:spLocks noChangeShapeType="1"/>
            </p:cNvSpPr>
            <p:nvPr/>
          </p:nvSpPr>
          <p:spPr bwMode="auto">
            <a:xfrm>
              <a:off x="1200" y="3936"/>
              <a:ext cx="35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480" name="Rectangle 16"/>
            <p:cNvSpPr>
              <a:spLocks noChangeArrowheads="1"/>
            </p:cNvSpPr>
            <p:nvPr/>
          </p:nvSpPr>
          <p:spPr bwMode="auto">
            <a:xfrm>
              <a:off x="816" y="714"/>
              <a:ext cx="38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481" name="Rectangle 17"/>
            <p:cNvSpPr>
              <a:spLocks noChangeArrowheads="1"/>
            </p:cNvSpPr>
            <p:nvPr/>
          </p:nvSpPr>
          <p:spPr bwMode="auto">
            <a:xfrm>
              <a:off x="816" y="1146"/>
              <a:ext cx="38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482" name="Rectangle 18"/>
            <p:cNvSpPr>
              <a:spLocks noChangeArrowheads="1"/>
            </p:cNvSpPr>
            <p:nvPr/>
          </p:nvSpPr>
          <p:spPr bwMode="auto">
            <a:xfrm>
              <a:off x="816" y="1578"/>
              <a:ext cx="38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483" name="Rectangle 19"/>
            <p:cNvSpPr>
              <a:spLocks noChangeArrowheads="1"/>
            </p:cNvSpPr>
            <p:nvPr/>
          </p:nvSpPr>
          <p:spPr bwMode="auto">
            <a:xfrm>
              <a:off x="816" y="2058"/>
              <a:ext cx="38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484" name="Rectangle 20"/>
            <p:cNvSpPr>
              <a:spLocks noChangeArrowheads="1"/>
            </p:cNvSpPr>
            <p:nvPr/>
          </p:nvSpPr>
          <p:spPr bwMode="auto">
            <a:xfrm>
              <a:off x="1776" y="2352"/>
              <a:ext cx="46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W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485" name="Rectangle 21"/>
            <p:cNvSpPr>
              <a:spLocks noChangeArrowheads="1"/>
            </p:cNvSpPr>
            <p:nvPr/>
          </p:nvSpPr>
          <p:spPr bwMode="auto">
            <a:xfrm>
              <a:off x="2544" y="2352"/>
              <a:ext cx="46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W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486" name="Rectangle 22"/>
            <p:cNvSpPr>
              <a:spLocks noChangeArrowheads="1"/>
            </p:cNvSpPr>
            <p:nvPr/>
          </p:nvSpPr>
          <p:spPr bwMode="auto">
            <a:xfrm>
              <a:off x="3264" y="2352"/>
              <a:ext cx="46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W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487" name="Rectangle 23"/>
            <p:cNvSpPr>
              <a:spLocks noChangeArrowheads="1"/>
            </p:cNvSpPr>
            <p:nvPr/>
          </p:nvSpPr>
          <p:spPr bwMode="auto">
            <a:xfrm>
              <a:off x="3936" y="2352"/>
              <a:ext cx="46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W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488" name="Rectangle 24"/>
            <p:cNvSpPr>
              <a:spLocks noChangeArrowheads="1"/>
            </p:cNvSpPr>
            <p:nvPr/>
          </p:nvSpPr>
          <p:spPr bwMode="auto">
            <a:xfrm>
              <a:off x="4656" y="2682"/>
              <a:ext cx="34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489" name="Rectangle 25"/>
            <p:cNvSpPr>
              <a:spLocks noChangeArrowheads="1"/>
            </p:cNvSpPr>
            <p:nvPr/>
          </p:nvSpPr>
          <p:spPr bwMode="auto">
            <a:xfrm>
              <a:off x="4704" y="3018"/>
              <a:ext cx="34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490" name="Rectangle 26"/>
            <p:cNvSpPr>
              <a:spLocks noChangeArrowheads="1"/>
            </p:cNvSpPr>
            <p:nvPr/>
          </p:nvSpPr>
          <p:spPr bwMode="auto">
            <a:xfrm>
              <a:off x="4704" y="3363"/>
              <a:ext cx="34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491" name="Rectangle 27"/>
            <p:cNvSpPr>
              <a:spLocks noChangeArrowheads="1"/>
            </p:cNvSpPr>
            <p:nvPr/>
          </p:nvSpPr>
          <p:spPr bwMode="auto">
            <a:xfrm>
              <a:off x="4752" y="3690"/>
              <a:ext cx="34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492" name="Oval 28"/>
            <p:cNvSpPr>
              <a:spLocks noChangeArrowheads="1"/>
            </p:cNvSpPr>
            <p:nvPr/>
          </p:nvSpPr>
          <p:spPr bwMode="auto">
            <a:xfrm>
              <a:off x="1680" y="912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493" name="Line 29"/>
            <p:cNvSpPr>
              <a:spLocks noChangeShapeType="1"/>
            </p:cNvSpPr>
            <p:nvPr/>
          </p:nvSpPr>
          <p:spPr bwMode="auto">
            <a:xfrm>
              <a:off x="885" y="76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494" name="Line 30"/>
            <p:cNvSpPr>
              <a:spLocks noChangeShapeType="1"/>
            </p:cNvSpPr>
            <p:nvPr/>
          </p:nvSpPr>
          <p:spPr bwMode="auto">
            <a:xfrm>
              <a:off x="873" y="163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495" name="Oval 31"/>
            <p:cNvSpPr>
              <a:spLocks noChangeArrowheads="1"/>
            </p:cNvSpPr>
            <p:nvPr/>
          </p:nvSpPr>
          <p:spPr bwMode="auto">
            <a:xfrm>
              <a:off x="1680" y="1824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496" name="Oval 32"/>
            <p:cNvSpPr>
              <a:spLocks noChangeArrowheads="1"/>
            </p:cNvSpPr>
            <p:nvPr/>
          </p:nvSpPr>
          <p:spPr bwMode="auto">
            <a:xfrm>
              <a:off x="2448" y="912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497" name="Oval 33"/>
            <p:cNvSpPr>
              <a:spLocks noChangeArrowheads="1"/>
            </p:cNvSpPr>
            <p:nvPr/>
          </p:nvSpPr>
          <p:spPr bwMode="auto">
            <a:xfrm>
              <a:off x="2448" y="2352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498" name="Oval 34"/>
            <p:cNvSpPr>
              <a:spLocks noChangeArrowheads="1"/>
            </p:cNvSpPr>
            <p:nvPr/>
          </p:nvSpPr>
          <p:spPr bwMode="auto">
            <a:xfrm>
              <a:off x="3168" y="1392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499" name="Oval 35"/>
            <p:cNvSpPr>
              <a:spLocks noChangeArrowheads="1"/>
            </p:cNvSpPr>
            <p:nvPr/>
          </p:nvSpPr>
          <p:spPr bwMode="auto">
            <a:xfrm>
              <a:off x="3168" y="1824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500" name="Oval 36"/>
            <p:cNvSpPr>
              <a:spLocks noChangeArrowheads="1"/>
            </p:cNvSpPr>
            <p:nvPr/>
          </p:nvSpPr>
          <p:spPr bwMode="auto">
            <a:xfrm>
              <a:off x="3840" y="1392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501" name="Oval 37"/>
            <p:cNvSpPr>
              <a:spLocks noChangeArrowheads="1"/>
            </p:cNvSpPr>
            <p:nvPr/>
          </p:nvSpPr>
          <p:spPr bwMode="auto">
            <a:xfrm>
              <a:off x="3840" y="2352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503" name="Rectangle 39"/>
            <p:cNvSpPr>
              <a:spLocks noChangeArrowheads="1"/>
            </p:cNvSpPr>
            <p:nvPr/>
          </p:nvSpPr>
          <p:spPr bwMode="auto">
            <a:xfrm>
              <a:off x="1536" y="2655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504" name="Rectangle 40"/>
            <p:cNvSpPr>
              <a:spLocks noChangeArrowheads="1"/>
            </p:cNvSpPr>
            <p:nvPr/>
          </p:nvSpPr>
          <p:spPr bwMode="auto">
            <a:xfrm>
              <a:off x="2304" y="2655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505" name="Rectangle 41"/>
            <p:cNvSpPr>
              <a:spLocks noChangeArrowheads="1"/>
            </p:cNvSpPr>
            <p:nvPr/>
          </p:nvSpPr>
          <p:spPr bwMode="auto">
            <a:xfrm>
              <a:off x="1536" y="2991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506" name="Rectangle 42"/>
            <p:cNvSpPr>
              <a:spLocks noChangeArrowheads="1"/>
            </p:cNvSpPr>
            <p:nvPr/>
          </p:nvSpPr>
          <p:spPr bwMode="auto">
            <a:xfrm>
              <a:off x="1536" y="3327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507" name="Rectangle 43"/>
            <p:cNvSpPr>
              <a:spLocks noChangeArrowheads="1"/>
            </p:cNvSpPr>
            <p:nvPr/>
          </p:nvSpPr>
          <p:spPr bwMode="auto">
            <a:xfrm>
              <a:off x="2304" y="3327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508" name="Rectangle 44"/>
            <p:cNvSpPr>
              <a:spLocks noChangeArrowheads="1"/>
            </p:cNvSpPr>
            <p:nvPr/>
          </p:nvSpPr>
          <p:spPr bwMode="auto">
            <a:xfrm>
              <a:off x="3024" y="3327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509" name="Rectangle 45"/>
            <p:cNvSpPr>
              <a:spLocks noChangeArrowheads="1"/>
            </p:cNvSpPr>
            <p:nvPr/>
          </p:nvSpPr>
          <p:spPr bwMode="auto">
            <a:xfrm>
              <a:off x="3696" y="3327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510" name="Rectangle 46"/>
            <p:cNvSpPr>
              <a:spLocks noChangeArrowheads="1"/>
            </p:cNvSpPr>
            <p:nvPr/>
          </p:nvSpPr>
          <p:spPr bwMode="auto">
            <a:xfrm>
              <a:off x="2304" y="3711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511" name="Rectangle 47"/>
            <p:cNvSpPr>
              <a:spLocks noChangeArrowheads="1"/>
            </p:cNvSpPr>
            <p:nvPr/>
          </p:nvSpPr>
          <p:spPr bwMode="auto">
            <a:xfrm>
              <a:off x="3024" y="3711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512" name="Rectangle 48"/>
            <p:cNvSpPr>
              <a:spLocks noChangeArrowheads="1"/>
            </p:cNvSpPr>
            <p:nvPr/>
          </p:nvSpPr>
          <p:spPr bwMode="auto">
            <a:xfrm>
              <a:off x="3696" y="3711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2530" name="Oval 66"/>
          <p:cNvSpPr>
            <a:spLocks noChangeArrowheads="1"/>
          </p:cNvSpPr>
          <p:nvPr/>
        </p:nvSpPr>
        <p:spPr bwMode="auto">
          <a:xfrm>
            <a:off x="3879379" y="1074446"/>
            <a:ext cx="827088" cy="2879725"/>
          </a:xfrm>
          <a:prstGeom prst="ellipse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2531" name="Oval 67"/>
          <p:cNvSpPr>
            <a:spLocks noChangeArrowheads="1"/>
          </p:cNvSpPr>
          <p:nvPr/>
        </p:nvSpPr>
        <p:spPr bwMode="auto">
          <a:xfrm>
            <a:off x="5103343" y="1074446"/>
            <a:ext cx="827087" cy="2879725"/>
          </a:xfrm>
          <a:prstGeom prst="ellipse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2532" name="Oval 68"/>
          <p:cNvSpPr>
            <a:spLocks noChangeArrowheads="1"/>
          </p:cNvSpPr>
          <p:nvPr/>
        </p:nvSpPr>
        <p:spPr bwMode="auto">
          <a:xfrm>
            <a:off x="6255868" y="1147471"/>
            <a:ext cx="827087" cy="2879725"/>
          </a:xfrm>
          <a:prstGeom prst="ellipse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2533" name="Oval 69"/>
          <p:cNvSpPr>
            <a:spLocks noChangeArrowheads="1"/>
          </p:cNvSpPr>
          <p:nvPr/>
        </p:nvSpPr>
        <p:spPr bwMode="auto">
          <a:xfrm>
            <a:off x="7300443" y="1145884"/>
            <a:ext cx="827087" cy="2879725"/>
          </a:xfrm>
          <a:prstGeom prst="ellipse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2534" name="Oval 70"/>
          <p:cNvSpPr>
            <a:spLocks noChangeArrowheads="1"/>
          </p:cNvSpPr>
          <p:nvPr/>
        </p:nvSpPr>
        <p:spPr bwMode="auto">
          <a:xfrm>
            <a:off x="3733329" y="4170070"/>
            <a:ext cx="4465638" cy="431800"/>
          </a:xfrm>
          <a:prstGeom prst="ellipse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2535" name="Oval 71"/>
          <p:cNvSpPr>
            <a:spLocks noChangeArrowheads="1"/>
          </p:cNvSpPr>
          <p:nvPr/>
        </p:nvSpPr>
        <p:spPr bwMode="auto">
          <a:xfrm>
            <a:off x="3733329" y="4746333"/>
            <a:ext cx="4465638" cy="431800"/>
          </a:xfrm>
          <a:prstGeom prst="ellipse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2536" name="Oval 72"/>
          <p:cNvSpPr>
            <a:spLocks noChangeArrowheads="1"/>
          </p:cNvSpPr>
          <p:nvPr/>
        </p:nvSpPr>
        <p:spPr bwMode="auto">
          <a:xfrm>
            <a:off x="3733329" y="5251158"/>
            <a:ext cx="4465638" cy="431800"/>
          </a:xfrm>
          <a:prstGeom prst="ellipse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2537" name="Oval 73"/>
          <p:cNvSpPr>
            <a:spLocks noChangeArrowheads="1"/>
          </p:cNvSpPr>
          <p:nvPr/>
        </p:nvSpPr>
        <p:spPr bwMode="auto">
          <a:xfrm>
            <a:off x="3806354" y="5898858"/>
            <a:ext cx="4465638" cy="431800"/>
          </a:xfrm>
          <a:prstGeom prst="ellipse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5" name="Rectangle 9"/>
          <p:cNvSpPr>
            <a:spLocks noChangeArrowheads="1"/>
          </p:cNvSpPr>
          <p:nvPr/>
        </p:nvSpPr>
        <p:spPr bwMode="auto">
          <a:xfrm>
            <a:off x="1573145" y="4205006"/>
            <a:ext cx="213231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=W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+W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6" name="Rectangle 10"/>
          <p:cNvSpPr>
            <a:spLocks noChangeArrowheads="1"/>
          </p:cNvSpPr>
          <p:nvPr/>
        </p:nvSpPr>
        <p:spPr bwMode="auto">
          <a:xfrm>
            <a:off x="1573144" y="4847948"/>
            <a:ext cx="135165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=W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7" name="Rectangle 11"/>
          <p:cNvSpPr>
            <a:spLocks noChangeArrowheads="1"/>
          </p:cNvSpPr>
          <p:nvPr/>
        </p:nvSpPr>
        <p:spPr bwMode="auto">
          <a:xfrm>
            <a:off x="1559496" y="5441678"/>
            <a:ext cx="36936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=W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+W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+W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+W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3</a:t>
            </a:r>
            <a:endParaRPr lang="zh-CN" altLang="en-US" sz="3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" name="Rectangle 12"/>
          <p:cNvSpPr>
            <a:spLocks noChangeArrowheads="1"/>
          </p:cNvSpPr>
          <p:nvPr/>
        </p:nvSpPr>
        <p:spPr bwMode="auto">
          <a:xfrm>
            <a:off x="1562727" y="6084620"/>
            <a:ext cx="291297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=W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+W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+W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3</a:t>
            </a:r>
            <a:endParaRPr lang="zh-CN" altLang="en-US" sz="3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4227" y="44625"/>
            <a:ext cx="22493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AND array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559454" y="4604957"/>
            <a:ext cx="11336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OR </a:t>
            </a:r>
          </a:p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array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25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625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30" grpId="0" animBg="1"/>
      <p:bldP spid="62531" grpId="0" animBg="1"/>
      <p:bldP spid="62532" grpId="0" animBg="1"/>
      <p:bldP spid="62533" grpId="0" animBg="1"/>
      <p:bldP spid="62534" grpId="0" animBg="1"/>
      <p:bldP spid="62535" grpId="0" animBg="1"/>
      <p:bldP spid="62536" grpId="0" animBg="1"/>
      <p:bldP spid="62537" grpId="0" animBg="1"/>
      <p:bldP spid="65" grpId="0"/>
      <p:bldP spid="66" grpId="0"/>
      <p:bldP spid="67" grpId="0"/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351" name="Group 7"/>
          <p:cNvGrpSpPr>
            <a:grpSpLocks/>
          </p:cNvGrpSpPr>
          <p:nvPr/>
        </p:nvGrpSpPr>
        <p:grpSpPr bwMode="auto">
          <a:xfrm>
            <a:off x="3575721" y="2924945"/>
            <a:ext cx="3421261" cy="2541265"/>
            <a:chOff x="192" y="2592"/>
            <a:chExt cx="1648" cy="1374"/>
          </a:xfrm>
        </p:grpSpPr>
        <p:graphicFrame>
          <p:nvGraphicFramePr>
            <p:cNvPr id="185352" name="Object 8"/>
            <p:cNvGraphicFramePr>
              <a:graphicFrameLocks noChangeAspect="1"/>
            </p:cNvGraphicFramePr>
            <p:nvPr/>
          </p:nvGraphicFramePr>
          <p:xfrm>
            <a:off x="240" y="2592"/>
            <a:ext cx="1600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37" name="Equation" r:id="rId4" imgW="1752840" imgH="368280" progId="Equation.3">
                    <p:embed/>
                  </p:oleObj>
                </mc:Choice>
                <mc:Fallback>
                  <p:oleObj name="Equation" r:id="rId4" imgW="1752840" imgH="368280" progId="Equation.3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592"/>
                          <a:ext cx="1600" cy="3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353" name="Object 9"/>
            <p:cNvGraphicFramePr>
              <a:graphicFrameLocks noChangeAspect="1"/>
            </p:cNvGraphicFramePr>
            <p:nvPr/>
          </p:nvGraphicFramePr>
          <p:xfrm>
            <a:off x="192" y="3120"/>
            <a:ext cx="1490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38" name="Equation" r:id="rId6" imgW="1626120" imgH="368280" progId="Equation.3">
                    <p:embed/>
                  </p:oleObj>
                </mc:Choice>
                <mc:Fallback>
                  <p:oleObj name="Equation" r:id="rId6" imgW="1626120" imgH="368280" progId="Equation.3">
                    <p:embed/>
                    <p:pic>
                      <p:nvPicPr>
                        <p:cNvPr id="0" name="Picture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3120"/>
                          <a:ext cx="1490" cy="3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354" name="Object 10"/>
            <p:cNvGraphicFramePr>
              <a:graphicFrameLocks noChangeAspect="1"/>
            </p:cNvGraphicFramePr>
            <p:nvPr/>
          </p:nvGraphicFramePr>
          <p:xfrm>
            <a:off x="192" y="3600"/>
            <a:ext cx="1325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39" name="Equation" r:id="rId8" imgW="1448280" imgH="393840" progId="Equation.3">
                    <p:embed/>
                  </p:oleObj>
                </mc:Choice>
                <mc:Fallback>
                  <p:oleObj name="Equation" r:id="rId8" imgW="1448280" imgH="393840" progId="Equation.3">
                    <p:embed/>
                    <p:pic>
                      <p:nvPicPr>
                        <p:cNvPr id="0" name="Picture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3600"/>
                          <a:ext cx="1325" cy="3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矩形 2"/>
          <p:cNvSpPr/>
          <p:nvPr/>
        </p:nvSpPr>
        <p:spPr>
          <a:xfrm>
            <a:off x="1775520" y="692697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Implement the following logic functions by the “AND-OR” array of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ROM.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79" name="Object 43"/>
          <p:cNvGraphicFramePr>
            <a:graphicFrameLocks noChangeAspect="1"/>
          </p:cNvGraphicFramePr>
          <p:nvPr/>
        </p:nvGraphicFramePr>
        <p:xfrm>
          <a:off x="2286001" y="1066800"/>
          <a:ext cx="71532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74" name="Equation" r:id="rId5" imgW="4953960" imgH="762120" progId="Equation.3">
                  <p:embed/>
                </p:oleObj>
              </mc:Choice>
              <mc:Fallback>
                <p:oleObj name="Equation" r:id="rId5" imgW="4953960" imgH="76212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1066800"/>
                        <a:ext cx="7153275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80" name="Object 44"/>
          <p:cNvGraphicFramePr>
            <a:graphicFrameLocks noChangeAspect="1"/>
          </p:cNvGraphicFramePr>
          <p:nvPr/>
        </p:nvGraphicFramePr>
        <p:xfrm>
          <a:off x="2195514" y="2438400"/>
          <a:ext cx="6802437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75" name="Equation" r:id="rId7" imgW="4712760" imgH="762120" progId="Equation.3">
                  <p:embed/>
                </p:oleObj>
              </mc:Choice>
              <mc:Fallback>
                <p:oleObj name="Equation" r:id="rId7" imgW="4712760" imgH="76212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4" y="2438400"/>
                        <a:ext cx="6802437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81" name="Object 45"/>
          <p:cNvGraphicFramePr>
            <a:graphicFrameLocks noChangeAspect="1"/>
          </p:cNvGraphicFramePr>
          <p:nvPr/>
        </p:nvGraphicFramePr>
        <p:xfrm>
          <a:off x="2057400" y="3810000"/>
          <a:ext cx="84074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76" name="Equation" r:id="rId9" imgW="5830560" imgH="762120" progId="Equation.3">
                  <p:embed/>
                </p:oleObj>
              </mc:Choice>
              <mc:Fallback>
                <p:oleObj name="Equation" r:id="rId9" imgW="5830560" imgH="76212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810000"/>
                        <a:ext cx="84074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5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55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55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igh Voltage">
  <a:themeElements>
    <a:clrScheme name="High Voltage 1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High Voltage">
      <a:majorFont>
        <a:latin typeface="Arial Black"/>
        <a:ea typeface="宋体"/>
        <a:cs typeface=""/>
      </a:majorFont>
      <a:minorFont>
        <a:latin typeface="Arial Blac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5226</TotalTime>
  <Words>284</Words>
  <Application>Microsoft Office PowerPoint</Application>
  <PresentationFormat>宽屏</PresentationFormat>
  <Paragraphs>121</Paragraphs>
  <Slides>14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黑体</vt:lpstr>
      <vt:lpstr>宋体</vt:lpstr>
      <vt:lpstr>Arial Black</vt:lpstr>
      <vt:lpstr>Calibri</vt:lpstr>
      <vt:lpstr>Times New Roman</vt:lpstr>
      <vt:lpstr>Wingdings</vt:lpstr>
      <vt:lpstr>High Voltage</vt:lpstr>
      <vt:lpstr>Equation</vt:lpstr>
      <vt:lpstr>Chapter 8 Memory and Programmable Logic Device</vt:lpstr>
      <vt:lpstr>8.1 Programmable Logic Device (PLD)</vt:lpstr>
      <vt:lpstr>8.2 Read-Only Memory (ROM)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8.3 Random-Access Memory</vt:lpstr>
      <vt:lpstr>PowerPoint 演示文稿</vt:lpstr>
      <vt:lpstr>PowerPoint 演示文稿</vt:lpstr>
    </vt:vector>
  </TitlesOfParts>
  <Company>电子科大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采用中、大规模集成电路的逻辑设计</dc:title>
  <dc:creator>武庆生</dc:creator>
  <cp:lastModifiedBy>chenjuan</cp:lastModifiedBy>
  <cp:revision>375</cp:revision>
  <cp:lastPrinted>1601-01-01T00:00:00Z</cp:lastPrinted>
  <dcterms:created xsi:type="dcterms:W3CDTF">2002-02-04T05:49:51Z</dcterms:created>
  <dcterms:modified xsi:type="dcterms:W3CDTF">2023-08-28T09:23:35Z</dcterms:modified>
</cp:coreProperties>
</file>