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9"/>
  </p:notesMasterIdLst>
  <p:sldIdLst>
    <p:sldId id="404" r:id="rId2"/>
    <p:sldId id="405" r:id="rId3"/>
    <p:sldId id="406" r:id="rId4"/>
    <p:sldId id="407" r:id="rId5"/>
    <p:sldId id="256" r:id="rId6"/>
    <p:sldId id="257" r:id="rId7"/>
    <p:sldId id="258" r:id="rId8"/>
    <p:sldId id="411" r:id="rId9"/>
    <p:sldId id="40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41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422" r:id="rId27"/>
    <p:sldId id="423" r:id="rId28"/>
    <p:sldId id="382" r:id="rId29"/>
    <p:sldId id="275" r:id="rId30"/>
    <p:sldId id="363" r:id="rId31"/>
    <p:sldId id="276" r:id="rId32"/>
    <p:sldId id="277" r:id="rId33"/>
    <p:sldId id="388" r:id="rId34"/>
    <p:sldId id="278" r:id="rId35"/>
    <p:sldId id="279" r:id="rId36"/>
    <p:sldId id="412" r:id="rId37"/>
    <p:sldId id="389" r:id="rId38"/>
    <p:sldId id="390" r:id="rId39"/>
    <p:sldId id="417" r:id="rId40"/>
    <p:sldId id="418" r:id="rId41"/>
    <p:sldId id="282" r:id="rId42"/>
    <p:sldId id="283" r:id="rId43"/>
    <p:sldId id="447" r:id="rId44"/>
    <p:sldId id="448" r:id="rId45"/>
    <p:sldId id="284" r:id="rId46"/>
    <p:sldId id="285" r:id="rId47"/>
    <p:sldId id="286" r:id="rId48"/>
    <p:sldId id="449" r:id="rId49"/>
    <p:sldId id="287" r:id="rId50"/>
    <p:sldId id="425" r:id="rId51"/>
    <p:sldId id="424" r:id="rId52"/>
    <p:sldId id="359" r:id="rId53"/>
    <p:sldId id="360" r:id="rId54"/>
    <p:sldId id="450" r:id="rId55"/>
    <p:sldId id="362" r:id="rId56"/>
    <p:sldId id="361" r:id="rId57"/>
    <p:sldId id="288" r:id="rId58"/>
    <p:sldId id="408" r:id="rId59"/>
    <p:sldId id="414" r:id="rId60"/>
    <p:sldId id="289" r:id="rId61"/>
    <p:sldId id="430" r:id="rId62"/>
    <p:sldId id="290" r:id="rId63"/>
    <p:sldId id="291" r:id="rId64"/>
    <p:sldId id="292" r:id="rId65"/>
    <p:sldId id="431" r:id="rId66"/>
    <p:sldId id="293" r:id="rId67"/>
    <p:sldId id="294" r:id="rId68"/>
    <p:sldId id="295" r:id="rId69"/>
    <p:sldId id="296" r:id="rId70"/>
    <p:sldId id="443" r:id="rId71"/>
    <p:sldId id="441" r:id="rId72"/>
    <p:sldId id="341" r:id="rId73"/>
    <p:sldId id="444" r:id="rId74"/>
    <p:sldId id="442" r:id="rId75"/>
    <p:sldId id="297" r:id="rId76"/>
    <p:sldId id="435" r:id="rId77"/>
    <p:sldId id="436" r:id="rId78"/>
    <p:sldId id="298" r:id="rId79"/>
    <p:sldId id="342" r:id="rId80"/>
    <p:sldId id="299" r:id="rId81"/>
    <p:sldId id="300" r:id="rId82"/>
    <p:sldId id="451" r:id="rId83"/>
    <p:sldId id="301" r:id="rId84"/>
    <p:sldId id="438" r:id="rId85"/>
    <p:sldId id="439" r:id="rId86"/>
    <p:sldId id="440" r:id="rId87"/>
    <p:sldId id="302" r:id="rId88"/>
    <p:sldId id="416" r:id="rId89"/>
    <p:sldId id="303" r:id="rId90"/>
    <p:sldId id="304" r:id="rId91"/>
    <p:sldId id="343" r:id="rId92"/>
    <p:sldId id="305" r:id="rId93"/>
    <p:sldId id="306" r:id="rId94"/>
    <p:sldId id="415" r:id="rId95"/>
    <p:sldId id="307" r:id="rId96"/>
    <p:sldId id="308" r:id="rId97"/>
    <p:sldId id="364" r:id="rId98"/>
    <p:sldId id="368" r:id="rId99"/>
    <p:sldId id="309" r:id="rId100"/>
    <p:sldId id="344" r:id="rId101"/>
    <p:sldId id="310" r:id="rId102"/>
    <p:sldId id="452" r:id="rId103"/>
    <p:sldId id="311" r:id="rId104"/>
    <p:sldId id="312" r:id="rId105"/>
    <p:sldId id="345" r:id="rId106"/>
    <p:sldId id="346" r:id="rId107"/>
    <p:sldId id="347" r:id="rId108"/>
    <p:sldId id="348" r:id="rId109"/>
    <p:sldId id="349" r:id="rId110"/>
    <p:sldId id="313" r:id="rId111"/>
    <p:sldId id="350" r:id="rId112"/>
    <p:sldId id="314" r:id="rId113"/>
    <p:sldId id="315" r:id="rId114"/>
    <p:sldId id="316" r:id="rId115"/>
    <p:sldId id="445" r:id="rId116"/>
    <p:sldId id="391" r:id="rId117"/>
    <p:sldId id="392" r:id="rId118"/>
    <p:sldId id="393" r:id="rId119"/>
    <p:sldId id="317" r:id="rId120"/>
    <p:sldId id="318" r:id="rId121"/>
    <p:sldId id="319" r:id="rId122"/>
    <p:sldId id="320" r:id="rId123"/>
    <p:sldId id="321" r:id="rId124"/>
    <p:sldId id="394" r:id="rId125"/>
    <p:sldId id="403" r:id="rId126"/>
    <p:sldId id="446" r:id="rId127"/>
    <p:sldId id="395" r:id="rId128"/>
    <p:sldId id="396" r:id="rId129"/>
    <p:sldId id="397" r:id="rId130"/>
    <p:sldId id="398" r:id="rId131"/>
    <p:sldId id="332" r:id="rId132"/>
    <p:sldId id="356" r:id="rId133"/>
    <p:sldId id="333" r:id="rId134"/>
    <p:sldId id="357" r:id="rId135"/>
    <p:sldId id="334" r:id="rId136"/>
    <p:sldId id="335" r:id="rId137"/>
    <p:sldId id="370" r:id="rId138"/>
    <p:sldId id="358" r:id="rId139"/>
    <p:sldId id="336" r:id="rId140"/>
    <p:sldId id="337" r:id="rId141"/>
    <p:sldId id="419" r:id="rId142"/>
    <p:sldId id="339" r:id="rId143"/>
    <p:sldId id="420" r:id="rId144"/>
    <p:sldId id="421" r:id="rId145"/>
    <p:sldId id="366" r:id="rId146"/>
    <p:sldId id="413" r:id="rId147"/>
    <p:sldId id="453" r:id="rId1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579" autoAdjust="0"/>
  </p:normalViewPr>
  <p:slideViewPr>
    <p:cSldViewPr>
      <p:cViewPr varScale="1">
        <p:scale>
          <a:sx n="70" d="100"/>
          <a:sy n="70" d="100"/>
        </p:scale>
        <p:origin x="10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8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wmf"/><Relationship Id="rId4" Type="http://schemas.openxmlformats.org/officeDocument/2006/relationships/image" Target="../media/image10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7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4" Type="http://schemas.openxmlformats.org/officeDocument/2006/relationships/image" Target="../media/image12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9.emf"/><Relationship Id="rId1" Type="http://schemas.openxmlformats.org/officeDocument/2006/relationships/image" Target="../media/image124.w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image" Target="../media/image13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4" Type="http://schemas.openxmlformats.org/officeDocument/2006/relationships/image" Target="../media/image13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24.wmf"/><Relationship Id="rId6" Type="http://schemas.openxmlformats.org/officeDocument/2006/relationships/image" Target="../media/image143.w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2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5" Type="http://schemas.openxmlformats.org/officeDocument/2006/relationships/image" Target="../media/image181.wmf"/><Relationship Id="rId4" Type="http://schemas.openxmlformats.org/officeDocument/2006/relationships/image" Target="../media/image180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4" Type="http://schemas.openxmlformats.org/officeDocument/2006/relationships/image" Target="../media/image18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emf"/><Relationship Id="rId1" Type="http://schemas.openxmlformats.org/officeDocument/2006/relationships/image" Target="../media/image188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196.emf"/><Relationship Id="rId4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wmf"/><Relationship Id="rId1" Type="http://schemas.openxmlformats.org/officeDocument/2006/relationships/image" Target="../media/image32.emf"/><Relationship Id="rId6" Type="http://schemas.openxmlformats.org/officeDocument/2006/relationships/image" Target="../media/image39.wmf"/><Relationship Id="rId5" Type="http://schemas.openxmlformats.org/officeDocument/2006/relationships/image" Target="../media/image33.emf"/><Relationship Id="rId4" Type="http://schemas.openxmlformats.org/officeDocument/2006/relationships/image" Target="../media/image3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197.e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7" Type="http://schemas.openxmlformats.org/officeDocument/2006/relationships/image" Target="../media/image212.e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6" Type="http://schemas.openxmlformats.org/officeDocument/2006/relationships/image" Target="../media/image211.wmf"/><Relationship Id="rId5" Type="http://schemas.openxmlformats.org/officeDocument/2006/relationships/image" Target="../media/image210.emf"/><Relationship Id="rId4" Type="http://schemas.openxmlformats.org/officeDocument/2006/relationships/image" Target="../media/image20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e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5" Type="http://schemas.openxmlformats.org/officeDocument/2006/relationships/image" Target="../media/image231.wmf"/><Relationship Id="rId4" Type="http://schemas.openxmlformats.org/officeDocument/2006/relationships/image" Target="../media/image23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2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35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4" Type="http://schemas.openxmlformats.org/officeDocument/2006/relationships/image" Target="../media/image261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emf"/><Relationship Id="rId1" Type="http://schemas.openxmlformats.org/officeDocument/2006/relationships/image" Target="../media/image26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6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e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image" Target="../media/image287.emf"/><Relationship Id="rId18" Type="http://schemas.openxmlformats.org/officeDocument/2006/relationships/image" Target="../media/image29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12" Type="http://schemas.openxmlformats.org/officeDocument/2006/relationships/image" Target="../media/image286.emf"/><Relationship Id="rId17" Type="http://schemas.openxmlformats.org/officeDocument/2006/relationships/image" Target="../media/image291.emf"/><Relationship Id="rId2" Type="http://schemas.openxmlformats.org/officeDocument/2006/relationships/image" Target="../media/image276.emf"/><Relationship Id="rId16" Type="http://schemas.openxmlformats.org/officeDocument/2006/relationships/image" Target="../media/image290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5" Type="http://schemas.openxmlformats.org/officeDocument/2006/relationships/image" Target="../media/image289.emf"/><Relationship Id="rId10" Type="http://schemas.openxmlformats.org/officeDocument/2006/relationships/image" Target="../media/image284.emf"/><Relationship Id="rId19" Type="http://schemas.openxmlformats.org/officeDocument/2006/relationships/image" Target="../media/image293.emf"/><Relationship Id="rId4" Type="http://schemas.openxmlformats.org/officeDocument/2006/relationships/image" Target="../media/image278.emf"/><Relationship Id="rId9" Type="http://schemas.openxmlformats.org/officeDocument/2006/relationships/image" Target="../media/image283.emf"/><Relationship Id="rId14" Type="http://schemas.openxmlformats.org/officeDocument/2006/relationships/image" Target="../media/image288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" Type="http://schemas.openxmlformats.org/officeDocument/2006/relationships/image" Target="../media/image294.e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image" Target="../media/image309.emf"/><Relationship Id="rId18" Type="http://schemas.openxmlformats.org/officeDocument/2006/relationships/image" Target="../media/image314.emf"/><Relationship Id="rId3" Type="http://schemas.openxmlformats.org/officeDocument/2006/relationships/image" Target="../media/image299.emf"/><Relationship Id="rId7" Type="http://schemas.openxmlformats.org/officeDocument/2006/relationships/image" Target="../media/image303.emf"/><Relationship Id="rId12" Type="http://schemas.openxmlformats.org/officeDocument/2006/relationships/image" Target="../media/image308.emf"/><Relationship Id="rId17" Type="http://schemas.openxmlformats.org/officeDocument/2006/relationships/image" Target="../media/image313.emf"/><Relationship Id="rId2" Type="http://schemas.openxmlformats.org/officeDocument/2006/relationships/image" Target="../media/image298.emf"/><Relationship Id="rId16" Type="http://schemas.openxmlformats.org/officeDocument/2006/relationships/image" Target="../media/image312.emf"/><Relationship Id="rId1" Type="http://schemas.openxmlformats.org/officeDocument/2006/relationships/image" Target="../media/image297.emf"/><Relationship Id="rId6" Type="http://schemas.openxmlformats.org/officeDocument/2006/relationships/image" Target="../media/image302.emf"/><Relationship Id="rId11" Type="http://schemas.openxmlformats.org/officeDocument/2006/relationships/image" Target="../media/image307.emf"/><Relationship Id="rId5" Type="http://schemas.openxmlformats.org/officeDocument/2006/relationships/image" Target="../media/image301.emf"/><Relationship Id="rId15" Type="http://schemas.openxmlformats.org/officeDocument/2006/relationships/image" Target="../media/image311.emf"/><Relationship Id="rId10" Type="http://schemas.openxmlformats.org/officeDocument/2006/relationships/image" Target="../media/image306.emf"/><Relationship Id="rId19" Type="http://schemas.openxmlformats.org/officeDocument/2006/relationships/image" Target="../media/image315.emf"/><Relationship Id="rId4" Type="http://schemas.openxmlformats.org/officeDocument/2006/relationships/image" Target="../media/image300.emf"/><Relationship Id="rId9" Type="http://schemas.openxmlformats.org/officeDocument/2006/relationships/image" Target="../media/image305.emf"/><Relationship Id="rId14" Type="http://schemas.openxmlformats.org/officeDocument/2006/relationships/image" Target="../media/image31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2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2C8A3-3FC5-4636-AA7A-5095A5E7A990}" type="datetimeFigureOut">
              <a:rPr lang="zh-CN" altLang="en-US" smtClean="0"/>
              <a:pPr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AB42-C49D-4A8B-887C-B484B14BDD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4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71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71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4C1034-A3ED-45FB-93B1-593E2D977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0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E25D9-3391-4F72-BE05-90B51EEFB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4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8C62-1B6C-493D-AF1A-5E718B875A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4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144463"/>
            <a:ext cx="7848600" cy="59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BBD6-9D7D-4101-8E4A-8306AF1E3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1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B3A0-2D12-4BCF-9512-D904A2B56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FE51-C306-4D69-9097-308FE921D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3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069B-D2E0-43C8-BA06-8375F26CA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85F7-90CB-4B3C-9F68-7204F07CA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1D6C-7F6C-417C-8B25-FB7ECD45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2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4A55-907D-4EBA-8E91-5E0BE708EE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6FD3-C505-437D-90A2-E593082E4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5C39-7451-4E22-82B0-AE87EE818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396E-96B6-42A0-8516-050E7E710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9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FBE6-5ECA-4114-897A-EF6304E29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9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16067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8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9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0" name="AutoShape 6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1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2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3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5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16081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3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4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5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6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7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8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8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609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fld id="{4FB16D34-DB4B-4A88-AB94-EA90232B8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6" grpId="0" animBg="1" autoUpdateAnimBg="0"/>
      <p:bldP spid="216078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232.emf"/><Relationship Id="rId4" Type="http://schemas.openxmlformats.org/officeDocument/2006/relationships/oleObject" Target="../embeddings/oleObject274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33.emf"/><Relationship Id="rId4" Type="http://schemas.openxmlformats.org/officeDocument/2006/relationships/oleObject" Target="../embeddings/oleObject275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235.emf"/><Relationship Id="rId4" Type="http://schemas.openxmlformats.org/officeDocument/2006/relationships/oleObject" Target="../embeddings/oleObject277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236.emf"/><Relationship Id="rId4" Type="http://schemas.openxmlformats.org/officeDocument/2006/relationships/oleObject" Target="../embeddings/oleObject278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237.emf"/><Relationship Id="rId4" Type="http://schemas.openxmlformats.org/officeDocument/2006/relationships/oleObject" Target="../embeddings/oleObject27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238.emf"/><Relationship Id="rId4" Type="http://schemas.openxmlformats.org/officeDocument/2006/relationships/oleObject" Target="../embeddings/oleObject280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239.emf"/><Relationship Id="rId4" Type="http://schemas.openxmlformats.org/officeDocument/2006/relationships/oleObject" Target="../embeddings/oleObject281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240.emf"/><Relationship Id="rId4" Type="http://schemas.openxmlformats.org/officeDocument/2006/relationships/oleObject" Target="../embeddings/oleObject282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241.emf"/><Relationship Id="rId4" Type="http://schemas.openxmlformats.org/officeDocument/2006/relationships/oleObject" Target="../embeddings/oleObject283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84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43.emf"/><Relationship Id="rId4" Type="http://schemas.openxmlformats.org/officeDocument/2006/relationships/oleObject" Target="../embeddings/oleObject285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244.emf"/><Relationship Id="rId4" Type="http://schemas.openxmlformats.org/officeDocument/2006/relationships/oleObject" Target="../embeddings/oleObject286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245.emf"/><Relationship Id="rId4" Type="http://schemas.openxmlformats.org/officeDocument/2006/relationships/oleObject" Target="../embeddings/oleObject287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246.emf"/><Relationship Id="rId4" Type="http://schemas.openxmlformats.org/officeDocument/2006/relationships/oleObject" Target="../embeddings/oleObject28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89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90.bin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249.emf"/><Relationship Id="rId4" Type="http://schemas.openxmlformats.org/officeDocument/2006/relationships/oleObject" Target="../embeddings/oleObject291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93.bin"/><Relationship Id="rId5" Type="http://schemas.openxmlformats.org/officeDocument/2006/relationships/image" Target="../media/image250.emf"/><Relationship Id="rId4" Type="http://schemas.openxmlformats.org/officeDocument/2006/relationships/oleObject" Target="../embeddings/oleObject292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294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253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254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55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303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63.e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62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26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266.wmf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267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268.emf"/><Relationship Id="rId4" Type="http://schemas.openxmlformats.org/officeDocument/2006/relationships/oleObject" Target="../embeddings/oleObject311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269.emf"/><Relationship Id="rId4" Type="http://schemas.openxmlformats.org/officeDocument/2006/relationships/oleObject" Target="../embeddings/oleObject312.bin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7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274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17.bin"/></Relationships>
</file>

<file path=ppt/slides/_rels/slide1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9" Type="http://schemas.openxmlformats.org/officeDocument/2006/relationships/oleObject" Target="../embeddings/oleObject336.bin"/><Relationship Id="rId21" Type="http://schemas.openxmlformats.org/officeDocument/2006/relationships/oleObject" Target="../embeddings/oleObject327.bin"/><Relationship Id="rId34" Type="http://schemas.openxmlformats.org/officeDocument/2006/relationships/image" Target="../media/image290.emf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33" Type="http://schemas.openxmlformats.org/officeDocument/2006/relationships/oleObject" Target="../embeddings/oleObject333.bin"/><Relationship Id="rId38" Type="http://schemas.openxmlformats.org/officeDocument/2006/relationships/image" Target="../media/image29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285.emf"/><Relationship Id="rId32" Type="http://schemas.openxmlformats.org/officeDocument/2006/relationships/image" Target="../media/image289.emf"/><Relationship Id="rId37" Type="http://schemas.openxmlformats.org/officeDocument/2006/relationships/oleObject" Target="../embeddings/oleObject335.bin"/><Relationship Id="rId40" Type="http://schemas.openxmlformats.org/officeDocument/2006/relationships/image" Target="../media/image293.e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287.emf"/><Relationship Id="rId36" Type="http://schemas.openxmlformats.org/officeDocument/2006/relationships/image" Target="../media/image291.emf"/><Relationship Id="rId10" Type="http://schemas.openxmlformats.org/officeDocument/2006/relationships/image" Target="../media/image278.emf"/><Relationship Id="rId19" Type="http://schemas.openxmlformats.org/officeDocument/2006/relationships/oleObject" Target="../embeddings/oleObject326.bin"/><Relationship Id="rId31" Type="http://schemas.openxmlformats.org/officeDocument/2006/relationships/oleObject" Target="../embeddings/oleObject332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288.emf"/><Relationship Id="rId35" Type="http://schemas.openxmlformats.org/officeDocument/2006/relationships/oleObject" Target="../embeddings/oleObject334.bin"/><Relationship Id="rId8" Type="http://schemas.openxmlformats.org/officeDocument/2006/relationships/image" Target="../media/image277.emf"/><Relationship Id="rId3" Type="http://schemas.openxmlformats.org/officeDocument/2006/relationships/oleObject" Target="../embeddings/oleObject318.bin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audio" Target="../media/audio2.wav"/><Relationship Id="rId7" Type="http://schemas.openxmlformats.org/officeDocument/2006/relationships/image" Target="../media/image2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38.bin"/><Relationship Id="rId5" Type="http://schemas.openxmlformats.org/officeDocument/2006/relationships/image" Target="../media/image294.emf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296.emf"/></Relationships>
</file>

<file path=ppt/slides/_rels/slide1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04.emf"/><Relationship Id="rId26" Type="http://schemas.openxmlformats.org/officeDocument/2006/relationships/image" Target="../media/image308.emf"/><Relationship Id="rId39" Type="http://schemas.openxmlformats.org/officeDocument/2006/relationships/oleObject" Target="../embeddings/oleObject358.bin"/><Relationship Id="rId21" Type="http://schemas.openxmlformats.org/officeDocument/2006/relationships/oleObject" Target="../embeddings/oleObject349.bin"/><Relationship Id="rId34" Type="http://schemas.openxmlformats.org/officeDocument/2006/relationships/image" Target="../media/image312.emf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01.e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33" Type="http://schemas.openxmlformats.org/officeDocument/2006/relationships/oleObject" Target="../embeddings/oleObject355.bin"/><Relationship Id="rId38" Type="http://schemas.openxmlformats.org/officeDocument/2006/relationships/image" Target="../media/image31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3.emf"/><Relationship Id="rId20" Type="http://schemas.openxmlformats.org/officeDocument/2006/relationships/image" Target="../media/image305.emf"/><Relationship Id="rId29" Type="http://schemas.openxmlformats.org/officeDocument/2006/relationships/oleObject" Target="../embeddings/oleObject353.bin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07.emf"/><Relationship Id="rId32" Type="http://schemas.openxmlformats.org/officeDocument/2006/relationships/image" Target="../media/image311.emf"/><Relationship Id="rId37" Type="http://schemas.openxmlformats.org/officeDocument/2006/relationships/oleObject" Target="../embeddings/oleObject357.bin"/><Relationship Id="rId40" Type="http://schemas.openxmlformats.org/officeDocument/2006/relationships/image" Target="../media/image315.e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309.emf"/><Relationship Id="rId36" Type="http://schemas.openxmlformats.org/officeDocument/2006/relationships/image" Target="../media/image313.emf"/><Relationship Id="rId10" Type="http://schemas.openxmlformats.org/officeDocument/2006/relationships/image" Target="../media/image300.emf"/><Relationship Id="rId19" Type="http://schemas.openxmlformats.org/officeDocument/2006/relationships/oleObject" Target="../embeddings/oleObject348.bin"/><Relationship Id="rId31" Type="http://schemas.openxmlformats.org/officeDocument/2006/relationships/oleObject" Target="../embeddings/oleObject354.bin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02.emf"/><Relationship Id="rId22" Type="http://schemas.openxmlformats.org/officeDocument/2006/relationships/image" Target="../media/image306.e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310.emf"/><Relationship Id="rId35" Type="http://schemas.openxmlformats.org/officeDocument/2006/relationships/oleObject" Target="../embeddings/oleObject356.bin"/><Relationship Id="rId8" Type="http://schemas.openxmlformats.org/officeDocument/2006/relationships/image" Target="../media/image299.emf"/><Relationship Id="rId3" Type="http://schemas.openxmlformats.org/officeDocument/2006/relationships/oleObject" Target="../embeddings/oleObject340.bin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35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21" Type="http://schemas.openxmlformats.org/officeDocument/2006/relationships/image" Target="../media/image9.w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3" Type="http://schemas.openxmlformats.org/officeDocument/2006/relationships/audio" Target="../media/audio2.wav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emf"/><Relationship Id="rId3" Type="http://schemas.openxmlformats.org/officeDocument/2006/relationships/audio" Target="../media/audio2.wav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emf"/><Relationship Id="rId14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3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5.emf"/><Relationship Id="rId3" Type="http://schemas.openxmlformats.org/officeDocument/2006/relationships/audio" Target="../media/audio2.wav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2.wav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2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5.emf"/><Relationship Id="rId3" Type="http://schemas.openxmlformats.org/officeDocument/2006/relationships/audio" Target="../media/audio2.wav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2.wmf"/><Relationship Id="rId3" Type="http://schemas.openxmlformats.org/officeDocument/2006/relationships/audio" Target="../media/audio2.wav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1.w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81.bin"/><Relationship Id="rId4" Type="http://schemas.openxmlformats.org/officeDocument/2006/relationships/slide" Target="slide21.xml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9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10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3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10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99.emf"/><Relationship Id="rId3" Type="http://schemas.openxmlformats.org/officeDocument/2006/relationships/audio" Target="../media/audio2.wav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1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audio" Target="../media/audio2.wav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4.e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7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2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2.emf"/><Relationship Id="rId3" Type="http://schemas.openxmlformats.org/officeDocument/2006/relationships/audio" Target="../media/audio1.wav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0.emf"/><Relationship Id="rId14" Type="http://schemas.openxmlformats.org/officeDocument/2006/relationships/slide" Target="slide1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6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44.bin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6.bin"/><Relationship Id="rId10" Type="http://schemas.openxmlformats.org/officeDocument/2006/relationships/oleObject" Target="../embeddings/oleObject133.bin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12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2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6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audio" Target="../media/audio1.wav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27.e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2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31.emf"/><Relationship Id="rId3" Type="http://schemas.openxmlformats.org/officeDocument/2006/relationships/audio" Target="../media/audio2.wav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30.emf"/><Relationship Id="rId5" Type="http://schemas.openxmlformats.org/officeDocument/2006/relationships/image" Target="../media/image124.wmf"/><Relationship Id="rId15" Type="http://schemas.openxmlformats.org/officeDocument/2006/relationships/image" Target="../media/image132.e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7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audio" Target="../media/audio2.wav"/><Relationship Id="rId7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34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3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8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40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42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8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4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47.emf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164.e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62.emf"/><Relationship Id="rId8" Type="http://schemas.openxmlformats.org/officeDocument/2006/relationships/image" Target="../media/image15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207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6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6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1.emf"/><Relationship Id="rId5" Type="http://schemas.openxmlformats.org/officeDocument/2006/relationships/oleObject" Target="../embeddings/oleObject213.bin"/><Relationship Id="rId4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7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74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181.wmf"/><Relationship Id="rId3" Type="http://schemas.openxmlformats.org/officeDocument/2006/relationships/audio" Target="../media/audio2.wav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79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audio" Target="../media/audio2.wav"/><Relationship Id="rId7" Type="http://schemas.openxmlformats.org/officeDocument/2006/relationships/image" Target="../media/image1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87.wmf"/><Relationship Id="rId5" Type="http://schemas.openxmlformats.org/officeDocument/2006/relationships/image" Target="../media/image184.e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86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audio" Target="../media/audio2.wav"/><Relationship Id="rId7" Type="http://schemas.openxmlformats.org/officeDocument/2006/relationships/image" Target="../media/image1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19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231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9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96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9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41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04.w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246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10.emf"/><Relationship Id="rId3" Type="http://schemas.openxmlformats.org/officeDocument/2006/relationships/audio" Target="../media/audio2.wav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1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4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09.wmf"/><Relationship Id="rId5" Type="http://schemas.openxmlformats.org/officeDocument/2006/relationships/image" Target="../media/image206.emf"/><Relationship Id="rId15" Type="http://schemas.openxmlformats.org/officeDocument/2006/relationships/image" Target="../media/image211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17.wmf"/><Relationship Id="rId3" Type="http://schemas.openxmlformats.org/officeDocument/2006/relationships/audio" Target="../media/audio2.wav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16.wmf"/><Relationship Id="rId5" Type="http://schemas.openxmlformats.org/officeDocument/2006/relationships/image" Target="../media/image213.emf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60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6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25.wmf"/><Relationship Id="rId3" Type="http://schemas.openxmlformats.org/officeDocument/2006/relationships/audio" Target="../media/audio2.wav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68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31.wmf"/><Relationship Id="rId3" Type="http://schemas.openxmlformats.org/officeDocument/2006/relationships/audio" Target="../media/audio2.wav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29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第二章 逻辑代数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250825" y="1223963"/>
            <a:ext cx="3059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 </a:t>
            </a: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知识要点</a:t>
            </a:r>
            <a:endParaRPr lang="en-US" altLang="zh-CN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250825" y="2276475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1、逻辑代数的基本概念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250825" y="3284538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、逻辑代数的公理、定理和规则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250825" y="429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、逻辑函数表达式的形式与变换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250825" y="5300663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、逻辑函数的化简方法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build="p" autoUpdateAnimBg="0"/>
      <p:bldP spid="295943" grpId="0" build="p" autoUpdateAnimBg="0"/>
      <p:bldP spid="295944" grpId="0" build="p" autoUpdateAnimBg="0"/>
      <p:bldP spid="29594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55088" cy="5903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  <a:endParaRPr lang="en-US" altLang="zh-CN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mtClean="0"/>
          </a:p>
        </p:txBody>
      </p:sp>
      <p:grpSp>
        <p:nvGrpSpPr>
          <p:cNvPr id="98356" name="Group 52"/>
          <p:cNvGrpSpPr>
            <a:grpSpLocks/>
          </p:cNvGrpSpPr>
          <p:nvPr/>
        </p:nvGrpSpPr>
        <p:grpSpPr bwMode="auto">
          <a:xfrm>
            <a:off x="5105400" y="2971800"/>
            <a:ext cx="2292350" cy="3398838"/>
            <a:chOff x="3216" y="1872"/>
            <a:chExt cx="1444" cy="2141"/>
          </a:xfrm>
        </p:grpSpPr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1   1   1</a:t>
              </a:r>
              <a:endParaRPr lang="zh-CN" altLang="en-US" sz="3200">
                <a:solidFill>
                  <a:schemeClr val="hlink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1   0   0</a:t>
              </a:r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0   1   0</a:t>
              </a:r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 0   0   0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3216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   B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98354" name="Group 50"/>
          <p:cNvGrpSpPr>
            <a:grpSpLocks/>
          </p:cNvGrpSpPr>
          <p:nvPr/>
        </p:nvGrpSpPr>
        <p:grpSpPr bwMode="auto">
          <a:xfrm>
            <a:off x="1447800" y="3048000"/>
            <a:ext cx="2419350" cy="3360738"/>
            <a:chOff x="912" y="1920"/>
            <a:chExt cx="1524" cy="2117"/>
          </a:xfrm>
        </p:grpSpPr>
        <p:sp>
          <p:nvSpPr>
            <p:cNvPr id="98308" name="Line 4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129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960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F</a:t>
              </a:r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912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 断  灭</a:t>
              </a: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912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 闭  灭</a:t>
              </a: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912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 断  灭</a:t>
              </a: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912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 闭  亮</a:t>
              </a:r>
            </a:p>
          </p:txBody>
        </p:sp>
      </p:grp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3268663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3040063" y="1676400"/>
            <a:ext cx="4587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3116263" y="1828800"/>
            <a:ext cx="3063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3268663" y="1828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3276600" y="1143000"/>
            <a:ext cx="7572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V="1">
            <a:off x="4033838" y="838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4338638" y="1143000"/>
            <a:ext cx="5381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V="1">
            <a:off x="4873625" y="838200"/>
            <a:ext cx="306388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5181600" y="1143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5638800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5332413" y="1676400"/>
            <a:ext cx="601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5638800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3268663" y="2667000"/>
            <a:ext cx="23701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>
            <a:off x="56388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V="1">
            <a:off x="5408613" y="1752600"/>
            <a:ext cx="45085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5484813" y="1752600"/>
            <a:ext cx="301625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4110038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0" name="Rectangle 41"/>
          <p:cNvSpPr>
            <a:spLocks noChangeArrowheads="1"/>
          </p:cNvSpPr>
          <p:nvPr/>
        </p:nvSpPr>
        <p:spPr bwMode="auto">
          <a:xfrm>
            <a:off x="5992813" y="150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2581275" y="15351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2" name="Rectangle 43"/>
          <p:cNvSpPr>
            <a:spLocks noChangeArrowheads="1"/>
          </p:cNvSpPr>
          <p:nvPr/>
        </p:nvSpPr>
        <p:spPr bwMode="auto">
          <a:xfrm>
            <a:off x="3879850" y="1077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3" name="Rectangle 44"/>
          <p:cNvSpPr>
            <a:spLocks noChangeArrowheads="1"/>
          </p:cNvSpPr>
          <p:nvPr/>
        </p:nvSpPr>
        <p:spPr bwMode="auto">
          <a:xfrm>
            <a:off x="4797425" y="10779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4953000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50" name="Group 14"/>
          <p:cNvGrpSpPr>
            <a:grpSpLocks/>
          </p:cNvGrpSpPr>
          <p:nvPr/>
        </p:nvGrpSpPr>
        <p:grpSpPr bwMode="auto">
          <a:xfrm>
            <a:off x="0" y="3048000"/>
            <a:ext cx="9124950" cy="1189038"/>
            <a:chOff x="0" y="1920"/>
            <a:chExt cx="5748" cy="749"/>
          </a:xfrm>
        </p:grpSpPr>
        <p:sp>
          <p:nvSpPr>
            <p:cNvPr id="83977" name="Rectangle 5"/>
            <p:cNvSpPr>
              <a:spLocks noChangeArrowheads="1"/>
            </p:cNvSpPr>
            <p:nvPr/>
          </p:nvSpPr>
          <p:spPr bwMode="auto">
            <a:xfrm>
              <a:off x="0" y="230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1的是原变量</a:t>
              </a:r>
              <a:r>
                <a:rPr lang="zh-CN" altLang="en-US" sz="3200">
                  <a:effectLst/>
                  <a:latin typeface="黑体" pitchFamily="49" charset="-122"/>
                </a:rPr>
                <a:t>。</a:t>
              </a:r>
            </a:p>
          </p:txBody>
        </p:sp>
        <p:sp>
          <p:nvSpPr>
            <p:cNvPr id="83978" name="Rectangle 6"/>
            <p:cNvSpPr>
              <a:spLocks noChangeArrowheads="1"/>
            </p:cNvSpPr>
            <p:nvPr/>
          </p:nvSpPr>
          <p:spPr bwMode="auto">
            <a:xfrm>
              <a:off x="0" y="192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在卡诺图中,变量取值为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0的是反变量</a:t>
              </a:r>
              <a:r>
                <a:rPr lang="zh-CN" altLang="en-US" sz="3200">
                  <a:effectLst/>
                  <a:latin typeface="黑体" pitchFamily="49" charset="-122"/>
                </a:rPr>
                <a:t>，变量取值</a:t>
              </a:r>
            </a:p>
          </p:txBody>
        </p:sp>
      </p:grp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-77788" y="266700"/>
            <a:ext cx="9349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将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尽可能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多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(n=0,1,2    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个相邻的1格圈在</a:t>
            </a:r>
          </a:p>
        </p:txBody>
      </p:sp>
      <p:graphicFrame>
        <p:nvGraphicFramePr>
          <p:cNvPr id="83972" name="Object 10"/>
          <p:cNvGraphicFramePr>
            <a:graphicFrameLocks noChangeAspect="1"/>
          </p:cNvGraphicFramePr>
          <p:nvPr/>
        </p:nvGraphicFramePr>
        <p:xfrm>
          <a:off x="5257800" y="457200"/>
          <a:ext cx="4492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5" name="Equation" r:id="rId4" imgW="254160" imgH="101520" progId="Equation.3">
                  <p:embed/>
                </p:oleObj>
              </mc:Choice>
              <mc:Fallback>
                <p:oleObj name="Equation" r:id="rId4" imgW="254160" imgH="10152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4492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0" y="914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一起，得到一个卡诺圈，对应卡诺圈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发生过变化的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0" y="1524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被消去，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没变化过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的保留，以此得到一个乘积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0" y="2209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项。</a:t>
            </a: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0" y="4800600"/>
            <a:ext cx="786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2、按第一条将卡诺图中所有的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1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格圈完。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0" y="288925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3、将所得到的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乘积项相加</a:t>
            </a:r>
            <a:r>
              <a:rPr lang="zh-CN" altLang="en-US" sz="3200" dirty="0">
                <a:effectLst/>
                <a:latin typeface="黑体" pitchFamily="49" charset="-122"/>
              </a:rPr>
              <a:t>，得到函数的最简与或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1600200"/>
            <a:ext cx="603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4、任何一个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格可以多次圈用.</a:t>
            </a:r>
          </a:p>
        </p:txBody>
      </p:sp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0" y="2514600"/>
            <a:ext cx="9080500" cy="1162050"/>
            <a:chOff x="0" y="1584"/>
            <a:chExt cx="5720" cy="732"/>
          </a:xfrm>
        </p:grpSpPr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0" y="1584"/>
              <a:ext cx="5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5、每一个卡诺圈中至少要包含一个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独立的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格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0" y="1951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否则所得到的乘积项是多余的。</a:t>
              </a:r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-36513" y="4076700"/>
            <a:ext cx="8851900" cy="1150938"/>
            <a:chOff x="-23" y="2568"/>
            <a:chExt cx="5576" cy="725"/>
          </a:xfrm>
        </p:grpSpPr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-23" y="2568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6、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个相邻的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格圈在一起,必须组成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矩形或正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-23" y="292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方形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0" y="56388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7、卡诺图中的卡诺圈应尽可能的少。</a:t>
            </a:r>
          </a:p>
        </p:txBody>
      </p:sp>
      <p:sp>
        <p:nvSpPr>
          <p:cNvPr id="84999" name="Rectangle 12"/>
          <p:cNvSpPr>
            <a:spLocks noChangeArrowheads="1"/>
          </p:cNvSpPr>
          <p:nvPr/>
        </p:nvSpPr>
        <p:spPr bwMode="auto">
          <a:xfrm>
            <a:off x="0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式。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build="p" autoUpdateAnimBg="0"/>
      <p:bldP spid="1536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0034" y="2143116"/>
            <a:ext cx="7215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从“</a:t>
            </a:r>
            <a:r>
              <a:rPr lang="zh-CN" altLang="en-US" sz="3200" dirty="0" smtClean="0">
                <a:solidFill>
                  <a:srgbClr val="FFFF00"/>
                </a:solidFill>
              </a:rPr>
              <a:t>画圈选择</a:t>
            </a:r>
            <a:r>
              <a:rPr lang="zh-CN" altLang="en-US" sz="3200" dirty="0" smtClean="0"/>
              <a:t>”</a:t>
            </a:r>
            <a:r>
              <a:rPr lang="zh-CN" altLang="en-US" sz="3200" dirty="0" smtClean="0">
                <a:solidFill>
                  <a:srgbClr val="FFFF00"/>
                </a:solidFill>
              </a:rPr>
              <a:t>最少</a:t>
            </a:r>
            <a:r>
              <a:rPr lang="zh-CN" altLang="en-US" sz="3200" dirty="0" smtClean="0"/>
              <a:t>的“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”开始，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FF00"/>
                </a:solidFill>
              </a:rPr>
              <a:t>尽可能画“大圈”！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642918"/>
            <a:ext cx="8186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在诺图中</a:t>
            </a:r>
            <a:r>
              <a:rPr lang="zh-CN" altLang="en-US" sz="3200" dirty="0" smtClean="0">
                <a:solidFill>
                  <a:srgbClr val="FFFF00"/>
                </a:solidFill>
              </a:rPr>
              <a:t>“圈</a:t>
            </a:r>
            <a:r>
              <a:rPr lang="en-US" altLang="zh-CN" sz="3200" dirty="0" smtClean="0">
                <a:solidFill>
                  <a:srgbClr val="FFFF00"/>
                </a:solidFill>
              </a:rPr>
              <a:t>1</a:t>
            </a:r>
            <a:r>
              <a:rPr lang="zh-CN" altLang="en-US" sz="3200" dirty="0" smtClean="0">
                <a:solidFill>
                  <a:srgbClr val="FFFF00"/>
                </a:solidFill>
              </a:rPr>
              <a:t>”</a:t>
            </a:r>
            <a:r>
              <a:rPr lang="zh-CN" altLang="en-US" sz="3200" dirty="0" smtClean="0"/>
              <a:t>，得到</a:t>
            </a:r>
            <a:r>
              <a:rPr lang="zh-CN" altLang="en-US" sz="3200" dirty="0" smtClean="0">
                <a:solidFill>
                  <a:srgbClr val="FFFF00"/>
                </a:solidFill>
              </a:rPr>
              <a:t>最简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FF00"/>
                </a:solidFill>
              </a:rPr>
              <a:t>“与或”式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00034" y="4143380"/>
            <a:ext cx="7715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格雷码（</a:t>
            </a:r>
            <a:r>
              <a:rPr lang="en-US" altLang="zh-CN" sz="3200" dirty="0" smtClean="0"/>
              <a:t>Gray</a:t>
            </a:r>
            <a:r>
              <a:rPr lang="zh-CN" altLang="en-US" sz="3200" dirty="0" smtClean="0"/>
              <a:t>码）首尾相连，</a:t>
            </a:r>
            <a:endParaRPr lang="en-US" altLang="zh-CN" sz="3200" dirty="0" smtClean="0"/>
          </a:p>
          <a:p>
            <a:r>
              <a:rPr lang="zh-CN" altLang="en-US" sz="3200" dirty="0" smtClean="0"/>
              <a:t>卡诺图</a:t>
            </a:r>
            <a:r>
              <a:rPr lang="zh-CN" altLang="en-US" sz="3200" dirty="0" smtClean="0">
                <a:solidFill>
                  <a:srgbClr val="FFFF00"/>
                </a:solidFill>
              </a:rPr>
              <a:t>首尾相连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51" name="Rectangle 127"/>
          <p:cNvSpPr>
            <a:spLocks noChangeArrowheads="1"/>
          </p:cNvSpPr>
          <p:nvPr/>
        </p:nvSpPr>
        <p:spPr bwMode="auto">
          <a:xfrm>
            <a:off x="914400" y="269557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52" name="Line 128"/>
          <p:cNvSpPr>
            <a:spLocks noChangeShapeType="1"/>
          </p:cNvSpPr>
          <p:nvPr/>
        </p:nvSpPr>
        <p:spPr bwMode="auto">
          <a:xfrm>
            <a:off x="914400" y="3990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3" name="Line 129"/>
          <p:cNvSpPr>
            <a:spLocks noChangeShapeType="1"/>
          </p:cNvSpPr>
          <p:nvPr/>
        </p:nvSpPr>
        <p:spPr bwMode="auto">
          <a:xfrm>
            <a:off x="2362200" y="269557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4" name="Line 130"/>
          <p:cNvSpPr>
            <a:spLocks noChangeShapeType="1"/>
          </p:cNvSpPr>
          <p:nvPr/>
        </p:nvSpPr>
        <p:spPr bwMode="auto">
          <a:xfrm flipH="1" flipV="1">
            <a:off x="381000" y="22383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22" name="Rectangle 131"/>
          <p:cNvSpPr>
            <a:spLocks noChangeArrowheads="1"/>
          </p:cNvSpPr>
          <p:nvPr/>
        </p:nvSpPr>
        <p:spPr bwMode="auto">
          <a:xfrm>
            <a:off x="1447800" y="2070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3" name="Rectangle 132"/>
          <p:cNvSpPr>
            <a:spLocks noChangeArrowheads="1"/>
          </p:cNvSpPr>
          <p:nvPr/>
        </p:nvSpPr>
        <p:spPr bwMode="auto">
          <a:xfrm>
            <a:off x="457200" y="2984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4" name="Rectangle 133"/>
          <p:cNvSpPr>
            <a:spLocks noChangeArrowheads="1"/>
          </p:cNvSpPr>
          <p:nvPr/>
        </p:nvSpPr>
        <p:spPr bwMode="auto">
          <a:xfrm>
            <a:off x="2895600" y="2070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5" name="Rectangle 134"/>
          <p:cNvSpPr>
            <a:spLocks noChangeArrowheads="1"/>
          </p:cNvSpPr>
          <p:nvPr/>
        </p:nvSpPr>
        <p:spPr bwMode="auto">
          <a:xfrm>
            <a:off x="457200" y="4279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6" name="Rectangle 135"/>
          <p:cNvSpPr>
            <a:spLocks noChangeArrowheads="1"/>
          </p:cNvSpPr>
          <p:nvPr/>
        </p:nvSpPr>
        <p:spPr bwMode="auto">
          <a:xfrm>
            <a:off x="304800" y="2374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27" name="Rectangle 136"/>
          <p:cNvSpPr>
            <a:spLocks noChangeArrowheads="1"/>
          </p:cNvSpPr>
          <p:nvPr/>
        </p:nvSpPr>
        <p:spPr bwMode="auto">
          <a:xfrm>
            <a:off x="6858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28" name="Rectangle 137"/>
          <p:cNvSpPr>
            <a:spLocks noChangeArrowheads="1"/>
          </p:cNvSpPr>
          <p:nvPr/>
        </p:nvSpPr>
        <p:spPr bwMode="auto">
          <a:xfrm>
            <a:off x="0" y="168910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29" name="Rectangle 138"/>
          <p:cNvSpPr>
            <a:spLocks noChangeArrowheads="1"/>
          </p:cNvSpPr>
          <p:nvPr/>
        </p:nvSpPr>
        <p:spPr bwMode="auto">
          <a:xfrm>
            <a:off x="1371600" y="3060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0" name="Rectangle 139"/>
          <p:cNvSpPr>
            <a:spLocks noChangeArrowheads="1"/>
          </p:cNvSpPr>
          <p:nvPr/>
        </p:nvSpPr>
        <p:spPr bwMode="auto">
          <a:xfrm>
            <a:off x="2819400" y="3060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1" name="Rectangle 140"/>
          <p:cNvSpPr>
            <a:spLocks noChangeArrowheads="1"/>
          </p:cNvSpPr>
          <p:nvPr/>
        </p:nvSpPr>
        <p:spPr bwMode="auto">
          <a:xfrm>
            <a:off x="1371600" y="4356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65" name="Rectangle 141"/>
          <p:cNvSpPr>
            <a:spLocks noChangeArrowheads="1"/>
          </p:cNvSpPr>
          <p:nvPr/>
        </p:nvSpPr>
        <p:spPr bwMode="auto">
          <a:xfrm>
            <a:off x="5410200" y="261937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66" name="Line 142"/>
          <p:cNvSpPr>
            <a:spLocks noChangeShapeType="1"/>
          </p:cNvSpPr>
          <p:nvPr/>
        </p:nvSpPr>
        <p:spPr bwMode="auto">
          <a:xfrm>
            <a:off x="5410200" y="39147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7" name="Line 143"/>
          <p:cNvSpPr>
            <a:spLocks noChangeShapeType="1"/>
          </p:cNvSpPr>
          <p:nvPr/>
        </p:nvSpPr>
        <p:spPr bwMode="auto">
          <a:xfrm>
            <a:off x="6858000" y="261937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 flipH="1" flipV="1">
            <a:off x="4876800" y="21621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36" name="Rectangle 145"/>
          <p:cNvSpPr>
            <a:spLocks noChangeArrowheads="1"/>
          </p:cNvSpPr>
          <p:nvPr/>
        </p:nvSpPr>
        <p:spPr bwMode="auto">
          <a:xfrm>
            <a:off x="59436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7" name="Rectangle 146"/>
          <p:cNvSpPr>
            <a:spLocks noChangeArrowheads="1"/>
          </p:cNvSpPr>
          <p:nvPr/>
        </p:nvSpPr>
        <p:spPr bwMode="auto">
          <a:xfrm>
            <a:off x="4953000" y="29083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8" name="Rectangle 147"/>
          <p:cNvSpPr>
            <a:spLocks noChangeArrowheads="1"/>
          </p:cNvSpPr>
          <p:nvPr/>
        </p:nvSpPr>
        <p:spPr bwMode="auto">
          <a:xfrm>
            <a:off x="73914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9" name="Rectangle 148"/>
          <p:cNvSpPr>
            <a:spLocks noChangeArrowheads="1"/>
          </p:cNvSpPr>
          <p:nvPr/>
        </p:nvSpPr>
        <p:spPr bwMode="auto">
          <a:xfrm>
            <a:off x="4953000" y="4203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0" name="Rectangle 149"/>
          <p:cNvSpPr>
            <a:spLocks noChangeArrowheads="1"/>
          </p:cNvSpPr>
          <p:nvPr/>
        </p:nvSpPr>
        <p:spPr bwMode="auto">
          <a:xfrm>
            <a:off x="4800600" y="2298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41" name="Rectangle 150"/>
          <p:cNvSpPr>
            <a:spLocks noChangeArrowheads="1"/>
          </p:cNvSpPr>
          <p:nvPr/>
        </p:nvSpPr>
        <p:spPr bwMode="auto">
          <a:xfrm>
            <a:off x="5181600" y="1917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42" name="Rectangle 151"/>
          <p:cNvSpPr>
            <a:spLocks noChangeArrowheads="1"/>
          </p:cNvSpPr>
          <p:nvPr/>
        </p:nvSpPr>
        <p:spPr bwMode="auto">
          <a:xfrm>
            <a:off x="4495800" y="161290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43" name="Rectangle 153"/>
          <p:cNvSpPr>
            <a:spLocks noChangeArrowheads="1"/>
          </p:cNvSpPr>
          <p:nvPr/>
        </p:nvSpPr>
        <p:spPr bwMode="auto">
          <a:xfrm>
            <a:off x="7315200" y="2984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4" name="Rectangle 154"/>
          <p:cNvSpPr>
            <a:spLocks noChangeArrowheads="1"/>
          </p:cNvSpPr>
          <p:nvPr/>
        </p:nvSpPr>
        <p:spPr bwMode="auto">
          <a:xfrm>
            <a:off x="5867400" y="4279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79" name="Oval 155"/>
          <p:cNvSpPr>
            <a:spLocks noChangeArrowheads="1"/>
          </p:cNvSpPr>
          <p:nvPr/>
        </p:nvSpPr>
        <p:spPr bwMode="auto">
          <a:xfrm>
            <a:off x="900113" y="2781300"/>
            <a:ext cx="29718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0" name="Oval 156"/>
          <p:cNvSpPr>
            <a:spLocks noChangeArrowheads="1"/>
          </p:cNvSpPr>
          <p:nvPr/>
        </p:nvSpPr>
        <p:spPr bwMode="auto">
          <a:xfrm rot="-5400000">
            <a:off x="315913" y="3508375"/>
            <a:ext cx="27432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1" name="Oval 157"/>
          <p:cNvSpPr>
            <a:spLocks noChangeArrowheads="1"/>
          </p:cNvSpPr>
          <p:nvPr/>
        </p:nvSpPr>
        <p:spPr bwMode="auto">
          <a:xfrm>
            <a:off x="5410200" y="391477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2" name="Oval 158"/>
          <p:cNvSpPr>
            <a:spLocks noChangeArrowheads="1"/>
          </p:cNvSpPr>
          <p:nvPr/>
        </p:nvSpPr>
        <p:spPr bwMode="auto">
          <a:xfrm>
            <a:off x="6858000" y="261937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4795" name="Group 171"/>
          <p:cNvGrpSpPr>
            <a:grpSpLocks/>
          </p:cNvGrpSpPr>
          <p:nvPr/>
        </p:nvGrpSpPr>
        <p:grpSpPr bwMode="auto">
          <a:xfrm>
            <a:off x="1116013" y="5661025"/>
            <a:ext cx="6661150" cy="733425"/>
            <a:chOff x="864" y="2976"/>
            <a:chExt cx="4196" cy="462"/>
          </a:xfrm>
        </p:grpSpPr>
        <p:graphicFrame>
          <p:nvGraphicFramePr>
            <p:cNvPr id="86051" name="Object 169"/>
            <p:cNvGraphicFramePr>
              <a:graphicFrameLocks noChangeAspect="1"/>
            </p:cNvGraphicFramePr>
            <p:nvPr/>
          </p:nvGraphicFramePr>
          <p:xfrm>
            <a:off x="864" y="3072"/>
            <a:ext cx="11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5" name="Equation" r:id="rId4" imgW="1092600" imgH="355680" progId="Equation.3">
                    <p:embed/>
                  </p:oleObj>
                </mc:Choice>
                <mc:Fallback>
                  <p:oleObj name="Equation" r:id="rId4" imgW="1092600" imgH="35568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72"/>
                          <a:ext cx="111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170"/>
            <p:cNvGraphicFramePr>
              <a:graphicFrameLocks noChangeAspect="1"/>
            </p:cNvGraphicFramePr>
            <p:nvPr/>
          </p:nvGraphicFramePr>
          <p:xfrm>
            <a:off x="3600" y="2976"/>
            <a:ext cx="146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6" name="Equation" r:id="rId6" imgW="1435320" imgH="355680" progId="Equation.3">
                    <p:embed/>
                  </p:oleObj>
                </mc:Choice>
                <mc:Fallback>
                  <p:oleObj name="Equation" r:id="rId6" imgW="1435320" imgH="35568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460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50" name="Rectangle 172"/>
          <p:cNvSpPr>
            <a:spLocks noChangeArrowheads="1"/>
          </p:cNvSpPr>
          <p:nvPr/>
        </p:nvSpPr>
        <p:spPr bwMode="auto">
          <a:xfrm>
            <a:off x="0" y="315913"/>
            <a:ext cx="623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(1)</a:t>
            </a:r>
            <a:r>
              <a:rPr lang="zh-CN" altLang="en-US" sz="3200">
                <a:effectLst/>
                <a:latin typeface="黑体" pitchFamily="49" charset="-122"/>
              </a:rPr>
              <a:t>、圈</a:t>
            </a:r>
            <a:r>
              <a:rPr lang="zh-CN" altLang="en-US" sz="3200">
                <a:effectLst/>
              </a:rPr>
              <a:t>“</a:t>
            </a:r>
            <a:r>
              <a:rPr lang="en-US" altLang="zh-CN" sz="3200">
                <a:effectLst/>
                <a:latin typeface="黑体" pitchFamily="49" charset="-122"/>
              </a:rPr>
              <a:t>1</a:t>
            </a:r>
            <a:r>
              <a:rPr lang="en-US" altLang="zh-CN" sz="3200">
                <a:effectLst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所得的逻辑函数表达式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9" grpId="0" animBg="1"/>
      <p:bldP spid="154780" grpId="0" animBg="1"/>
      <p:bldP spid="154781" grpId="0" animBg="1"/>
      <p:bldP spid="15478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57275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                                                                                                                                                                                                  </a:t>
            </a:r>
            <a:endParaRPr lang="en-US" altLang="zh-CN" sz="2800" smtClean="0"/>
          </a:p>
        </p:txBody>
      </p:sp>
      <p:sp>
        <p:nvSpPr>
          <p:cNvPr id="157879" name="Rectangle 183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880" name="Line 184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1" name="Line 185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2" name="Line 186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3" name="Line 187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4" name="Line 188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7049" name="Rectangle 189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7050" name="Rectangle 190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7051" name="Rectangle 191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7052" name="Rectangle 192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7053" name="Rectangle 193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7054" name="Rectangle 194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5" name="Rectangle 195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7056" name="Rectangle 196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7057" name="Rectangle 197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3</a:t>
            </a:r>
            <a:endParaRPr lang="en-US" altLang="zh-CN" dirty="0">
              <a:effectLst/>
              <a:latin typeface="黑体" pitchFamily="49" charset="-122"/>
            </a:endParaRPr>
          </a:p>
        </p:txBody>
      </p:sp>
      <p:sp>
        <p:nvSpPr>
          <p:cNvPr id="87058" name="Rectangle 198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9" name="Rectangle 199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0" name="Rectangle 200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1" name="Rectangle 20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2" name="Rectangle 202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3" name="Rectangle 203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7901" name="Oval 205"/>
          <p:cNvSpPr>
            <a:spLocks noChangeArrowheads="1"/>
          </p:cNvSpPr>
          <p:nvPr/>
        </p:nvSpPr>
        <p:spPr bwMode="auto">
          <a:xfrm>
            <a:off x="1905000" y="32004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2" name="Oval 206"/>
          <p:cNvSpPr>
            <a:spLocks noChangeArrowheads="1"/>
          </p:cNvSpPr>
          <p:nvPr/>
        </p:nvSpPr>
        <p:spPr bwMode="auto">
          <a:xfrm>
            <a:off x="3048000" y="19812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3" name="Oval 207"/>
          <p:cNvSpPr>
            <a:spLocks noChangeArrowheads="1"/>
          </p:cNvSpPr>
          <p:nvPr/>
        </p:nvSpPr>
        <p:spPr bwMode="auto">
          <a:xfrm rot="-5400000">
            <a:off x="4991100" y="25527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7909" name="Object 213"/>
          <p:cNvGraphicFramePr>
            <a:graphicFrameLocks noChangeAspect="1"/>
          </p:cNvGraphicFramePr>
          <p:nvPr/>
        </p:nvGraphicFramePr>
        <p:xfrm>
          <a:off x="2362200" y="4953000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4" name="Equation" r:id="rId4" imgW="2007000" imgH="381240" progId="Equation.3">
                  <p:embed/>
                </p:oleObj>
              </mc:Choice>
              <mc:Fallback>
                <p:oleObj name="Equation" r:id="rId4" imgW="20070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0"/>
                        <a:ext cx="32178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285852" y="285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解法一：</a:t>
            </a:r>
            <a:endParaRPr lang="en-US" altLang="zh-CN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" grpId="0" animBg="1"/>
      <p:bldP spid="157902" grpId="0" animBg="1"/>
      <p:bldP spid="15790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8080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2" name="Rectangle 20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3" name="Rectangle 21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4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5" name="Rectangle 23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6" name="Rectangle 24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4267200" y="19050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 rot="5400000">
            <a:off x="2400300" y="26289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1600200" y="3276600"/>
            <a:ext cx="5410200" cy="1216025"/>
            <a:chOff x="1008" y="2064"/>
            <a:chExt cx="3408" cy="766"/>
          </a:xfrm>
        </p:grpSpPr>
        <p:sp>
          <p:nvSpPr>
            <p:cNvPr id="194588" name="Arc 28"/>
            <p:cNvSpPr>
              <a:spLocks/>
            </p:cNvSpPr>
            <p:nvPr/>
          </p:nvSpPr>
          <p:spPr bwMode="auto">
            <a:xfrm>
              <a:off x="1008" y="2064"/>
              <a:ext cx="768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89" name="Arc 29"/>
            <p:cNvSpPr>
              <a:spLocks/>
            </p:cNvSpPr>
            <p:nvPr/>
          </p:nvSpPr>
          <p:spPr bwMode="auto">
            <a:xfrm flipH="1">
              <a:off x="3552" y="2112"/>
              <a:ext cx="864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4597" name="Object 37"/>
          <p:cNvGraphicFramePr>
            <a:graphicFrameLocks noChangeAspect="1"/>
          </p:cNvGraphicFramePr>
          <p:nvPr/>
        </p:nvGraphicFramePr>
        <p:xfrm>
          <a:off x="2339975" y="5084763"/>
          <a:ext cx="3184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Equation" r:id="rId4" imgW="1981800" imgH="381240" progId="Equation.3">
                  <p:embed/>
                </p:oleObj>
              </mc:Choice>
              <mc:Fallback>
                <p:oleObj name="Equation" r:id="rId4" imgW="1981800" imgH="3812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31845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285852" y="285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解法二：</a:t>
            </a:r>
            <a:endParaRPr lang="en-US" altLang="zh-CN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6" grpId="0" animBg="1"/>
      <p:bldP spid="19458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1028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589" name="Line 1029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0" name="Line 1030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1" name="Line 1031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2" name="Line 1032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3" name="Line 1033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9096" name="Rectangle 1034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9097" name="Rectangle 1035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9098" name="Rectangle 1036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9099" name="Rectangle 1037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9100" name="Rectangle 1038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9101" name="Rectangle 1039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2" name="Rectangle 1040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9103" name="Rectangle 1041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9104" name="Rectangle 1042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9105" name="Rectangle 1043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6" name="Rectangle 1044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7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8" name="Rectangle 1047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9" name="Rectangle 1048"/>
          <p:cNvSpPr>
            <a:spLocks noChangeArrowheads="1"/>
          </p:cNvSpPr>
          <p:nvPr/>
        </p:nvSpPr>
        <p:spPr bwMode="auto">
          <a:xfrm>
            <a:off x="45720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5610" name="Oval 1050"/>
          <p:cNvSpPr>
            <a:spLocks noChangeArrowheads="1"/>
          </p:cNvSpPr>
          <p:nvPr/>
        </p:nvSpPr>
        <p:spPr bwMode="auto">
          <a:xfrm>
            <a:off x="1905000" y="1905000"/>
            <a:ext cx="10668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1" name="Oval 1051"/>
          <p:cNvSpPr>
            <a:spLocks noChangeArrowheads="1"/>
          </p:cNvSpPr>
          <p:nvPr/>
        </p:nvSpPr>
        <p:spPr bwMode="auto">
          <a:xfrm>
            <a:off x="29718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2" name="Oval 1052"/>
          <p:cNvSpPr>
            <a:spLocks noChangeArrowheads="1"/>
          </p:cNvSpPr>
          <p:nvPr/>
        </p:nvSpPr>
        <p:spPr bwMode="auto">
          <a:xfrm>
            <a:off x="41910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3" name="Oval 1053"/>
          <p:cNvSpPr>
            <a:spLocks noChangeArrowheads="1"/>
          </p:cNvSpPr>
          <p:nvPr/>
        </p:nvSpPr>
        <p:spPr bwMode="auto">
          <a:xfrm rot="-5400000">
            <a:off x="3581400" y="2438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621" name="Object 1061"/>
          <p:cNvGraphicFramePr>
            <a:graphicFrameLocks noChangeAspect="1"/>
          </p:cNvGraphicFramePr>
          <p:nvPr/>
        </p:nvGraphicFramePr>
        <p:xfrm>
          <a:off x="1828800" y="5029200"/>
          <a:ext cx="4859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1" name="Equation" r:id="rId4" imgW="3035880" imgH="355680" progId="Equation.3">
                  <p:embed/>
                </p:oleObj>
              </mc:Choice>
              <mc:Fallback>
                <p:oleObj name="Equation" r:id="rId4" imgW="3035880" imgH="3556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48593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 animBg="1"/>
      <p:bldP spid="195611" grpId="0" animBg="1"/>
      <p:bldP spid="195612" grpId="0" animBg="1"/>
      <p:bldP spid="19561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1029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6614" name="Line 1030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5" name="Line 1031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6" name="Line 1032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7" name="Line 1033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8" name="Line 1034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0120" name="Rectangle 1035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0121" name="Rectangle 1036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0122" name="Rectangle 1037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0123" name="Rectangle 1038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0124" name="Rectangle 1039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0125" name="Rectangle 1040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26" name="Rectangle 1041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0127" name="Rectangle 1042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0128" name="Rectangle 1043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0129" name="Rectangle 1044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0" name="Rectangle 1045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1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2" name="Rectangle 1047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6636" name="Group 1052"/>
          <p:cNvGrpSpPr>
            <a:grpSpLocks/>
          </p:cNvGrpSpPr>
          <p:nvPr/>
        </p:nvGrpSpPr>
        <p:grpSpPr bwMode="auto">
          <a:xfrm>
            <a:off x="1444625" y="1905000"/>
            <a:ext cx="5513388" cy="2514600"/>
            <a:chOff x="910" y="1200"/>
            <a:chExt cx="3473" cy="1584"/>
          </a:xfrm>
        </p:grpSpPr>
        <p:sp>
          <p:nvSpPr>
            <p:cNvPr id="196634" name="Arc 1050"/>
            <p:cNvSpPr>
              <a:spLocks/>
            </p:cNvSpPr>
            <p:nvPr/>
          </p:nvSpPr>
          <p:spPr bwMode="auto">
            <a:xfrm>
              <a:off x="910" y="1249"/>
              <a:ext cx="927" cy="1488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635" name="Arc 1051"/>
            <p:cNvSpPr>
              <a:spLocks/>
            </p:cNvSpPr>
            <p:nvPr/>
          </p:nvSpPr>
          <p:spPr bwMode="auto">
            <a:xfrm flipH="1">
              <a:off x="3456" y="1200"/>
              <a:ext cx="927" cy="1584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6641" name="Object 1057"/>
          <p:cNvGraphicFramePr>
            <a:graphicFrameLocks noChangeAspect="1"/>
          </p:cNvGraphicFramePr>
          <p:nvPr/>
        </p:nvGraphicFramePr>
        <p:xfrm>
          <a:off x="3048000" y="4953000"/>
          <a:ext cx="119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3" name="Equation" r:id="rId4" imgW="723960" imgH="381240" progId="Equation.3">
                  <p:embed/>
                </p:oleObj>
              </mc:Choice>
              <mc:Fallback>
                <p:oleObj name="Equation" r:id="rId4" imgW="723960" imgH="3812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11906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1146" name="Rectangle 13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1147" name="Rectangle 14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1148" name="Rectangle 15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1149" name="Rectangle 16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0" name="Rectangle 17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1151" name="Rectangle 18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1152" name="Rectangle 19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1153" name="Rectangle 20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4" name="Rectangle 21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5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6" name="Rectangle 23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7" name="Rectangle 24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8" name="Rectangle 25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7662" name="Group 30"/>
          <p:cNvGrpSpPr>
            <a:grpSpLocks/>
          </p:cNvGrpSpPr>
          <p:nvPr/>
        </p:nvGrpSpPr>
        <p:grpSpPr bwMode="auto">
          <a:xfrm>
            <a:off x="1371600" y="1981200"/>
            <a:ext cx="5640388" cy="2438400"/>
            <a:chOff x="864" y="1248"/>
            <a:chExt cx="3553" cy="1536"/>
          </a:xfrm>
        </p:grpSpPr>
        <p:sp>
          <p:nvSpPr>
            <p:cNvPr id="197659" name="Arc 27"/>
            <p:cNvSpPr>
              <a:spLocks/>
            </p:cNvSpPr>
            <p:nvPr/>
          </p:nvSpPr>
          <p:spPr bwMode="auto">
            <a:xfrm>
              <a:off x="864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7660" name="Arc 28"/>
            <p:cNvSpPr>
              <a:spLocks/>
            </p:cNvSpPr>
            <p:nvPr/>
          </p:nvSpPr>
          <p:spPr bwMode="auto">
            <a:xfrm flipH="1">
              <a:off x="3456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1905000" y="1828800"/>
            <a:ext cx="48006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7668" name="Object 36"/>
          <p:cNvGraphicFramePr>
            <a:graphicFrameLocks noChangeAspect="1"/>
          </p:cNvGraphicFramePr>
          <p:nvPr/>
        </p:nvGraphicFramePr>
        <p:xfrm>
          <a:off x="2743200" y="5029200"/>
          <a:ext cx="1833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Equation" r:id="rId4" imgW="1130400" imgH="381240" progId="Equation.3">
                  <p:embed/>
                </p:oleObj>
              </mc:Choice>
              <mc:Fallback>
                <p:oleObj name="Equation" r:id="rId4" imgW="11304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18335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3352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4495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76600" y="5165725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r>
              <a:rPr lang="en-US" altLang="zh-CN">
                <a:effectLst/>
                <a:latin typeface="黑体" pitchFamily="49" charset="-122"/>
              </a:rPr>
              <a:t>=1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8684" name="Oval 28"/>
          <p:cNvSpPr>
            <a:spLocks noChangeArrowheads="1"/>
          </p:cNvSpPr>
          <p:nvPr/>
        </p:nvSpPr>
        <p:spPr bwMode="auto">
          <a:xfrm>
            <a:off x="1905000" y="1828800"/>
            <a:ext cx="4724400" cy="2743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3" grpId="0" build="p" autoUpdateAnimBg="0"/>
      <p:bldP spid="1986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87" name="Group 59"/>
          <p:cNvGrpSpPr>
            <a:grpSpLocks/>
          </p:cNvGrpSpPr>
          <p:nvPr/>
        </p:nvGrpSpPr>
        <p:grpSpPr bwMode="auto">
          <a:xfrm>
            <a:off x="0" y="1916113"/>
            <a:ext cx="9074150" cy="1254125"/>
            <a:chOff x="0" y="1207"/>
            <a:chExt cx="5716" cy="790"/>
          </a:xfrm>
        </p:grpSpPr>
        <p:sp>
          <p:nvSpPr>
            <p:cNvPr id="13349" name="Rectangle 32"/>
            <p:cNvSpPr>
              <a:spLocks noChangeArrowheads="1"/>
            </p:cNvSpPr>
            <p:nvPr/>
          </p:nvSpPr>
          <p:spPr bwMode="auto">
            <a:xfrm>
              <a:off x="0" y="1632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逻辑电路称为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与门</a:t>
              </a:r>
              <a:r>
                <a:rPr lang="zh-CN" altLang="en-US" sz="3200">
                  <a:effectLst/>
                  <a:latin typeface="黑体" pitchFamily="49" charset="-122"/>
                </a:rPr>
                <a:t>，与门的逻辑符号为：</a:t>
              </a:r>
            </a:p>
          </p:txBody>
        </p:sp>
        <p:sp>
          <p:nvSpPr>
            <p:cNvPr id="13350" name="Rectangle 33"/>
            <p:cNvSpPr>
              <a:spLocks noChangeArrowheads="1"/>
            </p:cNvSpPr>
            <p:nvPr/>
          </p:nvSpPr>
          <p:spPr bwMode="auto">
            <a:xfrm>
              <a:off x="288" y="1207"/>
              <a:ext cx="5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即 </a:t>
              </a:r>
              <a:r>
                <a:rPr lang="en-US" altLang="zh-CN" sz="3200" dirty="0" err="1">
                  <a:effectLst/>
                  <a:latin typeface="黑体" pitchFamily="49" charset="-122"/>
                </a:rPr>
                <a:t>F＝f</a:t>
              </a:r>
              <a:r>
                <a:rPr lang="en-US" altLang="zh-CN" sz="3200" dirty="0">
                  <a:effectLst/>
                  <a:latin typeface="黑体" pitchFamily="49" charset="-122"/>
                </a:rPr>
                <a:t>(A，B)＝A∧B=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cs typeface="Times New Roman" pitchFamily="18" charset="0"/>
                </a:rPr>
                <a:t>·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B</a:t>
              </a:r>
              <a:r>
                <a:rPr lang="en-US" altLang="zh-CN" sz="3200" dirty="0">
                  <a:effectLst/>
                  <a:latin typeface="黑体" pitchFamily="49" charset="-122"/>
                </a:rPr>
                <a:t>＝AB </a:t>
              </a:r>
              <a:r>
                <a:rPr lang="zh-CN" altLang="en-US" sz="3200" dirty="0">
                  <a:effectLst/>
                  <a:latin typeface="黑体" pitchFamily="49" charset="-122"/>
                </a:rPr>
                <a:t>。实现逻辑乘的</a:t>
              </a:r>
            </a:p>
          </p:txBody>
        </p:sp>
      </p:grpSp>
      <p:grpSp>
        <p:nvGrpSpPr>
          <p:cNvPr id="99388" name="Group 60"/>
          <p:cNvGrpSpPr>
            <a:grpSpLocks/>
          </p:cNvGrpSpPr>
          <p:nvPr/>
        </p:nvGrpSpPr>
        <p:grpSpPr bwMode="auto">
          <a:xfrm>
            <a:off x="304800" y="4354513"/>
            <a:ext cx="2444750" cy="1863725"/>
            <a:chOff x="192" y="2743"/>
            <a:chExt cx="1540" cy="1174"/>
          </a:xfrm>
        </p:grpSpPr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816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H="1">
              <a:off x="528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H="1">
              <a:off x="5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1152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45" name="Rectangle 22"/>
            <p:cNvSpPr>
              <a:spLocks noChangeArrowheads="1"/>
            </p:cNvSpPr>
            <p:nvPr/>
          </p:nvSpPr>
          <p:spPr bwMode="auto">
            <a:xfrm>
              <a:off x="192" y="27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6" name="Rectangle 27"/>
            <p:cNvSpPr>
              <a:spLocks noChangeArrowheads="1"/>
            </p:cNvSpPr>
            <p:nvPr/>
          </p:nvSpPr>
          <p:spPr bwMode="auto">
            <a:xfrm>
              <a:off x="24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7" name="Rectangle 30"/>
            <p:cNvSpPr>
              <a:spLocks noChangeArrowheads="1"/>
            </p:cNvSpPr>
            <p:nvPr/>
          </p:nvSpPr>
          <p:spPr bwMode="auto">
            <a:xfrm>
              <a:off x="1488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8" name="Rectangle 46"/>
            <p:cNvSpPr>
              <a:spLocks noChangeArrowheads="1"/>
            </p:cNvSpPr>
            <p:nvPr/>
          </p:nvSpPr>
          <p:spPr bwMode="auto">
            <a:xfrm>
              <a:off x="336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</p:grpSp>
      <p:grpSp>
        <p:nvGrpSpPr>
          <p:cNvPr id="99389" name="Group 61"/>
          <p:cNvGrpSpPr>
            <a:grpSpLocks/>
          </p:cNvGrpSpPr>
          <p:nvPr/>
        </p:nvGrpSpPr>
        <p:grpSpPr bwMode="auto">
          <a:xfrm>
            <a:off x="3200400" y="3962400"/>
            <a:ext cx="2368550" cy="2255838"/>
            <a:chOff x="2016" y="2496"/>
            <a:chExt cx="1492" cy="1421"/>
          </a:xfrm>
        </p:grpSpPr>
        <p:sp>
          <p:nvSpPr>
            <p:cNvPr id="13331" name="Rectangle 23"/>
            <p:cNvSpPr>
              <a:spLocks noChangeArrowheads="1"/>
            </p:cNvSpPr>
            <p:nvPr/>
          </p:nvSpPr>
          <p:spPr bwMode="auto">
            <a:xfrm>
              <a:off x="2016" y="2496"/>
              <a:ext cx="3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2592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2304" y="29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H="1">
              <a:off x="2304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2928" y="3120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36" name="Rectangle 19"/>
            <p:cNvSpPr>
              <a:spLocks noChangeArrowheads="1"/>
            </p:cNvSpPr>
            <p:nvPr/>
          </p:nvSpPr>
          <p:spPr bwMode="auto">
            <a:xfrm>
              <a:off x="2544" y="29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201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2640" y="2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&amp;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9" name="Rectangle 31"/>
            <p:cNvSpPr>
              <a:spLocks noChangeArrowheads="1"/>
            </p:cNvSpPr>
            <p:nvPr/>
          </p:nvSpPr>
          <p:spPr bwMode="auto">
            <a:xfrm>
              <a:off x="3264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0" name="Rectangle 48"/>
            <p:cNvSpPr>
              <a:spLocks noChangeArrowheads="1"/>
            </p:cNvSpPr>
            <p:nvPr/>
          </p:nvSpPr>
          <p:spPr bwMode="auto">
            <a:xfrm>
              <a:off x="216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99390" name="Group 62"/>
          <p:cNvGrpSpPr>
            <a:grpSpLocks/>
          </p:cNvGrpSpPr>
          <p:nvPr/>
        </p:nvGrpSpPr>
        <p:grpSpPr bwMode="auto">
          <a:xfrm>
            <a:off x="6019800" y="4403725"/>
            <a:ext cx="2520950" cy="1814513"/>
            <a:chOff x="3792" y="2774"/>
            <a:chExt cx="1588" cy="1143"/>
          </a:xfrm>
        </p:grpSpPr>
        <p:sp>
          <p:nvSpPr>
            <p:cNvPr id="99364" name="Arc 3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7" name="Line 3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7" name="Rectangle 4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8" name="Rectangle 4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9" name="Rectangle 4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0" name="Rectangle 49"/>
            <p:cNvSpPr>
              <a:spLocks noChangeArrowheads="1"/>
            </p:cNvSpPr>
            <p:nvPr/>
          </p:nvSpPr>
          <p:spPr bwMode="auto">
            <a:xfrm>
              <a:off x="384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</p:grpSp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30480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某个事件受若干个条件影响，若所有的条件都齐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9385" name="Rectangle 57"/>
          <p:cNvSpPr>
            <a:spLocks noChangeArrowheads="1"/>
          </p:cNvSpPr>
          <p:nvPr/>
        </p:nvSpPr>
        <p:spPr bwMode="auto">
          <a:xfrm>
            <a:off x="0" y="9144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备，该事件才能成立，称为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逻辑乘(与)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2514600" y="3076575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2514600" y="36861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1160463" y="615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1752600" y="38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1066800" y="-90488"/>
            <a:ext cx="5651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 flipH="1" flipV="1">
            <a:off x="1573213" y="52863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>
            <a:off x="2106613" y="220503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3" name="Rectangle 63"/>
          <p:cNvSpPr>
            <a:spLocks noChangeArrowheads="1"/>
          </p:cNvSpPr>
          <p:nvPr/>
        </p:nvSpPr>
        <p:spPr bwMode="auto">
          <a:xfrm>
            <a:off x="24114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4" name="Rectangle 64"/>
          <p:cNvSpPr>
            <a:spLocks noChangeArrowheads="1"/>
          </p:cNvSpPr>
          <p:nvPr/>
        </p:nvSpPr>
        <p:spPr bwMode="auto">
          <a:xfrm>
            <a:off x="3783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344613" y="13287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7" name="Rectangle 67"/>
          <p:cNvSpPr>
            <a:spLocks noChangeArrowheads="1"/>
          </p:cNvSpPr>
          <p:nvPr/>
        </p:nvSpPr>
        <p:spPr bwMode="auto">
          <a:xfrm>
            <a:off x="6450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8" name="Rectangle 68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9" name="Rectangle 69"/>
          <p:cNvSpPr>
            <a:spLocks noChangeArrowheads="1"/>
          </p:cNvSpPr>
          <p:nvPr/>
        </p:nvSpPr>
        <p:spPr bwMode="auto">
          <a:xfrm>
            <a:off x="51546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3207" name="Rectangle 87"/>
          <p:cNvSpPr>
            <a:spLocks noChangeArrowheads="1"/>
          </p:cNvSpPr>
          <p:nvPr/>
        </p:nvSpPr>
        <p:spPr bwMode="auto">
          <a:xfrm>
            <a:off x="5230813" y="13668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8" name="Rectangle 88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9" name="Rectangle 89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0" name="Rectangle 9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1" name="Rectangle 91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2" name="Rectangle 92"/>
          <p:cNvSpPr>
            <a:spLocks noChangeArrowheads="1"/>
          </p:cNvSpPr>
          <p:nvPr/>
        </p:nvSpPr>
        <p:spPr bwMode="auto">
          <a:xfrm>
            <a:off x="65532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3" name="Rectangle 93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4" name="Rectangle 94"/>
          <p:cNvSpPr>
            <a:spLocks noChangeArrowheads="1"/>
          </p:cNvSpPr>
          <p:nvPr/>
        </p:nvSpPr>
        <p:spPr bwMode="auto">
          <a:xfrm>
            <a:off x="3962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2286000" y="2209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4876800" y="3352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8" name="Oval 98"/>
          <p:cNvSpPr>
            <a:spLocks noChangeArrowheads="1"/>
          </p:cNvSpPr>
          <p:nvPr/>
        </p:nvSpPr>
        <p:spPr bwMode="auto">
          <a:xfrm rot="-5400000">
            <a:off x="3009900" y="3924300"/>
            <a:ext cx="22860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9" name="Oval 99"/>
          <p:cNvSpPr>
            <a:spLocks noChangeArrowheads="1"/>
          </p:cNvSpPr>
          <p:nvPr/>
        </p:nvSpPr>
        <p:spPr bwMode="auto">
          <a:xfrm rot="-5400000">
            <a:off x="4267200" y="1676400"/>
            <a:ext cx="23622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8826" name="Object 106"/>
          <p:cNvGraphicFramePr>
            <a:graphicFrameLocks noChangeAspect="1"/>
          </p:cNvGraphicFramePr>
          <p:nvPr/>
        </p:nvGraphicFramePr>
        <p:xfrm>
          <a:off x="2124075" y="5745183"/>
          <a:ext cx="5021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6" name="公式" r:id="rId4" imgW="3137760" imgH="381240" progId="Equation.3">
                  <p:embed/>
                </p:oleObj>
              </mc:Choice>
              <mc:Fallback>
                <p:oleObj name="公式" r:id="rId4" imgW="3137760" imgH="3812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45183"/>
                        <a:ext cx="50212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16" grpId="0" animBg="1"/>
      <p:bldP spid="158817" grpId="0" animBg="1"/>
      <p:bldP spid="158818" grpId="0" animBg="1"/>
      <p:bldP spid="15881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1028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763713" y="188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9" name="Line 1033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0" name="Line 1034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1" name="Line 1035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2" name="Line 1036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3" name="Line 1037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4" name="Line 1038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5" name="Line 1039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9" name="Rectangle 1043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0" name="Rectangle 1044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4230" name="Rectangle 1048"/>
          <p:cNvSpPr>
            <a:spLocks noChangeArrowheads="1"/>
          </p:cNvSpPr>
          <p:nvPr/>
        </p:nvSpPr>
        <p:spPr bwMode="auto">
          <a:xfrm>
            <a:off x="2514600" y="1295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1" name="Rectangle 1049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2" name="Rectangle 1050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3" name="Rectangle 1051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4" name="Rectangle 1052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5" name="Rectangle 1053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6" name="Rectangle 1054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7" name="Rectangle 1055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116013" y="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9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14" name="Oval 1058"/>
          <p:cNvSpPr>
            <a:spLocks noChangeArrowheads="1"/>
          </p:cNvSpPr>
          <p:nvPr/>
        </p:nvSpPr>
        <p:spPr bwMode="auto">
          <a:xfrm>
            <a:off x="2209800" y="1066800"/>
            <a:ext cx="1219200" cy="4419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715" name="Oval 1059"/>
          <p:cNvSpPr>
            <a:spLocks noChangeArrowheads="1"/>
          </p:cNvSpPr>
          <p:nvPr/>
        </p:nvSpPr>
        <p:spPr bwMode="auto">
          <a:xfrm>
            <a:off x="3657600" y="2286000"/>
            <a:ext cx="2438400" cy="1981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9721" name="Object 1065"/>
          <p:cNvGraphicFramePr>
            <a:graphicFrameLocks noChangeAspect="1"/>
          </p:cNvGraphicFramePr>
          <p:nvPr/>
        </p:nvGraphicFramePr>
        <p:xfrm>
          <a:off x="3090863" y="5805488"/>
          <a:ext cx="2543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8" name="公式" r:id="rId4" imgW="1575000" imgH="381240" progId="Equation.3">
                  <p:embed/>
                </p:oleObj>
              </mc:Choice>
              <mc:Fallback>
                <p:oleObj name="公式" r:id="rId4" imgW="1575000" imgH="381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5805488"/>
                        <a:ext cx="25431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/>
      <p:bldP spid="1997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3" name="Rectangle 39"/>
          <p:cNvSpPr>
            <a:spLocks noChangeArrowheads="1"/>
          </p:cNvSpPr>
          <p:nvPr/>
        </p:nvSpPr>
        <p:spPr bwMode="auto">
          <a:xfrm>
            <a:off x="2133600" y="103981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784" name="Rectangle 40"/>
          <p:cNvSpPr>
            <a:spLocks noChangeArrowheads="1"/>
          </p:cNvSpPr>
          <p:nvPr/>
        </p:nvSpPr>
        <p:spPr bwMode="auto">
          <a:xfrm>
            <a:off x="2514600" y="3011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5" name="Rectangle 41"/>
          <p:cNvSpPr>
            <a:spLocks noChangeArrowheads="1"/>
          </p:cNvSpPr>
          <p:nvPr/>
        </p:nvSpPr>
        <p:spPr bwMode="auto">
          <a:xfrm>
            <a:off x="2514600" y="36210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1258888" y="738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7" name="Rectangle 43"/>
          <p:cNvSpPr>
            <a:spLocks noChangeArrowheads="1"/>
          </p:cNvSpPr>
          <p:nvPr/>
        </p:nvSpPr>
        <p:spPr bwMode="auto">
          <a:xfrm>
            <a:off x="1763713" y="16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8" name="Line 44"/>
          <p:cNvSpPr>
            <a:spLocks noChangeShapeType="1"/>
          </p:cNvSpPr>
          <p:nvPr/>
        </p:nvSpPr>
        <p:spPr bwMode="auto">
          <a:xfrm flipH="1" flipV="1">
            <a:off x="1600200" y="506413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89" name="Line 45"/>
          <p:cNvSpPr>
            <a:spLocks noChangeShapeType="1"/>
          </p:cNvSpPr>
          <p:nvPr/>
        </p:nvSpPr>
        <p:spPr bwMode="auto">
          <a:xfrm>
            <a:off x="48768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2133600" y="32496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1" name="Line 47"/>
          <p:cNvSpPr>
            <a:spLocks noChangeShapeType="1"/>
          </p:cNvSpPr>
          <p:nvPr/>
        </p:nvSpPr>
        <p:spPr bwMode="auto">
          <a:xfrm>
            <a:off x="3505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2" name="Line 48"/>
          <p:cNvSpPr>
            <a:spLocks noChangeShapeType="1"/>
          </p:cNvSpPr>
          <p:nvPr/>
        </p:nvSpPr>
        <p:spPr bwMode="auto">
          <a:xfrm>
            <a:off x="6172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3" name="Line 49"/>
          <p:cNvSpPr>
            <a:spLocks noChangeShapeType="1"/>
          </p:cNvSpPr>
          <p:nvPr/>
        </p:nvSpPr>
        <p:spPr bwMode="auto">
          <a:xfrm>
            <a:off x="2133600" y="2182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4" name="Line 50"/>
          <p:cNvSpPr>
            <a:spLocks noChangeShapeType="1"/>
          </p:cNvSpPr>
          <p:nvPr/>
        </p:nvSpPr>
        <p:spPr bwMode="auto">
          <a:xfrm>
            <a:off x="2133600" y="43164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5" name="Rectangle 51"/>
          <p:cNvSpPr>
            <a:spLocks noChangeArrowheads="1"/>
          </p:cNvSpPr>
          <p:nvPr/>
        </p:nvSpPr>
        <p:spPr bwMode="auto">
          <a:xfrm>
            <a:off x="24384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6" name="Rectangle 52"/>
          <p:cNvSpPr>
            <a:spLocks noChangeArrowheads="1"/>
          </p:cNvSpPr>
          <p:nvPr/>
        </p:nvSpPr>
        <p:spPr bwMode="auto">
          <a:xfrm>
            <a:off x="3810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1371600" y="13065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8" name="Rectangle 54"/>
          <p:cNvSpPr>
            <a:spLocks noChangeArrowheads="1"/>
          </p:cNvSpPr>
          <p:nvPr/>
        </p:nvSpPr>
        <p:spPr bwMode="auto">
          <a:xfrm>
            <a:off x="1371600" y="2373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6477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0" name="Rectangle 56"/>
          <p:cNvSpPr>
            <a:spLocks noChangeArrowheads="1"/>
          </p:cNvSpPr>
          <p:nvPr/>
        </p:nvSpPr>
        <p:spPr bwMode="auto">
          <a:xfrm>
            <a:off x="1371600" y="4583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1" name="Rectangle 57"/>
          <p:cNvSpPr>
            <a:spLocks noChangeArrowheads="1"/>
          </p:cNvSpPr>
          <p:nvPr/>
        </p:nvSpPr>
        <p:spPr bwMode="auto">
          <a:xfrm>
            <a:off x="51816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2" name="Rectangle 58"/>
          <p:cNvSpPr>
            <a:spLocks noChangeArrowheads="1"/>
          </p:cNvSpPr>
          <p:nvPr/>
        </p:nvSpPr>
        <p:spPr bwMode="auto">
          <a:xfrm>
            <a:off x="1371600" y="3440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5254" name="Rectangle 59"/>
          <p:cNvSpPr>
            <a:spLocks noChangeArrowheads="1"/>
          </p:cNvSpPr>
          <p:nvPr/>
        </p:nvSpPr>
        <p:spPr bwMode="auto">
          <a:xfrm>
            <a:off x="2514600" y="1268413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5" name="Rectangle 60"/>
          <p:cNvSpPr>
            <a:spLocks noChangeArrowheads="1"/>
          </p:cNvSpPr>
          <p:nvPr/>
        </p:nvSpPr>
        <p:spPr bwMode="auto">
          <a:xfrm>
            <a:off x="52578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6" name="Rectangle 61"/>
          <p:cNvSpPr>
            <a:spLocks noChangeArrowheads="1"/>
          </p:cNvSpPr>
          <p:nvPr/>
        </p:nvSpPr>
        <p:spPr bwMode="auto">
          <a:xfrm>
            <a:off x="40386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7" name="Rectangle 62"/>
          <p:cNvSpPr>
            <a:spLocks noChangeArrowheads="1"/>
          </p:cNvSpPr>
          <p:nvPr/>
        </p:nvSpPr>
        <p:spPr bwMode="auto">
          <a:xfrm>
            <a:off x="6629400" y="13287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8" name="Rectangle 63"/>
          <p:cNvSpPr>
            <a:spLocks noChangeArrowheads="1"/>
          </p:cNvSpPr>
          <p:nvPr/>
        </p:nvSpPr>
        <p:spPr bwMode="auto">
          <a:xfrm>
            <a:off x="52578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9" name="Rectangle 64"/>
          <p:cNvSpPr>
            <a:spLocks noChangeArrowheads="1"/>
          </p:cNvSpPr>
          <p:nvPr/>
        </p:nvSpPr>
        <p:spPr bwMode="auto">
          <a:xfrm>
            <a:off x="6629400" y="4605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0" name="Rectangle 65"/>
          <p:cNvSpPr>
            <a:spLocks noChangeArrowheads="1"/>
          </p:cNvSpPr>
          <p:nvPr/>
        </p:nvSpPr>
        <p:spPr bwMode="auto">
          <a:xfrm>
            <a:off x="39624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1" name="Rectangle 66"/>
          <p:cNvSpPr>
            <a:spLocks noChangeArrowheads="1"/>
          </p:cNvSpPr>
          <p:nvPr/>
        </p:nvSpPr>
        <p:spPr bwMode="auto">
          <a:xfrm>
            <a:off x="2514600" y="45291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9811" name="Rectangle 67"/>
          <p:cNvSpPr>
            <a:spLocks noChangeArrowheads="1"/>
          </p:cNvSpPr>
          <p:nvPr/>
        </p:nvSpPr>
        <p:spPr bwMode="auto">
          <a:xfrm>
            <a:off x="900113" y="-26988"/>
            <a:ext cx="7175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15" name="Oval 71"/>
          <p:cNvSpPr>
            <a:spLocks noChangeArrowheads="1"/>
          </p:cNvSpPr>
          <p:nvPr/>
        </p:nvSpPr>
        <p:spPr bwMode="auto">
          <a:xfrm>
            <a:off x="3581400" y="2182813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9820" name="Group 76"/>
          <p:cNvGrpSpPr>
            <a:grpSpLocks/>
          </p:cNvGrpSpPr>
          <p:nvPr/>
        </p:nvGrpSpPr>
        <p:grpSpPr bwMode="auto">
          <a:xfrm>
            <a:off x="1828800" y="811213"/>
            <a:ext cx="6029325" cy="4953000"/>
            <a:chOff x="1152" y="528"/>
            <a:chExt cx="3798" cy="3120"/>
          </a:xfrm>
        </p:grpSpPr>
        <p:sp>
          <p:nvSpPr>
            <p:cNvPr id="159816" name="Arc 72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7" name="Arc 73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8" name="Arc 74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9" name="Arc 75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59823" name="Object 79"/>
          <p:cNvGraphicFramePr>
            <a:graphicFrameLocks noChangeAspect="1"/>
          </p:cNvGraphicFramePr>
          <p:nvPr/>
        </p:nvGraphicFramePr>
        <p:xfrm>
          <a:off x="3179763" y="5849938"/>
          <a:ext cx="2606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6" name="公式" r:id="rId4" imgW="1613160" imgH="381240" progId="Equation.3">
                  <p:embed/>
                </p:oleObj>
              </mc:Choice>
              <mc:Fallback>
                <p:oleObj name="公式" r:id="rId4" imgW="1613160" imgH="3812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849938"/>
                        <a:ext cx="2606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6" name="Line 48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7" name="Line 49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0" name="Line 52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1" name="Line 53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78" name="Rectangle 63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79" name="Rectangle 64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0" name="Rectangle 65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1" name="Rectangle 66"/>
          <p:cNvSpPr>
            <a:spLocks noChangeArrowheads="1"/>
          </p:cNvSpPr>
          <p:nvPr/>
        </p:nvSpPr>
        <p:spPr bwMode="auto">
          <a:xfrm>
            <a:off x="6629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2" name="Rectangle 67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3" name="Rectangle 68"/>
          <p:cNvSpPr>
            <a:spLocks noChangeArrowheads="1"/>
          </p:cNvSpPr>
          <p:nvPr/>
        </p:nvSpPr>
        <p:spPr bwMode="auto">
          <a:xfrm>
            <a:off x="6629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4" name="Rectangle 69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5" name="Rectangle 70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87" name="Rectangle 72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8" name="Rectangle 73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42" name="Oval 74"/>
          <p:cNvSpPr>
            <a:spLocks noChangeArrowheads="1"/>
          </p:cNvSpPr>
          <p:nvPr/>
        </p:nvSpPr>
        <p:spPr bwMode="auto">
          <a:xfrm>
            <a:off x="2286000" y="4343400"/>
            <a:ext cx="5105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6" name="Oval 78"/>
          <p:cNvSpPr>
            <a:spLocks noChangeArrowheads="1"/>
          </p:cNvSpPr>
          <p:nvPr/>
        </p:nvSpPr>
        <p:spPr bwMode="auto">
          <a:xfrm>
            <a:off x="6172200" y="1219200"/>
            <a:ext cx="1447800" cy="4267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7" name="Oval 79"/>
          <p:cNvSpPr>
            <a:spLocks noChangeArrowheads="1"/>
          </p:cNvSpPr>
          <p:nvPr/>
        </p:nvSpPr>
        <p:spPr bwMode="auto">
          <a:xfrm>
            <a:off x="3581400" y="3200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8" name="Oval 80"/>
          <p:cNvSpPr>
            <a:spLocks noChangeArrowheads="1"/>
          </p:cNvSpPr>
          <p:nvPr/>
        </p:nvSpPr>
        <p:spPr bwMode="auto">
          <a:xfrm>
            <a:off x="4800600" y="2057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0853" name="Object 85"/>
          <p:cNvGraphicFramePr>
            <a:graphicFrameLocks noChangeAspect="1"/>
          </p:cNvGraphicFramePr>
          <p:nvPr/>
        </p:nvGraphicFramePr>
        <p:xfrm>
          <a:off x="2362200" y="5786454"/>
          <a:ext cx="4311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0" name="Equation" r:id="rId4" imgW="2693160" imgH="355680" progId="Equation.3">
                  <p:embed/>
                </p:oleObj>
              </mc:Choice>
              <mc:Fallback>
                <p:oleObj name="Equation" r:id="rId4" imgW="269316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86454"/>
                        <a:ext cx="4311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42" grpId="0" animBg="1"/>
      <p:bldP spid="160846" grpId="0" animBg="1"/>
      <p:bldP spid="160847" grpId="0" animBg="1"/>
      <p:bldP spid="16084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9" name="Rectangle 4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0" name="Rectangle 4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1" name="Line 4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2" name="Line 5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3" name="Line 5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4" name="Line 5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5" name="Line 5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6" name="Line 5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7" name="Line 5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8" name="Rectangle 5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0" name="Rectangle 5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1" name="Rectangle 5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2" name="Rectangle 6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3" name="Rectangle 6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5" name="Rectangle 6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2" name="Rectangle 6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3" name="Rectangle 65"/>
          <p:cNvSpPr>
            <a:spLocks noChangeArrowheads="1"/>
          </p:cNvSpPr>
          <p:nvPr/>
        </p:nvSpPr>
        <p:spPr bwMode="auto">
          <a:xfrm>
            <a:off x="5257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4" name="Rectangle 6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5" name="Rectangle 67"/>
          <p:cNvSpPr>
            <a:spLocks noChangeArrowheads="1"/>
          </p:cNvSpPr>
          <p:nvPr/>
        </p:nvSpPr>
        <p:spPr bwMode="auto">
          <a:xfrm>
            <a:off x="3886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6" name="Rectangle 7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7" name="Rectangle 71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9" name="Rectangle 73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10" name="Rectangle 74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pSp>
        <p:nvGrpSpPr>
          <p:cNvPr id="161872" name="Group 80"/>
          <p:cNvGrpSpPr>
            <a:grpSpLocks/>
          </p:cNvGrpSpPr>
          <p:nvPr/>
        </p:nvGrpSpPr>
        <p:grpSpPr bwMode="auto">
          <a:xfrm>
            <a:off x="1906588" y="2362200"/>
            <a:ext cx="5892800" cy="1905000"/>
            <a:chOff x="1201" y="1488"/>
            <a:chExt cx="3712" cy="1200"/>
          </a:xfrm>
        </p:grpSpPr>
        <p:sp>
          <p:nvSpPr>
            <p:cNvPr id="161868" name="Arc 76"/>
            <p:cNvSpPr>
              <a:spLocks/>
            </p:cNvSpPr>
            <p:nvPr/>
          </p:nvSpPr>
          <p:spPr bwMode="auto">
            <a:xfrm flipH="1">
              <a:off x="3984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69" name="Arc 77"/>
            <p:cNvSpPr>
              <a:spLocks/>
            </p:cNvSpPr>
            <p:nvPr/>
          </p:nvSpPr>
          <p:spPr bwMode="auto">
            <a:xfrm>
              <a:off x="1201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1873" name="Group 81"/>
          <p:cNvGrpSpPr>
            <a:grpSpLocks/>
          </p:cNvGrpSpPr>
          <p:nvPr/>
        </p:nvGrpSpPr>
        <p:grpSpPr bwMode="auto">
          <a:xfrm>
            <a:off x="3810000" y="762000"/>
            <a:ext cx="1981200" cy="5056188"/>
            <a:chOff x="2400" y="480"/>
            <a:chExt cx="1248" cy="3185"/>
          </a:xfrm>
        </p:grpSpPr>
        <p:sp>
          <p:nvSpPr>
            <p:cNvPr id="161870" name="Arc 78"/>
            <p:cNvSpPr>
              <a:spLocks/>
            </p:cNvSpPr>
            <p:nvPr/>
          </p:nvSpPr>
          <p:spPr bwMode="auto">
            <a:xfrm rot="5400000" flipH="1" flipV="1">
              <a:off x="2559" y="2576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71" name="Arc 79"/>
            <p:cNvSpPr>
              <a:spLocks/>
            </p:cNvSpPr>
            <p:nvPr/>
          </p:nvSpPr>
          <p:spPr bwMode="auto">
            <a:xfrm rot="16200000" flipH="1">
              <a:off x="2559" y="321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61880" name="Object 88"/>
          <p:cNvGraphicFramePr>
            <a:graphicFrameLocks noChangeAspect="1"/>
          </p:cNvGraphicFramePr>
          <p:nvPr/>
        </p:nvGraphicFramePr>
        <p:xfrm>
          <a:off x="3200400" y="5715016"/>
          <a:ext cx="24780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4" name="Equation" r:id="rId4" imgW="1537200" imgH="355680" progId="Equation.3">
                  <p:embed/>
                </p:oleObj>
              </mc:Choice>
              <mc:Fallback>
                <p:oleObj name="Equation" r:id="rId4" imgW="153720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16"/>
                        <a:ext cx="24780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39" name="动作按钮: 帮助 38">
            <a:hlinkClick r:id="" action="ppaction://noaction" highlightClick="1"/>
          </p:cNvPr>
          <p:cNvSpPr/>
          <p:nvPr/>
        </p:nvSpPr>
        <p:spPr bwMode="auto">
          <a:xfrm>
            <a:off x="7929586" y="6000768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643174" y="2071678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/>
                <a:latin typeface="黑体" pitchFamily="49" charset="-122"/>
              </a:rPr>
              <a:t>在卡诺图中，圈</a:t>
            </a:r>
            <a:r>
              <a:rPr lang="zh-CN" altLang="en-US" dirty="0" smtClean="0">
                <a:effectLst/>
              </a:rPr>
              <a:t>“</a:t>
            </a:r>
            <a:r>
              <a:rPr lang="en-US" altLang="zh-CN" dirty="0" smtClean="0">
                <a:effectLst/>
                <a:latin typeface="黑体" pitchFamily="49" charset="-122"/>
              </a:rPr>
              <a:t>0</a:t>
            </a:r>
            <a:r>
              <a:rPr lang="en-US" altLang="zh-CN" dirty="0" smtClean="0">
                <a:effectLst/>
              </a:rPr>
              <a:t>”</a:t>
            </a:r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71736" y="3786190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得到最简“或与”式！</a:t>
            </a:r>
            <a:endParaRPr lang="zh-CN" altLang="en-US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0" y="26988"/>
            <a:ext cx="623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(2)</a:t>
            </a:r>
            <a:r>
              <a:rPr lang="zh-CN" altLang="en-US" sz="3200" dirty="0">
                <a:effectLst/>
                <a:latin typeface="黑体" pitchFamily="49" charset="-122"/>
              </a:rPr>
              <a:t>、圈</a:t>
            </a:r>
            <a:r>
              <a:rPr lang="zh-CN" altLang="en-US" sz="3200" dirty="0">
                <a:effectLst/>
              </a:rPr>
              <a:t>“</a:t>
            </a:r>
            <a:r>
              <a:rPr lang="en-US" altLang="zh-CN" sz="3200" dirty="0">
                <a:effectLst/>
                <a:latin typeface="黑体" pitchFamily="49" charset="-122"/>
              </a:rPr>
              <a:t>0</a:t>
            </a:r>
            <a:r>
              <a:rPr lang="en-US" altLang="zh-CN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所得的逻辑函数表达式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2106613" y="1520825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2487613" y="3492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487613" y="4102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963613" y="1177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725613" y="492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900113" y="47625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 flipH="1" flipV="1">
            <a:off x="1573213" y="987425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48498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2106613" y="37306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34782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61452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2106613" y="26638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2106613" y="4797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24114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7830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1344613" y="1787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1344613" y="2854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64500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1344613" y="506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51546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1344613" y="392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8328" name="Rectangle 27"/>
          <p:cNvSpPr>
            <a:spLocks noChangeArrowheads="1"/>
          </p:cNvSpPr>
          <p:nvPr/>
        </p:nvSpPr>
        <p:spPr bwMode="auto">
          <a:xfrm>
            <a:off x="5230813" y="1825625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29" name="Rectangle 28"/>
          <p:cNvSpPr>
            <a:spLocks noChangeArrowheads="1"/>
          </p:cNvSpPr>
          <p:nvPr/>
        </p:nvSpPr>
        <p:spPr bwMode="auto">
          <a:xfrm>
            <a:off x="52308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0" name="Rectangle 29"/>
          <p:cNvSpPr>
            <a:spLocks noChangeArrowheads="1"/>
          </p:cNvSpPr>
          <p:nvPr/>
        </p:nvSpPr>
        <p:spPr bwMode="auto">
          <a:xfrm>
            <a:off x="40116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1" name="Rectangle 30"/>
          <p:cNvSpPr>
            <a:spLocks noChangeArrowheads="1"/>
          </p:cNvSpPr>
          <p:nvPr/>
        </p:nvSpPr>
        <p:spPr bwMode="auto">
          <a:xfrm>
            <a:off x="24876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2" name="Rectangle 31"/>
          <p:cNvSpPr>
            <a:spLocks noChangeArrowheads="1"/>
          </p:cNvSpPr>
          <p:nvPr/>
        </p:nvSpPr>
        <p:spPr bwMode="auto">
          <a:xfrm>
            <a:off x="52308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3" name="Rectangle 32"/>
          <p:cNvSpPr>
            <a:spLocks noChangeArrowheads="1"/>
          </p:cNvSpPr>
          <p:nvPr/>
        </p:nvSpPr>
        <p:spPr bwMode="auto">
          <a:xfrm>
            <a:off x="65262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4" name="Rectangle 33"/>
          <p:cNvSpPr>
            <a:spLocks noChangeArrowheads="1"/>
          </p:cNvSpPr>
          <p:nvPr/>
        </p:nvSpPr>
        <p:spPr bwMode="auto">
          <a:xfrm>
            <a:off x="39354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5" name="Rectangle 34"/>
          <p:cNvSpPr>
            <a:spLocks noChangeArrowheads="1"/>
          </p:cNvSpPr>
          <p:nvPr/>
        </p:nvSpPr>
        <p:spPr bwMode="auto">
          <a:xfrm>
            <a:off x="3935413" y="5086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2179" name="Oval 35"/>
          <p:cNvSpPr>
            <a:spLocks noChangeArrowheads="1"/>
          </p:cNvSpPr>
          <p:nvPr/>
        </p:nvSpPr>
        <p:spPr bwMode="auto">
          <a:xfrm>
            <a:off x="2190750" y="1557338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0" name="Oval 36"/>
          <p:cNvSpPr>
            <a:spLocks noChangeArrowheads="1"/>
          </p:cNvSpPr>
          <p:nvPr/>
        </p:nvSpPr>
        <p:spPr bwMode="auto">
          <a:xfrm>
            <a:off x="6227763" y="1628775"/>
            <a:ext cx="1150937" cy="20875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1" name="Oval 37"/>
          <p:cNvSpPr>
            <a:spLocks noChangeArrowheads="1"/>
          </p:cNvSpPr>
          <p:nvPr/>
        </p:nvSpPr>
        <p:spPr bwMode="auto">
          <a:xfrm rot="-5400000">
            <a:off x="5688013" y="4113213"/>
            <a:ext cx="1081087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2" name="Oval 38"/>
          <p:cNvSpPr>
            <a:spLocks noChangeArrowheads="1"/>
          </p:cNvSpPr>
          <p:nvPr/>
        </p:nvSpPr>
        <p:spPr bwMode="auto">
          <a:xfrm rot="-5400000">
            <a:off x="1764507" y="4293394"/>
            <a:ext cx="2087562" cy="10795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2183" name="Object 39"/>
          <p:cNvGraphicFramePr>
            <a:graphicFrameLocks noChangeAspect="1"/>
          </p:cNvGraphicFramePr>
          <p:nvPr/>
        </p:nvGraphicFramePr>
        <p:xfrm>
          <a:off x="539750" y="6245225"/>
          <a:ext cx="80470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5" name="公式" r:id="rId4" imgW="5042880" imgH="381240" progId="Equation.3">
                  <p:embed/>
                </p:oleObj>
              </mc:Choice>
              <mc:Fallback>
                <p:oleObj name="公式" r:id="rId4" imgW="5042880" imgH="3812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45225"/>
                        <a:ext cx="804703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255111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384651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658336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583363" y="2814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2551113" y="39671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2551113" y="49752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5287963" y="5119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6438900" y="5119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9" grpId="0" animBg="1"/>
      <p:bldP spid="262180" grpId="0" animBg="1"/>
      <p:bldP spid="262181" grpId="0" animBg="1"/>
      <p:bldP spid="26218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9350" name="Rectangle 2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1" name="Rectangle 25"/>
          <p:cNvSpPr>
            <a:spLocks noChangeArrowheads="1"/>
          </p:cNvSpPr>
          <p:nvPr/>
        </p:nvSpPr>
        <p:spPr bwMode="auto">
          <a:xfrm>
            <a:off x="5257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2" name="Rectangle 2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3" name="Rectangle 27"/>
          <p:cNvSpPr>
            <a:spLocks noChangeArrowheads="1"/>
          </p:cNvSpPr>
          <p:nvPr/>
        </p:nvSpPr>
        <p:spPr bwMode="auto">
          <a:xfrm>
            <a:off x="3886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4" name="Rectangle 28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5" name="Rectangle 29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6" name="Rectangle 30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7" name="Rectangle 31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aphicFrame>
        <p:nvGraphicFramePr>
          <p:cNvPr id="263206" name="Object 38"/>
          <p:cNvGraphicFramePr>
            <a:graphicFrameLocks noChangeAspect="1"/>
          </p:cNvGraphicFramePr>
          <p:nvPr/>
        </p:nvGraphicFramePr>
        <p:xfrm>
          <a:off x="2755900" y="5949950"/>
          <a:ext cx="3346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0" name="公式" r:id="rId4" imgW="2083320" imgH="355680" progId="Equation.3">
                  <p:embed/>
                </p:oleObj>
              </mc:Choice>
              <mc:Fallback>
                <p:oleObj name="公式" r:id="rId4" imgW="2083320" imgH="3556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949950"/>
                        <a:ext cx="33464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25558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665956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5292725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3924300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5292725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6659563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255587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6" name="Oval 48"/>
          <p:cNvSpPr>
            <a:spLocks noChangeArrowheads="1"/>
          </p:cNvSpPr>
          <p:nvPr/>
        </p:nvSpPr>
        <p:spPr bwMode="auto">
          <a:xfrm>
            <a:off x="3581400" y="2209800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1828800" y="838200"/>
            <a:ext cx="6029325" cy="4953000"/>
            <a:chOff x="1152" y="528"/>
            <a:chExt cx="3798" cy="3120"/>
          </a:xfrm>
        </p:grpSpPr>
        <p:sp>
          <p:nvSpPr>
            <p:cNvPr id="263218" name="Arc 50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19" name="Arc 51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0" name="Arc 52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1" name="Arc 53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6629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6629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0" name="Rectangle 30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15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4227" name="Oval 35"/>
          <p:cNvSpPr>
            <a:spLocks noChangeArrowheads="1"/>
          </p:cNvSpPr>
          <p:nvPr/>
        </p:nvSpPr>
        <p:spPr bwMode="auto">
          <a:xfrm>
            <a:off x="2268538" y="1125538"/>
            <a:ext cx="2447925" cy="2159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8" name="Oval 36"/>
          <p:cNvSpPr>
            <a:spLocks noChangeArrowheads="1"/>
          </p:cNvSpPr>
          <p:nvPr/>
        </p:nvSpPr>
        <p:spPr bwMode="auto">
          <a:xfrm>
            <a:off x="3635375" y="1125538"/>
            <a:ext cx="2449513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9" name="Oval 37"/>
          <p:cNvSpPr>
            <a:spLocks noChangeArrowheads="1"/>
          </p:cNvSpPr>
          <p:nvPr/>
        </p:nvSpPr>
        <p:spPr bwMode="auto">
          <a:xfrm>
            <a:off x="2339975" y="2205038"/>
            <a:ext cx="1079500" cy="201612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4231" name="Object 39"/>
          <p:cNvGraphicFramePr>
            <a:graphicFrameLocks noChangeAspect="1"/>
          </p:cNvGraphicFramePr>
          <p:nvPr/>
        </p:nvGraphicFramePr>
        <p:xfrm>
          <a:off x="1676400" y="5949950"/>
          <a:ext cx="5695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1" name="公式" r:id="rId4" imgW="3569400" imgH="381240" progId="Equation.3">
                  <p:embed/>
                </p:oleObj>
              </mc:Choice>
              <mc:Fallback>
                <p:oleObj name="公式" r:id="rId4" imgW="3569400" imgH="3812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9950"/>
                        <a:ext cx="56959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262731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2627313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2627313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3924300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529272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 animBg="1"/>
      <p:bldP spid="26422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0" y="1143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1、把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与或式</a:t>
            </a:r>
            <a:r>
              <a:rPr lang="zh-CN" altLang="en-US" sz="3200" dirty="0">
                <a:effectLst/>
                <a:latin typeface="黑体" pitchFamily="49" charset="-122"/>
              </a:rPr>
              <a:t>化成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标准与或式</a:t>
            </a:r>
            <a:r>
              <a:rPr lang="zh-CN" altLang="en-US" sz="3200" dirty="0">
                <a:effectLst/>
                <a:latin typeface="黑体" pitchFamily="49" charset="-122"/>
              </a:rPr>
              <a:t>填入卡诺图</a:t>
            </a:r>
          </a:p>
        </p:txBody>
      </p:sp>
      <p:sp>
        <p:nvSpPr>
          <p:cNvPr id="162872" name="Rectangle 56"/>
          <p:cNvSpPr>
            <a:spLocks noChangeArrowheads="1"/>
          </p:cNvSpPr>
          <p:nvPr/>
        </p:nvSpPr>
        <p:spPr bwMode="auto">
          <a:xfrm>
            <a:off x="0" y="3048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三、如何用卡诺图对逻辑函数化简</a:t>
            </a:r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381000" y="1905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例1</a:t>
            </a:r>
          </a:p>
        </p:txBody>
      </p:sp>
      <p:graphicFrame>
        <p:nvGraphicFramePr>
          <p:cNvPr id="162875" name="Object 59"/>
          <p:cNvGraphicFramePr>
            <a:graphicFrameLocks noChangeAspect="1"/>
          </p:cNvGraphicFramePr>
          <p:nvPr/>
        </p:nvGraphicFramePr>
        <p:xfrm>
          <a:off x="214282" y="3214686"/>
          <a:ext cx="8774574" cy="21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8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214686"/>
                        <a:ext cx="8774574" cy="217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2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304800" y="1279525"/>
            <a:ext cx="8108950" cy="1341438"/>
            <a:chOff x="192" y="806"/>
            <a:chExt cx="5108" cy="845"/>
          </a:xfrm>
        </p:grpSpPr>
        <p:sp>
          <p:nvSpPr>
            <p:cNvPr id="14370" name="Rectangle 38"/>
            <p:cNvSpPr>
              <a:spLocks noChangeArrowheads="1"/>
            </p:cNvSpPr>
            <p:nvPr/>
          </p:nvSpPr>
          <p:spPr bwMode="auto">
            <a:xfrm>
              <a:off x="240" y="128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灭为0。</a:t>
              </a:r>
            </a:p>
          </p:txBody>
        </p:sp>
        <p:sp>
          <p:nvSpPr>
            <p:cNvPr id="14371" name="Rectangle 39"/>
            <p:cNvSpPr>
              <a:spLocks noChangeArrowheads="1"/>
            </p:cNvSpPr>
            <p:nvPr/>
          </p:nvSpPr>
          <p:spPr bwMode="auto">
            <a:xfrm>
              <a:off x="192" y="806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定义：开关闭合为1，断开为0。灯亮为1，灯</a:t>
              </a:r>
            </a:p>
          </p:txBody>
        </p:sp>
      </p:grpSp>
      <p:grpSp>
        <p:nvGrpSpPr>
          <p:cNvPr id="100404" name="Group 52"/>
          <p:cNvGrpSpPr>
            <a:grpSpLocks/>
          </p:cNvGrpSpPr>
          <p:nvPr/>
        </p:nvGrpSpPr>
        <p:grpSpPr bwMode="auto">
          <a:xfrm>
            <a:off x="2286000" y="2552700"/>
            <a:ext cx="3865563" cy="2628900"/>
            <a:chOff x="1440" y="1608"/>
            <a:chExt cx="2435" cy="1656"/>
          </a:xfrm>
        </p:grpSpPr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3631" y="25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6" name="Rectangle 35"/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E</a:t>
              </a: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2352" y="16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2400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B</a:t>
              </a:r>
            </a:p>
          </p:txBody>
        </p:sp>
      </p:grp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0" y="3810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二、或运算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6" name="Rectangle 86"/>
          <p:cNvSpPr>
            <a:spLocks noChangeArrowheads="1"/>
          </p:cNvSpPr>
          <p:nvPr/>
        </p:nvSpPr>
        <p:spPr bwMode="auto">
          <a:xfrm>
            <a:off x="1773238" y="2344738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27" name="Line 87"/>
          <p:cNvSpPr>
            <a:spLocks noChangeShapeType="1"/>
          </p:cNvSpPr>
          <p:nvPr/>
        </p:nvSpPr>
        <p:spPr bwMode="auto">
          <a:xfrm>
            <a:off x="1773238" y="3716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41354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9" name="Line 89"/>
          <p:cNvSpPr>
            <a:spLocks noChangeShapeType="1"/>
          </p:cNvSpPr>
          <p:nvPr/>
        </p:nvSpPr>
        <p:spPr bwMode="auto">
          <a:xfrm>
            <a:off x="29162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0" name="Line 90"/>
          <p:cNvSpPr>
            <a:spLocks noChangeShapeType="1"/>
          </p:cNvSpPr>
          <p:nvPr/>
        </p:nvSpPr>
        <p:spPr bwMode="auto">
          <a:xfrm>
            <a:off x="53546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1" name="Line 91"/>
          <p:cNvSpPr>
            <a:spLocks noChangeShapeType="1"/>
          </p:cNvSpPr>
          <p:nvPr/>
        </p:nvSpPr>
        <p:spPr bwMode="auto">
          <a:xfrm flipH="1" flipV="1">
            <a:off x="1087438" y="18875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408" name="Rectangle 92"/>
          <p:cNvSpPr>
            <a:spLocks noChangeArrowheads="1"/>
          </p:cNvSpPr>
          <p:nvPr/>
        </p:nvSpPr>
        <p:spPr bwMode="auto">
          <a:xfrm>
            <a:off x="2001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102409" name="Rectangle 93"/>
          <p:cNvSpPr>
            <a:spLocks noChangeArrowheads="1"/>
          </p:cNvSpPr>
          <p:nvPr/>
        </p:nvSpPr>
        <p:spPr bwMode="auto">
          <a:xfrm>
            <a:off x="3144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102410" name="Rectangle 94"/>
          <p:cNvSpPr>
            <a:spLocks noChangeArrowheads="1"/>
          </p:cNvSpPr>
          <p:nvPr/>
        </p:nvSpPr>
        <p:spPr bwMode="auto">
          <a:xfrm>
            <a:off x="56594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102411" name="Rectangle 95"/>
          <p:cNvSpPr>
            <a:spLocks noChangeArrowheads="1"/>
          </p:cNvSpPr>
          <p:nvPr/>
        </p:nvSpPr>
        <p:spPr bwMode="auto">
          <a:xfrm>
            <a:off x="44402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102412" name="Rectangle 96"/>
          <p:cNvSpPr>
            <a:spLocks noChangeArrowheads="1"/>
          </p:cNvSpPr>
          <p:nvPr/>
        </p:nvSpPr>
        <p:spPr bwMode="auto">
          <a:xfrm>
            <a:off x="13160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102413" name="Rectangle 97"/>
          <p:cNvSpPr>
            <a:spLocks noChangeArrowheads="1"/>
          </p:cNvSpPr>
          <p:nvPr/>
        </p:nvSpPr>
        <p:spPr bwMode="auto">
          <a:xfrm>
            <a:off x="13160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4" name="Rectangle 98"/>
          <p:cNvSpPr>
            <a:spLocks noChangeArrowheads="1"/>
          </p:cNvSpPr>
          <p:nvPr/>
        </p:nvSpPr>
        <p:spPr bwMode="auto">
          <a:xfrm>
            <a:off x="1392238" y="15668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102415" name="Rectangle 99"/>
          <p:cNvSpPr>
            <a:spLocks noChangeArrowheads="1"/>
          </p:cNvSpPr>
          <p:nvPr/>
        </p:nvSpPr>
        <p:spPr bwMode="auto">
          <a:xfrm>
            <a:off x="1087438" y="1947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102416" name="Rectangle 100"/>
          <p:cNvSpPr>
            <a:spLocks noChangeArrowheads="1"/>
          </p:cNvSpPr>
          <p:nvPr/>
        </p:nvSpPr>
        <p:spPr bwMode="auto">
          <a:xfrm>
            <a:off x="782638" y="1414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</a:p>
        </p:txBody>
      </p:sp>
      <p:sp>
        <p:nvSpPr>
          <p:cNvPr id="102417" name="Rectangle 102"/>
          <p:cNvSpPr>
            <a:spLocks noChangeArrowheads="1"/>
          </p:cNvSpPr>
          <p:nvPr/>
        </p:nvSpPr>
        <p:spPr bwMode="auto">
          <a:xfrm>
            <a:off x="4440238" y="40211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8" name="Rectangle 103"/>
          <p:cNvSpPr>
            <a:spLocks noChangeArrowheads="1"/>
          </p:cNvSpPr>
          <p:nvPr/>
        </p:nvSpPr>
        <p:spPr bwMode="auto">
          <a:xfrm>
            <a:off x="5735638" y="4081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9" name="Rectangle 105"/>
          <p:cNvSpPr>
            <a:spLocks noChangeArrowheads="1"/>
          </p:cNvSpPr>
          <p:nvPr/>
        </p:nvSpPr>
        <p:spPr bwMode="auto">
          <a:xfrm>
            <a:off x="32972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20" name="Rectangle 106"/>
          <p:cNvSpPr>
            <a:spLocks noChangeArrowheads="1"/>
          </p:cNvSpPr>
          <p:nvPr/>
        </p:nvSpPr>
        <p:spPr bwMode="auto">
          <a:xfrm>
            <a:off x="44402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63947" name="Oval 107"/>
          <p:cNvSpPr>
            <a:spLocks noChangeArrowheads="1"/>
          </p:cNvSpPr>
          <p:nvPr/>
        </p:nvSpPr>
        <p:spPr bwMode="auto">
          <a:xfrm>
            <a:off x="29924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8" name="Oval 108"/>
          <p:cNvSpPr>
            <a:spLocks noChangeArrowheads="1"/>
          </p:cNvSpPr>
          <p:nvPr/>
        </p:nvSpPr>
        <p:spPr bwMode="auto">
          <a:xfrm>
            <a:off x="42116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9" name="Oval 109"/>
          <p:cNvSpPr>
            <a:spLocks noChangeArrowheads="1"/>
          </p:cNvSpPr>
          <p:nvPr/>
        </p:nvSpPr>
        <p:spPr bwMode="auto">
          <a:xfrm rot="-5400000">
            <a:off x="3563938" y="30686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50" name="Rectangle 110"/>
          <p:cNvSpPr>
            <a:spLocks noChangeArrowheads="1"/>
          </p:cNvSpPr>
          <p:nvPr/>
        </p:nvSpPr>
        <p:spPr bwMode="auto">
          <a:xfrm>
            <a:off x="1620838" y="5734050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化简后: </a:t>
            </a: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F=AC</a:t>
            </a:r>
            <a:r>
              <a:rPr lang="en-US" altLang="zh-CN">
                <a:effectLst/>
              </a:rPr>
              <a:t>+BC</a:t>
            </a: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+AB</a:t>
            </a:r>
          </a:p>
        </p:txBody>
      </p:sp>
      <p:graphicFrame>
        <p:nvGraphicFramePr>
          <p:cNvPr id="102425" name="Object 113"/>
          <p:cNvGraphicFramePr>
            <a:graphicFrameLocks noGrp="1" noChangeAspect="1"/>
          </p:cNvGraphicFramePr>
          <p:nvPr>
            <p:ph/>
          </p:nvPr>
        </p:nvGraphicFramePr>
        <p:xfrm>
          <a:off x="900113" y="260350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2" name="公式" r:id="rId4" imgW="1765800" imgH="381240" progId="Equation.3">
                  <p:embed/>
                </p:oleObj>
              </mc:Choice>
              <mc:Fallback>
                <p:oleObj name="公式" r:id="rId4" imgW="1765800" imgH="381240" progId="Equation.3">
                  <p:embed/>
                  <p:pic>
                    <p:nvPicPr>
                      <p:cNvPr id="0" name="Picture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28797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7" grpId="0" animBg="1"/>
      <p:bldP spid="163948" grpId="0" animBg="1"/>
      <p:bldP spid="163949" grpId="0" animBg="1"/>
      <p:bldP spid="163950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862110" y="2998810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785910" y="3684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862110" y="51324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1862110" y="4446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28527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49863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39195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 flipV="1">
            <a:off x="947710" y="231301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4" name="Rectangle 17"/>
          <p:cNvSpPr>
            <a:spLocks noChangeArrowheads="1"/>
          </p:cNvSpPr>
          <p:nvPr/>
        </p:nvSpPr>
        <p:spPr bwMode="auto">
          <a:xfrm>
            <a:off x="795310" y="2532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3435" name="Rectangle 18"/>
          <p:cNvSpPr>
            <a:spLocks noChangeArrowheads="1"/>
          </p:cNvSpPr>
          <p:nvPr/>
        </p:nvSpPr>
        <p:spPr bwMode="auto">
          <a:xfrm>
            <a:off x="1404910" y="2151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20145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37" name="Rectangle 20"/>
          <p:cNvSpPr>
            <a:spLocks noChangeArrowheads="1"/>
          </p:cNvSpPr>
          <p:nvPr/>
        </p:nvSpPr>
        <p:spPr bwMode="auto">
          <a:xfrm>
            <a:off x="1252510" y="29892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30051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252510" y="38036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4071910" y="254161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1252510" y="44894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51387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1252510" y="5175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31575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21669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21669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3157510" y="383701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42243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4224310" y="3041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243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42243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2149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53" name="Rectangle 44"/>
          <p:cNvSpPr>
            <a:spLocks noChangeArrowheads="1"/>
          </p:cNvSpPr>
          <p:nvPr/>
        </p:nvSpPr>
        <p:spPr bwMode="auto">
          <a:xfrm>
            <a:off x="642910" y="192248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0" y="2286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2、把与或式的每一项直接填入卡诺图</a:t>
            </a: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152400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</a:t>
            </a:r>
          </a:p>
        </p:txBody>
      </p:sp>
      <p:graphicFrame>
        <p:nvGraphicFramePr>
          <p:cNvPr id="103456" name="Object 74"/>
          <p:cNvGraphicFramePr>
            <a:graphicFrameLocks noChangeAspect="1"/>
          </p:cNvGraphicFramePr>
          <p:nvPr/>
        </p:nvGraphicFramePr>
        <p:xfrm>
          <a:off x="1042988" y="836613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3" name="公式" r:id="rId4" imgW="4789080" imgH="355680" progId="Equation.3">
                  <p:embed/>
                </p:oleObj>
              </mc:Choice>
              <mc:Fallback>
                <p:oleObj name="公式" r:id="rId4" imgW="4789080" imgH="35568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3" name="Oval 79"/>
          <p:cNvSpPr>
            <a:spLocks noChangeArrowheads="1"/>
          </p:cNvSpPr>
          <p:nvPr/>
        </p:nvSpPr>
        <p:spPr bwMode="auto">
          <a:xfrm>
            <a:off x="4071910" y="5208610"/>
            <a:ext cx="1752600" cy="685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4" name="Oval 80"/>
          <p:cNvSpPr>
            <a:spLocks noChangeArrowheads="1"/>
          </p:cNvSpPr>
          <p:nvPr/>
        </p:nvSpPr>
        <p:spPr bwMode="auto">
          <a:xfrm>
            <a:off x="1938310" y="3684610"/>
            <a:ext cx="1905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5" name="Oval 81"/>
          <p:cNvSpPr>
            <a:spLocks noChangeArrowheads="1"/>
          </p:cNvSpPr>
          <p:nvPr/>
        </p:nvSpPr>
        <p:spPr bwMode="auto">
          <a:xfrm>
            <a:off x="3995710" y="3075010"/>
            <a:ext cx="914400" cy="2819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4946" name="Object 82"/>
          <p:cNvGraphicFramePr>
            <a:graphicFrameLocks noChangeAspect="1"/>
          </p:cNvGraphicFramePr>
          <p:nvPr/>
        </p:nvGraphicFramePr>
        <p:xfrm>
          <a:off x="2090710" y="6199210"/>
          <a:ext cx="3124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" name="Equation" r:id="rId6" imgW="2121480" imgH="317520" progId="Equation.3">
                  <p:embed/>
                </p:oleObj>
              </mc:Choice>
              <mc:Fallback>
                <p:oleObj name="Equation" r:id="rId6" imgW="2121480" imgH="31752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10" y="6199210"/>
                        <a:ext cx="3124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3571868" y="1285860"/>
            <a:ext cx="928694" cy="951848"/>
            <a:chOff x="3571868" y="1285860"/>
            <a:chExt cx="928694" cy="951848"/>
          </a:xfrm>
        </p:grpSpPr>
        <p:sp>
          <p:nvSpPr>
            <p:cNvPr id="41" name="矩形 40"/>
            <p:cNvSpPr/>
            <p:nvPr/>
          </p:nvSpPr>
          <p:spPr>
            <a:xfrm>
              <a:off x="3571868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597751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86314" y="1285860"/>
            <a:ext cx="928694" cy="951848"/>
            <a:chOff x="4786314" y="1285860"/>
            <a:chExt cx="928694" cy="951848"/>
          </a:xfrm>
        </p:grpSpPr>
        <p:sp>
          <p:nvSpPr>
            <p:cNvPr id="43" name="矩形 42"/>
            <p:cNvSpPr/>
            <p:nvPr/>
          </p:nvSpPr>
          <p:spPr>
            <a:xfrm>
              <a:off x="478631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2197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57884" y="1285860"/>
            <a:ext cx="902811" cy="1023286"/>
            <a:chOff x="5857884" y="1285860"/>
            <a:chExt cx="902811" cy="1023286"/>
          </a:xfrm>
        </p:grpSpPr>
        <p:sp>
          <p:nvSpPr>
            <p:cNvPr id="45" name="矩形 44"/>
            <p:cNvSpPr/>
            <p:nvPr/>
          </p:nvSpPr>
          <p:spPr>
            <a:xfrm>
              <a:off x="585788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7884" y="178592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8016" y="1285860"/>
            <a:ext cx="902811" cy="1809104"/>
            <a:chOff x="6858016" y="1285860"/>
            <a:chExt cx="902811" cy="1809104"/>
          </a:xfrm>
        </p:grpSpPr>
        <p:sp>
          <p:nvSpPr>
            <p:cNvPr id="39" name="矩形 38"/>
            <p:cNvSpPr/>
            <p:nvPr/>
          </p:nvSpPr>
          <p:spPr>
            <a:xfrm>
              <a:off x="6858016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858016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58016" y="214311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858016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12593" y="1262706"/>
            <a:ext cx="902811" cy="1809104"/>
            <a:chOff x="7812593" y="1262706"/>
            <a:chExt cx="902811" cy="1809104"/>
          </a:xfrm>
        </p:grpSpPr>
        <p:sp>
          <p:nvSpPr>
            <p:cNvPr id="51" name="矩形 50"/>
            <p:cNvSpPr/>
            <p:nvPr/>
          </p:nvSpPr>
          <p:spPr>
            <a:xfrm>
              <a:off x="7812593" y="126270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2593" y="169133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812593" y="211996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812593" y="25485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3" grpId="0" animBg="1"/>
      <p:bldP spid="164944" grpId="0" animBg="1"/>
      <p:bldP spid="16494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5"/>
          <p:cNvSpPr>
            <a:spLocks noChangeArrowheads="1"/>
          </p:cNvSpPr>
          <p:nvPr/>
        </p:nvSpPr>
        <p:spPr bwMode="auto">
          <a:xfrm>
            <a:off x="457200" y="36512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3、</a:t>
            </a:r>
            <a:r>
              <a:rPr lang="zh-CN" altLang="en-US" sz="3200" dirty="0">
                <a:effectLst/>
                <a:latin typeface="黑体" pitchFamily="49" charset="-122"/>
              </a:rPr>
              <a:t>化简为或与式</a:t>
            </a:r>
          </a:p>
        </p:txBody>
      </p:sp>
      <p:sp>
        <p:nvSpPr>
          <p:cNvPr id="165935" name="Rectangle 47"/>
          <p:cNvSpPr>
            <a:spLocks noChangeArrowheads="1"/>
          </p:cNvSpPr>
          <p:nvPr/>
        </p:nvSpPr>
        <p:spPr bwMode="auto">
          <a:xfrm>
            <a:off x="457200" y="1447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例: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533400" y="2590800"/>
            <a:ext cx="725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解: 将函数用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最小项之和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形式表示得:</a:t>
            </a:r>
          </a:p>
        </p:txBody>
      </p:sp>
      <p:sp>
        <p:nvSpPr>
          <p:cNvPr id="165937" name="Rectangle 49"/>
          <p:cNvSpPr>
            <a:spLocks noChangeArrowheads="1"/>
          </p:cNvSpPr>
          <p:nvPr/>
        </p:nvSpPr>
        <p:spPr bwMode="auto">
          <a:xfrm>
            <a:off x="609600" y="3733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F(A,B,C,D)=∑m(0,1,2,4,5,6,8,9,10)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571472" y="5143512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最大项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中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没有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出现的编号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最小项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的编号！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build="p" autoUpdateAnimBg="0"/>
      <p:bldP spid="165937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smtClean="0"/>
          </a:p>
          <a:p>
            <a:pPr eaLnBrk="1" hangingPunct="1">
              <a:buFontTx/>
              <a:buNone/>
              <a:defRPr/>
            </a:pPr>
            <a:endParaRPr lang="en-US" altLang="zh-CN" sz="280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19526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2638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4086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3400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12668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1485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1104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2705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1419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3390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407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1722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6172200" y="2628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2971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40386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3048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048000" y="27908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40386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1" name="Rectangle 39"/>
          <p:cNvSpPr>
            <a:spLocks noChangeArrowheads="1"/>
          </p:cNvSpPr>
          <p:nvPr/>
        </p:nvSpPr>
        <p:spPr bwMode="auto">
          <a:xfrm>
            <a:off x="40386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2" name="Rectangle 40"/>
          <p:cNvSpPr>
            <a:spLocks noChangeArrowheads="1"/>
          </p:cNvSpPr>
          <p:nvPr/>
        </p:nvSpPr>
        <p:spPr bwMode="auto">
          <a:xfrm>
            <a:off x="61722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30480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5029200" y="19907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51054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51054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51054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61722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41148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2667000" y="3324225"/>
            <a:ext cx="4343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 rot="-5400000">
            <a:off x="3795712" y="3033713"/>
            <a:ext cx="3000375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381000" y="2286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66979" name="Object 67"/>
          <p:cNvGraphicFramePr>
            <a:graphicFrameLocks noChangeAspect="1"/>
          </p:cNvGraphicFramePr>
          <p:nvPr/>
        </p:nvGraphicFramePr>
        <p:xfrm>
          <a:off x="3678258" y="5257800"/>
          <a:ext cx="3894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0" name="Equation" r:id="rId4" imgW="2426400" imgH="825840" progId="Equation.3">
                  <p:embed/>
                </p:oleObj>
              </mc:Choice>
              <mc:Fallback>
                <p:oleObj name="Equation" r:id="rId4" imgW="2426400" imgH="82584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58" y="5257800"/>
                        <a:ext cx="38941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343507" y="2786058"/>
            <a:ext cx="18004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化简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或与式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“圈</a:t>
            </a:r>
            <a:r>
              <a:rPr lang="en-US" altLang="zh-CN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”！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1745" y="52863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写成“与或式”：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1745" y="59776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写成“或与式”：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8" name="动作按钮: 帮助 47">
            <a:hlinkClick r:id="" action="ppaction://noaction" highlightClick="1"/>
          </p:cNvPr>
          <p:cNvSpPr/>
          <p:nvPr/>
        </p:nvSpPr>
        <p:spPr bwMode="auto">
          <a:xfrm>
            <a:off x="8001024" y="521495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0" grpId="0" animBg="1"/>
      <p:bldP spid="16696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179388" y="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4、</a:t>
            </a:r>
            <a:r>
              <a:rPr lang="zh-CN" altLang="en-US" sz="3200">
                <a:effectLst/>
                <a:latin typeface="黑体" pitchFamily="49" charset="-122"/>
              </a:rPr>
              <a:t>利用禁止逻辑化简逻辑函数</a:t>
            </a: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755650" y="620713"/>
            <a:ext cx="5873750" cy="3663950"/>
            <a:chOff x="476" y="572"/>
            <a:chExt cx="3700" cy="2308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1152" y="1152"/>
              <a:ext cx="302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>
              <a:off x="1152" y="201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2640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>
              <a:off x="1872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>
              <a:off x="3408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16" name="Rectangle 11"/>
            <p:cNvSpPr>
              <a:spLocks noChangeArrowheads="1"/>
            </p:cNvSpPr>
            <p:nvPr/>
          </p:nvSpPr>
          <p:spPr bwMode="auto">
            <a:xfrm>
              <a:off x="129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06517" name="Rectangle 12"/>
            <p:cNvSpPr>
              <a:spLocks noChangeArrowheads="1"/>
            </p:cNvSpPr>
            <p:nvPr/>
          </p:nvSpPr>
          <p:spPr bwMode="auto">
            <a:xfrm>
              <a:off x="201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06518" name="Rectangle 13"/>
            <p:cNvSpPr>
              <a:spLocks noChangeArrowheads="1"/>
            </p:cNvSpPr>
            <p:nvPr/>
          </p:nvSpPr>
          <p:spPr bwMode="auto">
            <a:xfrm>
              <a:off x="3600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06519" name="Rectangle 14"/>
            <p:cNvSpPr>
              <a:spLocks noChangeArrowheads="1"/>
            </p:cNvSpPr>
            <p:nvPr/>
          </p:nvSpPr>
          <p:spPr bwMode="auto">
            <a:xfrm>
              <a:off x="2832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06520" name="Rectangle 15"/>
            <p:cNvSpPr>
              <a:spLocks noChangeArrowheads="1"/>
            </p:cNvSpPr>
            <p:nvPr/>
          </p:nvSpPr>
          <p:spPr bwMode="auto">
            <a:xfrm>
              <a:off x="8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06521" name="Rectangle 16"/>
            <p:cNvSpPr>
              <a:spLocks noChangeArrowheads="1"/>
            </p:cNvSpPr>
            <p:nvPr/>
          </p:nvSpPr>
          <p:spPr bwMode="auto">
            <a:xfrm>
              <a:off x="8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2" name="Rectangle 17"/>
            <p:cNvSpPr>
              <a:spLocks noChangeArrowheads="1"/>
            </p:cNvSpPr>
            <p:nvPr/>
          </p:nvSpPr>
          <p:spPr bwMode="auto">
            <a:xfrm>
              <a:off x="912" y="6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BC</a:t>
              </a:r>
            </a:p>
          </p:txBody>
        </p:sp>
        <p:sp>
          <p:nvSpPr>
            <p:cNvPr id="106523" name="Rectangle 18"/>
            <p:cNvSpPr>
              <a:spLocks noChangeArrowheads="1"/>
            </p:cNvSpPr>
            <p:nvPr/>
          </p:nvSpPr>
          <p:spPr bwMode="auto">
            <a:xfrm>
              <a:off x="720" y="90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A</a:t>
              </a:r>
            </a:p>
          </p:txBody>
        </p:sp>
        <p:sp>
          <p:nvSpPr>
            <p:cNvPr id="106524" name="Rectangle 19"/>
            <p:cNvSpPr>
              <a:spLocks noChangeArrowheads="1"/>
            </p:cNvSpPr>
            <p:nvPr/>
          </p:nvSpPr>
          <p:spPr bwMode="auto">
            <a:xfrm>
              <a:off x="476" y="5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06525" name="Rectangle 20"/>
            <p:cNvSpPr>
              <a:spLocks noChangeArrowheads="1"/>
            </p:cNvSpPr>
            <p:nvPr/>
          </p:nvSpPr>
          <p:spPr bwMode="auto">
            <a:xfrm>
              <a:off x="20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6" name="Rectangle 23"/>
            <p:cNvSpPr>
              <a:spLocks noChangeArrowheads="1"/>
            </p:cNvSpPr>
            <p:nvPr/>
          </p:nvSpPr>
          <p:spPr bwMode="auto">
            <a:xfrm>
              <a:off x="2880" y="2205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7" name="Rectangle 24"/>
            <p:cNvSpPr>
              <a:spLocks noChangeArrowheads="1"/>
            </p:cNvSpPr>
            <p:nvPr/>
          </p:nvSpPr>
          <p:spPr bwMode="auto">
            <a:xfrm>
              <a:off x="20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</p:grpSp>
      <p:sp>
        <p:nvSpPr>
          <p:cNvPr id="267291" name="Oval 27"/>
          <p:cNvSpPr>
            <a:spLocks noChangeArrowheads="1"/>
          </p:cNvSpPr>
          <p:nvPr/>
        </p:nvSpPr>
        <p:spPr bwMode="auto">
          <a:xfrm>
            <a:off x="2987675" y="1628775"/>
            <a:ext cx="2447925" cy="2592388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7293" name="Object 29"/>
          <p:cNvGraphicFramePr>
            <a:graphicFrameLocks noChangeAspect="1"/>
          </p:cNvGraphicFramePr>
          <p:nvPr/>
        </p:nvGraphicFramePr>
        <p:xfrm>
          <a:off x="357158" y="4570431"/>
          <a:ext cx="8479835" cy="71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4" name="Equation" r:id="rId3" imgW="3466800" imgH="291960" progId="Equation.DSMT4">
                  <p:embed/>
                </p:oleObj>
              </mc:Choice>
              <mc:Fallback>
                <p:oleObj name="Equation" r:id="rId3" imgW="3466800" imgH="2919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570431"/>
                        <a:ext cx="8479835" cy="715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94" name="Rectangle 30"/>
          <p:cNvSpPr>
            <a:spLocks noChangeArrowheads="1"/>
          </p:cNvSpPr>
          <p:nvPr/>
        </p:nvSpPr>
        <p:spPr bwMode="auto">
          <a:xfrm>
            <a:off x="0" y="5300663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  即</a:t>
            </a:r>
            <a:r>
              <a:rPr lang="zh-CN" altLang="en-US" sz="3200" dirty="0" smtClean="0">
                <a:effectLst/>
                <a:latin typeface="黑体" pitchFamily="49" charset="-122"/>
              </a:rPr>
              <a:t>任何逻辑函数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乘</a:t>
            </a:r>
            <a:r>
              <a:rPr lang="zh-CN" altLang="en-US" sz="3200" dirty="0">
                <a:effectLst/>
                <a:latin typeface="黑体" pitchFamily="49" charset="-122"/>
              </a:rPr>
              <a:t>上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不属于</a:t>
            </a:r>
            <a:r>
              <a:rPr lang="zh-CN" altLang="en-US" sz="3200" dirty="0">
                <a:effectLst/>
                <a:latin typeface="黑体" pitchFamily="49" charset="-122"/>
              </a:rPr>
              <a:t>它的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最小项之非</a:t>
            </a:r>
            <a:r>
              <a:rPr lang="zh-CN" altLang="en-US" sz="3200" dirty="0">
                <a:effectLst/>
                <a:latin typeface="黑体" pitchFamily="49" charset="-122"/>
              </a:rPr>
              <a:t>，</a:t>
            </a:r>
            <a:r>
              <a:rPr lang="zh-CN" altLang="en-US" sz="3200" dirty="0" smtClean="0">
                <a:effectLst/>
                <a:latin typeface="黑体" pitchFamily="49" charset="-122"/>
              </a:rPr>
              <a:t>其逻辑</a:t>
            </a:r>
            <a:r>
              <a:rPr lang="zh-CN" altLang="en-US" sz="3200" dirty="0">
                <a:effectLst/>
                <a:latin typeface="黑体" pitchFamily="49" charset="-122"/>
              </a:rPr>
              <a:t>功能不变。</a:t>
            </a:r>
          </a:p>
        </p:txBody>
      </p:sp>
      <p:sp>
        <p:nvSpPr>
          <p:cNvPr id="267297" name="Line 33"/>
          <p:cNvSpPr>
            <a:spLocks noChangeShapeType="1"/>
          </p:cNvSpPr>
          <p:nvPr/>
        </p:nvSpPr>
        <p:spPr bwMode="auto">
          <a:xfrm flipV="1">
            <a:off x="4211638" y="1635125"/>
            <a:ext cx="865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298" name="Line 34"/>
          <p:cNvSpPr>
            <a:spLocks noChangeShapeType="1"/>
          </p:cNvSpPr>
          <p:nvPr/>
        </p:nvSpPr>
        <p:spPr bwMode="auto">
          <a:xfrm flipV="1">
            <a:off x="4211638" y="1828800"/>
            <a:ext cx="115252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299" name="Line 35"/>
          <p:cNvSpPr>
            <a:spLocks noChangeShapeType="1"/>
          </p:cNvSpPr>
          <p:nvPr/>
        </p:nvSpPr>
        <p:spPr bwMode="auto">
          <a:xfrm flipV="1">
            <a:off x="4211638" y="2114550"/>
            <a:ext cx="1152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300" name="Line 36"/>
          <p:cNvSpPr>
            <a:spLocks noChangeShapeType="1"/>
          </p:cNvSpPr>
          <p:nvPr/>
        </p:nvSpPr>
        <p:spPr bwMode="auto">
          <a:xfrm flipV="1">
            <a:off x="4572000" y="2509838"/>
            <a:ext cx="7207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7303" name="Group 39"/>
          <p:cNvGrpSpPr>
            <a:grpSpLocks/>
          </p:cNvGrpSpPr>
          <p:nvPr/>
        </p:nvGrpSpPr>
        <p:grpSpPr bwMode="auto">
          <a:xfrm>
            <a:off x="4932363" y="477838"/>
            <a:ext cx="3203575" cy="1727200"/>
            <a:chOff x="3107" y="482"/>
            <a:chExt cx="2018" cy="1088"/>
          </a:xfrm>
        </p:grpSpPr>
        <p:sp>
          <p:nvSpPr>
            <p:cNvPr id="267301" name="Line 37"/>
            <p:cNvSpPr>
              <a:spLocks noChangeShapeType="1"/>
            </p:cNvSpPr>
            <p:nvPr/>
          </p:nvSpPr>
          <p:spPr bwMode="auto">
            <a:xfrm flipV="1">
              <a:off x="3107" y="811"/>
              <a:ext cx="1315" cy="75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09" name="Rectangle 38"/>
            <p:cNvSpPr>
              <a:spLocks noChangeArrowheads="1"/>
            </p:cNvSpPr>
            <p:nvPr/>
          </p:nvSpPr>
          <p:spPr bwMode="auto">
            <a:xfrm>
              <a:off x="4241" y="4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5"/>
          <p:cNvGrpSpPr>
            <a:grpSpLocks/>
          </p:cNvGrpSpPr>
          <p:nvPr/>
        </p:nvGrpSpPr>
        <p:grpSpPr bwMode="auto">
          <a:xfrm>
            <a:off x="827088" y="333375"/>
            <a:ext cx="5873750" cy="3663950"/>
            <a:chOff x="476" y="572"/>
            <a:chExt cx="3700" cy="2308"/>
          </a:xfrm>
        </p:grpSpPr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1152" y="1152"/>
              <a:ext cx="302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8" name="Line 8"/>
            <p:cNvSpPr>
              <a:spLocks noChangeShapeType="1"/>
            </p:cNvSpPr>
            <p:nvPr/>
          </p:nvSpPr>
          <p:spPr bwMode="auto">
            <a:xfrm>
              <a:off x="2640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9" name="Line 9"/>
            <p:cNvSpPr>
              <a:spLocks noChangeShapeType="1"/>
            </p:cNvSpPr>
            <p:nvPr/>
          </p:nvSpPr>
          <p:spPr bwMode="auto">
            <a:xfrm>
              <a:off x="1872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50" name="Line 10"/>
            <p:cNvSpPr>
              <a:spLocks noChangeShapeType="1"/>
            </p:cNvSpPr>
            <p:nvPr/>
          </p:nvSpPr>
          <p:spPr bwMode="auto">
            <a:xfrm>
              <a:off x="3408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51" name="Line 11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45" name="Rectangle 12"/>
            <p:cNvSpPr>
              <a:spLocks noChangeArrowheads="1"/>
            </p:cNvSpPr>
            <p:nvPr/>
          </p:nvSpPr>
          <p:spPr bwMode="auto">
            <a:xfrm>
              <a:off x="129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07546" name="Rectangle 13"/>
            <p:cNvSpPr>
              <a:spLocks noChangeArrowheads="1"/>
            </p:cNvSpPr>
            <p:nvPr/>
          </p:nvSpPr>
          <p:spPr bwMode="auto">
            <a:xfrm>
              <a:off x="201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07547" name="Rectangle 14"/>
            <p:cNvSpPr>
              <a:spLocks noChangeArrowheads="1"/>
            </p:cNvSpPr>
            <p:nvPr/>
          </p:nvSpPr>
          <p:spPr bwMode="auto">
            <a:xfrm>
              <a:off x="3600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07548" name="Rectangle 15"/>
            <p:cNvSpPr>
              <a:spLocks noChangeArrowheads="1"/>
            </p:cNvSpPr>
            <p:nvPr/>
          </p:nvSpPr>
          <p:spPr bwMode="auto">
            <a:xfrm>
              <a:off x="2832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07549" name="Rectangle 16"/>
            <p:cNvSpPr>
              <a:spLocks noChangeArrowheads="1"/>
            </p:cNvSpPr>
            <p:nvPr/>
          </p:nvSpPr>
          <p:spPr bwMode="auto">
            <a:xfrm>
              <a:off x="8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07550" name="Rectangle 17"/>
            <p:cNvSpPr>
              <a:spLocks noChangeArrowheads="1"/>
            </p:cNvSpPr>
            <p:nvPr/>
          </p:nvSpPr>
          <p:spPr bwMode="auto">
            <a:xfrm>
              <a:off x="8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1" name="Rectangle 18"/>
            <p:cNvSpPr>
              <a:spLocks noChangeArrowheads="1"/>
            </p:cNvSpPr>
            <p:nvPr/>
          </p:nvSpPr>
          <p:spPr bwMode="auto">
            <a:xfrm>
              <a:off x="912" y="6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BC</a:t>
              </a:r>
            </a:p>
          </p:txBody>
        </p:sp>
        <p:sp>
          <p:nvSpPr>
            <p:cNvPr id="107552" name="Rectangle 19"/>
            <p:cNvSpPr>
              <a:spLocks noChangeArrowheads="1"/>
            </p:cNvSpPr>
            <p:nvPr/>
          </p:nvSpPr>
          <p:spPr bwMode="auto">
            <a:xfrm>
              <a:off x="720" y="90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A</a:t>
              </a:r>
            </a:p>
          </p:txBody>
        </p:sp>
        <p:sp>
          <p:nvSpPr>
            <p:cNvPr id="107553" name="Rectangle 20"/>
            <p:cNvSpPr>
              <a:spLocks noChangeArrowheads="1"/>
            </p:cNvSpPr>
            <p:nvPr/>
          </p:nvSpPr>
          <p:spPr bwMode="auto">
            <a:xfrm>
              <a:off x="476" y="5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07554" name="Rectangle 21"/>
            <p:cNvSpPr>
              <a:spLocks noChangeArrowheads="1"/>
            </p:cNvSpPr>
            <p:nvPr/>
          </p:nvSpPr>
          <p:spPr bwMode="auto">
            <a:xfrm>
              <a:off x="20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5" name="Rectangle 22"/>
            <p:cNvSpPr>
              <a:spLocks noChangeArrowheads="1"/>
            </p:cNvSpPr>
            <p:nvPr/>
          </p:nvSpPr>
          <p:spPr bwMode="auto">
            <a:xfrm>
              <a:off x="2880" y="2205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6" name="Rectangle 23"/>
            <p:cNvSpPr>
              <a:spLocks noChangeArrowheads="1"/>
            </p:cNvSpPr>
            <p:nvPr/>
          </p:nvSpPr>
          <p:spPr bwMode="auto">
            <a:xfrm>
              <a:off x="20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</p:grpSp>
      <p:sp>
        <p:nvSpPr>
          <p:cNvPr id="291864" name="Oval 24"/>
          <p:cNvSpPr>
            <a:spLocks noChangeArrowheads="1"/>
          </p:cNvSpPr>
          <p:nvPr/>
        </p:nvSpPr>
        <p:spPr bwMode="auto">
          <a:xfrm>
            <a:off x="3059113" y="1341438"/>
            <a:ext cx="2447925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 flipV="1">
            <a:off x="4283075" y="1347788"/>
            <a:ext cx="865188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V="1">
            <a:off x="4283075" y="1541463"/>
            <a:ext cx="11525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V="1">
            <a:off x="4283075" y="1827213"/>
            <a:ext cx="1152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4643438" y="2222500"/>
            <a:ext cx="7207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7528" name="Group 29"/>
          <p:cNvGrpSpPr>
            <a:grpSpLocks/>
          </p:cNvGrpSpPr>
          <p:nvPr/>
        </p:nvGrpSpPr>
        <p:grpSpPr bwMode="auto">
          <a:xfrm>
            <a:off x="5003800" y="190500"/>
            <a:ext cx="3203575" cy="1727200"/>
            <a:chOff x="3107" y="482"/>
            <a:chExt cx="2018" cy="1088"/>
          </a:xfrm>
        </p:grpSpPr>
        <p:sp>
          <p:nvSpPr>
            <p:cNvPr id="291870" name="Line 30"/>
            <p:cNvSpPr>
              <a:spLocks noChangeShapeType="1"/>
            </p:cNvSpPr>
            <p:nvPr/>
          </p:nvSpPr>
          <p:spPr bwMode="auto">
            <a:xfrm flipV="1">
              <a:off x="3107" y="811"/>
              <a:ext cx="1315" cy="75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38" name="Rectangle 31"/>
            <p:cNvSpPr>
              <a:spLocks noChangeArrowheads="1"/>
            </p:cNvSpPr>
            <p:nvPr/>
          </p:nvSpPr>
          <p:spPr bwMode="auto">
            <a:xfrm>
              <a:off x="4241" y="4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</a:p>
          </p:txBody>
        </p:sp>
      </p:grpSp>
      <p:grpSp>
        <p:nvGrpSpPr>
          <p:cNvPr id="291874" name="Group 34"/>
          <p:cNvGrpSpPr>
            <a:grpSpLocks/>
          </p:cNvGrpSpPr>
          <p:nvPr/>
        </p:nvGrpSpPr>
        <p:grpSpPr bwMode="auto">
          <a:xfrm>
            <a:off x="323850" y="4076700"/>
            <a:ext cx="7343775" cy="2190750"/>
            <a:chOff x="204" y="2568"/>
            <a:chExt cx="4626" cy="1380"/>
          </a:xfrm>
        </p:grpSpPr>
        <p:sp>
          <p:nvSpPr>
            <p:cNvPr id="107535" name="Rectangle 4"/>
            <p:cNvSpPr>
              <a:spLocks noChangeArrowheads="1"/>
            </p:cNvSpPr>
            <p:nvPr/>
          </p:nvSpPr>
          <p:spPr bwMode="auto">
            <a:xfrm>
              <a:off x="204" y="2568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以上图为例，则：</a:t>
              </a:r>
            </a:p>
          </p:txBody>
        </p:sp>
        <p:graphicFrame>
          <p:nvGraphicFramePr>
            <p:cNvPr id="107536" name="Object 32"/>
            <p:cNvGraphicFramePr>
              <a:graphicFrameLocks noChangeAspect="1"/>
            </p:cNvGraphicFramePr>
            <p:nvPr/>
          </p:nvGraphicFramePr>
          <p:xfrm>
            <a:off x="295" y="3022"/>
            <a:ext cx="4535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37" name="公式" r:id="rId3" imgW="3950640" imgH="787680" progId="Equation.3">
                    <p:embed/>
                  </p:oleObj>
                </mc:Choice>
                <mc:Fallback>
                  <p:oleObj name="公式" r:id="rId3" imgW="3950640" imgH="78768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022"/>
                          <a:ext cx="4535" cy="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7596188" y="5595938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???</a:t>
            </a:r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 flipH="1">
            <a:off x="885838" y="6357958"/>
            <a:ext cx="554355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142876" y="513263"/>
          <a:ext cx="8929718" cy="441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67" name="Equation" r:id="rId3" imgW="3657600" imgH="1765080" progId="Equation.DSMT4">
                  <p:embed/>
                </p:oleObj>
              </mc:Choice>
              <mc:Fallback>
                <p:oleObj name="Equation" r:id="rId3" imgW="3657600" imgH="1765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6" y="513263"/>
                        <a:ext cx="8929718" cy="4415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714348" y="5715016"/>
          <a:ext cx="2162326" cy="75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68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715016"/>
                        <a:ext cx="2162326" cy="757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3428992" y="5786454"/>
          <a:ext cx="1261538" cy="59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69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1261538" cy="596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6"/>
          <p:cNvGrpSpPr>
            <a:grpSpLocks/>
          </p:cNvGrpSpPr>
          <p:nvPr/>
        </p:nvGrpSpPr>
        <p:grpSpPr bwMode="auto">
          <a:xfrm>
            <a:off x="0" y="333375"/>
            <a:ext cx="9144000" cy="3459163"/>
            <a:chOff x="0" y="618"/>
            <a:chExt cx="5760" cy="2179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204" y="61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事实上，禁止逻辑也可由几个最小项组成，例如</a:t>
              </a: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0" y="1071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可将函数</a:t>
              </a: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zh-CN" altLang="en-US" sz="3200">
                  <a:effectLst/>
                  <a:latin typeface="黑体" pitchFamily="49" charset="-122"/>
                </a:rPr>
                <a:t>写成         ，只要    和   都不属</a:t>
              </a:r>
            </a:p>
          </p:txBody>
        </p:sp>
        <p:graphicFrame>
          <p:nvGraphicFramePr>
            <p:cNvPr id="108551" name="Object 7"/>
            <p:cNvGraphicFramePr>
              <a:graphicFrameLocks noChangeAspect="1"/>
            </p:cNvGraphicFramePr>
            <p:nvPr/>
          </p:nvGraphicFramePr>
          <p:xfrm>
            <a:off x="1746" y="1117"/>
            <a:ext cx="99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01" name="公式" r:id="rId3" imgW="1092600" imgH="406440" progId="Equation.3">
                    <p:embed/>
                  </p:oleObj>
                </mc:Choice>
                <mc:Fallback>
                  <p:oleObj name="公式" r:id="rId3" imgW="1092600" imgH="40644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117"/>
                          <a:ext cx="998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6"/>
            <p:cNvGraphicFramePr>
              <a:graphicFrameLocks noChangeAspect="1"/>
            </p:cNvGraphicFramePr>
            <p:nvPr/>
          </p:nvGraphicFramePr>
          <p:xfrm>
            <a:off x="4422" y="1071"/>
            <a:ext cx="3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02" name="公式" r:id="rId5" imgW="304920" imgH="355680" progId="Equation.3">
                    <p:embed/>
                  </p:oleObj>
                </mc:Choice>
                <mc:Fallback>
                  <p:oleObj name="公式" r:id="rId5" imgW="304920" imgH="35568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071"/>
                          <a:ext cx="345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3" name="Object 12"/>
            <p:cNvGraphicFramePr>
              <a:graphicFrameLocks noChangeAspect="1"/>
            </p:cNvGraphicFramePr>
            <p:nvPr/>
          </p:nvGraphicFramePr>
          <p:xfrm>
            <a:off x="3696" y="1026"/>
            <a:ext cx="378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03" name="公式" r:id="rId7" imgW="279360" imgH="343080" progId="Equation.3">
                    <p:embed/>
                  </p:oleObj>
                </mc:Choice>
                <mc:Fallback>
                  <p:oleObj name="公式" r:id="rId7" imgW="279360" imgH="34308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26"/>
                          <a:ext cx="378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4" name="Rectangle 19"/>
            <p:cNvSpPr>
              <a:spLocks noChangeArrowheads="1"/>
            </p:cNvSpPr>
            <p:nvPr/>
          </p:nvSpPr>
          <p:spPr bwMode="auto">
            <a:xfrm>
              <a:off x="0" y="1525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于原函数</a:t>
              </a:r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r>
                <a:rPr lang="zh-CN" altLang="en-US" sz="3200" dirty="0">
                  <a:effectLst/>
                  <a:latin typeface="黑体" pitchFamily="49" charset="-122"/>
                </a:rPr>
                <a:t>即可。这种利用禁止项化简逻辑函数的</a:t>
              </a:r>
            </a:p>
          </p:txBody>
        </p:sp>
        <p:sp>
          <p:nvSpPr>
            <p:cNvPr id="108555" name="Rectangle 20"/>
            <p:cNvSpPr>
              <a:spLocks noChangeArrowheads="1"/>
            </p:cNvSpPr>
            <p:nvPr/>
          </p:nvSpPr>
          <p:spPr bwMode="auto">
            <a:xfrm>
              <a:off x="12" y="1979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方法，称为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禁止法</a:t>
              </a:r>
              <a:r>
                <a:rPr lang="zh-CN" altLang="en-US" sz="3200">
                  <a:effectLst/>
                  <a:latin typeface="黑体" pitchFamily="49" charset="-122"/>
                </a:rPr>
                <a:t>或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阻塞法</a:t>
              </a:r>
              <a:r>
                <a:rPr lang="zh-CN" altLang="en-US" sz="3200">
                  <a:effectLst/>
                  <a:latin typeface="黑体" pitchFamily="49" charset="-122"/>
                </a:rPr>
                <a:t>，写出的表达式叫做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禁</a:t>
              </a:r>
            </a:p>
          </p:txBody>
        </p:sp>
        <p:sp>
          <p:nvSpPr>
            <p:cNvPr id="108556" name="Rectangle 21"/>
            <p:cNvSpPr>
              <a:spLocks noChangeArrowheads="1"/>
            </p:cNvSpPr>
            <p:nvPr/>
          </p:nvSpPr>
          <p:spPr bwMode="auto">
            <a:xfrm>
              <a:off x="0" y="243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止逻辑式</a:t>
              </a:r>
              <a:r>
                <a:rPr lang="zh-CN" altLang="en-US" sz="3200">
                  <a:effectLst/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323850" y="414972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</a:t>
            </a:r>
            <a:r>
              <a:rPr lang="en-US" altLang="zh-CN" sz="3200">
                <a:effectLst/>
                <a:latin typeface="黑体" pitchFamily="49" charset="-122"/>
              </a:rPr>
              <a:t>1</a:t>
            </a:r>
            <a:r>
              <a:rPr lang="zh-CN" altLang="en-US" sz="3200">
                <a:effectLst/>
                <a:latin typeface="黑体" pitchFamily="49" charset="-122"/>
              </a:rPr>
              <a:t>：试用禁止法化简下列逻辑函数：</a:t>
            </a:r>
          </a:p>
        </p:txBody>
      </p:sp>
      <p:graphicFrame>
        <p:nvGraphicFramePr>
          <p:cNvPr id="268311" name="Object 2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8313" y="5229225"/>
          <a:ext cx="71993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4" name="公式" r:id="rId9" imgW="4280760" imgH="355680" progId="Equation.3">
                  <p:embed/>
                </p:oleObj>
              </mc:Choice>
              <mc:Fallback>
                <p:oleObj name="公式" r:id="rId9" imgW="4280760" imgH="355680" progId="Equation.3">
                  <p:embed/>
                  <p:pic>
                    <p:nvPicPr>
                      <p:cNvPr id="0" name="Picture 2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71993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FE51-C306-4D69-9097-308FE921DFDC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4"/>
          <p:cNvGraphicFramePr>
            <a:graphicFrameLocks noGrp="1" noChangeAspect="1"/>
          </p:cNvGraphicFramePr>
          <p:nvPr>
            <p:ph/>
          </p:nvPr>
        </p:nvGraphicFramePr>
        <p:xfrm>
          <a:off x="395288" y="0"/>
          <a:ext cx="71278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1" name="公式" r:id="rId3" imgW="4280760" imgH="355680" progId="Equation.3">
                  <p:embed/>
                </p:oleObj>
              </mc:Choice>
              <mc:Fallback>
                <p:oleObj name="公式" r:id="rId3" imgW="4280760" imgH="355680" progId="Equation.3">
                  <p:embed/>
                  <p:pic>
                    <p:nvPicPr>
                      <p:cNvPr id="0" name="Picture 1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71278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7" name="Oval 35"/>
          <p:cNvSpPr>
            <a:spLocks noChangeArrowheads="1"/>
          </p:cNvSpPr>
          <p:nvPr/>
        </p:nvSpPr>
        <p:spPr bwMode="auto">
          <a:xfrm>
            <a:off x="2195513" y="3573463"/>
            <a:ext cx="5472112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9348" name="Oval 36"/>
          <p:cNvSpPr>
            <a:spLocks noChangeArrowheads="1"/>
          </p:cNvSpPr>
          <p:nvPr/>
        </p:nvSpPr>
        <p:spPr bwMode="auto">
          <a:xfrm>
            <a:off x="2268538" y="2492375"/>
            <a:ext cx="2663825" cy="21256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9349" name="Object 37"/>
          <p:cNvGraphicFramePr>
            <a:graphicFrameLocks noChangeAspect="1"/>
          </p:cNvGraphicFramePr>
          <p:nvPr/>
        </p:nvGraphicFramePr>
        <p:xfrm>
          <a:off x="2109788" y="6062663"/>
          <a:ext cx="4505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2" name="公式" r:id="rId5" imgW="2819880" imgH="419040" progId="Equation.3">
                  <p:embed/>
                </p:oleObj>
              </mc:Choice>
              <mc:Fallback>
                <p:oleObj name="公式" r:id="rId5" imgW="2819880" imgH="41904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6062663"/>
                        <a:ext cx="45053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55" name="Group 43"/>
          <p:cNvGrpSpPr>
            <a:grpSpLocks/>
          </p:cNvGrpSpPr>
          <p:nvPr/>
        </p:nvGrpSpPr>
        <p:grpSpPr bwMode="auto">
          <a:xfrm>
            <a:off x="1309688" y="406400"/>
            <a:ext cx="6361112" cy="5467350"/>
            <a:chOff x="825" y="346"/>
            <a:chExt cx="4007" cy="3444"/>
          </a:xfrm>
        </p:grpSpPr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1376" y="958"/>
              <a:ext cx="3456" cy="28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1616" y="22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1616" y="25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825" y="7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AB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1143" y="40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CD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 flipH="1" flipV="1">
              <a:off x="1040" y="622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>
              <a:off x="3104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1376" y="2350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2240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3920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8" name="Line 16"/>
            <p:cNvSpPr>
              <a:spLocks noChangeShapeType="1"/>
            </p:cNvSpPr>
            <p:nvPr/>
          </p:nvSpPr>
          <p:spPr bwMode="auto">
            <a:xfrm>
              <a:off x="1376" y="1678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9" name="Line 17"/>
            <p:cNvSpPr>
              <a:spLocks noChangeShapeType="1"/>
            </p:cNvSpPr>
            <p:nvPr/>
          </p:nvSpPr>
          <p:spPr bwMode="auto">
            <a:xfrm>
              <a:off x="1376" y="302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1568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2432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2" name="Rectangle 20"/>
            <p:cNvSpPr>
              <a:spLocks noChangeArrowheads="1"/>
            </p:cNvSpPr>
            <p:nvPr/>
          </p:nvSpPr>
          <p:spPr bwMode="auto">
            <a:xfrm>
              <a:off x="896" y="11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3" name="Rectangle 21"/>
            <p:cNvSpPr>
              <a:spLocks noChangeArrowheads="1"/>
            </p:cNvSpPr>
            <p:nvPr/>
          </p:nvSpPr>
          <p:spPr bwMode="auto">
            <a:xfrm>
              <a:off x="896" y="17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4" name="Rectangle 22"/>
            <p:cNvSpPr>
              <a:spLocks noChangeArrowheads="1"/>
            </p:cNvSpPr>
            <p:nvPr/>
          </p:nvSpPr>
          <p:spPr bwMode="auto">
            <a:xfrm>
              <a:off x="4112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5" name="Rectangle 23"/>
            <p:cNvSpPr>
              <a:spLocks noChangeArrowheads="1"/>
            </p:cNvSpPr>
            <p:nvPr/>
          </p:nvSpPr>
          <p:spPr bwMode="auto">
            <a:xfrm>
              <a:off x="896" y="319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6" name="Rectangle 24"/>
            <p:cNvSpPr>
              <a:spLocks noChangeArrowheads="1"/>
            </p:cNvSpPr>
            <p:nvPr/>
          </p:nvSpPr>
          <p:spPr bwMode="auto">
            <a:xfrm>
              <a:off x="3296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7" name="Rectangle 25"/>
            <p:cNvSpPr>
              <a:spLocks noChangeArrowheads="1"/>
            </p:cNvSpPr>
            <p:nvPr/>
          </p:nvSpPr>
          <p:spPr bwMode="auto">
            <a:xfrm>
              <a:off x="896" y="247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9596" name="Rectangle 26"/>
            <p:cNvSpPr>
              <a:spLocks noChangeArrowheads="1"/>
            </p:cNvSpPr>
            <p:nvPr/>
          </p:nvSpPr>
          <p:spPr bwMode="auto">
            <a:xfrm>
              <a:off x="3334" y="3158"/>
              <a:ext cx="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7" name="Rectangle 27"/>
            <p:cNvSpPr>
              <a:spLocks noChangeArrowheads="1"/>
            </p:cNvSpPr>
            <p:nvPr/>
          </p:nvSpPr>
          <p:spPr bwMode="auto">
            <a:xfrm>
              <a:off x="4195" y="247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8" name="Rectangle 28"/>
            <p:cNvSpPr>
              <a:spLocks noChangeArrowheads="1"/>
            </p:cNvSpPr>
            <p:nvPr/>
          </p:nvSpPr>
          <p:spPr bwMode="auto">
            <a:xfrm>
              <a:off x="2576" y="18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9" name="Rectangle 29"/>
            <p:cNvSpPr>
              <a:spLocks noChangeArrowheads="1"/>
            </p:cNvSpPr>
            <p:nvPr/>
          </p:nvSpPr>
          <p:spPr bwMode="auto">
            <a:xfrm>
              <a:off x="1616" y="18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0" name="Rectangle 30"/>
            <p:cNvSpPr>
              <a:spLocks noChangeArrowheads="1"/>
            </p:cNvSpPr>
            <p:nvPr/>
          </p:nvSpPr>
          <p:spPr bwMode="auto">
            <a:xfrm>
              <a:off x="3344" y="248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1" name="Rectangle 31"/>
            <p:cNvSpPr>
              <a:spLocks noChangeArrowheads="1"/>
            </p:cNvSpPr>
            <p:nvPr/>
          </p:nvSpPr>
          <p:spPr bwMode="auto">
            <a:xfrm>
              <a:off x="1616" y="248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2" name="Rectangle 32"/>
            <p:cNvSpPr>
              <a:spLocks noChangeArrowheads="1"/>
            </p:cNvSpPr>
            <p:nvPr/>
          </p:nvSpPr>
          <p:spPr bwMode="auto">
            <a:xfrm>
              <a:off x="2517" y="315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269346" name="Rectangle 34"/>
            <p:cNvSpPr>
              <a:spLocks noChangeArrowheads="1"/>
            </p:cNvSpPr>
            <p:nvPr/>
          </p:nvSpPr>
          <p:spPr bwMode="auto">
            <a:xfrm>
              <a:off x="839" y="346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50" name="Line 38"/>
            <p:cNvSpPr>
              <a:spLocks noChangeShapeType="1"/>
            </p:cNvSpPr>
            <p:nvPr/>
          </p:nvSpPr>
          <p:spPr bwMode="auto">
            <a:xfrm flipV="1">
              <a:off x="2245" y="2385"/>
              <a:ext cx="31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 flipV="1">
              <a:off x="2245" y="2363"/>
              <a:ext cx="59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2" name="Line 40"/>
            <p:cNvSpPr>
              <a:spLocks noChangeShapeType="1"/>
            </p:cNvSpPr>
            <p:nvPr/>
          </p:nvSpPr>
          <p:spPr bwMode="auto">
            <a:xfrm flipV="1">
              <a:off x="2245" y="2415"/>
              <a:ext cx="816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3" name="Line 41"/>
            <p:cNvSpPr>
              <a:spLocks noChangeShapeType="1"/>
            </p:cNvSpPr>
            <p:nvPr/>
          </p:nvSpPr>
          <p:spPr bwMode="auto">
            <a:xfrm flipV="1">
              <a:off x="2290" y="2550"/>
              <a:ext cx="817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 flipV="1">
              <a:off x="2608" y="2761"/>
              <a:ext cx="453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9356" name="Oval 44"/>
          <p:cNvSpPr>
            <a:spLocks noChangeArrowheads="1"/>
          </p:cNvSpPr>
          <p:nvPr/>
        </p:nvSpPr>
        <p:spPr bwMode="auto">
          <a:xfrm>
            <a:off x="3492500" y="3646488"/>
            <a:ext cx="2663825" cy="21256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7" grpId="0" animBg="1"/>
      <p:bldP spid="269348" grpId="0" animBg="1"/>
      <p:bldP spid="26935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0" y="18891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</a:t>
            </a:r>
            <a:r>
              <a:rPr lang="en-US" altLang="zh-CN" sz="3200">
                <a:effectLst/>
                <a:latin typeface="黑体" pitchFamily="49" charset="-122"/>
              </a:rPr>
              <a:t>2:</a:t>
            </a:r>
            <a:r>
              <a:rPr lang="zh-CN" altLang="en-US" sz="3200">
                <a:effectLst/>
                <a:latin typeface="黑体" pitchFamily="49" charset="-122"/>
              </a:rPr>
              <a:t>试用禁止法化简下列逻辑函数</a:t>
            </a:r>
          </a:p>
        </p:txBody>
      </p:sp>
      <p:graphicFrame>
        <p:nvGraphicFramePr>
          <p:cNvPr id="11059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908050"/>
          <a:ext cx="6553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4" name="公式" r:id="rId3" imgW="3950640" imgH="381240" progId="Equation.3">
                  <p:embed/>
                </p:oleObj>
              </mc:Choice>
              <mc:Fallback>
                <p:oleObj name="公式" r:id="rId3" imgW="3950640" imgH="381240" progId="Equation.3">
                  <p:embed/>
                  <p:pic>
                    <p:nvPicPr>
                      <p:cNvPr id="0" name="Picture 1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65532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385" name="Group 49"/>
          <p:cNvGrpSpPr>
            <a:grpSpLocks/>
          </p:cNvGrpSpPr>
          <p:nvPr/>
        </p:nvGrpSpPr>
        <p:grpSpPr bwMode="auto">
          <a:xfrm>
            <a:off x="539750" y="1700213"/>
            <a:ext cx="5402263" cy="4106862"/>
            <a:chOff x="249" y="981"/>
            <a:chExt cx="3403" cy="2587"/>
          </a:xfrm>
        </p:grpSpPr>
        <p:sp>
          <p:nvSpPr>
            <p:cNvPr id="270343" name="Rectangle 7"/>
            <p:cNvSpPr>
              <a:spLocks noChangeArrowheads="1"/>
            </p:cNvSpPr>
            <p:nvPr/>
          </p:nvSpPr>
          <p:spPr bwMode="auto">
            <a:xfrm>
              <a:off x="839" y="1480"/>
              <a:ext cx="2813" cy="20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 flipV="1">
              <a:off x="431" y="1245"/>
              <a:ext cx="408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>
              <a:off x="839" y="1979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839" y="2523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839" y="3067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2290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>
              <a:off x="2971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3" name="Rectangle 15"/>
            <p:cNvSpPr>
              <a:spLocks noChangeArrowheads="1"/>
            </p:cNvSpPr>
            <p:nvPr/>
          </p:nvSpPr>
          <p:spPr bwMode="auto">
            <a:xfrm>
              <a:off x="340" y="12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AB</a:t>
              </a:r>
            </a:p>
          </p:txBody>
        </p:sp>
        <p:sp>
          <p:nvSpPr>
            <p:cNvPr id="110614" name="Rectangle 16"/>
            <p:cNvSpPr>
              <a:spLocks noChangeArrowheads="1"/>
            </p:cNvSpPr>
            <p:nvPr/>
          </p:nvSpPr>
          <p:spPr bwMode="auto">
            <a:xfrm>
              <a:off x="567" y="10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CD</a:t>
              </a:r>
            </a:p>
          </p:txBody>
        </p:sp>
        <p:sp>
          <p:nvSpPr>
            <p:cNvPr id="110615" name="Rectangle 17"/>
            <p:cNvSpPr>
              <a:spLocks noChangeArrowheads="1"/>
            </p:cNvSpPr>
            <p:nvPr/>
          </p:nvSpPr>
          <p:spPr bwMode="auto">
            <a:xfrm>
              <a:off x="249" y="9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10616" name="Rectangle 18"/>
            <p:cNvSpPr>
              <a:spLocks noChangeArrowheads="1"/>
            </p:cNvSpPr>
            <p:nvPr/>
          </p:nvSpPr>
          <p:spPr bwMode="auto">
            <a:xfrm>
              <a:off x="1020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10617" name="Rectangle 19"/>
            <p:cNvSpPr>
              <a:spLocks noChangeArrowheads="1"/>
            </p:cNvSpPr>
            <p:nvPr/>
          </p:nvSpPr>
          <p:spPr bwMode="auto">
            <a:xfrm>
              <a:off x="476" y="157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10618" name="Rectangle 20"/>
            <p:cNvSpPr>
              <a:spLocks noChangeArrowheads="1"/>
            </p:cNvSpPr>
            <p:nvPr/>
          </p:nvSpPr>
          <p:spPr bwMode="auto">
            <a:xfrm>
              <a:off x="1746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10619" name="Rectangle 21"/>
            <p:cNvSpPr>
              <a:spLocks noChangeArrowheads="1"/>
            </p:cNvSpPr>
            <p:nvPr/>
          </p:nvSpPr>
          <p:spPr bwMode="auto">
            <a:xfrm>
              <a:off x="476" y="206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10620" name="Rectangle 22"/>
            <p:cNvSpPr>
              <a:spLocks noChangeArrowheads="1"/>
            </p:cNvSpPr>
            <p:nvPr/>
          </p:nvSpPr>
          <p:spPr bwMode="auto">
            <a:xfrm>
              <a:off x="3152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10621" name="Rectangle 23"/>
            <p:cNvSpPr>
              <a:spLocks noChangeArrowheads="1"/>
            </p:cNvSpPr>
            <p:nvPr/>
          </p:nvSpPr>
          <p:spPr bwMode="auto">
            <a:xfrm>
              <a:off x="476" y="311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10622" name="Rectangle 24"/>
            <p:cNvSpPr>
              <a:spLocks noChangeArrowheads="1"/>
            </p:cNvSpPr>
            <p:nvPr/>
          </p:nvSpPr>
          <p:spPr bwMode="auto">
            <a:xfrm>
              <a:off x="2426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10623" name="Rectangle 25"/>
            <p:cNvSpPr>
              <a:spLocks noChangeArrowheads="1"/>
            </p:cNvSpPr>
            <p:nvPr/>
          </p:nvSpPr>
          <p:spPr bwMode="auto">
            <a:xfrm>
              <a:off x="476" y="25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10624" name="Rectangle 26"/>
            <p:cNvSpPr>
              <a:spLocks noChangeArrowheads="1"/>
            </p:cNvSpPr>
            <p:nvPr/>
          </p:nvSpPr>
          <p:spPr bwMode="auto">
            <a:xfrm>
              <a:off x="1111" y="16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5" name="Rectangle 27"/>
            <p:cNvSpPr>
              <a:spLocks noChangeArrowheads="1"/>
            </p:cNvSpPr>
            <p:nvPr/>
          </p:nvSpPr>
          <p:spPr bwMode="auto">
            <a:xfrm>
              <a:off x="1791" y="16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6" name="Rectangle 28"/>
            <p:cNvSpPr>
              <a:spLocks noChangeArrowheads="1"/>
            </p:cNvSpPr>
            <p:nvPr/>
          </p:nvSpPr>
          <p:spPr bwMode="auto">
            <a:xfrm>
              <a:off x="1111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7" name="Rectangle 29"/>
            <p:cNvSpPr>
              <a:spLocks noChangeArrowheads="1"/>
            </p:cNvSpPr>
            <p:nvPr/>
          </p:nvSpPr>
          <p:spPr bwMode="auto">
            <a:xfrm>
              <a:off x="2517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8" name="Rectangle 30"/>
            <p:cNvSpPr>
              <a:spLocks noChangeArrowheads="1"/>
            </p:cNvSpPr>
            <p:nvPr/>
          </p:nvSpPr>
          <p:spPr bwMode="auto">
            <a:xfrm>
              <a:off x="3152" y="320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9" name="Rectangle 31"/>
            <p:cNvSpPr>
              <a:spLocks noChangeArrowheads="1"/>
            </p:cNvSpPr>
            <p:nvPr/>
          </p:nvSpPr>
          <p:spPr bwMode="auto">
            <a:xfrm>
              <a:off x="2517" y="320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30" name="Rectangle 32"/>
            <p:cNvSpPr>
              <a:spLocks noChangeArrowheads="1"/>
            </p:cNvSpPr>
            <p:nvPr/>
          </p:nvSpPr>
          <p:spPr bwMode="auto">
            <a:xfrm>
              <a:off x="1791" y="2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31" name="Rectangle 33"/>
            <p:cNvSpPr>
              <a:spLocks noChangeArrowheads="1"/>
            </p:cNvSpPr>
            <p:nvPr/>
          </p:nvSpPr>
          <p:spPr bwMode="auto">
            <a:xfrm>
              <a:off x="3152" y="2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565" y="1979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565" y="1979"/>
              <a:ext cx="45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565" y="1979"/>
              <a:ext cx="72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565" y="1979"/>
              <a:ext cx="95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565" y="1979"/>
              <a:ext cx="1179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565" y="1979"/>
              <a:ext cx="1406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837" y="2205"/>
              <a:ext cx="1134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2109" y="2432"/>
              <a:ext cx="90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2426" y="2614"/>
              <a:ext cx="545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2699" y="279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0386" name="Group 50"/>
          <p:cNvGrpSpPr>
            <a:grpSpLocks/>
          </p:cNvGrpSpPr>
          <p:nvPr/>
        </p:nvGrpSpPr>
        <p:grpSpPr bwMode="auto">
          <a:xfrm>
            <a:off x="4608513" y="1700213"/>
            <a:ext cx="3635375" cy="1873250"/>
            <a:chOff x="2789" y="1071"/>
            <a:chExt cx="2290" cy="1180"/>
          </a:xfrm>
        </p:grpSpPr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2789" y="1389"/>
              <a:ext cx="1452" cy="862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4" name="Rectangle 45"/>
            <p:cNvSpPr>
              <a:spLocks noChangeArrowheads="1"/>
            </p:cNvSpPr>
            <p:nvPr/>
          </p:nvSpPr>
          <p:spPr bwMode="auto">
            <a:xfrm>
              <a:off x="4195" y="1071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  <a:endPara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endParaRPr>
            </a:p>
          </p:txBody>
        </p:sp>
      </p:grpSp>
      <p:sp>
        <p:nvSpPr>
          <p:cNvPr id="270382" name="Oval 46"/>
          <p:cNvSpPr>
            <a:spLocks noChangeArrowheads="1"/>
          </p:cNvSpPr>
          <p:nvPr/>
        </p:nvSpPr>
        <p:spPr bwMode="auto">
          <a:xfrm>
            <a:off x="2627313" y="3213100"/>
            <a:ext cx="2232025" cy="1873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70383" name="Oval 47"/>
          <p:cNvSpPr>
            <a:spLocks noChangeArrowheads="1"/>
          </p:cNvSpPr>
          <p:nvPr/>
        </p:nvSpPr>
        <p:spPr bwMode="auto">
          <a:xfrm>
            <a:off x="3779838" y="4076700"/>
            <a:ext cx="2232025" cy="1800225"/>
          </a:xfrm>
          <a:prstGeom prst="ellipse">
            <a:avLst/>
          </a:prstGeom>
          <a:noFill/>
          <a:ln w="1905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70384" name="Oval 48"/>
          <p:cNvSpPr>
            <a:spLocks noChangeArrowheads="1"/>
          </p:cNvSpPr>
          <p:nvPr/>
        </p:nvSpPr>
        <p:spPr bwMode="auto">
          <a:xfrm>
            <a:off x="1403350" y="2420938"/>
            <a:ext cx="2232025" cy="1800225"/>
          </a:xfrm>
          <a:prstGeom prst="ellipse">
            <a:avLst/>
          </a:prstGeom>
          <a:noFill/>
          <a:ln w="1905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703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6021388"/>
          <a:ext cx="61928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5" name="公式" r:id="rId5" imgW="3772800" imgH="355680" progId="Equation.3">
                  <p:embed/>
                </p:oleObj>
              </mc:Choice>
              <mc:Fallback>
                <p:oleObj name="公式" r:id="rId5" imgW="3772800" imgH="355680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21388"/>
                        <a:ext cx="619283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90" name="Oval 54"/>
          <p:cNvSpPr>
            <a:spLocks noChangeArrowheads="1"/>
          </p:cNvSpPr>
          <p:nvPr/>
        </p:nvSpPr>
        <p:spPr bwMode="auto">
          <a:xfrm>
            <a:off x="3419475" y="6021388"/>
            <a:ext cx="720725" cy="647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51" name="动作按钮: 帮助 50">
            <a:hlinkClick r:id="" action="ppaction://noaction" highlightClick="1"/>
          </p:cNvPr>
          <p:cNvSpPr/>
          <p:nvPr/>
        </p:nvSpPr>
        <p:spPr bwMode="auto">
          <a:xfrm>
            <a:off x="8001024" y="5357826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82" grpId="0" animBg="1"/>
      <p:bldP spid="270383" grpId="0" animBg="1"/>
      <p:bldP spid="270384" grpId="0" animBg="1"/>
      <p:bldP spid="2703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39" name="Group 63"/>
          <p:cNvGrpSpPr>
            <a:grpSpLocks/>
          </p:cNvGrpSpPr>
          <p:nvPr/>
        </p:nvGrpSpPr>
        <p:grpSpPr bwMode="auto">
          <a:xfrm>
            <a:off x="5181600" y="3124200"/>
            <a:ext cx="2286000" cy="3459163"/>
            <a:chOff x="3600" y="1920"/>
            <a:chExt cx="1440" cy="2179"/>
          </a:xfrm>
        </p:grpSpPr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07" name="Rectangle 11"/>
            <p:cNvSpPr>
              <a:spLocks noChangeArrowheads="1"/>
            </p:cNvSpPr>
            <p:nvPr/>
          </p:nvSpPr>
          <p:spPr bwMode="auto">
            <a:xfrm>
              <a:off x="3696" y="373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 1   1  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08" name="Rectangle 12"/>
            <p:cNvSpPr>
              <a:spLocks noChangeArrowheads="1"/>
            </p:cNvSpPr>
            <p:nvPr/>
          </p:nvSpPr>
          <p:spPr bwMode="auto">
            <a:xfrm>
              <a:off x="3696" y="339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1   0  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3696" y="301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0   1  1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3696" y="272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0   0  0</a:t>
              </a:r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3696" y="235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  B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12" name="Rectangle 16"/>
            <p:cNvSpPr>
              <a:spLocks noChangeArrowheads="1"/>
            </p:cNvSpPr>
            <p:nvPr/>
          </p:nvSpPr>
          <p:spPr bwMode="auto">
            <a:xfrm>
              <a:off x="4080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</p:grpSp>
      <p:grpSp>
        <p:nvGrpSpPr>
          <p:cNvPr id="101438" name="Group 62"/>
          <p:cNvGrpSpPr>
            <a:grpSpLocks/>
          </p:cNvGrpSpPr>
          <p:nvPr/>
        </p:nvGrpSpPr>
        <p:grpSpPr bwMode="auto">
          <a:xfrm>
            <a:off x="1295400" y="3200400"/>
            <a:ext cx="2286000" cy="3436938"/>
            <a:chOff x="816" y="2016"/>
            <a:chExt cx="1440" cy="2165"/>
          </a:xfrm>
        </p:grpSpPr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824" y="34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82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824" y="37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200" y="20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816" y="237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A   B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864" y="280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断</a:t>
              </a: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864" y="3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闭</a:t>
              </a:r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864" y="34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断</a:t>
              </a:r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864" y="38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闭</a:t>
              </a:r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灭</a:t>
              </a:r>
            </a:p>
          </p:txBody>
        </p:sp>
      </p:grp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3124200" y="1447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2895600" y="1981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2971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3124200" y="2133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3124200" y="144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>
            <a:off x="5029200" y="1447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5486400" y="1447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1" name="Oval 35"/>
          <p:cNvSpPr>
            <a:spLocks noChangeArrowheads="1"/>
          </p:cNvSpPr>
          <p:nvPr/>
        </p:nvSpPr>
        <p:spPr bwMode="auto">
          <a:xfrm>
            <a:off x="5181600" y="1981200"/>
            <a:ext cx="6096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5486400" y="2438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3124200" y="29718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5486400" y="2438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V="1">
            <a:off x="5257800" y="2057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5334000" y="20574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5840413" y="1812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3886200" y="1066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3886200" y="1066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3886200" y="1828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 flipV="1">
            <a:off x="4191000" y="6858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 flipV="1">
            <a:off x="4191000" y="1524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4953000" y="1066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>
            <a:off x="4953000" y="144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5" name="Line 49"/>
          <p:cNvSpPr>
            <a:spLocks noChangeShapeType="1"/>
          </p:cNvSpPr>
          <p:nvPr/>
        </p:nvSpPr>
        <p:spPr bwMode="auto">
          <a:xfrm flipH="1">
            <a:off x="4495800" y="1828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 flipH="1">
            <a:off x="4495800" y="1066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4343400" y="609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>
            <a:off x="4267200" y="14478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89" name="Rectangle 53"/>
          <p:cNvSpPr>
            <a:spLocks noChangeArrowheads="1"/>
          </p:cNvSpPr>
          <p:nvPr/>
        </p:nvSpPr>
        <p:spPr bwMode="auto">
          <a:xfrm>
            <a:off x="2438400" y="16875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endParaRPr lang="zh-CN" altLang="en-US" sz="3200">
              <a:solidFill>
                <a:schemeClr val="tx2"/>
              </a:solidFill>
              <a:effectLst/>
              <a:latin typeface="黑体" pitchFamily="49" charset="-122"/>
            </a:endParaRPr>
          </a:p>
        </p:txBody>
      </p:sp>
      <p:sp>
        <p:nvSpPr>
          <p:cNvPr id="101430" name="Rectangle 54"/>
          <p:cNvSpPr>
            <a:spLocks noChangeArrowheads="1"/>
          </p:cNvSpPr>
          <p:nvPr/>
        </p:nvSpPr>
        <p:spPr bwMode="auto">
          <a:xfrm>
            <a:off x="2362200" y="1714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</a:p>
        </p:txBody>
      </p:sp>
      <p:sp>
        <p:nvSpPr>
          <p:cNvPr id="101431" name="Rectangle 55"/>
          <p:cNvSpPr>
            <a:spLocks noChangeArrowheads="1"/>
          </p:cNvSpPr>
          <p:nvPr/>
        </p:nvSpPr>
        <p:spPr bwMode="auto">
          <a:xfrm>
            <a:off x="3810000" y="34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</a:p>
        </p:txBody>
      </p:sp>
      <p:sp>
        <p:nvSpPr>
          <p:cNvPr id="101432" name="Rectangle 56"/>
          <p:cNvSpPr>
            <a:spLocks noChangeArrowheads="1"/>
          </p:cNvSpPr>
          <p:nvPr/>
        </p:nvSpPr>
        <p:spPr bwMode="auto">
          <a:xfrm>
            <a:off x="3886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1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12"/>
          <p:cNvGraphicFramePr>
            <a:graphicFrameLocks noChangeAspect="1"/>
          </p:cNvGraphicFramePr>
          <p:nvPr/>
        </p:nvGraphicFramePr>
        <p:xfrm>
          <a:off x="928662" y="2143116"/>
          <a:ext cx="7286676" cy="232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0" name="Equation" r:id="rId3" imgW="2387520" imgH="749160" progId="Equation.DSMT4">
                  <p:embed/>
                </p:oleObj>
              </mc:Choice>
              <mc:Fallback>
                <p:oleObj name="Equation" r:id="rId3" imgW="2387520" imgH="7491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143116"/>
                        <a:ext cx="7286676" cy="2320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  <p:graphicFrame>
        <p:nvGraphicFramePr>
          <p:cNvPr id="6" name="Object 5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152" y="1000108"/>
          <a:ext cx="7600310" cy="7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1" name="公式" r:id="rId5" imgW="3772800" imgH="355680" progId="Equation.3">
                  <p:embed/>
                </p:oleObj>
              </mc:Choice>
              <mc:Fallback>
                <p:oleObj name="公式" r:id="rId5" imgW="3772800" imgH="355680" progId="Equation.3">
                  <p:embed/>
                  <p:pic>
                    <p:nvPicPr>
                      <p:cNvPr id="0" name="Picture 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52" y="1000108"/>
                        <a:ext cx="7600310" cy="771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.4.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逻辑函数化简中两个实际问题的考虑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981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一、包含无关最小项的逻辑函数的化简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0" y="2971800"/>
            <a:ext cx="9144000" cy="1798638"/>
            <a:chOff x="0" y="1872"/>
            <a:chExt cx="5760" cy="1133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84" y="1872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前面介绍了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个逻辑变量具有2</a:t>
              </a:r>
              <a:r>
                <a:rPr lang="en-US" altLang="zh-CN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种组合，如果某个</a:t>
              </a:r>
              <a:endPara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0" y="22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逻辑函数满足以下条件，就称该函数为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具有无关项</a:t>
              </a:r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约束项)的逻辑函数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53340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1、某些变量的取值不会出现。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8"/>
          <p:cNvSpPr>
            <a:spLocks noChangeArrowheads="1"/>
          </p:cNvSpPr>
          <p:nvPr/>
        </p:nvSpPr>
        <p:spPr bwMode="auto">
          <a:xfrm>
            <a:off x="228600" y="288925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2、某些变量的某些取值对函数无意义(无关)</a:t>
            </a:r>
            <a:r>
              <a:rPr lang="en-US" altLang="zh-CN" sz="3200" dirty="0">
                <a:effectLst/>
                <a:latin typeface="黑体" pitchFamily="49" charset="-122"/>
              </a:rPr>
              <a:t>    </a:t>
            </a:r>
          </a:p>
        </p:txBody>
      </p:sp>
      <p:sp>
        <p:nvSpPr>
          <p:cNvPr id="205830" name="Rectangle 1030"/>
          <p:cNvSpPr>
            <a:spLocks noChangeArrowheads="1"/>
          </p:cNvSpPr>
          <p:nvPr/>
        </p:nvSpPr>
        <p:spPr bwMode="auto">
          <a:xfrm>
            <a:off x="425450" y="2781300"/>
            <a:ext cx="84677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具有上述条件对应的最小项称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无关项(约束项 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Don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</a:rPr>
              <a:t>’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t-care term)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而所有这些约束项之和称为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约束条件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也称为</a:t>
            </a:r>
            <a:r>
              <a:rPr lang="zh-CN" altLang="en-US" sz="32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约束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项，任意项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是禁止的，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却是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任意的。</a:t>
            </a:r>
          </a:p>
        </p:txBody>
      </p:sp>
      <p:sp>
        <p:nvSpPr>
          <p:cNvPr id="205832" name="Rectangle 1032"/>
          <p:cNvSpPr>
            <a:spLocks noChangeArrowheads="1"/>
          </p:cNvSpPr>
          <p:nvPr/>
        </p:nvSpPr>
        <p:spPr bwMode="auto">
          <a:xfrm>
            <a:off x="323850" y="1052513"/>
            <a:ext cx="828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无关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的情形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:(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1)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有些输入永远不会产生，如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1010-1111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有些输入的变化，不会对输出产生影响。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05837" name="Group 1037"/>
          <p:cNvGrpSpPr>
            <a:grpSpLocks/>
          </p:cNvGrpSpPr>
          <p:nvPr/>
        </p:nvGrpSpPr>
        <p:grpSpPr bwMode="auto">
          <a:xfrm>
            <a:off x="250825" y="5445224"/>
            <a:ext cx="8939050" cy="1265237"/>
            <a:chOff x="0" y="2640"/>
            <a:chExt cx="5456" cy="797"/>
          </a:xfrm>
        </p:grpSpPr>
        <p:sp>
          <p:nvSpPr>
            <p:cNvPr id="205833" name="Rectangle 1033"/>
            <p:cNvSpPr>
              <a:spLocks noChangeArrowheads="1"/>
            </p:cNvSpPr>
            <p:nvPr/>
          </p:nvSpPr>
          <p:spPr bwMode="auto">
            <a:xfrm>
              <a:off x="220" y="2640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例1：由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A，B，C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三个变量控制电机的转动。设</a:t>
              </a:r>
            </a:p>
          </p:txBody>
        </p:sp>
        <p:sp>
          <p:nvSpPr>
            <p:cNvPr id="205834" name="Rectangle 1034"/>
            <p:cNvSpPr>
              <a:spLocks noChangeArrowheads="1"/>
            </p:cNvSpPr>
            <p:nvPr/>
          </p:nvSpPr>
          <p:spPr bwMode="auto">
            <a:xfrm>
              <a:off x="0" y="3072"/>
              <a:ext cx="5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正转)，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B=1(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反转)，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C=1(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停转)。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  <p:bldP spid="20583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8915400" cy="655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     B     C     F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/>
              <a:t> 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     0     0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0     0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0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1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0     0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0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1     0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1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1219200" y="838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5029200" y="381000"/>
            <a:ext cx="0" cy="510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0240" name="Group 16"/>
          <p:cNvGrpSpPr>
            <a:grpSpLocks/>
          </p:cNvGrpSpPr>
          <p:nvPr/>
        </p:nvGrpSpPr>
        <p:grpSpPr bwMode="auto">
          <a:xfrm>
            <a:off x="0" y="5851525"/>
            <a:ext cx="8788400" cy="579438"/>
            <a:chOff x="0" y="3686"/>
            <a:chExt cx="5536" cy="365"/>
          </a:xfrm>
        </p:grpSpPr>
        <p:sp>
          <p:nvSpPr>
            <p:cNvPr id="131078" name="Rectangle 12"/>
            <p:cNvSpPr>
              <a:spLocks noChangeArrowheads="1"/>
            </p:cNvSpPr>
            <p:nvPr/>
          </p:nvSpPr>
          <p:spPr bwMode="auto">
            <a:xfrm>
              <a:off x="0" y="36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约束条件为:</a:t>
              </a:r>
              <a:endParaRPr lang="en-US" altLang="zh-CN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131079" name="Object 15"/>
            <p:cNvGraphicFramePr>
              <a:graphicFrameLocks noChangeAspect="1"/>
            </p:cNvGraphicFramePr>
            <p:nvPr/>
          </p:nvGraphicFramePr>
          <p:xfrm>
            <a:off x="1440" y="3696"/>
            <a:ext cx="40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66" name="Equation" r:id="rId3" imgW="4077720" imgH="317520" progId="Equation.3">
                    <p:embed/>
                  </p:oleObj>
                </mc:Choice>
                <mc:Fallback>
                  <p:oleObj name="Equation" r:id="rId3" imgW="4077720" imgH="31752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696"/>
                          <a:ext cx="409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15140" y="214290"/>
            <a:ext cx="207171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正转)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反转)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停转)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533400" y="685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 试设计一个对8421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码的检测电路。当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0" y="1371600"/>
            <a:ext cx="887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8421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码对应的十进制数3≤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X≤7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时输出为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0" y="2133600"/>
            <a:ext cx="318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否则输出为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28600" y="838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2743200" y="304800"/>
            <a:ext cx="0" cy="525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3124" name="Rectangle 9"/>
          <p:cNvSpPr>
            <a:spLocks noChangeArrowheads="1"/>
          </p:cNvSpPr>
          <p:nvPr/>
        </p:nvSpPr>
        <p:spPr bwMode="auto">
          <a:xfrm>
            <a:off x="304800" y="3048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A   B   C   D    F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57800" y="838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1    0   0   0    0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228600" y="838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0   0    0   0    0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5257800" y="1371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1    0   0   1    0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228600" y="1371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0   0    0   1    0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5257800" y="19050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1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228600" y="19050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0   0    1   0    0</a:t>
            </a: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5257800" y="25146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1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228600" y="2514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0   0    1   1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5257800" y="31242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0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7" name="Rectangle 19"/>
          <p:cNvSpPr>
            <a:spLocks noChangeArrowheads="1"/>
          </p:cNvSpPr>
          <p:nvPr/>
        </p:nvSpPr>
        <p:spPr bwMode="auto">
          <a:xfrm>
            <a:off x="228600" y="3124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0   1    0   0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5257800" y="36576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0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228600" y="3657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0   1    0   1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5257800" y="41910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1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228600" y="4267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0   1    1   0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2" name="Rectangle 24"/>
          <p:cNvSpPr>
            <a:spLocks noChangeArrowheads="1"/>
          </p:cNvSpPr>
          <p:nvPr/>
        </p:nvSpPr>
        <p:spPr bwMode="auto">
          <a:xfrm>
            <a:off x="5257800" y="47244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1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181274" name="Group 26"/>
          <p:cNvGrpSpPr>
            <a:grpSpLocks/>
          </p:cNvGrpSpPr>
          <p:nvPr/>
        </p:nvGrpSpPr>
        <p:grpSpPr bwMode="auto">
          <a:xfrm>
            <a:off x="228600" y="228600"/>
            <a:ext cx="8610600" cy="5410200"/>
            <a:chOff x="144" y="144"/>
            <a:chExt cx="5424" cy="3408"/>
          </a:xfrm>
        </p:grpSpPr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3312" y="528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4896" y="240"/>
              <a:ext cx="0" cy="3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143" name="Rectangle 8"/>
            <p:cNvSpPr>
              <a:spLocks noChangeArrowheads="1"/>
            </p:cNvSpPr>
            <p:nvPr/>
          </p:nvSpPr>
          <p:spPr bwMode="auto">
            <a:xfrm>
              <a:off x="3312" y="144"/>
              <a:ext cx="19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B   C   D    F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33144" name="Rectangle 25"/>
            <p:cNvSpPr>
              <a:spLocks noChangeArrowheads="1"/>
            </p:cNvSpPr>
            <p:nvPr/>
          </p:nvSpPr>
          <p:spPr bwMode="auto">
            <a:xfrm>
              <a:off x="144" y="3024"/>
              <a:ext cx="1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0   1    1   1 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451109" y="5773183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3≤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X≤7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5857884" y="5715016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66"/>
                </a:solidFill>
              </a:rPr>
              <a:t>d</a:t>
            </a:r>
            <a:r>
              <a:rPr lang="zh-CN" altLang="en-US" sz="3200" dirty="0" smtClean="0">
                <a:solidFill>
                  <a:srgbClr val="FFFF66"/>
                </a:solidFill>
              </a:rPr>
              <a:t>：“无关项”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295400" y="11144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1295400" y="1800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1295400" y="32480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1295400" y="2562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2860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4196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3528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 flipV="1">
            <a:off x="381000" y="4286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228600" y="647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8382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14478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609600" y="1076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24384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609600" y="1838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505200" y="6572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09600" y="252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5720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609600" y="32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47244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25908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1600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3657600" y="1104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0" y="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F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16002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25908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36576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47244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36576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47244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7" name="Oval 45"/>
          <p:cNvSpPr>
            <a:spLocks noChangeArrowheads="1"/>
          </p:cNvSpPr>
          <p:nvPr/>
        </p:nvSpPr>
        <p:spPr bwMode="auto">
          <a:xfrm>
            <a:off x="1371600" y="1828800"/>
            <a:ext cx="3962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3657600" y="1838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31" name="Oval 59"/>
          <p:cNvSpPr>
            <a:spLocks noChangeArrowheads="1"/>
          </p:cNvSpPr>
          <p:nvPr/>
        </p:nvSpPr>
        <p:spPr bwMode="auto">
          <a:xfrm>
            <a:off x="3505200" y="1114425"/>
            <a:ext cx="8382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332" name="Rectangle 60"/>
          <p:cNvSpPr>
            <a:spLocks noChangeArrowheads="1"/>
          </p:cNvSpPr>
          <p:nvPr/>
        </p:nvSpPr>
        <p:spPr bwMode="auto">
          <a:xfrm>
            <a:off x="6477000" y="585788"/>
            <a:ext cx="21907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   B   C   D      F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1    0   1   0     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1      d</a:t>
            </a: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6324600" y="91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8153400" y="609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2337" name="Object 65"/>
          <p:cNvGraphicFramePr>
            <a:graphicFrameLocks noChangeAspect="1"/>
          </p:cNvGraphicFramePr>
          <p:nvPr/>
        </p:nvGraphicFramePr>
        <p:xfrm>
          <a:off x="1676400" y="4495800"/>
          <a:ext cx="2446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8" name="Equation" r:id="rId4" imgW="1511640" imgH="317520" progId="Equation.3">
                  <p:embed/>
                </p:oleObj>
              </mc:Choice>
              <mc:Fallback>
                <p:oleObj name="Equation" r:id="rId4" imgW="1511640" imgH="31752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24463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6291937" y="5500702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66"/>
                </a:solidFill>
              </a:rPr>
              <a:t>d</a:t>
            </a:r>
            <a:r>
              <a:rPr lang="zh-CN" altLang="en-US" sz="3200" dirty="0" smtClean="0">
                <a:solidFill>
                  <a:srgbClr val="FFFF66"/>
                </a:solidFill>
              </a:rPr>
              <a:t>：“无关项”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7" grpId="0" animBg="1"/>
      <p:bldP spid="18233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295400" y="1114425"/>
            <a:ext cx="4114800" cy="289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1295400" y="18002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1295400" y="32480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1295400" y="25622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22860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44196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2" name="Line 10"/>
          <p:cNvSpPr>
            <a:spLocks noChangeShapeType="1"/>
          </p:cNvSpPr>
          <p:nvPr/>
        </p:nvSpPr>
        <p:spPr bwMode="auto">
          <a:xfrm>
            <a:off x="33528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 flipH="1" flipV="1">
            <a:off x="381000" y="428625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28600" y="647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8382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14478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609600" y="1076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24384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609600" y="1838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3505200" y="6572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609600" y="252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45720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609600" y="32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47244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25908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1600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3657600" y="1104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8" name="Rectangle 26"/>
          <p:cNvSpPr>
            <a:spLocks noChangeArrowheads="1"/>
          </p:cNvSpPr>
          <p:nvPr/>
        </p:nvSpPr>
        <p:spPr bwMode="auto">
          <a:xfrm>
            <a:off x="0" y="-38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9" name="Rectangle 27"/>
          <p:cNvSpPr>
            <a:spLocks noChangeArrowheads="1"/>
          </p:cNvSpPr>
          <p:nvPr/>
        </p:nvSpPr>
        <p:spPr bwMode="auto">
          <a:xfrm>
            <a:off x="16002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25908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6576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7244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3" name="Rectangle 31"/>
          <p:cNvSpPr>
            <a:spLocks noChangeArrowheads="1"/>
          </p:cNvSpPr>
          <p:nvPr/>
        </p:nvSpPr>
        <p:spPr bwMode="auto">
          <a:xfrm>
            <a:off x="36576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47244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5" name="Oval 33"/>
          <p:cNvSpPr>
            <a:spLocks noChangeArrowheads="1"/>
          </p:cNvSpPr>
          <p:nvPr/>
        </p:nvSpPr>
        <p:spPr bwMode="auto">
          <a:xfrm>
            <a:off x="1371600" y="1752600"/>
            <a:ext cx="4114800" cy="1600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3657600" y="1838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70" name="Oval 38"/>
          <p:cNvSpPr>
            <a:spLocks noChangeArrowheads="1"/>
          </p:cNvSpPr>
          <p:nvPr/>
        </p:nvSpPr>
        <p:spPr bwMode="auto">
          <a:xfrm>
            <a:off x="3429000" y="1143000"/>
            <a:ext cx="990600" cy="292417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6477000" y="585788"/>
            <a:ext cx="21907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   B   C   D      F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1    0   1   0     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1      d</a:t>
            </a:r>
          </a:p>
        </p:txBody>
      </p:sp>
      <p:sp>
        <p:nvSpPr>
          <p:cNvPr id="223272" name="Line 40"/>
          <p:cNvSpPr>
            <a:spLocks noChangeShapeType="1"/>
          </p:cNvSpPr>
          <p:nvPr/>
        </p:nvSpPr>
        <p:spPr bwMode="auto">
          <a:xfrm>
            <a:off x="6324600" y="91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73" name="Line 41"/>
          <p:cNvSpPr>
            <a:spLocks noChangeShapeType="1"/>
          </p:cNvSpPr>
          <p:nvPr/>
        </p:nvSpPr>
        <p:spPr bwMode="auto">
          <a:xfrm>
            <a:off x="8153400" y="609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23274" name="Object 42"/>
          <p:cNvGraphicFramePr>
            <a:graphicFrameLocks noChangeAspect="1"/>
          </p:cNvGraphicFramePr>
          <p:nvPr/>
        </p:nvGraphicFramePr>
        <p:xfrm>
          <a:off x="2057400" y="4572000"/>
          <a:ext cx="1995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2" name="Equation" r:id="rId4" imgW="1232280" imgH="254160" progId="Equation.3">
                  <p:embed/>
                </p:oleObj>
              </mc:Choice>
              <mc:Fallback>
                <p:oleObj name="Equation" r:id="rId4" imgW="1232280" imgH="2541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19954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137</a:t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500166" y="557214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66"/>
                </a:solidFill>
              </a:rPr>
              <a:t>圈入“无关项”！</a:t>
            </a:r>
            <a:endParaRPr lang="zh-CN" altLang="en-US" sz="32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5" grpId="0" animBg="1"/>
      <p:bldP spid="22327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"/>
          <p:cNvSpPr>
            <a:spLocks noChangeArrowheads="1"/>
          </p:cNvSpPr>
          <p:nvPr/>
        </p:nvSpPr>
        <p:spPr bwMode="auto">
          <a:xfrm>
            <a:off x="0" y="3048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二、多输出函数的化简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23528" y="1340768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衡量多输出函数最简的标准是: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-29270" y="2438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所有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逻辑表达式中包含的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不同与项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总数最少。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-62806" y="35052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2、在满足1的前提下，各与项中所含的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 build="p" autoUpdateAnimBg="0"/>
      <p:bldP spid="207880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1066800" y="44196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9050" y="457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多输出函数化简的关键是充分利用各函数间可共享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0" y="11811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的部分。</a:t>
            </a:r>
          </a:p>
        </p:txBody>
      </p:sp>
      <p:grpSp>
        <p:nvGrpSpPr>
          <p:cNvPr id="183352" name="Group 56"/>
          <p:cNvGrpSpPr>
            <a:grpSpLocks/>
          </p:cNvGrpSpPr>
          <p:nvPr/>
        </p:nvGrpSpPr>
        <p:grpSpPr bwMode="auto">
          <a:xfrm>
            <a:off x="304800" y="2514600"/>
            <a:ext cx="6769100" cy="582613"/>
            <a:chOff x="192" y="1584"/>
            <a:chExt cx="4264" cy="367"/>
          </a:xfrm>
        </p:grpSpPr>
        <p:sp>
          <p:nvSpPr>
            <p:cNvPr id="137223" name="Rectangle 48"/>
            <p:cNvSpPr>
              <a:spLocks noChangeArrowheads="1"/>
            </p:cNvSpPr>
            <p:nvPr/>
          </p:nvSpPr>
          <p:spPr bwMode="auto">
            <a:xfrm>
              <a:off x="192" y="1584"/>
              <a:ext cx="5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例1</a:t>
              </a:r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:</a:t>
              </a:r>
            </a:p>
          </p:txBody>
        </p:sp>
        <p:graphicFrame>
          <p:nvGraphicFramePr>
            <p:cNvPr id="137224" name="Object 53"/>
            <p:cNvGraphicFramePr>
              <a:graphicFrameLocks noChangeAspect="1"/>
            </p:cNvGraphicFramePr>
            <p:nvPr/>
          </p:nvGraphicFramePr>
          <p:xfrm>
            <a:off x="816" y="1584"/>
            <a:ext cx="14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98" name="Equation" r:id="rId3" imgW="1435320" imgH="355680" progId="Equation.3">
                    <p:embed/>
                  </p:oleObj>
                </mc:Choice>
                <mc:Fallback>
                  <p:oleObj name="Equation" r:id="rId3" imgW="1435320" imgH="35568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1460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5" name="Object 54"/>
            <p:cNvGraphicFramePr>
              <a:graphicFrameLocks noChangeAspect="1"/>
            </p:cNvGraphicFramePr>
            <p:nvPr/>
          </p:nvGraphicFramePr>
          <p:xfrm>
            <a:off x="2976" y="1584"/>
            <a:ext cx="14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99" name="Equation" r:id="rId5" imgW="1460880" imgH="317520" progId="Equation.3">
                    <p:embed/>
                  </p:oleObj>
                </mc:Choice>
                <mc:Fallback>
                  <p:oleObj name="Equation" r:id="rId5" imgW="1460880" imgH="31752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84"/>
                          <a:ext cx="148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53" name="Rectangle 57"/>
          <p:cNvSpPr>
            <a:spLocks noChangeArrowheads="1"/>
          </p:cNvSpPr>
          <p:nvPr/>
        </p:nvSpPr>
        <p:spPr bwMode="auto">
          <a:xfrm>
            <a:off x="304800" y="37338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作出两函数的卡诺图如下: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1350963" y="609600"/>
            <a:ext cx="77930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   </a:t>
            </a:r>
            <a:endParaRPr lang="zh-CN" altLang="en-US" sz="2800" smtClean="0"/>
          </a:p>
        </p:txBody>
      </p:sp>
      <p:grpSp>
        <p:nvGrpSpPr>
          <p:cNvPr id="102460" name="Group 60"/>
          <p:cNvGrpSpPr>
            <a:grpSpLocks/>
          </p:cNvGrpSpPr>
          <p:nvPr/>
        </p:nvGrpSpPr>
        <p:grpSpPr bwMode="auto">
          <a:xfrm>
            <a:off x="0" y="3124200"/>
            <a:ext cx="9023350" cy="1189038"/>
            <a:chOff x="0" y="1968"/>
            <a:chExt cx="5684" cy="749"/>
          </a:xfrm>
        </p:grpSpPr>
        <p:sp>
          <p:nvSpPr>
            <p:cNvPr id="16424" name="Rectangle 22"/>
            <p:cNvSpPr>
              <a:spLocks noChangeArrowheads="1"/>
            </p:cNvSpPr>
            <p:nvPr/>
          </p:nvSpPr>
          <p:spPr bwMode="auto">
            <a:xfrm>
              <a:off x="0" y="235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号为：</a:t>
              </a:r>
            </a:p>
          </p:txBody>
        </p:sp>
        <p:sp>
          <p:nvSpPr>
            <p:cNvPr id="16425" name="Rectangle 23"/>
            <p:cNvSpPr>
              <a:spLocks noChangeArrowheads="1"/>
            </p:cNvSpPr>
            <p:nvPr/>
          </p:nvSpPr>
          <p:spPr bwMode="auto">
            <a:xfrm>
              <a:off x="192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实现这种逻辑关系的电路称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或门</a:t>
              </a:r>
              <a:r>
                <a:rPr lang="zh-CN" altLang="en-US" sz="3200">
                  <a:effectLst/>
                  <a:latin typeface="黑体" pitchFamily="49" charset="-122"/>
                </a:rPr>
                <a:t>，或门的逻辑符</a:t>
              </a:r>
            </a:p>
          </p:txBody>
        </p:sp>
      </p:grp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457200" y="211613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即：</a:t>
            </a:r>
            <a:r>
              <a:rPr lang="en-US" altLang="zh-CN" sz="3200" dirty="0" err="1">
                <a:effectLst/>
                <a:latin typeface="黑体" pitchFamily="49" charset="-122"/>
              </a:rPr>
              <a:t>F＝f</a:t>
            </a:r>
            <a:r>
              <a:rPr lang="en-US" altLang="zh-CN" sz="3200" dirty="0">
                <a:effectLst/>
                <a:latin typeface="黑体" pitchFamily="49" charset="-122"/>
              </a:rPr>
              <a:t>(A，B)＝A∨B＝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A＋B</a:t>
            </a:r>
            <a:endParaRPr lang="zh-CN" altLang="en-US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pSp>
        <p:nvGrpSpPr>
          <p:cNvPr id="102464" name="Group 64"/>
          <p:cNvGrpSpPr>
            <a:grpSpLocks/>
          </p:cNvGrpSpPr>
          <p:nvPr/>
        </p:nvGrpSpPr>
        <p:grpSpPr bwMode="auto">
          <a:xfrm>
            <a:off x="685800" y="4800600"/>
            <a:ext cx="2216150" cy="1814513"/>
            <a:chOff x="432" y="3024"/>
            <a:chExt cx="1396" cy="1143"/>
          </a:xfrm>
        </p:grpSpPr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1056" y="3130"/>
              <a:ext cx="32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 flipH="1">
              <a:off x="768" y="327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1392" y="341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432" y="30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H="1">
              <a:off x="768" y="35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9" name="Rectangle 29"/>
            <p:cNvSpPr>
              <a:spLocks noChangeArrowheads="1"/>
            </p:cNvSpPr>
            <p:nvPr/>
          </p:nvSpPr>
          <p:spPr bwMode="auto">
            <a:xfrm>
              <a:off x="480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0" name="Rectangle 30"/>
            <p:cNvSpPr>
              <a:spLocks noChangeArrowheads="1"/>
            </p:cNvSpPr>
            <p:nvPr/>
          </p:nvSpPr>
          <p:spPr bwMode="auto">
            <a:xfrm>
              <a:off x="480" y="33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1" name="Rectangle 31"/>
            <p:cNvSpPr>
              <a:spLocks noChangeArrowheads="1"/>
            </p:cNvSpPr>
            <p:nvPr/>
          </p:nvSpPr>
          <p:spPr bwMode="auto">
            <a:xfrm>
              <a:off x="158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2" name="Rectangle 32"/>
            <p:cNvSpPr>
              <a:spLocks noChangeArrowheads="1"/>
            </p:cNvSpPr>
            <p:nvPr/>
          </p:nvSpPr>
          <p:spPr bwMode="auto">
            <a:xfrm>
              <a:off x="1104" y="32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3" name="Rectangle 47"/>
            <p:cNvSpPr>
              <a:spLocks noChangeArrowheads="1"/>
            </p:cNvSpPr>
            <p:nvPr/>
          </p:nvSpPr>
          <p:spPr bwMode="auto">
            <a:xfrm>
              <a:off x="432" y="380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</p:grpSp>
      <p:grpSp>
        <p:nvGrpSpPr>
          <p:cNvPr id="102465" name="Group 65"/>
          <p:cNvGrpSpPr>
            <a:grpSpLocks/>
          </p:cNvGrpSpPr>
          <p:nvPr/>
        </p:nvGrpSpPr>
        <p:grpSpPr bwMode="auto">
          <a:xfrm>
            <a:off x="3810000" y="4800600"/>
            <a:ext cx="2139950" cy="1787525"/>
            <a:chOff x="2400" y="3024"/>
            <a:chExt cx="1348" cy="1126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2928" y="3113"/>
              <a:ext cx="3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 flipH="1">
              <a:off x="264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688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6408" name="Rectangle 33"/>
            <p:cNvSpPr>
              <a:spLocks noChangeArrowheads="1"/>
            </p:cNvSpPr>
            <p:nvPr/>
          </p:nvSpPr>
          <p:spPr bwMode="auto">
            <a:xfrm>
              <a:off x="2880" y="32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≥1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9" name="Rectangle 34"/>
            <p:cNvSpPr>
              <a:spLocks noChangeArrowheads="1"/>
            </p:cNvSpPr>
            <p:nvPr/>
          </p:nvSpPr>
          <p:spPr bwMode="auto">
            <a:xfrm>
              <a:off x="2400" y="30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10" name="Rectangle 35"/>
            <p:cNvSpPr>
              <a:spLocks noChangeArrowheads="1"/>
            </p:cNvSpPr>
            <p:nvPr/>
          </p:nvSpPr>
          <p:spPr bwMode="auto">
            <a:xfrm>
              <a:off x="2400" y="33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11" name="Rectangle 36"/>
            <p:cNvSpPr>
              <a:spLocks noChangeArrowheads="1"/>
            </p:cNvSpPr>
            <p:nvPr/>
          </p:nvSpPr>
          <p:spPr bwMode="auto">
            <a:xfrm>
              <a:off x="350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2640" y="35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3" name="Rectangle 48"/>
            <p:cNvSpPr>
              <a:spLocks noChangeArrowheads="1"/>
            </p:cNvSpPr>
            <p:nvPr/>
          </p:nvSpPr>
          <p:spPr bwMode="auto">
            <a:xfrm>
              <a:off x="2448" y="378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102466" name="Group 66"/>
          <p:cNvGrpSpPr>
            <a:grpSpLocks/>
          </p:cNvGrpSpPr>
          <p:nvPr/>
        </p:nvGrpSpPr>
        <p:grpSpPr bwMode="auto">
          <a:xfrm>
            <a:off x="6248400" y="4784725"/>
            <a:ext cx="2444750" cy="1814513"/>
            <a:chOff x="3936" y="3014"/>
            <a:chExt cx="1540" cy="1143"/>
          </a:xfrm>
        </p:grpSpPr>
        <p:sp>
          <p:nvSpPr>
            <p:cNvPr id="102438" name="Arc 38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9" name="Arc 39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0" name="Rectangle 44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1" name="Rectangle 45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3" name="Rectangle 49"/>
            <p:cNvSpPr>
              <a:spLocks noChangeArrowheads="1"/>
            </p:cNvSpPr>
            <p:nvPr/>
          </p:nvSpPr>
          <p:spPr bwMode="auto">
            <a:xfrm>
              <a:off x="4080" y="379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</p:grp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533400" y="152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一个事件的成立与否有许多条件，只要其中一</a:t>
            </a:r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0" y="762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个或几个条件成立，事件便成立，这样一种逻辑关</a:t>
            </a:r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0" y="1371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系称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逻辑加（或）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build="p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8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</p:txBody>
      </p:sp>
      <p:sp>
        <p:nvSpPr>
          <p:cNvPr id="184390" name="Rectangle 70"/>
          <p:cNvSpPr>
            <a:spLocks noChangeArrowheads="1"/>
          </p:cNvSpPr>
          <p:nvPr/>
        </p:nvSpPr>
        <p:spPr bwMode="auto">
          <a:xfrm>
            <a:off x="1752600" y="1143000"/>
            <a:ext cx="28194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1752600" y="19050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2" name="Line 72"/>
          <p:cNvSpPr>
            <a:spLocks noChangeShapeType="1"/>
          </p:cNvSpPr>
          <p:nvPr/>
        </p:nvSpPr>
        <p:spPr bwMode="auto">
          <a:xfrm>
            <a:off x="2438400" y="1066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3" name="Line 73"/>
          <p:cNvSpPr>
            <a:spLocks noChangeShapeType="1"/>
          </p:cNvSpPr>
          <p:nvPr/>
        </p:nvSpPr>
        <p:spPr bwMode="auto">
          <a:xfrm>
            <a:off x="38100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4" name="Line 74"/>
          <p:cNvSpPr>
            <a:spLocks noChangeShapeType="1"/>
          </p:cNvSpPr>
          <p:nvPr/>
        </p:nvSpPr>
        <p:spPr bwMode="auto">
          <a:xfrm>
            <a:off x="3124200" y="1143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 flipH="1" flipV="1">
            <a:off x="1447800" y="7620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6" name="Rectangle 76"/>
          <p:cNvSpPr>
            <a:spLocks noChangeArrowheads="1"/>
          </p:cNvSpPr>
          <p:nvPr/>
        </p:nvSpPr>
        <p:spPr bwMode="auto">
          <a:xfrm>
            <a:off x="1143000" y="800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15240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398" name="Rectangle 78"/>
          <p:cNvSpPr>
            <a:spLocks noChangeArrowheads="1"/>
          </p:cNvSpPr>
          <p:nvPr/>
        </p:nvSpPr>
        <p:spPr bwMode="auto">
          <a:xfrm>
            <a:off x="1676400" y="676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00</a:t>
            </a:r>
          </a:p>
        </p:txBody>
      </p:sp>
      <p:sp>
        <p:nvSpPr>
          <p:cNvPr id="184399" name="Rectangle 79"/>
          <p:cNvSpPr>
            <a:spLocks noChangeArrowheads="1"/>
          </p:cNvSpPr>
          <p:nvPr/>
        </p:nvSpPr>
        <p:spPr bwMode="auto">
          <a:xfrm>
            <a:off x="24384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</a:p>
        </p:txBody>
      </p:sp>
      <p:sp>
        <p:nvSpPr>
          <p:cNvPr id="184400" name="Rectangle 80"/>
          <p:cNvSpPr>
            <a:spLocks noChangeArrowheads="1"/>
          </p:cNvSpPr>
          <p:nvPr/>
        </p:nvSpPr>
        <p:spPr bwMode="auto">
          <a:xfrm>
            <a:off x="3124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</a:p>
        </p:txBody>
      </p:sp>
      <p:sp>
        <p:nvSpPr>
          <p:cNvPr id="184401" name="Rectangle 81"/>
          <p:cNvSpPr>
            <a:spLocks noChangeArrowheads="1"/>
          </p:cNvSpPr>
          <p:nvPr/>
        </p:nvSpPr>
        <p:spPr bwMode="auto">
          <a:xfrm>
            <a:off x="3886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</a:p>
        </p:txBody>
      </p:sp>
      <p:sp>
        <p:nvSpPr>
          <p:cNvPr id="184402" name="Rectangle 82"/>
          <p:cNvSpPr>
            <a:spLocks noChangeArrowheads="1"/>
          </p:cNvSpPr>
          <p:nvPr/>
        </p:nvSpPr>
        <p:spPr bwMode="auto">
          <a:xfrm>
            <a:off x="1371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</p:txBody>
      </p:sp>
      <p:sp>
        <p:nvSpPr>
          <p:cNvPr id="184403" name="Rectangle 83"/>
          <p:cNvSpPr>
            <a:spLocks noChangeArrowheads="1"/>
          </p:cNvSpPr>
          <p:nvPr/>
        </p:nvSpPr>
        <p:spPr bwMode="auto">
          <a:xfrm>
            <a:off x="137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4" name="Rectangle 84"/>
          <p:cNvSpPr>
            <a:spLocks noChangeArrowheads="1"/>
          </p:cNvSpPr>
          <p:nvPr/>
        </p:nvSpPr>
        <p:spPr bwMode="auto">
          <a:xfrm>
            <a:off x="19050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5" name="Rectangle 85"/>
          <p:cNvSpPr>
            <a:spLocks noChangeArrowheads="1"/>
          </p:cNvSpPr>
          <p:nvPr/>
        </p:nvSpPr>
        <p:spPr bwMode="auto">
          <a:xfrm>
            <a:off x="39624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6" name="Rectangle 86"/>
          <p:cNvSpPr>
            <a:spLocks noChangeArrowheads="1"/>
          </p:cNvSpPr>
          <p:nvPr/>
        </p:nvSpPr>
        <p:spPr bwMode="auto">
          <a:xfrm>
            <a:off x="2514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7" name="Rectangle 87"/>
          <p:cNvSpPr>
            <a:spLocks noChangeArrowheads="1"/>
          </p:cNvSpPr>
          <p:nvPr/>
        </p:nvSpPr>
        <p:spPr bwMode="auto">
          <a:xfrm>
            <a:off x="5562600" y="1219200"/>
            <a:ext cx="28194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408" name="Line 88"/>
          <p:cNvSpPr>
            <a:spLocks noChangeShapeType="1"/>
          </p:cNvSpPr>
          <p:nvPr/>
        </p:nvSpPr>
        <p:spPr bwMode="auto">
          <a:xfrm>
            <a:off x="5562600" y="19050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09" name="Line 89"/>
          <p:cNvSpPr>
            <a:spLocks noChangeShapeType="1"/>
          </p:cNvSpPr>
          <p:nvPr/>
        </p:nvSpPr>
        <p:spPr bwMode="auto">
          <a:xfrm>
            <a:off x="62484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0" name="Line 90"/>
          <p:cNvSpPr>
            <a:spLocks noChangeShapeType="1"/>
          </p:cNvSpPr>
          <p:nvPr/>
        </p:nvSpPr>
        <p:spPr bwMode="auto">
          <a:xfrm>
            <a:off x="76200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1" name="Line 91"/>
          <p:cNvSpPr>
            <a:spLocks noChangeShapeType="1"/>
          </p:cNvSpPr>
          <p:nvPr/>
        </p:nvSpPr>
        <p:spPr bwMode="auto">
          <a:xfrm>
            <a:off x="69342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2" name="Line 92"/>
          <p:cNvSpPr>
            <a:spLocks noChangeShapeType="1"/>
          </p:cNvSpPr>
          <p:nvPr/>
        </p:nvSpPr>
        <p:spPr bwMode="auto">
          <a:xfrm flipH="1" flipV="1">
            <a:off x="5257800" y="7620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3" name="Rectangle 93"/>
          <p:cNvSpPr>
            <a:spLocks noChangeArrowheads="1"/>
          </p:cNvSpPr>
          <p:nvPr/>
        </p:nvSpPr>
        <p:spPr bwMode="auto">
          <a:xfrm>
            <a:off x="4953000" y="800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14" name="Rectangle 94"/>
          <p:cNvSpPr>
            <a:spLocks noChangeArrowheads="1"/>
          </p:cNvSpPr>
          <p:nvPr/>
        </p:nvSpPr>
        <p:spPr bwMode="auto">
          <a:xfrm>
            <a:off x="52578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15" name="Rectangle 95"/>
          <p:cNvSpPr>
            <a:spLocks noChangeArrowheads="1"/>
          </p:cNvSpPr>
          <p:nvPr/>
        </p:nvSpPr>
        <p:spPr bwMode="auto">
          <a:xfrm>
            <a:off x="5486400" y="676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00</a:t>
            </a:r>
          </a:p>
        </p:txBody>
      </p:sp>
      <p:sp>
        <p:nvSpPr>
          <p:cNvPr id="184416" name="Rectangle 96"/>
          <p:cNvSpPr>
            <a:spLocks noChangeArrowheads="1"/>
          </p:cNvSpPr>
          <p:nvPr/>
        </p:nvSpPr>
        <p:spPr bwMode="auto">
          <a:xfrm>
            <a:off x="62484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</a:p>
        </p:txBody>
      </p:sp>
      <p:sp>
        <p:nvSpPr>
          <p:cNvPr id="184417" name="Rectangle 97"/>
          <p:cNvSpPr>
            <a:spLocks noChangeArrowheads="1"/>
          </p:cNvSpPr>
          <p:nvPr/>
        </p:nvSpPr>
        <p:spPr bwMode="auto">
          <a:xfrm>
            <a:off x="6934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</a:p>
        </p:txBody>
      </p:sp>
      <p:sp>
        <p:nvSpPr>
          <p:cNvPr id="184418" name="Rectangle 98"/>
          <p:cNvSpPr>
            <a:spLocks noChangeArrowheads="1"/>
          </p:cNvSpPr>
          <p:nvPr/>
        </p:nvSpPr>
        <p:spPr bwMode="auto">
          <a:xfrm>
            <a:off x="7696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</a:p>
        </p:txBody>
      </p:sp>
      <p:sp>
        <p:nvSpPr>
          <p:cNvPr id="184419" name="Rectangle 99"/>
          <p:cNvSpPr>
            <a:spLocks noChangeArrowheads="1"/>
          </p:cNvSpPr>
          <p:nvPr/>
        </p:nvSpPr>
        <p:spPr bwMode="auto">
          <a:xfrm>
            <a:off x="5181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</p:txBody>
      </p:sp>
      <p:sp>
        <p:nvSpPr>
          <p:cNvPr id="184420" name="Rectangle 100"/>
          <p:cNvSpPr>
            <a:spLocks noChangeArrowheads="1"/>
          </p:cNvSpPr>
          <p:nvPr/>
        </p:nvSpPr>
        <p:spPr bwMode="auto">
          <a:xfrm>
            <a:off x="518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1" name="Rectangle 101"/>
          <p:cNvSpPr>
            <a:spLocks noChangeArrowheads="1"/>
          </p:cNvSpPr>
          <p:nvPr/>
        </p:nvSpPr>
        <p:spPr bwMode="auto">
          <a:xfrm>
            <a:off x="70104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2" name="Rectangle 102"/>
          <p:cNvSpPr>
            <a:spLocks noChangeArrowheads="1"/>
          </p:cNvSpPr>
          <p:nvPr/>
        </p:nvSpPr>
        <p:spPr bwMode="auto">
          <a:xfrm>
            <a:off x="77724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3" name="Rectangle 103"/>
          <p:cNvSpPr>
            <a:spLocks noChangeArrowheads="1"/>
          </p:cNvSpPr>
          <p:nvPr/>
        </p:nvSpPr>
        <p:spPr bwMode="auto">
          <a:xfrm>
            <a:off x="7086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4" name="Rectangle 104"/>
          <p:cNvSpPr>
            <a:spLocks noChangeArrowheads="1"/>
          </p:cNvSpPr>
          <p:nvPr/>
        </p:nvSpPr>
        <p:spPr bwMode="auto">
          <a:xfrm>
            <a:off x="914400" y="2667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25" name="Rectangle 105"/>
          <p:cNvSpPr>
            <a:spLocks noChangeArrowheads="1"/>
          </p:cNvSpPr>
          <p:nvPr/>
        </p:nvSpPr>
        <p:spPr bwMode="auto">
          <a:xfrm>
            <a:off x="4724400" y="304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30" name="Oval 110"/>
          <p:cNvSpPr>
            <a:spLocks noChangeArrowheads="1"/>
          </p:cNvSpPr>
          <p:nvPr/>
        </p:nvSpPr>
        <p:spPr bwMode="auto">
          <a:xfrm>
            <a:off x="1752600" y="1905000"/>
            <a:ext cx="1600200" cy="762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431" name="Oval 111"/>
          <p:cNvSpPr>
            <a:spLocks noChangeArrowheads="1"/>
          </p:cNvSpPr>
          <p:nvPr/>
        </p:nvSpPr>
        <p:spPr bwMode="auto">
          <a:xfrm rot="-5400000">
            <a:off x="6438900" y="1638300"/>
            <a:ext cx="1600200" cy="762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438" name="Group 118"/>
          <p:cNvGrpSpPr>
            <a:grpSpLocks/>
          </p:cNvGrpSpPr>
          <p:nvPr/>
        </p:nvGrpSpPr>
        <p:grpSpPr bwMode="auto">
          <a:xfrm>
            <a:off x="3810000" y="1905000"/>
            <a:ext cx="4572000" cy="1066800"/>
            <a:chOff x="2400" y="1200"/>
            <a:chExt cx="2880" cy="672"/>
          </a:xfrm>
        </p:grpSpPr>
        <p:sp>
          <p:nvSpPr>
            <p:cNvPr id="184426" name="Oval 106"/>
            <p:cNvSpPr>
              <a:spLocks noChangeArrowheads="1"/>
            </p:cNvSpPr>
            <p:nvPr/>
          </p:nvSpPr>
          <p:spPr bwMode="auto">
            <a:xfrm>
              <a:off x="2400" y="1200"/>
              <a:ext cx="480" cy="432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29" name="Oval 109"/>
            <p:cNvSpPr>
              <a:spLocks noChangeArrowheads="1"/>
            </p:cNvSpPr>
            <p:nvPr/>
          </p:nvSpPr>
          <p:spPr bwMode="auto">
            <a:xfrm>
              <a:off x="4800" y="1248"/>
              <a:ext cx="480" cy="432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2" name="Line 112"/>
            <p:cNvSpPr>
              <a:spLocks noChangeShapeType="1"/>
            </p:cNvSpPr>
            <p:nvPr/>
          </p:nvSpPr>
          <p:spPr bwMode="auto">
            <a:xfrm>
              <a:off x="2640" y="1632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3" name="Line 113"/>
            <p:cNvSpPr>
              <a:spLocks noChangeShapeType="1"/>
            </p:cNvSpPr>
            <p:nvPr/>
          </p:nvSpPr>
          <p:spPr bwMode="auto">
            <a:xfrm>
              <a:off x="2640" y="1872"/>
              <a:ext cx="2448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4" name="Line 114"/>
            <p:cNvSpPr>
              <a:spLocks noChangeShapeType="1"/>
            </p:cNvSpPr>
            <p:nvPr/>
          </p:nvSpPr>
          <p:spPr bwMode="auto">
            <a:xfrm flipV="1">
              <a:off x="5088" y="1680"/>
              <a:ext cx="0" cy="19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454" name="Group 134"/>
          <p:cNvGrpSpPr>
            <a:grpSpLocks/>
          </p:cNvGrpSpPr>
          <p:nvPr/>
        </p:nvGrpSpPr>
        <p:grpSpPr bwMode="auto">
          <a:xfrm>
            <a:off x="1371600" y="3581400"/>
            <a:ext cx="6754813" cy="658813"/>
            <a:chOff x="864" y="2256"/>
            <a:chExt cx="4255" cy="415"/>
          </a:xfrm>
        </p:grpSpPr>
        <p:graphicFrame>
          <p:nvGraphicFramePr>
            <p:cNvPr id="138288" name="Object 129"/>
            <p:cNvGraphicFramePr>
              <a:graphicFrameLocks noChangeAspect="1"/>
            </p:cNvGraphicFramePr>
            <p:nvPr/>
          </p:nvGraphicFramePr>
          <p:xfrm>
            <a:off x="864" y="2304"/>
            <a:ext cx="162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53" name="Equation" r:id="rId5" imgW="1600560" imgH="355680" progId="Equation.3">
                    <p:embed/>
                  </p:oleObj>
                </mc:Choice>
                <mc:Fallback>
                  <p:oleObj name="Equation" r:id="rId5" imgW="1600560" imgH="355680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1622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9" name="Object 130"/>
            <p:cNvGraphicFramePr>
              <a:graphicFrameLocks noChangeAspect="1"/>
            </p:cNvGraphicFramePr>
            <p:nvPr/>
          </p:nvGraphicFramePr>
          <p:xfrm>
            <a:off x="3456" y="2256"/>
            <a:ext cx="166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54" name="Equation" r:id="rId7" imgW="1638720" imgH="355680" progId="Equation.3">
                    <p:embed/>
                  </p:oleObj>
                </mc:Choice>
                <mc:Fallback>
                  <p:oleObj name="Equation" r:id="rId7" imgW="1638720" imgH="355680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6"/>
                          <a:ext cx="1663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55" name="Group 135"/>
          <p:cNvGrpSpPr>
            <a:grpSpLocks/>
          </p:cNvGrpSpPr>
          <p:nvPr/>
        </p:nvGrpSpPr>
        <p:grpSpPr bwMode="auto">
          <a:xfrm>
            <a:off x="0" y="4495800"/>
            <a:ext cx="9144000" cy="1935163"/>
            <a:chOff x="0" y="2832"/>
            <a:chExt cx="5760" cy="1219"/>
          </a:xfrm>
        </p:grpSpPr>
        <p:sp>
          <p:nvSpPr>
            <p:cNvPr id="138284" name="Rectangle 122"/>
            <p:cNvSpPr>
              <a:spLocks noChangeArrowheads="1"/>
            </p:cNvSpPr>
            <p:nvPr/>
          </p:nvSpPr>
          <p:spPr bwMode="auto">
            <a:xfrm>
              <a:off x="140" y="283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这样，两个函数式共享     </a:t>
              </a:r>
              <a:r>
                <a:rPr lang="en-US" altLang="zh-CN" sz="3200">
                  <a:effectLst/>
                  <a:latin typeface="黑体" pitchFamily="49" charset="-122"/>
                </a:rPr>
                <a:t>，</a:t>
              </a:r>
              <a:r>
                <a:rPr lang="zh-CN" altLang="en-US" sz="3200">
                  <a:effectLst/>
                  <a:latin typeface="黑体" pitchFamily="49" charset="-122"/>
                </a:rPr>
                <a:t>使电路得到简化</a:t>
              </a:r>
            </a:p>
          </p:txBody>
        </p:sp>
        <p:sp>
          <p:nvSpPr>
            <p:cNvPr id="138285" name="Rectangle 124"/>
            <p:cNvSpPr>
              <a:spLocks noChangeArrowheads="1"/>
            </p:cNvSpPr>
            <p:nvPr/>
          </p:nvSpPr>
          <p:spPr bwMode="auto">
            <a:xfrm>
              <a:off x="0" y="368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照图。</a:t>
              </a:r>
            </a:p>
          </p:txBody>
        </p:sp>
        <p:graphicFrame>
          <p:nvGraphicFramePr>
            <p:cNvPr id="138286" name="Object 132"/>
            <p:cNvGraphicFramePr>
              <a:graphicFrameLocks noChangeAspect="1"/>
            </p:cNvGraphicFramePr>
            <p:nvPr/>
          </p:nvGraphicFramePr>
          <p:xfrm>
            <a:off x="3072" y="2832"/>
            <a:ext cx="5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55" name="Equation" r:id="rId9" imgW="546120" imgH="317520" progId="Equation.3">
                    <p:embed/>
                  </p:oleObj>
                </mc:Choice>
                <mc:Fallback>
                  <p:oleObj name="Equation" r:id="rId9" imgW="546120" imgH="31752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32"/>
                          <a:ext cx="56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7" name="Rectangle 133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。下面给出合并公共项前和合并公共项后的电路对</a:t>
              </a: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4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0" grpId="0" animBg="1"/>
      <p:bldP spid="18443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39" name="Line 95"/>
          <p:cNvSpPr>
            <a:spLocks noChangeShapeType="1"/>
          </p:cNvSpPr>
          <p:nvPr/>
        </p:nvSpPr>
        <p:spPr bwMode="auto">
          <a:xfrm flipH="1">
            <a:off x="895328" y="5063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0" name="Line 96"/>
          <p:cNvSpPr>
            <a:spLocks noChangeShapeType="1"/>
          </p:cNvSpPr>
          <p:nvPr/>
        </p:nvSpPr>
        <p:spPr bwMode="auto">
          <a:xfrm flipH="1">
            <a:off x="895328" y="9635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1" name="Line 97"/>
          <p:cNvSpPr>
            <a:spLocks noChangeShapeType="1"/>
          </p:cNvSpPr>
          <p:nvPr/>
        </p:nvSpPr>
        <p:spPr bwMode="auto">
          <a:xfrm>
            <a:off x="2209800" y="76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3" name="Line 99"/>
          <p:cNvSpPr>
            <a:spLocks noChangeShapeType="1"/>
          </p:cNvSpPr>
          <p:nvPr/>
        </p:nvSpPr>
        <p:spPr bwMode="auto">
          <a:xfrm flipH="1">
            <a:off x="895328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4" name="Line 100"/>
          <p:cNvSpPr>
            <a:spLocks noChangeShapeType="1"/>
          </p:cNvSpPr>
          <p:nvPr/>
        </p:nvSpPr>
        <p:spPr bwMode="auto">
          <a:xfrm flipH="1">
            <a:off x="895328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5" name="Line 101"/>
          <p:cNvSpPr>
            <a:spLocks noChangeShapeType="1"/>
          </p:cNvSpPr>
          <p:nvPr/>
        </p:nvSpPr>
        <p:spPr bwMode="auto">
          <a:xfrm>
            <a:off x="2209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7" name="Line 103"/>
          <p:cNvSpPr>
            <a:spLocks noChangeShapeType="1"/>
          </p:cNvSpPr>
          <p:nvPr/>
        </p:nvSpPr>
        <p:spPr bwMode="auto">
          <a:xfrm flipH="1">
            <a:off x="27432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8" name="Line 104"/>
          <p:cNvSpPr>
            <a:spLocks noChangeShapeType="1"/>
          </p:cNvSpPr>
          <p:nvPr/>
        </p:nvSpPr>
        <p:spPr bwMode="auto">
          <a:xfrm flipH="1">
            <a:off x="27432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9" name="Line 105"/>
          <p:cNvSpPr>
            <a:spLocks noChangeShapeType="1"/>
          </p:cNvSpPr>
          <p:nvPr/>
        </p:nvSpPr>
        <p:spPr bwMode="auto">
          <a:xfrm>
            <a:off x="3962400" y="121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0" name="Line 106"/>
          <p:cNvSpPr>
            <a:spLocks noChangeShapeType="1"/>
          </p:cNvSpPr>
          <p:nvPr/>
        </p:nvSpPr>
        <p:spPr bwMode="auto">
          <a:xfrm>
            <a:off x="27432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1" name="Line 107"/>
          <p:cNvSpPr>
            <a:spLocks noChangeShapeType="1"/>
          </p:cNvSpPr>
          <p:nvPr/>
        </p:nvSpPr>
        <p:spPr bwMode="auto">
          <a:xfrm flipV="1">
            <a:off x="27432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3" name="Line 109"/>
          <p:cNvSpPr>
            <a:spLocks noChangeShapeType="1"/>
          </p:cNvSpPr>
          <p:nvPr/>
        </p:nvSpPr>
        <p:spPr bwMode="auto">
          <a:xfrm flipH="1">
            <a:off x="895328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4" name="Line 110"/>
          <p:cNvSpPr>
            <a:spLocks noChangeShapeType="1"/>
          </p:cNvSpPr>
          <p:nvPr/>
        </p:nvSpPr>
        <p:spPr bwMode="auto">
          <a:xfrm flipH="1">
            <a:off x="895328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5" name="Line 111"/>
          <p:cNvSpPr>
            <a:spLocks noChangeShapeType="1"/>
          </p:cNvSpPr>
          <p:nvPr/>
        </p:nvSpPr>
        <p:spPr bwMode="auto">
          <a:xfrm>
            <a:off x="22098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7" name="Line 113"/>
          <p:cNvSpPr>
            <a:spLocks noChangeShapeType="1"/>
          </p:cNvSpPr>
          <p:nvPr/>
        </p:nvSpPr>
        <p:spPr bwMode="auto">
          <a:xfrm flipH="1">
            <a:off x="895328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8" name="Line 114"/>
          <p:cNvSpPr>
            <a:spLocks noChangeShapeType="1"/>
          </p:cNvSpPr>
          <p:nvPr/>
        </p:nvSpPr>
        <p:spPr bwMode="auto">
          <a:xfrm flipH="1">
            <a:off x="895328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9" name="Line 115"/>
          <p:cNvSpPr>
            <a:spLocks noChangeShapeType="1"/>
          </p:cNvSpPr>
          <p:nvPr/>
        </p:nvSpPr>
        <p:spPr bwMode="auto">
          <a:xfrm>
            <a:off x="22098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1" name="Line 117"/>
          <p:cNvSpPr>
            <a:spLocks noChangeShapeType="1"/>
          </p:cNvSpPr>
          <p:nvPr/>
        </p:nvSpPr>
        <p:spPr bwMode="auto">
          <a:xfrm flipH="1">
            <a:off x="27432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2" name="Line 118"/>
          <p:cNvSpPr>
            <a:spLocks noChangeShapeType="1"/>
          </p:cNvSpPr>
          <p:nvPr/>
        </p:nvSpPr>
        <p:spPr bwMode="auto">
          <a:xfrm flipH="1">
            <a:off x="2743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3" name="Line 119"/>
          <p:cNvSpPr>
            <a:spLocks noChangeShapeType="1"/>
          </p:cNvSpPr>
          <p:nvPr/>
        </p:nvSpPr>
        <p:spPr bwMode="auto">
          <a:xfrm>
            <a:off x="3962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4" name="Line 120"/>
          <p:cNvSpPr>
            <a:spLocks noChangeShapeType="1"/>
          </p:cNvSpPr>
          <p:nvPr/>
        </p:nvSpPr>
        <p:spPr bwMode="auto">
          <a:xfrm>
            <a:off x="27432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5" name="Line 121"/>
          <p:cNvSpPr>
            <a:spLocks noChangeShapeType="1"/>
          </p:cNvSpPr>
          <p:nvPr/>
        </p:nvSpPr>
        <p:spPr bwMode="auto">
          <a:xfrm flipV="1">
            <a:off x="27432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00" name="Rectangle 183"/>
          <p:cNvSpPr>
            <a:spLocks noChangeArrowheads="1"/>
          </p:cNvSpPr>
          <p:nvPr/>
        </p:nvSpPr>
        <p:spPr bwMode="auto">
          <a:xfrm>
            <a:off x="914400" y="457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合并公共项前</a:t>
            </a:r>
          </a:p>
        </p:txBody>
      </p:sp>
      <p:graphicFrame>
        <p:nvGraphicFramePr>
          <p:cNvPr id="139301" name="Object 187"/>
          <p:cNvGraphicFramePr>
            <a:graphicFrameLocks noChangeAspect="1"/>
          </p:cNvGraphicFramePr>
          <p:nvPr/>
        </p:nvGraphicFramePr>
        <p:xfrm>
          <a:off x="4267200" y="685800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5" name="Equation" r:id="rId3" imgW="241200" imgH="317520" progId="Equation.3">
                  <p:embed/>
                </p:oleObj>
              </mc:Choice>
              <mc:Fallback>
                <p:oleObj name="Equation" r:id="rId3" imgW="24120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85800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2" name="Object 191"/>
          <p:cNvGraphicFramePr>
            <a:graphicFrameLocks noChangeAspect="1"/>
          </p:cNvGraphicFramePr>
          <p:nvPr/>
        </p:nvGraphicFramePr>
        <p:xfrm>
          <a:off x="514328" y="201596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6" name="Equation" r:id="rId5" imgW="216000" imgH="241200" progId="Equation.3">
                  <p:embed/>
                </p:oleObj>
              </mc:Choice>
              <mc:Fallback>
                <p:oleObj name="Equation" r:id="rId5" imgW="216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8" y="201596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3" name="Object 192"/>
          <p:cNvGraphicFramePr>
            <a:graphicFrameLocks noChangeAspect="1"/>
          </p:cNvGraphicFramePr>
          <p:nvPr/>
        </p:nvGraphicFramePr>
        <p:xfrm>
          <a:off x="514328" y="582596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7" name="Equation" r:id="rId7" imgW="216000" imgH="304920" progId="Equation.3">
                  <p:embed/>
                </p:oleObj>
              </mc:Choice>
              <mc:Fallback>
                <p:oleObj name="Equation" r:id="rId7" imgW="21600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8" y="582596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4" name="Object 193"/>
          <p:cNvGraphicFramePr>
            <a:graphicFrameLocks noChangeAspect="1"/>
          </p:cNvGraphicFramePr>
          <p:nvPr/>
        </p:nvGraphicFramePr>
        <p:xfrm>
          <a:off x="438128" y="1295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8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1295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5" name="Object 194"/>
          <p:cNvGraphicFramePr>
            <a:graphicFrameLocks noChangeAspect="1"/>
          </p:cNvGraphicFramePr>
          <p:nvPr/>
        </p:nvGraphicFramePr>
        <p:xfrm>
          <a:off x="438128" y="1752600"/>
          <a:ext cx="385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9" name="Equation" r:id="rId11" imgW="216000" imgH="317520" progId="Equation.3">
                  <p:embed/>
                </p:oleObj>
              </mc:Choice>
              <mc:Fallback>
                <p:oleObj name="Equation" r:id="rId11" imgW="216000" imgH="3175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1752600"/>
                        <a:ext cx="385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6" name="Object 195"/>
          <p:cNvGraphicFramePr>
            <a:graphicFrameLocks noChangeAspect="1"/>
          </p:cNvGraphicFramePr>
          <p:nvPr/>
        </p:nvGraphicFramePr>
        <p:xfrm>
          <a:off x="438128" y="2286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0" name="Equation" r:id="rId13" imgW="216000" imgH="241200" progId="Equation.3">
                  <p:embed/>
                </p:oleObj>
              </mc:Choice>
              <mc:Fallback>
                <p:oleObj name="Equation" r:id="rId13" imgW="216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2286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7" name="Object 196"/>
          <p:cNvGraphicFramePr>
            <a:graphicFrameLocks noChangeAspect="1"/>
          </p:cNvGraphicFramePr>
          <p:nvPr/>
        </p:nvGraphicFramePr>
        <p:xfrm>
          <a:off x="438128" y="27432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1" name="Equation" r:id="rId15" imgW="216000" imgH="241200" progId="Equation.3">
                  <p:embed/>
                </p:oleObj>
              </mc:Choice>
              <mc:Fallback>
                <p:oleObj name="Equation" r:id="rId15" imgW="2160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27432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8" name="Object 198"/>
          <p:cNvGraphicFramePr>
            <a:graphicFrameLocks noChangeAspect="1"/>
          </p:cNvGraphicFramePr>
          <p:nvPr/>
        </p:nvGraphicFramePr>
        <p:xfrm>
          <a:off x="361928" y="3429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2" name="Equation" r:id="rId17" imgW="216000" imgH="241200" progId="Equation.3">
                  <p:embed/>
                </p:oleObj>
              </mc:Choice>
              <mc:Fallback>
                <p:oleObj name="Equation" r:id="rId17" imgW="216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8" y="3429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9" name="Object 199"/>
          <p:cNvGraphicFramePr>
            <a:graphicFrameLocks noChangeAspect="1"/>
          </p:cNvGraphicFramePr>
          <p:nvPr/>
        </p:nvGraphicFramePr>
        <p:xfrm>
          <a:off x="361928" y="38862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3" name="Equation" r:id="rId19" imgW="216000" imgH="254160" progId="Equation.3">
                  <p:embed/>
                </p:oleObj>
              </mc:Choice>
              <mc:Fallback>
                <p:oleObj name="Equation" r:id="rId19" imgW="216000" imgH="254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8" y="38862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0" name="Object 204"/>
          <p:cNvGraphicFramePr>
            <a:graphicFrameLocks noChangeAspect="1"/>
          </p:cNvGraphicFramePr>
          <p:nvPr/>
        </p:nvGraphicFramePr>
        <p:xfrm>
          <a:off x="4114800" y="2743200"/>
          <a:ext cx="481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4" name="Equation" r:id="rId21" imgW="279360" imgH="317520" progId="Equation.3">
                  <p:embed/>
                </p:oleObj>
              </mc:Choice>
              <mc:Fallback>
                <p:oleObj name="Equation" r:id="rId21" imgW="279360" imgH="317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4810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67" name="Line 123"/>
          <p:cNvSpPr>
            <a:spLocks noChangeShapeType="1"/>
          </p:cNvSpPr>
          <p:nvPr/>
        </p:nvSpPr>
        <p:spPr bwMode="auto">
          <a:xfrm flipH="1">
            <a:off x="5324484" y="8000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8" name="Line 124"/>
          <p:cNvSpPr>
            <a:spLocks noChangeShapeType="1"/>
          </p:cNvSpPr>
          <p:nvPr/>
        </p:nvSpPr>
        <p:spPr bwMode="auto">
          <a:xfrm flipH="1">
            <a:off x="5324484" y="12572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9" name="Line 125"/>
          <p:cNvSpPr>
            <a:spLocks noChangeShapeType="1"/>
          </p:cNvSpPr>
          <p:nvPr/>
        </p:nvSpPr>
        <p:spPr bwMode="auto">
          <a:xfrm>
            <a:off x="6615143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1" name="Line 127"/>
          <p:cNvSpPr>
            <a:spLocks noChangeShapeType="1"/>
          </p:cNvSpPr>
          <p:nvPr/>
        </p:nvSpPr>
        <p:spPr bwMode="auto">
          <a:xfrm flipH="1">
            <a:off x="5324484" y="187547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2" name="Line 128"/>
          <p:cNvSpPr>
            <a:spLocks noChangeShapeType="1"/>
          </p:cNvSpPr>
          <p:nvPr/>
        </p:nvSpPr>
        <p:spPr bwMode="auto">
          <a:xfrm flipH="1">
            <a:off x="5324484" y="233267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3" name="Line 129"/>
          <p:cNvSpPr>
            <a:spLocks noChangeShapeType="1"/>
          </p:cNvSpPr>
          <p:nvPr/>
        </p:nvSpPr>
        <p:spPr bwMode="auto">
          <a:xfrm>
            <a:off x="6615143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5" name="Line 131"/>
          <p:cNvSpPr>
            <a:spLocks noChangeShapeType="1"/>
          </p:cNvSpPr>
          <p:nvPr/>
        </p:nvSpPr>
        <p:spPr bwMode="auto">
          <a:xfrm flipH="1">
            <a:off x="7148543" y="121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6" name="Line 132"/>
          <p:cNvSpPr>
            <a:spLocks noChangeShapeType="1"/>
          </p:cNvSpPr>
          <p:nvPr/>
        </p:nvSpPr>
        <p:spPr bwMode="auto">
          <a:xfrm flipH="1">
            <a:off x="7148543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7" name="Line 133"/>
          <p:cNvSpPr>
            <a:spLocks noChangeShapeType="1"/>
          </p:cNvSpPr>
          <p:nvPr/>
        </p:nvSpPr>
        <p:spPr bwMode="auto">
          <a:xfrm>
            <a:off x="8401109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8" name="Line 134"/>
          <p:cNvSpPr>
            <a:spLocks noChangeShapeType="1"/>
          </p:cNvSpPr>
          <p:nvPr/>
        </p:nvSpPr>
        <p:spPr bwMode="auto">
          <a:xfrm>
            <a:off x="7148543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9" name="Line 135"/>
          <p:cNvSpPr>
            <a:spLocks noChangeShapeType="1"/>
          </p:cNvSpPr>
          <p:nvPr/>
        </p:nvSpPr>
        <p:spPr bwMode="auto">
          <a:xfrm flipV="1">
            <a:off x="7148543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0" name="Line 136"/>
          <p:cNvSpPr>
            <a:spLocks noChangeShapeType="1"/>
          </p:cNvSpPr>
          <p:nvPr/>
        </p:nvSpPr>
        <p:spPr bwMode="auto">
          <a:xfrm flipH="1">
            <a:off x="5400684" y="210407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2" name="Line 138"/>
          <p:cNvSpPr>
            <a:spLocks noChangeShapeType="1"/>
          </p:cNvSpPr>
          <p:nvPr/>
        </p:nvSpPr>
        <p:spPr bwMode="auto">
          <a:xfrm flipH="1">
            <a:off x="5314981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 flipH="1">
            <a:off x="5314981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5" name="Line 141"/>
          <p:cNvSpPr>
            <a:spLocks noChangeShapeType="1"/>
          </p:cNvSpPr>
          <p:nvPr/>
        </p:nvSpPr>
        <p:spPr bwMode="auto">
          <a:xfrm flipH="1">
            <a:off x="7224743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6" name="Line 142"/>
          <p:cNvSpPr>
            <a:spLocks noChangeShapeType="1"/>
          </p:cNvSpPr>
          <p:nvPr/>
        </p:nvSpPr>
        <p:spPr bwMode="auto">
          <a:xfrm flipH="1">
            <a:off x="7224743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7" name="Line 143"/>
          <p:cNvSpPr>
            <a:spLocks noChangeShapeType="1"/>
          </p:cNvSpPr>
          <p:nvPr/>
        </p:nvSpPr>
        <p:spPr bwMode="auto">
          <a:xfrm>
            <a:off x="7148543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8" name="Line 144"/>
          <p:cNvSpPr>
            <a:spLocks noChangeShapeType="1"/>
          </p:cNvSpPr>
          <p:nvPr/>
        </p:nvSpPr>
        <p:spPr bwMode="auto">
          <a:xfrm flipH="1">
            <a:off x="7148543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9" name="Line 145"/>
          <p:cNvSpPr>
            <a:spLocks noChangeShapeType="1"/>
          </p:cNvSpPr>
          <p:nvPr/>
        </p:nvSpPr>
        <p:spPr bwMode="auto">
          <a:xfrm>
            <a:off x="6615143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90" name="Line 146"/>
          <p:cNvSpPr>
            <a:spLocks noChangeShapeType="1"/>
          </p:cNvSpPr>
          <p:nvPr/>
        </p:nvSpPr>
        <p:spPr bwMode="auto">
          <a:xfrm>
            <a:off x="7224743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91" name="Line 147"/>
          <p:cNvSpPr>
            <a:spLocks noChangeShapeType="1"/>
          </p:cNvSpPr>
          <p:nvPr/>
        </p:nvSpPr>
        <p:spPr bwMode="auto">
          <a:xfrm>
            <a:off x="8429681" y="2786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43" name="Rectangle 182"/>
          <p:cNvSpPr>
            <a:spLocks noChangeArrowheads="1"/>
          </p:cNvSpPr>
          <p:nvPr/>
        </p:nvSpPr>
        <p:spPr bwMode="auto">
          <a:xfrm>
            <a:off x="5715000" y="457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合并公共项后</a:t>
            </a:r>
          </a:p>
        </p:txBody>
      </p:sp>
      <p:graphicFrame>
        <p:nvGraphicFramePr>
          <p:cNvPr id="139344" name="Object 185"/>
          <p:cNvGraphicFramePr>
            <a:graphicFrameLocks noChangeAspect="1"/>
          </p:cNvGraphicFramePr>
          <p:nvPr/>
        </p:nvGraphicFramePr>
        <p:xfrm>
          <a:off x="4867284" y="1570672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5" name="Equation" r:id="rId23" imgW="216000" imgH="241200" progId="Equation.3">
                  <p:embed/>
                </p:oleObj>
              </mc:Choice>
              <mc:Fallback>
                <p:oleObj name="Equation" r:id="rId23" imgW="21600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1570672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5" name="Object 186"/>
          <p:cNvGraphicFramePr>
            <a:graphicFrameLocks noChangeAspect="1"/>
          </p:cNvGraphicFramePr>
          <p:nvPr/>
        </p:nvGraphicFramePr>
        <p:xfrm>
          <a:off x="4867284" y="1875472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6" name="Equation" r:id="rId25" imgW="216000" imgH="241200" progId="Equation.3">
                  <p:embed/>
                </p:oleObj>
              </mc:Choice>
              <mc:Fallback>
                <p:oleObj name="Equation" r:id="rId25" imgW="21600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1875472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6" name="Object 188"/>
          <p:cNvGraphicFramePr>
            <a:graphicFrameLocks noChangeAspect="1"/>
          </p:cNvGraphicFramePr>
          <p:nvPr/>
        </p:nvGraphicFramePr>
        <p:xfrm>
          <a:off x="4857781" y="31242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7" name="Equation" r:id="rId27" imgW="216000" imgH="254160" progId="Equation.3">
                  <p:embed/>
                </p:oleObj>
              </mc:Choice>
              <mc:Fallback>
                <p:oleObj name="Equation" r:id="rId27" imgW="216000" imgH="254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81" y="31242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7" name="Object 190"/>
          <p:cNvGraphicFramePr>
            <a:graphicFrameLocks noChangeAspect="1"/>
          </p:cNvGraphicFramePr>
          <p:nvPr/>
        </p:nvGraphicFramePr>
        <p:xfrm>
          <a:off x="4867284" y="2180272"/>
          <a:ext cx="385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8" name="Equation" r:id="rId29" imgW="216000" imgH="317520" progId="Equation.3">
                  <p:embed/>
                </p:oleObj>
              </mc:Choice>
              <mc:Fallback>
                <p:oleObj name="Equation" r:id="rId29" imgW="216000" imgH="3175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2180272"/>
                        <a:ext cx="385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8" name="Object 200"/>
          <p:cNvGraphicFramePr>
            <a:graphicFrameLocks noChangeAspect="1"/>
          </p:cNvGraphicFramePr>
          <p:nvPr/>
        </p:nvGraphicFramePr>
        <p:xfrm>
          <a:off x="4943484" y="57148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9" name="Equation" r:id="rId31" imgW="216000" imgH="241200" progId="Equation.3">
                  <p:embed/>
                </p:oleObj>
              </mc:Choice>
              <mc:Fallback>
                <p:oleObj name="Equation" r:id="rId31" imgW="2160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84" y="57148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9" name="Object 201"/>
          <p:cNvGraphicFramePr>
            <a:graphicFrameLocks noChangeAspect="1"/>
          </p:cNvGraphicFramePr>
          <p:nvPr/>
        </p:nvGraphicFramePr>
        <p:xfrm>
          <a:off x="4943484" y="95248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0" name="Equation" r:id="rId33" imgW="216000" imgH="304920" progId="Equation.3">
                  <p:embed/>
                </p:oleObj>
              </mc:Choice>
              <mc:Fallback>
                <p:oleObj name="Equation" r:id="rId33" imgW="216000" imgH="304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84" y="95248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0" name="Object 202"/>
          <p:cNvGraphicFramePr>
            <a:graphicFrameLocks noChangeAspect="1"/>
          </p:cNvGraphicFramePr>
          <p:nvPr/>
        </p:nvGraphicFramePr>
        <p:xfrm>
          <a:off x="4857781" y="2667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1" name="Equation" r:id="rId35" imgW="216000" imgH="241200" progId="Equation.3">
                  <p:embed/>
                </p:oleObj>
              </mc:Choice>
              <mc:Fallback>
                <p:oleObj name="Equation" r:id="rId35" imgW="21600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81" y="2667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1" name="Object 203"/>
          <p:cNvGraphicFramePr>
            <a:graphicFrameLocks noChangeAspect="1"/>
          </p:cNvGraphicFramePr>
          <p:nvPr/>
        </p:nvGraphicFramePr>
        <p:xfrm>
          <a:off x="8520143" y="914400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2" name="Equation" r:id="rId37" imgW="241200" imgH="317520" progId="Equation.3">
                  <p:embed/>
                </p:oleObj>
              </mc:Choice>
              <mc:Fallback>
                <p:oleObj name="Equation" r:id="rId37" imgW="241200" imgH="3175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43" y="914400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2" name="Object 205"/>
          <p:cNvGraphicFramePr>
            <a:graphicFrameLocks noChangeAspect="1"/>
          </p:cNvGraphicFramePr>
          <p:nvPr/>
        </p:nvGraphicFramePr>
        <p:xfrm>
          <a:off x="8520143" y="2214554"/>
          <a:ext cx="481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3" name="Equation" r:id="rId39" imgW="279360" imgH="317520" progId="Equation.3">
                  <p:embed/>
                </p:oleObj>
              </mc:Choice>
              <mc:Fallback>
                <p:oleObj name="Equation" r:id="rId39" imgW="279360" imgH="317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43" y="2214554"/>
                        <a:ext cx="4810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857884" y="714356"/>
            <a:ext cx="762000" cy="609600"/>
            <a:chOff x="4000496" y="4724400"/>
            <a:chExt cx="762000" cy="609600"/>
          </a:xfrm>
        </p:grpSpPr>
        <p:sp>
          <p:nvSpPr>
            <p:cNvPr id="9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00987" y="2371078"/>
            <a:ext cx="950912" cy="762000"/>
            <a:chOff x="3428992" y="5102225"/>
            <a:chExt cx="950912" cy="762000"/>
          </a:xfrm>
        </p:grpSpPr>
        <p:sp>
          <p:nvSpPr>
            <p:cNvPr id="95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14012" y="840386"/>
            <a:ext cx="950912" cy="762000"/>
            <a:chOff x="3428992" y="5102225"/>
            <a:chExt cx="950912" cy="762000"/>
          </a:xfrm>
        </p:grpSpPr>
        <p:sp>
          <p:nvSpPr>
            <p:cNvPr id="98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30858" y="2884792"/>
            <a:ext cx="950912" cy="762000"/>
            <a:chOff x="3428992" y="5102225"/>
            <a:chExt cx="950912" cy="762000"/>
          </a:xfrm>
        </p:grpSpPr>
        <p:sp>
          <p:nvSpPr>
            <p:cNvPr id="101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429549" y="1071546"/>
            <a:ext cx="950912" cy="762000"/>
            <a:chOff x="3428992" y="5102225"/>
            <a:chExt cx="950912" cy="762000"/>
          </a:xfrm>
        </p:grpSpPr>
        <p:sp>
          <p:nvSpPr>
            <p:cNvPr id="104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57884" y="1785926"/>
            <a:ext cx="762000" cy="609600"/>
            <a:chOff x="4000496" y="4724400"/>
            <a:chExt cx="762000" cy="609600"/>
          </a:xfrm>
        </p:grpSpPr>
        <p:sp>
          <p:nvSpPr>
            <p:cNvPr id="10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428728" y="3571876"/>
            <a:ext cx="762000" cy="609600"/>
            <a:chOff x="4000496" y="4724400"/>
            <a:chExt cx="762000" cy="609600"/>
          </a:xfrm>
        </p:grpSpPr>
        <p:sp>
          <p:nvSpPr>
            <p:cNvPr id="11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428728" y="2500306"/>
            <a:ext cx="762000" cy="609600"/>
            <a:chOff x="4000496" y="4724400"/>
            <a:chExt cx="762000" cy="609600"/>
          </a:xfrm>
        </p:grpSpPr>
        <p:sp>
          <p:nvSpPr>
            <p:cNvPr id="11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428728" y="1500174"/>
            <a:ext cx="762000" cy="609600"/>
            <a:chOff x="4000496" y="4724400"/>
            <a:chExt cx="762000" cy="609600"/>
          </a:xfrm>
        </p:grpSpPr>
        <p:sp>
          <p:nvSpPr>
            <p:cNvPr id="12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428728" y="428604"/>
            <a:ext cx="762000" cy="609600"/>
            <a:chOff x="4000496" y="4724400"/>
            <a:chExt cx="762000" cy="609600"/>
          </a:xfrm>
        </p:grpSpPr>
        <p:sp>
          <p:nvSpPr>
            <p:cNvPr id="12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857913" y="2786058"/>
            <a:ext cx="762000" cy="609600"/>
            <a:chOff x="4000496" y="4724400"/>
            <a:chExt cx="762000" cy="609600"/>
          </a:xfrm>
        </p:grpSpPr>
        <p:sp>
          <p:nvSpPr>
            <p:cNvPr id="13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6" name="灯片编号占位符 1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03549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103549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1035496" y="4800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26356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21022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 flipV="1">
            <a:off x="273496" y="3276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0354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50209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149269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21022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50209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26356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50209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-31304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42589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-107504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  <a:endParaRPr lang="zh-CN" alt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408349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12" name="Line 44"/>
          <p:cNvSpPr>
            <a:spLocks noChangeShapeType="1"/>
          </p:cNvSpPr>
          <p:nvPr/>
        </p:nvSpPr>
        <p:spPr bwMode="auto">
          <a:xfrm>
            <a:off x="408349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>
            <a:off x="408349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4083496" y="4800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46168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56836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51502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8" name="Line 50"/>
          <p:cNvSpPr>
            <a:spLocks noChangeShapeType="1"/>
          </p:cNvSpPr>
          <p:nvPr/>
        </p:nvSpPr>
        <p:spPr bwMode="auto">
          <a:xfrm flipH="1" flipV="1">
            <a:off x="3321496" y="32766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40834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20" name="Rectangle 52"/>
          <p:cNvSpPr>
            <a:spLocks noChangeArrowheads="1"/>
          </p:cNvSpPr>
          <p:nvPr/>
        </p:nvSpPr>
        <p:spPr bwMode="auto">
          <a:xfrm>
            <a:off x="355009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21" name="Rectangle 53"/>
          <p:cNvSpPr>
            <a:spLocks noChangeArrowheads="1"/>
          </p:cNvSpPr>
          <p:nvPr/>
        </p:nvSpPr>
        <p:spPr bwMode="auto">
          <a:xfrm>
            <a:off x="454069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22" name="Rectangle 54"/>
          <p:cNvSpPr>
            <a:spLocks noChangeArrowheads="1"/>
          </p:cNvSpPr>
          <p:nvPr/>
        </p:nvSpPr>
        <p:spPr bwMode="auto">
          <a:xfrm>
            <a:off x="347389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23" name="Rectangle 55"/>
          <p:cNvSpPr>
            <a:spLocks noChangeArrowheads="1"/>
          </p:cNvSpPr>
          <p:nvPr/>
        </p:nvSpPr>
        <p:spPr bwMode="auto">
          <a:xfrm>
            <a:off x="51502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24" name="Rectangle 56"/>
          <p:cNvSpPr>
            <a:spLocks noChangeArrowheads="1"/>
          </p:cNvSpPr>
          <p:nvPr/>
        </p:nvSpPr>
        <p:spPr bwMode="auto">
          <a:xfrm>
            <a:off x="355009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25" name="Rectangle 57"/>
          <p:cNvSpPr>
            <a:spLocks noChangeArrowheads="1"/>
          </p:cNvSpPr>
          <p:nvPr/>
        </p:nvSpPr>
        <p:spPr bwMode="auto">
          <a:xfrm>
            <a:off x="56836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26" name="Rectangle 58"/>
          <p:cNvSpPr>
            <a:spLocks noChangeArrowheads="1"/>
          </p:cNvSpPr>
          <p:nvPr/>
        </p:nvSpPr>
        <p:spPr bwMode="auto">
          <a:xfrm>
            <a:off x="355009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27" name="Rectangle 59"/>
          <p:cNvSpPr>
            <a:spLocks noChangeArrowheads="1"/>
          </p:cNvSpPr>
          <p:nvPr/>
        </p:nvSpPr>
        <p:spPr bwMode="auto">
          <a:xfrm>
            <a:off x="3169096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28" name="Rectangle 60"/>
          <p:cNvSpPr>
            <a:spLocks noChangeArrowheads="1"/>
          </p:cNvSpPr>
          <p:nvPr/>
        </p:nvSpPr>
        <p:spPr bwMode="auto">
          <a:xfrm>
            <a:off x="347389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29" name="Rectangle 61"/>
          <p:cNvSpPr>
            <a:spLocks noChangeArrowheads="1"/>
          </p:cNvSpPr>
          <p:nvPr/>
        </p:nvSpPr>
        <p:spPr bwMode="auto">
          <a:xfrm>
            <a:off x="2864296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2</a:t>
            </a:r>
            <a:endParaRPr lang="zh-CN" alt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30" name="Rectangle 62"/>
          <p:cNvSpPr>
            <a:spLocks noChangeArrowheads="1"/>
          </p:cNvSpPr>
          <p:nvPr/>
        </p:nvSpPr>
        <p:spPr bwMode="auto">
          <a:xfrm>
            <a:off x="684574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31" name="Line 63"/>
          <p:cNvSpPr>
            <a:spLocks noChangeShapeType="1"/>
          </p:cNvSpPr>
          <p:nvPr/>
        </p:nvSpPr>
        <p:spPr bwMode="auto">
          <a:xfrm>
            <a:off x="684574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2" name="Line 64"/>
          <p:cNvSpPr>
            <a:spLocks noChangeShapeType="1"/>
          </p:cNvSpPr>
          <p:nvPr/>
        </p:nvSpPr>
        <p:spPr bwMode="auto">
          <a:xfrm>
            <a:off x="684574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4" name="Line 66"/>
          <p:cNvSpPr>
            <a:spLocks noChangeShapeType="1"/>
          </p:cNvSpPr>
          <p:nvPr/>
        </p:nvSpPr>
        <p:spPr bwMode="auto">
          <a:xfrm>
            <a:off x="737914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5" name="Line 67"/>
          <p:cNvSpPr>
            <a:spLocks noChangeShapeType="1"/>
          </p:cNvSpPr>
          <p:nvPr/>
        </p:nvSpPr>
        <p:spPr bwMode="auto">
          <a:xfrm>
            <a:off x="844594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7" name="Line 69"/>
          <p:cNvSpPr>
            <a:spLocks noChangeShapeType="1"/>
          </p:cNvSpPr>
          <p:nvPr/>
        </p:nvSpPr>
        <p:spPr bwMode="auto">
          <a:xfrm flipH="1" flipV="1">
            <a:off x="6083746" y="32766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8" name="Rectangle 70"/>
          <p:cNvSpPr>
            <a:spLocks noChangeArrowheads="1"/>
          </p:cNvSpPr>
          <p:nvPr/>
        </p:nvSpPr>
        <p:spPr bwMode="auto">
          <a:xfrm>
            <a:off x="68457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39" name="Rectangle 71"/>
          <p:cNvSpPr>
            <a:spLocks noChangeArrowheads="1"/>
          </p:cNvSpPr>
          <p:nvPr/>
        </p:nvSpPr>
        <p:spPr bwMode="auto">
          <a:xfrm>
            <a:off x="631234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40" name="Rectangle 72"/>
          <p:cNvSpPr>
            <a:spLocks noChangeArrowheads="1"/>
          </p:cNvSpPr>
          <p:nvPr/>
        </p:nvSpPr>
        <p:spPr bwMode="auto">
          <a:xfrm>
            <a:off x="730294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41" name="Rectangle 73"/>
          <p:cNvSpPr>
            <a:spLocks noChangeArrowheads="1"/>
          </p:cNvSpPr>
          <p:nvPr/>
        </p:nvSpPr>
        <p:spPr bwMode="auto">
          <a:xfrm>
            <a:off x="623614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42" name="Rectangle 74"/>
          <p:cNvSpPr>
            <a:spLocks noChangeArrowheads="1"/>
          </p:cNvSpPr>
          <p:nvPr/>
        </p:nvSpPr>
        <p:spPr bwMode="auto">
          <a:xfrm>
            <a:off x="79125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43" name="Rectangle 75"/>
          <p:cNvSpPr>
            <a:spLocks noChangeArrowheads="1"/>
          </p:cNvSpPr>
          <p:nvPr/>
        </p:nvSpPr>
        <p:spPr bwMode="auto">
          <a:xfrm>
            <a:off x="631234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44" name="Rectangle 76"/>
          <p:cNvSpPr>
            <a:spLocks noChangeArrowheads="1"/>
          </p:cNvSpPr>
          <p:nvPr/>
        </p:nvSpPr>
        <p:spPr bwMode="auto">
          <a:xfrm>
            <a:off x="84459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45" name="Rectangle 77"/>
          <p:cNvSpPr>
            <a:spLocks noChangeArrowheads="1"/>
          </p:cNvSpPr>
          <p:nvPr/>
        </p:nvSpPr>
        <p:spPr bwMode="auto">
          <a:xfrm>
            <a:off x="631234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46" name="Rectangle 78"/>
          <p:cNvSpPr>
            <a:spLocks noChangeArrowheads="1"/>
          </p:cNvSpPr>
          <p:nvPr/>
        </p:nvSpPr>
        <p:spPr bwMode="auto">
          <a:xfrm>
            <a:off x="5988496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7" name="Rectangle 79"/>
          <p:cNvSpPr>
            <a:spLocks noChangeArrowheads="1"/>
          </p:cNvSpPr>
          <p:nvPr/>
        </p:nvSpPr>
        <p:spPr bwMode="auto">
          <a:xfrm>
            <a:off x="623614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8" name="Rectangle 80"/>
          <p:cNvSpPr>
            <a:spLocks noChangeArrowheads="1"/>
          </p:cNvSpPr>
          <p:nvPr/>
        </p:nvSpPr>
        <p:spPr bwMode="auto">
          <a:xfrm>
            <a:off x="5607496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3</a:t>
            </a:r>
            <a:endParaRPr lang="zh-CN" alt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9" name="Rectangle 81"/>
          <p:cNvSpPr>
            <a:spLocks noChangeArrowheads="1"/>
          </p:cNvSpPr>
          <p:nvPr/>
        </p:nvSpPr>
        <p:spPr bwMode="auto">
          <a:xfrm>
            <a:off x="2178496" y="3810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0" name="Rectangle 82"/>
          <p:cNvSpPr>
            <a:spLocks noChangeArrowheads="1"/>
          </p:cNvSpPr>
          <p:nvPr/>
        </p:nvSpPr>
        <p:spPr bwMode="auto">
          <a:xfrm>
            <a:off x="2711896" y="3810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1" name="Rectangle 83"/>
          <p:cNvSpPr>
            <a:spLocks noChangeArrowheads="1"/>
          </p:cNvSpPr>
          <p:nvPr/>
        </p:nvSpPr>
        <p:spPr bwMode="auto">
          <a:xfrm>
            <a:off x="1645096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2" name="Rectangle 84"/>
          <p:cNvSpPr>
            <a:spLocks noChangeArrowheads="1"/>
          </p:cNvSpPr>
          <p:nvPr/>
        </p:nvSpPr>
        <p:spPr bwMode="auto">
          <a:xfrm>
            <a:off x="2178496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3" name="Rectangle 85"/>
          <p:cNvSpPr>
            <a:spLocks noChangeArrowheads="1"/>
          </p:cNvSpPr>
          <p:nvPr/>
        </p:nvSpPr>
        <p:spPr bwMode="auto">
          <a:xfrm>
            <a:off x="16450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4" name="Rectangle 86"/>
          <p:cNvSpPr>
            <a:spLocks noChangeArrowheads="1"/>
          </p:cNvSpPr>
          <p:nvPr/>
        </p:nvSpPr>
        <p:spPr bwMode="auto">
          <a:xfrm>
            <a:off x="21784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5" name="Rectangle 87"/>
          <p:cNvSpPr>
            <a:spLocks noChangeArrowheads="1"/>
          </p:cNvSpPr>
          <p:nvPr/>
        </p:nvSpPr>
        <p:spPr bwMode="auto">
          <a:xfrm>
            <a:off x="11116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6" name="Rectangle 88"/>
          <p:cNvSpPr>
            <a:spLocks noChangeArrowheads="1"/>
          </p:cNvSpPr>
          <p:nvPr/>
        </p:nvSpPr>
        <p:spPr bwMode="auto">
          <a:xfrm>
            <a:off x="16450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7" name="Rectangle 89"/>
          <p:cNvSpPr>
            <a:spLocks noChangeArrowheads="1"/>
          </p:cNvSpPr>
          <p:nvPr/>
        </p:nvSpPr>
        <p:spPr bwMode="auto">
          <a:xfrm>
            <a:off x="21784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8" name="Rectangle 90"/>
          <p:cNvSpPr>
            <a:spLocks noChangeArrowheads="1"/>
          </p:cNvSpPr>
          <p:nvPr/>
        </p:nvSpPr>
        <p:spPr bwMode="auto">
          <a:xfrm>
            <a:off x="2711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9" name="Rectangle 91"/>
          <p:cNvSpPr>
            <a:spLocks noChangeArrowheads="1"/>
          </p:cNvSpPr>
          <p:nvPr/>
        </p:nvSpPr>
        <p:spPr bwMode="auto">
          <a:xfrm>
            <a:off x="84268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0" name="Rectangle 92"/>
          <p:cNvSpPr>
            <a:spLocks noChangeArrowheads="1"/>
          </p:cNvSpPr>
          <p:nvPr/>
        </p:nvSpPr>
        <p:spPr bwMode="auto">
          <a:xfrm>
            <a:off x="79696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1" name="Rectangle 93"/>
          <p:cNvSpPr>
            <a:spLocks noChangeArrowheads="1"/>
          </p:cNvSpPr>
          <p:nvPr/>
        </p:nvSpPr>
        <p:spPr bwMode="auto">
          <a:xfrm>
            <a:off x="79696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2" name="Rectangle 94"/>
          <p:cNvSpPr>
            <a:spLocks noChangeArrowheads="1"/>
          </p:cNvSpPr>
          <p:nvPr/>
        </p:nvSpPr>
        <p:spPr bwMode="auto">
          <a:xfrm>
            <a:off x="84268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3" name="Rectangle 95"/>
          <p:cNvSpPr>
            <a:spLocks noChangeArrowheads="1"/>
          </p:cNvSpPr>
          <p:nvPr/>
        </p:nvSpPr>
        <p:spPr bwMode="auto">
          <a:xfrm>
            <a:off x="74362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4" name="Rectangle 96"/>
          <p:cNvSpPr>
            <a:spLocks noChangeArrowheads="1"/>
          </p:cNvSpPr>
          <p:nvPr/>
        </p:nvSpPr>
        <p:spPr bwMode="auto">
          <a:xfrm>
            <a:off x="6902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5" name="Rectangle 97"/>
          <p:cNvSpPr>
            <a:spLocks noChangeArrowheads="1"/>
          </p:cNvSpPr>
          <p:nvPr/>
        </p:nvSpPr>
        <p:spPr bwMode="auto">
          <a:xfrm>
            <a:off x="74362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6" name="Rectangle 98"/>
          <p:cNvSpPr>
            <a:spLocks noChangeArrowheads="1"/>
          </p:cNvSpPr>
          <p:nvPr/>
        </p:nvSpPr>
        <p:spPr bwMode="auto">
          <a:xfrm>
            <a:off x="5759896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7" name="Rectangle 99"/>
          <p:cNvSpPr>
            <a:spLocks noChangeArrowheads="1"/>
          </p:cNvSpPr>
          <p:nvPr/>
        </p:nvSpPr>
        <p:spPr bwMode="auto">
          <a:xfrm>
            <a:off x="42589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68" name="Rectangle 100"/>
          <p:cNvSpPr>
            <a:spLocks noChangeArrowheads="1"/>
          </p:cNvSpPr>
          <p:nvPr/>
        </p:nvSpPr>
        <p:spPr bwMode="auto">
          <a:xfrm>
            <a:off x="5226496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9" name="Rectangle 101"/>
          <p:cNvSpPr>
            <a:spLocks noChangeArrowheads="1"/>
          </p:cNvSpPr>
          <p:nvPr/>
        </p:nvSpPr>
        <p:spPr bwMode="auto">
          <a:xfrm>
            <a:off x="52264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0" name="Rectangle 102"/>
          <p:cNvSpPr>
            <a:spLocks noChangeArrowheads="1"/>
          </p:cNvSpPr>
          <p:nvPr/>
        </p:nvSpPr>
        <p:spPr bwMode="auto">
          <a:xfrm>
            <a:off x="57598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1" name="Rectangle 103"/>
          <p:cNvSpPr>
            <a:spLocks noChangeArrowheads="1"/>
          </p:cNvSpPr>
          <p:nvPr/>
        </p:nvSpPr>
        <p:spPr bwMode="auto">
          <a:xfrm>
            <a:off x="52264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2" name="Rectangle 104"/>
          <p:cNvSpPr>
            <a:spLocks noChangeArrowheads="1"/>
          </p:cNvSpPr>
          <p:nvPr/>
        </p:nvSpPr>
        <p:spPr bwMode="auto">
          <a:xfrm>
            <a:off x="57598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3" name="Rectangle 105"/>
          <p:cNvSpPr>
            <a:spLocks noChangeArrowheads="1"/>
          </p:cNvSpPr>
          <p:nvPr/>
        </p:nvSpPr>
        <p:spPr bwMode="auto">
          <a:xfrm>
            <a:off x="52264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4" name="Rectangle 106"/>
          <p:cNvSpPr>
            <a:spLocks noChangeArrowheads="1"/>
          </p:cNvSpPr>
          <p:nvPr/>
        </p:nvSpPr>
        <p:spPr bwMode="auto">
          <a:xfrm>
            <a:off x="5759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5" name="Rectangle 107"/>
          <p:cNvSpPr>
            <a:spLocks noChangeArrowheads="1"/>
          </p:cNvSpPr>
          <p:nvPr/>
        </p:nvSpPr>
        <p:spPr bwMode="auto">
          <a:xfrm>
            <a:off x="47692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grpSp>
        <p:nvGrpSpPr>
          <p:cNvPr id="186519" name="Group 151"/>
          <p:cNvGrpSpPr>
            <a:grpSpLocks/>
          </p:cNvGrpSpPr>
          <p:nvPr/>
        </p:nvGrpSpPr>
        <p:grpSpPr bwMode="auto">
          <a:xfrm>
            <a:off x="2102296" y="3352800"/>
            <a:ext cx="4114800" cy="2819400"/>
            <a:chOff x="1392" y="2112"/>
            <a:chExt cx="2592" cy="1776"/>
          </a:xfrm>
        </p:grpSpPr>
        <p:sp>
          <p:nvSpPr>
            <p:cNvPr id="186488" name="Line 120"/>
            <p:cNvSpPr>
              <a:spLocks noChangeShapeType="1"/>
            </p:cNvSpPr>
            <p:nvPr/>
          </p:nvSpPr>
          <p:spPr bwMode="auto">
            <a:xfrm>
              <a:off x="1728" y="3648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4" name="Arc 116"/>
            <p:cNvSpPr>
              <a:spLocks/>
            </p:cNvSpPr>
            <p:nvPr/>
          </p:nvSpPr>
          <p:spPr bwMode="auto">
            <a:xfrm>
              <a:off x="1392" y="3360"/>
              <a:ext cx="624" cy="42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5" name="Arc 117"/>
            <p:cNvSpPr>
              <a:spLocks/>
            </p:cNvSpPr>
            <p:nvPr/>
          </p:nvSpPr>
          <p:spPr bwMode="auto">
            <a:xfrm>
              <a:off x="3312" y="3408"/>
              <a:ext cx="672" cy="42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6" name="Arc 118"/>
            <p:cNvSpPr>
              <a:spLocks/>
            </p:cNvSpPr>
            <p:nvPr/>
          </p:nvSpPr>
          <p:spPr bwMode="auto">
            <a:xfrm rot="-10800000">
              <a:off x="1392" y="2112"/>
              <a:ext cx="672" cy="6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7" name="Arc 119"/>
            <p:cNvSpPr>
              <a:spLocks/>
            </p:cNvSpPr>
            <p:nvPr/>
          </p:nvSpPr>
          <p:spPr bwMode="auto">
            <a:xfrm rot="-10800000">
              <a:off x="3312" y="2160"/>
              <a:ext cx="672" cy="52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9" name="Line 121"/>
            <p:cNvSpPr>
              <a:spLocks noChangeShapeType="1"/>
            </p:cNvSpPr>
            <p:nvPr/>
          </p:nvSpPr>
          <p:spPr bwMode="auto">
            <a:xfrm>
              <a:off x="1728" y="3888"/>
              <a:ext cx="1920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0" name="Line 122"/>
            <p:cNvSpPr>
              <a:spLocks noChangeShapeType="1"/>
            </p:cNvSpPr>
            <p:nvPr/>
          </p:nvSpPr>
          <p:spPr bwMode="auto">
            <a:xfrm>
              <a:off x="3648" y="3648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2" name="Group 154"/>
          <p:cNvGrpSpPr>
            <a:grpSpLocks/>
          </p:cNvGrpSpPr>
          <p:nvPr/>
        </p:nvGrpSpPr>
        <p:grpSpPr bwMode="auto">
          <a:xfrm>
            <a:off x="1035496" y="5334000"/>
            <a:ext cx="6858000" cy="1219200"/>
            <a:chOff x="720" y="3360"/>
            <a:chExt cx="4320" cy="768"/>
          </a:xfrm>
        </p:grpSpPr>
        <p:sp>
          <p:nvSpPr>
            <p:cNvPr id="186479" name="Oval 111"/>
            <p:cNvSpPr>
              <a:spLocks noChangeArrowheads="1"/>
            </p:cNvSpPr>
            <p:nvPr/>
          </p:nvSpPr>
          <p:spPr bwMode="auto">
            <a:xfrm>
              <a:off x="4368" y="3360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1" name="Oval 113"/>
            <p:cNvSpPr>
              <a:spLocks noChangeArrowheads="1"/>
            </p:cNvSpPr>
            <p:nvPr/>
          </p:nvSpPr>
          <p:spPr bwMode="auto">
            <a:xfrm>
              <a:off x="720" y="3360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1" name="Line 123"/>
            <p:cNvSpPr>
              <a:spLocks noChangeShapeType="1"/>
            </p:cNvSpPr>
            <p:nvPr/>
          </p:nvSpPr>
          <p:spPr bwMode="auto">
            <a:xfrm>
              <a:off x="1056" y="3696"/>
              <a:ext cx="0" cy="43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2" name="Line 124"/>
            <p:cNvSpPr>
              <a:spLocks noChangeShapeType="1"/>
            </p:cNvSpPr>
            <p:nvPr/>
          </p:nvSpPr>
          <p:spPr bwMode="auto">
            <a:xfrm>
              <a:off x="1056" y="4128"/>
              <a:ext cx="3648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3" name="Line 125"/>
            <p:cNvSpPr>
              <a:spLocks noChangeShapeType="1"/>
            </p:cNvSpPr>
            <p:nvPr/>
          </p:nvSpPr>
          <p:spPr bwMode="auto">
            <a:xfrm>
              <a:off x="4704" y="3696"/>
              <a:ext cx="0" cy="43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0" name="Group 152"/>
          <p:cNvGrpSpPr>
            <a:grpSpLocks/>
          </p:cNvGrpSpPr>
          <p:nvPr/>
        </p:nvGrpSpPr>
        <p:grpSpPr bwMode="auto">
          <a:xfrm>
            <a:off x="1568896" y="4267200"/>
            <a:ext cx="4114800" cy="533400"/>
            <a:chOff x="1056" y="2688"/>
            <a:chExt cx="2592" cy="336"/>
          </a:xfrm>
        </p:grpSpPr>
        <p:sp>
          <p:nvSpPr>
            <p:cNvPr id="186476" name="Oval 108"/>
            <p:cNvSpPr>
              <a:spLocks noChangeArrowheads="1"/>
            </p:cNvSpPr>
            <p:nvPr/>
          </p:nvSpPr>
          <p:spPr bwMode="auto">
            <a:xfrm>
              <a:off x="1056" y="2688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78" name="Oval 110"/>
            <p:cNvSpPr>
              <a:spLocks noChangeArrowheads="1"/>
            </p:cNvSpPr>
            <p:nvPr/>
          </p:nvSpPr>
          <p:spPr bwMode="auto">
            <a:xfrm>
              <a:off x="2976" y="2688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4" name="Line 126"/>
            <p:cNvSpPr>
              <a:spLocks noChangeShapeType="1"/>
            </p:cNvSpPr>
            <p:nvPr/>
          </p:nvSpPr>
          <p:spPr bwMode="auto">
            <a:xfrm>
              <a:off x="1728" y="2928"/>
              <a:ext cx="1296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6477" name="Oval 109"/>
          <p:cNvSpPr>
            <a:spLocks noChangeArrowheads="1"/>
          </p:cNvSpPr>
          <p:nvPr/>
        </p:nvSpPr>
        <p:spPr bwMode="auto">
          <a:xfrm>
            <a:off x="1568896" y="4800600"/>
            <a:ext cx="1066800" cy="533400"/>
          </a:xfrm>
          <a:prstGeom prst="ellips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80" name="Oval 112"/>
          <p:cNvSpPr>
            <a:spLocks noChangeArrowheads="1"/>
          </p:cNvSpPr>
          <p:nvPr/>
        </p:nvSpPr>
        <p:spPr bwMode="auto">
          <a:xfrm>
            <a:off x="7360096" y="4800600"/>
            <a:ext cx="1066800" cy="533400"/>
          </a:xfrm>
          <a:prstGeom prst="ellips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96" name="Line 128"/>
          <p:cNvSpPr>
            <a:spLocks noChangeShapeType="1"/>
          </p:cNvSpPr>
          <p:nvPr/>
        </p:nvSpPr>
        <p:spPr bwMode="auto">
          <a:xfrm flipV="1">
            <a:off x="2102296" y="6324600"/>
            <a:ext cx="5791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97" name="Line 129"/>
          <p:cNvSpPr>
            <a:spLocks noChangeShapeType="1"/>
          </p:cNvSpPr>
          <p:nvPr/>
        </p:nvSpPr>
        <p:spPr bwMode="auto">
          <a:xfrm>
            <a:off x="7893496" y="5867400"/>
            <a:ext cx="0" cy="4572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6523" name="Group 155"/>
          <p:cNvGrpSpPr>
            <a:grpSpLocks/>
          </p:cNvGrpSpPr>
          <p:nvPr/>
        </p:nvGrpSpPr>
        <p:grpSpPr bwMode="auto">
          <a:xfrm>
            <a:off x="5150296" y="4267200"/>
            <a:ext cx="3886200" cy="1143000"/>
            <a:chOff x="3312" y="2688"/>
            <a:chExt cx="2448" cy="720"/>
          </a:xfrm>
        </p:grpSpPr>
        <p:sp>
          <p:nvSpPr>
            <p:cNvPr id="186482" name="Oval 114"/>
            <p:cNvSpPr>
              <a:spLocks noChangeArrowheads="1"/>
            </p:cNvSpPr>
            <p:nvPr/>
          </p:nvSpPr>
          <p:spPr bwMode="auto">
            <a:xfrm>
              <a:off x="3312" y="2688"/>
              <a:ext cx="768" cy="72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3" name="Oval 115"/>
            <p:cNvSpPr>
              <a:spLocks noChangeArrowheads="1"/>
            </p:cNvSpPr>
            <p:nvPr/>
          </p:nvSpPr>
          <p:spPr bwMode="auto">
            <a:xfrm>
              <a:off x="4992" y="2688"/>
              <a:ext cx="768" cy="72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8" name="Line 130"/>
            <p:cNvSpPr>
              <a:spLocks noChangeShapeType="1"/>
            </p:cNvSpPr>
            <p:nvPr/>
          </p:nvSpPr>
          <p:spPr bwMode="auto">
            <a:xfrm>
              <a:off x="4080" y="2928"/>
              <a:ext cx="960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1" name="Group 153"/>
          <p:cNvGrpSpPr>
            <a:grpSpLocks/>
          </p:cNvGrpSpPr>
          <p:nvPr/>
        </p:nvGrpSpPr>
        <p:grpSpPr bwMode="auto">
          <a:xfrm>
            <a:off x="1492696" y="4724400"/>
            <a:ext cx="7010400" cy="685800"/>
            <a:chOff x="1008" y="2976"/>
            <a:chExt cx="4416" cy="432"/>
          </a:xfrm>
        </p:grpSpPr>
        <p:sp>
          <p:nvSpPr>
            <p:cNvPr id="186504" name="Oval 136"/>
            <p:cNvSpPr>
              <a:spLocks noChangeArrowheads="1"/>
            </p:cNvSpPr>
            <p:nvPr/>
          </p:nvSpPr>
          <p:spPr bwMode="auto">
            <a:xfrm>
              <a:off x="1008" y="3024"/>
              <a:ext cx="720" cy="384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505" name="Oval 137"/>
            <p:cNvSpPr>
              <a:spLocks noChangeArrowheads="1"/>
            </p:cNvSpPr>
            <p:nvPr/>
          </p:nvSpPr>
          <p:spPr bwMode="auto">
            <a:xfrm>
              <a:off x="4704" y="2976"/>
              <a:ext cx="720" cy="384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40378" name="Object 140"/>
          <p:cNvGraphicFramePr>
            <a:graphicFrameLocks noChangeAspect="1"/>
          </p:cNvGraphicFramePr>
          <p:nvPr/>
        </p:nvGraphicFramePr>
        <p:xfrm>
          <a:off x="1371600" y="228600"/>
          <a:ext cx="5175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0" name="Equation" r:id="rId4" imgW="3239280" imgH="381240" progId="Equation.3">
                  <p:embed/>
                </p:oleObj>
              </mc:Choice>
              <mc:Fallback>
                <p:oleObj name="Equation" r:id="rId4" imgW="3239280" imgH="38124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51752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79" name="Object 141"/>
          <p:cNvGraphicFramePr>
            <a:graphicFrameLocks noChangeAspect="1"/>
          </p:cNvGraphicFramePr>
          <p:nvPr/>
        </p:nvGraphicFramePr>
        <p:xfrm>
          <a:off x="1371600" y="1066800"/>
          <a:ext cx="4981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1" name="Equation" r:id="rId6" imgW="3124800" imgH="381240" progId="Equation.3">
                  <p:embed/>
                </p:oleObj>
              </mc:Choice>
              <mc:Fallback>
                <p:oleObj name="Equation" r:id="rId6" imgW="3124800" imgH="38124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49815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80" name="Object 143"/>
          <p:cNvGraphicFramePr>
            <a:graphicFrameLocks noChangeAspect="1"/>
          </p:cNvGraphicFramePr>
          <p:nvPr/>
        </p:nvGraphicFramePr>
        <p:xfrm>
          <a:off x="1371600" y="1905000"/>
          <a:ext cx="424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2" name="Equation" r:id="rId8" imgW="2655000" imgH="381240" progId="Equation.3">
                  <p:embed/>
                </p:oleObj>
              </mc:Choice>
              <mc:Fallback>
                <p:oleObj name="Equation" r:id="rId8" imgW="2655000" imgH="38124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42418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12" name="Rectangle 144"/>
          <p:cNvSpPr>
            <a:spLocks noChangeArrowheads="1"/>
          </p:cNvSpPr>
          <p:nvPr/>
        </p:nvSpPr>
        <p:spPr bwMode="auto">
          <a:xfrm>
            <a:off x="304800" y="228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</a:t>
            </a:r>
          </a:p>
        </p:txBody>
      </p:sp>
      <p:sp>
        <p:nvSpPr>
          <p:cNvPr id="186514" name="Line 146"/>
          <p:cNvSpPr>
            <a:spLocks noChangeShapeType="1"/>
          </p:cNvSpPr>
          <p:nvPr/>
        </p:nvSpPr>
        <p:spPr bwMode="auto">
          <a:xfrm flipV="1">
            <a:off x="15688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5" name="Line 147"/>
          <p:cNvSpPr>
            <a:spLocks noChangeShapeType="1"/>
          </p:cNvSpPr>
          <p:nvPr/>
        </p:nvSpPr>
        <p:spPr bwMode="auto">
          <a:xfrm flipH="1">
            <a:off x="103549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6" name="Line 148"/>
          <p:cNvSpPr>
            <a:spLocks noChangeShapeType="1"/>
          </p:cNvSpPr>
          <p:nvPr/>
        </p:nvSpPr>
        <p:spPr bwMode="auto">
          <a:xfrm flipV="1">
            <a:off x="78934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7" name="Line 149"/>
          <p:cNvSpPr>
            <a:spLocks noChangeShapeType="1"/>
          </p:cNvSpPr>
          <p:nvPr/>
        </p:nvSpPr>
        <p:spPr bwMode="auto">
          <a:xfrm>
            <a:off x="6826696" y="48006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  <p:sp>
        <p:nvSpPr>
          <p:cNvPr id="119" name="动作按钮: 帮助 118">
            <a:hlinkClick r:id="" action="ppaction://noaction" highlightClick="1"/>
          </p:cNvPr>
          <p:cNvSpPr/>
          <p:nvPr/>
        </p:nvSpPr>
        <p:spPr bwMode="auto">
          <a:xfrm>
            <a:off x="7929586" y="6143644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dirty="0" smtClean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en-US" altLang="zh-CN" dirty="0" smtClean="0"/>
              <a:t>  </a:t>
            </a: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304800" y="1905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根据卡诺图可得化简后的逻辑函数:</a:t>
            </a:r>
          </a:p>
        </p:txBody>
      </p:sp>
      <p:graphicFrame>
        <p:nvGraphicFramePr>
          <p:cNvPr id="141316" name="Object 114"/>
          <p:cNvGraphicFramePr>
            <a:graphicFrameLocks noChangeAspect="1"/>
          </p:cNvGraphicFramePr>
          <p:nvPr/>
        </p:nvGraphicFramePr>
        <p:xfrm>
          <a:off x="381000" y="762000"/>
          <a:ext cx="5078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59" name="Equation" r:id="rId3" imgW="3175560" imgH="355680" progId="Equation.3">
                  <p:embed/>
                </p:oleObj>
              </mc:Choice>
              <mc:Fallback>
                <p:oleObj name="Equation" r:id="rId3" imgW="317556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50784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115"/>
          <p:cNvGraphicFramePr>
            <a:graphicFrameLocks noChangeAspect="1"/>
          </p:cNvGraphicFramePr>
          <p:nvPr/>
        </p:nvGraphicFramePr>
        <p:xfrm>
          <a:off x="304800" y="1600200"/>
          <a:ext cx="34718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0" name="Equation" r:id="rId5" imgW="2172240" imgH="355680" progId="Equation.3">
                  <p:embed/>
                </p:oleObj>
              </mc:Choice>
              <mc:Fallback>
                <p:oleObj name="Equation" r:id="rId5" imgW="2172240" imgH="355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4718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116"/>
          <p:cNvGraphicFramePr>
            <a:graphicFrameLocks noChangeAspect="1"/>
          </p:cNvGraphicFramePr>
          <p:nvPr/>
        </p:nvGraphicFramePr>
        <p:xfrm>
          <a:off x="228600" y="2514600"/>
          <a:ext cx="39862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1" name="Equation" r:id="rId7" imgW="2489760" imgH="381240" progId="Equation.3">
                  <p:embed/>
                </p:oleObj>
              </mc:Choice>
              <mc:Fallback>
                <p:oleObj name="Equation" r:id="rId7" imgW="2489760" imgH="381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39862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Line 13"/>
          <p:cNvSpPr>
            <a:spLocks noChangeShapeType="1"/>
          </p:cNvSpPr>
          <p:nvPr/>
        </p:nvSpPr>
        <p:spPr bwMode="auto">
          <a:xfrm flipH="1">
            <a:off x="4895856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 flipH="1">
            <a:off x="4895856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 flipH="1">
            <a:off x="4895856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>
            <a:off x="4895856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8340756" y="210501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 flipH="1">
            <a:off x="4895856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 flipH="1">
            <a:off x="4895856" y="37147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H="1">
            <a:off x="4895856" y="478632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H="1">
            <a:off x="4895856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6226205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>
            <a:off x="8429652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 flipH="1">
            <a:off x="4895856" y="58578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 flipH="1">
            <a:off x="4895856" y="628652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6" name="Line 64"/>
          <p:cNvSpPr>
            <a:spLocks noChangeShapeType="1"/>
          </p:cNvSpPr>
          <p:nvPr/>
        </p:nvSpPr>
        <p:spPr bwMode="auto">
          <a:xfrm flipH="1">
            <a:off x="4895856" y="42148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7" name="Line 65"/>
          <p:cNvSpPr>
            <a:spLocks noChangeShapeType="1"/>
          </p:cNvSpPr>
          <p:nvPr/>
        </p:nvSpPr>
        <p:spPr bwMode="auto">
          <a:xfrm flipH="1">
            <a:off x="4895856" y="5286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8" name="Line 66"/>
          <p:cNvSpPr>
            <a:spLocks noChangeShapeType="1"/>
          </p:cNvSpPr>
          <p:nvPr/>
        </p:nvSpPr>
        <p:spPr bwMode="auto">
          <a:xfrm flipH="1">
            <a:off x="4895856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60" name="Line 68"/>
          <p:cNvSpPr>
            <a:spLocks noChangeShapeType="1"/>
          </p:cNvSpPr>
          <p:nvPr/>
        </p:nvSpPr>
        <p:spPr bwMode="auto">
          <a:xfrm>
            <a:off x="8358214" y="524828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69" name="Line 77"/>
          <p:cNvSpPr>
            <a:spLocks noChangeShapeType="1"/>
          </p:cNvSpPr>
          <p:nvPr/>
        </p:nvSpPr>
        <p:spPr bwMode="auto">
          <a:xfrm>
            <a:off x="6226205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0" name="Line 78"/>
          <p:cNvSpPr>
            <a:spLocks noChangeShapeType="1"/>
          </p:cNvSpPr>
          <p:nvPr/>
        </p:nvSpPr>
        <p:spPr bwMode="auto">
          <a:xfrm>
            <a:off x="6226205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1" name="Line 79"/>
          <p:cNvSpPr>
            <a:spLocks noChangeShapeType="1"/>
          </p:cNvSpPr>
          <p:nvPr/>
        </p:nvSpPr>
        <p:spPr bwMode="auto">
          <a:xfrm>
            <a:off x="6226205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2" name="Line 80"/>
          <p:cNvSpPr>
            <a:spLocks noChangeShapeType="1"/>
          </p:cNvSpPr>
          <p:nvPr/>
        </p:nvSpPr>
        <p:spPr bwMode="auto">
          <a:xfrm>
            <a:off x="6683405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3" name="Line 81"/>
          <p:cNvSpPr>
            <a:spLocks noChangeShapeType="1"/>
          </p:cNvSpPr>
          <p:nvPr/>
        </p:nvSpPr>
        <p:spPr bwMode="auto">
          <a:xfrm flipV="1">
            <a:off x="7293005" y="2500306"/>
            <a:ext cx="0" cy="360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4" name="Line 82"/>
          <p:cNvSpPr>
            <a:spLocks noChangeShapeType="1"/>
          </p:cNvSpPr>
          <p:nvPr/>
        </p:nvSpPr>
        <p:spPr bwMode="auto">
          <a:xfrm>
            <a:off x="7293005" y="25003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5" name="Line 83"/>
          <p:cNvSpPr>
            <a:spLocks noChangeShapeType="1"/>
          </p:cNvSpPr>
          <p:nvPr/>
        </p:nvSpPr>
        <p:spPr bwMode="auto">
          <a:xfrm>
            <a:off x="668340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6" name="Line 84"/>
          <p:cNvSpPr>
            <a:spLocks noChangeShapeType="1"/>
          </p:cNvSpPr>
          <p:nvPr/>
        </p:nvSpPr>
        <p:spPr bwMode="auto">
          <a:xfrm flipV="1">
            <a:off x="7140605" y="2357430"/>
            <a:ext cx="0" cy="270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7" name="Line 85"/>
          <p:cNvSpPr>
            <a:spLocks noChangeShapeType="1"/>
          </p:cNvSpPr>
          <p:nvPr/>
        </p:nvSpPr>
        <p:spPr bwMode="auto">
          <a:xfrm>
            <a:off x="7140605" y="23574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8" name="Line 86"/>
          <p:cNvSpPr>
            <a:spLocks noChangeShapeType="1"/>
          </p:cNvSpPr>
          <p:nvPr/>
        </p:nvSpPr>
        <p:spPr bwMode="auto">
          <a:xfrm>
            <a:off x="6378605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9" name="Line 87"/>
          <p:cNvSpPr>
            <a:spLocks noChangeShapeType="1"/>
          </p:cNvSpPr>
          <p:nvPr/>
        </p:nvSpPr>
        <p:spPr bwMode="auto">
          <a:xfrm flipV="1">
            <a:off x="6912005" y="2133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0" name="Line 88"/>
          <p:cNvSpPr>
            <a:spLocks noChangeShapeType="1"/>
          </p:cNvSpPr>
          <p:nvPr/>
        </p:nvSpPr>
        <p:spPr bwMode="auto">
          <a:xfrm>
            <a:off x="6912005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2" name="Line 90"/>
          <p:cNvSpPr>
            <a:spLocks noChangeShapeType="1"/>
          </p:cNvSpPr>
          <p:nvPr/>
        </p:nvSpPr>
        <p:spPr bwMode="auto">
          <a:xfrm>
            <a:off x="7358082" y="375569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3" name="Line 91"/>
          <p:cNvSpPr>
            <a:spLocks noChangeShapeType="1"/>
          </p:cNvSpPr>
          <p:nvPr/>
        </p:nvSpPr>
        <p:spPr bwMode="auto">
          <a:xfrm>
            <a:off x="6912005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4" name="Line 92"/>
          <p:cNvSpPr>
            <a:spLocks noChangeShapeType="1"/>
          </p:cNvSpPr>
          <p:nvPr/>
        </p:nvSpPr>
        <p:spPr bwMode="auto">
          <a:xfrm>
            <a:off x="622620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5" name="Line 93"/>
          <p:cNvSpPr>
            <a:spLocks noChangeShapeType="1"/>
          </p:cNvSpPr>
          <p:nvPr/>
        </p:nvSpPr>
        <p:spPr bwMode="auto">
          <a:xfrm>
            <a:off x="6683405" y="2971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6" name="Line 94"/>
          <p:cNvSpPr>
            <a:spLocks noChangeShapeType="1"/>
          </p:cNvSpPr>
          <p:nvPr/>
        </p:nvSpPr>
        <p:spPr bwMode="auto">
          <a:xfrm>
            <a:off x="6683405" y="421481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7" name="Line 95"/>
          <p:cNvSpPr>
            <a:spLocks noChangeShapeType="1"/>
          </p:cNvSpPr>
          <p:nvPr/>
        </p:nvSpPr>
        <p:spPr bwMode="auto">
          <a:xfrm>
            <a:off x="7140605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>
            <a:off x="6683405" y="4316104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9" name="Line 97"/>
          <p:cNvSpPr>
            <a:spLocks noChangeShapeType="1"/>
          </p:cNvSpPr>
          <p:nvPr/>
        </p:nvSpPr>
        <p:spPr bwMode="auto">
          <a:xfrm>
            <a:off x="6684646" y="535782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90" name="Line 98"/>
          <p:cNvSpPr>
            <a:spLocks noChangeShapeType="1"/>
          </p:cNvSpPr>
          <p:nvPr/>
        </p:nvSpPr>
        <p:spPr bwMode="auto">
          <a:xfrm>
            <a:off x="7293005" y="55721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92" name="Oval 100"/>
          <p:cNvSpPr>
            <a:spLocks noChangeArrowheads="1"/>
          </p:cNvSpPr>
          <p:nvPr/>
        </p:nvSpPr>
        <p:spPr bwMode="auto">
          <a:xfrm>
            <a:off x="6835805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3" name="Oval 101"/>
          <p:cNvSpPr>
            <a:spLocks noChangeArrowheads="1"/>
          </p:cNvSpPr>
          <p:nvPr/>
        </p:nvSpPr>
        <p:spPr bwMode="auto">
          <a:xfrm>
            <a:off x="7064405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4" name="Oval 102"/>
          <p:cNvSpPr>
            <a:spLocks noChangeArrowheads="1"/>
          </p:cNvSpPr>
          <p:nvPr/>
        </p:nvSpPr>
        <p:spPr bwMode="auto">
          <a:xfrm>
            <a:off x="7215206" y="550070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5" name="Oval 103"/>
          <p:cNvSpPr>
            <a:spLocks noChangeArrowheads="1"/>
          </p:cNvSpPr>
          <p:nvPr/>
        </p:nvSpPr>
        <p:spPr bwMode="auto">
          <a:xfrm>
            <a:off x="7293005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6" name="Oval 104"/>
          <p:cNvSpPr>
            <a:spLocks noChangeArrowheads="1"/>
          </p:cNvSpPr>
          <p:nvPr/>
        </p:nvSpPr>
        <p:spPr bwMode="auto">
          <a:xfrm>
            <a:off x="6607205" y="414338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1380" name="Object 117"/>
          <p:cNvGraphicFramePr>
            <a:graphicFrameLocks noChangeAspect="1"/>
          </p:cNvGraphicFramePr>
          <p:nvPr/>
        </p:nvGraphicFramePr>
        <p:xfrm>
          <a:off x="4438656" y="5486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2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486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1" name="Object 118"/>
          <p:cNvGraphicFramePr>
            <a:graphicFrameLocks noChangeAspect="1"/>
          </p:cNvGraphicFramePr>
          <p:nvPr/>
        </p:nvGraphicFramePr>
        <p:xfrm>
          <a:off x="4514856" y="13716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3" name="Equation" r:id="rId11" imgW="216000" imgH="304920" progId="Equation.3">
                  <p:embed/>
                </p:oleObj>
              </mc:Choice>
              <mc:Fallback>
                <p:oleObj name="Equation" r:id="rId11" imgW="216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137160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2" name="Object 119"/>
          <p:cNvGraphicFramePr>
            <a:graphicFrameLocks noChangeAspect="1"/>
          </p:cNvGraphicFramePr>
          <p:nvPr/>
        </p:nvGraphicFramePr>
        <p:xfrm>
          <a:off x="4514856" y="4343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4" name="Equation" r:id="rId13" imgW="216000" imgH="241200" progId="Equation.3">
                  <p:embed/>
                </p:oleObj>
              </mc:Choice>
              <mc:Fallback>
                <p:oleObj name="Equation" r:id="rId13" imgW="216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4343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3" name="Object 120"/>
          <p:cNvGraphicFramePr>
            <a:graphicFrameLocks noChangeAspect="1"/>
          </p:cNvGraphicFramePr>
          <p:nvPr/>
        </p:nvGraphicFramePr>
        <p:xfrm>
          <a:off x="4438656" y="5105400"/>
          <a:ext cx="45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5" name="Equation" r:id="rId15" imgW="216000" imgH="317520" progId="Equation.3">
                  <p:embed/>
                </p:oleObj>
              </mc:Choice>
              <mc:Fallback>
                <p:oleObj name="Equation" r:id="rId15" imgW="216000" imgH="3175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105400"/>
                        <a:ext cx="457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4" name="Object 121"/>
          <p:cNvGraphicFramePr>
            <a:graphicFrameLocks noChangeAspect="1"/>
          </p:cNvGraphicFramePr>
          <p:nvPr/>
        </p:nvGraphicFramePr>
        <p:xfrm>
          <a:off x="4438656" y="3200400"/>
          <a:ext cx="3857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6" name="Equation" r:id="rId17" imgW="216000" imgH="304920" progId="Equation.3">
                  <p:embed/>
                </p:oleObj>
              </mc:Choice>
              <mc:Fallback>
                <p:oleObj name="Equation" r:id="rId17" imgW="216000" imgH="304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3200400"/>
                        <a:ext cx="38576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5" name="Object 122"/>
          <p:cNvGraphicFramePr>
            <a:graphicFrameLocks noChangeAspect="1"/>
          </p:cNvGraphicFramePr>
          <p:nvPr/>
        </p:nvGraphicFramePr>
        <p:xfrm>
          <a:off x="4438656" y="2438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7" name="Equation" r:id="rId19" imgW="216000" imgH="241200" progId="Equation.3">
                  <p:embed/>
                </p:oleObj>
              </mc:Choice>
              <mc:Fallback>
                <p:oleObj name="Equation" r:id="rId19" imgW="2160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2438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6" name="Object 123"/>
          <p:cNvGraphicFramePr>
            <a:graphicFrameLocks noChangeAspect="1"/>
          </p:cNvGraphicFramePr>
          <p:nvPr/>
        </p:nvGraphicFramePr>
        <p:xfrm>
          <a:off x="4438656" y="5867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8" name="Equation" r:id="rId21" imgW="216000" imgH="241200" progId="Equation.3">
                  <p:embed/>
                </p:oleObj>
              </mc:Choice>
              <mc:Fallback>
                <p:oleObj name="Equation" r:id="rId21" imgW="2160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867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7" name="Object 124"/>
          <p:cNvGraphicFramePr>
            <a:graphicFrameLocks noChangeAspect="1"/>
          </p:cNvGraphicFramePr>
          <p:nvPr/>
        </p:nvGraphicFramePr>
        <p:xfrm>
          <a:off x="4514856" y="19050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69" name="Equation" r:id="rId23" imgW="216000" imgH="254160" progId="Equation.3">
                  <p:embed/>
                </p:oleObj>
              </mc:Choice>
              <mc:Fallback>
                <p:oleObj name="Equation" r:id="rId23" imgW="216000" imgH="254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19050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8" name="Object 125"/>
          <p:cNvGraphicFramePr>
            <a:graphicFrameLocks noChangeAspect="1"/>
          </p:cNvGraphicFramePr>
          <p:nvPr/>
        </p:nvGraphicFramePr>
        <p:xfrm>
          <a:off x="4438656" y="28956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0" name="Equation" r:id="rId25" imgW="216000" imgH="254160" progId="Equation.3">
                  <p:embed/>
                </p:oleObj>
              </mc:Choice>
              <mc:Fallback>
                <p:oleObj name="Equation" r:id="rId25" imgW="216000" imgH="254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28956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9" name="Object 126"/>
          <p:cNvGraphicFramePr>
            <a:graphicFrameLocks noChangeAspect="1"/>
          </p:cNvGraphicFramePr>
          <p:nvPr/>
        </p:nvGraphicFramePr>
        <p:xfrm>
          <a:off x="4438656" y="6248400"/>
          <a:ext cx="4175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1" name="Equation" r:id="rId27" imgW="241200" imgH="241200" progId="Equation.3">
                  <p:embed/>
                </p:oleObj>
              </mc:Choice>
              <mc:Fallback>
                <p:oleObj name="Equation" r:id="rId27" imgW="24120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6248400"/>
                        <a:ext cx="4175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0" name="Object 127"/>
          <p:cNvGraphicFramePr>
            <a:graphicFrameLocks noChangeAspect="1"/>
          </p:cNvGraphicFramePr>
          <p:nvPr/>
        </p:nvGraphicFramePr>
        <p:xfrm>
          <a:off x="4514856" y="4648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2" name="Equation" r:id="rId29" imgW="216000" imgH="304920" progId="Equation.3">
                  <p:embed/>
                </p:oleObj>
              </mc:Choice>
              <mc:Fallback>
                <p:oleObj name="Equation" r:id="rId29" imgW="216000" imgH="3049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464820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1" name="Object 128"/>
          <p:cNvGraphicFramePr>
            <a:graphicFrameLocks noChangeAspect="1"/>
          </p:cNvGraphicFramePr>
          <p:nvPr/>
        </p:nvGraphicFramePr>
        <p:xfrm>
          <a:off x="4438656" y="36576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3" name="Equation" r:id="rId31" imgW="216000" imgH="241200" progId="Equation.3">
                  <p:embed/>
                </p:oleObj>
              </mc:Choice>
              <mc:Fallback>
                <p:oleObj name="Equation" r:id="rId31" imgW="2160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36576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2" name="Object 129"/>
          <p:cNvGraphicFramePr>
            <a:graphicFrameLocks noChangeAspect="1"/>
          </p:cNvGraphicFramePr>
          <p:nvPr/>
        </p:nvGraphicFramePr>
        <p:xfrm>
          <a:off x="4438656" y="4038600"/>
          <a:ext cx="4175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4" name="Equation" r:id="rId33" imgW="241200" imgH="241200" progId="Equation.3">
                  <p:embed/>
                </p:oleObj>
              </mc:Choice>
              <mc:Fallback>
                <p:oleObj name="Equation" r:id="rId33" imgW="24120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4038600"/>
                        <a:ext cx="4175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3" name="Object 130"/>
          <p:cNvGraphicFramePr>
            <a:graphicFrameLocks noChangeAspect="1"/>
          </p:cNvGraphicFramePr>
          <p:nvPr/>
        </p:nvGraphicFramePr>
        <p:xfrm>
          <a:off x="8583643" y="1571612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5" name="Equation" r:id="rId35" imgW="241200" imgH="317520" progId="Equation.3">
                  <p:embed/>
                </p:oleObj>
              </mc:Choice>
              <mc:Fallback>
                <p:oleObj name="Equation" r:id="rId35" imgW="241200" imgH="3175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43" y="1571612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4" name="Object 132"/>
          <p:cNvGraphicFramePr>
            <a:graphicFrameLocks noChangeAspect="1"/>
          </p:cNvGraphicFramePr>
          <p:nvPr/>
        </p:nvGraphicFramePr>
        <p:xfrm>
          <a:off x="8520139" y="3429000"/>
          <a:ext cx="482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6" name="Equation" r:id="rId37" imgW="279360" imgH="317520" progId="Equation.3">
                  <p:embed/>
                </p:oleObj>
              </mc:Choice>
              <mc:Fallback>
                <p:oleObj name="Equation" r:id="rId37" imgW="279360" imgH="3175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39" y="3429000"/>
                        <a:ext cx="482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5" name="Object 133"/>
          <p:cNvGraphicFramePr>
            <a:graphicFrameLocks noChangeAspect="1"/>
          </p:cNvGraphicFramePr>
          <p:nvPr/>
        </p:nvGraphicFramePr>
        <p:xfrm>
          <a:off x="8448701" y="4714884"/>
          <a:ext cx="449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77" name="Equation" r:id="rId39" imgW="254160" imgH="343080" progId="Equation.3">
                  <p:embed/>
                </p:oleObj>
              </mc:Choice>
              <mc:Fallback>
                <p:oleObj name="Equation" r:id="rId39" imgW="254160" imgH="3430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701" y="4714884"/>
                        <a:ext cx="4492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421347" y="1571612"/>
            <a:ext cx="762000" cy="609600"/>
            <a:chOff x="4000496" y="4724400"/>
            <a:chExt cx="762000" cy="609600"/>
          </a:xfrm>
        </p:grpSpPr>
        <p:sp>
          <p:nvSpPr>
            <p:cNvPr id="85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407302" y="1809744"/>
            <a:ext cx="950912" cy="762000"/>
            <a:chOff x="3428992" y="5102225"/>
            <a:chExt cx="950912" cy="762000"/>
          </a:xfrm>
        </p:grpSpPr>
        <p:sp>
          <p:nvSpPr>
            <p:cNvPr id="90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429256" y="2676524"/>
            <a:ext cx="762000" cy="609600"/>
            <a:chOff x="4000496" y="4724400"/>
            <a:chExt cx="762000" cy="609600"/>
          </a:xfrm>
        </p:grpSpPr>
        <p:sp>
          <p:nvSpPr>
            <p:cNvPr id="93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429256" y="3643314"/>
            <a:ext cx="762000" cy="609600"/>
            <a:chOff x="4000496" y="4724400"/>
            <a:chExt cx="762000" cy="609600"/>
          </a:xfrm>
        </p:grpSpPr>
        <p:sp>
          <p:nvSpPr>
            <p:cNvPr id="98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429256" y="4714884"/>
            <a:ext cx="762000" cy="609600"/>
            <a:chOff x="4000496" y="4724400"/>
            <a:chExt cx="762000" cy="609600"/>
          </a:xfrm>
        </p:grpSpPr>
        <p:sp>
          <p:nvSpPr>
            <p:cNvPr id="103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429256" y="5786454"/>
            <a:ext cx="762000" cy="609600"/>
            <a:chOff x="4000496" y="4724400"/>
            <a:chExt cx="762000" cy="609600"/>
          </a:xfrm>
        </p:grpSpPr>
        <p:sp>
          <p:nvSpPr>
            <p:cNvPr id="108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429520" y="3571876"/>
            <a:ext cx="950912" cy="762000"/>
            <a:chOff x="3428992" y="5102225"/>
            <a:chExt cx="950912" cy="762000"/>
          </a:xfrm>
        </p:grpSpPr>
        <p:sp>
          <p:nvSpPr>
            <p:cNvPr id="113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5" name="Line 87"/>
          <p:cNvSpPr>
            <a:spLocks noChangeShapeType="1"/>
          </p:cNvSpPr>
          <p:nvPr/>
        </p:nvSpPr>
        <p:spPr bwMode="auto">
          <a:xfrm flipV="1">
            <a:off x="7371730" y="1928802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7429520" y="4929198"/>
            <a:ext cx="950912" cy="762000"/>
            <a:chOff x="3428992" y="5102225"/>
            <a:chExt cx="950912" cy="762000"/>
          </a:xfrm>
        </p:grpSpPr>
        <p:sp>
          <p:nvSpPr>
            <p:cNvPr id="117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mtClean="0"/>
              <a:t>  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   B   C   F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0   0   0   0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0   0   1   0 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0   1   0   0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0   1   1   1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1   0   0   0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1   0   1   1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1   1   0   1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1   1   1   1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228600" y="762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590800" y="228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715000" y="5867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  <a:hlinkClick r:id="rId2" action="ppaction://hlinksldjump"/>
              </a:rPr>
              <a:t>返回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876800" y="4191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F=AB+AC+BC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>
            <a:off x="64008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>
            <a:off x="6705600" y="2057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>
            <a:off x="6400800" y="3048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6705600" y="3352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7" name="Line 25"/>
          <p:cNvSpPr>
            <a:spLocks noChangeShapeType="1"/>
          </p:cNvSpPr>
          <p:nvPr/>
        </p:nvSpPr>
        <p:spPr bwMode="auto">
          <a:xfrm>
            <a:off x="6705600" y="3352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 flipH="1">
            <a:off x="6400800" y="4191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9" name="Line 27"/>
          <p:cNvSpPr>
            <a:spLocks noChangeShapeType="1"/>
          </p:cNvSpPr>
          <p:nvPr/>
        </p:nvSpPr>
        <p:spPr bwMode="auto">
          <a:xfrm>
            <a:off x="7886728" y="2971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 flipH="1">
            <a:off x="5100638" y="1828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 flipH="1">
            <a:off x="5100638" y="2209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2" name="Line 30"/>
          <p:cNvSpPr>
            <a:spLocks noChangeShapeType="1"/>
          </p:cNvSpPr>
          <p:nvPr/>
        </p:nvSpPr>
        <p:spPr bwMode="auto">
          <a:xfrm flipH="1">
            <a:off x="5100638" y="2895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3" name="Line 31"/>
          <p:cNvSpPr>
            <a:spLocks noChangeShapeType="1"/>
          </p:cNvSpPr>
          <p:nvPr/>
        </p:nvSpPr>
        <p:spPr bwMode="auto">
          <a:xfrm flipH="1">
            <a:off x="5100638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4" name="Line 32"/>
          <p:cNvSpPr>
            <a:spLocks noChangeShapeType="1"/>
          </p:cNvSpPr>
          <p:nvPr/>
        </p:nvSpPr>
        <p:spPr bwMode="auto">
          <a:xfrm flipH="1">
            <a:off x="5176838" y="4038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>
            <a:off x="5176838" y="4419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8229600" y="2247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4643438" y="1333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4643438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4643438" y="2476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4643438" y="3009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1" name="Rectangle 39"/>
          <p:cNvSpPr>
            <a:spLocks noChangeArrowheads="1"/>
          </p:cNvSpPr>
          <p:nvPr/>
        </p:nvSpPr>
        <p:spPr bwMode="auto">
          <a:xfrm>
            <a:off x="4643438" y="3619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2" name="Rectangle 40"/>
          <p:cNvSpPr>
            <a:spLocks noChangeArrowheads="1"/>
          </p:cNvSpPr>
          <p:nvPr/>
        </p:nvSpPr>
        <p:spPr bwMode="auto">
          <a:xfrm>
            <a:off x="4643438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43570" y="1714488"/>
            <a:ext cx="762000" cy="609600"/>
            <a:chOff x="4000496" y="4724400"/>
            <a:chExt cx="762000" cy="609600"/>
          </a:xfrm>
        </p:grpSpPr>
        <p:sp>
          <p:nvSpPr>
            <p:cNvPr id="3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29454" y="2452686"/>
            <a:ext cx="950912" cy="1047752"/>
            <a:chOff x="3428992" y="5102225"/>
            <a:chExt cx="950912" cy="762000"/>
          </a:xfrm>
        </p:grpSpPr>
        <p:sp>
          <p:nvSpPr>
            <p:cNvPr id="42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643570" y="2786058"/>
            <a:ext cx="762000" cy="609600"/>
            <a:chOff x="4000496" y="4724400"/>
            <a:chExt cx="762000" cy="609600"/>
          </a:xfrm>
        </p:grpSpPr>
        <p:sp>
          <p:nvSpPr>
            <p:cNvPr id="45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43570" y="3929066"/>
            <a:ext cx="762000" cy="609600"/>
            <a:chOff x="4000496" y="4724400"/>
            <a:chExt cx="762000" cy="609600"/>
          </a:xfrm>
        </p:grpSpPr>
        <p:sp>
          <p:nvSpPr>
            <p:cNvPr id="5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Line 4"/>
          <p:cNvSpPr>
            <a:spLocks noChangeShapeType="1"/>
          </p:cNvSpPr>
          <p:nvPr/>
        </p:nvSpPr>
        <p:spPr bwMode="auto">
          <a:xfrm>
            <a:off x="1371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133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2133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2895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2895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3657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3657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4419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4419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 flipV="1">
            <a:off x="5181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5181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5943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5943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3" name="Line 17"/>
          <p:cNvSpPr>
            <a:spLocks noChangeShapeType="1"/>
          </p:cNvSpPr>
          <p:nvPr/>
        </p:nvSpPr>
        <p:spPr bwMode="auto">
          <a:xfrm flipV="1">
            <a:off x="6705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>
            <a:off x="6705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7467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>
            <a:off x="7467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7" name="Line 21"/>
          <p:cNvSpPr>
            <a:spLocks noChangeShapeType="1"/>
          </p:cNvSpPr>
          <p:nvPr/>
        </p:nvSpPr>
        <p:spPr bwMode="auto">
          <a:xfrm>
            <a:off x="1371600" y="1828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flipV="1">
            <a:off x="29718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3" name="Line 27"/>
          <p:cNvSpPr>
            <a:spLocks noChangeShapeType="1"/>
          </p:cNvSpPr>
          <p:nvPr/>
        </p:nvSpPr>
        <p:spPr bwMode="auto">
          <a:xfrm>
            <a:off x="2971800" y="137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4" name="Line 28"/>
          <p:cNvSpPr>
            <a:spLocks noChangeShapeType="1"/>
          </p:cNvSpPr>
          <p:nvPr/>
        </p:nvSpPr>
        <p:spPr bwMode="auto">
          <a:xfrm>
            <a:off x="4419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5" name="Line 29"/>
          <p:cNvSpPr>
            <a:spLocks noChangeShapeType="1"/>
          </p:cNvSpPr>
          <p:nvPr/>
        </p:nvSpPr>
        <p:spPr bwMode="auto">
          <a:xfrm>
            <a:off x="4419600" y="182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6" name="Line 30"/>
          <p:cNvSpPr>
            <a:spLocks noChangeShapeType="1"/>
          </p:cNvSpPr>
          <p:nvPr/>
        </p:nvSpPr>
        <p:spPr bwMode="auto">
          <a:xfrm flipV="1">
            <a:off x="5562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7" name="Line 31"/>
          <p:cNvSpPr>
            <a:spLocks noChangeShapeType="1"/>
          </p:cNvSpPr>
          <p:nvPr/>
        </p:nvSpPr>
        <p:spPr bwMode="auto">
          <a:xfrm>
            <a:off x="5562600" y="1371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>
            <a:off x="6705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9" name="Line 33"/>
          <p:cNvSpPr>
            <a:spLocks noChangeShapeType="1"/>
          </p:cNvSpPr>
          <p:nvPr/>
        </p:nvSpPr>
        <p:spPr bwMode="auto">
          <a:xfrm>
            <a:off x="6705600" y="1828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0" name="Line 34"/>
          <p:cNvSpPr>
            <a:spLocks noChangeShapeType="1"/>
          </p:cNvSpPr>
          <p:nvPr/>
        </p:nvSpPr>
        <p:spPr bwMode="auto">
          <a:xfrm>
            <a:off x="12954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1" name="Line 35"/>
          <p:cNvSpPr>
            <a:spLocks noChangeShapeType="1"/>
          </p:cNvSpPr>
          <p:nvPr/>
        </p:nvSpPr>
        <p:spPr bwMode="auto">
          <a:xfrm>
            <a:off x="3657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2" name="Line 36"/>
          <p:cNvSpPr>
            <a:spLocks noChangeShapeType="1"/>
          </p:cNvSpPr>
          <p:nvPr/>
        </p:nvSpPr>
        <p:spPr bwMode="auto">
          <a:xfrm>
            <a:off x="3657600" y="2133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3" name="Line 37"/>
          <p:cNvSpPr>
            <a:spLocks noChangeShapeType="1"/>
          </p:cNvSpPr>
          <p:nvPr/>
        </p:nvSpPr>
        <p:spPr bwMode="auto">
          <a:xfrm>
            <a:off x="4419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4" name="Line 38"/>
          <p:cNvSpPr>
            <a:spLocks noChangeShapeType="1"/>
          </p:cNvSpPr>
          <p:nvPr/>
        </p:nvSpPr>
        <p:spPr bwMode="auto">
          <a:xfrm>
            <a:off x="4419600" y="2667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5" name="Line 39"/>
          <p:cNvSpPr>
            <a:spLocks noChangeShapeType="1"/>
          </p:cNvSpPr>
          <p:nvPr/>
        </p:nvSpPr>
        <p:spPr bwMode="auto">
          <a:xfrm flipV="1">
            <a:off x="5562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6" name="Line 40"/>
          <p:cNvSpPr>
            <a:spLocks noChangeShapeType="1"/>
          </p:cNvSpPr>
          <p:nvPr/>
        </p:nvSpPr>
        <p:spPr bwMode="auto">
          <a:xfrm>
            <a:off x="5562600" y="2133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7" name="Line 41"/>
          <p:cNvSpPr>
            <a:spLocks noChangeShapeType="1"/>
          </p:cNvSpPr>
          <p:nvPr/>
        </p:nvSpPr>
        <p:spPr bwMode="auto">
          <a:xfrm>
            <a:off x="5943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8" name="Line 42"/>
          <p:cNvSpPr>
            <a:spLocks noChangeShapeType="1"/>
          </p:cNvSpPr>
          <p:nvPr/>
        </p:nvSpPr>
        <p:spPr bwMode="auto">
          <a:xfrm>
            <a:off x="5943600" y="26670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9" name="Rectangle 43"/>
          <p:cNvSpPr>
            <a:spLocks noChangeArrowheads="1"/>
          </p:cNvSpPr>
          <p:nvPr/>
        </p:nvSpPr>
        <p:spPr bwMode="auto">
          <a:xfrm>
            <a:off x="838200" y="571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0" name="Rectangle 44"/>
          <p:cNvSpPr>
            <a:spLocks noChangeArrowheads="1"/>
          </p:cNvSpPr>
          <p:nvPr/>
        </p:nvSpPr>
        <p:spPr bwMode="auto">
          <a:xfrm>
            <a:off x="838200" y="1485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1" name="Rectangle 45"/>
          <p:cNvSpPr>
            <a:spLocks noChangeArrowheads="1"/>
          </p:cNvSpPr>
          <p:nvPr/>
        </p:nvSpPr>
        <p:spPr bwMode="auto">
          <a:xfrm>
            <a:off x="838200" y="2324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2" name="Rectangle 46"/>
          <p:cNvSpPr>
            <a:spLocks noChangeArrowheads="1"/>
          </p:cNvSpPr>
          <p:nvPr/>
        </p:nvSpPr>
        <p:spPr bwMode="auto">
          <a:xfrm>
            <a:off x="6248400" y="51435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  <a:hlinkClick r:id="rId3" action="ppaction://hlinksldjump"/>
              </a:rPr>
              <a:t>返回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19183" name="Rectangle 47"/>
          <p:cNvSpPr>
            <a:spLocks noChangeArrowheads="1"/>
          </p:cNvSpPr>
          <p:nvPr/>
        </p:nvSpPr>
        <p:spPr bwMode="auto">
          <a:xfrm>
            <a:off x="914400" y="38481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3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7" descr="ExOR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8424862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6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54863" y="6162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Back XOR</a:t>
            </a:r>
          </a:p>
        </p:txBody>
      </p:sp>
      <p:sp>
        <p:nvSpPr>
          <p:cNvPr id="147460" name="Rectangle 9"/>
          <p:cNvSpPr>
            <a:spLocks noChangeArrowheads="1"/>
          </p:cNvSpPr>
          <p:nvPr/>
        </p:nvSpPr>
        <p:spPr bwMode="auto">
          <a:xfrm>
            <a:off x="-36513" y="6165850"/>
            <a:ext cx="753745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两个变量能组成的所有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Tahoma" pitchFamily="34" charset="0"/>
              </a:rPr>
              <a:t>逻辑函数</a:t>
            </a:r>
            <a:r>
              <a:rPr lang="zh-CN" altLang="en-US" sz="3200" dirty="0">
                <a:effectLst/>
                <a:latin typeface="Tahoma" pitchFamily="34" charset="0"/>
              </a:rPr>
              <a:t>是</a:t>
            </a:r>
            <a:r>
              <a:rPr lang="en-US" altLang="zh-CN" sz="3200" dirty="0">
                <a:effectLst/>
                <a:latin typeface="Tahoma" pitchFamily="34" charset="0"/>
              </a:rPr>
              <a:t>16</a:t>
            </a:r>
            <a:r>
              <a:rPr lang="zh-CN" altLang="en-US" sz="3200" dirty="0">
                <a:effectLst/>
                <a:latin typeface="Tahoma" pitchFamily="34" charset="0"/>
              </a:rPr>
              <a:t>个。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19526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2638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4086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3400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12668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1485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1104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2705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1419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3390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407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1722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6172200" y="2628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2971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40386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3048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048000" y="27908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40386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1" name="Rectangle 39"/>
          <p:cNvSpPr>
            <a:spLocks noChangeArrowheads="1"/>
          </p:cNvSpPr>
          <p:nvPr/>
        </p:nvSpPr>
        <p:spPr bwMode="auto">
          <a:xfrm>
            <a:off x="40386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2" name="Rectangle 40"/>
          <p:cNvSpPr>
            <a:spLocks noChangeArrowheads="1"/>
          </p:cNvSpPr>
          <p:nvPr/>
        </p:nvSpPr>
        <p:spPr bwMode="auto">
          <a:xfrm>
            <a:off x="61722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30480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5029200" y="19907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51054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51054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51054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61722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41148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381000" y="2286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66979" name="Object 67"/>
          <p:cNvGraphicFramePr>
            <a:graphicFrameLocks noChangeAspect="1"/>
          </p:cNvGraphicFramePr>
          <p:nvPr/>
        </p:nvGraphicFramePr>
        <p:xfrm>
          <a:off x="3678258" y="5257800"/>
          <a:ext cx="3894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81" name="Equation" r:id="rId4" imgW="2426400" imgH="825840" progId="Equation.3">
                  <p:embed/>
                </p:oleObj>
              </mc:Choice>
              <mc:Fallback>
                <p:oleObj name="Equation" r:id="rId4" imgW="2426400" imgH="825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58" y="5257800"/>
                        <a:ext cx="38941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343507" y="2786058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“圈</a:t>
            </a:r>
            <a:r>
              <a:rPr lang="en-US" altLang="zh-CN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</a:t>
            </a:r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”！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1745" y="52863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写成“与或式”：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1745" y="59776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写成“或与式”：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179661" y="1857364"/>
            <a:ext cx="5224449" cy="1690686"/>
            <a:chOff x="2179661" y="1857364"/>
            <a:chExt cx="5224449" cy="1690686"/>
          </a:xfrm>
        </p:grpSpPr>
        <p:sp>
          <p:nvSpPr>
            <p:cNvPr id="49" name="Arc 76"/>
            <p:cNvSpPr>
              <a:spLocks/>
            </p:cNvSpPr>
            <p:nvPr/>
          </p:nvSpPr>
          <p:spPr bwMode="auto">
            <a:xfrm flipH="1">
              <a:off x="5929322" y="1857364"/>
              <a:ext cx="1474788" cy="1690686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Arc 77"/>
            <p:cNvSpPr>
              <a:spLocks/>
            </p:cNvSpPr>
            <p:nvPr/>
          </p:nvSpPr>
          <p:spPr bwMode="auto">
            <a:xfrm>
              <a:off x="2179661" y="1857364"/>
              <a:ext cx="1474788" cy="1690686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86050" y="1500175"/>
            <a:ext cx="1928826" cy="3617927"/>
            <a:chOff x="2786050" y="1500175"/>
            <a:chExt cx="1928826" cy="3617927"/>
          </a:xfrm>
        </p:grpSpPr>
        <p:sp>
          <p:nvSpPr>
            <p:cNvPr id="54" name="Arc 76"/>
            <p:cNvSpPr>
              <a:spLocks/>
            </p:cNvSpPr>
            <p:nvPr/>
          </p:nvSpPr>
          <p:spPr bwMode="auto">
            <a:xfrm rot="16200000" flipH="1">
              <a:off x="3263102" y="1094561"/>
              <a:ext cx="1046160" cy="185738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Arc 76"/>
            <p:cNvSpPr>
              <a:spLocks/>
            </p:cNvSpPr>
            <p:nvPr/>
          </p:nvSpPr>
          <p:spPr bwMode="auto">
            <a:xfrm rot="5400000" flipH="1" flipV="1">
              <a:off x="3191664" y="3666328"/>
              <a:ext cx="1046160" cy="185738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" name="Oval 110"/>
          <p:cNvSpPr>
            <a:spLocks noChangeArrowheads="1"/>
          </p:cNvSpPr>
          <p:nvPr/>
        </p:nvSpPr>
        <p:spPr bwMode="auto">
          <a:xfrm>
            <a:off x="2786050" y="1857364"/>
            <a:ext cx="1928826" cy="1571636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8" name="Group 49"/>
          <p:cNvGrpSpPr>
            <a:grpSpLocks/>
          </p:cNvGrpSpPr>
          <p:nvPr/>
        </p:nvGrpSpPr>
        <p:grpSpPr bwMode="auto">
          <a:xfrm>
            <a:off x="2112985" y="1571642"/>
            <a:ext cx="5349875" cy="3643313"/>
            <a:chOff x="1376" y="993"/>
            <a:chExt cx="3370" cy="2295"/>
          </a:xfrm>
        </p:grpSpPr>
        <p:sp>
          <p:nvSpPr>
            <p:cNvPr id="59" name="Arc 50"/>
            <p:cNvSpPr>
              <a:spLocks/>
            </p:cNvSpPr>
            <p:nvPr/>
          </p:nvSpPr>
          <p:spPr bwMode="auto">
            <a:xfrm>
              <a:off x="1425" y="2560"/>
              <a:ext cx="960" cy="638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Arc 51"/>
            <p:cNvSpPr>
              <a:spLocks/>
            </p:cNvSpPr>
            <p:nvPr/>
          </p:nvSpPr>
          <p:spPr bwMode="auto">
            <a:xfrm flipH="1">
              <a:off x="3780" y="993"/>
              <a:ext cx="966" cy="68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Arc 52"/>
            <p:cNvSpPr>
              <a:spLocks/>
            </p:cNvSpPr>
            <p:nvPr/>
          </p:nvSpPr>
          <p:spPr bwMode="auto">
            <a:xfrm>
              <a:off x="3735" y="2568"/>
              <a:ext cx="765" cy="7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Arc 53"/>
            <p:cNvSpPr>
              <a:spLocks/>
            </p:cNvSpPr>
            <p:nvPr/>
          </p:nvSpPr>
          <p:spPr bwMode="auto">
            <a:xfrm>
              <a:off x="1376" y="993"/>
              <a:ext cx="1009" cy="675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0" y="3048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三、非运算</a:t>
            </a: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4284663" y="981075"/>
            <a:ext cx="0" cy="7667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4056063" y="17478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208463" y="19764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6588125" y="90805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284663" y="981075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4284663" y="3068638"/>
            <a:ext cx="34194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5508625" y="935038"/>
            <a:ext cx="2195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7704138" y="93503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6" name="Oval 32"/>
          <p:cNvSpPr>
            <a:spLocks noChangeArrowheads="1"/>
          </p:cNvSpPr>
          <p:nvPr/>
        </p:nvSpPr>
        <p:spPr bwMode="auto">
          <a:xfrm>
            <a:off x="7399338" y="1697038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7704138" y="230663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4284663" y="19891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>
            <a:off x="7475538" y="1849438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7" name="Line 53"/>
          <p:cNvSpPr>
            <a:spLocks noChangeShapeType="1"/>
          </p:cNvSpPr>
          <p:nvPr/>
        </p:nvSpPr>
        <p:spPr bwMode="auto">
          <a:xfrm flipH="1">
            <a:off x="7475538" y="1849438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8008938" y="1735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3598863" y="1481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5795963" y="1628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505" name="Rectangle 81"/>
          <p:cNvSpPr>
            <a:spLocks noChangeArrowheads="1"/>
          </p:cNvSpPr>
          <p:nvPr/>
        </p:nvSpPr>
        <p:spPr bwMode="auto">
          <a:xfrm>
            <a:off x="4938713" y="836613"/>
            <a:ext cx="576262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7" name="Oval 83"/>
          <p:cNvSpPr>
            <a:spLocks noChangeArrowheads="1"/>
          </p:cNvSpPr>
          <p:nvPr/>
        </p:nvSpPr>
        <p:spPr bwMode="auto">
          <a:xfrm>
            <a:off x="6516688" y="1771650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 flipV="1">
            <a:off x="6588125" y="242093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9" name="Oval 85"/>
          <p:cNvSpPr>
            <a:spLocks noChangeArrowheads="1"/>
          </p:cNvSpPr>
          <p:nvPr/>
        </p:nvSpPr>
        <p:spPr bwMode="auto">
          <a:xfrm>
            <a:off x="6516688" y="2276475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 flipH="1">
            <a:off x="6084888" y="1844675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1" name="Line 87"/>
          <p:cNvSpPr>
            <a:spLocks noChangeShapeType="1"/>
          </p:cNvSpPr>
          <p:nvPr/>
        </p:nvSpPr>
        <p:spPr bwMode="auto">
          <a:xfrm>
            <a:off x="6227763" y="1844675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2" name="Rectangle 88"/>
          <p:cNvSpPr>
            <a:spLocks noChangeArrowheads="1"/>
          </p:cNvSpPr>
          <p:nvPr/>
        </p:nvSpPr>
        <p:spPr bwMode="auto">
          <a:xfrm>
            <a:off x="5049838" y="311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R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03513" name="Group 89"/>
          <p:cNvGrpSpPr>
            <a:grpSpLocks/>
          </p:cNvGrpSpPr>
          <p:nvPr/>
        </p:nvGrpSpPr>
        <p:grpSpPr bwMode="auto">
          <a:xfrm>
            <a:off x="2627313" y="4076700"/>
            <a:ext cx="1403350" cy="2289175"/>
            <a:chOff x="1680" y="144"/>
            <a:chExt cx="884" cy="1442"/>
          </a:xfrm>
        </p:grpSpPr>
        <p:sp>
          <p:nvSpPr>
            <p:cNvPr id="103514" name="Line 90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15" name="Line 91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4" name="Rectangle 92"/>
            <p:cNvSpPr>
              <a:spLocks noChangeArrowheads="1"/>
            </p:cNvSpPr>
            <p:nvPr/>
          </p:nvSpPr>
          <p:spPr bwMode="auto">
            <a:xfrm>
              <a:off x="1824" y="11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1  0</a:t>
              </a:r>
            </a:p>
          </p:txBody>
        </p:sp>
        <p:sp>
          <p:nvSpPr>
            <p:cNvPr id="17445" name="Rectangle 93"/>
            <p:cNvSpPr>
              <a:spLocks noChangeArrowheads="1"/>
            </p:cNvSpPr>
            <p:nvPr/>
          </p:nvSpPr>
          <p:spPr bwMode="auto">
            <a:xfrm>
              <a:off x="1824" y="8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0  1</a:t>
              </a:r>
              <a:endParaRPr lang="zh-CN" altLang="en-US" sz="3200">
                <a:solidFill>
                  <a:schemeClr val="hlink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1776" y="47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 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1680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</p:grpSp>
      <p:grpSp>
        <p:nvGrpSpPr>
          <p:cNvPr id="103520" name="Group 96"/>
          <p:cNvGrpSpPr>
            <a:grpSpLocks/>
          </p:cNvGrpSpPr>
          <p:nvPr/>
        </p:nvGrpSpPr>
        <p:grpSpPr bwMode="auto">
          <a:xfrm>
            <a:off x="417513" y="4076700"/>
            <a:ext cx="1479550" cy="2293938"/>
            <a:chOff x="288" y="144"/>
            <a:chExt cx="932" cy="1445"/>
          </a:xfrm>
        </p:grpSpPr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22" name="Line 98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23" name="Rectangle 99"/>
            <p:cNvSpPr>
              <a:spLocks noChangeArrowheads="1"/>
            </p:cNvSpPr>
            <p:nvPr/>
          </p:nvSpPr>
          <p:spPr bwMode="auto">
            <a:xfrm>
              <a:off x="336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103524" name="Rectangle 100"/>
            <p:cNvSpPr>
              <a:spLocks noChangeArrowheads="1"/>
            </p:cNvSpPr>
            <p:nvPr/>
          </p:nvSpPr>
          <p:spPr bwMode="auto">
            <a:xfrm>
              <a:off x="288" y="45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3525" name="Rectangle 101"/>
            <p:cNvSpPr>
              <a:spLocks noChangeArrowheads="1"/>
            </p:cNvSpPr>
            <p:nvPr/>
          </p:nvSpPr>
          <p:spPr bwMode="auto">
            <a:xfrm>
              <a:off x="288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亮</a:t>
              </a:r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288" y="122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灭</a:t>
              </a: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70" name="Group 122"/>
          <p:cNvGrpSpPr>
            <a:grpSpLocks/>
          </p:cNvGrpSpPr>
          <p:nvPr/>
        </p:nvGrpSpPr>
        <p:grpSpPr bwMode="auto">
          <a:xfrm>
            <a:off x="2881313" y="4171966"/>
            <a:ext cx="2774950" cy="1543050"/>
            <a:chOff x="1815" y="1842"/>
            <a:chExt cx="1748" cy="972"/>
          </a:xfrm>
        </p:grpSpPr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1815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2487" y="1842"/>
              <a:ext cx="24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2103" y="20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2823" y="20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3063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8462" name="Rectangle 17"/>
            <p:cNvSpPr>
              <a:spLocks noChangeArrowheads="1"/>
            </p:cNvSpPr>
            <p:nvPr/>
          </p:nvSpPr>
          <p:spPr bwMode="auto">
            <a:xfrm>
              <a:off x="2487" y="18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>
              <a:off x="3357" y="1979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4" name="Rectangle 41"/>
            <p:cNvSpPr>
              <a:spLocks noChangeArrowheads="1"/>
            </p:cNvSpPr>
            <p:nvPr/>
          </p:nvSpPr>
          <p:spPr bwMode="auto">
            <a:xfrm>
              <a:off x="2007" y="244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国标符号</a:t>
              </a:r>
            </a:p>
          </p:txBody>
        </p:sp>
        <p:sp>
          <p:nvSpPr>
            <p:cNvPr id="104553" name="Oval 105"/>
            <p:cNvSpPr>
              <a:spLocks noChangeArrowheads="1"/>
            </p:cNvSpPr>
            <p:nvPr/>
          </p:nvSpPr>
          <p:spPr bwMode="auto">
            <a:xfrm>
              <a:off x="2727" y="201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71" name="Group 123"/>
          <p:cNvGrpSpPr>
            <a:grpSpLocks/>
          </p:cNvGrpSpPr>
          <p:nvPr/>
        </p:nvGrpSpPr>
        <p:grpSpPr bwMode="auto">
          <a:xfrm>
            <a:off x="6027738" y="4232291"/>
            <a:ext cx="2927350" cy="1455738"/>
            <a:chOff x="3797" y="1880"/>
            <a:chExt cx="1844" cy="917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2" name="Rectangle 42"/>
            <p:cNvSpPr>
              <a:spLocks noChangeArrowheads="1"/>
            </p:cNvSpPr>
            <p:nvPr/>
          </p:nvSpPr>
          <p:spPr bwMode="auto">
            <a:xfrm>
              <a:off x="4037" y="243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  <p:sp>
          <p:nvSpPr>
            <p:cNvPr id="104538" name="Rectangle 90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39" name="Rectangle 91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40" name="Line 92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54" name="Oval 106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36" name="Group 116"/>
          <p:cNvGrpSpPr>
            <a:grpSpLocks/>
          </p:cNvGrpSpPr>
          <p:nvPr/>
        </p:nvGrpSpPr>
        <p:grpSpPr bwMode="auto">
          <a:xfrm>
            <a:off x="438595" y="476249"/>
            <a:ext cx="8597901" cy="3108325"/>
            <a:chOff x="263" y="2004"/>
            <a:chExt cx="5416" cy="1958"/>
          </a:xfrm>
        </p:grpSpPr>
        <p:sp>
          <p:nvSpPr>
            <p:cNvPr id="18446" name="Rectangle 25"/>
            <p:cNvSpPr>
              <a:spLocks noChangeArrowheads="1"/>
            </p:cNvSpPr>
            <p:nvPr/>
          </p:nvSpPr>
          <p:spPr bwMode="auto">
            <a:xfrm>
              <a:off x="392" y="3594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黑体" pitchFamily="49" charset="-122"/>
                </a:rPr>
                <a:t>非门</a:t>
              </a:r>
              <a:r>
                <a:rPr lang="zh-CN" altLang="en-US" sz="3200" dirty="0">
                  <a:effectLst/>
                  <a:latin typeface="黑体" pitchFamily="49" charset="-122"/>
                </a:rPr>
                <a:t>的逻辑符号为：</a:t>
              </a:r>
            </a:p>
          </p:txBody>
        </p:sp>
        <p:sp>
          <p:nvSpPr>
            <p:cNvPr id="18447" name="Rectangle 26"/>
            <p:cNvSpPr>
              <a:spLocks noChangeArrowheads="1"/>
            </p:cNvSpPr>
            <p:nvPr/>
          </p:nvSpPr>
          <p:spPr bwMode="auto">
            <a:xfrm>
              <a:off x="263" y="2004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effectLst/>
                  <a:latin typeface="黑体" pitchFamily="49" charset="-122"/>
                </a:rPr>
                <a:t>完成非运算的电路称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非门</a:t>
              </a:r>
              <a:r>
                <a:rPr lang="zh-CN" altLang="en-US" sz="3200" dirty="0">
                  <a:effectLst/>
                  <a:latin typeface="黑体" pitchFamily="49" charset="-122"/>
                </a:rPr>
                <a:t>。函数式为：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F＝A 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。</a:t>
              </a:r>
            </a:p>
          </p:txBody>
        </p:sp>
        <p:sp>
          <p:nvSpPr>
            <p:cNvPr id="104561" name="Line 113"/>
            <p:cNvSpPr>
              <a:spLocks noChangeShapeType="1"/>
            </p:cNvSpPr>
            <p:nvPr/>
          </p:nvSpPr>
          <p:spPr bwMode="auto">
            <a:xfrm>
              <a:off x="5060" y="2064"/>
              <a:ext cx="19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69" name="Group 121"/>
          <p:cNvGrpSpPr>
            <a:grpSpLocks/>
          </p:cNvGrpSpPr>
          <p:nvPr/>
        </p:nvGrpSpPr>
        <p:grpSpPr bwMode="auto">
          <a:xfrm>
            <a:off x="0" y="4171966"/>
            <a:ext cx="2774950" cy="1482725"/>
            <a:chOff x="0" y="1842"/>
            <a:chExt cx="1748" cy="934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672" y="1842"/>
              <a:ext cx="236" cy="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 flipH="1">
              <a:off x="288" y="2140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008" y="2123"/>
              <a:ext cx="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0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248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8443" name="Rectangle 40"/>
            <p:cNvSpPr>
              <a:spLocks noChangeArrowheads="1"/>
            </p:cNvSpPr>
            <p:nvPr/>
          </p:nvSpPr>
          <p:spPr bwMode="auto">
            <a:xfrm>
              <a:off x="240" y="2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  <p:sp>
          <p:nvSpPr>
            <p:cNvPr id="104552" name="Oval 104"/>
            <p:cNvSpPr>
              <a:spLocks noChangeArrowheads="1"/>
            </p:cNvSpPr>
            <p:nvPr/>
          </p:nvSpPr>
          <p:spPr bwMode="auto">
            <a:xfrm>
              <a:off x="912" y="2062"/>
              <a:ext cx="94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65" name="Line 117"/>
            <p:cNvSpPr>
              <a:spLocks noChangeShapeType="1"/>
            </p:cNvSpPr>
            <p:nvPr/>
          </p:nvSpPr>
          <p:spPr bwMode="auto">
            <a:xfrm>
              <a:off x="1543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500034" y="1785926"/>
            <a:ext cx="67151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非门在有的教材中记为：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’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79388" y="4797425"/>
            <a:ext cx="8964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黑体" pitchFamily="49" charset="-122"/>
              </a:rPr>
              <a:t>5.</a:t>
            </a:r>
            <a:r>
              <a:rPr lang="zh-CN" altLang="en-US" sz="3200" dirty="0">
                <a:effectLst/>
                <a:latin typeface="黑体" pitchFamily="49" charset="-122"/>
              </a:rPr>
              <a:t>结合律（</a:t>
            </a:r>
            <a:r>
              <a:rPr lang="en-US" altLang="zh-CN" sz="3200" dirty="0" err="1" smtClean="0">
                <a:effectLst/>
                <a:latin typeface="黑体" pitchFamily="49" charset="-122"/>
              </a:rPr>
              <a:t>Associativity</a:t>
            </a:r>
            <a:r>
              <a:rPr lang="zh-CN" altLang="en-US" sz="3200" dirty="0">
                <a:effectLst/>
                <a:latin typeface="黑体" pitchFamily="49" charset="-122"/>
              </a:rPr>
              <a:t>）。加乘有。减除无</a:t>
            </a:r>
            <a:endParaRPr lang="en-US" altLang="zh-CN" sz="3200" dirty="0">
              <a:effectLst/>
              <a:latin typeface="黑体" pitchFamily="49" charset="-122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79388" y="2489200"/>
            <a:ext cx="8616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</a:rPr>
              <a:t>3.</a:t>
            </a:r>
            <a:r>
              <a:rPr lang="zh-CN" altLang="en-US" sz="3200">
                <a:effectLst/>
              </a:rPr>
              <a:t>单位元素。如加法的单位元素是</a:t>
            </a:r>
            <a:r>
              <a:rPr lang="en-US" altLang="zh-CN" sz="3200">
                <a:effectLst/>
              </a:rPr>
              <a:t>0</a:t>
            </a:r>
            <a:r>
              <a:rPr lang="zh-CN" altLang="en-US" sz="3200">
                <a:effectLst/>
              </a:rPr>
              <a:t>，乘法是</a:t>
            </a:r>
            <a:r>
              <a:rPr lang="en-US" altLang="zh-CN" sz="3200">
                <a:effectLst/>
              </a:rPr>
              <a:t>1</a:t>
            </a:r>
            <a:r>
              <a:rPr lang="zh-CN" altLang="en-US" sz="3200">
                <a:effectLst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                      单位矩阵。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79388" y="1773238"/>
            <a:ext cx="885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</a:rPr>
              <a:t>2. </a:t>
            </a:r>
            <a:r>
              <a:rPr lang="zh-CN" altLang="en-US" sz="3200">
                <a:effectLst/>
              </a:rPr>
              <a:t>二元运算。加减乘除。类似</a:t>
            </a:r>
            <a:r>
              <a:rPr lang="en-US" altLang="zh-CN" sz="3200">
                <a:effectLst/>
              </a:rPr>
              <a:t>C</a:t>
            </a:r>
            <a:r>
              <a:rPr lang="zh-CN" altLang="en-US" sz="3200">
                <a:effectLst/>
              </a:rPr>
              <a:t>语言的二目运算。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79388" y="4005263"/>
            <a:ext cx="871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4.</a:t>
            </a:r>
            <a:r>
              <a:rPr lang="zh-CN" altLang="en-US" sz="3200">
                <a:effectLst/>
                <a:latin typeface="黑体" pitchFamily="49" charset="-122"/>
              </a:rPr>
              <a:t>逆元素。如一个正数的负数，一个数的倒数。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3200">
                <a:effectLst/>
              </a:rPr>
              <a:t>更深入、抽象一些：一个</a:t>
            </a:r>
            <a:r>
              <a:rPr lang="zh-CN" altLang="en-US" sz="3200">
                <a:solidFill>
                  <a:srgbClr val="FFFF66"/>
                </a:solidFill>
                <a:effectLst/>
              </a:rPr>
              <a:t>代数分支</a:t>
            </a:r>
            <a:r>
              <a:rPr lang="zh-CN" altLang="en-US" sz="3200">
                <a:effectLst/>
              </a:rPr>
              <a:t>的构成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179388" y="1052513"/>
            <a:ext cx="856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</a:rPr>
              <a:t>1. </a:t>
            </a:r>
            <a:r>
              <a:rPr lang="zh-CN" altLang="en-US" sz="3200">
                <a:effectLst/>
              </a:rPr>
              <a:t>研究一个集合。实数集、布尔量集、矢量集</a:t>
            </a: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179388" y="5589588"/>
            <a:ext cx="770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黑体" pitchFamily="49" charset="-122"/>
              </a:rPr>
              <a:t>6.</a:t>
            </a:r>
            <a:r>
              <a:rPr lang="zh-CN" altLang="en-US" sz="3200" dirty="0">
                <a:effectLst/>
                <a:latin typeface="黑体" pitchFamily="49" charset="-122"/>
              </a:rPr>
              <a:t>交换律（</a:t>
            </a:r>
            <a:r>
              <a:rPr lang="en-US" altLang="zh-CN" sz="3200" dirty="0" err="1">
                <a:effectLst/>
                <a:latin typeface="黑体" pitchFamily="49" charset="-122"/>
              </a:rPr>
              <a:t>Commutatility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）。加法，乘法。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/>
      <p:bldP spid="345092" grpId="0"/>
      <p:bldP spid="3450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.1.2逻辑函数及逻辑函数间的相等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9144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 逻辑函数的定义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1600200"/>
            <a:ext cx="7702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逻辑变量和逻辑函数的取值只有0和1。</a:t>
            </a:r>
          </a:p>
          <a:p>
            <a:pPr marL="457200" indent="-457200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定义域，值域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{0,1})    </a:t>
            </a:r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0" y="2636837"/>
            <a:ext cx="9080500" cy="1269999"/>
            <a:chOff x="0" y="1536"/>
            <a:chExt cx="5720" cy="800"/>
          </a:xfrm>
        </p:grpSpPr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0" y="1536"/>
              <a:ext cx="5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函数和变量之间的关系由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与、或、非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0" y="1968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三种基本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运算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决定。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0" y="4292600"/>
            <a:ext cx="8915400" cy="2332038"/>
            <a:chOff x="0" y="2640"/>
            <a:chExt cx="5616" cy="1469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5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设某一逻辑电路的输入为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输出函数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0" y="2976"/>
              <a:ext cx="56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F，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当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的值确定之后，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的值就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唯一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0" y="3360"/>
              <a:ext cx="52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确定了。称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逻辑函数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。记为：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0" y="3744"/>
              <a:ext cx="20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F＝f(A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 autoUpdateAnimBg="0"/>
      <p:bldP spid="105477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0" y="381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二、逻辑函数的相等</a:t>
            </a:r>
          </a:p>
        </p:txBody>
      </p:sp>
      <p:grpSp>
        <p:nvGrpSpPr>
          <p:cNvPr id="106508" name="Group 12"/>
          <p:cNvGrpSpPr>
            <a:grpSpLocks/>
          </p:cNvGrpSpPr>
          <p:nvPr/>
        </p:nvGrpSpPr>
        <p:grpSpPr bwMode="auto">
          <a:xfrm>
            <a:off x="0" y="1295400"/>
            <a:ext cx="9182100" cy="1722438"/>
            <a:chOff x="0" y="816"/>
            <a:chExt cx="5784" cy="1085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40" y="816"/>
              <a:ext cx="5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设有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＝f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   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0" y="1200"/>
              <a:ext cx="5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果对应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的任一组取值，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的值都相等</a:t>
              </a: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0" y="1536"/>
              <a:ext cx="3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，则称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相等。记为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＝F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。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304800" y="33528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判断两个逻辑表达式是否相等的方法有：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381000" y="41148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1、列表法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1000" y="50292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2、利用逻辑代数的公理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定理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和规则证明。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 build="p" autoUpdateAnimBg="0"/>
      <p:bldP spid="106506" grpId="0" build="p" autoUpdateAnimBg="0"/>
      <p:bldP spid="1065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重点与难点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0" y="765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一、基本概念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0" y="141287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1、逻辑和逻辑值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-44174" y="2132856"/>
            <a:ext cx="91440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所谓逻辑，是指事物的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前因和后果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所遵循的规律。</a:t>
            </a: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对于大量具有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完全对立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又相互依存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的两个逻辑</a:t>
            </a: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状态可用逻辑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两个对立的逻辑值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来表示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。通常用逻辑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表示逻辑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。要注意的是它们和二进制数字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的不同。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0" y="5301208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、逻辑变量和逻辑函数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0" y="5945906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为了对一个逻辑问题的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条件及结果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进行描述和运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/>
      <p:bldP spid="296966" grpId="0"/>
      <p:bldP spid="296967" grpId="0"/>
      <p:bldP spid="296968" grpId="0"/>
      <p:bldP spid="2969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.1.3 逻辑函数的表示方法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3661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一、真值表(便于直观的观察变量和函数之间的关系)   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3" action="ppaction://hlinksldjump"/>
              </a:rPr>
              <a:t>*</a:t>
            </a:r>
            <a:endParaRPr lang="zh-CN" altLang="en-US" sz="32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2276475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二、逻辑函数表达式(便于获得逻辑电路图)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3" action="ppaction://hlinksldjump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3429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三、卡诺图(主要用于逻辑函数化简)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4437063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四、时序图、时间图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工作波形图)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4" action="ppaction://hlinksldjump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74625" y="5445125"/>
            <a:ext cx="8718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跟数值函数一样，逻辑函数表达式由：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运算符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变量，常量</a:t>
            </a:r>
            <a:r>
              <a:rPr lang="zh-CN" altLang="en-US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运算次序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所构成。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7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25" grpId="0" build="p" autoUpdateAnimBg="0"/>
      <p:bldP spid="107526" grpId="0" build="p" autoUpdateAnimBg="0"/>
      <p:bldP spid="107527" grpId="0" build="p" autoUpdateAnimBg="0"/>
      <p:bldP spid="107529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5538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.2.1 逻辑代数的基本定理</a:t>
            </a:r>
          </a:p>
        </p:txBody>
      </p:sp>
      <p:grpSp>
        <p:nvGrpSpPr>
          <p:cNvPr id="108590" name="Group 46"/>
          <p:cNvGrpSpPr>
            <a:grpSpLocks/>
          </p:cNvGrpSpPr>
          <p:nvPr/>
        </p:nvGrpSpPr>
        <p:grpSpPr bwMode="auto">
          <a:xfrm>
            <a:off x="914400" y="3534618"/>
            <a:ext cx="5291138" cy="569912"/>
            <a:chOff x="576" y="1248"/>
            <a:chExt cx="3333" cy="359"/>
          </a:xfrm>
        </p:grpSpPr>
        <p:graphicFrame>
          <p:nvGraphicFramePr>
            <p:cNvPr id="23567" name="Object 3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7" name="Equation" r:id="rId4" imgW="787680" imgH="254160" progId="Equation.3">
                    <p:embed/>
                  </p:oleObj>
                </mc:Choice>
                <mc:Fallback>
                  <p:oleObj name="Equation" r:id="rId4" imgW="787680" imgH="254160" progId="Equation.3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39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8" name="Equation" r:id="rId6" imgW="762120" imgH="241200" progId="Equation.3">
                    <p:embed/>
                  </p:oleObj>
                </mc:Choice>
                <mc:Fallback>
                  <p:oleObj name="Equation" r:id="rId6" imgW="762120" imgH="241200" progId="Equation.3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1" name="Group 47"/>
          <p:cNvGrpSpPr>
            <a:grpSpLocks/>
          </p:cNvGrpSpPr>
          <p:nvPr/>
        </p:nvGrpSpPr>
        <p:grpSpPr bwMode="auto">
          <a:xfrm>
            <a:off x="957263" y="4372818"/>
            <a:ext cx="5313362" cy="646112"/>
            <a:chOff x="603" y="1776"/>
            <a:chExt cx="3347" cy="407"/>
          </a:xfrm>
        </p:grpSpPr>
        <p:graphicFrame>
          <p:nvGraphicFramePr>
            <p:cNvPr id="23565" name="Object 35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9" name="Equation" r:id="rId8" imgW="749520" imgH="254160" progId="Equation.3">
                    <p:embed/>
                  </p:oleObj>
                </mc:Choice>
                <mc:Fallback>
                  <p:oleObj name="Equation" r:id="rId8" imgW="749520" imgH="254160" progId="Equation.3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40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0" name="Equation" r:id="rId10" imgW="800280" imgH="254160" progId="Equation.3">
                    <p:embed/>
                  </p:oleObj>
                </mc:Choice>
                <mc:Fallback>
                  <p:oleObj name="Equation" r:id="rId10" imgW="800280" imgH="254160" progId="Equation.3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2" name="Group 48"/>
          <p:cNvGrpSpPr>
            <a:grpSpLocks/>
          </p:cNvGrpSpPr>
          <p:nvPr/>
        </p:nvGrpSpPr>
        <p:grpSpPr bwMode="auto">
          <a:xfrm>
            <a:off x="957263" y="5211018"/>
            <a:ext cx="5313362" cy="646112"/>
            <a:chOff x="603" y="2304"/>
            <a:chExt cx="3347" cy="407"/>
          </a:xfrm>
        </p:grpSpPr>
        <p:graphicFrame>
          <p:nvGraphicFramePr>
            <p:cNvPr id="23563" name="Object 36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1" name="Equation" r:id="rId12" imgW="749520" imgH="254160" progId="Equation.3">
                    <p:embed/>
                  </p:oleObj>
                </mc:Choice>
                <mc:Fallback>
                  <p:oleObj name="Equation" r:id="rId12" imgW="749520" imgH="254160" progId="Equation.3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4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2" name="Equation" r:id="rId14" imgW="800280" imgH="254160" progId="Equation.3">
                    <p:embed/>
                  </p:oleObj>
                </mc:Choice>
                <mc:Fallback>
                  <p:oleObj name="Equation" r:id="rId14" imgW="800280" imgH="254160" progId="Equation.3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3" name="Group 49"/>
          <p:cNvGrpSpPr>
            <a:grpSpLocks/>
          </p:cNvGrpSpPr>
          <p:nvPr/>
        </p:nvGrpSpPr>
        <p:grpSpPr bwMode="auto">
          <a:xfrm>
            <a:off x="990600" y="6049218"/>
            <a:ext cx="4719638" cy="692150"/>
            <a:chOff x="624" y="2832"/>
            <a:chExt cx="2973" cy="436"/>
          </a:xfrm>
        </p:grpSpPr>
        <p:graphicFrame>
          <p:nvGraphicFramePr>
            <p:cNvPr id="23561" name="Object 37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3" name="Equation" r:id="rId16" imgW="507960" imgH="317520" progId="Equation.3">
                    <p:embed/>
                  </p:oleObj>
                </mc:Choice>
                <mc:Fallback>
                  <p:oleObj name="Equation" r:id="rId16" imgW="507960" imgH="317520" progId="Equation.3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42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4" name="Equation" r:id="rId18" imgW="507960" imgH="317520" progId="Equation.3">
                    <p:embed/>
                  </p:oleObj>
                </mc:Choice>
                <mc:Fallback>
                  <p:oleObj name="Equation" r:id="rId18" imgW="507960" imgH="317520" progId="Equation.3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0" y="2276475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一、公理（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Axioms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）</a:t>
            </a: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0" y="74613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 逻辑代数的基本定理和规则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 bwMode="auto">
          <a:xfrm rot="5400000">
            <a:off x="5000628" y="2724985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71600" y="2852936"/>
            <a:ext cx="5328592" cy="624904"/>
            <a:chOff x="2495600" y="2732088"/>
            <a:chExt cx="5328592" cy="624904"/>
          </a:xfrm>
        </p:grpSpPr>
        <p:graphicFrame>
          <p:nvGraphicFramePr>
            <p:cNvPr id="2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0954529"/>
                </p:ext>
              </p:extLst>
            </p:nvPr>
          </p:nvGraphicFramePr>
          <p:xfrm>
            <a:off x="2495600" y="2732088"/>
            <a:ext cx="1473193" cy="56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5" name="Equation" r:id="rId20" imgW="520560" imgH="164880" progId="Equation.DSMT4">
                    <p:embed/>
                  </p:oleObj>
                </mc:Choice>
                <mc:Fallback>
                  <p:oleObj name="Equation" r:id="rId20" imgW="520560" imgH="164880" progId="Equation.DSMT4">
                    <p:embed/>
                    <p:pic>
                      <p:nvPicPr>
                        <p:cNvPr id="19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600" y="2732088"/>
                          <a:ext cx="1473193" cy="56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304862"/>
                </p:ext>
              </p:extLst>
            </p:nvPr>
          </p:nvGraphicFramePr>
          <p:xfrm>
            <a:off x="5955705" y="2788667"/>
            <a:ext cx="18684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6" name="Equation" r:id="rId22" imgW="660240" imgH="164880" progId="Equation.DSMT4">
                    <p:embed/>
                  </p:oleObj>
                </mc:Choice>
                <mc:Fallback>
                  <p:oleObj name="Equation" r:id="rId22" imgW="660240" imgH="164880" progId="Equation.DSMT4">
                    <p:embed/>
                    <p:pic>
                      <p:nvPicPr>
                        <p:cNvPr id="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705" y="2788667"/>
                          <a:ext cx="1868487" cy="5683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build="p" autoUpdateAnimBg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0" y="4797425"/>
            <a:ext cx="7596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三、交换律（</a:t>
            </a:r>
            <a:r>
              <a:rPr lang="en-US" altLang="zh-CN">
                <a:effectLst/>
              </a:rPr>
              <a:t>Commutativity</a:t>
            </a:r>
            <a:r>
              <a:rPr lang="zh-CN" altLang="en-US" sz="3200">
                <a:effectLst/>
                <a:latin typeface="黑体" pitchFamily="49" charset="-122"/>
              </a:rPr>
              <a:t>）</a:t>
            </a:r>
          </a:p>
        </p:txBody>
      </p:sp>
      <p:grpSp>
        <p:nvGrpSpPr>
          <p:cNvPr id="109625" name="Group 57"/>
          <p:cNvGrpSpPr>
            <a:grpSpLocks/>
          </p:cNvGrpSpPr>
          <p:nvPr/>
        </p:nvGrpSpPr>
        <p:grpSpPr bwMode="auto">
          <a:xfrm>
            <a:off x="685800" y="5715000"/>
            <a:ext cx="6477000" cy="619125"/>
            <a:chOff x="432" y="3600"/>
            <a:chExt cx="4080" cy="390"/>
          </a:xfrm>
        </p:grpSpPr>
        <p:graphicFrame>
          <p:nvGraphicFramePr>
            <p:cNvPr id="24597" name="Object 51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9" name="Equation" r:id="rId4" imgW="1232280" imgH="241200" progId="Equation.3">
                    <p:embed/>
                  </p:oleObj>
                </mc:Choice>
                <mc:Fallback>
                  <p:oleObj name="Equation" r:id="rId4" imgW="1232280" imgH="241200" progId="Equation.3">
                    <p:embed/>
                    <p:pic>
                      <p:nvPicPr>
                        <p:cNvPr id="0" name="Picture 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52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0" name="Equation" r:id="rId6" imgW="1435320" imgH="241200" progId="Equation.3">
                    <p:embed/>
                  </p:oleObj>
                </mc:Choice>
                <mc:Fallback>
                  <p:oleObj name="Equation" r:id="rId6" imgW="1435320" imgH="241200" progId="Equation.3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0" y="381000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二、公式(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Proposition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可由公理推出)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90484" name="Group 2068"/>
          <p:cNvGrpSpPr>
            <a:grpSpLocks/>
          </p:cNvGrpSpPr>
          <p:nvPr/>
        </p:nvGrpSpPr>
        <p:grpSpPr bwMode="auto">
          <a:xfrm>
            <a:off x="395288" y="3068638"/>
            <a:ext cx="8137525" cy="641350"/>
            <a:chOff x="249" y="1933"/>
            <a:chExt cx="5126" cy="404"/>
          </a:xfrm>
        </p:grpSpPr>
        <p:graphicFrame>
          <p:nvGraphicFramePr>
            <p:cNvPr id="24594" name="Object 45"/>
            <p:cNvGraphicFramePr>
              <a:graphicFrameLocks noChangeAspect="1"/>
            </p:cNvGraphicFramePr>
            <p:nvPr/>
          </p:nvGraphicFramePr>
          <p:xfrm>
            <a:off x="249" y="1933"/>
            <a:ext cx="75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1" name="Equation" r:id="rId8" imgW="927360" imgH="241200" progId="Equation.3">
                    <p:embed/>
                  </p:oleObj>
                </mc:Choice>
                <mc:Fallback>
                  <p:oleObj name="Equation" r:id="rId8" imgW="927360" imgH="241200" progId="Equation.3">
                    <p:embed/>
                    <p:pic>
                      <p:nvPicPr>
                        <p:cNvPr id="0" name="Picture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933"/>
                          <a:ext cx="75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49"/>
            <p:cNvGraphicFramePr>
              <a:graphicFrameLocks noChangeAspect="1"/>
            </p:cNvGraphicFramePr>
            <p:nvPr/>
          </p:nvGraphicFramePr>
          <p:xfrm>
            <a:off x="1429" y="1933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2" name="Equation" r:id="rId10" imgW="1028880" imgH="241200" progId="Equation.3">
                    <p:embed/>
                  </p:oleObj>
                </mc:Choice>
                <mc:Fallback>
                  <p:oleObj name="Equation" r:id="rId10" imgW="1028880" imgH="241200" progId="Equation.3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33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8" name="Rectangle 2062"/>
            <p:cNvSpPr>
              <a:spLocks noChangeArrowheads="1"/>
            </p:cNvSpPr>
            <p:nvPr/>
          </p:nvSpPr>
          <p:spPr bwMode="auto">
            <a:xfrm>
              <a:off x="2517" y="1933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（等幂性</a:t>
              </a:r>
              <a:r>
                <a:rPr lang="en-US" altLang="zh-CN" sz="3200">
                  <a:effectLst/>
                  <a:latin typeface="黑体" pitchFamily="49" charset="-122"/>
                </a:rPr>
                <a:t>Idempotency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3" name="Group 2067"/>
          <p:cNvGrpSpPr>
            <a:grpSpLocks/>
          </p:cNvGrpSpPr>
          <p:nvPr/>
        </p:nvGrpSpPr>
        <p:grpSpPr bwMode="auto">
          <a:xfrm>
            <a:off x="323850" y="3933825"/>
            <a:ext cx="8208963" cy="663575"/>
            <a:chOff x="204" y="2478"/>
            <a:chExt cx="5171" cy="418"/>
          </a:xfrm>
        </p:grpSpPr>
        <p:graphicFrame>
          <p:nvGraphicFramePr>
            <p:cNvPr id="24591" name="Object 46"/>
            <p:cNvGraphicFramePr>
              <a:graphicFrameLocks noChangeAspect="1"/>
            </p:cNvGraphicFramePr>
            <p:nvPr/>
          </p:nvGraphicFramePr>
          <p:xfrm>
            <a:off x="204" y="2478"/>
            <a:ext cx="80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3" name="Equation" r:id="rId12" imgW="889200" imgH="317520" progId="Equation.3">
                    <p:embed/>
                  </p:oleObj>
                </mc:Choice>
                <mc:Fallback>
                  <p:oleObj name="Equation" r:id="rId12" imgW="889200" imgH="317520" progId="Equation.3">
                    <p:embed/>
                    <p:pic>
                      <p:nvPicPr>
                        <p:cNvPr id="0" name="Picture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78"/>
                          <a:ext cx="804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50"/>
            <p:cNvGraphicFramePr>
              <a:graphicFrameLocks noChangeAspect="1"/>
            </p:cNvGraphicFramePr>
            <p:nvPr/>
          </p:nvGraphicFramePr>
          <p:xfrm>
            <a:off x="1383" y="2478"/>
            <a:ext cx="85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4" name="Equation" r:id="rId14" imgW="952560" imgH="304920" progId="Equation.3">
                    <p:embed/>
                  </p:oleObj>
                </mc:Choice>
                <mc:Fallback>
                  <p:oleObj name="Equation" r:id="rId14" imgW="952560" imgH="304920" progId="Equation.3">
                    <p:embed/>
                    <p:pic>
                      <p:nvPicPr>
                        <p:cNvPr id="0" name="Picture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857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ctangle 2064"/>
            <p:cNvSpPr>
              <a:spLocks noChangeArrowheads="1"/>
            </p:cNvSpPr>
            <p:nvPr/>
          </p:nvSpPr>
          <p:spPr bwMode="auto">
            <a:xfrm>
              <a:off x="2517" y="2527"/>
              <a:ext cx="28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（互补性</a:t>
              </a:r>
              <a:r>
                <a:rPr lang="en-US" altLang="zh-CN" sz="3200">
                  <a:effectLst/>
                  <a:latin typeface="黑体" pitchFamily="49" charset="-122"/>
                </a:rPr>
                <a:t>Complement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5" name="Group 2069"/>
          <p:cNvGrpSpPr>
            <a:grpSpLocks/>
          </p:cNvGrpSpPr>
          <p:nvPr/>
        </p:nvGrpSpPr>
        <p:grpSpPr bwMode="auto">
          <a:xfrm>
            <a:off x="395288" y="2133600"/>
            <a:ext cx="8137525" cy="641350"/>
            <a:chOff x="249" y="1344"/>
            <a:chExt cx="5126" cy="404"/>
          </a:xfrm>
        </p:grpSpPr>
        <p:graphicFrame>
          <p:nvGraphicFramePr>
            <p:cNvPr id="24588" name="Object 62"/>
            <p:cNvGraphicFramePr>
              <a:graphicFrameLocks noChangeAspect="1"/>
            </p:cNvGraphicFramePr>
            <p:nvPr/>
          </p:nvGraphicFramePr>
          <p:xfrm>
            <a:off x="249" y="1356"/>
            <a:ext cx="6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5" name="Equation" r:id="rId16" imgW="851040" imgH="241200" progId="Equation.3">
                    <p:embed/>
                  </p:oleObj>
                </mc:Choice>
                <mc:Fallback>
                  <p:oleObj name="Equation" r:id="rId16" imgW="851040" imgH="241200" progId="Equation.3">
                    <p:embed/>
                    <p:pic>
                      <p:nvPicPr>
                        <p:cNvPr id="0" name="Picture 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356"/>
                          <a:ext cx="69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63"/>
            <p:cNvGraphicFramePr>
              <a:graphicFrameLocks noChangeAspect="1"/>
            </p:cNvGraphicFramePr>
            <p:nvPr/>
          </p:nvGraphicFramePr>
          <p:xfrm>
            <a:off x="1429" y="1344"/>
            <a:ext cx="8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6" name="Equation" r:id="rId18" imgW="990720" imgH="254160" progId="Equation.3">
                    <p:embed/>
                  </p:oleObj>
                </mc:Choice>
                <mc:Fallback>
                  <p:oleObj name="Equation" r:id="rId18" imgW="990720" imgH="254160" progId="Equation.3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44"/>
                          <a:ext cx="80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1" name="Rectangle 2065"/>
            <p:cNvSpPr>
              <a:spLocks noChangeArrowheads="1"/>
            </p:cNvSpPr>
            <p:nvPr/>
          </p:nvSpPr>
          <p:spPr bwMode="auto">
            <a:xfrm>
              <a:off x="2517" y="1344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（单位元素</a:t>
              </a:r>
              <a:r>
                <a:rPr lang="en-US" altLang="zh-CN" sz="3200">
                  <a:effectLst/>
                  <a:latin typeface="黑体" pitchFamily="49" charset="-122"/>
                </a:rPr>
                <a:t>Element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6" name="Group 2070"/>
          <p:cNvGrpSpPr>
            <a:grpSpLocks/>
          </p:cNvGrpSpPr>
          <p:nvPr/>
        </p:nvGrpSpPr>
        <p:grpSpPr bwMode="auto">
          <a:xfrm>
            <a:off x="395288" y="1341438"/>
            <a:ext cx="8132762" cy="641350"/>
            <a:chOff x="252" y="845"/>
            <a:chExt cx="5123" cy="404"/>
          </a:xfrm>
        </p:grpSpPr>
        <p:graphicFrame>
          <p:nvGraphicFramePr>
            <p:cNvPr id="24585" name="Object 43"/>
            <p:cNvGraphicFramePr>
              <a:graphicFrameLocks noChangeAspect="1"/>
            </p:cNvGraphicFramePr>
            <p:nvPr/>
          </p:nvGraphicFramePr>
          <p:xfrm>
            <a:off x="252" y="890"/>
            <a:ext cx="72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7" name="Equation" r:id="rId20" imgW="851040" imgH="254160" progId="Equation.3">
                    <p:embed/>
                  </p:oleObj>
                </mc:Choice>
                <mc:Fallback>
                  <p:oleObj name="Equation" r:id="rId20" imgW="851040" imgH="254160" progId="Equation.3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890"/>
                          <a:ext cx="72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47"/>
            <p:cNvGraphicFramePr>
              <a:graphicFrameLocks noChangeAspect="1"/>
            </p:cNvGraphicFramePr>
            <p:nvPr/>
          </p:nvGraphicFramePr>
          <p:xfrm>
            <a:off x="1477" y="890"/>
            <a:ext cx="72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8" name="Equation" r:id="rId22" imgW="851040" imgH="241200" progId="Equation.3">
                    <p:embed/>
                  </p:oleObj>
                </mc:Choice>
                <mc:Fallback>
                  <p:oleObj name="Equation" r:id="rId22" imgW="851040" imgH="241200" progId="Equation.3">
                    <p:embed/>
                    <p:pic>
                      <p:nvPicPr>
                        <p:cNvPr id="0" name="Picture 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890"/>
                          <a:ext cx="72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2" name="Rectangle 2066"/>
            <p:cNvSpPr>
              <a:spLocks noChangeArrowheads="1"/>
            </p:cNvSpPr>
            <p:nvPr/>
          </p:nvSpPr>
          <p:spPr bwMode="auto">
            <a:xfrm>
              <a:off x="2517" y="845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（有界性</a:t>
              </a:r>
              <a:r>
                <a:rPr lang="en-US" altLang="zh-CN" sz="3200">
                  <a:effectLst/>
                  <a:latin typeface="黑体" pitchFamily="49" charset="-122"/>
                </a:rPr>
                <a:t>Boundedness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22860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四、结合律（</a:t>
            </a:r>
            <a:r>
              <a:rPr lang="en-US" altLang="zh-CN">
                <a:effectLst/>
              </a:rPr>
              <a:t>Associativity</a:t>
            </a: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2420938"/>
            <a:ext cx="6011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五、分配律（</a:t>
            </a:r>
            <a:r>
              <a:rPr lang="en-US" altLang="zh-CN">
                <a:effectLst/>
              </a:rPr>
              <a:t>Distributivity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）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838200" y="8382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A(BC)=(AB)C=(AC)B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762000" y="1524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A+(B+C)=(A+B)+C=(A+C)+B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4213" y="3136900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A(B+C)=AB+AC      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乘法分配律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38175" y="3989388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09600" y="4724400"/>
            <a:ext cx="6280150" cy="1417638"/>
            <a:chOff x="384" y="2976"/>
            <a:chExt cx="3956" cy="893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39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证:右式=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AA+AC+AB+BC=A+AC+AB+BC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432" y="350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=A(1+C+B)+BC=A+BC=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500958" y="392906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Try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！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build="p" autoUpdateAnimBg="0"/>
      <p:bldP spid="110599" grpId="0" build="p" autoUpdateAnimBg="0"/>
      <p:bldP spid="110600" grpId="0" build="p" autoUpdateAnimBg="0"/>
      <p:bldP spid="110601" grpId="0" build="p" autoUpdateAnimBg="0"/>
      <p:bldP spid="110602" grpId="0" build="p" autoUpdateAnimBg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5"/>
          <p:cNvSpPr>
            <a:spLocks noChangeArrowheads="1"/>
          </p:cNvSpPr>
          <p:nvPr/>
        </p:nvSpPr>
        <p:spPr bwMode="auto">
          <a:xfrm>
            <a:off x="0" y="304800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六、摩根律 </a:t>
            </a:r>
            <a:r>
              <a:rPr lang="en-US" altLang="zh-CN" sz="3200">
                <a:effectLst/>
                <a:latin typeface="Tahoma" pitchFamily="34" charset="0"/>
              </a:rPr>
              <a:t>(</a:t>
            </a:r>
            <a:r>
              <a:rPr lang="en-US" altLang="zh-CN" sz="3200">
                <a:effectLst/>
              </a:rPr>
              <a:t>De Morgan’s  Laws</a:t>
            </a:r>
            <a:r>
              <a:rPr lang="en-US" altLang="zh-CN" sz="3200">
                <a:effectLst/>
                <a:latin typeface="Tahoma" pitchFamily="34" charset="0"/>
              </a:rPr>
              <a:t>)</a:t>
            </a:r>
          </a:p>
        </p:txBody>
      </p:sp>
      <p:grpSp>
        <p:nvGrpSpPr>
          <p:cNvPr id="111674" name="Group 58"/>
          <p:cNvGrpSpPr>
            <a:grpSpLocks/>
          </p:cNvGrpSpPr>
          <p:nvPr/>
        </p:nvGrpSpPr>
        <p:grpSpPr bwMode="auto">
          <a:xfrm>
            <a:off x="762000" y="1447800"/>
            <a:ext cx="5459413" cy="644525"/>
            <a:chOff x="480" y="912"/>
            <a:chExt cx="3439" cy="406"/>
          </a:xfrm>
        </p:grpSpPr>
        <p:graphicFrame>
          <p:nvGraphicFramePr>
            <p:cNvPr id="26650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98" name="Equation" r:id="rId4" imgW="1194120" imgH="304920" progId="Equation.3">
                    <p:embed/>
                  </p:oleObj>
                </mc:Choice>
                <mc:Fallback>
                  <p:oleObj name="Equation" r:id="rId4" imgW="1194120" imgH="304920" progId="Equation.3">
                    <p:embed/>
                    <p:pic>
                      <p:nvPicPr>
                        <p:cNvPr id="0" name="Picture 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99" name="Equation" r:id="rId6" imgW="1333800" imgH="304920" progId="Equation.3">
                    <p:embed/>
                  </p:oleObj>
                </mc:Choice>
                <mc:Fallback>
                  <p:oleObj name="Equation" r:id="rId6" imgW="1333800" imgH="304920" progId="Equation.3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4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0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75" name="Group 59"/>
          <p:cNvGrpSpPr>
            <a:grpSpLocks/>
          </p:cNvGrpSpPr>
          <p:nvPr/>
        </p:nvGrpSpPr>
        <p:grpSpPr bwMode="auto">
          <a:xfrm>
            <a:off x="323850" y="2420938"/>
            <a:ext cx="5943600" cy="639762"/>
            <a:chOff x="192" y="1536"/>
            <a:chExt cx="3744" cy="403"/>
          </a:xfrm>
        </p:grpSpPr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192" y="157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Tahoma" pitchFamily="34" charset="0"/>
                </a:rPr>
                <a:t>证：用真值表法证明</a:t>
              </a:r>
              <a:endParaRPr lang="en-US" altLang="zh-CN" sz="3200">
                <a:effectLst/>
                <a:latin typeface="Tahoma" pitchFamily="34" charset="0"/>
              </a:endParaRPr>
            </a:p>
          </p:txBody>
        </p:sp>
        <p:graphicFrame>
          <p:nvGraphicFramePr>
            <p:cNvPr id="26649" name="Object 50"/>
            <p:cNvGraphicFramePr>
              <a:graphicFrameLocks noChangeAspect="1"/>
            </p:cNvGraphicFramePr>
            <p:nvPr/>
          </p:nvGraphicFramePr>
          <p:xfrm>
            <a:off x="2592" y="1536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1" name="Equation" r:id="rId10" imgW="1194120" imgH="304920" progId="Equation.3">
                    <p:embed/>
                  </p:oleObj>
                </mc:Choice>
                <mc:Fallback>
                  <p:oleObj name="Equation" r:id="rId10" imgW="1194120" imgH="304920" progId="Equation.3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36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76" name="Group 60"/>
          <p:cNvGrpSpPr>
            <a:grpSpLocks/>
          </p:cNvGrpSpPr>
          <p:nvPr/>
        </p:nvGrpSpPr>
        <p:grpSpPr bwMode="auto">
          <a:xfrm>
            <a:off x="395288" y="3644900"/>
            <a:ext cx="6705600" cy="2895600"/>
            <a:chOff x="672" y="2304"/>
            <a:chExt cx="4224" cy="1824"/>
          </a:xfrm>
        </p:grpSpPr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768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0  0   0     1    1  1    1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768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0  1   0     1    1  0    1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768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1  0   0     1    0  1    1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768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1  1   1     0    0  0    0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672" y="273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1488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220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92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3840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40" name="Rectangle 32"/>
            <p:cNvSpPr>
              <a:spLocks noChangeArrowheads="1"/>
            </p:cNvSpPr>
            <p:nvPr/>
          </p:nvSpPr>
          <p:spPr bwMode="auto">
            <a:xfrm>
              <a:off x="816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26641" name="Object 51"/>
            <p:cNvGraphicFramePr>
              <a:graphicFrameLocks noChangeAspect="1"/>
            </p:cNvGraphicFramePr>
            <p:nvPr/>
          </p:nvGraphicFramePr>
          <p:xfrm>
            <a:off x="720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2" name="Equation" r:id="rId12" imgW="216000" imgH="241200" progId="Equation.3">
                    <p:embed/>
                  </p:oleObj>
                </mc:Choice>
                <mc:Fallback>
                  <p:oleObj name="Equation" r:id="rId12" imgW="216000" imgH="241200" progId="Equation.3">
                    <p:embed/>
                    <p:pic>
                      <p:nvPicPr>
                        <p:cNvPr id="0" name="Picture 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52"/>
            <p:cNvGraphicFramePr>
              <a:graphicFrameLocks noChangeAspect="1"/>
            </p:cNvGraphicFramePr>
            <p:nvPr/>
          </p:nvGraphicFramePr>
          <p:xfrm>
            <a:off x="1104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3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53"/>
            <p:cNvGraphicFramePr>
              <a:graphicFrameLocks noChangeAspect="1"/>
            </p:cNvGraphicFramePr>
            <p:nvPr/>
          </p:nvGraphicFramePr>
          <p:xfrm>
            <a:off x="3024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4" name="Equation" r:id="rId16" imgW="216000" imgH="304920" progId="Equation.3">
                    <p:embed/>
                  </p:oleObj>
                </mc:Choice>
                <mc:Fallback>
                  <p:oleObj name="Equation" r:id="rId16" imgW="216000" imgH="304920" progId="Equation.3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54"/>
            <p:cNvGraphicFramePr>
              <a:graphicFrameLocks noChangeAspect="1"/>
            </p:cNvGraphicFramePr>
            <p:nvPr/>
          </p:nvGraphicFramePr>
          <p:xfrm>
            <a:off x="3456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5" name="Equation" r:id="rId18" imgW="216000" imgH="304920" progId="Equation.3">
                    <p:embed/>
                  </p:oleObj>
                </mc:Choice>
                <mc:Fallback>
                  <p:oleObj name="Equation" r:id="rId18" imgW="216000" imgH="304920" progId="Equation.3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5"/>
            <p:cNvGraphicFramePr>
              <a:graphicFrameLocks noChangeAspect="1"/>
            </p:cNvGraphicFramePr>
            <p:nvPr/>
          </p:nvGraphicFramePr>
          <p:xfrm>
            <a:off x="1536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6" name="Equation" r:id="rId20" imgW="507960" imgH="241200" progId="Equation.3">
                    <p:embed/>
                  </p:oleObj>
                </mc:Choice>
                <mc:Fallback>
                  <p:oleObj name="Equation" r:id="rId20" imgW="507960" imgH="241200" progId="Equation.3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56"/>
            <p:cNvGraphicFramePr>
              <a:graphicFrameLocks noChangeAspect="1"/>
            </p:cNvGraphicFramePr>
            <p:nvPr/>
          </p:nvGraphicFramePr>
          <p:xfrm>
            <a:off x="2256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7" name="Equation" r:id="rId22" imgW="507960" imgH="304920" progId="Equation.3">
                    <p:embed/>
                  </p:oleObj>
                </mc:Choice>
                <mc:Fallback>
                  <p:oleObj name="Equation" r:id="rId22" imgW="507960" imgH="304920" progId="Equation.3">
                    <p:embed/>
                    <p:pic>
                      <p:nvPicPr>
                        <p:cNvPr id="0" name="Picture 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57"/>
            <p:cNvGraphicFramePr>
              <a:graphicFrameLocks noChangeAspect="1"/>
            </p:cNvGraphicFramePr>
            <p:nvPr/>
          </p:nvGraphicFramePr>
          <p:xfrm>
            <a:off x="3840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08" name="Equation" r:id="rId24" imgW="596880" imgH="304920" progId="Equation.3">
                    <p:embed/>
                  </p:oleObj>
                </mc:Choice>
                <mc:Fallback>
                  <p:oleObj name="Equation" r:id="rId24" imgW="596880" imgH="304920" progId="Equation.3">
                    <p:embed/>
                    <p:pic>
                      <p:nvPicPr>
                        <p:cNvPr id="0" name="Picture 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071802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643570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" name="椭圆形标注 31"/>
          <p:cNvSpPr/>
          <p:nvPr/>
        </p:nvSpPr>
        <p:spPr bwMode="auto">
          <a:xfrm>
            <a:off x="5715008" y="820745"/>
            <a:ext cx="3357586" cy="822305"/>
          </a:xfrm>
          <a:prstGeom prst="wedgeEllipseCallout">
            <a:avLst>
              <a:gd name="adj1" fmla="val -37092"/>
              <a:gd name="adj2" fmla="val 87396"/>
            </a:avLst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请你证明它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ChangeArrowheads="1"/>
          </p:cNvSpPr>
          <p:nvPr/>
        </p:nvSpPr>
        <p:spPr bwMode="auto">
          <a:xfrm>
            <a:off x="0" y="381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七、常用公式</a:t>
            </a:r>
          </a:p>
        </p:txBody>
      </p:sp>
      <p:grpSp>
        <p:nvGrpSpPr>
          <p:cNvPr id="112682" name="Group 42"/>
          <p:cNvGrpSpPr>
            <a:grpSpLocks/>
          </p:cNvGrpSpPr>
          <p:nvPr/>
        </p:nvGrpSpPr>
        <p:grpSpPr bwMode="auto">
          <a:xfrm>
            <a:off x="-36513" y="4365625"/>
            <a:ext cx="9251951" cy="1722438"/>
            <a:chOff x="0" y="3048"/>
            <a:chExt cx="5828" cy="1085"/>
          </a:xfrm>
        </p:grpSpPr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336" y="30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在两个乘积项中，若有一个变量是互反的，那么</a:t>
              </a:r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0" y="340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由这两个乘积项中的其它变量组成的新的乘积项就</a:t>
              </a:r>
            </a:p>
          </p:txBody>
        </p:sp>
        <p:sp>
          <p:nvSpPr>
            <p:cNvPr id="112673" name="Rectangle 33"/>
            <p:cNvSpPr>
              <a:spLocks noChangeArrowheads="1"/>
            </p:cNvSpPr>
            <p:nvPr/>
          </p:nvSpPr>
          <p:spPr bwMode="auto">
            <a:xfrm>
              <a:off x="0" y="3768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是多余的，可以消去。</a:t>
              </a:r>
            </a:p>
          </p:txBody>
        </p:sp>
      </p:grpSp>
      <p:grpSp>
        <p:nvGrpSpPr>
          <p:cNvPr id="112680" name="Group 40"/>
          <p:cNvGrpSpPr>
            <a:grpSpLocks/>
          </p:cNvGrpSpPr>
          <p:nvPr/>
        </p:nvGrpSpPr>
        <p:grpSpPr bwMode="auto">
          <a:xfrm>
            <a:off x="857279" y="1125538"/>
            <a:ext cx="6507165" cy="631825"/>
            <a:chOff x="173" y="720"/>
            <a:chExt cx="4099" cy="398"/>
          </a:xfrm>
        </p:grpSpPr>
        <p:graphicFrame>
          <p:nvGraphicFramePr>
            <p:cNvPr id="27662" name="Object 36"/>
            <p:cNvGraphicFramePr>
              <a:graphicFrameLocks noChangeAspect="1"/>
            </p:cNvGraphicFramePr>
            <p:nvPr/>
          </p:nvGraphicFramePr>
          <p:xfrm>
            <a:off x="173" y="816"/>
            <a:ext cx="139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7" name="Equation" r:id="rId4" imgW="1194120" imgH="241200" progId="Equation.3">
                    <p:embed/>
                  </p:oleObj>
                </mc:Choice>
                <mc:Fallback>
                  <p:oleObj name="Equation" r:id="rId4" imgW="1194120" imgH="241200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816"/>
                          <a:ext cx="139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37"/>
            <p:cNvGraphicFramePr>
              <a:graphicFrameLocks noChangeAspect="1"/>
            </p:cNvGraphicFramePr>
            <p:nvPr/>
          </p:nvGraphicFramePr>
          <p:xfrm>
            <a:off x="2496" y="720"/>
            <a:ext cx="17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8" name="Equation" r:id="rId6" imgW="1575000" imgH="304920" progId="Equation.3">
                    <p:embed/>
                  </p:oleObj>
                </mc:Choice>
                <mc:Fallback>
                  <p:oleObj name="Equation" r:id="rId6" imgW="1575000" imgH="30492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720"/>
                          <a:ext cx="177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8" name="Object 38"/>
          <p:cNvGraphicFramePr>
            <a:graphicFrameLocks noChangeAspect="1"/>
          </p:cNvGraphicFramePr>
          <p:nvPr/>
        </p:nvGraphicFramePr>
        <p:xfrm>
          <a:off x="754064" y="1844675"/>
          <a:ext cx="213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9" name="Equation" r:id="rId8" imgW="1359360" imgH="304920" progId="Equation.3">
                  <p:embed/>
                </p:oleObj>
              </mc:Choice>
              <mc:Fallback>
                <p:oleObj name="Equation" r:id="rId8" imgW="1359360" imgH="30492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4" y="1844675"/>
                        <a:ext cx="21383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1" name="Group 41"/>
          <p:cNvGrpSpPr>
            <a:grpSpLocks/>
          </p:cNvGrpSpPr>
          <p:nvPr/>
        </p:nvGrpSpPr>
        <p:grpSpPr bwMode="auto">
          <a:xfrm>
            <a:off x="4616479" y="1992319"/>
            <a:ext cx="4027487" cy="2151065"/>
            <a:chOff x="2407" y="1482"/>
            <a:chExt cx="2537" cy="1355"/>
          </a:xfrm>
        </p:grpSpPr>
        <p:sp>
          <p:nvSpPr>
            <p:cNvPr id="27657" name="Rectangle 20"/>
            <p:cNvSpPr>
              <a:spLocks noChangeArrowheads="1"/>
            </p:cNvSpPr>
            <p:nvPr/>
          </p:nvSpPr>
          <p:spPr bwMode="auto">
            <a:xfrm>
              <a:off x="3600" y="19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冗余律</a:t>
              </a:r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3264" y="198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9" name="Rectangle 21"/>
            <p:cNvSpPr>
              <a:spLocks noChangeArrowheads="1"/>
            </p:cNvSpPr>
            <p:nvPr/>
          </p:nvSpPr>
          <p:spPr bwMode="auto">
            <a:xfrm>
              <a:off x="3600" y="2453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添加律</a:t>
              </a:r>
            </a:p>
          </p:txBody>
        </p:sp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H="1">
              <a:off x="3312" y="2837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7661" name="Object 39"/>
            <p:cNvGraphicFramePr>
              <a:graphicFrameLocks noChangeAspect="1"/>
            </p:cNvGraphicFramePr>
            <p:nvPr/>
          </p:nvGraphicFramePr>
          <p:xfrm>
            <a:off x="2407" y="1482"/>
            <a:ext cx="244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0" name="Equation" r:id="rId10" imgW="2629440" imgH="317520" progId="Equation.3">
                    <p:embed/>
                  </p:oleObj>
                </mc:Choice>
                <mc:Fallback>
                  <p:oleObj name="Equation" r:id="rId10" imgW="2629440" imgH="31752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1482"/>
                          <a:ext cx="244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9" name="Object 1075"/>
          <p:cNvGraphicFramePr>
            <a:graphicFrameLocks noGrp="1" noChangeAspect="1"/>
          </p:cNvGraphicFramePr>
          <p:nvPr>
            <p:ph/>
          </p:nvPr>
        </p:nvGraphicFramePr>
        <p:xfrm>
          <a:off x="754064" y="2527300"/>
          <a:ext cx="30241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1" name="公式" r:id="rId12" imgW="1879920" imgH="355680" progId="Equation.3">
                  <p:embed/>
                </p:oleObj>
              </mc:Choice>
              <mc:Fallback>
                <p:oleObj name="公式" r:id="rId12" imgW="1879920" imgH="355680" progId="Equation.3">
                  <p:embed/>
                  <p:pic>
                    <p:nvPicPr>
                      <p:cNvPr id="0" name="Picture 2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4" y="2527300"/>
                        <a:ext cx="30241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1077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164388" y="6021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  <a:effectLst/>
                <a:latin typeface="黑体" pitchFamily="49" charset="-122"/>
              </a:rPr>
              <a:t>返回对偶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 bwMode="auto">
          <a:xfrm>
            <a:off x="3857620" y="1837691"/>
            <a:ext cx="4748628" cy="252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071934" y="592933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哪两个是对偶？</a:t>
            </a:r>
            <a:endParaRPr lang="zh-CN" altLang="en-US" sz="3200" dirty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142908" y="127258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-142908" y="19155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-142908" y="2571744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647164" y="120115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3647164" y="2000240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290634" y="21429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0" name="Equation" r:id="rId4" imgW="1194120" imgH="241200" progId="Equation.3">
                  <p:embed/>
                </p:oleObj>
              </mc:Choice>
              <mc:Fallback>
                <p:oleObj name="Equation" r:id="rId4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4" y="214290"/>
                        <a:ext cx="220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1290634" y="100010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2274913" y="1103310"/>
          <a:ext cx="549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1" name="Equation" r:id="rId6" imgW="2145960" imgH="203040" progId="Equation.DSMT4">
                  <p:embed/>
                </p:oleObj>
              </mc:Choice>
              <mc:Fallback>
                <p:oleObj name="Equation" r:id="rId6" imgW="2145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913" y="1103310"/>
                        <a:ext cx="54927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90663" y="2000240"/>
          <a:ext cx="2500301" cy="57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2" name="Equation" r:id="rId8" imgW="1359360" imgH="304920" progId="Equation.3">
                  <p:embed/>
                </p:oleObj>
              </mc:Choice>
              <mc:Fallback>
                <p:oleObj name="Equation" r:id="rId8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63" y="2000240"/>
                        <a:ext cx="2500301" cy="57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1219196" y="3033779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111401" y="2957575"/>
          <a:ext cx="6175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3" name="Equation" r:id="rId10" imgW="2273040" imgH="266400" progId="Equation.DSMT4">
                  <p:embed/>
                </p:oleObj>
              </mc:Choice>
              <mc:Fallback>
                <p:oleObj name="Equation" r:id="rId10" imgW="22730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01" y="2957575"/>
                        <a:ext cx="61753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428728" y="4071942"/>
          <a:ext cx="281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4" name="Equation" r:id="rId12" imgW="1575000" imgH="304920" progId="Equation.3">
                  <p:embed/>
                </p:oleObj>
              </mc:Choice>
              <mc:Fallback>
                <p:oleObj name="Equation" r:id="rId12" imgW="1575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071942"/>
                        <a:ext cx="281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360340" y="577852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142976" y="5715016"/>
          <a:ext cx="742546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5" name="Equation" r:id="rId14" imgW="3225600" imgH="266400" progId="Equation.DSMT4">
                  <p:embed/>
                </p:oleObj>
              </mc:Choice>
              <mc:Fallback>
                <p:oleObj name="Equation" r:id="rId14" imgW="32256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715016"/>
                        <a:ext cx="742546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36717" y="4991115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62072" y="557055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361940" y="20101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61940" y="212984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365798" y="4000504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8317" y="374228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先证明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65890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2755089"/>
              </p:ext>
            </p:extLst>
          </p:nvPr>
        </p:nvGraphicFramePr>
        <p:xfrm>
          <a:off x="1142976" y="1575032"/>
          <a:ext cx="302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8" name="公式" r:id="rId3" imgW="1879920" imgH="355680" progId="Equation.3">
                  <p:embed/>
                </p:oleObj>
              </mc:Choice>
              <mc:Fallback>
                <p:oleObj name="公式" r:id="rId3" imgW="187992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75032"/>
                        <a:ext cx="302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815057" y="328161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89059" y="2430700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189059" y="307364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5891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2207188"/>
              </p:ext>
            </p:extLst>
          </p:nvPr>
        </p:nvGraphicFramePr>
        <p:xfrm>
          <a:off x="1672313" y="3146668"/>
          <a:ext cx="682877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9" name="Equation" r:id="rId5" imgW="2717640" imgH="266400" progId="Equation.DSMT4">
                  <p:embed/>
                </p:oleObj>
              </mc:Choice>
              <mc:Fallback>
                <p:oleObj name="Equation" r:id="rId5" imgW="2717640" imgH="2664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3" y="3146668"/>
                        <a:ext cx="682877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-142908" y="156176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1131" y="119286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再证明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62" name="Group 1042"/>
          <p:cNvGrpSpPr>
            <a:grpSpLocks/>
          </p:cNvGrpSpPr>
          <p:nvPr/>
        </p:nvGrpSpPr>
        <p:grpSpPr bwMode="auto">
          <a:xfrm>
            <a:off x="457200" y="1142994"/>
            <a:ext cx="8329613" cy="1285876"/>
            <a:chOff x="288" y="478"/>
            <a:chExt cx="5247" cy="810"/>
          </a:xfrm>
        </p:grpSpPr>
        <p:sp>
          <p:nvSpPr>
            <p:cNvPr id="236550" name="Rectangle 1030"/>
            <p:cNvSpPr>
              <a:spLocks noChangeArrowheads="1"/>
            </p:cNvSpPr>
            <p:nvPr/>
          </p:nvSpPr>
          <p:spPr bwMode="auto">
            <a:xfrm>
              <a:off x="4032" y="9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右式</a:t>
              </a:r>
            </a:p>
          </p:txBody>
        </p:sp>
        <p:graphicFrame>
          <p:nvGraphicFramePr>
            <p:cNvPr id="28685" name="Object 1028"/>
            <p:cNvGraphicFramePr>
              <a:graphicFrameLocks noChangeAspect="1"/>
            </p:cNvGraphicFramePr>
            <p:nvPr/>
          </p:nvGraphicFramePr>
          <p:xfrm>
            <a:off x="1080" y="478"/>
            <a:ext cx="445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57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478"/>
                          <a:ext cx="4455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029"/>
            <p:cNvGraphicFramePr>
              <a:graphicFrameLocks noChangeAspect="1"/>
            </p:cNvGraphicFramePr>
            <p:nvPr/>
          </p:nvGraphicFramePr>
          <p:xfrm>
            <a:off x="384" y="912"/>
            <a:ext cx="368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58" name="Equation" r:id="rId6" imgW="3747240" imgH="355680" progId="Equation.3">
                    <p:embed/>
                  </p:oleObj>
                </mc:Choice>
                <mc:Fallback>
                  <p:oleObj name="Equation" r:id="rId6" imgW="3747240" imgH="355680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912"/>
                          <a:ext cx="3685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1" name="Rectangle 1031"/>
            <p:cNvSpPr>
              <a:spLocks noChangeArrowheads="1"/>
            </p:cNvSpPr>
            <p:nvPr/>
          </p:nvSpPr>
          <p:spPr bwMode="auto">
            <a:xfrm>
              <a:off x="288" y="52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左式=</a:t>
              </a:r>
            </a:p>
          </p:txBody>
        </p:sp>
      </p:grpSp>
      <p:sp>
        <p:nvSpPr>
          <p:cNvPr id="236552" name="Rectangle 1032"/>
          <p:cNvSpPr>
            <a:spLocks noChangeArrowheads="1"/>
          </p:cNvSpPr>
          <p:nvPr/>
        </p:nvSpPr>
        <p:spPr bwMode="auto">
          <a:xfrm>
            <a:off x="571472" y="714356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236554" name="Object 1034"/>
          <p:cNvGraphicFramePr>
            <a:graphicFrameLocks noChangeAspect="1"/>
          </p:cNvGraphicFramePr>
          <p:nvPr/>
        </p:nvGraphicFramePr>
        <p:xfrm>
          <a:off x="611188" y="3349648"/>
          <a:ext cx="5565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9" name="公式" r:id="rId8" imgW="3683880" imgH="355680" progId="Equation.3">
                  <p:embed/>
                </p:oleObj>
              </mc:Choice>
              <mc:Fallback>
                <p:oleObj name="公式" r:id="rId8" imgW="3683880" imgH="35568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49648"/>
                        <a:ext cx="55657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Rectangle 1036"/>
          <p:cNvSpPr>
            <a:spLocks noChangeArrowheads="1"/>
          </p:cNvSpPr>
          <p:nvPr/>
        </p:nvSpPr>
        <p:spPr bwMode="auto">
          <a:xfrm>
            <a:off x="457200" y="415451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pSp>
        <p:nvGrpSpPr>
          <p:cNvPr id="236563" name="Group 1043"/>
          <p:cNvGrpSpPr>
            <a:grpSpLocks/>
          </p:cNvGrpSpPr>
          <p:nvPr/>
        </p:nvGrpSpPr>
        <p:grpSpPr bwMode="auto">
          <a:xfrm>
            <a:off x="457200" y="4786334"/>
            <a:ext cx="8534400" cy="1928813"/>
            <a:chOff x="288" y="2702"/>
            <a:chExt cx="5376" cy="1215"/>
          </a:xfrm>
        </p:grpSpPr>
        <p:graphicFrame>
          <p:nvGraphicFramePr>
            <p:cNvPr id="28680" name="Object 1035"/>
            <p:cNvGraphicFramePr>
              <a:graphicFrameLocks noChangeAspect="1"/>
            </p:cNvGraphicFramePr>
            <p:nvPr/>
          </p:nvGraphicFramePr>
          <p:xfrm>
            <a:off x="855" y="2702"/>
            <a:ext cx="405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0" name="Equation" r:id="rId10" imgW="2412720" imgH="266400" progId="Equation.DSMT4">
                    <p:embed/>
                  </p:oleObj>
                </mc:Choice>
                <mc:Fallback>
                  <p:oleObj name="Equation" r:id="rId10" imgW="2412720" imgH="266400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2702"/>
                          <a:ext cx="4050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7" name="Rectangle 1037"/>
            <p:cNvSpPr>
              <a:spLocks noChangeArrowheads="1"/>
            </p:cNvSpPr>
            <p:nvPr/>
          </p:nvSpPr>
          <p:spPr bwMode="auto">
            <a:xfrm>
              <a:off x="288" y="278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</a:t>
              </a:r>
            </a:p>
          </p:txBody>
        </p:sp>
        <p:graphicFrame>
          <p:nvGraphicFramePr>
            <p:cNvPr id="28682" name="Object 1038"/>
            <p:cNvGraphicFramePr>
              <a:graphicFrameLocks noChangeAspect="1"/>
            </p:cNvGraphicFramePr>
            <p:nvPr/>
          </p:nvGraphicFramePr>
          <p:xfrm>
            <a:off x="810" y="3120"/>
            <a:ext cx="4854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1" name="Equation" r:id="rId12" imgW="5004720" imgH="711360" progId="Equation.3">
                    <p:embed/>
                  </p:oleObj>
                </mc:Choice>
                <mc:Fallback>
                  <p:oleObj name="Equation" r:id="rId12" imgW="5004720" imgH="71136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120"/>
                          <a:ext cx="4854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9" name="Rectangle 1039"/>
            <p:cNvSpPr>
              <a:spLocks noChangeArrowheads="1"/>
            </p:cNvSpPr>
            <p:nvPr/>
          </p:nvSpPr>
          <p:spPr bwMode="auto">
            <a:xfrm>
              <a:off x="2064" y="355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右式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17" name="Object 39"/>
          <p:cNvGraphicFramePr>
            <a:graphicFrameLocks noChangeAspect="1"/>
          </p:cNvGraphicFramePr>
          <p:nvPr/>
        </p:nvGraphicFramePr>
        <p:xfrm>
          <a:off x="977902" y="214290"/>
          <a:ext cx="3879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2" name="Equation" r:id="rId14" imgW="2629440" imgH="317520" progId="Equation.3">
                  <p:embed/>
                </p:oleObj>
              </mc:Choice>
              <mc:Fallback>
                <p:oleObj name="Equation" r:id="rId14" imgW="2629440" imgH="31752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2" y="214290"/>
                        <a:ext cx="38798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9208" y="20101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82526" y="2630510"/>
            <a:ext cx="3646532" cy="597447"/>
            <a:chOff x="282526" y="2630510"/>
            <a:chExt cx="3646532" cy="597447"/>
          </a:xfrm>
        </p:grpSpPr>
        <p:sp>
          <p:nvSpPr>
            <p:cNvPr id="236553" name="Rectangle 1033"/>
            <p:cNvSpPr>
              <a:spLocks noChangeArrowheads="1"/>
            </p:cNvSpPr>
            <p:nvPr/>
          </p:nvSpPr>
          <p:spPr bwMode="auto">
            <a:xfrm>
              <a:off x="2525708" y="2630510"/>
              <a:ext cx="1403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推广：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82526" y="2643182"/>
              <a:ext cx="32496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/>
                <a:t>公式（</a:t>
              </a:r>
              <a:r>
                <a:rPr lang="en-US" altLang="zh-CN" sz="3200" dirty="0" smtClean="0"/>
                <a:t>5</a:t>
              </a:r>
              <a:r>
                <a:rPr lang="zh-CN" altLang="en-US" sz="3200" dirty="0" smtClean="0"/>
                <a:t>）的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.2.2 重要规则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0" y="990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一、代入规则</a:t>
            </a:r>
          </a:p>
        </p:txBody>
      </p:sp>
      <p:grpSp>
        <p:nvGrpSpPr>
          <p:cNvPr id="114747" name="Group 59"/>
          <p:cNvGrpSpPr>
            <a:grpSpLocks/>
          </p:cNvGrpSpPr>
          <p:nvPr/>
        </p:nvGrpSpPr>
        <p:grpSpPr bwMode="auto">
          <a:xfrm>
            <a:off x="533400" y="3962400"/>
            <a:ext cx="2511425" cy="579438"/>
            <a:chOff x="336" y="2496"/>
            <a:chExt cx="1582" cy="365"/>
          </a:xfrm>
        </p:grpSpPr>
        <p:sp>
          <p:nvSpPr>
            <p:cNvPr id="29709" name="Rectangle 29"/>
            <p:cNvSpPr>
              <a:spLocks noChangeArrowheads="1"/>
            </p:cNvSpPr>
            <p:nvPr/>
          </p:nvSpPr>
          <p:spPr bwMode="auto">
            <a:xfrm>
              <a:off x="336" y="2496"/>
              <a:ext cx="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例:</a:t>
              </a:r>
            </a:p>
          </p:txBody>
        </p:sp>
        <p:graphicFrame>
          <p:nvGraphicFramePr>
            <p:cNvPr id="29710" name="Object 50"/>
            <p:cNvGraphicFramePr>
              <a:graphicFrameLocks noChangeAspect="1"/>
            </p:cNvGraphicFramePr>
            <p:nvPr/>
          </p:nvGraphicFramePr>
          <p:xfrm>
            <a:off x="768" y="2496"/>
            <a:ext cx="115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69" name="Equation" r:id="rId5" imgW="1194120" imgH="304920" progId="Equation.3">
                    <p:embed/>
                  </p:oleObj>
                </mc:Choice>
                <mc:Fallback>
                  <p:oleObj name="Equation" r:id="rId5" imgW="1194120" imgH="30492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96"/>
                          <a:ext cx="1150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48" name="Group 60"/>
          <p:cNvGrpSpPr>
            <a:grpSpLocks/>
          </p:cNvGrpSpPr>
          <p:nvPr/>
        </p:nvGrpSpPr>
        <p:grpSpPr bwMode="auto">
          <a:xfrm>
            <a:off x="468313" y="4922842"/>
            <a:ext cx="8410576" cy="649288"/>
            <a:chOff x="288" y="3108"/>
            <a:chExt cx="5298" cy="409"/>
          </a:xfrm>
        </p:grpSpPr>
        <p:sp>
          <p:nvSpPr>
            <p:cNvPr id="29706" name="Rectangle 28"/>
            <p:cNvSpPr>
              <a:spLocks noChangeArrowheads="1"/>
            </p:cNvSpPr>
            <p:nvPr/>
          </p:nvSpPr>
          <p:spPr bwMode="auto">
            <a:xfrm>
              <a:off x="288" y="3120"/>
              <a:ext cx="25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令          代入式中,则</a:t>
              </a:r>
            </a:p>
          </p:txBody>
        </p:sp>
        <p:graphicFrame>
          <p:nvGraphicFramePr>
            <p:cNvPr id="29707" name="Object 51"/>
            <p:cNvGraphicFramePr>
              <a:graphicFrameLocks noChangeAspect="1"/>
            </p:cNvGraphicFramePr>
            <p:nvPr/>
          </p:nvGraphicFramePr>
          <p:xfrm>
            <a:off x="567" y="3168"/>
            <a:ext cx="80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0" name="公式" r:id="rId7" imgW="825840" imgH="254160" progId="Equation.3">
                    <p:embed/>
                  </p:oleObj>
                </mc:Choice>
                <mc:Fallback>
                  <p:oleObj name="公式" r:id="rId7" imgW="825840" imgH="25416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168"/>
                          <a:ext cx="80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52"/>
            <p:cNvGraphicFramePr>
              <a:graphicFrameLocks noChangeAspect="1"/>
            </p:cNvGraphicFramePr>
            <p:nvPr/>
          </p:nvGraphicFramePr>
          <p:xfrm>
            <a:off x="2783" y="3108"/>
            <a:ext cx="280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1" name="Equation" r:id="rId9" imgW="2133360" imgH="266400" progId="Equation.DSMT4">
                    <p:embed/>
                  </p:oleObj>
                </mc:Choice>
                <mc:Fallback>
                  <p:oleObj name="Equation" r:id="rId9" imgW="2133360" imgH="26640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3108"/>
                          <a:ext cx="2803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46" name="Group 58"/>
          <p:cNvGrpSpPr>
            <a:grpSpLocks/>
          </p:cNvGrpSpPr>
          <p:nvPr/>
        </p:nvGrpSpPr>
        <p:grpSpPr bwMode="auto">
          <a:xfrm>
            <a:off x="0" y="1736725"/>
            <a:ext cx="8969375" cy="1738313"/>
            <a:chOff x="0" y="1094"/>
            <a:chExt cx="5650" cy="1095"/>
          </a:xfrm>
        </p:grpSpPr>
        <p:sp>
          <p:nvSpPr>
            <p:cNvPr id="29703" name="Rectangle 36"/>
            <p:cNvSpPr>
              <a:spLocks noChangeArrowheads="1"/>
            </p:cNvSpPr>
            <p:nvPr/>
          </p:nvSpPr>
          <p:spPr bwMode="auto">
            <a:xfrm>
              <a:off x="0" y="147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r>
                <a:rPr lang="zh-CN" altLang="en-US" sz="3200">
                  <a:effectLst/>
                  <a:latin typeface="黑体" pitchFamily="49" charset="-122"/>
                </a:rPr>
                <a:t>的位置都代之以同一个逻辑函数</a:t>
              </a:r>
              <a:r>
                <a:rPr lang="en-US" altLang="zh-CN" sz="3200">
                  <a:effectLst/>
                  <a:latin typeface="黑体" pitchFamily="49" charset="-122"/>
                </a:rPr>
                <a:t>F,</a:t>
              </a:r>
              <a:r>
                <a:rPr lang="zh-CN" altLang="en-US" sz="3200">
                  <a:effectLst/>
                  <a:latin typeface="黑体" pitchFamily="49" charset="-122"/>
                </a:rPr>
                <a:t>则等式仍然成</a:t>
              </a:r>
            </a:p>
          </p:txBody>
        </p:sp>
        <p:sp>
          <p:nvSpPr>
            <p:cNvPr id="29704" name="Rectangle 37"/>
            <p:cNvSpPr>
              <a:spLocks noChangeArrowheads="1"/>
            </p:cNvSpPr>
            <p:nvPr/>
          </p:nvSpPr>
          <p:spPr bwMode="auto">
            <a:xfrm>
              <a:off x="158" y="109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任何一个含有变量</a:t>
              </a:r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>
                  <a:effectLst/>
                  <a:latin typeface="黑体" pitchFamily="49" charset="-122"/>
                </a:rPr>
                <a:t>的逻辑等式,如果将所有出现</a:t>
              </a:r>
            </a:p>
          </p:txBody>
        </p:sp>
        <p:sp>
          <p:nvSpPr>
            <p:cNvPr id="29705" name="Rectangle 57"/>
            <p:cNvSpPr>
              <a:spLocks noChangeArrowheads="1"/>
            </p:cNvSpPr>
            <p:nvPr/>
          </p:nvSpPr>
          <p:spPr bwMode="auto">
            <a:xfrm>
              <a:off x="0" y="182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立。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684213" y="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算，引入了逻辑变量和逻辑函数。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83661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、逻辑运算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0" y="17732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、逻辑函数的描述</a:t>
            </a: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0" y="270827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、逻辑函数的相等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0" y="37163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二、公理、定理和规则</a:t>
            </a:r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0" y="45815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、基本公理和定理</a:t>
            </a: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0" y="551656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、重要规则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build="p" autoUpdateAnimBg="0"/>
      <p:bldP spid="297990" grpId="0" build="p" autoUpdateAnimBg="0"/>
      <p:bldP spid="297991" grpId="0" build="p" autoUpdateAnimBg="0"/>
      <p:bldP spid="297992" grpId="0" build="p" autoUpdateAnimBg="0"/>
      <p:bldP spid="297993" grpId="0" build="p" autoUpdateAnimBg="0"/>
      <p:bldP spid="2979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8"/>
          <p:cNvSpPr>
            <a:spLocks noChangeArrowheads="1"/>
          </p:cNvSpPr>
          <p:nvPr/>
        </p:nvSpPr>
        <p:spPr bwMode="auto">
          <a:xfrm>
            <a:off x="457200" y="381000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以此推广得到摩根律的一般形式:</a:t>
            </a:r>
          </a:p>
        </p:txBody>
      </p:sp>
      <p:graphicFrame>
        <p:nvGraphicFramePr>
          <p:cNvPr id="214038" name="Object 1046"/>
          <p:cNvGraphicFramePr>
            <a:graphicFrameLocks noChangeAspect="1"/>
          </p:cNvGraphicFramePr>
          <p:nvPr/>
        </p:nvGraphicFramePr>
        <p:xfrm>
          <a:off x="533400" y="1219200"/>
          <a:ext cx="487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Equation" r:id="rId4" imgW="3061440" imgH="317520" progId="Equation.3">
                  <p:embed/>
                </p:oleObj>
              </mc:Choice>
              <mc:Fallback>
                <p:oleObj name="Equation" r:id="rId4" imgW="3061440" imgH="3175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876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9" name="Object 1047"/>
          <p:cNvGraphicFramePr>
            <a:graphicFrameLocks noChangeAspect="1"/>
          </p:cNvGraphicFramePr>
          <p:nvPr/>
        </p:nvGraphicFramePr>
        <p:xfrm>
          <a:off x="533400" y="2057400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6" name="Equation" r:id="rId6" imgW="3480480" imgH="317520" progId="Equation.3">
                  <p:embed/>
                </p:oleObj>
              </mc:Choice>
              <mc:Fallback>
                <p:oleObj name="Equation" r:id="rId6" imgW="3480480" imgH="3175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5549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33398" y="3570301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ffectLst/>
                <a:latin typeface="Tahoma" pitchFamily="34" charset="0"/>
              </a:rPr>
              <a:t>摩根</a:t>
            </a:r>
            <a:r>
              <a:rPr lang="zh-CN" altLang="en-US" sz="3200" dirty="0">
                <a:effectLst/>
                <a:latin typeface="Tahoma" pitchFamily="34" charset="0"/>
              </a:rPr>
              <a:t>律 </a:t>
            </a:r>
            <a:r>
              <a:rPr lang="en-US" altLang="zh-CN" sz="3200" dirty="0">
                <a:effectLst/>
                <a:latin typeface="Tahoma" pitchFamily="34" charset="0"/>
              </a:rPr>
              <a:t>(</a:t>
            </a:r>
            <a:r>
              <a:rPr lang="en-US" altLang="zh-CN" sz="3200" dirty="0">
                <a:effectLst/>
              </a:rPr>
              <a:t>De Morgan’s  Laws</a:t>
            </a:r>
            <a:r>
              <a:rPr lang="en-US" altLang="zh-CN" sz="3200" dirty="0">
                <a:effectLst/>
                <a:latin typeface="Tahoma" pitchFamily="34" charset="0"/>
              </a:rPr>
              <a:t>)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095398" y="4713301"/>
            <a:ext cx="5459413" cy="644525"/>
            <a:chOff x="480" y="912"/>
            <a:chExt cx="3439" cy="406"/>
          </a:xfrm>
        </p:grpSpPr>
        <p:graphicFrame>
          <p:nvGraphicFramePr>
            <p:cNvPr id="8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7" name="Equation" r:id="rId8" imgW="1194120" imgH="304920" progId="Equation.3">
                    <p:embed/>
                  </p:oleObj>
                </mc:Choice>
                <mc:Fallback>
                  <p:oleObj name="Equation" r:id="rId8" imgW="1194120" imgH="30492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8" name="Equation" r:id="rId10" imgW="1333800" imgH="304920" progId="Equation.3">
                    <p:embed/>
                  </p:oleObj>
                </mc:Choice>
                <mc:Fallback>
                  <p:oleObj name="Equation" r:id="rId10" imgW="1333800" imgH="30492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 bwMode="auto">
          <a:xfrm>
            <a:off x="357158" y="3429000"/>
            <a:ext cx="7715304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椭圆形标注 10"/>
          <p:cNvSpPr/>
          <p:nvPr/>
        </p:nvSpPr>
        <p:spPr bwMode="auto">
          <a:xfrm>
            <a:off x="6357950" y="820745"/>
            <a:ext cx="2714644" cy="2207240"/>
          </a:xfrm>
          <a:prstGeom prst="wedgeEllipseCallout">
            <a:avLst>
              <a:gd name="adj1" fmla="val -65749"/>
              <a:gd name="adj2" fmla="val 12580"/>
            </a:avLst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/>
            <a:r>
              <a:rPr lang="zh-CN" altLang="en-US" sz="3200" dirty="0" smtClean="0"/>
              <a:t>请你使用</a:t>
            </a:r>
            <a:endParaRPr lang="en-US" altLang="zh-CN" sz="3200" dirty="0" smtClean="0"/>
          </a:p>
          <a:p>
            <a:pPr marL="457200" indent="-457200" algn="just"/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代入规则，证明它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8"/>
          <p:cNvSpPr>
            <a:spLocks noChangeArrowheads="1"/>
          </p:cNvSpPr>
          <p:nvPr/>
        </p:nvSpPr>
        <p:spPr bwMode="auto">
          <a:xfrm>
            <a:off x="0" y="26035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二、反演规则 </a:t>
            </a:r>
            <a:r>
              <a:rPr lang="en-US" altLang="zh-CN" sz="3200" dirty="0">
                <a:effectLst/>
                <a:latin typeface="黑体" pitchFamily="49" charset="-122"/>
              </a:rPr>
              <a:t>(Inversion Principle)</a:t>
            </a:r>
          </a:p>
        </p:txBody>
      </p:sp>
      <p:grpSp>
        <p:nvGrpSpPr>
          <p:cNvPr id="115768" name="Group 56"/>
          <p:cNvGrpSpPr>
            <a:grpSpLocks/>
          </p:cNvGrpSpPr>
          <p:nvPr/>
        </p:nvGrpSpPr>
        <p:grpSpPr bwMode="auto">
          <a:xfrm>
            <a:off x="0" y="4937125"/>
            <a:ext cx="9124950" cy="1662113"/>
            <a:chOff x="0" y="3110"/>
            <a:chExt cx="5748" cy="1047"/>
          </a:xfrm>
        </p:grpSpPr>
        <p:sp>
          <p:nvSpPr>
            <p:cNvPr id="31772" name="Rectangle 32"/>
            <p:cNvSpPr>
              <a:spLocks noChangeArrowheads="1"/>
            </p:cNvSpPr>
            <p:nvPr/>
          </p:nvSpPr>
          <p:spPr bwMode="auto">
            <a:xfrm>
              <a:off x="0" y="3792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。另外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不属于单个变量上的反号</a:t>
              </a:r>
              <a:r>
                <a:rPr lang="zh-CN" altLang="en-US" sz="3200">
                  <a:effectLst/>
                  <a:latin typeface="黑体" pitchFamily="49" charset="-122"/>
                </a:rPr>
                <a:t>应保持不变。</a:t>
              </a:r>
            </a:p>
          </p:txBody>
        </p:sp>
        <p:sp>
          <p:nvSpPr>
            <p:cNvPr id="31773" name="Rectangle 33"/>
            <p:cNvSpPr>
              <a:spLocks noChangeArrowheads="1"/>
            </p:cNvSpPr>
            <p:nvPr/>
          </p:nvSpPr>
          <p:spPr bwMode="auto">
            <a:xfrm>
              <a:off x="0" y="346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符号的优先顺序不变</a:t>
              </a:r>
              <a:r>
                <a:rPr lang="en-US" altLang="zh-CN" sz="3200">
                  <a:effectLst/>
                  <a:latin typeface="黑体" pitchFamily="49" charset="-122"/>
                </a:rPr>
                <a:t>(</a:t>
              </a:r>
              <a:r>
                <a:rPr lang="zh-CN" altLang="en-US" sz="3200">
                  <a:effectLst/>
                  <a:latin typeface="黑体" pitchFamily="49" charset="-122"/>
                </a:rPr>
                <a:t>先与后或，除非另加括号。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1774" name="Rectangle 34"/>
            <p:cNvSpPr>
              <a:spLocks noChangeArrowheads="1"/>
            </p:cNvSpPr>
            <p:nvPr/>
          </p:nvSpPr>
          <p:spPr bwMode="auto">
            <a:xfrm>
              <a:off x="0" y="311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使用反演规则时，应注意保持原函数式中的运算</a:t>
              </a:r>
            </a:p>
          </p:txBody>
        </p:sp>
      </p:grpSp>
      <p:grpSp>
        <p:nvGrpSpPr>
          <p:cNvPr id="115766" name="Group 54"/>
          <p:cNvGrpSpPr>
            <a:grpSpLocks/>
          </p:cNvGrpSpPr>
          <p:nvPr/>
        </p:nvGrpSpPr>
        <p:grpSpPr bwMode="auto">
          <a:xfrm>
            <a:off x="381000" y="896938"/>
            <a:ext cx="5775325" cy="668337"/>
            <a:chOff x="240" y="565"/>
            <a:chExt cx="3638" cy="421"/>
          </a:xfrm>
        </p:grpSpPr>
        <p:sp>
          <p:nvSpPr>
            <p:cNvPr id="31768" name="Rectangle 29"/>
            <p:cNvSpPr>
              <a:spLocks noChangeArrowheads="1"/>
            </p:cNvSpPr>
            <p:nvPr/>
          </p:nvSpPr>
          <p:spPr bwMode="auto">
            <a:xfrm>
              <a:off x="240" y="56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即由</a:t>
              </a:r>
            </a:p>
          </p:txBody>
        </p:sp>
        <p:graphicFrame>
          <p:nvGraphicFramePr>
            <p:cNvPr id="31769" name="Object 47"/>
            <p:cNvGraphicFramePr>
              <a:graphicFrameLocks noChangeAspect="1"/>
            </p:cNvGraphicFramePr>
            <p:nvPr/>
          </p:nvGraphicFramePr>
          <p:xfrm>
            <a:off x="816" y="624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0" name="Equation" r:id="rId4" imgW="1308240" imgH="304920" progId="Equation.3">
                    <p:embed/>
                  </p:oleObj>
                </mc:Choice>
                <mc:Fallback>
                  <p:oleObj name="Equation" r:id="rId4" imgW="1308240" imgH="304920" progId="Equation.3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1334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2160" y="57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求</a:t>
              </a:r>
            </a:p>
          </p:txBody>
        </p:sp>
        <p:graphicFrame>
          <p:nvGraphicFramePr>
            <p:cNvPr id="31771" name="Object 49"/>
            <p:cNvGraphicFramePr>
              <a:graphicFrameLocks noChangeAspect="1"/>
            </p:cNvGraphicFramePr>
            <p:nvPr/>
          </p:nvGraphicFramePr>
          <p:xfrm>
            <a:off x="2544" y="576"/>
            <a:ext cx="13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1" name="Equation" r:id="rId6" imgW="1308240" imgH="355680" progId="Equation.3">
                    <p:embed/>
                  </p:oleObj>
                </mc:Choice>
                <mc:Fallback>
                  <p:oleObj name="Equation" r:id="rId6" imgW="1308240" imgH="355680" progId="Equation.3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576"/>
                          <a:ext cx="133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67" name="Group 55"/>
          <p:cNvGrpSpPr>
            <a:grpSpLocks/>
          </p:cNvGrpSpPr>
          <p:nvPr/>
        </p:nvGrpSpPr>
        <p:grpSpPr bwMode="auto">
          <a:xfrm>
            <a:off x="685800" y="1524000"/>
            <a:ext cx="2063750" cy="3228975"/>
            <a:chOff x="2784" y="854"/>
            <a:chExt cx="1300" cy="2034"/>
          </a:xfrm>
        </p:grpSpPr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2" name="Rectangle 19"/>
            <p:cNvSpPr>
              <a:spLocks noChangeArrowheads="1"/>
            </p:cNvSpPr>
            <p:nvPr/>
          </p:nvSpPr>
          <p:spPr bwMode="auto">
            <a:xfrm>
              <a:off x="3312" y="15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552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600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3600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8" name="Rectangle 17"/>
            <p:cNvSpPr>
              <a:spLocks noChangeArrowheads="1"/>
            </p:cNvSpPr>
            <p:nvPr/>
          </p:nvSpPr>
          <p:spPr bwMode="auto">
            <a:xfrm>
              <a:off x="3312" y="85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0   1</a:t>
              </a:r>
            </a:p>
          </p:txBody>
        </p:sp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312" y="123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1   0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3840" y="19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>
              <a:off x="2784" y="1104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0" name="Oval 38"/>
            <p:cNvSpPr>
              <a:spLocks noChangeArrowheads="1"/>
            </p:cNvSpPr>
            <p:nvPr/>
          </p:nvSpPr>
          <p:spPr bwMode="auto">
            <a:xfrm>
              <a:off x="340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3984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64" name="Object 50"/>
            <p:cNvGraphicFramePr>
              <a:graphicFrameLocks noChangeAspect="1"/>
            </p:cNvGraphicFramePr>
            <p:nvPr/>
          </p:nvGraphicFramePr>
          <p:xfrm>
            <a:off x="3312" y="2304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2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04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1"/>
            <p:cNvGraphicFramePr>
              <a:graphicFrameLocks noChangeAspect="1"/>
            </p:cNvGraphicFramePr>
            <p:nvPr/>
          </p:nvGraphicFramePr>
          <p:xfrm>
            <a:off x="3840" y="25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3" name="Equation" r:id="rId10" imgW="216000" imgH="241200" progId="Equation.3">
                    <p:embed/>
                  </p:oleObj>
                </mc:Choice>
                <mc:Fallback>
                  <p:oleObj name="Equation" r:id="rId10" imgW="216000" imgH="24120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2"/>
            <p:cNvGraphicFramePr>
              <a:graphicFrameLocks noChangeAspect="1"/>
            </p:cNvGraphicFramePr>
            <p:nvPr/>
          </p:nvGraphicFramePr>
          <p:xfrm>
            <a:off x="3840" y="2208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4" name="Equation" r:id="rId12" imgW="216000" imgH="304920" progId="Equation.3">
                    <p:embed/>
                  </p:oleObj>
                </mc:Choice>
                <mc:Fallback>
                  <p:oleObj name="Equation" r:id="rId12" imgW="216000" imgH="30492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53"/>
            <p:cNvGraphicFramePr>
              <a:graphicFrameLocks noChangeAspect="1"/>
            </p:cNvGraphicFramePr>
            <p:nvPr/>
          </p:nvGraphicFramePr>
          <p:xfrm>
            <a:off x="3312" y="2544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5" name="Equation" r:id="rId14" imgW="216000" imgH="304920" progId="Equation.3">
                    <p:embed/>
                  </p:oleObj>
                </mc:Choice>
                <mc:Fallback>
                  <p:oleObj name="Equation" r:id="rId14" imgW="216000" imgH="30492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44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51" name="Rectangle 1039"/>
          <p:cNvSpPr>
            <a:spLocks noChangeArrowheads="1"/>
          </p:cNvSpPr>
          <p:nvPr/>
        </p:nvSpPr>
        <p:spPr bwMode="auto">
          <a:xfrm>
            <a:off x="3857620" y="1928802"/>
            <a:ext cx="41434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，</a:t>
            </a:r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 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互换，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000892" y="285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求反函数！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Rectangle 1039"/>
          <p:cNvSpPr>
            <a:spLocks noChangeArrowheads="1"/>
          </p:cNvSpPr>
          <p:nvPr/>
        </p:nvSpPr>
        <p:spPr bwMode="auto">
          <a:xfrm>
            <a:off x="6072198" y="2708972"/>
            <a:ext cx="2928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运算次序</a:t>
            </a:r>
            <a:endParaRPr lang="en-US" altLang="zh-CN" sz="3200" dirty="0" smtClean="0">
              <a:effectLst/>
              <a:latin typeface="黑体" pitchFamily="49" charset="-122"/>
            </a:endParaRPr>
          </a:p>
          <a:p>
            <a:pPr algn="ctr"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</a:rPr>
              <a:t>不变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！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3786182" y="2928934"/>
            <a:ext cx="3214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与，或互换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87818" y="4000504"/>
            <a:ext cx="5113338" cy="599061"/>
            <a:chOff x="8929718" y="842946"/>
            <a:chExt cx="5113338" cy="599061"/>
          </a:xfrm>
        </p:grpSpPr>
        <p:graphicFrame>
          <p:nvGraphicFramePr>
            <p:cNvPr id="33" name="Object 52"/>
            <p:cNvGraphicFramePr>
              <a:graphicFrameLocks noChangeAspect="1"/>
            </p:cNvGraphicFramePr>
            <p:nvPr/>
          </p:nvGraphicFramePr>
          <p:xfrm>
            <a:off x="9556788" y="842946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6"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6788" y="842946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1039"/>
            <p:cNvSpPr>
              <a:spLocks noChangeArrowheads="1"/>
            </p:cNvSpPr>
            <p:nvPr/>
          </p:nvSpPr>
          <p:spPr bwMode="auto">
            <a:xfrm>
              <a:off x="8929718" y="857232"/>
              <a:ext cx="511333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互换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533400" y="3048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例1：</a:t>
            </a:r>
          </a:p>
        </p:txBody>
      </p:sp>
      <p:graphicFrame>
        <p:nvGraphicFramePr>
          <p:cNvPr id="32771" name="Object 36"/>
          <p:cNvGraphicFramePr>
            <a:graphicFrameLocks noChangeAspect="1"/>
          </p:cNvGraphicFramePr>
          <p:nvPr/>
        </p:nvGraphicFramePr>
        <p:xfrm>
          <a:off x="1476375" y="333375"/>
          <a:ext cx="31448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" name="Equation" r:id="rId4" imgW="1968840" imgH="355680" progId="Equation.3">
                  <p:embed/>
                </p:oleObj>
              </mc:Choice>
              <mc:Fallback>
                <p:oleObj name="Equation" r:id="rId4" imgW="1968840" imgH="355680" progId="Equation.3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3375"/>
                        <a:ext cx="31448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000628" y="285728"/>
          <a:ext cx="3714776" cy="64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" name="Equation" r:id="rId6" imgW="1473120" imgH="266400" progId="Equation.DSMT4">
                  <p:embed/>
                </p:oleObj>
              </mc:Choice>
              <mc:Fallback>
                <p:oleObj name="Equation" r:id="rId6" imgW="1473120" imgH="2664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85728"/>
                        <a:ext cx="3714776" cy="644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539750" y="1341438"/>
            <a:ext cx="2979738" cy="655637"/>
            <a:chOff x="336" y="864"/>
            <a:chExt cx="1877" cy="413"/>
          </a:xfrm>
        </p:grpSpPr>
        <p:sp>
          <p:nvSpPr>
            <p:cNvPr id="32784" name="Rectangle 34"/>
            <p:cNvSpPr>
              <a:spLocks noChangeArrowheads="1"/>
            </p:cNvSpPr>
            <p:nvPr/>
          </p:nvSpPr>
          <p:spPr bwMode="auto">
            <a:xfrm>
              <a:off x="336" y="91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例2：</a:t>
              </a:r>
            </a:p>
          </p:txBody>
        </p:sp>
        <p:graphicFrame>
          <p:nvGraphicFramePr>
            <p:cNvPr id="32785" name="Object 38"/>
            <p:cNvGraphicFramePr>
              <a:graphicFrameLocks noChangeAspect="1"/>
            </p:cNvGraphicFramePr>
            <p:nvPr/>
          </p:nvGraphicFramePr>
          <p:xfrm>
            <a:off x="960" y="864"/>
            <a:ext cx="125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0" name="Equation" r:id="rId8" imgW="1232280" imgH="355680" progId="Equation.3">
                    <p:embed/>
                  </p:oleObj>
                </mc:Choice>
                <mc:Fallback>
                  <p:oleObj name="Equation" r:id="rId8" imgW="1232280" imgH="355680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1253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059240" y="1285878"/>
            <a:ext cx="4919665" cy="642938"/>
            <a:chOff x="4059240" y="1285878"/>
            <a:chExt cx="4919665" cy="642938"/>
          </a:xfrm>
        </p:grpSpPr>
        <p:sp>
          <p:nvSpPr>
            <p:cNvPr id="32782" name="Rectangle 35"/>
            <p:cNvSpPr>
              <a:spLocks noChangeArrowheads="1"/>
            </p:cNvSpPr>
            <p:nvPr/>
          </p:nvSpPr>
          <p:spPr bwMode="auto">
            <a:xfrm>
              <a:off x="6045204" y="1341441"/>
              <a:ext cx="2933701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(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直接去掉反号)</a:t>
              </a:r>
            </a:p>
          </p:txBody>
        </p:sp>
        <p:graphicFrame>
          <p:nvGraphicFramePr>
            <p:cNvPr id="32783" name="Object 39"/>
            <p:cNvGraphicFramePr>
              <a:graphicFrameLocks noChangeAspect="1"/>
            </p:cNvGraphicFramePr>
            <p:nvPr/>
          </p:nvGraphicFramePr>
          <p:xfrm>
            <a:off x="4059240" y="1285878"/>
            <a:ext cx="2084389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1" name="Equation" r:id="rId10" imgW="876240" imgH="241200" progId="Equation.DSMT4">
                    <p:embed/>
                  </p:oleObj>
                </mc:Choice>
                <mc:Fallback>
                  <p:oleObj name="Equation" r:id="rId10" imgW="876240" imgH="241200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240" y="1285878"/>
                          <a:ext cx="2084389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76" name="Object 40"/>
          <p:cNvGraphicFramePr>
            <a:graphicFrameLocks noChangeAspect="1"/>
          </p:cNvGraphicFramePr>
          <p:nvPr/>
        </p:nvGraphicFramePr>
        <p:xfrm>
          <a:off x="895444" y="2071688"/>
          <a:ext cx="794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2" name="Equation" r:id="rId12" imgW="3429000" imgH="291960" progId="Equation.DSMT4">
                  <p:embed/>
                </p:oleObj>
              </mc:Choice>
              <mc:Fallback>
                <p:oleObj name="Equation" r:id="rId12" imgW="3429000" imgH="29196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44" y="2071688"/>
                        <a:ext cx="79406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428596" y="3571876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其实反演规则就是摩根律的推广。</a:t>
            </a:r>
          </a:p>
        </p:txBody>
      </p:sp>
      <p:grpSp>
        <p:nvGrpSpPr>
          <p:cNvPr id="116790" name="Group 54"/>
          <p:cNvGrpSpPr>
            <a:grpSpLocks/>
          </p:cNvGrpSpPr>
          <p:nvPr/>
        </p:nvGrpSpPr>
        <p:grpSpPr bwMode="auto">
          <a:xfrm>
            <a:off x="323850" y="4441848"/>
            <a:ext cx="4535488" cy="661987"/>
            <a:chOff x="204" y="2659"/>
            <a:chExt cx="2857" cy="417"/>
          </a:xfrm>
        </p:grpSpPr>
        <p:sp>
          <p:nvSpPr>
            <p:cNvPr id="32780" name="Rectangle 44"/>
            <p:cNvSpPr>
              <a:spLocks noChangeArrowheads="1"/>
            </p:cNvSpPr>
            <p:nvPr/>
          </p:nvSpPr>
          <p:spPr bwMode="auto">
            <a:xfrm>
              <a:off x="204" y="27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</a:t>
              </a:r>
              <a:r>
                <a:rPr lang="en-US" altLang="zh-CN" sz="3200" dirty="0">
                  <a:effectLst/>
                  <a:latin typeface="黑体" pitchFamily="49" charset="-122"/>
                </a:rPr>
                <a:t>3</a:t>
              </a:r>
              <a:r>
                <a:rPr lang="zh-CN" altLang="en-US" sz="3200" dirty="0">
                  <a:effectLst/>
                  <a:latin typeface="黑体" pitchFamily="49" charset="-122"/>
                </a:rPr>
                <a:t>：</a:t>
              </a:r>
            </a:p>
          </p:txBody>
        </p:sp>
        <p:graphicFrame>
          <p:nvGraphicFramePr>
            <p:cNvPr id="32781" name="Object 45"/>
            <p:cNvGraphicFramePr>
              <a:graphicFrameLocks noChangeAspect="1"/>
            </p:cNvGraphicFramePr>
            <p:nvPr/>
          </p:nvGraphicFramePr>
          <p:xfrm>
            <a:off x="975" y="2659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3" name="公式" r:id="rId14" imgW="1905480" imgH="355680" progId="Equation.3">
                    <p:embed/>
                  </p:oleObj>
                </mc:Choice>
                <mc:Fallback>
                  <p:oleObj name="公式" r:id="rId14" imgW="1905480" imgH="355680" progId="Equation.3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208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83" name="Rectangle 47"/>
          <p:cNvSpPr>
            <a:spLocks noChangeArrowheads="1"/>
          </p:cNvSpPr>
          <p:nvPr/>
        </p:nvSpPr>
        <p:spPr bwMode="auto">
          <a:xfrm>
            <a:off x="1274772" y="523401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按反演规则可直接写出：</a:t>
            </a:r>
          </a:p>
        </p:txBody>
      </p:sp>
      <p:graphicFrame>
        <p:nvGraphicFramePr>
          <p:cNvPr id="1167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1397000" y="6030935"/>
          <a:ext cx="3848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4" name="Equation" r:id="rId16" imgW="1498320" imgH="266400" progId="Equation.DSMT4">
                  <p:embed/>
                </p:oleObj>
              </mc:Choice>
              <mc:Fallback>
                <p:oleObj name="Equation" r:id="rId16" imgW="1498320" imgH="266400" progId="Equation.DSMT4">
                  <p:embed/>
                  <p:pic>
                    <p:nvPicPr>
                      <p:cNvPr id="0" name="Picture 3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6030935"/>
                        <a:ext cx="38481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3571868" y="1344027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①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85720" y="214311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②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57158" y="522132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①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7290" y="2857496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（原函数两边取非，摩根律化简）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30302" y="1855794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若用摩根律则先对原函数两边取非，得：</a:t>
            </a:r>
          </a:p>
        </p:txBody>
      </p:sp>
      <p:graphicFrame>
        <p:nvGraphicFramePr>
          <p:cNvPr id="250885" name="Object 5"/>
          <p:cNvGraphicFramePr>
            <a:graphicFrameLocks noGrp="1" noChangeAspect="1"/>
          </p:cNvGraphicFramePr>
          <p:nvPr>
            <p:ph/>
          </p:nvPr>
        </p:nvGraphicFramePr>
        <p:xfrm>
          <a:off x="539750" y="2928934"/>
          <a:ext cx="6963047" cy="142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3" imgW="2857320" imgH="583920" progId="Equation.DSMT4">
                  <p:embed/>
                </p:oleObj>
              </mc:Choice>
              <mc:Fallback>
                <p:oleObj name="Equation" r:id="rId3" imgW="2857320" imgH="583920" progId="Equation.DSMT4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8934"/>
                        <a:ext cx="6963047" cy="1423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57158" y="642918"/>
            <a:ext cx="4535488" cy="661987"/>
            <a:chOff x="204" y="2659"/>
            <a:chExt cx="2857" cy="417"/>
          </a:xfrm>
        </p:grpSpPr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204" y="27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</a:t>
              </a:r>
              <a:r>
                <a:rPr lang="en-US" altLang="zh-CN" sz="3200">
                  <a:effectLst/>
                  <a:latin typeface="黑体" pitchFamily="49" charset="-122"/>
                </a:rPr>
                <a:t>3</a:t>
              </a:r>
              <a:r>
                <a:rPr lang="zh-CN" altLang="en-US" sz="3200">
                  <a:effectLst/>
                  <a:latin typeface="黑体" pitchFamily="49" charset="-122"/>
                </a:rPr>
                <a:t>：</a:t>
              </a:r>
            </a:p>
          </p:txBody>
        </p:sp>
        <p:graphicFrame>
          <p:nvGraphicFramePr>
            <p:cNvPr id="7" name="Object 45"/>
            <p:cNvGraphicFramePr>
              <a:graphicFrameLocks noChangeAspect="1"/>
            </p:cNvGraphicFramePr>
            <p:nvPr/>
          </p:nvGraphicFramePr>
          <p:xfrm>
            <a:off x="975" y="2659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2" name="公式" r:id="rId5" imgW="1905480" imgH="355680" progId="Equation.3">
                    <p:embed/>
                  </p:oleObj>
                </mc:Choice>
                <mc:Fallback>
                  <p:oleObj name="公式" r:id="rId5" imgW="1905480" imgH="35568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208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42844" y="1857364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②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三、对偶规则 （</a:t>
            </a:r>
            <a:r>
              <a:rPr lang="en-US" altLang="zh-CN" sz="3200">
                <a:effectLst/>
                <a:latin typeface="黑体" pitchFamily="49" charset="-122"/>
              </a:rPr>
              <a:t>Duality Principle</a:t>
            </a:r>
            <a:r>
              <a:rPr lang="zh-CN" altLang="en-US" sz="3200">
                <a:effectLst/>
                <a:latin typeface="黑体" pitchFamily="49" charset="-122"/>
              </a:rPr>
              <a:t>）</a:t>
            </a:r>
          </a:p>
        </p:txBody>
      </p:sp>
      <p:sp>
        <p:nvSpPr>
          <p:cNvPr id="144462" name="Rectangle 1102"/>
          <p:cNvSpPr>
            <a:spLocks noChangeArrowheads="1"/>
          </p:cNvSpPr>
          <p:nvPr/>
        </p:nvSpPr>
        <p:spPr bwMode="auto">
          <a:xfrm>
            <a:off x="0" y="151762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对偶规则在数学上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很难定义</a:t>
            </a:r>
            <a:r>
              <a:rPr lang="zh-CN" altLang="en-US" sz="3200">
                <a:effectLst/>
                <a:latin typeface="黑体" pitchFamily="49" charset="-122"/>
              </a:rPr>
              <a:t>，因为在不同领域，如几何（二维平面，点线），代数（加减，乘除，乘方开方），物理（电子，质子）等，对偶存在不同的定义。中国传统有</a:t>
            </a:r>
            <a:r>
              <a:rPr lang="en-US" altLang="zh-CN" sz="3200">
                <a:effectLst/>
                <a:latin typeface="黑体" pitchFamily="49" charset="-122"/>
              </a:rPr>
              <a:t>: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太极阴阳</a:t>
            </a:r>
          </a:p>
        </p:txBody>
      </p:sp>
      <p:sp>
        <p:nvSpPr>
          <p:cNvPr id="144463" name="Rectangle 1103"/>
          <p:cNvSpPr>
            <a:spLocks noChangeArrowheads="1"/>
          </p:cNvSpPr>
          <p:nvPr/>
        </p:nvSpPr>
        <p:spPr bwMode="auto">
          <a:xfrm>
            <a:off x="0" y="4395118"/>
            <a:ext cx="9144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对偶性在数学上是这样一种性质：根据一个结论，我们可以轻易得到另外一个同样重要的结论。它反映出，很多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结论具有两面性</a:t>
            </a:r>
            <a:r>
              <a:rPr lang="zh-CN" altLang="en-US" sz="3200" dirty="0">
                <a:effectLst/>
                <a:latin typeface="黑体" pitchFamily="49" charset="-122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-36545" y="5556272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(3) (</a:t>
            </a:r>
            <a:r>
              <a:rPr lang="en-US" altLang="zh-CN" sz="3200" dirty="0" smtClean="0">
                <a:effectLst/>
                <a:latin typeface="黑体" pitchFamily="49" charset="-122"/>
              </a:rPr>
              <a:t>F`)`=F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5618" y="6064272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即对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就得原函数本身。</a:t>
            </a:r>
          </a:p>
        </p:txBody>
      </p:sp>
      <p:sp>
        <p:nvSpPr>
          <p:cNvPr id="192564" name="Rectangle 2100"/>
          <p:cNvSpPr>
            <a:spLocks noChangeArrowheads="1"/>
          </p:cNvSpPr>
          <p:nvPr/>
        </p:nvSpPr>
        <p:spPr bwMode="auto">
          <a:xfrm>
            <a:off x="-71470" y="5056210"/>
            <a:ext cx="892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(2)若两个逻辑式相等，则它们的对偶式也相等。</a:t>
            </a:r>
          </a:p>
        </p:txBody>
      </p:sp>
      <p:sp>
        <p:nvSpPr>
          <p:cNvPr id="192565" name="Rectangle 2101"/>
          <p:cNvSpPr>
            <a:spLocks noChangeArrowheads="1"/>
          </p:cNvSpPr>
          <p:nvPr/>
        </p:nvSpPr>
        <p:spPr bwMode="auto">
          <a:xfrm>
            <a:off x="-71470" y="4479947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(1)若一个定理是正确的，则其对偶式也一定正确。</a:t>
            </a:r>
          </a:p>
        </p:txBody>
      </p:sp>
      <p:sp>
        <p:nvSpPr>
          <p:cNvPr id="192566" name="Rectangle 2102"/>
          <p:cNvSpPr>
            <a:spLocks noChangeArrowheads="1"/>
          </p:cNvSpPr>
          <p:nvPr/>
        </p:nvSpPr>
        <p:spPr bwMode="auto">
          <a:xfrm>
            <a:off x="-71470" y="3832247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结论:</a:t>
            </a:r>
          </a:p>
        </p:txBody>
      </p:sp>
      <p:sp>
        <p:nvSpPr>
          <p:cNvPr id="35847" name="Rectangle 210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61263" y="62849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  <a:effectLst/>
                <a:latin typeface="黑体" pitchFamily="49" charset="-122"/>
              </a:rPr>
              <a:t>公式链接</a:t>
            </a:r>
          </a:p>
        </p:txBody>
      </p:sp>
      <p:grpSp>
        <p:nvGrpSpPr>
          <p:cNvPr id="192568" name="Group 2104"/>
          <p:cNvGrpSpPr>
            <a:grpSpLocks/>
          </p:cNvGrpSpPr>
          <p:nvPr/>
        </p:nvGrpSpPr>
        <p:grpSpPr bwMode="auto">
          <a:xfrm>
            <a:off x="638175" y="74613"/>
            <a:ext cx="6686551" cy="579437"/>
            <a:chOff x="288" y="528"/>
            <a:chExt cx="4212" cy="365"/>
          </a:xfrm>
        </p:grpSpPr>
        <p:sp>
          <p:nvSpPr>
            <p:cNvPr id="35870" name="Rectangle 2105"/>
            <p:cNvSpPr>
              <a:spLocks noChangeArrowheads="1"/>
            </p:cNvSpPr>
            <p:nvPr/>
          </p:nvSpPr>
          <p:spPr bwMode="auto">
            <a:xfrm>
              <a:off x="288" y="528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 smtClean="0">
                  <a:effectLst/>
                  <a:latin typeface="黑体" pitchFamily="49" charset="-122"/>
                </a:rPr>
                <a:t>由 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F(A，B，C   )</a:t>
              </a:r>
              <a:r>
                <a:rPr lang="zh-CN" altLang="en-US" sz="3200" dirty="0" smtClean="0">
                  <a:effectLst/>
                  <a:latin typeface="黑体" pitchFamily="49" charset="-122"/>
                </a:rPr>
                <a:t>求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F`(A，B，C   )</a:t>
              </a:r>
              <a:endParaRPr lang="en-US" altLang="zh-CN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5871" name="Object 2106"/>
            <p:cNvGraphicFramePr>
              <a:graphicFrameLocks noChangeAspect="1"/>
            </p:cNvGraphicFramePr>
            <p:nvPr/>
          </p:nvGraphicFramePr>
          <p:xfrm>
            <a:off x="1968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7" name="Equation" r:id="rId5" imgW="254160" imgH="101520" progId="Equation.3">
                    <p:embed/>
                  </p:oleObj>
                </mc:Choice>
                <mc:Fallback>
                  <p:oleObj name="Equation" r:id="rId5" imgW="254160" imgH="101520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2107"/>
            <p:cNvGraphicFramePr>
              <a:graphicFrameLocks noChangeAspect="1"/>
            </p:cNvGraphicFramePr>
            <p:nvPr/>
          </p:nvGraphicFramePr>
          <p:xfrm>
            <a:off x="3984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8" name="Equation" r:id="rId7" imgW="254160" imgH="101520" progId="Equation.3">
                    <p:embed/>
                  </p:oleObj>
                </mc:Choice>
                <mc:Fallback>
                  <p:oleObj name="Equation" r:id="rId7" imgW="254160" imgH="10152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2572" name="Group 2108"/>
          <p:cNvGrpSpPr>
            <a:grpSpLocks/>
          </p:cNvGrpSpPr>
          <p:nvPr/>
        </p:nvGrpSpPr>
        <p:grpSpPr bwMode="auto">
          <a:xfrm>
            <a:off x="900113" y="1219205"/>
            <a:ext cx="2495550" cy="2924175"/>
            <a:chOff x="432" y="912"/>
            <a:chExt cx="1572" cy="1842"/>
          </a:xfrm>
        </p:grpSpPr>
        <p:sp>
          <p:nvSpPr>
            <p:cNvPr id="192573" name="Line 2109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4" name="Line 2110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5" name="Line 2111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6" name="Line 2112"/>
            <p:cNvSpPr>
              <a:spLocks noChangeShapeType="1"/>
            </p:cNvSpPr>
            <p:nvPr/>
          </p:nvSpPr>
          <p:spPr bwMode="auto">
            <a:xfrm>
              <a:off x="1152" y="260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7" name="Line 2113"/>
            <p:cNvSpPr>
              <a:spLocks noChangeShapeType="1"/>
            </p:cNvSpPr>
            <p:nvPr/>
          </p:nvSpPr>
          <p:spPr bwMode="auto">
            <a:xfrm>
              <a:off x="1152" y="236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56" name="Rectangle 2114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35857" name="Rectangle 2115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58" name="Rectangle 2116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59" name="Rectangle 2117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60" name="Rectangle 2118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61" name="Rectangle 2119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92584" name="Oval 2120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85" name="Oval 2121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864" name="Object 2122"/>
            <p:cNvGraphicFramePr>
              <a:graphicFrameLocks noChangeAspect="1"/>
            </p:cNvGraphicFramePr>
            <p:nvPr/>
          </p:nvGraphicFramePr>
          <p:xfrm>
            <a:off x="864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9" name="Equation" r:id="rId9" imgW="216000" imgH="241200" progId="Equation.3">
                    <p:embed/>
                  </p:oleObj>
                </mc:Choice>
                <mc:Fallback>
                  <p:oleObj name="Equation" r:id="rId9" imgW="216000" imgH="24120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123"/>
            <p:cNvGraphicFramePr>
              <a:graphicFrameLocks noChangeAspect="1"/>
            </p:cNvGraphicFramePr>
            <p:nvPr/>
          </p:nvGraphicFramePr>
          <p:xfrm>
            <a:off x="1680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0" name="Equation" r:id="rId11" imgW="216000" imgH="241200" progId="Equation.3">
                    <p:embed/>
                  </p:oleObj>
                </mc:Choice>
                <mc:Fallback>
                  <p:oleObj name="Equation" r:id="rId11" imgW="216000" imgH="24120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124"/>
            <p:cNvGraphicFramePr>
              <a:graphicFrameLocks noChangeAspect="1"/>
            </p:cNvGraphicFramePr>
            <p:nvPr/>
          </p:nvGraphicFramePr>
          <p:xfrm>
            <a:off x="864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1" name="Equation" r:id="rId13" imgW="216000" imgH="304920" progId="Equation.3">
                    <p:embed/>
                  </p:oleObj>
                </mc:Choice>
                <mc:Fallback>
                  <p:oleObj name="Equation" r:id="rId13" imgW="216000" imgH="304920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125"/>
            <p:cNvGraphicFramePr>
              <a:graphicFrameLocks noChangeAspect="1"/>
            </p:cNvGraphicFramePr>
            <p:nvPr/>
          </p:nvGraphicFramePr>
          <p:xfrm>
            <a:off x="1680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2" name="Equation" r:id="rId15" imgW="216000" imgH="304920" progId="Equation.3">
                    <p:embed/>
                  </p:oleObj>
                </mc:Choice>
                <mc:Fallback>
                  <p:oleObj name="Equation" r:id="rId15" imgW="216000" imgH="304920" progId="Equation.3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90" name="Line 2126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91" name="AutoShape 2127"/>
            <p:cNvSpPr>
              <a:spLocks/>
            </p:cNvSpPr>
            <p:nvPr/>
          </p:nvSpPr>
          <p:spPr bwMode="auto">
            <a:xfrm>
              <a:off x="432" y="1104"/>
              <a:ext cx="288" cy="1584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715008" y="714356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F</a:t>
            </a:r>
            <a:r>
              <a:rPr lang="en-US" altLang="zh-CN" baseline="30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D</a:t>
            </a:r>
            <a:r>
              <a:rPr lang="en-US" altLang="zh-CN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(A，B，C   )</a:t>
            </a:r>
            <a:endParaRPr lang="en-US" altLang="zh-CN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aphicFrame>
        <p:nvGraphicFramePr>
          <p:cNvPr id="35" name="Object 2107"/>
          <p:cNvGraphicFramePr>
            <a:graphicFrameLocks noChangeAspect="1"/>
          </p:cNvGraphicFramePr>
          <p:nvPr/>
        </p:nvGraphicFramePr>
        <p:xfrm>
          <a:off x="8197850" y="938213"/>
          <a:ext cx="3206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" name="Equation" r:id="rId17" imgW="190440" imgH="101520" progId="Equation.DSMT4">
                  <p:embed/>
                </p:oleObj>
              </mc:Choice>
              <mc:Fallback>
                <p:oleObj name="Equation" r:id="rId17" imgW="190440" imgH="1015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938213"/>
                        <a:ext cx="320675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3929058" y="785794"/>
            <a:ext cx="221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教材记为</a:t>
            </a:r>
            <a:endParaRPr lang="zh-CN" altLang="en-US" sz="3200" dirty="0"/>
          </a:p>
        </p:txBody>
      </p:sp>
      <p:sp>
        <p:nvSpPr>
          <p:cNvPr id="37" name="Rectangle 1039"/>
          <p:cNvSpPr>
            <a:spLocks noChangeArrowheads="1"/>
          </p:cNvSpPr>
          <p:nvPr/>
        </p:nvSpPr>
        <p:spPr bwMode="auto">
          <a:xfrm>
            <a:off x="3857620" y="1472617"/>
            <a:ext cx="41434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，</a:t>
            </a:r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 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互换，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38" name="Rectangle 1039"/>
          <p:cNvSpPr>
            <a:spLocks noChangeArrowheads="1"/>
          </p:cNvSpPr>
          <p:nvPr/>
        </p:nvSpPr>
        <p:spPr bwMode="auto">
          <a:xfrm>
            <a:off x="6072198" y="2423220"/>
            <a:ext cx="2928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运算次序</a:t>
            </a:r>
            <a:endParaRPr lang="en-US" altLang="zh-CN" sz="3200" dirty="0" smtClean="0">
              <a:effectLst/>
              <a:latin typeface="黑体" pitchFamily="49" charset="-122"/>
            </a:endParaRPr>
          </a:p>
          <a:p>
            <a:pPr algn="ctr"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</a:rPr>
              <a:t>不变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！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3786182" y="2472749"/>
            <a:ext cx="3214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与，或互换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6348" y="3462360"/>
            <a:ext cx="5113338" cy="609582"/>
            <a:chOff x="8929718" y="842946"/>
            <a:chExt cx="5113338" cy="609582"/>
          </a:xfrm>
        </p:grpSpPr>
        <p:graphicFrame>
          <p:nvGraphicFramePr>
            <p:cNvPr id="41" name="Object 52"/>
            <p:cNvGraphicFramePr>
              <a:graphicFrameLocks noChangeAspect="1"/>
            </p:cNvGraphicFramePr>
            <p:nvPr/>
          </p:nvGraphicFramePr>
          <p:xfrm>
            <a:off x="9556788" y="842946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4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6788" y="842946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039"/>
            <p:cNvSpPr>
              <a:spLocks noChangeArrowheads="1"/>
            </p:cNvSpPr>
            <p:nvPr/>
          </p:nvSpPr>
          <p:spPr bwMode="auto">
            <a:xfrm>
              <a:off x="8929718" y="867753"/>
              <a:ext cx="511333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不变！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build="p" autoUpdateAnimBg="0"/>
      <p:bldP spid="192564" grpId="0" build="p" autoUpdateAnimBg="0"/>
      <p:bldP spid="192565" grpId="0" build="p" autoUpdateAnimBg="0"/>
      <p:bldP spid="19256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81000" y="492125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利用对偶规则有时可以简化等式的证明。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57200" y="1412875"/>
            <a:ext cx="5195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例：试证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533400" y="2420938"/>
            <a:ext cx="6284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令: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=A+BC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=(A+B)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·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533400" y="35004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求两个函数的对偶: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533400" y="4262438"/>
            <a:ext cx="695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`=A(B+C)=AB+AC   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`=AB+AC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533400" y="5538788"/>
            <a:ext cx="661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因为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  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所以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得证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p" autoUpdateAnimBg="0"/>
      <p:bldP spid="348167" grpId="0" build="p" autoUpdateAnimBg="0"/>
      <p:bldP spid="348168" grpId="0" build="p" autoUpdateAnimBg="0"/>
      <p:bldP spid="34816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152400"/>
            <a:ext cx="6732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四、展开规则 </a:t>
            </a:r>
            <a:r>
              <a:rPr lang="en-US" altLang="zh-CN" sz="3200">
                <a:effectLst/>
                <a:latin typeface="黑体" pitchFamily="49" charset="-122"/>
              </a:rPr>
              <a:t>(Expansion Rule)</a:t>
            </a:r>
          </a:p>
        </p:txBody>
      </p: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0" y="1173163"/>
            <a:ext cx="8899525" cy="1466850"/>
            <a:chOff x="0" y="739"/>
            <a:chExt cx="5606" cy="924"/>
          </a:xfrm>
        </p:grpSpPr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158" y="739"/>
              <a:ext cx="54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一个多变量函数</a:t>
              </a:r>
              <a:r>
                <a:rPr lang="en-US" altLang="zh-CN" sz="3200">
                  <a:effectLst/>
                  <a:latin typeface="黑体" pitchFamily="49" charset="-122"/>
                </a:rPr>
                <a:t>F=f(X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en-US" altLang="zh-CN" sz="3200">
                  <a:effectLst/>
                  <a:latin typeface="黑体" pitchFamily="49" charset="-122"/>
                </a:rPr>
                <a:t>,X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r>
                <a:rPr lang="en-US" altLang="zh-CN" sz="3200">
                  <a:effectLst/>
                  <a:latin typeface="黑体" pitchFamily="49" charset="-122"/>
                </a:rPr>
                <a:t>,</a:t>
              </a:r>
              <a:r>
                <a:rPr lang="en-US" altLang="zh-CN">
                  <a:effectLst/>
                </a:rPr>
                <a:t>···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n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r>
                <a:rPr lang="zh-CN" altLang="en-US" sz="3200">
                  <a:effectLst/>
                  <a:latin typeface="黑体" pitchFamily="49" charset="-122"/>
                </a:rPr>
                <a:t>，可以将其中任</a:t>
              </a:r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0" y="1298"/>
              <a:ext cx="4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意一个变量，例如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zh-CN" altLang="en-US" sz="3200">
                  <a:effectLst/>
                  <a:latin typeface="黑体" pitchFamily="49" charset="-122"/>
                </a:rPr>
                <a:t>分离出来，并展开成：</a:t>
              </a:r>
            </a:p>
          </p:txBody>
        </p:sp>
      </p:grpSp>
      <p:grpSp>
        <p:nvGrpSpPr>
          <p:cNvPr id="252948" name="Group 20"/>
          <p:cNvGrpSpPr>
            <a:grpSpLocks/>
          </p:cNvGrpSpPr>
          <p:nvPr/>
        </p:nvGrpSpPr>
        <p:grpSpPr bwMode="auto">
          <a:xfrm>
            <a:off x="684215" y="2852734"/>
            <a:ext cx="7031040" cy="2001835"/>
            <a:chOff x="431" y="1797"/>
            <a:chExt cx="4429" cy="1261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431" y="1797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0"/>
            <p:cNvGraphicFramePr>
              <a:graphicFrameLocks noChangeAspect="1"/>
            </p:cNvGraphicFramePr>
            <p:nvPr/>
          </p:nvGraphicFramePr>
          <p:xfrm>
            <a:off x="662" y="2250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3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2250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2947" name="Group 19"/>
          <p:cNvGrpSpPr>
            <a:grpSpLocks/>
          </p:cNvGrpSpPr>
          <p:nvPr/>
        </p:nvGrpSpPr>
        <p:grpSpPr bwMode="auto">
          <a:xfrm>
            <a:off x="0" y="5084763"/>
            <a:ext cx="8769350" cy="1444625"/>
            <a:chOff x="0" y="3203"/>
            <a:chExt cx="5524" cy="910"/>
          </a:xfrm>
        </p:grpSpPr>
        <p:sp>
          <p:nvSpPr>
            <p:cNvPr id="37894" name="Rectangle 15"/>
            <p:cNvSpPr>
              <a:spLocks noChangeArrowheads="1"/>
            </p:cNvSpPr>
            <p:nvPr/>
          </p:nvSpPr>
          <p:spPr bwMode="auto">
            <a:xfrm>
              <a:off x="204" y="3203"/>
              <a:ext cx="5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上述算式之正确性的验证只要令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en-US" altLang="zh-CN" sz="3200">
                  <a:effectLst/>
                  <a:latin typeface="黑体" pitchFamily="49" charset="-122"/>
                </a:rPr>
                <a:t>=0</a:t>
              </a:r>
              <a:r>
                <a:rPr lang="zh-CN" altLang="en-US" sz="3200">
                  <a:effectLst/>
                  <a:latin typeface="黑体" pitchFamily="49" charset="-122"/>
                </a:rPr>
                <a:t>或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r>
                <a:rPr lang="zh-CN" altLang="en-US" sz="3200">
                  <a:effectLst/>
                  <a:latin typeface="黑体" pitchFamily="49" charset="-122"/>
                </a:rPr>
                <a:t>分别代</a:t>
              </a:r>
            </a:p>
          </p:txBody>
        </p:sp>
        <p:sp>
          <p:nvSpPr>
            <p:cNvPr id="37895" name="Rectangle 16"/>
            <p:cNvSpPr>
              <a:spLocks noChangeArrowheads="1"/>
            </p:cNvSpPr>
            <p:nvPr/>
          </p:nvSpPr>
          <p:spPr bwMode="auto">
            <a:xfrm>
              <a:off x="0" y="374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入便知。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68313" y="2603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例：试化简下列函数：</a:t>
            </a:r>
          </a:p>
        </p:txBody>
      </p:sp>
      <p:graphicFrame>
        <p:nvGraphicFramePr>
          <p:cNvPr id="3891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125538"/>
          <a:ext cx="6119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8" name="公式" r:id="rId3" imgW="3328200" imgH="355680" progId="Equation.3">
                  <p:embed/>
                </p:oleObj>
              </mc:Choice>
              <mc:Fallback>
                <p:oleObj name="公式" r:id="rId3" imgW="3328200" imgH="355680" progId="Equation.3">
                  <p:embed/>
                  <p:pic>
                    <p:nvPicPr>
                      <p:cNvPr id="0" name="Picture 1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61198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14" name="Group 14"/>
          <p:cNvGrpSpPr>
            <a:grpSpLocks/>
          </p:cNvGrpSpPr>
          <p:nvPr/>
        </p:nvGrpSpPr>
        <p:grpSpPr bwMode="auto">
          <a:xfrm>
            <a:off x="500063" y="1916113"/>
            <a:ext cx="7177088" cy="1941511"/>
            <a:chOff x="270" y="1207"/>
            <a:chExt cx="4521" cy="1223"/>
          </a:xfrm>
        </p:grpSpPr>
        <p:graphicFrame>
          <p:nvGraphicFramePr>
            <p:cNvPr id="38918" name="Object 7"/>
            <p:cNvGraphicFramePr>
              <a:graphicFrameLocks noChangeAspect="1"/>
            </p:cNvGraphicFramePr>
            <p:nvPr/>
          </p:nvGraphicFramePr>
          <p:xfrm>
            <a:off x="270" y="1530"/>
            <a:ext cx="4521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9" name="Equation" r:id="rId5" imgW="2603160" imgH="507960" progId="Equation.DSMT4">
                    <p:embed/>
                  </p:oleObj>
                </mc:Choice>
                <mc:Fallback>
                  <p:oleObj name="Equation" r:id="rId5" imgW="2603160" imgH="50796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1530"/>
                          <a:ext cx="4521" cy="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Rectangle 10"/>
            <p:cNvSpPr>
              <a:spLocks noChangeArrowheads="1"/>
            </p:cNvSpPr>
            <p:nvPr/>
          </p:nvSpPr>
          <p:spPr bwMode="auto">
            <a:xfrm>
              <a:off x="295" y="120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解：</a:t>
              </a:r>
            </a:p>
          </p:txBody>
        </p:sp>
      </p:grpSp>
      <p:graphicFrame>
        <p:nvGraphicFramePr>
          <p:cNvPr id="25601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4092575"/>
          <a:ext cx="63357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0" name="Equation" r:id="rId7" imgW="3506040" imgH="1028880" progId="Equation.DSMT4">
                  <p:embed/>
                </p:oleObj>
              </mc:Choice>
              <mc:Fallback>
                <p:oleObj name="Equation" r:id="rId7" imgW="3506040" imgH="1028880" progId="Equation.DSMT4">
                  <p:embed/>
                  <p:pic>
                    <p:nvPicPr>
                      <p:cNvPr id="0" name="Picture 1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92575"/>
                        <a:ext cx="63357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2B3A0-2D12-4BCF-9512-D904A2B5670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7253288" y="1898650"/>
            <a:ext cx="387350" cy="865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" name="Oval 36"/>
          <p:cNvSpPr>
            <a:spLocks noChangeArrowheads="1"/>
          </p:cNvSpPr>
          <p:nvPr/>
        </p:nvSpPr>
        <p:spPr bwMode="auto">
          <a:xfrm>
            <a:off x="7634288" y="2203450"/>
            <a:ext cx="155575" cy="157163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>
            <a:off x="7786688" y="22796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flipH="1">
            <a:off x="6872288" y="22034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" name="Line 41"/>
          <p:cNvSpPr>
            <a:spLocks noChangeShapeType="1"/>
          </p:cNvSpPr>
          <p:nvPr/>
        </p:nvSpPr>
        <p:spPr bwMode="auto">
          <a:xfrm flipH="1">
            <a:off x="6872288" y="25082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7024688" y="1974850"/>
            <a:ext cx="69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zh-CN" altLang="en-US" sz="2400">
                <a:effectLst/>
                <a:latin typeface="黑体" pitchFamily="49" charset="-122"/>
              </a:rPr>
              <a:t>＆</a:t>
            </a:r>
          </a:p>
        </p:txBody>
      </p:sp>
      <p:sp>
        <p:nvSpPr>
          <p:cNvPr id="104" name="Rectangle 53"/>
          <p:cNvSpPr>
            <a:spLocks noChangeArrowheads="1"/>
          </p:cNvSpPr>
          <p:nvPr/>
        </p:nvSpPr>
        <p:spPr bwMode="auto">
          <a:xfrm>
            <a:off x="8091488" y="190976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6262688" y="17462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A 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6262688" y="22034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415088" y="2813050"/>
            <a:ext cx="2292350" cy="1047751"/>
            <a:chOff x="6415088" y="2813050"/>
            <a:chExt cx="2292350" cy="1047751"/>
          </a:xfrm>
        </p:grpSpPr>
        <p:sp>
          <p:nvSpPr>
            <p:cNvPr id="113" name="Oval 93"/>
            <p:cNvSpPr>
              <a:spLocks noChangeArrowheads="1"/>
            </p:cNvSpPr>
            <p:nvPr/>
          </p:nvSpPr>
          <p:spPr bwMode="auto">
            <a:xfrm>
              <a:off x="7939088" y="3270250"/>
              <a:ext cx="155575" cy="157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7177088" y="3041650"/>
              <a:ext cx="768350" cy="630238"/>
              <a:chOff x="7177088" y="3041650"/>
              <a:chExt cx="768350" cy="630238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 flipH="1">
              <a:off x="6872288" y="31940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 flipH="1">
              <a:off x="6872288" y="34988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091488" y="3346450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6415088" y="28130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6415088" y="32813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8320088" y="30527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123" name="Line 113"/>
          <p:cNvSpPr>
            <a:spLocks noChangeShapeType="1"/>
          </p:cNvSpPr>
          <p:nvPr/>
        </p:nvSpPr>
        <p:spPr bwMode="auto">
          <a:xfrm>
            <a:off x="4433888" y="2965450"/>
            <a:ext cx="1006475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-32" y="2279650"/>
            <a:ext cx="4110070" cy="1189038"/>
            <a:chOff x="-32" y="2279650"/>
            <a:chExt cx="4110070" cy="1189038"/>
          </a:xfrm>
        </p:grpSpPr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1919288" y="29654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>
              <a:off x="609568" y="28130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H="1">
              <a:off x="609568" y="31178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071802" y="29654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909888" y="2290763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-32" y="227965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-32" y="288925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>
              <a:off x="3595688" y="23558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142976" y="2639984"/>
              <a:ext cx="768350" cy="630238"/>
              <a:chOff x="7177088" y="3041650"/>
              <a:chExt cx="768350" cy="630238"/>
            </a:xfrm>
          </p:grpSpPr>
          <p:sp>
            <p:nvSpPr>
              <p:cNvPr id="12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5400000">
              <a:off x="2363773" y="2708269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Oval 106"/>
            <p:cNvSpPr>
              <a:spLocks noChangeArrowheads="1"/>
            </p:cNvSpPr>
            <p:nvPr/>
          </p:nvSpPr>
          <p:spPr bwMode="auto">
            <a:xfrm>
              <a:off x="2920986" y="2867019"/>
              <a:ext cx="149225" cy="161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0" name="Rectangle 32"/>
          <p:cNvSpPr>
            <a:spLocks noChangeArrowheads="1"/>
          </p:cNvSpPr>
          <p:nvPr/>
        </p:nvSpPr>
        <p:spPr bwMode="auto">
          <a:xfrm>
            <a:off x="7334250" y="4445000"/>
            <a:ext cx="3810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1" name="Oval 33"/>
          <p:cNvSpPr>
            <a:spLocks noChangeArrowheads="1"/>
          </p:cNvSpPr>
          <p:nvPr/>
        </p:nvSpPr>
        <p:spPr bwMode="auto">
          <a:xfrm>
            <a:off x="7715250" y="4749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2" name="Line 34"/>
          <p:cNvSpPr>
            <a:spLocks noChangeShapeType="1"/>
          </p:cNvSpPr>
          <p:nvPr/>
        </p:nvSpPr>
        <p:spPr bwMode="auto">
          <a:xfrm>
            <a:off x="7867650" y="4826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 flipH="1">
            <a:off x="6953250" y="4673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 flipH="1">
            <a:off x="6953250" y="4978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Rectangle 47"/>
          <p:cNvSpPr>
            <a:spLocks noChangeArrowheads="1"/>
          </p:cNvSpPr>
          <p:nvPr/>
        </p:nvSpPr>
        <p:spPr bwMode="auto">
          <a:xfrm>
            <a:off x="7258050" y="4673600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000">
                <a:effectLst/>
                <a:latin typeface="黑体" pitchFamily="49" charset="-122"/>
              </a:rPr>
              <a:t>≥1</a:t>
            </a:r>
          </a:p>
        </p:txBody>
      </p:sp>
      <p:sp>
        <p:nvSpPr>
          <p:cNvPr id="147" name="Rectangle 55"/>
          <p:cNvSpPr>
            <a:spLocks noChangeArrowheads="1"/>
          </p:cNvSpPr>
          <p:nvPr/>
        </p:nvSpPr>
        <p:spPr bwMode="auto">
          <a:xfrm>
            <a:off x="8248650" y="44561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0" name="Rectangle 61"/>
          <p:cNvSpPr>
            <a:spLocks noChangeArrowheads="1"/>
          </p:cNvSpPr>
          <p:nvPr/>
        </p:nvSpPr>
        <p:spPr bwMode="auto">
          <a:xfrm flipH="1">
            <a:off x="6343650" y="4292600"/>
            <a:ext cx="1062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A 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2" name="Rectangle 67"/>
          <p:cNvSpPr>
            <a:spLocks noChangeArrowheads="1"/>
          </p:cNvSpPr>
          <p:nvPr/>
        </p:nvSpPr>
        <p:spPr bwMode="auto">
          <a:xfrm>
            <a:off x="6343650" y="4673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3" name="Line 71"/>
          <p:cNvSpPr>
            <a:spLocks noChangeShapeType="1"/>
          </p:cNvSpPr>
          <p:nvPr/>
        </p:nvSpPr>
        <p:spPr bwMode="auto">
          <a:xfrm>
            <a:off x="4591050" y="5054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6419850" y="5435600"/>
            <a:ext cx="2368550" cy="1093788"/>
            <a:chOff x="6419850" y="5435600"/>
            <a:chExt cx="2368550" cy="1093788"/>
          </a:xfrm>
        </p:grpSpPr>
        <p:sp>
          <p:nvSpPr>
            <p:cNvPr id="157" name="Arc 82"/>
            <p:cNvSpPr>
              <a:spLocks/>
            </p:cNvSpPr>
            <p:nvPr/>
          </p:nvSpPr>
          <p:spPr bwMode="auto">
            <a:xfrm>
              <a:off x="7158038" y="56610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Arc 83"/>
            <p:cNvSpPr>
              <a:spLocks/>
            </p:cNvSpPr>
            <p:nvPr/>
          </p:nvSpPr>
          <p:spPr bwMode="auto">
            <a:xfrm>
              <a:off x="7165975" y="56642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Line 84"/>
            <p:cNvSpPr>
              <a:spLocks noChangeShapeType="1"/>
            </p:cNvSpPr>
            <p:nvPr/>
          </p:nvSpPr>
          <p:spPr bwMode="auto">
            <a:xfrm flipH="1">
              <a:off x="6853238" y="5813425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 flipH="1">
              <a:off x="6853238" y="619442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Line 86"/>
            <p:cNvSpPr>
              <a:spLocks noChangeShapeType="1"/>
            </p:cNvSpPr>
            <p:nvPr/>
          </p:nvSpPr>
          <p:spPr bwMode="auto">
            <a:xfrm>
              <a:off x="8232775" y="60452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Rectangle 87"/>
            <p:cNvSpPr>
              <a:spLocks noChangeArrowheads="1"/>
            </p:cNvSpPr>
            <p:nvPr/>
          </p:nvSpPr>
          <p:spPr bwMode="auto">
            <a:xfrm>
              <a:off x="6419850" y="54356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3" name="Rectangle 88"/>
            <p:cNvSpPr>
              <a:spLocks noChangeArrowheads="1"/>
            </p:cNvSpPr>
            <p:nvPr/>
          </p:nvSpPr>
          <p:spPr bwMode="auto">
            <a:xfrm>
              <a:off x="6472238" y="59499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" name="Rectangle 89"/>
            <p:cNvSpPr>
              <a:spLocks noChangeArrowheads="1"/>
            </p:cNvSpPr>
            <p:nvPr/>
          </p:nvSpPr>
          <p:spPr bwMode="auto">
            <a:xfrm>
              <a:off x="8401050" y="57245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5" name="Oval 91"/>
            <p:cNvSpPr>
              <a:spLocks noChangeArrowheads="1"/>
            </p:cNvSpPr>
            <p:nvPr/>
          </p:nvSpPr>
          <p:spPr bwMode="auto">
            <a:xfrm>
              <a:off x="8080375" y="5969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5540" y="4445000"/>
            <a:ext cx="4237060" cy="1189038"/>
            <a:chOff x="55540" y="4445000"/>
            <a:chExt cx="4237060" cy="1189038"/>
          </a:xfrm>
        </p:grpSpPr>
        <p:sp>
          <p:nvSpPr>
            <p:cNvPr id="135" name="Line 15"/>
            <p:cNvSpPr>
              <a:spLocks noChangeShapeType="1"/>
            </p:cNvSpPr>
            <p:nvPr/>
          </p:nvSpPr>
          <p:spPr bwMode="auto">
            <a:xfrm flipH="1">
              <a:off x="1771650" y="51038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Oval 16"/>
            <p:cNvSpPr>
              <a:spLocks noChangeArrowheads="1"/>
            </p:cNvSpPr>
            <p:nvPr/>
          </p:nvSpPr>
          <p:spPr bwMode="auto">
            <a:xfrm>
              <a:off x="2786050" y="5027613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H="1">
              <a:off x="588940" y="49514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H="1">
              <a:off x="588940" y="52562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Line 19"/>
            <p:cNvSpPr>
              <a:spLocks noChangeShapeType="1"/>
            </p:cNvSpPr>
            <p:nvPr/>
          </p:nvSpPr>
          <p:spPr bwMode="auto">
            <a:xfrm>
              <a:off x="2928926" y="5103813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Rectangle 49"/>
            <p:cNvSpPr>
              <a:spLocks noChangeArrowheads="1"/>
            </p:cNvSpPr>
            <p:nvPr/>
          </p:nvSpPr>
          <p:spPr bwMode="auto">
            <a:xfrm>
              <a:off x="969940" y="48101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2686050" y="4505325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F＝A＋B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55540" y="444500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5540" y="50546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" name="Line 75"/>
            <p:cNvSpPr>
              <a:spLocks noChangeShapeType="1"/>
            </p:cNvSpPr>
            <p:nvPr/>
          </p:nvSpPr>
          <p:spPr bwMode="auto">
            <a:xfrm>
              <a:off x="3371850" y="45974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AutoShape 36"/>
            <p:cNvSpPr>
              <a:spLocks noChangeArrowheads="1"/>
            </p:cNvSpPr>
            <p:nvPr/>
          </p:nvSpPr>
          <p:spPr bwMode="auto">
            <a:xfrm rot="5400000">
              <a:off x="2220896" y="4851410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835006" y="4714884"/>
              <a:ext cx="950912" cy="762000"/>
              <a:chOff x="4643438" y="5813425"/>
              <a:chExt cx="950912" cy="762000"/>
            </a:xfrm>
          </p:grpSpPr>
          <p:sp>
            <p:nvSpPr>
              <p:cNvPr id="168" name="Arc 82"/>
              <p:cNvSpPr>
                <a:spLocks/>
              </p:cNvSpPr>
              <p:nvPr/>
            </p:nvSpPr>
            <p:spPr bwMode="auto">
              <a:xfrm>
                <a:off x="4643438" y="58134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Arc 83"/>
              <p:cNvSpPr>
                <a:spLocks/>
              </p:cNvSpPr>
              <p:nvPr/>
            </p:nvSpPr>
            <p:spPr bwMode="auto">
              <a:xfrm>
                <a:off x="4651375" y="58166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.2.3几种导出(复合)的运算</a:t>
            </a:r>
            <a:r>
              <a:rPr lang="zh-CN" altLang="en-US" sz="2800" dirty="0" smtClean="0"/>
              <a:t>       </a:t>
            </a:r>
          </a:p>
        </p:txBody>
      </p:sp>
      <p:sp>
        <p:nvSpPr>
          <p:cNvPr id="172" name="Rectangle 108"/>
          <p:cNvSpPr>
            <a:spLocks noChangeArrowheads="1"/>
          </p:cNvSpPr>
          <p:nvPr/>
        </p:nvSpPr>
        <p:spPr bwMode="auto">
          <a:xfrm>
            <a:off x="246063" y="777875"/>
            <a:ext cx="8718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工程上常用的有:与非（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NAND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）；或非（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NOR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</a:t>
            </a:r>
          </a:p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与或非；异或（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）；同或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(XNOR)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、复合逻辑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765175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三、函数表达式的形式与变换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0" y="155733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、两种基本形式</a:t>
            </a: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0" y="242093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、两种标准形式</a:t>
            </a: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0" y="32131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、表达式形式的变换</a:t>
            </a: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0" y="414972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四、逻辑函数的化简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0" y="5013325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、代数化简法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0" y="594995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、卡诺图化简法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build="p" autoUpdateAnimBg="0"/>
      <p:bldP spid="299014" grpId="0" build="p" autoUpdateAnimBg="0"/>
      <p:bldP spid="299015" grpId="0" build="p" autoUpdateAnimBg="0"/>
      <p:bldP spid="299016" grpId="0" build="p" autoUpdateAnimBg="0"/>
      <p:bldP spid="299017" grpId="0" build="p" autoUpdateAnimBg="0"/>
      <p:bldP spid="299018" grpId="0" build="p" autoUpdateAnimBg="0"/>
      <p:bldP spid="29901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7162800" y="381000"/>
            <a:ext cx="6858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7543800" y="3810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 flipH="1">
            <a:off x="7162800" y="1219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 flipH="1">
            <a:off x="6629400" y="609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 flipH="1">
            <a:off x="6629400" y="990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6629400" y="1524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 flipH="1">
            <a:off x="6629400" y="1905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8" name="Oval 36"/>
          <p:cNvSpPr>
            <a:spLocks noChangeArrowheads="1"/>
          </p:cNvSpPr>
          <p:nvPr/>
        </p:nvSpPr>
        <p:spPr bwMode="auto">
          <a:xfrm>
            <a:off x="7848600" y="1143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8077200" y="1219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0" name="Rectangle 38"/>
          <p:cNvSpPr>
            <a:spLocks noChangeArrowheads="1"/>
          </p:cNvSpPr>
          <p:nvPr/>
        </p:nvSpPr>
        <p:spPr bwMode="auto">
          <a:xfrm>
            <a:off x="6934200" y="2590800"/>
            <a:ext cx="12954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7543800" y="25908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 flipH="1">
            <a:off x="6400800" y="2819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 flipH="1">
            <a:off x="6400800" y="3200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H="1">
            <a:off x="6400800" y="3657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7" name="Oval 45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8458200" y="3429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0998" name="Rectangle 48"/>
          <p:cNvSpPr>
            <a:spLocks noChangeArrowheads="1"/>
          </p:cNvSpPr>
          <p:nvPr/>
        </p:nvSpPr>
        <p:spPr bwMode="auto">
          <a:xfrm>
            <a:off x="6248400" y="239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0999" name="Rectangle 49"/>
          <p:cNvSpPr>
            <a:spLocks noChangeArrowheads="1"/>
          </p:cNvSpPr>
          <p:nvPr/>
        </p:nvSpPr>
        <p:spPr bwMode="auto">
          <a:xfrm>
            <a:off x="58674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1" name="Rectangle 51"/>
          <p:cNvSpPr>
            <a:spLocks noChangeArrowheads="1"/>
          </p:cNvSpPr>
          <p:nvPr/>
        </p:nvSpPr>
        <p:spPr bwMode="auto">
          <a:xfrm>
            <a:off x="6248400" y="620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2" name="Rectangle 52"/>
          <p:cNvSpPr>
            <a:spLocks noChangeArrowheads="1"/>
          </p:cNvSpPr>
          <p:nvPr/>
        </p:nvSpPr>
        <p:spPr bwMode="auto">
          <a:xfrm>
            <a:off x="5943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4" name="Rectangle 54"/>
          <p:cNvSpPr>
            <a:spLocks noChangeArrowheads="1"/>
          </p:cNvSpPr>
          <p:nvPr/>
        </p:nvSpPr>
        <p:spPr bwMode="auto">
          <a:xfrm>
            <a:off x="6019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5" name="Rectangle 55"/>
          <p:cNvSpPr>
            <a:spLocks noChangeArrowheads="1"/>
          </p:cNvSpPr>
          <p:nvPr/>
        </p:nvSpPr>
        <p:spPr bwMode="auto">
          <a:xfrm>
            <a:off x="5715000" y="3352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7" name="Rectangle 57"/>
          <p:cNvSpPr>
            <a:spLocks noChangeArrowheads="1"/>
          </p:cNvSpPr>
          <p:nvPr/>
        </p:nvSpPr>
        <p:spPr bwMode="auto">
          <a:xfrm>
            <a:off x="6248400" y="1600200"/>
            <a:ext cx="34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8" name="Rectangle 58"/>
          <p:cNvSpPr>
            <a:spLocks noChangeArrowheads="1"/>
          </p:cNvSpPr>
          <p:nvPr/>
        </p:nvSpPr>
        <p:spPr bwMode="auto">
          <a:xfrm>
            <a:off x="594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9" name="Rectangle 59"/>
          <p:cNvSpPr>
            <a:spLocks noChangeArrowheads="1"/>
          </p:cNvSpPr>
          <p:nvPr/>
        </p:nvSpPr>
        <p:spPr bwMode="auto">
          <a:xfrm>
            <a:off x="8153400" y="6858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F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0" name="Rectangle 60"/>
          <p:cNvSpPr>
            <a:spLocks noChangeArrowheads="1"/>
          </p:cNvSpPr>
          <p:nvPr/>
        </p:nvSpPr>
        <p:spPr bwMode="auto">
          <a:xfrm>
            <a:off x="8229600" y="28956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F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3" name="Rectangle 63"/>
          <p:cNvSpPr>
            <a:spLocks noChangeArrowheads="1"/>
          </p:cNvSpPr>
          <p:nvPr/>
        </p:nvSpPr>
        <p:spPr bwMode="auto">
          <a:xfrm>
            <a:off x="7391400" y="990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+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4" name="Rectangle 65"/>
          <p:cNvSpPr>
            <a:spLocks noChangeArrowheads="1"/>
          </p:cNvSpPr>
          <p:nvPr/>
        </p:nvSpPr>
        <p:spPr bwMode="auto">
          <a:xfrm>
            <a:off x="7467600" y="3200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≥1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5" name="Rectangle 66"/>
          <p:cNvSpPr>
            <a:spLocks noChangeArrowheads="1"/>
          </p:cNvSpPr>
          <p:nvPr/>
        </p:nvSpPr>
        <p:spPr bwMode="auto">
          <a:xfrm>
            <a:off x="6858000" y="2590800"/>
            <a:ext cx="63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40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＆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>
            <a:off x="69342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>
            <a:off x="4352934" y="3048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4810134" y="2286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4953000" y="4114800"/>
            <a:ext cx="3875088" cy="2266950"/>
            <a:chOff x="4953000" y="4114800"/>
            <a:chExt cx="3875088" cy="2266950"/>
          </a:xfrm>
        </p:grpSpPr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 flipH="1">
              <a:off x="6400800" y="41148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2" name="Arc 70"/>
            <p:cNvSpPr>
              <a:spLocks/>
            </p:cNvSpPr>
            <p:nvPr/>
          </p:nvSpPr>
          <p:spPr bwMode="auto">
            <a:xfrm>
              <a:off x="6096000" y="45720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5" name="Line 73"/>
            <p:cNvSpPr>
              <a:spLocks noChangeShapeType="1"/>
            </p:cNvSpPr>
            <p:nvPr/>
          </p:nvSpPr>
          <p:spPr bwMode="auto">
            <a:xfrm flipH="1">
              <a:off x="5715000" y="51816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>
              <a:off x="5715000" y="45720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 flipH="1">
              <a:off x="5410200" y="4724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8" name="Line 76"/>
            <p:cNvSpPr>
              <a:spLocks noChangeShapeType="1"/>
            </p:cNvSpPr>
            <p:nvPr/>
          </p:nvSpPr>
          <p:spPr bwMode="auto">
            <a:xfrm flipH="1">
              <a:off x="5410200" y="5029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9" name="Line 77"/>
            <p:cNvSpPr>
              <a:spLocks noChangeShapeType="1"/>
            </p:cNvSpPr>
            <p:nvPr/>
          </p:nvSpPr>
          <p:spPr bwMode="auto">
            <a:xfrm>
              <a:off x="6477000" y="4876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6" name="Rectangle 78"/>
            <p:cNvSpPr>
              <a:spLocks noChangeArrowheads="1"/>
            </p:cNvSpPr>
            <p:nvPr/>
          </p:nvSpPr>
          <p:spPr bwMode="auto">
            <a:xfrm>
              <a:off x="4953000" y="43545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7" name="Rectangle 79"/>
            <p:cNvSpPr>
              <a:spLocks noChangeArrowheads="1"/>
            </p:cNvSpPr>
            <p:nvPr/>
          </p:nvSpPr>
          <p:spPr bwMode="auto">
            <a:xfrm>
              <a:off x="4953000" y="48117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8" name="Rectangle 80"/>
            <p:cNvSpPr>
              <a:spLocks noChangeArrowheads="1"/>
            </p:cNvSpPr>
            <p:nvPr/>
          </p:nvSpPr>
          <p:spPr bwMode="auto">
            <a:xfrm>
              <a:off x="8458200" y="4724400"/>
              <a:ext cx="3698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F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913" name="Arc 81"/>
            <p:cNvSpPr>
              <a:spLocks/>
            </p:cNvSpPr>
            <p:nvPr/>
          </p:nvSpPr>
          <p:spPr bwMode="auto">
            <a:xfrm>
              <a:off x="6096000" y="55626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5" name="Line 83"/>
            <p:cNvSpPr>
              <a:spLocks noChangeShapeType="1"/>
            </p:cNvSpPr>
            <p:nvPr/>
          </p:nvSpPr>
          <p:spPr bwMode="auto">
            <a:xfrm flipH="1">
              <a:off x="5715000" y="5562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6" name="Line 84"/>
            <p:cNvSpPr>
              <a:spLocks noChangeShapeType="1"/>
            </p:cNvSpPr>
            <p:nvPr/>
          </p:nvSpPr>
          <p:spPr bwMode="auto">
            <a:xfrm flipH="1">
              <a:off x="5715000" y="61722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7" name="Line 85"/>
            <p:cNvSpPr>
              <a:spLocks noChangeShapeType="1"/>
            </p:cNvSpPr>
            <p:nvPr/>
          </p:nvSpPr>
          <p:spPr bwMode="auto">
            <a:xfrm>
              <a:off x="5715000" y="55626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8" name="Line 86"/>
            <p:cNvSpPr>
              <a:spLocks noChangeShapeType="1"/>
            </p:cNvSpPr>
            <p:nvPr/>
          </p:nvSpPr>
          <p:spPr bwMode="auto">
            <a:xfrm flipH="1">
              <a:off x="5410200" y="571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 flipH="1">
              <a:off x="5410200" y="6019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0" name="Line 88"/>
            <p:cNvSpPr>
              <a:spLocks noChangeShapeType="1"/>
            </p:cNvSpPr>
            <p:nvPr/>
          </p:nvSpPr>
          <p:spPr bwMode="auto">
            <a:xfrm>
              <a:off x="6477000" y="5867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36" name="Rectangle 89"/>
            <p:cNvSpPr>
              <a:spLocks noChangeArrowheads="1"/>
            </p:cNvSpPr>
            <p:nvPr/>
          </p:nvSpPr>
          <p:spPr bwMode="auto">
            <a:xfrm>
              <a:off x="4953000" y="53451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37" name="Rectangle 90"/>
            <p:cNvSpPr>
              <a:spLocks noChangeArrowheads="1"/>
            </p:cNvSpPr>
            <p:nvPr/>
          </p:nvSpPr>
          <p:spPr bwMode="auto">
            <a:xfrm>
              <a:off x="4953000" y="58023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0923" name="Arc 91"/>
            <p:cNvSpPr>
              <a:spLocks/>
            </p:cNvSpPr>
            <p:nvPr/>
          </p:nvSpPr>
          <p:spPr bwMode="auto">
            <a:xfrm>
              <a:off x="7383463" y="49498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4" name="Arc 92"/>
            <p:cNvSpPr>
              <a:spLocks/>
            </p:cNvSpPr>
            <p:nvPr/>
          </p:nvSpPr>
          <p:spPr bwMode="auto">
            <a:xfrm>
              <a:off x="7391400" y="49530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5" name="Line 93"/>
            <p:cNvSpPr>
              <a:spLocks noChangeShapeType="1"/>
            </p:cNvSpPr>
            <p:nvPr/>
          </p:nvSpPr>
          <p:spPr bwMode="auto">
            <a:xfrm flipH="1">
              <a:off x="6858000" y="5102225"/>
              <a:ext cx="754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6" name="Line 94"/>
            <p:cNvSpPr>
              <a:spLocks noChangeShapeType="1"/>
            </p:cNvSpPr>
            <p:nvPr/>
          </p:nvSpPr>
          <p:spPr bwMode="auto">
            <a:xfrm flipH="1">
              <a:off x="6858000" y="5483225"/>
              <a:ext cx="830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7" name="Line 95"/>
            <p:cNvSpPr>
              <a:spLocks noChangeShapeType="1"/>
            </p:cNvSpPr>
            <p:nvPr/>
          </p:nvSpPr>
          <p:spPr bwMode="auto">
            <a:xfrm>
              <a:off x="8458200" y="53340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0" name="Oval 98"/>
            <p:cNvSpPr>
              <a:spLocks noChangeArrowheads="1"/>
            </p:cNvSpPr>
            <p:nvPr/>
          </p:nvSpPr>
          <p:spPr bwMode="auto">
            <a:xfrm>
              <a:off x="8305800" y="52578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1" name="Line 99"/>
            <p:cNvSpPr>
              <a:spLocks noChangeShapeType="1"/>
            </p:cNvSpPr>
            <p:nvPr/>
          </p:nvSpPr>
          <p:spPr bwMode="auto">
            <a:xfrm>
              <a:off x="6858000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2" name="Line 100"/>
            <p:cNvSpPr>
              <a:spLocks noChangeShapeType="1"/>
            </p:cNvSpPr>
            <p:nvPr/>
          </p:nvSpPr>
          <p:spPr bwMode="auto">
            <a:xfrm flipV="1">
              <a:off x="68580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-47650" y="1828800"/>
            <a:ext cx="5905534" cy="2119313"/>
            <a:chOff x="-47650" y="1828800"/>
            <a:chExt cx="5905534" cy="2119313"/>
          </a:xfrm>
        </p:grpSpPr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 flipH="1">
              <a:off x="409550" y="3352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409550" y="3657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1528764" y="35052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>
              <a:off x="1909764" y="2667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H="1">
              <a:off x="1909764" y="2971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981334" y="2819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385732" y="2133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>
              <a:off x="385732" y="2438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>
              <a:off x="1528764" y="2209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1909764" y="22098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>
              <a:off x="1909764" y="29718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3971934" y="2819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97" name="Rectangle 47"/>
            <p:cNvSpPr>
              <a:spLocks noChangeArrowheads="1"/>
            </p:cNvSpPr>
            <p:nvPr/>
          </p:nvSpPr>
          <p:spPr bwMode="auto">
            <a:xfrm>
              <a:off x="4732" y="1828800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A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4732" y="2209800"/>
              <a:ext cx="3937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B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3" name="Rectangle 53"/>
            <p:cNvSpPr>
              <a:spLocks noChangeArrowheads="1"/>
            </p:cNvSpPr>
            <p:nvPr/>
          </p:nvSpPr>
          <p:spPr bwMode="auto">
            <a:xfrm>
              <a:off x="-47650" y="3048000"/>
              <a:ext cx="5095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 C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6" name="Rectangle 56"/>
            <p:cNvSpPr>
              <a:spLocks noChangeArrowheads="1"/>
            </p:cNvSpPr>
            <p:nvPr/>
          </p:nvSpPr>
          <p:spPr bwMode="auto">
            <a:xfrm>
              <a:off x="28550" y="3429000"/>
              <a:ext cx="3492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D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11" name="Rectangle 61"/>
            <p:cNvSpPr>
              <a:spLocks noChangeArrowheads="1"/>
            </p:cNvSpPr>
            <p:nvPr/>
          </p:nvSpPr>
          <p:spPr bwMode="auto">
            <a:xfrm>
              <a:off x="4048134" y="2220913"/>
              <a:ext cx="1809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F=AB+CD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90550" y="3143248"/>
              <a:ext cx="762000" cy="609600"/>
              <a:chOff x="4000496" y="4724400"/>
              <a:chExt cx="762000" cy="609600"/>
            </a:xfrm>
          </p:grpSpPr>
          <p:sp>
            <p:nvSpPr>
              <p:cNvPr id="89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790550" y="1928802"/>
              <a:ext cx="762000" cy="609600"/>
              <a:chOff x="4000496" y="4724400"/>
              <a:chExt cx="762000" cy="609600"/>
            </a:xfrm>
          </p:grpSpPr>
          <p:sp>
            <p:nvSpPr>
              <p:cNvPr id="95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038943" y="2412022"/>
              <a:ext cx="950912" cy="762000"/>
              <a:chOff x="3428992" y="5102225"/>
              <a:chExt cx="950912" cy="762000"/>
            </a:xfrm>
          </p:grpSpPr>
          <p:sp>
            <p:nvSpPr>
              <p:cNvPr id="100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362326" y="2500307"/>
              <a:ext cx="627372" cy="649288"/>
              <a:chOff x="2034850" y="4731732"/>
              <a:chExt cx="627372" cy="649288"/>
            </a:xfrm>
          </p:grpSpPr>
          <p:sp>
            <p:nvSpPr>
              <p:cNvPr id="103" name="Oval 16"/>
              <p:cNvSpPr>
                <a:spLocks noChangeArrowheads="1"/>
              </p:cNvSpPr>
              <p:nvPr/>
            </p:nvSpPr>
            <p:spPr bwMode="auto">
              <a:xfrm>
                <a:off x="2509822" y="4973341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 rot="5400000">
                <a:off x="1969763" y="4796819"/>
                <a:ext cx="649288" cy="519113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0" y="2033588"/>
            <a:ext cx="361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异或的逻辑符号:</a:t>
            </a:r>
          </a:p>
        </p:txBody>
      </p:sp>
      <p:sp>
        <p:nvSpPr>
          <p:cNvPr id="41987" name="Rectangle 69"/>
          <p:cNvSpPr>
            <a:spLocks noChangeArrowheads="1"/>
          </p:cNvSpPr>
          <p:nvPr/>
        </p:nvSpPr>
        <p:spPr bwMode="auto">
          <a:xfrm>
            <a:off x="0" y="4495800"/>
            <a:ext cx="56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graphicFrame>
        <p:nvGraphicFramePr>
          <p:cNvPr id="41988" name="Object 73"/>
          <p:cNvGraphicFramePr>
            <a:graphicFrameLocks noChangeAspect="1"/>
          </p:cNvGraphicFramePr>
          <p:nvPr/>
        </p:nvGraphicFramePr>
        <p:xfrm>
          <a:off x="6500826" y="455594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0" name="Equation" r:id="rId3" imgW="241200" imgH="254160" progId="Equation.3">
                  <p:embed/>
                </p:oleObj>
              </mc:Choice>
              <mc:Fallback>
                <p:oleObj name="Equation" r:id="rId3" imgW="241200" imgH="25416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55594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组合 84"/>
          <p:cNvGrpSpPr/>
          <p:nvPr/>
        </p:nvGrpSpPr>
        <p:grpSpPr>
          <a:xfrm>
            <a:off x="533400" y="5184775"/>
            <a:ext cx="8286750" cy="1557338"/>
            <a:chOff x="533400" y="5184775"/>
            <a:chExt cx="8286750" cy="1557338"/>
          </a:xfrm>
        </p:grpSpPr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1295400" y="5349875"/>
              <a:ext cx="3810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 flipH="1">
              <a:off x="914400" y="55705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 flipH="1">
              <a:off x="914400" y="58626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1676400" y="57165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4648200" y="5343525"/>
              <a:ext cx="3810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 flipH="1">
              <a:off x="4267200" y="55641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 flipH="1">
              <a:off x="4267200" y="58562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>
              <a:off x="5181600" y="57102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39" name="Rectangle 28"/>
            <p:cNvSpPr>
              <a:spLocks noChangeArrowheads="1"/>
            </p:cNvSpPr>
            <p:nvPr/>
          </p:nvSpPr>
          <p:spPr bwMode="auto">
            <a:xfrm>
              <a:off x="4572000" y="548005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ffectLst/>
                  <a:latin typeface="黑体" pitchFamily="49" charset="-122"/>
                </a:rPr>
                <a:t>=1</a:t>
              </a:r>
            </a:p>
          </p:txBody>
        </p:sp>
        <p:sp>
          <p:nvSpPr>
            <p:cNvPr id="121885" name="Oval 29"/>
            <p:cNvSpPr>
              <a:spLocks noChangeArrowheads="1"/>
            </p:cNvSpPr>
            <p:nvPr/>
          </p:nvSpPr>
          <p:spPr bwMode="auto">
            <a:xfrm>
              <a:off x="5029200" y="5637213"/>
              <a:ext cx="152400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86" name="Oval 30"/>
            <p:cNvSpPr>
              <a:spLocks noChangeArrowheads="1"/>
            </p:cNvSpPr>
            <p:nvPr/>
          </p:nvSpPr>
          <p:spPr bwMode="auto">
            <a:xfrm>
              <a:off x="1371600" y="5643563"/>
              <a:ext cx="228600" cy="2190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87" name="Oval 31"/>
            <p:cNvSpPr>
              <a:spLocks noChangeArrowheads="1"/>
            </p:cNvSpPr>
            <p:nvPr/>
          </p:nvSpPr>
          <p:spPr bwMode="auto">
            <a:xfrm>
              <a:off x="1447800" y="5716588"/>
              <a:ext cx="76200" cy="73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43" name="Rectangle 33"/>
            <p:cNvSpPr>
              <a:spLocks noChangeArrowheads="1"/>
            </p:cNvSpPr>
            <p:nvPr/>
          </p:nvSpPr>
          <p:spPr bwMode="auto">
            <a:xfrm>
              <a:off x="533400" y="526415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4" name="Rectangle 34"/>
            <p:cNvSpPr>
              <a:spLocks noChangeArrowheads="1"/>
            </p:cNvSpPr>
            <p:nvPr/>
          </p:nvSpPr>
          <p:spPr bwMode="auto">
            <a:xfrm>
              <a:off x="3886200" y="5257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5" name="Rectangle 37"/>
            <p:cNvSpPr>
              <a:spLocks noChangeArrowheads="1"/>
            </p:cNvSpPr>
            <p:nvPr/>
          </p:nvSpPr>
          <p:spPr bwMode="auto">
            <a:xfrm>
              <a:off x="533400" y="563086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6" name="Rectangle 38"/>
            <p:cNvSpPr>
              <a:spLocks noChangeArrowheads="1"/>
            </p:cNvSpPr>
            <p:nvPr/>
          </p:nvSpPr>
          <p:spPr bwMode="auto">
            <a:xfrm>
              <a:off x="3886200" y="56245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7" name="Rectangle 41"/>
            <p:cNvSpPr>
              <a:spLocks noChangeArrowheads="1"/>
            </p:cNvSpPr>
            <p:nvPr/>
          </p:nvSpPr>
          <p:spPr bwMode="auto">
            <a:xfrm>
              <a:off x="2057400" y="548322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8" name="Rectangle 42"/>
            <p:cNvSpPr>
              <a:spLocks noChangeArrowheads="1"/>
            </p:cNvSpPr>
            <p:nvPr/>
          </p:nvSpPr>
          <p:spPr bwMode="auto">
            <a:xfrm>
              <a:off x="5562600" y="54768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59" name="Rectangle 96"/>
            <p:cNvSpPr>
              <a:spLocks noChangeArrowheads="1"/>
            </p:cNvSpPr>
            <p:nvPr/>
          </p:nvSpPr>
          <p:spPr bwMode="auto">
            <a:xfrm>
              <a:off x="533400" y="6221413"/>
              <a:ext cx="160655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曾用符号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6248400" y="5184775"/>
              <a:ext cx="2571750" cy="1484313"/>
              <a:chOff x="6248400" y="5184775"/>
              <a:chExt cx="2571750" cy="1484313"/>
            </a:xfrm>
          </p:grpSpPr>
          <p:sp>
            <p:nvSpPr>
              <p:cNvPr id="42049" name="Rectangle 81"/>
              <p:cNvSpPr>
                <a:spLocks noChangeArrowheads="1"/>
              </p:cNvSpPr>
              <p:nvPr/>
            </p:nvSpPr>
            <p:spPr bwMode="auto">
              <a:xfrm>
                <a:off x="8458200" y="54768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F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121938" name="Arc 82"/>
              <p:cNvSpPr>
                <a:spLocks/>
              </p:cNvSpPr>
              <p:nvPr/>
            </p:nvSpPr>
            <p:spPr bwMode="auto">
              <a:xfrm>
                <a:off x="7078663" y="5340350"/>
                <a:ext cx="304800" cy="7318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9" name="Arc 83"/>
              <p:cNvSpPr>
                <a:spLocks/>
              </p:cNvSpPr>
              <p:nvPr/>
            </p:nvSpPr>
            <p:spPr bwMode="auto">
              <a:xfrm>
                <a:off x="7086600" y="5343525"/>
                <a:ext cx="942975" cy="728663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0" name="Line 84"/>
              <p:cNvSpPr>
                <a:spLocks noChangeShapeType="1"/>
              </p:cNvSpPr>
              <p:nvPr/>
            </p:nvSpPr>
            <p:spPr bwMode="auto">
              <a:xfrm>
                <a:off x="8153400" y="5710238"/>
                <a:ext cx="244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1" name="Oval 85"/>
              <p:cNvSpPr>
                <a:spLocks noChangeArrowheads="1"/>
              </p:cNvSpPr>
              <p:nvPr/>
            </p:nvSpPr>
            <p:spPr bwMode="auto">
              <a:xfrm>
                <a:off x="8001000" y="5637213"/>
                <a:ext cx="152400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2" name="Arc 86"/>
              <p:cNvSpPr>
                <a:spLocks/>
              </p:cNvSpPr>
              <p:nvPr/>
            </p:nvSpPr>
            <p:spPr bwMode="auto">
              <a:xfrm>
                <a:off x="7010400" y="5416550"/>
                <a:ext cx="152400" cy="585788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5" name="Line 89"/>
              <p:cNvSpPr>
                <a:spLocks noChangeShapeType="1"/>
              </p:cNvSpPr>
              <p:nvPr/>
            </p:nvSpPr>
            <p:spPr bwMode="auto">
              <a:xfrm flipH="1">
                <a:off x="6705600" y="5564188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6" name="Line 90"/>
              <p:cNvSpPr>
                <a:spLocks noChangeShapeType="1"/>
              </p:cNvSpPr>
              <p:nvPr/>
            </p:nvSpPr>
            <p:spPr bwMode="auto">
              <a:xfrm flipH="1">
                <a:off x="6705600" y="5856288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57" name="Rectangle 93"/>
              <p:cNvSpPr>
                <a:spLocks noChangeArrowheads="1"/>
              </p:cNvSpPr>
              <p:nvPr/>
            </p:nvSpPr>
            <p:spPr bwMode="auto">
              <a:xfrm>
                <a:off x="6248400" y="51847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A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58" name="Rectangle 94"/>
              <p:cNvSpPr>
                <a:spLocks noChangeArrowheads="1"/>
              </p:cNvSpPr>
              <p:nvPr/>
            </p:nvSpPr>
            <p:spPr bwMode="auto">
              <a:xfrm>
                <a:off x="6248400" y="5624513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B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60" name="Rectangle 98"/>
              <p:cNvSpPr>
                <a:spLocks noChangeArrowheads="1"/>
              </p:cNvSpPr>
              <p:nvPr/>
            </p:nvSpPr>
            <p:spPr bwMode="auto">
              <a:xfrm>
                <a:off x="6705600" y="6148388"/>
                <a:ext cx="1606550" cy="52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effectLst/>
                    <a:latin typeface="黑体" pitchFamily="49" charset="-122"/>
                  </a:rPr>
                  <a:t>美国符号</a:t>
                </a:r>
              </a:p>
            </p:txBody>
          </p:sp>
        </p:grpSp>
        <p:sp>
          <p:nvSpPr>
            <p:cNvPr id="42061" name="Rectangle 99"/>
            <p:cNvSpPr>
              <a:spLocks noChangeArrowheads="1"/>
            </p:cNvSpPr>
            <p:nvPr/>
          </p:nvSpPr>
          <p:spPr bwMode="auto">
            <a:xfrm>
              <a:off x="3810000" y="6148388"/>
              <a:ext cx="160655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33400" y="2746375"/>
            <a:ext cx="8362950" cy="1598613"/>
            <a:chOff x="533400" y="2746375"/>
            <a:chExt cx="8362950" cy="1598613"/>
          </a:xfrm>
        </p:grpSpPr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1295400" y="2911475"/>
              <a:ext cx="3810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 flipH="1">
              <a:off x="914400" y="3140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 flipH="1">
              <a:off x="914400" y="344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1676400" y="32924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4724400" y="2911475"/>
              <a:ext cx="3810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9" name="Line 13"/>
            <p:cNvSpPr>
              <a:spLocks noChangeShapeType="1"/>
            </p:cNvSpPr>
            <p:nvPr/>
          </p:nvSpPr>
          <p:spPr bwMode="auto">
            <a:xfrm flipH="1">
              <a:off x="4343400" y="3140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0" name="Line 14"/>
            <p:cNvSpPr>
              <a:spLocks noChangeShapeType="1"/>
            </p:cNvSpPr>
            <p:nvPr/>
          </p:nvSpPr>
          <p:spPr bwMode="auto">
            <a:xfrm flipH="1">
              <a:off x="4343400" y="344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5105400" y="32924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4648200" y="313055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ffectLst/>
                  <a:latin typeface="黑体" pitchFamily="49" charset="-122"/>
                </a:rPr>
                <a:t>=1</a:t>
              </a:r>
            </a:p>
          </p:txBody>
        </p:sp>
        <p:sp>
          <p:nvSpPr>
            <p:cNvPr id="42012" name="Rectangle 32"/>
            <p:cNvSpPr>
              <a:spLocks noChangeArrowheads="1"/>
            </p:cNvSpPr>
            <p:nvPr/>
          </p:nvSpPr>
          <p:spPr bwMode="auto">
            <a:xfrm>
              <a:off x="533400" y="2822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3" name="Rectangle 35"/>
            <p:cNvSpPr>
              <a:spLocks noChangeArrowheads="1"/>
            </p:cNvSpPr>
            <p:nvPr/>
          </p:nvSpPr>
          <p:spPr bwMode="auto">
            <a:xfrm>
              <a:off x="4038600" y="2822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4" name="Rectangle 36"/>
            <p:cNvSpPr>
              <a:spLocks noChangeArrowheads="1"/>
            </p:cNvSpPr>
            <p:nvPr/>
          </p:nvSpPr>
          <p:spPr bwMode="auto">
            <a:xfrm>
              <a:off x="533400" y="3203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5" name="Rectangle 39"/>
            <p:cNvSpPr>
              <a:spLocks noChangeArrowheads="1"/>
            </p:cNvSpPr>
            <p:nvPr/>
          </p:nvSpPr>
          <p:spPr bwMode="auto">
            <a:xfrm>
              <a:off x="4038600" y="3203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6" name="Rectangle 40"/>
            <p:cNvSpPr>
              <a:spLocks noChangeArrowheads="1"/>
            </p:cNvSpPr>
            <p:nvPr/>
          </p:nvSpPr>
          <p:spPr bwMode="auto">
            <a:xfrm>
              <a:off x="2057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7" name="Rectangle 43"/>
            <p:cNvSpPr>
              <a:spLocks noChangeArrowheads="1"/>
            </p:cNvSpPr>
            <p:nvPr/>
          </p:nvSpPr>
          <p:spPr bwMode="auto">
            <a:xfrm>
              <a:off x="5486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42018" name="Object 74"/>
            <p:cNvGraphicFramePr>
              <a:graphicFrameLocks noChangeAspect="1"/>
            </p:cNvGraphicFramePr>
            <p:nvPr/>
          </p:nvGraphicFramePr>
          <p:xfrm>
            <a:off x="1295400" y="314007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1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14007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8" name="Rectangle 95"/>
            <p:cNvSpPr>
              <a:spLocks noChangeArrowheads="1"/>
            </p:cNvSpPr>
            <p:nvPr/>
          </p:nvSpPr>
          <p:spPr bwMode="auto">
            <a:xfrm>
              <a:off x="533400" y="3749675"/>
              <a:ext cx="16065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曾用符号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400800" y="2746375"/>
              <a:ext cx="2495550" cy="1598613"/>
              <a:chOff x="6400800" y="2746375"/>
              <a:chExt cx="2495550" cy="1598613"/>
            </a:xfrm>
          </p:grpSpPr>
          <p:sp>
            <p:nvSpPr>
              <p:cNvPr id="42019" name="Rectangle 75"/>
              <p:cNvSpPr>
                <a:spLocks noChangeArrowheads="1"/>
              </p:cNvSpPr>
              <p:nvPr/>
            </p:nvSpPr>
            <p:spPr bwMode="auto">
              <a:xfrm>
                <a:off x="8534400" y="30511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F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121932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3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4" name="Line 78"/>
              <p:cNvSpPr>
                <a:spLocks noChangeShapeType="1"/>
              </p:cNvSpPr>
              <p:nvPr/>
            </p:nvSpPr>
            <p:spPr bwMode="auto">
              <a:xfrm>
                <a:off x="8077200" y="3292475"/>
                <a:ext cx="396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6" name="Arc 80"/>
              <p:cNvSpPr>
                <a:spLocks/>
              </p:cNvSpPr>
              <p:nvPr/>
            </p:nvSpPr>
            <p:spPr bwMode="auto">
              <a:xfrm>
                <a:off x="7086600" y="2987675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3" name="Line 87"/>
              <p:cNvSpPr>
                <a:spLocks noChangeShapeType="1"/>
              </p:cNvSpPr>
              <p:nvPr/>
            </p:nvSpPr>
            <p:spPr bwMode="auto">
              <a:xfrm flipH="1">
                <a:off x="6781800" y="314007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4" name="Line 88"/>
              <p:cNvSpPr>
                <a:spLocks noChangeShapeType="1"/>
              </p:cNvSpPr>
              <p:nvPr/>
            </p:nvSpPr>
            <p:spPr bwMode="auto">
              <a:xfrm flipH="1">
                <a:off x="6781800" y="344487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26" name="Rectangle 91"/>
              <p:cNvSpPr>
                <a:spLocks noChangeArrowheads="1"/>
              </p:cNvSpPr>
              <p:nvPr/>
            </p:nvSpPr>
            <p:spPr bwMode="auto">
              <a:xfrm>
                <a:off x="6400800" y="27463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effectLst/>
                    <a:latin typeface="黑体" pitchFamily="49" charset="-122"/>
                  </a:rPr>
                  <a:t>A</a:t>
                </a:r>
                <a:endParaRPr lang="zh-CN" altLang="en-US" sz="2800" dirty="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27" name="Rectangle 92"/>
              <p:cNvSpPr>
                <a:spLocks noChangeArrowheads="1"/>
              </p:cNvSpPr>
              <p:nvPr/>
            </p:nvSpPr>
            <p:spPr bwMode="auto">
              <a:xfrm>
                <a:off x="6400800" y="32797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B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29" name="Rectangle 97"/>
              <p:cNvSpPr>
                <a:spLocks noChangeArrowheads="1"/>
              </p:cNvSpPr>
              <p:nvPr/>
            </p:nvSpPr>
            <p:spPr bwMode="auto">
              <a:xfrm>
                <a:off x="6705600" y="3825875"/>
                <a:ext cx="16065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effectLst/>
                    <a:latin typeface="黑体" pitchFamily="49" charset="-122"/>
                  </a:rPr>
                  <a:t>美国符号</a:t>
                </a:r>
              </a:p>
            </p:txBody>
          </p:sp>
        </p:grpSp>
        <p:sp>
          <p:nvSpPr>
            <p:cNvPr id="42030" name="Rectangle 100"/>
            <p:cNvSpPr>
              <a:spLocks noChangeArrowheads="1"/>
            </p:cNvSpPr>
            <p:nvPr/>
          </p:nvSpPr>
          <p:spPr bwMode="auto">
            <a:xfrm>
              <a:off x="4038600" y="3749675"/>
              <a:ext cx="16065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sp>
        <p:nvSpPr>
          <p:cNvPr id="121958" name="Rectangle 102"/>
          <p:cNvSpPr>
            <a:spLocks noChangeArrowheads="1"/>
          </p:cNvSpPr>
          <p:nvPr/>
        </p:nvSpPr>
        <p:spPr bwMode="auto">
          <a:xfrm>
            <a:off x="0" y="4419600"/>
            <a:ext cx="3411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同或的逻辑符号:</a:t>
            </a:r>
          </a:p>
        </p:txBody>
      </p:sp>
      <p:graphicFrame>
        <p:nvGraphicFramePr>
          <p:cNvPr id="41992" name="Object 106"/>
          <p:cNvGraphicFramePr>
            <a:graphicFrameLocks noChangeAspect="1"/>
          </p:cNvGraphicFramePr>
          <p:nvPr/>
        </p:nvGraphicFramePr>
        <p:xfrm>
          <a:off x="5435600" y="333375"/>
          <a:ext cx="1089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2" name="Equation" r:id="rId7" imgW="660600" imgH="241200" progId="Equation.3">
                  <p:embed/>
                </p:oleObj>
              </mc:Choice>
              <mc:Fallback>
                <p:oleObj name="Equation" r:id="rId7" imgW="660600" imgH="241200" progId="Equation.3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33375"/>
                        <a:ext cx="1089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7"/>
          <p:cNvGraphicFramePr>
            <a:graphicFrameLocks noChangeAspect="1"/>
          </p:cNvGraphicFramePr>
          <p:nvPr/>
        </p:nvGraphicFramePr>
        <p:xfrm>
          <a:off x="6770688" y="304800"/>
          <a:ext cx="384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3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304800"/>
                        <a:ext cx="384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8"/>
          <p:cNvGraphicFramePr>
            <a:graphicFrameLocks noChangeAspect="1"/>
          </p:cNvGraphicFramePr>
          <p:nvPr/>
        </p:nvGraphicFramePr>
        <p:xfrm>
          <a:off x="7164388" y="219075"/>
          <a:ext cx="1825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4" name="Equation" r:id="rId11" imgW="1130400" imgH="304920" progId="Equation.3">
                  <p:embed/>
                </p:oleObj>
              </mc:Choice>
              <mc:Fallback>
                <p:oleObj name="Equation" r:id="rId11" imgW="1130400" imgH="304920" progId="Equation.3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19075"/>
                        <a:ext cx="1825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2"/>
          <p:cNvSpPr>
            <a:spLocks noChangeArrowheads="1"/>
          </p:cNvSpPr>
          <p:nvPr/>
        </p:nvSpPr>
        <p:spPr bwMode="auto">
          <a:xfrm>
            <a:off x="179388" y="188913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</a:t>
            </a:r>
            <a:r>
              <a:rPr lang="en-US" altLang="zh-CN" sz="2800" b="1">
                <a:effectLst/>
              </a:rPr>
              <a:t>exclusive or</a:t>
            </a:r>
            <a:r>
              <a:rPr lang="zh-CN" altLang="en-US" sz="2800" b="1">
                <a:effectLst/>
              </a:rPr>
              <a:t>（</a:t>
            </a:r>
            <a:r>
              <a:rPr lang="en-US" altLang="zh-CN" sz="2800" b="1">
                <a:effectLst/>
              </a:rPr>
              <a:t>XOR, exOR</a:t>
            </a:r>
            <a:r>
              <a:rPr lang="zh-CN" altLang="en-US" sz="2800" b="1">
                <a:effectLst/>
              </a:rPr>
              <a:t>）</a:t>
            </a:r>
          </a:p>
        </p:txBody>
      </p:sp>
      <p:sp>
        <p:nvSpPr>
          <p:cNvPr id="121903" name="Oval 47"/>
          <p:cNvSpPr>
            <a:spLocks noChangeArrowheads="1"/>
          </p:cNvSpPr>
          <p:nvPr/>
        </p:nvSpPr>
        <p:spPr bwMode="auto">
          <a:xfrm>
            <a:off x="6516688" y="1047750"/>
            <a:ext cx="228600" cy="211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1905" name="Oval 49"/>
          <p:cNvSpPr>
            <a:spLocks noChangeArrowheads="1"/>
          </p:cNvSpPr>
          <p:nvPr/>
        </p:nvSpPr>
        <p:spPr bwMode="auto">
          <a:xfrm>
            <a:off x="6592888" y="1119188"/>
            <a:ext cx="7620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998" name="Object 109"/>
          <p:cNvGraphicFramePr>
            <a:graphicFrameLocks noChangeAspect="1"/>
          </p:cNvGraphicFramePr>
          <p:nvPr/>
        </p:nvGraphicFramePr>
        <p:xfrm>
          <a:off x="5389563" y="908050"/>
          <a:ext cx="1089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5" name="Equation" r:id="rId13" imgW="660600" imgH="241200" progId="Equation.3">
                  <p:embed/>
                </p:oleObj>
              </mc:Choice>
              <mc:Fallback>
                <p:oleObj name="Equation" r:id="rId13" imgW="660600" imgH="241200" progId="Equation.3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908050"/>
                        <a:ext cx="10890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10"/>
          <p:cNvGraphicFramePr>
            <a:graphicFrameLocks noChangeAspect="1"/>
          </p:cNvGraphicFramePr>
          <p:nvPr/>
        </p:nvGraphicFramePr>
        <p:xfrm>
          <a:off x="6821488" y="908050"/>
          <a:ext cx="384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" name="Equation" r:id="rId15" imgW="216000" imgH="241200" progId="Equation.3">
                  <p:embed/>
                </p:oleObj>
              </mc:Choice>
              <mc:Fallback>
                <p:oleObj name="Equation" r:id="rId15" imgW="216000" imgH="241200" progId="Equation.3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908050"/>
                        <a:ext cx="3841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11"/>
          <p:cNvGraphicFramePr>
            <a:graphicFrameLocks noChangeAspect="1"/>
          </p:cNvGraphicFramePr>
          <p:nvPr/>
        </p:nvGraphicFramePr>
        <p:xfrm>
          <a:off x="7131050" y="836613"/>
          <a:ext cx="2049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7" name="Equation" r:id="rId17" imgW="1270440" imgH="304920" progId="Equation.3">
                  <p:embed/>
                </p:oleObj>
              </mc:Choice>
              <mc:Fallback>
                <p:oleObj name="Equation" r:id="rId17" imgW="1270440" imgH="304920" progId="Equation.3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836613"/>
                        <a:ext cx="20494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13"/>
          <p:cNvSpPr>
            <a:spLocks noChangeArrowheads="1"/>
          </p:cNvSpPr>
          <p:nvPr/>
        </p:nvSpPr>
        <p:spPr bwMode="auto">
          <a:xfrm>
            <a:off x="179388" y="855663"/>
            <a:ext cx="4738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</a:t>
            </a:r>
            <a:r>
              <a:rPr lang="en-US" altLang="zh-CN" sz="2800" b="1">
                <a:effectLst/>
              </a:rPr>
              <a:t>exclusive nor</a:t>
            </a:r>
            <a:r>
              <a:rPr lang="zh-CN" altLang="en-US" sz="2800" b="1">
                <a:effectLst/>
              </a:rPr>
              <a:t>（</a:t>
            </a:r>
            <a:r>
              <a:rPr lang="en-US" altLang="zh-CN" sz="2800" b="1">
                <a:effectLst/>
              </a:rPr>
              <a:t>XNOR</a:t>
            </a:r>
            <a:r>
              <a:rPr lang="zh-CN" altLang="en-US" sz="2800" b="1">
                <a:effectLst/>
              </a:rPr>
              <a:t>）</a:t>
            </a:r>
          </a:p>
          <a:p>
            <a:pPr eaLnBrk="1" hangingPunct="1"/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2002" name="Rectangle 1102"/>
          <p:cNvSpPr>
            <a:spLocks noChangeArrowheads="1"/>
          </p:cNvSpPr>
          <p:nvPr/>
        </p:nvSpPr>
        <p:spPr bwMode="auto">
          <a:xfrm>
            <a:off x="179388" y="1409700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或 </a:t>
            </a:r>
            <a:r>
              <a:rPr lang="en-US" altLang="zh-CN" sz="2800" b="1" dirty="0">
                <a:effectLst/>
              </a:rPr>
              <a:t>inclusive or</a:t>
            </a:r>
            <a:r>
              <a:rPr lang="zh-CN" altLang="en-US" sz="2800" b="1" dirty="0">
                <a:effectLst/>
              </a:rPr>
              <a:t>（</a:t>
            </a:r>
            <a:r>
              <a:rPr lang="en-US" altLang="zh-CN" sz="2800" b="1" dirty="0">
                <a:effectLst/>
              </a:rPr>
              <a:t>OR, </a:t>
            </a:r>
            <a:r>
              <a:rPr lang="en-US" altLang="zh-CN" sz="2800" b="1" dirty="0" err="1">
                <a:effectLst/>
              </a:rPr>
              <a:t>inOR</a:t>
            </a:r>
            <a:r>
              <a:rPr lang="zh-CN" altLang="en-US" sz="2800" b="1" dirty="0">
                <a:effectLst/>
              </a:rPr>
              <a:t>）</a:t>
            </a: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5500694" y="1629779"/>
            <a:ext cx="3467616" cy="584775"/>
            <a:chOff x="5357818" y="1714488"/>
            <a:chExt cx="3467616" cy="584775"/>
          </a:xfrm>
        </p:grpSpPr>
        <p:sp>
          <p:nvSpPr>
            <p:cNvPr id="81" name="矩形 80"/>
            <p:cNvSpPr/>
            <p:nvPr/>
          </p:nvSpPr>
          <p:spPr>
            <a:xfrm>
              <a:off x="5357818" y="1714488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把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7486672" y="178592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990600" y="3710002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304800" y="2093926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异或和同或的真值表如下:</a:t>
            </a:r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500034" y="5857892"/>
            <a:ext cx="695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个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互反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22909" name="Group 29"/>
          <p:cNvGrpSpPr>
            <a:grpSpLocks/>
          </p:cNvGrpSpPr>
          <p:nvPr/>
        </p:nvGrpSpPr>
        <p:grpSpPr bwMode="auto">
          <a:xfrm>
            <a:off x="1042988" y="2741627"/>
            <a:ext cx="3435350" cy="2759075"/>
            <a:chOff x="672" y="854"/>
            <a:chExt cx="2164" cy="1738"/>
          </a:xfrm>
        </p:grpSpPr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4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1" name="Oval 11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" name="Rectangle 14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 B  A   B A  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0 0     0    1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0 1     1    0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1 0     1    0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1 1     0    1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57158" y="1129713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同或：若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相同，则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357158" y="272481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异或：若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中只有一个为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，则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714348" y="1589088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609838" y="787401"/>
          <a:ext cx="3190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1" name="Equation" r:id="rId3" imgW="304920" imgH="317520" progId="Equation.3">
                  <p:embed/>
                </p:oleObj>
              </mc:Choice>
              <mc:Fallback>
                <p:oleObj name="Equation" r:id="rId3" imgW="30492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38" y="787401"/>
                        <a:ext cx="3190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6126175" y="788988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6202375" y="865188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766736" y="62071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A B  </a:t>
            </a:r>
            <a:r>
              <a:rPr lang="en-US" altLang="zh-CN" sz="3200" dirty="0" smtClean="0">
                <a:effectLst/>
                <a:latin typeface="黑体" pitchFamily="49" charset="-122"/>
              </a:rPr>
              <a:t>  A   B            </a:t>
            </a:r>
            <a:r>
              <a:rPr lang="en-US" altLang="zh-CN" sz="3200" dirty="0">
                <a:effectLst/>
                <a:latin typeface="黑体" pitchFamily="49" charset="-122"/>
              </a:rPr>
              <a:t>A   B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766736" y="12461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766736" y="17795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766736" y="23129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766736" y="27701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766736" y="1246187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1757336" y="788988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4214810" y="71278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057153" y="4510169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3504" y="4438731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61383" y="4500570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9388" y="4500570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571604" y="3571876"/>
            <a:ext cx="624799" cy="584775"/>
            <a:chOff x="3051167" y="4572008"/>
            <a:chExt cx="624799" cy="584775"/>
          </a:xfrm>
        </p:grpSpPr>
        <p:sp>
          <p:nvSpPr>
            <p:cNvPr id="43" name="矩形 42"/>
            <p:cNvSpPr/>
            <p:nvPr/>
          </p:nvSpPr>
          <p:spPr>
            <a:xfrm>
              <a:off x="3286116" y="457200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44" name="Object 73"/>
            <p:cNvGraphicFramePr>
              <a:graphicFrameLocks noChangeAspect="1"/>
            </p:cNvGraphicFramePr>
            <p:nvPr/>
          </p:nvGraphicFramePr>
          <p:xfrm>
            <a:off x="3051167" y="4786322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92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167" y="4786322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箭头连接符 45"/>
          <p:cNvCxnSpPr/>
          <p:nvPr/>
        </p:nvCxnSpPr>
        <p:spPr bwMode="auto">
          <a:xfrm rot="5400000">
            <a:off x="1982656" y="3821909"/>
            <a:ext cx="785818" cy="42862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3286116" y="3571876"/>
            <a:ext cx="642942" cy="584775"/>
            <a:chOff x="3000364" y="3857628"/>
            <a:chExt cx="642942" cy="584775"/>
          </a:xfrm>
        </p:grpSpPr>
        <p:sp>
          <p:nvSpPr>
            <p:cNvPr id="47" name="矩形 46"/>
            <p:cNvSpPr/>
            <p:nvPr/>
          </p:nvSpPr>
          <p:spPr>
            <a:xfrm>
              <a:off x="3253456" y="38576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340998" name="Object 6"/>
            <p:cNvGraphicFramePr>
              <a:graphicFrameLocks noChangeAspect="1"/>
            </p:cNvGraphicFramePr>
            <p:nvPr/>
          </p:nvGraphicFramePr>
          <p:xfrm>
            <a:off x="3000364" y="4071942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93" name="Equation" r:id="rId7" imgW="241200" imgH="254160" progId="Equation.3">
                    <p:embed/>
                  </p:oleObj>
                </mc:Choice>
                <mc:Fallback>
                  <p:oleObj name="Equation" r:id="rId7" imgW="24120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4071942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6357950" y="3643314"/>
            <a:ext cx="618450" cy="584775"/>
            <a:chOff x="3057516" y="5130241"/>
            <a:chExt cx="618450" cy="584775"/>
          </a:xfrm>
        </p:grpSpPr>
        <p:grpSp>
          <p:nvGrpSpPr>
            <p:cNvPr id="53" name="组合 38"/>
            <p:cNvGrpSpPr/>
            <p:nvPr/>
          </p:nvGrpSpPr>
          <p:grpSpPr>
            <a:xfrm>
              <a:off x="3057516" y="5361002"/>
              <a:ext cx="228600" cy="211138"/>
              <a:chOff x="6516688" y="1047750"/>
              <a:chExt cx="228600" cy="211138"/>
            </a:xfrm>
          </p:grpSpPr>
          <p:sp>
            <p:nvSpPr>
              <p:cNvPr id="54" name="Oval 47"/>
              <p:cNvSpPr>
                <a:spLocks noChangeArrowheads="1"/>
              </p:cNvSpPr>
              <p:nvPr/>
            </p:nvSpPr>
            <p:spPr bwMode="auto">
              <a:xfrm>
                <a:off x="6516688" y="104775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Oval 49"/>
              <p:cNvSpPr>
                <a:spLocks noChangeArrowheads="1"/>
              </p:cNvSpPr>
              <p:nvPr/>
            </p:nvSpPr>
            <p:spPr bwMode="auto">
              <a:xfrm>
                <a:off x="6592888" y="111918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86116" y="51302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4876" y="3643314"/>
            <a:ext cx="642942" cy="584775"/>
            <a:chOff x="3071802" y="5701745"/>
            <a:chExt cx="642942" cy="584775"/>
          </a:xfrm>
        </p:grpSpPr>
        <p:grpSp>
          <p:nvGrpSpPr>
            <p:cNvPr id="56" name="组合 38"/>
            <p:cNvGrpSpPr/>
            <p:nvPr/>
          </p:nvGrpSpPr>
          <p:grpSpPr>
            <a:xfrm>
              <a:off x="3071802" y="5932506"/>
              <a:ext cx="228600" cy="211138"/>
              <a:chOff x="6516688" y="1047750"/>
              <a:chExt cx="228600" cy="211138"/>
            </a:xfrm>
          </p:grpSpPr>
          <p:sp>
            <p:nvSpPr>
              <p:cNvPr id="57" name="Oval 47"/>
              <p:cNvSpPr>
                <a:spLocks noChangeArrowheads="1"/>
              </p:cNvSpPr>
              <p:nvPr/>
            </p:nvSpPr>
            <p:spPr bwMode="auto">
              <a:xfrm>
                <a:off x="6516688" y="104775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6592888" y="111918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3324894" y="570174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 bwMode="auto">
          <a:xfrm rot="16200000" flipH="1">
            <a:off x="2752144" y="3734141"/>
            <a:ext cx="785818" cy="60416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107785" y="3750471"/>
            <a:ext cx="785818" cy="71438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5903297" y="3831603"/>
            <a:ext cx="785818" cy="552115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组合 80"/>
          <p:cNvGrpSpPr/>
          <p:nvPr/>
        </p:nvGrpSpPr>
        <p:grpSpPr>
          <a:xfrm>
            <a:off x="161019" y="5000636"/>
            <a:ext cx="1620957" cy="584775"/>
            <a:chOff x="8072462" y="642918"/>
            <a:chExt cx="1620957" cy="584775"/>
          </a:xfrm>
        </p:grpSpPr>
        <p:sp>
          <p:nvSpPr>
            <p:cNvPr id="21" name="矩形 20"/>
            <p:cNvSpPr/>
            <p:nvPr/>
          </p:nvSpPr>
          <p:spPr>
            <a:xfrm>
              <a:off x="8072462" y="642918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graphicFrame>
          <p:nvGraphicFramePr>
            <p:cNvPr id="340999" name="Object 7"/>
            <p:cNvGraphicFramePr>
              <a:graphicFrameLocks noChangeAspect="1"/>
            </p:cNvGraphicFramePr>
            <p:nvPr/>
          </p:nvGraphicFramePr>
          <p:xfrm>
            <a:off x="8429652" y="785794"/>
            <a:ext cx="31908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94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785794"/>
                          <a:ext cx="31908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0" name="Object 8"/>
            <p:cNvGraphicFramePr>
              <a:graphicFrameLocks noChangeAspect="1"/>
            </p:cNvGraphicFramePr>
            <p:nvPr/>
          </p:nvGraphicFramePr>
          <p:xfrm>
            <a:off x="9039258" y="785794"/>
            <a:ext cx="31908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95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9258" y="785794"/>
                          <a:ext cx="31908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7165885" y="5072074"/>
            <a:ext cx="1620957" cy="584775"/>
            <a:chOff x="8072462" y="1272589"/>
            <a:chExt cx="1620957" cy="584775"/>
          </a:xfrm>
        </p:grpSpPr>
        <p:sp>
          <p:nvSpPr>
            <p:cNvPr id="75" name="矩形 74"/>
            <p:cNvSpPr/>
            <p:nvPr/>
          </p:nvSpPr>
          <p:spPr>
            <a:xfrm>
              <a:off x="8072462" y="1272589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8429652" y="1428736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8505852" y="1504936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9055133" y="1414450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9131333" y="149065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571472" y="364331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latin typeface="黑体" pitchFamily="49" charset="-122"/>
              </a:rPr>
              <a:t>C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 bwMode="auto">
          <a:xfrm>
            <a:off x="2000232" y="4500569"/>
            <a:ext cx="1571636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172532" y="4555148"/>
            <a:ext cx="1620000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857224" y="3357562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14282" y="58143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奇数个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的。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0" y="1571612"/>
            <a:ext cx="8566150" cy="1341438"/>
            <a:chOff x="0" y="3024"/>
            <a:chExt cx="5396" cy="845"/>
          </a:xfrm>
        </p:grpSpPr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288" y="3024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结论:偶数个变量的异或和同或是互反的，奇</a:t>
              </a:r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0" y="3504"/>
              <a:ext cx="4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数个变量的异或和同或是相同的。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</p:grp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79388" y="3502414"/>
            <a:ext cx="87137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可以被当作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模为二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的加法。它在数字电子线路的设计中有很重要的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作用。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53" name="Group 49"/>
          <p:cNvGrpSpPr>
            <a:grpSpLocks/>
          </p:cNvGrpSpPr>
          <p:nvPr/>
        </p:nvGrpSpPr>
        <p:grpSpPr bwMode="auto">
          <a:xfrm>
            <a:off x="1295400" y="4662486"/>
            <a:ext cx="5372100" cy="579438"/>
            <a:chOff x="816" y="3072"/>
            <a:chExt cx="3384" cy="365"/>
          </a:xfrm>
        </p:grpSpPr>
        <p:graphicFrame>
          <p:nvGraphicFramePr>
            <p:cNvPr id="44073" name="Object 10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5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3" name="Oval 19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A=0                   A   A=1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2" name="Group 48"/>
          <p:cNvGrpSpPr>
            <a:grpSpLocks/>
          </p:cNvGrpSpPr>
          <p:nvPr/>
        </p:nvGrpSpPr>
        <p:grpSpPr bwMode="auto">
          <a:xfrm>
            <a:off x="1295400" y="4129086"/>
            <a:ext cx="5372100" cy="579438"/>
            <a:chOff x="816" y="2736"/>
            <a:chExt cx="3384" cy="365"/>
          </a:xfrm>
        </p:grpSpPr>
        <p:graphicFrame>
          <p:nvGraphicFramePr>
            <p:cNvPr id="44067" name="Object 9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6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2" name="Oval 18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A=A                   0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1" name="Group 47"/>
          <p:cNvGrpSpPr>
            <a:grpSpLocks/>
          </p:cNvGrpSpPr>
          <p:nvPr/>
        </p:nvGrpSpPr>
        <p:grpSpPr bwMode="auto">
          <a:xfrm>
            <a:off x="381000" y="3443289"/>
            <a:ext cx="6321428" cy="584201"/>
            <a:chOff x="240" y="2304"/>
            <a:chExt cx="3982" cy="368"/>
          </a:xfrm>
        </p:grpSpPr>
        <p:graphicFrame>
          <p:nvGraphicFramePr>
            <p:cNvPr id="44063" name="Object 8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7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6" name="Rectangle 33"/>
            <p:cNvSpPr>
              <a:spLocks noChangeArrowheads="1"/>
            </p:cNvSpPr>
            <p:nvPr/>
          </p:nvSpPr>
          <p:spPr bwMode="auto">
            <a:xfrm>
              <a:off x="240" y="2304"/>
              <a:ext cx="39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0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A=A                   1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0" name="Group 46"/>
          <p:cNvGrpSpPr>
            <a:grpSpLocks/>
          </p:cNvGrpSpPr>
          <p:nvPr/>
        </p:nvGrpSpPr>
        <p:grpSpPr bwMode="auto">
          <a:xfrm>
            <a:off x="1187450" y="2351086"/>
            <a:ext cx="5283200" cy="579438"/>
            <a:chOff x="768" y="1632"/>
            <a:chExt cx="3328" cy="365"/>
          </a:xfrm>
        </p:grpSpPr>
        <p:graphicFrame>
          <p:nvGraphicFramePr>
            <p:cNvPr id="44059" name="Object 7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8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2" name="Rectangle 34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1   1=0                   0   0=1</a:t>
              </a:r>
            </a:p>
          </p:txBody>
        </p:sp>
      </p:grpSp>
      <p:grpSp>
        <p:nvGrpSpPr>
          <p:cNvPr id="123949" name="Group 45"/>
          <p:cNvGrpSpPr>
            <a:grpSpLocks/>
          </p:cNvGrpSpPr>
          <p:nvPr/>
        </p:nvGrpSpPr>
        <p:grpSpPr bwMode="auto">
          <a:xfrm>
            <a:off x="1219200" y="1766886"/>
            <a:ext cx="5283200" cy="579438"/>
            <a:chOff x="768" y="1248"/>
            <a:chExt cx="3328" cy="365"/>
          </a:xfrm>
        </p:grpSpPr>
        <p:graphicFrame>
          <p:nvGraphicFramePr>
            <p:cNvPr id="44055" name="Object 6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9" name="Equation" r:id="rId13" imgW="304920" imgH="317520" progId="Equation.3">
                    <p:embed/>
                  </p:oleObj>
                </mc:Choice>
                <mc:Fallback>
                  <p:oleObj name="Equation" r:id="rId13" imgW="304920" imgH="31752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6" name="Oval 22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8" name="Rectangle 35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0   0=0                   1   1=1</a:t>
              </a:r>
            </a:p>
          </p:txBody>
        </p:sp>
      </p:grp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304800" y="1157287"/>
            <a:ext cx="7340603" cy="584201"/>
            <a:chOff x="192" y="864"/>
            <a:chExt cx="4624" cy="368"/>
          </a:xfrm>
        </p:grpSpPr>
        <p:graphicFrame>
          <p:nvGraphicFramePr>
            <p:cNvPr id="44048" name="Object 4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" name="Equation" r:id="rId15" imgW="304920" imgH="317520" progId="Equation.3">
                    <p:embed/>
                  </p:oleObj>
                </mc:Choice>
                <mc:Fallback>
                  <p:oleObj name="Equation" r:id="rId15" imgW="304920" imgH="317520" progId="Equation.3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5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1" name="Equation" r:id="rId17" imgW="304920" imgH="317520" progId="Equation.3">
                    <p:embed/>
                  </p:oleObj>
                </mc:Choice>
                <mc:Fallback>
                  <p:oleObj name="Equation" r:id="rId17" imgW="304920" imgH="317520" progId="Equation.3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5" name="Oval 21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4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6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1  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0=0   1=1          0   1=1   0=0</a:t>
              </a:r>
            </a:p>
          </p:txBody>
        </p:sp>
      </p:grp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1295400" y="5272086"/>
            <a:ext cx="5372100" cy="579438"/>
            <a:chOff x="816" y="3456"/>
            <a:chExt cx="3384" cy="365"/>
          </a:xfrm>
        </p:grpSpPr>
        <p:graphicFrame>
          <p:nvGraphicFramePr>
            <p:cNvPr id="44042" name="Object 11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2" name="Equation" r:id="rId19" imgW="304920" imgH="317520" progId="Equation.3">
                    <p:embed/>
                  </p:oleObj>
                </mc:Choice>
                <mc:Fallback>
                  <p:oleObj name="Equation" r:id="rId19" imgW="304920" imgH="317520" progId="Equation.3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5" name="Rectangle 30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A=1                   A   A=0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04800" y="304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异或和同或的基本运算公式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285720" y="1142984"/>
            <a:ext cx="723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(1)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62899" y="3487167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(2) </a:t>
            </a:r>
            <a:endParaRPr lang="zh-CN" altLang="en-US" sz="3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785786" y="6130373"/>
            <a:ext cx="3467616" cy="584775"/>
            <a:chOff x="5357818" y="1714488"/>
            <a:chExt cx="3467616" cy="584775"/>
          </a:xfrm>
        </p:grpSpPr>
        <p:sp>
          <p:nvSpPr>
            <p:cNvPr id="49" name="矩形 48"/>
            <p:cNvSpPr/>
            <p:nvPr/>
          </p:nvSpPr>
          <p:spPr>
            <a:xfrm>
              <a:off x="5357818" y="1714488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把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7486672" y="178592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72" name="Group 44"/>
          <p:cNvGrpSpPr>
            <a:grpSpLocks/>
          </p:cNvGrpSpPr>
          <p:nvPr/>
        </p:nvGrpSpPr>
        <p:grpSpPr bwMode="auto">
          <a:xfrm>
            <a:off x="666752" y="838200"/>
            <a:ext cx="6477000" cy="579438"/>
            <a:chOff x="180" y="528"/>
            <a:chExt cx="4080" cy="365"/>
          </a:xfrm>
        </p:grpSpPr>
        <p:graphicFrame>
          <p:nvGraphicFramePr>
            <p:cNvPr id="45093" name="Object 4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57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6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58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9" name="Rectangle 33"/>
            <p:cNvSpPr>
              <a:spLocks noChangeArrowheads="1"/>
            </p:cNvSpPr>
            <p:nvPr/>
          </p:nvSpPr>
          <p:spPr bwMode="auto">
            <a:xfrm>
              <a:off x="180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B=B   A           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  B=B   A</a:t>
              </a:r>
            </a:p>
          </p:txBody>
        </p:sp>
      </p:grp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0" y="188912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(4)</a:t>
            </a:r>
            <a:r>
              <a:rPr lang="zh-CN" altLang="en-US" sz="3200" dirty="0">
                <a:effectLst/>
                <a:latin typeface="黑体" pitchFamily="49" charset="-122"/>
              </a:rPr>
              <a:t>结合律</a:t>
            </a:r>
          </a:p>
        </p:txBody>
      </p:sp>
      <p:grpSp>
        <p:nvGrpSpPr>
          <p:cNvPr id="124973" name="Group 45"/>
          <p:cNvGrpSpPr>
            <a:grpSpLocks/>
          </p:cNvGrpSpPr>
          <p:nvPr/>
        </p:nvGrpSpPr>
        <p:grpSpPr bwMode="auto">
          <a:xfrm>
            <a:off x="533400" y="2438400"/>
            <a:ext cx="4083050" cy="1189038"/>
            <a:chOff x="0" y="1584"/>
            <a:chExt cx="2572" cy="749"/>
          </a:xfrm>
        </p:grpSpPr>
        <p:graphicFrame>
          <p:nvGraphicFramePr>
            <p:cNvPr id="45079" name="Object 5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59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7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60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8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61" name="Equation" r:id="rId12" imgW="304920" imgH="317520" progId="Equation.3">
                    <p:embed/>
                  </p:oleObj>
                </mc:Choice>
                <mc:Fallback>
                  <p:oleObj name="Equation" r:id="rId12" imgW="304920" imgH="31752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9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62" name="Equation" r:id="rId14" imgW="304920" imgH="317520" progId="Equation.3">
                    <p:embed/>
                  </p:oleObj>
                </mc:Choice>
                <mc:Fallback>
                  <p:oleObj name="Equation" r:id="rId14" imgW="304920" imgH="317520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A  (B   C)=(A   B)   C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(B   C)=(A  B)  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0" y="1905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(3)交换律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1295400" y="346394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3276600" y="346394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371600" y="3540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3352800" y="3540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684213" y="5564207"/>
            <a:ext cx="5402262" cy="579437"/>
            <a:chOff x="432" y="1584"/>
            <a:chExt cx="3403" cy="365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595" y="1720"/>
              <a:ext cx="144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2643" y="1764"/>
              <a:ext cx="4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1490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1682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0" name="Rectangle 31"/>
            <p:cNvSpPr>
              <a:spLocks noChangeArrowheads="1"/>
            </p:cNvSpPr>
            <p:nvPr/>
          </p:nvSpPr>
          <p:spPr bwMode="auto">
            <a:xfrm>
              <a:off x="432" y="1584"/>
              <a:ext cx="34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=A+BC+BC=A+(B   C)=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左式</a:t>
              </a:r>
            </a:p>
          </p:txBody>
        </p:sp>
      </p:grp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381000" y="3235344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  C)=(A+B) (A+C)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-98396" y="4073528"/>
            <a:ext cx="9283704" cy="587670"/>
            <a:chOff x="-98396" y="1142984"/>
            <a:chExt cx="9283704" cy="587670"/>
          </a:xfrm>
        </p:grpSpPr>
        <p:grpSp>
          <p:nvGrpSpPr>
            <p:cNvPr id="125987" name="Group 35"/>
            <p:cNvGrpSpPr>
              <a:grpSpLocks/>
            </p:cNvGrpSpPr>
            <p:nvPr/>
          </p:nvGrpSpPr>
          <p:grpSpPr bwMode="auto">
            <a:xfrm>
              <a:off x="-98396" y="1142984"/>
              <a:ext cx="9283704" cy="587670"/>
              <a:chOff x="0" y="1036"/>
              <a:chExt cx="5848" cy="509"/>
            </a:xfrm>
          </p:grpSpPr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1322" y="1047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>
                <a:off x="2108" y="10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4417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4705" y="103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61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105" name="Rectangle 32"/>
              <p:cNvSpPr>
                <a:spLocks noChangeArrowheads="1"/>
              </p:cNvSpPr>
              <p:nvPr/>
            </p:nvSpPr>
            <p:spPr bwMode="auto">
              <a:xfrm>
                <a:off x="0" y="1039"/>
                <a:ext cx="5848" cy="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 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    右</a:t>
                </a:r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式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=</a:t>
                </a:r>
                <a:r>
                  <a:rPr lang="en-US" altLang="zh-CN" sz="3200" dirty="0" smtClean="0">
                    <a:effectLst/>
                    <a:latin typeface="Tahoma" pitchFamily="34" charset="0"/>
                    <a:ea typeface="宋体" pitchFamily="2" charset="-122"/>
                  </a:rPr>
                  <a:t>(A+B) (A+C)+(</a:t>
                </a:r>
                <a:r>
                  <a:rPr lang="en-US" altLang="zh-CN" sz="3200" dirty="0">
                    <a:effectLst/>
                    <a:latin typeface="Tahoma" pitchFamily="34" charset="0"/>
                    <a:ea typeface="宋体" pitchFamily="2" charset="-122"/>
                  </a:rPr>
                  <a:t>A+B)(A+C)=ABC+A+BC</a:t>
                </a:r>
                <a:endParaRPr lang="zh-CN" altLang="en-US" sz="3200" dirty="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2883220" y="142844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57686" y="4846075"/>
            <a:ext cx="4580462" cy="584775"/>
            <a:chOff x="4357686" y="1714488"/>
            <a:chExt cx="4580462" cy="584775"/>
          </a:xfrm>
        </p:grpSpPr>
        <p:sp>
          <p:nvSpPr>
            <p:cNvPr id="45" name="矩形 44"/>
            <p:cNvSpPr/>
            <p:nvPr/>
          </p:nvSpPr>
          <p:spPr>
            <a:xfrm>
              <a:off x="4357686" y="1714488"/>
              <a:ext cx="22365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加法分配律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500562" y="1714488"/>
              <a:ext cx="192882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858148" y="1714488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266" name="Object 186"/>
          <p:cNvGraphicFramePr>
            <a:graphicFrameLocks noGrp="1" noChangeAspect="1"/>
          </p:cNvGraphicFramePr>
          <p:nvPr/>
        </p:nvGraphicFramePr>
        <p:xfrm>
          <a:off x="1900771" y="4746634"/>
          <a:ext cx="195684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Picture 1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771" y="4746634"/>
                        <a:ext cx="195684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 bwMode="auto">
          <a:xfrm>
            <a:off x="1928794" y="4716470"/>
            <a:ext cx="1928826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6790436" y="3131563"/>
            <a:ext cx="1219580" cy="871321"/>
            <a:chOff x="6790436" y="201019"/>
            <a:chExt cx="1219580" cy="871321"/>
          </a:xfrm>
        </p:grpSpPr>
        <p:cxnSp>
          <p:nvCxnSpPr>
            <p:cNvPr id="55" name="直接连接符 54"/>
            <p:cNvCxnSpPr/>
            <p:nvPr/>
          </p:nvCxnSpPr>
          <p:spPr bwMode="auto">
            <a:xfrm rot="5400000">
              <a:off x="6750859" y="964389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7893073" y="963595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858016" y="829336"/>
              <a:ext cx="1152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矩形 57"/>
            <p:cNvSpPr/>
            <p:nvPr/>
          </p:nvSpPr>
          <p:spPr>
            <a:xfrm>
              <a:off x="6790436" y="201019"/>
              <a:ext cx="1210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去掉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 dirty="0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7701890" y="27584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 bwMode="auto">
          <a:xfrm>
            <a:off x="6929454" y="4716470"/>
            <a:ext cx="720000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0" y="142852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(5)分配律</a:t>
            </a:r>
          </a:p>
        </p:txBody>
      </p:sp>
      <p:grpSp>
        <p:nvGrpSpPr>
          <p:cNvPr id="63" name="Group 53"/>
          <p:cNvGrpSpPr>
            <a:grpSpLocks/>
          </p:cNvGrpSpPr>
          <p:nvPr/>
        </p:nvGrpSpPr>
        <p:grpSpPr bwMode="auto">
          <a:xfrm>
            <a:off x="0" y="1606527"/>
            <a:ext cx="8604251" cy="1189038"/>
            <a:chOff x="0" y="3360"/>
            <a:chExt cx="5420" cy="749"/>
          </a:xfrm>
        </p:grpSpPr>
        <p:graphicFrame>
          <p:nvGraphicFramePr>
            <p:cNvPr id="64" name="Object 12"/>
            <p:cNvGraphicFramePr>
              <a:graphicFrameLocks noChangeAspect="1"/>
            </p:cNvGraphicFramePr>
            <p:nvPr/>
          </p:nvGraphicFramePr>
          <p:xfrm>
            <a:off x="1997" y="3836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23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3836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618" y="3790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1104" y="3790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1905" y="340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2381" y="340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522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855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711" y="3406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043" y="340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0" y="3744"/>
              <a:ext cx="3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=ABC+ABC=A(B   C)=</a:t>
              </a:r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左式</a:t>
              </a: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384" y="3360"/>
              <a:ext cx="50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右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式=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ABAC+ABAC=AB(A+C)+AC(A+B)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609600" y="920727"/>
            <a:ext cx="3254375" cy="579438"/>
            <a:chOff x="0" y="3072"/>
            <a:chExt cx="2050" cy="365"/>
          </a:xfrm>
        </p:grpSpPr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24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25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A(B   C)=AB   AC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715008" y="165106"/>
            <a:ext cx="3357586" cy="1465247"/>
            <a:chOff x="5715008" y="3892579"/>
            <a:chExt cx="3357586" cy="1465247"/>
          </a:xfrm>
        </p:grpSpPr>
        <p:sp>
          <p:nvSpPr>
            <p:cNvPr id="80" name="椭圆形标注 79"/>
            <p:cNvSpPr/>
            <p:nvPr/>
          </p:nvSpPr>
          <p:spPr bwMode="auto">
            <a:xfrm>
              <a:off x="5715008" y="3892579"/>
              <a:ext cx="3357586" cy="822305"/>
            </a:xfrm>
            <a:prstGeom prst="wedgeEllipseCallout">
              <a:avLst>
                <a:gd name="adj1" fmla="val -27337"/>
                <a:gd name="adj2" fmla="val 44244"/>
              </a:avLst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3200" b="0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49" charset="-122"/>
                </a:rPr>
                <a:t>摩根律</a:t>
              </a:r>
            </a:p>
          </p:txBody>
        </p:sp>
        <p:cxnSp>
          <p:nvCxnSpPr>
            <p:cNvPr id="81" name="直接箭头连接符 80"/>
            <p:cNvCxnSpPr>
              <a:stCxn id="80" idx="8"/>
            </p:cNvCxnSpPr>
            <p:nvPr/>
          </p:nvCxnSpPr>
          <p:spPr bwMode="auto">
            <a:xfrm rot="5400000">
              <a:off x="5928931" y="473938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箭头连接符 81"/>
            <p:cNvCxnSpPr/>
            <p:nvPr/>
          </p:nvCxnSpPr>
          <p:spPr bwMode="auto">
            <a:xfrm rot="16200000" flipH="1">
              <a:off x="7500957" y="4929197"/>
              <a:ext cx="642942" cy="214315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" name="矩形 82"/>
          <p:cNvSpPr/>
          <p:nvPr/>
        </p:nvSpPr>
        <p:spPr>
          <a:xfrm>
            <a:off x="559579" y="1629779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证: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-71470" y="4071942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证: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52400" y="4500570"/>
            <a:ext cx="6888163" cy="579438"/>
            <a:chOff x="96" y="3360"/>
            <a:chExt cx="4339" cy="365"/>
          </a:xfrm>
        </p:grpSpPr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720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2016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3312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3264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1" name="Rectangle 28"/>
            <p:cNvSpPr>
              <a:spLocks noChangeArrowheads="1"/>
            </p:cNvSpPr>
            <p:nvPr/>
          </p:nvSpPr>
          <p:spPr bwMode="auto">
            <a:xfrm>
              <a:off x="96" y="3360"/>
              <a:ext cx="43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若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则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或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57158" y="1357298"/>
            <a:ext cx="6253163" cy="579438"/>
            <a:chOff x="96" y="2784"/>
            <a:chExt cx="3939" cy="365"/>
          </a:xfrm>
        </p:grpSpPr>
        <p:graphicFrame>
          <p:nvGraphicFramePr>
            <p:cNvPr id="46111" name="Object 23"/>
            <p:cNvGraphicFramePr>
              <a:graphicFrameLocks noChangeAspect="1"/>
            </p:cNvGraphicFramePr>
            <p:nvPr/>
          </p:nvGraphicFramePr>
          <p:xfrm>
            <a:off x="672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23" name="Equation" r:id="rId3" imgW="304920" imgH="317520" progId="Equation.3">
                    <p:embed/>
                  </p:oleObj>
                </mc:Choice>
                <mc:Fallback>
                  <p:oleObj name="Equation" r:id="rId3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1920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24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25"/>
            <p:cNvGraphicFramePr>
              <a:graphicFrameLocks noChangeAspect="1"/>
            </p:cNvGraphicFramePr>
            <p:nvPr/>
          </p:nvGraphicFramePr>
          <p:xfrm>
            <a:off x="3216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25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Rectangle 29"/>
            <p:cNvSpPr>
              <a:spLocks noChangeArrowheads="1"/>
            </p:cNvSpPr>
            <p:nvPr/>
          </p:nvSpPr>
          <p:spPr bwMode="auto">
            <a:xfrm>
              <a:off x="96" y="2784"/>
              <a:ext cx="3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若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则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或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285720" y="285728"/>
            <a:ext cx="287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(6) 因果互换律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929454" y="642918"/>
            <a:ext cx="1606550" cy="2332038"/>
            <a:chOff x="4416" y="2256"/>
            <a:chExt cx="1012" cy="1469"/>
          </a:xfrm>
        </p:grpSpPr>
        <p:sp>
          <p:nvSpPr>
            <p:cNvPr id="125992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0  0  0</a:t>
              </a:r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0  1  1</a:t>
              </a:r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1  0  1</a:t>
              </a:r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1  1  0</a:t>
              </a:r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60" name="Object 73"/>
          <p:cNvGraphicFramePr>
            <a:graphicFrameLocks noChangeAspect="1"/>
          </p:cNvGraphicFramePr>
          <p:nvPr/>
        </p:nvGraphicFramePr>
        <p:xfrm>
          <a:off x="7244234" y="800308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26" name="Equation" r:id="rId9" imgW="241200" imgH="254160" progId="Equation.3">
                  <p:embed/>
                </p:oleObj>
              </mc:Choice>
              <mc:Fallback>
                <p:oleObj name="Equation" r:id="rId9" imgW="241200" imgH="254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234" y="800308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7000892" y="3571876"/>
            <a:ext cx="1606550" cy="2332038"/>
            <a:chOff x="4416" y="2256"/>
            <a:chExt cx="1012" cy="1469"/>
          </a:xfrm>
        </p:grpSpPr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7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7368517" y="3786190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7444717" y="386239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228600" y="1905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(7) 常用式子</a:t>
            </a:r>
          </a:p>
        </p:txBody>
      </p:sp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381000" y="838200"/>
            <a:ext cx="8032750" cy="1646238"/>
            <a:chOff x="240" y="528"/>
            <a:chExt cx="5060" cy="1037"/>
          </a:xfrm>
        </p:grpSpPr>
        <p:graphicFrame>
          <p:nvGraphicFramePr>
            <p:cNvPr id="47123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1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2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3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AutoShape 14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40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2880" y="5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sp>
          <p:nvSpPr>
            <p:cNvPr id="127001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graphicFrame>
          <p:nvGraphicFramePr>
            <p:cNvPr id="47130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4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533400" y="3733800"/>
            <a:ext cx="8058150" cy="1722438"/>
            <a:chOff x="336" y="2352"/>
            <a:chExt cx="5076" cy="1085"/>
          </a:xfrm>
        </p:grpSpPr>
        <p:sp>
          <p:nvSpPr>
            <p:cNvPr id="126984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1" name="AutoShape 15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3120" y="307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graphicFrame>
          <p:nvGraphicFramePr>
            <p:cNvPr id="47122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5" name="Equation" r:id="rId12" imgW="254160" imgH="101520" progId="Equation.3">
                    <p:embed/>
                  </p:oleObj>
                </mc:Choice>
                <mc:Fallback>
                  <p:oleObj name="Equation" r:id="rId12" imgW="254160" imgH="101520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797" name="Rectangle 1197"/>
          <p:cNvSpPr>
            <a:spLocks noChangeArrowheads="1"/>
          </p:cNvSpPr>
          <p:nvPr/>
        </p:nvSpPr>
        <p:spPr bwMode="auto">
          <a:xfrm>
            <a:off x="588963" y="2705100"/>
            <a:ext cx="5567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异或的之一作用：奇偶校验</a:t>
            </a:r>
          </a:p>
        </p:txBody>
      </p:sp>
      <p:sp>
        <p:nvSpPr>
          <p:cNvPr id="154798" name="Rectangle 119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948488" y="58054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Why XOR</a:t>
            </a:r>
          </a:p>
        </p:txBody>
      </p:sp>
      <p:sp>
        <p:nvSpPr>
          <p:cNvPr id="154799" name="Rectangle 1199"/>
          <p:cNvSpPr>
            <a:spLocks noChangeArrowheads="1"/>
          </p:cNvSpPr>
          <p:nvPr/>
        </p:nvSpPr>
        <p:spPr bwMode="auto">
          <a:xfrm>
            <a:off x="323850" y="5805488"/>
            <a:ext cx="604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以上结论可以用数学归纳法证明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第二章 逻辑代数基础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55088" cy="5715000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.1 逻辑代数的基本概念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 逻辑代数的基本定理和规则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.3 逻辑函数表达式的形式与变换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.4 逻辑函数化简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1285852" y="71414"/>
            <a:ext cx="4929222" cy="628917"/>
            <a:chOff x="1285852" y="357166"/>
            <a:chExt cx="4929222" cy="628917"/>
          </a:xfrm>
        </p:grpSpPr>
        <p:graphicFrame>
          <p:nvGraphicFramePr>
            <p:cNvPr id="221186" name="Object 2"/>
            <p:cNvGraphicFramePr>
              <a:graphicFrameLocks noChangeAspect="1"/>
            </p:cNvGraphicFramePr>
            <p:nvPr/>
          </p:nvGraphicFramePr>
          <p:xfrm>
            <a:off x="1714480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2" name="Equation" r:id="rId3" imgW="241200" imgH="254160" progId="Equation.3">
                    <p:embed/>
                  </p:oleObj>
                </mc:Choice>
                <mc:Fallback>
                  <p:oleObj name="Equation" r:id="rId3" imgW="24120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285852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187" name="Object 3"/>
            <p:cNvGraphicFramePr>
              <a:graphicFrameLocks noChangeAspect="1"/>
            </p:cNvGraphicFramePr>
            <p:nvPr/>
          </p:nvGraphicFramePr>
          <p:xfrm>
            <a:off x="2571736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3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3000364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4" name="Equation" r:id="rId6" imgW="254160" imgH="101520" progId="Equation.3">
                    <p:embed/>
                  </p:oleObj>
                </mc:Choice>
                <mc:Fallback>
                  <p:oleObj name="Equation" r:id="rId6" imgW="254160" imgH="101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89" name="Object 5"/>
            <p:cNvGraphicFramePr>
              <a:graphicFrameLocks noChangeAspect="1"/>
            </p:cNvGraphicFramePr>
            <p:nvPr/>
          </p:nvGraphicFramePr>
          <p:xfrm>
            <a:off x="357186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5" name="Equation" r:id="rId8" imgW="241200" imgH="254160" progId="Equation.3">
                    <p:embed/>
                  </p:oleObj>
                </mc:Choice>
                <mc:Fallback>
                  <p:oleObj name="Equation" r:id="rId8" imgW="24120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85762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428624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6" name="Equation" r:id="rId9" imgW="241200" imgH="254160" progId="Equation.3">
                    <p:embed/>
                  </p:oleObj>
                </mc:Choice>
                <mc:Fallback>
                  <p:oleObj name="Equation" r:id="rId9" imgW="24120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457200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1" name="Object 7"/>
            <p:cNvGraphicFramePr>
              <a:graphicFrameLocks noChangeAspect="1"/>
            </p:cNvGraphicFramePr>
            <p:nvPr/>
          </p:nvGraphicFramePr>
          <p:xfrm>
            <a:off x="5000628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7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429256" y="401308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25224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31656" y="642918"/>
            <a:ext cx="4998062" cy="1240988"/>
            <a:chOff x="4003094" y="1272589"/>
            <a:chExt cx="4998062" cy="1240988"/>
          </a:xfrm>
        </p:grpSpPr>
        <p:sp>
          <p:nvSpPr>
            <p:cNvPr id="17" name="矩形 16"/>
            <p:cNvSpPr/>
            <p:nvPr/>
          </p:nvSpPr>
          <p:spPr>
            <a:xfrm>
              <a:off x="542925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5857884" y="2058407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8" name="Equation" r:id="rId11" imgW="241200" imgH="254160" progId="Equation.3">
                    <p:embed/>
                  </p:oleObj>
                </mc:Choice>
                <mc:Fallback>
                  <p:oleObj name="Equation" r:id="rId11" imgW="241200" imgH="2541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058407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614363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3" name="Object 9"/>
            <p:cNvGraphicFramePr>
              <a:graphicFrameLocks noChangeAspect="1"/>
            </p:cNvGraphicFramePr>
            <p:nvPr/>
          </p:nvGraphicFramePr>
          <p:xfrm>
            <a:off x="6584288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59" name="Equation" r:id="rId12" imgW="241200" imgH="254160" progId="Equation.3">
                    <p:embed/>
                  </p:oleObj>
                </mc:Choice>
                <mc:Fallback>
                  <p:oleObj name="Equation" r:id="rId12" imgW="241200" imgH="254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4288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94" name="Object 10"/>
            <p:cNvGraphicFramePr>
              <a:graphicFrameLocks noChangeAspect="1"/>
            </p:cNvGraphicFramePr>
            <p:nvPr/>
          </p:nvGraphicFramePr>
          <p:xfrm>
            <a:off x="7012917" y="2151055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0" name="Equation" r:id="rId13" imgW="254160" imgH="101520" progId="Equation.3">
                    <p:embed/>
                  </p:oleObj>
                </mc:Choice>
                <mc:Fallback>
                  <p:oleObj name="Equation" r:id="rId13" imgW="254160" imgH="1015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2917" y="2151055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7858148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5" name="Object 11"/>
            <p:cNvGraphicFramePr>
              <a:graphicFrameLocks noChangeAspect="1"/>
            </p:cNvGraphicFramePr>
            <p:nvPr/>
          </p:nvGraphicFramePr>
          <p:xfrm>
            <a:off x="7512982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1" name="Equation" r:id="rId14" imgW="241200" imgH="254160" progId="Equation.3">
                    <p:embed/>
                  </p:oleObj>
                </mc:Choice>
                <mc:Fallback>
                  <p:oleObj name="Equation" r:id="rId14" imgW="241200" imgH="2541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982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8221958" y="1928802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611306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4286248" y="1272589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003094" y="1272589"/>
              <a:ext cx="149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357158" y="620181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358283" y="548743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57158" y="642918"/>
            <a:ext cx="3631313" cy="1299155"/>
            <a:chOff x="428596" y="1272589"/>
            <a:chExt cx="3631313" cy="1299155"/>
          </a:xfrm>
        </p:grpSpPr>
        <p:graphicFrame>
          <p:nvGraphicFramePr>
            <p:cNvPr id="41" name="Object 2"/>
            <p:cNvGraphicFramePr>
              <a:graphicFrameLocks noChangeAspect="1"/>
            </p:cNvGraphicFramePr>
            <p:nvPr/>
          </p:nvGraphicFramePr>
          <p:xfrm>
            <a:off x="857224" y="212984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2" name="Equation" r:id="rId15" imgW="241200" imgH="254160" progId="Equation.3">
                    <p:embed/>
                  </p:oleObj>
                </mc:Choice>
                <mc:Fallback>
                  <p:oleObj name="Equation" r:id="rId15" imgW="241200" imgH="254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212984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/>
            <p:cNvSpPr/>
            <p:nvPr/>
          </p:nvSpPr>
          <p:spPr>
            <a:xfrm>
              <a:off x="428596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14414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200" name="Object 16"/>
            <p:cNvGraphicFramePr>
              <a:graphicFrameLocks noChangeAspect="1"/>
            </p:cNvGraphicFramePr>
            <p:nvPr/>
          </p:nvGraphicFramePr>
          <p:xfrm>
            <a:off x="1693844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3" name="Equation" r:id="rId16" imgW="241200" imgH="254160" progId="Equation.3">
                    <p:embed/>
                  </p:oleObj>
                </mc:Choice>
                <mc:Fallback>
                  <p:oleObj name="Equation" r:id="rId16" imgW="241200" imgH="2541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844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2071670" y="220922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4" name="Equation" r:id="rId17" imgW="254160" imgH="101520" progId="Equation.3">
                    <p:embed/>
                  </p:oleObj>
                </mc:Choice>
                <mc:Fallback>
                  <p:oleObj name="Equation" r:id="rId17" imgW="254160" imgH="1015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20922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矩形 45"/>
            <p:cNvSpPr/>
            <p:nvPr/>
          </p:nvSpPr>
          <p:spPr>
            <a:xfrm>
              <a:off x="2916901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7" name="Object 11"/>
            <p:cNvGraphicFramePr>
              <a:graphicFrameLocks noChangeAspect="1"/>
            </p:cNvGraphicFramePr>
            <p:nvPr/>
          </p:nvGraphicFramePr>
          <p:xfrm>
            <a:off x="2571735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5" name="Equation" r:id="rId18" imgW="241200" imgH="254160" progId="Equation.3">
                    <p:embed/>
                  </p:oleObj>
                </mc:Choice>
                <mc:Fallback>
                  <p:oleObj name="Equation" r:id="rId18" imgW="241200" imgH="2541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5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矩形 47"/>
            <p:cNvSpPr/>
            <p:nvPr/>
          </p:nvSpPr>
          <p:spPr>
            <a:xfrm>
              <a:off x="3280711" y="1986969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70059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428728" y="1272589"/>
              <a:ext cx="185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/>
            <p:nvPr/>
          </p:nvCxnSpPr>
          <p:spPr bwMode="auto">
            <a:xfrm rot="5400000">
              <a:off x="1607323" y="1308308"/>
              <a:ext cx="785818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组合 98"/>
          <p:cNvGrpSpPr/>
          <p:nvPr/>
        </p:nvGrpSpPr>
        <p:grpSpPr>
          <a:xfrm>
            <a:off x="445666" y="2129845"/>
            <a:ext cx="2126070" cy="3156543"/>
            <a:chOff x="445666" y="2129845"/>
            <a:chExt cx="2126070" cy="3156543"/>
          </a:xfrm>
        </p:grpSpPr>
        <p:grpSp>
          <p:nvGrpSpPr>
            <p:cNvPr id="59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graphicFrame>
            <p:nvGraphicFramePr>
              <p:cNvPr id="34" name="Object 2"/>
              <p:cNvGraphicFramePr>
                <a:graphicFrameLocks noChangeAspect="1"/>
              </p:cNvGraphicFramePr>
              <p:nvPr/>
            </p:nvGraphicFramePr>
            <p:xfrm>
              <a:off x="5374888" y="5899213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966" name="Equation" r:id="rId19" imgW="241200" imgH="254160" progId="Equation.3">
                      <p:embed/>
                    </p:oleObj>
                  </mc:Choice>
                  <mc:Fallback>
                    <p:oleObj name="Equation" r:id="rId19" imgW="241200" imgH="25416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5899213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矩形 34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967" name="Equation" r:id="rId20" imgW="241200" imgH="254160" progId="Equation.3">
                      <p:embed/>
                    </p:oleObj>
                  </mc:Choice>
                  <mc:Fallback>
                    <p:oleObj name="Equation" r:id="rId20" imgW="241200" imgH="25416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矩形 28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61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968" name="Equation" r:id="rId21" imgW="241200" imgH="254160" progId="Equation.3">
                      <p:embed/>
                    </p:oleObj>
                  </mc:Choice>
                  <mc:Fallback>
                    <p:oleObj name="Equation" r:id="rId21" imgW="241200" imgH="25416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矩形 61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000232" y="2766387"/>
              <a:ext cx="571504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14348" y="2129845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86116" y="2143116"/>
            <a:ext cx="2143140" cy="3143272"/>
            <a:chOff x="3286116" y="2143116"/>
            <a:chExt cx="2143140" cy="3143272"/>
          </a:xfrm>
        </p:grpSpPr>
        <p:grpSp>
          <p:nvGrpSpPr>
            <p:cNvPr id="69" name="组合 68"/>
            <p:cNvGrpSpPr/>
            <p:nvPr/>
          </p:nvGrpSpPr>
          <p:grpSpPr>
            <a:xfrm>
              <a:off x="3286116" y="2714620"/>
              <a:ext cx="2143140" cy="2571768"/>
              <a:chOff x="428596" y="2357430"/>
              <a:chExt cx="2143140" cy="2571768"/>
            </a:xfrm>
          </p:grpSpPr>
          <p:grpSp>
            <p:nvGrpSpPr>
              <p:cNvPr id="71" name="组合 57"/>
              <p:cNvGrpSpPr/>
              <p:nvPr/>
            </p:nvGrpSpPr>
            <p:grpSpPr>
              <a:xfrm>
                <a:off x="445666" y="2357430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80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969" name="Equation" r:id="rId22" imgW="241200" imgH="254160" progId="Equation.3">
                        <p:embed/>
                      </p:oleObj>
                    </mc:Choice>
                    <mc:Fallback>
                      <p:oleObj name="Equation" r:id="rId22" imgW="241200" imgH="254160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矩形 80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grpSp>
            <p:nvGrpSpPr>
              <p:cNvPr id="72" name="组合 59"/>
              <p:cNvGrpSpPr/>
              <p:nvPr/>
            </p:nvGrpSpPr>
            <p:grpSpPr>
              <a:xfrm>
                <a:off x="500034" y="3684635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75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970" name="Equation" r:id="rId23" imgW="241200" imgH="254160" progId="Equation.3">
                        <p:embed/>
                      </p:oleObj>
                    </mc:Choice>
                    <mc:Fallback>
                      <p:oleObj name="Equation" r:id="rId23" imgW="241200" imgH="254160" progId="Equation.3">
                        <p:embed/>
                        <p:pic>
                          <p:nvPicPr>
                            <p:cNvPr id="0" name="Picture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矩形 75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000101" y="2857496"/>
                <a:ext cx="738664" cy="85725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/>
                  <a:t>…...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428596" y="2409198"/>
                <a:ext cx="2143140" cy="2520000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prstDash val="lg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3571868" y="2143116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738158" y="143606"/>
            <a:ext cx="5072098" cy="642188"/>
            <a:chOff x="428596" y="272457"/>
            <a:chExt cx="5072098" cy="642188"/>
          </a:xfrm>
        </p:grpSpPr>
        <p:grpSp>
          <p:nvGrpSpPr>
            <p:cNvPr id="42" name="组合 31"/>
            <p:cNvGrpSpPr/>
            <p:nvPr/>
          </p:nvGrpSpPr>
          <p:grpSpPr>
            <a:xfrm>
              <a:off x="857224" y="513313"/>
              <a:ext cx="228600" cy="211138"/>
              <a:chOff x="10344192" y="1074740"/>
              <a:chExt cx="228600" cy="211138"/>
            </a:xfrm>
          </p:grpSpPr>
          <p:sp>
            <p:nvSpPr>
              <p:cNvPr id="55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28596" y="2989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pSp>
          <p:nvGrpSpPr>
            <p:cNvPr id="44" name="组合 33"/>
            <p:cNvGrpSpPr/>
            <p:nvPr/>
          </p:nvGrpSpPr>
          <p:grpSpPr>
            <a:xfrm>
              <a:off x="1700194" y="500042"/>
              <a:ext cx="228600" cy="211138"/>
              <a:chOff x="10344192" y="1074740"/>
              <a:chExt cx="228600" cy="211138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156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6" name="Object 29"/>
            <p:cNvGraphicFramePr>
              <a:graphicFrameLocks noChangeAspect="1"/>
            </p:cNvGraphicFramePr>
            <p:nvPr/>
          </p:nvGraphicFramePr>
          <p:xfrm>
            <a:off x="2000232" y="52125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19" name="Equation" r:id="rId3" imgW="254160" imgH="101520" progId="Equation.3">
                    <p:embed/>
                  </p:oleObj>
                </mc:Choice>
                <mc:Fallback>
                  <p:oleObj name="Equation" r:id="rId3" imgW="254160" imgH="101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2125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714876" y="32987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10844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grpSp>
          <p:nvGrpSpPr>
            <p:cNvPr id="57" name="组合 38"/>
            <p:cNvGrpSpPr/>
            <p:nvPr/>
          </p:nvGrpSpPr>
          <p:grpSpPr>
            <a:xfrm>
              <a:off x="2500298" y="513313"/>
              <a:ext cx="228600" cy="211138"/>
              <a:chOff x="10344192" y="1074740"/>
              <a:chExt cx="228600" cy="211138"/>
            </a:xfrm>
          </p:grpSpPr>
          <p:sp>
            <p:nvSpPr>
              <p:cNvPr id="58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80033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1" name="组合 38"/>
            <p:cNvGrpSpPr/>
            <p:nvPr/>
          </p:nvGrpSpPr>
          <p:grpSpPr>
            <a:xfrm>
              <a:off x="3214678" y="500042"/>
              <a:ext cx="228600" cy="211138"/>
              <a:chOff x="10344192" y="1074740"/>
              <a:chExt cx="228600" cy="211138"/>
            </a:xfrm>
          </p:grpSpPr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3514716" y="2724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5" name="组合 33"/>
            <p:cNvGrpSpPr/>
            <p:nvPr/>
          </p:nvGrpSpPr>
          <p:grpSpPr>
            <a:xfrm>
              <a:off x="3971924" y="486771"/>
              <a:ext cx="228600" cy="211138"/>
              <a:chOff x="10344192" y="1074740"/>
              <a:chExt cx="228600" cy="211138"/>
            </a:xfrm>
          </p:grpSpPr>
          <p:sp>
            <p:nvSpPr>
              <p:cNvPr id="6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" name="Object 29"/>
            <p:cNvGraphicFramePr>
              <a:graphicFrameLocks noChangeAspect="1"/>
            </p:cNvGraphicFramePr>
            <p:nvPr/>
          </p:nvGraphicFramePr>
          <p:xfrm>
            <a:off x="4271962" y="507981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20" name="Equation" r:id="rId5" imgW="254160" imgH="101520" progId="Equation.3">
                    <p:embed/>
                  </p:oleObj>
                </mc:Choice>
                <mc:Fallback>
                  <p:oleObj name="Equation" r:id="rId5" imgW="254160" imgH="101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962" y="507981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738158" y="728381"/>
            <a:ext cx="3429024" cy="1271859"/>
            <a:chOff x="428596" y="857232"/>
            <a:chExt cx="3429024" cy="127185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596" y="1500174"/>
              <a:ext cx="3429024" cy="628917"/>
              <a:chOff x="571472" y="3701481"/>
              <a:chExt cx="3429024" cy="628917"/>
            </a:xfrm>
          </p:grpSpPr>
          <p:grpSp>
            <p:nvGrpSpPr>
              <p:cNvPr id="26" name="组合 31"/>
              <p:cNvGrpSpPr/>
              <p:nvPr/>
            </p:nvGrpSpPr>
            <p:grpSpPr>
              <a:xfrm>
                <a:off x="1000100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9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571472" y="3714752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pSp>
            <p:nvGrpSpPr>
              <p:cNvPr id="28" name="组合 33"/>
              <p:cNvGrpSpPr/>
              <p:nvPr/>
            </p:nvGrpSpPr>
            <p:grpSpPr>
              <a:xfrm>
                <a:off x="1843070" y="3915795"/>
                <a:ext cx="228600" cy="211138"/>
                <a:chOff x="10344192" y="1074740"/>
                <a:chExt cx="228600" cy="211138"/>
              </a:xfrm>
            </p:grpSpPr>
            <p:sp>
              <p:nvSpPr>
                <p:cNvPr id="37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1414442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2143108" y="3937005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321" name="Equation" r:id="rId6" imgW="254160" imgH="101520" progId="Equation.3">
                      <p:embed/>
                    </p:oleObj>
                  </mc:Choice>
                  <mc:Fallback>
                    <p:oleObj name="Equation" r:id="rId6" imgW="254160" imgH="10152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937005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组合 38"/>
              <p:cNvGrpSpPr/>
              <p:nvPr/>
            </p:nvGrpSpPr>
            <p:grpSpPr>
              <a:xfrm>
                <a:off x="2628888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92892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214678" y="374562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1064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 bwMode="auto">
            <a:xfrm rot="5400000">
              <a:off x="785395" y="92906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00034" y="85723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" name="组合 121"/>
          <p:cNvGrpSpPr/>
          <p:nvPr/>
        </p:nvGrpSpPr>
        <p:grpSpPr>
          <a:xfrm>
            <a:off x="3167050" y="656943"/>
            <a:ext cx="5405478" cy="1285884"/>
            <a:chOff x="2857488" y="1214422"/>
            <a:chExt cx="5405478" cy="1285884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3500430" y="1214422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857488" y="121442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组合 116"/>
            <p:cNvGrpSpPr/>
            <p:nvPr/>
          </p:nvGrpSpPr>
          <p:grpSpPr>
            <a:xfrm>
              <a:off x="4929190" y="1857364"/>
              <a:ext cx="3333776" cy="642942"/>
              <a:chOff x="2952736" y="3214686"/>
              <a:chExt cx="3333776" cy="64294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00694" y="327285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896662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?</a:t>
                </a:r>
                <a:endParaRPr lang="zh-CN" altLang="en-US" sz="32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52736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98" name="组合 38"/>
              <p:cNvGrpSpPr/>
              <p:nvPr/>
            </p:nvGrpSpPr>
            <p:grpSpPr>
              <a:xfrm>
                <a:off x="3367078" y="3443025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9" name="矩形 98"/>
              <p:cNvSpPr/>
              <p:nvPr/>
            </p:nvSpPr>
            <p:spPr>
              <a:xfrm>
                <a:off x="3667116" y="3215440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00" name="组合 33"/>
              <p:cNvGrpSpPr/>
              <p:nvPr/>
            </p:nvGrpSpPr>
            <p:grpSpPr>
              <a:xfrm>
                <a:off x="4124324" y="3429754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2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1" name="Object 29"/>
              <p:cNvGraphicFramePr>
                <a:graphicFrameLocks noChangeAspect="1"/>
              </p:cNvGraphicFramePr>
              <p:nvPr/>
            </p:nvGraphicFramePr>
            <p:xfrm>
              <a:off x="4424362" y="3450964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322" name="Equation" r:id="rId7" imgW="254160" imgH="101520" progId="Equation.3">
                      <p:embed/>
                    </p:oleObj>
                  </mc:Choice>
                  <mc:Fallback>
                    <p:oleObj name="Equation" r:id="rId7" imgW="254160" imgH="10152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362" y="3450964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" name="矩形 112"/>
              <p:cNvSpPr/>
              <p:nvPr/>
            </p:nvSpPr>
            <p:spPr>
              <a:xfrm>
                <a:off x="5182282" y="3214686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14" name="组合 38"/>
              <p:cNvGrpSpPr/>
              <p:nvPr/>
            </p:nvGrpSpPr>
            <p:grpSpPr>
              <a:xfrm>
                <a:off x="4953682" y="3429000"/>
                <a:ext cx="228600" cy="211138"/>
                <a:chOff x="10344192" y="1074740"/>
                <a:chExt cx="228600" cy="211138"/>
              </a:xfrm>
            </p:grpSpPr>
            <p:sp>
              <p:nvSpPr>
                <p:cNvPr id="11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8" name="矩形 87"/>
          <p:cNvSpPr/>
          <p:nvPr/>
        </p:nvSpPr>
        <p:spPr>
          <a:xfrm>
            <a:off x="357158" y="620181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89" name="矩形 88"/>
          <p:cNvSpPr/>
          <p:nvPr/>
        </p:nvSpPr>
        <p:spPr>
          <a:xfrm>
            <a:off x="358283" y="548743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grpSp>
        <p:nvGrpSpPr>
          <p:cNvPr id="166" name="组合 165"/>
          <p:cNvGrpSpPr/>
          <p:nvPr/>
        </p:nvGrpSpPr>
        <p:grpSpPr>
          <a:xfrm>
            <a:off x="445666" y="2129845"/>
            <a:ext cx="2126070" cy="3156543"/>
            <a:chOff x="445666" y="2129845"/>
            <a:chExt cx="2126070" cy="3156543"/>
          </a:xfrm>
        </p:grpSpPr>
        <p:grpSp>
          <p:nvGrpSpPr>
            <p:cNvPr id="93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96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106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928794" y="2766387"/>
              <a:ext cx="642942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14348" y="2129845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152" name="组合 31"/>
            <p:cNvGrpSpPr/>
            <p:nvPr/>
          </p:nvGrpSpPr>
          <p:grpSpPr>
            <a:xfrm>
              <a:off x="1000100" y="4857760"/>
              <a:ext cx="228600" cy="211138"/>
              <a:chOff x="10344192" y="1074740"/>
              <a:chExt cx="228600" cy="211138"/>
            </a:xfrm>
          </p:grpSpPr>
          <p:sp>
            <p:nvSpPr>
              <p:cNvPr id="1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5" name="组合 31"/>
            <p:cNvGrpSpPr/>
            <p:nvPr/>
          </p:nvGrpSpPr>
          <p:grpSpPr>
            <a:xfrm>
              <a:off x="1000100" y="4214818"/>
              <a:ext cx="228600" cy="211138"/>
              <a:chOff x="10344192" y="1074740"/>
              <a:chExt cx="228600" cy="211138"/>
            </a:xfrm>
          </p:grpSpPr>
          <p:sp>
            <p:nvSpPr>
              <p:cNvPr id="15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8" name="组合 31"/>
            <p:cNvGrpSpPr/>
            <p:nvPr/>
          </p:nvGrpSpPr>
          <p:grpSpPr>
            <a:xfrm>
              <a:off x="928662" y="2928934"/>
              <a:ext cx="228600" cy="211138"/>
              <a:chOff x="10344192" y="1074740"/>
              <a:chExt cx="228600" cy="211138"/>
            </a:xfrm>
          </p:grpSpPr>
          <p:sp>
            <p:nvSpPr>
              <p:cNvPr id="159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0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3286116" y="2143116"/>
            <a:ext cx="2143140" cy="3143272"/>
            <a:chOff x="3286116" y="2143116"/>
            <a:chExt cx="2143140" cy="3143272"/>
          </a:xfrm>
        </p:grpSpPr>
        <p:grpSp>
          <p:nvGrpSpPr>
            <p:cNvPr id="18" name="组合 31"/>
            <p:cNvGrpSpPr/>
            <p:nvPr/>
          </p:nvGrpSpPr>
          <p:grpSpPr>
            <a:xfrm>
              <a:off x="3714744" y="2928934"/>
              <a:ext cx="228600" cy="211138"/>
              <a:chOff x="10344192" y="1074740"/>
              <a:chExt cx="228600" cy="211138"/>
            </a:xfrm>
          </p:grpSpPr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3286116" y="2143116"/>
              <a:ext cx="2143140" cy="3143272"/>
              <a:chOff x="3286116" y="2143116"/>
              <a:chExt cx="2143140" cy="3143272"/>
            </a:xfrm>
          </p:grpSpPr>
          <p:grpSp>
            <p:nvGrpSpPr>
              <p:cNvPr id="136" name="组合 68"/>
              <p:cNvGrpSpPr/>
              <p:nvPr/>
            </p:nvGrpSpPr>
            <p:grpSpPr>
              <a:xfrm>
                <a:off x="3286116" y="2714620"/>
                <a:ext cx="2143140" cy="2571768"/>
                <a:chOff x="428596" y="2357430"/>
                <a:chExt cx="2143140" cy="2571768"/>
              </a:xfrm>
            </p:grpSpPr>
            <p:grpSp>
              <p:nvGrpSpPr>
                <p:cNvPr id="138" name="组合 57"/>
                <p:cNvGrpSpPr/>
                <p:nvPr/>
              </p:nvGrpSpPr>
              <p:grpSpPr>
                <a:xfrm>
                  <a:off x="445666" y="2357430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grpSp>
              <p:nvGrpSpPr>
                <p:cNvPr id="139" name="组合 59"/>
                <p:cNvGrpSpPr/>
                <p:nvPr/>
              </p:nvGrpSpPr>
              <p:grpSpPr>
                <a:xfrm>
                  <a:off x="500034" y="3684635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1000101" y="2857496"/>
                  <a:ext cx="738664" cy="8572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 smtClean="0"/>
                    <a:t>…...</a:t>
                  </a:r>
                  <a:endParaRPr lang="zh-CN" altLang="en-US" dirty="0"/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428596" y="2409198"/>
                  <a:ext cx="2143140" cy="2520000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  <a:prstDash val="lg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457200" marR="0" indent="-4572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sp>
            <p:nvSpPr>
              <p:cNvPr id="137" name="矩形 136"/>
              <p:cNvSpPr/>
              <p:nvPr/>
            </p:nvSpPr>
            <p:spPr>
              <a:xfrm>
                <a:off x="3571868" y="2143116"/>
                <a:ext cx="16209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偶数个</a:t>
                </a:r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161" name="组合 31"/>
            <p:cNvGrpSpPr/>
            <p:nvPr/>
          </p:nvGrpSpPr>
          <p:grpSpPr>
            <a:xfrm>
              <a:off x="3786182" y="4286256"/>
              <a:ext cx="228600" cy="211138"/>
              <a:chOff x="10344192" y="1074740"/>
              <a:chExt cx="228600" cy="211138"/>
            </a:xfrm>
          </p:grpSpPr>
          <p:sp>
            <p:nvSpPr>
              <p:cNvPr id="1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.2.4 正逻辑与负逻辑</a:t>
            </a:r>
          </a:p>
        </p:txBody>
      </p:sp>
      <p:sp>
        <p:nvSpPr>
          <p:cNvPr id="208900" name="Rectangle 1028"/>
          <p:cNvSpPr>
            <a:spLocks noChangeArrowheads="1"/>
          </p:cNvSpPr>
          <p:nvPr/>
        </p:nvSpPr>
        <p:spPr bwMode="auto">
          <a:xfrm>
            <a:off x="35496" y="9906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各种逻辑运算最终是通过相应的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逻辑门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来实现的。</a:t>
            </a:r>
          </a:p>
        </p:txBody>
      </p:sp>
      <p:grpSp>
        <p:nvGrpSpPr>
          <p:cNvPr id="208907" name="Group 1035"/>
          <p:cNvGrpSpPr>
            <a:grpSpLocks/>
          </p:cNvGrpSpPr>
          <p:nvPr/>
        </p:nvGrpSpPr>
        <p:grpSpPr bwMode="auto">
          <a:xfrm>
            <a:off x="-108520" y="3146425"/>
            <a:ext cx="9144000" cy="1727200"/>
            <a:chOff x="0" y="1248"/>
            <a:chExt cx="5760" cy="1088"/>
          </a:xfrm>
        </p:grpSpPr>
        <p:sp>
          <p:nvSpPr>
            <p:cNvPr id="208901" name="Rectangle 1029"/>
            <p:cNvSpPr>
              <a:spLocks noChangeArrowheads="1"/>
            </p:cNvSpPr>
            <p:nvPr/>
          </p:nvSpPr>
          <p:spPr bwMode="auto">
            <a:xfrm>
              <a:off x="268" y="12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如果把门电路的输入、输出电压的高电平赋值为</a:t>
              </a:r>
            </a:p>
          </p:txBody>
        </p:sp>
        <p:sp>
          <p:nvSpPr>
            <p:cNvPr id="208902" name="Rectangle 1030"/>
            <p:cNvSpPr>
              <a:spLocks noChangeArrowheads="1"/>
            </p:cNvSpPr>
            <p:nvPr/>
          </p:nvSpPr>
          <p:spPr bwMode="auto">
            <a:xfrm>
              <a:off x="0" y="1632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，低电平赋值为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，这种关系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正逻辑</a:t>
              </a:r>
            </a:p>
          </p:txBody>
        </p:sp>
        <p:sp>
          <p:nvSpPr>
            <p:cNvPr id="208903" name="Rectangle 1031"/>
            <p:cNvSpPr>
              <a:spLocks noChangeArrowheads="1"/>
            </p:cNvSpPr>
            <p:nvPr/>
          </p:nvSpPr>
          <p:spPr bwMode="auto">
            <a:xfrm>
              <a:off x="0" y="1968"/>
              <a:ext cx="10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关系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208908" name="Group 1036"/>
          <p:cNvGrpSpPr>
            <a:grpSpLocks/>
          </p:cNvGrpSpPr>
          <p:nvPr/>
        </p:nvGrpSpPr>
        <p:grpSpPr bwMode="auto">
          <a:xfrm>
            <a:off x="-442914" y="5005393"/>
            <a:ext cx="9983789" cy="1801815"/>
            <a:chOff x="-279" y="2559"/>
            <a:chExt cx="6289" cy="1135"/>
          </a:xfrm>
        </p:grpSpPr>
        <p:sp>
          <p:nvSpPr>
            <p:cNvPr id="208904" name="Rectangle 1032"/>
            <p:cNvSpPr>
              <a:spLocks noChangeArrowheads="1"/>
            </p:cNvSpPr>
            <p:nvPr/>
          </p:nvSpPr>
          <p:spPr bwMode="auto">
            <a:xfrm>
              <a:off x="250" y="2559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如果把门电路的输入、输出电压的高电平赋值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08905" name="Rectangle 1033"/>
            <p:cNvSpPr>
              <a:spLocks noChangeArrowheads="1"/>
            </p:cNvSpPr>
            <p:nvPr/>
          </p:nvSpPr>
          <p:spPr bwMode="auto">
            <a:xfrm>
              <a:off x="-279" y="3015"/>
              <a:ext cx="606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低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电平赋值为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，这种关系称为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负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</a:t>
              </a:r>
              <a:endPara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  <a:p>
              <a:pPr>
                <a:defRPr/>
              </a:pPr>
              <a:r>
                <a:rPr lang="en-US" altLang="zh-CN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r>
                <a:rPr lang="en-US" altLang="zh-CN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关系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208910" name="Rectangle 1038"/>
          <p:cNvSpPr>
            <a:spLocks noChangeArrowheads="1"/>
          </p:cNvSpPr>
          <p:nvPr/>
        </p:nvSpPr>
        <p:spPr bwMode="auto">
          <a:xfrm>
            <a:off x="212725" y="1841500"/>
            <a:ext cx="85359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逻辑门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Logic Gate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）就是实现各种布尔代数功能的电子电路的基本单元，一般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输入，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输出。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 autoUpdateAnimBg="0"/>
      <p:bldP spid="208910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33" name="Group 1037"/>
          <p:cNvGrpSpPr>
            <a:grpSpLocks/>
          </p:cNvGrpSpPr>
          <p:nvPr/>
        </p:nvGrpSpPr>
        <p:grpSpPr bwMode="auto">
          <a:xfrm>
            <a:off x="1371600" y="1889125"/>
            <a:ext cx="5181600" cy="4206875"/>
            <a:chOff x="864" y="1190"/>
            <a:chExt cx="3264" cy="2650"/>
          </a:xfrm>
        </p:grpSpPr>
        <p:sp>
          <p:nvSpPr>
            <p:cNvPr id="209924" name="Line 1028"/>
            <p:cNvSpPr>
              <a:spLocks noChangeShapeType="1"/>
            </p:cNvSpPr>
            <p:nvPr/>
          </p:nvSpPr>
          <p:spPr bwMode="auto">
            <a:xfrm>
              <a:off x="864" y="163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9925" name="Line 1029"/>
            <p:cNvSpPr>
              <a:spLocks noChangeShapeType="1"/>
            </p:cNvSpPr>
            <p:nvPr/>
          </p:nvSpPr>
          <p:spPr bwMode="auto">
            <a:xfrm>
              <a:off x="2496" y="12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65" name="Rectangle 1030"/>
            <p:cNvSpPr>
              <a:spLocks noChangeArrowheads="1"/>
            </p:cNvSpPr>
            <p:nvPr/>
          </p:nvSpPr>
          <p:spPr bwMode="auto">
            <a:xfrm>
              <a:off x="1056" y="119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正逻辑       负逻辑</a:t>
              </a:r>
            </a:p>
          </p:txBody>
        </p:sp>
      </p:grpSp>
      <p:sp>
        <p:nvSpPr>
          <p:cNvPr id="209927" name="Rectangle 1031"/>
          <p:cNvSpPr>
            <a:spLocks noChangeArrowheads="1"/>
          </p:cNvSpPr>
          <p:nvPr/>
        </p:nvSpPr>
        <p:spPr bwMode="auto">
          <a:xfrm>
            <a:off x="1828800" y="26511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与门         或门</a:t>
            </a:r>
          </a:p>
        </p:txBody>
      </p:sp>
      <p:sp>
        <p:nvSpPr>
          <p:cNvPr id="209928" name="Rectangle 1032"/>
          <p:cNvSpPr>
            <a:spLocks noChangeArrowheads="1"/>
          </p:cNvSpPr>
          <p:nvPr/>
        </p:nvSpPr>
        <p:spPr bwMode="auto">
          <a:xfrm>
            <a:off x="1828800" y="31845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或门         与门</a:t>
            </a:r>
          </a:p>
        </p:txBody>
      </p:sp>
      <p:sp>
        <p:nvSpPr>
          <p:cNvPr id="209929" name="Rectangle 1033"/>
          <p:cNvSpPr>
            <a:spLocks noChangeArrowheads="1"/>
          </p:cNvSpPr>
          <p:nvPr/>
        </p:nvSpPr>
        <p:spPr bwMode="auto">
          <a:xfrm>
            <a:off x="1828800" y="37941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与非门       或非门</a:t>
            </a:r>
          </a:p>
        </p:txBody>
      </p:sp>
      <p:sp>
        <p:nvSpPr>
          <p:cNvPr id="209930" name="Rectangle 1034"/>
          <p:cNvSpPr>
            <a:spLocks noChangeArrowheads="1"/>
          </p:cNvSpPr>
          <p:nvPr/>
        </p:nvSpPr>
        <p:spPr bwMode="auto">
          <a:xfrm>
            <a:off x="1828800" y="43275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或非门       与非门</a:t>
            </a:r>
          </a:p>
        </p:txBody>
      </p:sp>
      <p:sp>
        <p:nvSpPr>
          <p:cNvPr id="209931" name="Rectangle 1035"/>
          <p:cNvSpPr>
            <a:spLocks noChangeArrowheads="1"/>
          </p:cNvSpPr>
          <p:nvPr/>
        </p:nvSpPr>
        <p:spPr bwMode="auto">
          <a:xfrm>
            <a:off x="1828800" y="49371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异或门       同或门</a:t>
            </a:r>
          </a:p>
        </p:txBody>
      </p:sp>
      <p:sp>
        <p:nvSpPr>
          <p:cNvPr id="209932" name="Rectangle 1036"/>
          <p:cNvSpPr>
            <a:spLocks noChangeArrowheads="1"/>
          </p:cNvSpPr>
          <p:nvPr/>
        </p:nvSpPr>
        <p:spPr bwMode="auto">
          <a:xfrm>
            <a:off x="1828800" y="54705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同或门       异或门</a:t>
            </a:r>
          </a:p>
        </p:txBody>
      </p:sp>
      <p:sp>
        <p:nvSpPr>
          <p:cNvPr id="209935" name="Rectangle 1039"/>
          <p:cNvSpPr>
            <a:spLocks noChangeArrowheads="1"/>
          </p:cNvSpPr>
          <p:nvPr/>
        </p:nvSpPr>
        <p:spPr bwMode="auto">
          <a:xfrm>
            <a:off x="42545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同一个逻辑电路，在不同的逻辑假定下，其逻辑</a:t>
            </a:r>
          </a:p>
        </p:txBody>
      </p:sp>
      <p:sp>
        <p:nvSpPr>
          <p:cNvPr id="209936" name="Rectangle 1040"/>
          <p:cNvSpPr>
            <a:spLocks noChangeArrowheads="1"/>
          </p:cNvSpPr>
          <p:nvPr/>
        </p:nvSpPr>
        <p:spPr bwMode="auto">
          <a:xfrm>
            <a:off x="0" y="8382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功能是完全不同的。如下表：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uild="p" autoUpdateAnimBg="0"/>
      <p:bldP spid="209928" grpId="0" build="p" autoUpdateAnimBg="0"/>
      <p:bldP spid="209929" grpId="0" build="p" autoUpdateAnimBg="0"/>
      <p:bldP spid="209930" grpId="0" build="p" autoUpdateAnimBg="0"/>
      <p:bldP spid="209931" grpId="0" build="p" autoUpdateAnimBg="0"/>
      <p:bldP spid="20993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5" name="Object 1"/>
          <p:cNvGraphicFramePr>
            <a:graphicFrameLocks noGrp="1" noChangeAspect="1"/>
          </p:cNvGraphicFramePr>
          <p:nvPr/>
        </p:nvGraphicFramePr>
        <p:xfrm>
          <a:off x="607970" y="3143248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3" name="Equation" r:id="rId3" imgW="317160" imgH="164880" progId="Equation.DSMT4">
                  <p:embed/>
                </p:oleObj>
              </mc:Choice>
              <mc:Fallback>
                <p:oleObj name="Equation" r:id="rId3" imgW="317160" imgH="16488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70" y="3143248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714348" y="3143248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1"/>
          <p:cNvGraphicFramePr>
            <a:graphicFrameLocks noGrp="1" noChangeAspect="1"/>
          </p:cNvGraphicFramePr>
          <p:nvPr/>
        </p:nvGraphicFramePr>
        <p:xfrm>
          <a:off x="7286644" y="3071810"/>
          <a:ext cx="8414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4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3071810"/>
                        <a:ext cx="84140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7413669" y="3071810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1801769" y="1150951"/>
            <a:ext cx="5181600" cy="4206875"/>
            <a:chOff x="864" y="1190"/>
            <a:chExt cx="3264" cy="2650"/>
          </a:xfrm>
        </p:grpSpPr>
        <p:sp>
          <p:nvSpPr>
            <p:cNvPr id="10" name="Line 1028"/>
            <p:cNvSpPr>
              <a:spLocks noChangeShapeType="1"/>
            </p:cNvSpPr>
            <p:nvPr/>
          </p:nvSpPr>
          <p:spPr bwMode="auto">
            <a:xfrm>
              <a:off x="864" y="163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029"/>
            <p:cNvSpPr>
              <a:spLocks noChangeShapeType="1"/>
            </p:cNvSpPr>
            <p:nvPr/>
          </p:nvSpPr>
          <p:spPr bwMode="auto">
            <a:xfrm>
              <a:off x="2496" y="12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030"/>
            <p:cNvSpPr>
              <a:spLocks noChangeArrowheads="1"/>
            </p:cNvSpPr>
            <p:nvPr/>
          </p:nvSpPr>
          <p:spPr bwMode="auto">
            <a:xfrm>
              <a:off x="1056" y="119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正逻辑       负逻辑</a:t>
              </a:r>
            </a:p>
          </p:txBody>
        </p:sp>
      </p:grpSp>
      <p:sp>
        <p:nvSpPr>
          <p:cNvPr id="13" name="Rectangle 1031"/>
          <p:cNvSpPr>
            <a:spLocks noChangeArrowheads="1"/>
          </p:cNvSpPr>
          <p:nvPr/>
        </p:nvSpPr>
        <p:spPr bwMode="auto">
          <a:xfrm>
            <a:off x="2258969" y="1912951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与门         或门</a:t>
            </a:r>
          </a:p>
        </p:txBody>
      </p:sp>
      <p:sp>
        <p:nvSpPr>
          <p:cNvPr id="14" name="Rectangle 1032"/>
          <p:cNvSpPr>
            <a:spLocks noChangeArrowheads="1"/>
          </p:cNvSpPr>
          <p:nvPr/>
        </p:nvSpPr>
        <p:spPr bwMode="auto">
          <a:xfrm>
            <a:off x="2258969" y="2446351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或门         与门</a:t>
            </a:r>
          </a:p>
        </p:txBody>
      </p:sp>
      <p:sp>
        <p:nvSpPr>
          <p:cNvPr id="15" name="Rectangle 1033"/>
          <p:cNvSpPr>
            <a:spLocks noChangeArrowheads="1"/>
          </p:cNvSpPr>
          <p:nvPr/>
        </p:nvSpPr>
        <p:spPr bwMode="auto">
          <a:xfrm>
            <a:off x="2258969" y="30559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与非门       或非门</a:t>
            </a:r>
          </a:p>
        </p:txBody>
      </p:sp>
      <p:sp>
        <p:nvSpPr>
          <p:cNvPr id="16" name="Rectangle 1034"/>
          <p:cNvSpPr>
            <a:spLocks noChangeArrowheads="1"/>
          </p:cNvSpPr>
          <p:nvPr/>
        </p:nvSpPr>
        <p:spPr bwMode="auto">
          <a:xfrm>
            <a:off x="2258969" y="35893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或非门       与非门</a:t>
            </a:r>
          </a:p>
        </p:txBody>
      </p:sp>
      <p:sp>
        <p:nvSpPr>
          <p:cNvPr id="17" name="Rectangle 1035"/>
          <p:cNvSpPr>
            <a:spLocks noChangeArrowheads="1"/>
          </p:cNvSpPr>
          <p:nvPr/>
        </p:nvSpPr>
        <p:spPr bwMode="auto">
          <a:xfrm>
            <a:off x="2258969" y="41989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异或门       同或门</a:t>
            </a:r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2258969" y="47323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同或门       异或门</a:t>
            </a: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/>
        </p:nvGraphicFramePr>
        <p:xfrm>
          <a:off x="214282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5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/>
        </p:nvGraphicFramePr>
        <p:xfrm>
          <a:off x="6572264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6"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Grp="1" noChangeAspect="1"/>
          </p:cNvGraphicFramePr>
          <p:nvPr/>
        </p:nvGraphicFramePr>
        <p:xfrm>
          <a:off x="714348" y="2000240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7" name="Equation" r:id="rId11" imgW="317160" imgH="164880" progId="Equation.DSMT4">
                  <p:embed/>
                </p:oleObj>
              </mc:Choice>
              <mc:Fallback>
                <p:oleObj name="Equation" r:id="rId11" imgW="317160" imgH="164880" progId="Equation.DSMT4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00240"/>
                        <a:ext cx="820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Grp="1" noChangeAspect="1"/>
          </p:cNvGraphicFramePr>
          <p:nvPr/>
        </p:nvGraphicFramePr>
        <p:xfrm>
          <a:off x="7286644" y="1928802"/>
          <a:ext cx="841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8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1928802"/>
                        <a:ext cx="841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Grp="1" noChangeAspect="1"/>
          </p:cNvGraphicFramePr>
          <p:nvPr/>
        </p:nvGraphicFramePr>
        <p:xfrm>
          <a:off x="357213" y="5786458"/>
          <a:ext cx="7786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9" name="Equation" r:id="rId15" imgW="3593880" imgH="228600" progId="Equation.DSMT4">
                  <p:embed/>
                </p:oleObj>
              </mc:Choice>
              <mc:Fallback>
                <p:oleObj name="Equation" r:id="rId15" imgW="3593880" imgH="2286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13" y="5786458"/>
                        <a:ext cx="77866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 rot="5400000">
            <a:off x="715142" y="5214156"/>
            <a:ext cx="714380" cy="158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30"/>
          <p:cNvGrpSpPr/>
          <p:nvPr/>
        </p:nvGrpSpPr>
        <p:grpSpPr>
          <a:xfrm>
            <a:off x="428596" y="201019"/>
            <a:ext cx="7358114" cy="584775"/>
            <a:chOff x="214282" y="129581"/>
            <a:chExt cx="7358114" cy="584775"/>
          </a:xfrm>
        </p:grpSpPr>
        <p:sp>
          <p:nvSpPr>
            <p:cNvPr id="28" name="矩形 27"/>
            <p:cNvSpPr/>
            <p:nvPr/>
          </p:nvSpPr>
          <p:spPr>
            <a:xfrm>
              <a:off x="214282" y="129581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</a:rPr>
                <a:t>求对偶：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9" name="Rectangle 1039"/>
            <p:cNvSpPr>
              <a:spLocks noChangeArrowheads="1"/>
            </p:cNvSpPr>
            <p:nvPr/>
          </p:nvSpPr>
          <p:spPr bwMode="auto">
            <a:xfrm>
              <a:off x="1857356" y="129581"/>
              <a:ext cx="414340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1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互换；</a:t>
              </a:r>
              <a:endPara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30" name="Rectangle 1039"/>
            <p:cNvSpPr>
              <a:spLocks noChangeArrowheads="1"/>
            </p:cNvSpPr>
            <p:nvPr/>
          </p:nvSpPr>
          <p:spPr bwMode="auto">
            <a:xfrm>
              <a:off x="4357654" y="129581"/>
              <a:ext cx="3214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与，或互换</a:t>
              </a:r>
              <a:endPara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13019" name="Rectangle 1051"/>
          <p:cNvSpPr>
            <a:spLocks noChangeArrowheads="1"/>
          </p:cNvSpPr>
          <p:nvPr/>
        </p:nvSpPr>
        <p:spPr bwMode="auto">
          <a:xfrm>
            <a:off x="-136525" y="1812925"/>
            <a:ext cx="91919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effectLst/>
                <a:latin typeface="黑体" pitchFamily="49" charset="-122"/>
              </a:rPr>
              <a:t> 如:正逻辑与门 </a:t>
            </a:r>
            <a:r>
              <a:rPr lang="en-US" altLang="zh-CN" sz="3200" dirty="0">
                <a:effectLst/>
                <a:latin typeface="黑体" pitchFamily="49" charset="-122"/>
              </a:rPr>
              <a:t>F=AB ,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对应</a:t>
            </a:r>
            <a:r>
              <a:rPr lang="zh-CN" altLang="en-US" sz="3200" dirty="0">
                <a:effectLst/>
                <a:latin typeface="黑体" pitchFamily="49" charset="-122"/>
              </a:rPr>
              <a:t>负逻辑的或门 </a:t>
            </a:r>
            <a:r>
              <a:rPr lang="en-US" altLang="zh-CN" sz="3200" dirty="0">
                <a:effectLst/>
                <a:latin typeface="黑体" pitchFamily="49" charset="-122"/>
              </a:rPr>
              <a:t>F=A+B</a:t>
            </a:r>
          </a:p>
        </p:txBody>
      </p:sp>
      <p:sp>
        <p:nvSpPr>
          <p:cNvPr id="213024" name="Rectangle 1056"/>
          <p:cNvSpPr>
            <a:spLocks noChangeArrowheads="1"/>
          </p:cNvSpPr>
          <p:nvPr/>
        </p:nvSpPr>
        <p:spPr bwMode="auto">
          <a:xfrm>
            <a:off x="0" y="1905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由上可见:同一个电路的正逻辑表达式与负逻辑</a:t>
            </a:r>
          </a:p>
        </p:txBody>
      </p:sp>
      <p:sp>
        <p:nvSpPr>
          <p:cNvPr id="213025" name="Rectangle 1057"/>
          <p:cNvSpPr>
            <a:spLocks noChangeArrowheads="1"/>
          </p:cNvSpPr>
          <p:nvPr/>
        </p:nvSpPr>
        <p:spPr bwMode="auto">
          <a:xfrm>
            <a:off x="0" y="876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表达式互为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对偶式.</a:t>
            </a:r>
          </a:p>
        </p:txBody>
      </p:sp>
      <p:sp>
        <p:nvSpPr>
          <p:cNvPr id="212997" name="Line 1029"/>
          <p:cNvSpPr>
            <a:spLocks noChangeShapeType="1"/>
          </p:cNvSpPr>
          <p:nvPr/>
        </p:nvSpPr>
        <p:spPr bwMode="auto">
          <a:xfrm flipH="1">
            <a:off x="1381108" y="392906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2998" name="Line 1030"/>
          <p:cNvSpPr>
            <a:spLocks noChangeShapeType="1"/>
          </p:cNvSpPr>
          <p:nvPr/>
        </p:nvSpPr>
        <p:spPr bwMode="auto">
          <a:xfrm flipH="1">
            <a:off x="1381108" y="421481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2999" name="Line 1031"/>
          <p:cNvSpPr>
            <a:spLocks noChangeShapeType="1"/>
          </p:cNvSpPr>
          <p:nvPr/>
        </p:nvSpPr>
        <p:spPr bwMode="auto">
          <a:xfrm>
            <a:off x="2895600" y="4038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1" name="Line 1033"/>
          <p:cNvSpPr>
            <a:spLocks noChangeShapeType="1"/>
          </p:cNvSpPr>
          <p:nvPr/>
        </p:nvSpPr>
        <p:spPr bwMode="auto">
          <a:xfrm flipH="1">
            <a:off x="5624517" y="373697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>
            <a:off x="7086600" y="3886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0190" name="Rectangle 1036"/>
          <p:cNvSpPr>
            <a:spLocks noChangeArrowheads="1"/>
          </p:cNvSpPr>
          <p:nvPr/>
        </p:nvSpPr>
        <p:spPr bwMode="auto">
          <a:xfrm>
            <a:off x="838200" y="3336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191" name="Rectangle 1037"/>
          <p:cNvSpPr>
            <a:spLocks noChangeArrowheads="1"/>
          </p:cNvSpPr>
          <p:nvPr/>
        </p:nvSpPr>
        <p:spPr bwMode="auto">
          <a:xfrm>
            <a:off x="838200" y="4098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192" name="Rectangle 1038"/>
          <p:cNvSpPr>
            <a:spLocks noChangeArrowheads="1"/>
          </p:cNvSpPr>
          <p:nvPr/>
        </p:nvSpPr>
        <p:spPr bwMode="auto">
          <a:xfrm>
            <a:off x="3276600" y="3413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213008" name="Line 1040"/>
          <p:cNvSpPr>
            <a:spLocks noChangeShapeType="1"/>
          </p:cNvSpPr>
          <p:nvPr/>
        </p:nvSpPr>
        <p:spPr bwMode="auto">
          <a:xfrm flipV="1">
            <a:off x="5929317" y="3508378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9" name="Line 1041"/>
          <p:cNvSpPr>
            <a:spLocks noChangeShapeType="1"/>
          </p:cNvSpPr>
          <p:nvPr/>
        </p:nvSpPr>
        <p:spPr bwMode="auto">
          <a:xfrm>
            <a:off x="5929317" y="3508378"/>
            <a:ext cx="4572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1" name="Line 1043"/>
          <p:cNvSpPr>
            <a:spLocks noChangeShapeType="1"/>
          </p:cNvSpPr>
          <p:nvPr/>
        </p:nvSpPr>
        <p:spPr bwMode="auto">
          <a:xfrm flipH="1">
            <a:off x="5595950" y="413861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2" name="Line 1044"/>
          <p:cNvSpPr>
            <a:spLocks noChangeShapeType="1"/>
          </p:cNvSpPr>
          <p:nvPr/>
        </p:nvSpPr>
        <p:spPr bwMode="auto">
          <a:xfrm flipV="1">
            <a:off x="5900750" y="3910015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3" name="Line 1045"/>
          <p:cNvSpPr>
            <a:spLocks noChangeShapeType="1"/>
          </p:cNvSpPr>
          <p:nvPr/>
        </p:nvSpPr>
        <p:spPr bwMode="auto">
          <a:xfrm>
            <a:off x="5900750" y="3910015"/>
            <a:ext cx="4572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4" name="Line 1046"/>
          <p:cNvSpPr>
            <a:spLocks noChangeShapeType="1"/>
          </p:cNvSpPr>
          <p:nvPr/>
        </p:nvSpPr>
        <p:spPr bwMode="auto">
          <a:xfrm>
            <a:off x="7086600" y="3657600"/>
            <a:ext cx="3048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6" name="Line 1048"/>
          <p:cNvSpPr>
            <a:spLocks noChangeShapeType="1"/>
          </p:cNvSpPr>
          <p:nvPr/>
        </p:nvSpPr>
        <p:spPr bwMode="auto">
          <a:xfrm>
            <a:off x="3708400" y="4800600"/>
            <a:ext cx="1549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0202" name="Rectangle 1059"/>
          <p:cNvSpPr>
            <a:spLocks noChangeArrowheads="1"/>
          </p:cNvSpPr>
          <p:nvPr/>
        </p:nvSpPr>
        <p:spPr bwMode="auto">
          <a:xfrm>
            <a:off x="5214942" y="342106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203" name="Rectangle 1060"/>
          <p:cNvSpPr>
            <a:spLocks noChangeArrowheads="1"/>
          </p:cNvSpPr>
          <p:nvPr/>
        </p:nvSpPr>
        <p:spPr bwMode="auto">
          <a:xfrm>
            <a:off x="5186375" y="38576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50204" name="Rectangle 1061"/>
          <p:cNvSpPr>
            <a:spLocks noChangeArrowheads="1"/>
          </p:cNvSpPr>
          <p:nvPr/>
        </p:nvSpPr>
        <p:spPr bwMode="auto">
          <a:xfrm>
            <a:off x="7451725" y="321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43108" y="3786190"/>
            <a:ext cx="762000" cy="609600"/>
            <a:chOff x="4000496" y="4724400"/>
            <a:chExt cx="762000" cy="609600"/>
          </a:xfrm>
        </p:grpSpPr>
        <p:sp>
          <p:nvSpPr>
            <p:cNvPr id="3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3636" y="3500438"/>
            <a:ext cx="950912" cy="762000"/>
            <a:chOff x="3428992" y="5102225"/>
            <a:chExt cx="950912" cy="762000"/>
          </a:xfrm>
        </p:grpSpPr>
        <p:sp>
          <p:nvSpPr>
            <p:cNvPr id="35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1040"/>
          <p:cNvSpPr>
            <a:spLocks noChangeShapeType="1"/>
          </p:cNvSpPr>
          <p:nvPr/>
        </p:nvSpPr>
        <p:spPr bwMode="auto">
          <a:xfrm flipV="1">
            <a:off x="7114884" y="3670610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357158" y="5214950"/>
            <a:ext cx="67505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为什么？</a:t>
            </a:r>
            <a:endParaRPr lang="en-US" altLang="zh-CN" sz="3200" dirty="0" smtClean="0">
              <a:solidFill>
                <a:srgbClr val="FFFF00"/>
              </a:solidFill>
              <a:effectLst/>
              <a:latin typeface="黑体" pitchFamily="49" charset="-122"/>
            </a:endParaRPr>
          </a:p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它们的输入，输出电平，是一样的！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42"/>
          <p:cNvSpPr>
            <a:spLocks noChangeArrowheads="1"/>
          </p:cNvSpPr>
          <p:nvPr/>
        </p:nvSpPr>
        <p:spPr bwMode="auto">
          <a:xfrm>
            <a:off x="304800" y="228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例：正逻辑</a:t>
            </a:r>
            <a:r>
              <a:rPr lang="zh-CN" altLang="en-US" sz="3200" dirty="0" smtClean="0">
                <a:effectLst/>
                <a:latin typeface="Tahoma" pitchFamily="34" charset="0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与门</a:t>
            </a:r>
            <a:r>
              <a:rPr lang="zh-CN" altLang="en-US" sz="3200" dirty="0" smtClean="0">
                <a:effectLst/>
                <a:latin typeface="Tahoma" pitchFamily="34" charset="0"/>
              </a:rPr>
              <a:t>等价</a:t>
            </a:r>
            <a:r>
              <a:rPr lang="zh-CN" altLang="en-US" sz="3200" dirty="0">
                <a:effectLst/>
                <a:latin typeface="Tahoma" pitchFamily="34" charset="0"/>
              </a:rPr>
              <a:t>负逻辑的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Tahoma" pitchFamily="34" charset="0"/>
              </a:rPr>
              <a:t>或门</a:t>
            </a:r>
          </a:p>
        </p:txBody>
      </p:sp>
      <p:sp>
        <p:nvSpPr>
          <p:cNvPr id="210964" name="Rectangle 1044"/>
          <p:cNvSpPr>
            <a:spLocks noChangeArrowheads="1"/>
          </p:cNvSpPr>
          <p:nvPr/>
        </p:nvSpPr>
        <p:spPr bwMode="auto">
          <a:xfrm>
            <a:off x="381000" y="3276600"/>
            <a:ext cx="837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0   0   0     1   1   1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68" name="Rectangle 1048"/>
          <p:cNvSpPr>
            <a:spLocks noChangeArrowheads="1"/>
          </p:cNvSpPr>
          <p:nvPr/>
        </p:nvSpPr>
        <p:spPr bwMode="auto">
          <a:xfrm>
            <a:off x="228600" y="3733800"/>
            <a:ext cx="8507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0V      +3.6V       0V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0   1   0     1   0   1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69" name="Rectangle 1049"/>
          <p:cNvSpPr>
            <a:spLocks noChangeArrowheads="1"/>
          </p:cNvSpPr>
          <p:nvPr/>
        </p:nvSpPr>
        <p:spPr bwMode="auto">
          <a:xfrm>
            <a:off x="0" y="4343400"/>
            <a:ext cx="876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+3.6V     0V  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1   0   0     0   1   1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70" name="Rectangle 1050"/>
          <p:cNvSpPr>
            <a:spLocks noChangeArrowheads="1"/>
          </p:cNvSpPr>
          <p:nvPr/>
        </p:nvSpPr>
        <p:spPr bwMode="auto">
          <a:xfrm>
            <a:off x="0" y="4953000"/>
            <a:ext cx="877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+3.6V   +3.6V     +3.6V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1   1   1     0   0   0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10975" name="Group 1055"/>
          <p:cNvGrpSpPr>
            <a:grpSpLocks/>
          </p:cNvGrpSpPr>
          <p:nvPr/>
        </p:nvGrpSpPr>
        <p:grpSpPr bwMode="auto">
          <a:xfrm>
            <a:off x="152400" y="1066800"/>
            <a:ext cx="8763000" cy="4648200"/>
            <a:chOff x="96" y="672"/>
            <a:chExt cx="5520" cy="2928"/>
          </a:xfrm>
        </p:grpSpPr>
        <p:sp>
          <p:nvSpPr>
            <p:cNvPr id="210952" name="Rectangle 1032"/>
            <p:cNvSpPr>
              <a:spLocks noChangeArrowheads="1"/>
            </p:cNvSpPr>
            <p:nvPr/>
          </p:nvSpPr>
          <p:spPr bwMode="auto">
            <a:xfrm>
              <a:off x="96" y="672"/>
              <a:ext cx="5520" cy="29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3" name="Line 1033"/>
            <p:cNvSpPr>
              <a:spLocks noChangeShapeType="1"/>
            </p:cNvSpPr>
            <p:nvPr/>
          </p:nvSpPr>
          <p:spPr bwMode="auto">
            <a:xfrm>
              <a:off x="96" y="1344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4" name="Line 1034"/>
            <p:cNvSpPr>
              <a:spLocks noChangeShapeType="1"/>
            </p:cNvSpPr>
            <p:nvPr/>
          </p:nvSpPr>
          <p:spPr bwMode="auto">
            <a:xfrm>
              <a:off x="96" y="1728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5" name="Line 1035"/>
            <p:cNvSpPr>
              <a:spLocks noChangeShapeType="1"/>
            </p:cNvSpPr>
            <p:nvPr/>
          </p:nvSpPr>
          <p:spPr bwMode="auto">
            <a:xfrm>
              <a:off x="96" y="2112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6" name="Line 1036"/>
            <p:cNvSpPr>
              <a:spLocks noChangeShapeType="1"/>
            </p:cNvSpPr>
            <p:nvPr/>
          </p:nvSpPr>
          <p:spPr bwMode="auto">
            <a:xfrm>
              <a:off x="3024" y="67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7" name="Line 1037"/>
            <p:cNvSpPr>
              <a:spLocks noChangeShapeType="1"/>
            </p:cNvSpPr>
            <p:nvPr/>
          </p:nvSpPr>
          <p:spPr bwMode="auto">
            <a:xfrm>
              <a:off x="4320" y="67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8" name="Line 1038"/>
            <p:cNvSpPr>
              <a:spLocks noChangeShapeType="1"/>
            </p:cNvSpPr>
            <p:nvPr/>
          </p:nvSpPr>
          <p:spPr bwMode="auto">
            <a:xfrm>
              <a:off x="1920" y="1344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15" name="Rectangle 1039"/>
            <p:cNvSpPr>
              <a:spLocks noChangeArrowheads="1"/>
            </p:cNvSpPr>
            <p:nvPr/>
          </p:nvSpPr>
          <p:spPr bwMode="auto">
            <a:xfrm>
              <a:off x="1056" y="854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电平表           正逻辑    负逻辑</a:t>
              </a:r>
            </a:p>
          </p:txBody>
        </p:sp>
        <p:sp>
          <p:nvSpPr>
            <p:cNvPr id="51216" name="Rectangle 1040"/>
            <p:cNvSpPr>
              <a:spLocks noChangeArrowheads="1"/>
            </p:cNvSpPr>
            <p:nvPr/>
          </p:nvSpPr>
          <p:spPr bwMode="auto">
            <a:xfrm>
              <a:off x="576" y="133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输入        输出     真值表    真值表</a:t>
              </a:r>
            </a:p>
          </p:txBody>
        </p:sp>
        <p:sp>
          <p:nvSpPr>
            <p:cNvPr id="51217" name="Rectangle 1041"/>
            <p:cNvSpPr>
              <a:spLocks noChangeArrowheads="1"/>
            </p:cNvSpPr>
            <p:nvPr/>
          </p:nvSpPr>
          <p:spPr bwMode="auto">
            <a:xfrm>
              <a:off x="240" y="1728"/>
              <a:ext cx="5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A 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B  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F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B   F     A   B   F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73" name="Line 1053"/>
            <p:cNvSpPr>
              <a:spLocks noChangeShapeType="1"/>
            </p:cNvSpPr>
            <p:nvPr/>
          </p:nvSpPr>
          <p:spPr bwMode="auto">
            <a:xfrm>
              <a:off x="3888" y="1728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74" name="Line 1054"/>
            <p:cNvSpPr>
              <a:spLocks noChangeShapeType="1"/>
            </p:cNvSpPr>
            <p:nvPr/>
          </p:nvSpPr>
          <p:spPr bwMode="auto">
            <a:xfrm>
              <a:off x="5232" y="1728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286380" y="5929330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F=AB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43768" y="5929330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F=A+B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.3.1 逻辑函数表达式的基本形式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0" y="16287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一、基本与或式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0" y="414655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二、基本或与式</a:t>
            </a:r>
          </a:p>
        </p:txBody>
      </p:sp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755650" y="2636838"/>
            <a:ext cx="4221163" cy="625475"/>
            <a:chOff x="476" y="1661"/>
            <a:chExt cx="2659" cy="394"/>
          </a:xfrm>
        </p:grpSpPr>
        <p:sp>
          <p:nvSpPr>
            <p:cNvPr id="52234" name="Rectangle 13"/>
            <p:cNvSpPr>
              <a:spLocks noChangeArrowheads="1"/>
            </p:cNvSpPr>
            <p:nvPr/>
          </p:nvSpPr>
          <p:spPr bwMode="auto">
            <a:xfrm>
              <a:off x="476" y="166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2235" name="Object 21"/>
            <p:cNvGraphicFramePr>
              <a:graphicFrameLocks noChangeAspect="1"/>
            </p:cNvGraphicFramePr>
            <p:nvPr/>
          </p:nvGraphicFramePr>
          <p:xfrm>
            <a:off x="1020" y="1661"/>
            <a:ext cx="211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8" name="公式" r:id="rId3" imgW="2184840" imgH="355680" progId="Equation.3">
                    <p:embed/>
                  </p:oleObj>
                </mc:Choice>
                <mc:Fallback>
                  <p:oleObj name="公式" r:id="rId3" imgW="2184840" imgH="3556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115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684213" y="5083175"/>
            <a:ext cx="5260975" cy="650875"/>
            <a:chOff x="431" y="2795"/>
            <a:chExt cx="3314" cy="410"/>
          </a:xfrm>
        </p:grpSpPr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431" y="279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2233" name="Object 22"/>
            <p:cNvGraphicFramePr>
              <a:graphicFrameLocks noChangeAspect="1"/>
            </p:cNvGraphicFramePr>
            <p:nvPr/>
          </p:nvGraphicFramePr>
          <p:xfrm>
            <a:off x="975" y="2795"/>
            <a:ext cx="277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9" name="公式" r:id="rId5" imgW="2756520" imgH="355680" progId="Equation.3">
                    <p:embed/>
                  </p:oleObj>
                </mc:Choice>
                <mc:Fallback>
                  <p:oleObj name="公式" r:id="rId5" imgW="275652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95"/>
                          <a:ext cx="277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0" y="0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 逻辑函数表达式的形式与变换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0" y="162877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一、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标准与或式</a:t>
            </a:r>
            <a:r>
              <a:rPr lang="zh-CN" altLang="en-US" sz="3200" dirty="0">
                <a:effectLst/>
                <a:latin typeface="黑体" pitchFamily="49" charset="-122"/>
              </a:rPr>
              <a:t>(积之和</a:t>
            </a:r>
            <a:r>
              <a:rPr lang="en-US" altLang="zh-CN" sz="3200" dirty="0">
                <a:effectLst/>
                <a:latin typeface="黑体" pitchFamily="49" charset="-122"/>
              </a:rPr>
              <a:t>)</a:t>
            </a:r>
            <a:r>
              <a:rPr lang="zh-CN" altLang="en-US" sz="3200" dirty="0">
                <a:effectLst/>
                <a:latin typeface="黑体" pitchFamily="49" charset="-122"/>
              </a:rPr>
              <a:t>、最小项和式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0" y="3068638"/>
            <a:ext cx="709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二、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标准或与式</a:t>
            </a:r>
            <a:r>
              <a:rPr lang="zh-CN" altLang="en-US" sz="3200">
                <a:effectLst/>
                <a:latin typeface="黑体" pitchFamily="49" charset="-122"/>
              </a:rPr>
              <a:t>(和之积)、最大项积式</a:t>
            </a:r>
          </a:p>
        </p:txBody>
      </p: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0" y="4652963"/>
            <a:ext cx="9124950" cy="2027237"/>
            <a:chOff x="0" y="2784"/>
            <a:chExt cx="5748" cy="1277"/>
          </a:xfrm>
        </p:grpSpPr>
        <p:sp>
          <p:nvSpPr>
            <p:cNvPr id="53260" name="Rectangle 7"/>
            <p:cNvSpPr>
              <a:spLocks noChangeArrowheads="1"/>
            </p:cNvSpPr>
            <p:nvPr/>
          </p:nvSpPr>
          <p:spPr bwMode="auto">
            <a:xfrm>
              <a:off x="0" y="369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现一次，且仅出现一次。</a:t>
              </a:r>
            </a:p>
          </p:txBody>
        </p:sp>
        <p:sp>
          <p:nvSpPr>
            <p:cNvPr id="53261" name="Rectangle 8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数式的每一项中都必须以原变量或反变量的形式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出</a:t>
              </a:r>
            </a:p>
          </p:txBody>
        </p:sp>
        <p:sp>
          <p:nvSpPr>
            <p:cNvPr id="53262" name="Rectangle 9"/>
            <p:cNvSpPr>
              <a:spLocks noChangeArrowheads="1"/>
            </p:cNvSpPr>
            <p:nvPr/>
          </p:nvSpPr>
          <p:spPr bwMode="auto">
            <a:xfrm>
              <a:off x="192" y="278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* 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标准式</a:t>
              </a:r>
              <a:r>
                <a:rPr lang="zh-CN" altLang="en-US" sz="3200">
                  <a:effectLst/>
                  <a:latin typeface="黑体" pitchFamily="49" charset="-122"/>
                </a:rPr>
                <a:t>:</a:t>
              </a:r>
              <a:r>
                <a:rPr lang="en-US" altLang="zh-CN" sz="3200">
                  <a:effectLst/>
                  <a:latin typeface="黑体" pitchFamily="49" charset="-122"/>
                </a:rPr>
                <a:t>n</a:t>
              </a:r>
              <a:r>
                <a:rPr lang="zh-CN" altLang="en-US" sz="3200">
                  <a:effectLst/>
                  <a:latin typeface="黑体" pitchFamily="49" charset="-122"/>
                </a:rPr>
                <a:t>个变量组成的函数式，每个变量在函</a:t>
              </a:r>
            </a:p>
          </p:txBody>
        </p:sp>
      </p:grpSp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900113" y="2276475"/>
            <a:ext cx="5857875" cy="641350"/>
            <a:chOff x="624" y="950"/>
            <a:chExt cx="3690" cy="404"/>
          </a:xfrm>
        </p:grpSpPr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624" y="9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3259" name="Object 12"/>
            <p:cNvGraphicFramePr>
              <a:graphicFrameLocks noChangeAspect="1"/>
            </p:cNvGraphicFramePr>
            <p:nvPr/>
          </p:nvGraphicFramePr>
          <p:xfrm>
            <a:off x="1152" y="960"/>
            <a:ext cx="316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5" name="Equation" r:id="rId4" imgW="3277440" imgH="355680" progId="Equation.3">
                    <p:embed/>
                  </p:oleObj>
                </mc:Choice>
                <mc:Fallback>
                  <p:oleObj name="Equation" r:id="rId4" imgW="3277440" imgH="3556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60"/>
                          <a:ext cx="3162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755650" y="3789363"/>
            <a:ext cx="8153400" cy="666750"/>
            <a:chOff x="624" y="2006"/>
            <a:chExt cx="5136" cy="420"/>
          </a:xfrm>
        </p:grpSpPr>
        <p:sp>
          <p:nvSpPr>
            <p:cNvPr id="53256" name="Rectangle 14"/>
            <p:cNvSpPr>
              <a:spLocks noChangeArrowheads="1"/>
            </p:cNvSpPr>
            <p:nvPr/>
          </p:nvSpPr>
          <p:spPr bwMode="auto">
            <a:xfrm>
              <a:off x="624" y="20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30" y="2016"/>
            <a:ext cx="47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6" name="Equation" r:id="rId6" imgW="4725360" imgH="355680" progId="Equation.3">
                    <p:embed/>
                  </p:oleObj>
                </mc:Choice>
                <mc:Fallback>
                  <p:oleObj name="Equation" r:id="rId6" imgW="4725360" imgH="3556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016"/>
                          <a:ext cx="473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-323850" y="33337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.3.2 逻辑函数的标准形式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0" y="333375"/>
            <a:ext cx="781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为什么要采用标准式（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Canonical Form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250825" y="1587500"/>
            <a:ext cx="85693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同一种逻辑函数功能，其函数表达式的不同的写法，如通过摩根律进行变换。这样，在比较函数与函数之间关系的时候，容易产生困难和干扰。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250825" y="4005263"/>
            <a:ext cx="835342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采用标准式，可以使同一种逻辑功能，只有一种表示方式（和之积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or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积之和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）。从而避免了干扰，方便了逻辑函数间的比较。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6" grpId="0"/>
      <p:bldP spid="351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.1.1 三种基本运算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55088" cy="5791200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dirty="0" smtClean="0">
              <a:latin typeface="Times New Roman" pitchFamily="18" charset="0"/>
            </a:endParaRPr>
          </a:p>
          <a:p>
            <a:pPr algn="just" eaLnBrk="1" hangingPunct="1">
              <a:defRPr/>
            </a:pPr>
            <a:endParaRPr lang="zh-CN" altLang="en-US" dirty="0" smtClean="0">
              <a:latin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pPr algn="just" eaLnBrk="1" hangingPunct="1">
              <a:buFontTx/>
              <a:buNone/>
              <a:defRPr/>
            </a:pPr>
            <a:r>
              <a:rPr lang="en-US" altLang="zh-CN" dirty="0" smtClean="0"/>
              <a:t>  </a:t>
            </a: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</a:t>
            </a: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0" y="1557338"/>
            <a:ext cx="9101138" cy="1238250"/>
            <a:chOff x="0" y="641"/>
            <a:chExt cx="5733" cy="780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</a:rPr>
                <a:t>种取值，故称双值变量。</a:t>
              </a:r>
            </a:p>
          </p:txBody>
        </p:sp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113" y="641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</a:rPr>
                <a:t>  前面介绍了数字信号是离散信号，其变量只有两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395288" y="3068638"/>
            <a:ext cx="8045450" cy="2063750"/>
            <a:chOff x="336" y="1657"/>
            <a:chExt cx="5068" cy="1300"/>
          </a:xfrm>
        </p:grpSpPr>
        <p:sp>
          <p:nvSpPr>
            <p:cNvPr id="96260" name="AutoShape 4"/>
            <p:cNvSpPr>
              <a:spLocks/>
            </p:cNvSpPr>
            <p:nvPr/>
          </p:nvSpPr>
          <p:spPr bwMode="auto">
            <a:xfrm>
              <a:off x="1008" y="2010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152" y="1657"/>
              <a:ext cx="42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电路表示：高电位(</a:t>
              </a:r>
              <a:r>
                <a:rPr lang="en-US" altLang="zh-CN" sz="3200">
                  <a:effectLst/>
                  <a:latin typeface="黑体" pitchFamily="49" charset="-122"/>
                </a:rPr>
                <a:t>U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H</a:t>
              </a:r>
              <a:r>
                <a:rPr lang="en-US" altLang="zh-CN" sz="3200">
                  <a:effectLst/>
                  <a:latin typeface="黑体" pitchFamily="49" charset="-122"/>
                </a:rPr>
                <a:t>) ; </a:t>
              </a:r>
              <a:r>
                <a:rPr lang="zh-CN" altLang="en-US" sz="3200">
                  <a:effectLst/>
                  <a:latin typeface="黑体" pitchFamily="49" charset="-122"/>
                </a:rPr>
                <a:t>低电位(</a:t>
              </a:r>
              <a:r>
                <a:rPr lang="en-US" altLang="zh-CN" sz="3200">
                  <a:effectLst/>
                  <a:latin typeface="黑体" pitchFamily="49" charset="-122"/>
                </a:rPr>
                <a:t>U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L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336" y="21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双值</a:t>
              </a: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152" y="2592"/>
              <a:ext cx="39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代数表示：两个符号</a:t>
              </a:r>
              <a:r>
                <a:rPr lang="zh-CN" altLang="en-US" sz="3200">
                  <a:effectLst/>
                </a:rPr>
                <a:t>“</a:t>
              </a:r>
              <a:r>
                <a:rPr lang="zh-CN" altLang="en-US" sz="3200">
                  <a:effectLst/>
                  <a:latin typeface="黑体" pitchFamily="49" charset="-122"/>
                </a:rPr>
                <a:t> 1 </a:t>
              </a:r>
              <a:r>
                <a:rPr lang="zh-CN" altLang="en-US" sz="3200">
                  <a:effectLst/>
                </a:rPr>
                <a:t>”</a:t>
              </a:r>
              <a:r>
                <a:rPr lang="zh-CN" altLang="en-US" sz="3200">
                  <a:effectLst/>
                  <a:latin typeface="黑体" pitchFamily="49" charset="-122"/>
                </a:rPr>
                <a:t> ;</a:t>
              </a:r>
              <a:r>
                <a:rPr lang="zh-CN" altLang="en-US" sz="3200">
                  <a:effectLst/>
                </a:rPr>
                <a:t>“</a:t>
              </a:r>
              <a:r>
                <a:rPr lang="zh-CN" altLang="en-US" sz="3200">
                  <a:effectLst/>
                  <a:latin typeface="黑体" pitchFamily="49" charset="-122"/>
                </a:rPr>
                <a:t> 0 </a:t>
              </a:r>
              <a:r>
                <a:rPr lang="zh-CN" altLang="en-US" sz="3200">
                  <a:effectLst/>
                </a:rPr>
                <a:t>”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96279" name="Group 23"/>
          <p:cNvGrpSpPr>
            <a:grpSpLocks/>
          </p:cNvGrpSpPr>
          <p:nvPr/>
        </p:nvGrpSpPr>
        <p:grpSpPr bwMode="auto">
          <a:xfrm>
            <a:off x="107950" y="5300663"/>
            <a:ext cx="9036050" cy="1155700"/>
            <a:chOff x="68" y="3339"/>
            <a:chExt cx="5692" cy="728"/>
          </a:xfrm>
        </p:grpSpPr>
        <p:sp>
          <p:nvSpPr>
            <p:cNvPr id="8200" name="Rectangle 15"/>
            <p:cNvSpPr>
              <a:spLocks noChangeArrowheads="1"/>
            </p:cNvSpPr>
            <p:nvPr/>
          </p:nvSpPr>
          <p:spPr bwMode="auto">
            <a:xfrm>
              <a:off x="68" y="3702"/>
              <a:ext cx="55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</a:rPr>
                <a:t>数学运算体系。又称为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布尔代数</a:t>
              </a:r>
              <a:r>
                <a:rPr lang="en-US" altLang="zh-CN" sz="3200">
                  <a:solidFill>
                    <a:srgbClr val="FFFF66"/>
                  </a:solidFill>
                  <a:effectLst/>
                </a:rPr>
                <a:t>(Boolean Algebra)</a:t>
              </a:r>
            </a:p>
          </p:txBody>
        </p:sp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129" y="3339"/>
              <a:ext cx="56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</a:rPr>
                <a:t> 定义：逻辑代数是用于处理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有限</a:t>
              </a:r>
              <a:r>
                <a:rPr lang="zh-CN" altLang="en-US" sz="3200">
                  <a:effectLst/>
                </a:rPr>
                <a:t>个逻辑变量的</a:t>
              </a:r>
            </a:p>
          </p:txBody>
        </p:sp>
      </p:grp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0" y="0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逻辑代数的基本概念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4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333375"/>
            <a:ext cx="421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三、最小项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Minterm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</a:p>
        </p:txBody>
      </p:sp>
      <p:grpSp>
        <p:nvGrpSpPr>
          <p:cNvPr id="129059" name="Group 35"/>
          <p:cNvGrpSpPr>
            <a:grpSpLocks/>
          </p:cNvGrpSpPr>
          <p:nvPr/>
        </p:nvGrpSpPr>
        <p:grpSpPr bwMode="auto">
          <a:xfrm>
            <a:off x="0" y="1196975"/>
            <a:ext cx="9124950" cy="1760538"/>
            <a:chOff x="0" y="840"/>
            <a:chExt cx="5748" cy="1109"/>
          </a:xfrm>
        </p:grpSpPr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192" y="84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如果一个具有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积项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包含全部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0" y="120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，每个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都以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变量或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变量的形式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出现</a:t>
              </a:r>
            </a:p>
          </p:txBody>
        </p:sp>
        <p:sp>
          <p:nvSpPr>
            <p:cNvPr id="129053" name="Rectangle 29"/>
            <p:cNvSpPr>
              <a:spLocks noChangeArrowheads="1"/>
            </p:cNvSpPr>
            <p:nvPr/>
          </p:nvSpPr>
          <p:spPr bwMode="auto">
            <a:xfrm>
              <a:off x="0" y="1584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一次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，则这个积项称为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0" y="3141663"/>
            <a:ext cx="9144000" cy="1150937"/>
            <a:chOff x="0" y="2064"/>
            <a:chExt cx="5760" cy="725"/>
          </a:xfrm>
        </p:grpSpPr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268" y="206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若一个函数完全由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或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组成，则称其为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标</a:t>
              </a: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0" y="242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准与或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(积之和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sum of products)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表达式。</a:t>
              </a:r>
            </a:p>
          </p:txBody>
        </p:sp>
      </p:grpSp>
      <p:graphicFrame>
        <p:nvGraphicFramePr>
          <p:cNvPr id="129056" name="Object 32"/>
          <p:cNvGraphicFramePr>
            <a:graphicFrameLocks noChangeAspect="1"/>
          </p:cNvGraphicFramePr>
          <p:nvPr/>
        </p:nvGraphicFramePr>
        <p:xfrm>
          <a:off x="722313" y="4572000"/>
          <a:ext cx="6351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5" name="Equation" r:id="rId6" imgW="3988800" imgH="355680" progId="Equation.3">
                  <p:embed/>
                </p:oleObj>
              </mc:Choice>
              <mc:Fallback>
                <p:oleObj name="Equation" r:id="rId6" imgW="398880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572000"/>
                        <a:ext cx="63515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7" name="Object 33"/>
          <p:cNvGraphicFramePr>
            <a:graphicFrameLocks noChangeAspect="1"/>
          </p:cNvGraphicFramePr>
          <p:nvPr/>
        </p:nvGraphicFramePr>
        <p:xfrm>
          <a:off x="2357422" y="5286388"/>
          <a:ext cx="371477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6" name="Equation" r:id="rId8" imgW="1498320" imgH="215640" progId="Equation.DSMT4">
                  <p:embed/>
                </p:oleObj>
              </mc:Choice>
              <mc:Fallback>
                <p:oleObj name="Equation" r:id="rId8" imgW="1498320" imgH="2156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286388"/>
                        <a:ext cx="371477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7" name="Object 43"/>
          <p:cNvGraphicFramePr>
            <a:graphicFrameLocks noChangeAspect="1"/>
          </p:cNvGraphicFramePr>
          <p:nvPr/>
        </p:nvGraphicFramePr>
        <p:xfrm>
          <a:off x="2438400" y="5867400"/>
          <a:ext cx="2312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7" name="Equation" r:id="rId10" imgW="1537200" imgH="381240" progId="Equation.3">
                  <p:embed/>
                </p:oleObj>
              </mc:Choice>
              <mc:Fallback>
                <p:oleObj name="Equation" r:id="rId10" imgW="1537200" imgH="38124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67400"/>
                        <a:ext cx="2312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428596" y="5072074"/>
            <a:ext cx="2286016" cy="1143008"/>
            <a:chOff x="428596" y="5072074"/>
            <a:chExt cx="2286016" cy="1143008"/>
          </a:xfrm>
        </p:grpSpPr>
        <p:sp>
          <p:nvSpPr>
            <p:cNvPr id="15" name="矩形 14"/>
            <p:cNvSpPr/>
            <p:nvPr/>
          </p:nvSpPr>
          <p:spPr>
            <a:xfrm>
              <a:off x="428596" y="5630307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V="1">
              <a:off x="1285852" y="5072074"/>
              <a:ext cx="1428760" cy="78581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1472" y="35716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12" y="1357298"/>
            <a:ext cx="907118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5349892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4816492"/>
            <a:ext cx="8597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最小项中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将积项中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反变量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09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0" y="2127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*  最小项的几个性质</a:t>
            </a:r>
          </a:p>
        </p:txBody>
      </p:sp>
      <p:grpSp>
        <p:nvGrpSpPr>
          <p:cNvPr id="130073" name="Group 25"/>
          <p:cNvGrpSpPr>
            <a:grpSpLocks/>
          </p:cNvGrpSpPr>
          <p:nvPr/>
        </p:nvGrpSpPr>
        <p:grpSpPr bwMode="auto">
          <a:xfrm>
            <a:off x="0" y="800100"/>
            <a:ext cx="9144000" cy="1227138"/>
            <a:chOff x="0" y="504"/>
            <a:chExt cx="5760" cy="773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0" y="50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(1)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个变量一共有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个最小项,但一个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包含几</a:t>
              </a: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0" y="91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个最小项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由实际问题决定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30074" name="Group 26"/>
          <p:cNvGrpSpPr>
            <a:grpSpLocks/>
          </p:cNvGrpSpPr>
          <p:nvPr/>
        </p:nvGrpSpPr>
        <p:grpSpPr bwMode="auto">
          <a:xfrm>
            <a:off x="0" y="2276475"/>
            <a:ext cx="8921750" cy="1189038"/>
            <a:chOff x="0" y="1416"/>
            <a:chExt cx="5620" cy="749"/>
          </a:xfrm>
        </p:grpSpPr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0" y="141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在输入变量的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任何取值下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,必有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一个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最小项且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0" y="180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仅有一个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最小项的值为1。</a:t>
              </a:r>
            </a:p>
          </p:txBody>
        </p:sp>
      </p:grpSp>
      <p:grpSp>
        <p:nvGrpSpPr>
          <p:cNvPr id="130075" name="Group 27"/>
          <p:cNvGrpSpPr>
            <a:grpSpLocks/>
          </p:cNvGrpSpPr>
          <p:nvPr/>
        </p:nvGrpSpPr>
        <p:grpSpPr bwMode="auto">
          <a:xfrm>
            <a:off x="250825" y="3457578"/>
            <a:ext cx="8589963" cy="685800"/>
            <a:chOff x="144" y="2159"/>
            <a:chExt cx="5411" cy="432"/>
          </a:xfrm>
        </p:grpSpPr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144" y="2184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如三变量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ABC=101,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则值为1的最小项是</a:t>
              </a:r>
            </a:p>
          </p:txBody>
        </p:sp>
        <p:graphicFrame>
          <p:nvGraphicFramePr>
            <p:cNvPr id="56334" name="Object 20"/>
            <p:cNvGraphicFramePr>
              <a:graphicFrameLocks noChangeAspect="1"/>
            </p:cNvGraphicFramePr>
            <p:nvPr/>
          </p:nvGraphicFramePr>
          <p:xfrm>
            <a:off x="4464" y="2159"/>
            <a:ext cx="109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0" name="Equation" r:id="rId6" imgW="1067040" imgH="381240" progId="Equation.3">
                    <p:embed/>
                  </p:oleObj>
                </mc:Choice>
                <mc:Fallback>
                  <p:oleObj name="Equation" r:id="rId6" imgW="1067040" imgH="38124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59"/>
                          <a:ext cx="109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7" name="Object 2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1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78" name="Group 30"/>
          <p:cNvGrpSpPr>
            <a:grpSpLocks/>
          </p:cNvGrpSpPr>
          <p:nvPr/>
        </p:nvGrpSpPr>
        <p:grpSpPr bwMode="auto">
          <a:xfrm>
            <a:off x="0" y="4437063"/>
            <a:ext cx="3986213" cy="650875"/>
            <a:chOff x="0" y="2784"/>
            <a:chExt cx="2511" cy="410"/>
          </a:xfrm>
        </p:grpSpPr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0" y="27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(3)</a:t>
              </a:r>
            </a:p>
          </p:txBody>
        </p:sp>
        <p:graphicFrame>
          <p:nvGraphicFramePr>
            <p:cNvPr id="56331" name="Object 22"/>
            <p:cNvGraphicFramePr>
              <a:graphicFrameLocks noChangeAspect="1"/>
            </p:cNvGraphicFramePr>
            <p:nvPr/>
          </p:nvGraphicFramePr>
          <p:xfrm>
            <a:off x="432" y="2784"/>
            <a:ext cx="113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2" name="Equation" r:id="rId10" imgW="1105200" imgH="355680" progId="Equation.3">
                    <p:embed/>
                  </p:oleObj>
                </mc:Choice>
                <mc:Fallback>
                  <p:oleObj name="Equation" r:id="rId10" imgW="1105200" imgH="35568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84"/>
                          <a:ext cx="1132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23"/>
            <p:cNvGraphicFramePr>
              <a:graphicFrameLocks noChangeAspect="1"/>
            </p:cNvGraphicFramePr>
            <p:nvPr/>
          </p:nvGraphicFramePr>
          <p:xfrm>
            <a:off x="1824" y="2784"/>
            <a:ext cx="68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3" name="Equation" r:id="rId12" imgW="660600" imgH="304920" progId="Equation.3">
                    <p:embed/>
                  </p:oleObj>
                </mc:Choice>
                <mc:Fallback>
                  <p:oleObj name="Equation" r:id="rId12" imgW="660600" imgH="304920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84"/>
                          <a:ext cx="687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228600" y="5334000"/>
            <a:ext cx="859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即任意两个不相同的最小项的乘积为0。 </a:t>
            </a:r>
            <a:r>
              <a:rPr lang="en-US" altLang="zh-CN" sz="3200">
                <a:effectLst/>
                <a:latin typeface="黑体" pitchFamily="49" charset="-122"/>
              </a:rPr>
              <a:t>Why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56580" name="Object 260"/>
          <p:cNvGraphicFramePr>
            <a:graphicFrameLocks noChangeAspect="1"/>
          </p:cNvGraphicFramePr>
          <p:nvPr/>
        </p:nvGraphicFramePr>
        <p:xfrm>
          <a:off x="131790" y="6029348"/>
          <a:ext cx="836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4" name="Equation" r:id="rId14" imgW="5271480" imgH="381240" progId="Equation.3">
                  <p:embed/>
                </p:oleObj>
              </mc:Choice>
              <mc:Fallback>
                <p:oleObj name="Equation" r:id="rId14" imgW="5271480" imgH="38124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90" y="6029348"/>
                        <a:ext cx="8369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 bwMode="auto">
          <a:xfrm>
            <a:off x="5143504" y="6643710"/>
            <a:ext cx="150019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176338" y="981075"/>
          <a:ext cx="157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4" name="公式" r:id="rId4" imgW="901800" imgH="711360" progId="Equation.3">
                  <p:embed/>
                </p:oleObj>
              </mc:Choice>
              <mc:Fallback>
                <p:oleObj name="公式" r:id="rId4" imgW="901800" imgH="71136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981075"/>
                        <a:ext cx="157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0" y="212725"/>
            <a:ext cx="579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(4) 所有最小项的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和为1</a:t>
            </a:r>
            <a:r>
              <a:rPr lang="zh-CN" altLang="en-US" sz="3200">
                <a:effectLst/>
                <a:latin typeface="黑体" pitchFamily="49" charset="-122"/>
              </a:rPr>
              <a:t>。</a:t>
            </a:r>
            <a:r>
              <a:rPr lang="en-US" altLang="zh-CN" sz="3200">
                <a:effectLst/>
                <a:latin typeface="黑体" pitchFamily="49" charset="-122"/>
              </a:rPr>
              <a:t>Why</a:t>
            </a:r>
          </a:p>
        </p:txBody>
      </p:sp>
      <p:grpSp>
        <p:nvGrpSpPr>
          <p:cNvPr id="131104" name="Group 32"/>
          <p:cNvGrpSpPr>
            <a:grpSpLocks/>
          </p:cNvGrpSpPr>
          <p:nvPr/>
        </p:nvGrpSpPr>
        <p:grpSpPr bwMode="auto">
          <a:xfrm>
            <a:off x="0" y="4149725"/>
            <a:ext cx="9144000" cy="2370138"/>
            <a:chOff x="0" y="2616"/>
            <a:chExt cx="5760" cy="1493"/>
          </a:xfrm>
        </p:grpSpPr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0" y="2616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(5) 对于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变量的逻辑函数，两个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之</a:t>
              </a:r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0" y="3000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，得到一个(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n-1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个变量的)乘积项,即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消去一个变</a:t>
              </a:r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0" y="3360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指两个最小项之间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只有一个变量互反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，其</a:t>
              </a:r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0" y="3744"/>
              <a:ext cx="19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余相同。</a:t>
              </a:r>
            </a:p>
          </p:txBody>
        </p:sp>
      </p:grpSp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457200" y="2590800"/>
          <a:ext cx="8372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5" name="Equation" r:id="rId6" imgW="5271480" imgH="381240" progId="Equation.3">
                  <p:embed/>
                </p:oleObj>
              </mc:Choice>
              <mc:Fallback>
                <p:oleObj name="Equation" r:id="rId6" imgW="5271480" imgH="38124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372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8"/>
          <p:cNvGraphicFramePr>
            <a:graphicFrameLocks noChangeAspect="1"/>
          </p:cNvGraphicFramePr>
          <p:nvPr/>
        </p:nvGraphicFramePr>
        <p:xfrm>
          <a:off x="1752600" y="3352800"/>
          <a:ext cx="5453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6" name="Equation" r:id="rId8" imgW="3429720" imgH="355680" progId="Equation.3">
                  <p:embed/>
                </p:oleObj>
              </mc:Choice>
              <mc:Fallback>
                <p:oleObj name="Equation" r:id="rId8" imgW="3429720" imgH="35568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54530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533400" y="2057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例：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5357818" y="3214686"/>
            <a:ext cx="150019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715008" y="3998916"/>
            <a:ext cx="35719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-71470" y="71414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(6) 任一个</a:t>
            </a:r>
            <a:r>
              <a:rPr lang="en-US" altLang="zh-CN" sz="3200" dirty="0">
                <a:effectLst/>
                <a:latin typeface="黑体" pitchFamily="49" charset="-122"/>
              </a:rPr>
              <a:t>n</a:t>
            </a:r>
            <a:r>
              <a:rPr lang="zh-CN" altLang="en-US" sz="3200" dirty="0">
                <a:effectLst/>
                <a:latin typeface="黑体" pitchFamily="49" charset="-122"/>
              </a:rPr>
              <a:t>变量的最小项，都有</a:t>
            </a:r>
            <a:r>
              <a:rPr lang="en-US" altLang="zh-CN" sz="3200" dirty="0">
                <a:effectLst/>
                <a:latin typeface="黑体" pitchFamily="49" charset="-122"/>
              </a:rPr>
              <a:t>n</a:t>
            </a:r>
            <a:r>
              <a:rPr lang="zh-CN" altLang="en-US" sz="3200" dirty="0">
                <a:effectLst/>
                <a:latin typeface="黑体" pitchFamily="49" charset="-122"/>
              </a:rPr>
              <a:t>个相邻的最小项。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0" y="1371600"/>
            <a:ext cx="442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四、最大项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(Maxterm)</a:t>
            </a:r>
          </a:p>
        </p:txBody>
      </p:sp>
      <p:grpSp>
        <p:nvGrpSpPr>
          <p:cNvPr id="132116" name="Group 20"/>
          <p:cNvGrpSpPr>
            <a:grpSpLocks/>
          </p:cNvGrpSpPr>
          <p:nvPr/>
        </p:nvGrpSpPr>
        <p:grpSpPr bwMode="auto">
          <a:xfrm>
            <a:off x="-36701" y="2205038"/>
            <a:ext cx="9304708" cy="2808337"/>
            <a:chOff x="-58" y="1385"/>
            <a:chExt cx="5849" cy="1773"/>
          </a:xfrm>
        </p:grpSpPr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-13" y="1385"/>
              <a:ext cx="579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如果一个具有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包含全部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-58" y="1704"/>
              <a:ext cx="57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，且每个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都以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变量或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变量的形式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出</a:t>
              </a:r>
            </a:p>
          </p:txBody>
        </p:sp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0" y="2105"/>
              <a:ext cx="579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现一次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，则这个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项称为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最大项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。若一个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11" name="Rectangle 15"/>
            <p:cNvSpPr>
              <a:spLocks noChangeArrowheads="1"/>
            </p:cNvSpPr>
            <p:nvPr/>
          </p:nvSpPr>
          <p:spPr bwMode="auto">
            <a:xfrm>
              <a:off x="0" y="2424"/>
              <a:ext cx="549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全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由最大项相与组成，则称为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标准或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与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之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12" name="Rectangle 16"/>
            <p:cNvSpPr>
              <a:spLocks noChangeArrowheads="1"/>
            </p:cNvSpPr>
            <p:nvPr/>
          </p:nvSpPr>
          <p:spPr bwMode="auto">
            <a:xfrm>
              <a:off x="33" y="2789"/>
              <a:ext cx="411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积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Product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of sums)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表达式。如：</a:t>
              </a:r>
            </a:p>
          </p:txBody>
        </p:sp>
      </p:grpSp>
      <p:graphicFrame>
        <p:nvGraphicFramePr>
          <p:cNvPr id="132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93695"/>
              </p:ext>
            </p:extLst>
          </p:nvPr>
        </p:nvGraphicFramePr>
        <p:xfrm>
          <a:off x="751275" y="5216995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" name="公式" r:id="rId5" imgW="4623840" imgH="355680" progId="Equation.3">
                  <p:embed/>
                </p:oleObj>
              </mc:Choice>
              <mc:Fallback>
                <p:oleObj name="公式" r:id="rId5" imgW="4623840" imgH="35568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5" y="5216995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78618"/>
              </p:ext>
            </p:extLst>
          </p:nvPr>
        </p:nvGraphicFramePr>
        <p:xfrm>
          <a:off x="4572000" y="5979244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" name="Equation" r:id="rId7" imgW="1473480" imgH="381240" progId="Equation.3">
                  <p:embed/>
                </p:oleObj>
              </mc:Choice>
              <mc:Fallback>
                <p:oleObj name="Equation" r:id="rId7" imgW="1473480" imgH="38124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79244"/>
                        <a:ext cx="274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37873"/>
              </p:ext>
            </p:extLst>
          </p:nvPr>
        </p:nvGraphicFramePr>
        <p:xfrm>
          <a:off x="2500298" y="5911776"/>
          <a:ext cx="2143140" cy="5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" name="Equation" r:id="rId9" imgW="799920" imgH="215640" progId="Equation.DSMT4">
                  <p:embed/>
                </p:oleObj>
              </mc:Choice>
              <mc:Fallback>
                <p:oleObj name="Equation" r:id="rId9" imgW="799920" imgH="2156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911776"/>
                        <a:ext cx="2143140" cy="5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428596" y="5857892"/>
            <a:ext cx="2643206" cy="799089"/>
            <a:chOff x="428596" y="5214974"/>
            <a:chExt cx="2643206" cy="799089"/>
          </a:xfrm>
        </p:grpSpPr>
        <p:sp>
          <p:nvSpPr>
            <p:cNvPr id="15" name="矩形 14"/>
            <p:cNvSpPr/>
            <p:nvPr/>
          </p:nvSpPr>
          <p:spPr>
            <a:xfrm>
              <a:off x="428596" y="5429288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 bwMode="auto">
            <a:xfrm flipV="1">
              <a:off x="1228815" y="5214974"/>
              <a:ext cx="1842987" cy="50670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457200" y="600060"/>
          <a:ext cx="8372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" name="Equation" r:id="rId11" imgW="5271480" imgH="381240" progId="Equation.3">
                  <p:embed/>
                </p:oleObj>
              </mc:Choice>
              <mc:Fallback>
                <p:oleObj name="Equation" r:id="rId11" imgW="5271480" imgH="38124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0060"/>
                        <a:ext cx="8372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中括号 20"/>
          <p:cNvSpPr/>
          <p:nvPr/>
        </p:nvSpPr>
        <p:spPr bwMode="auto">
          <a:xfrm rot="16200000">
            <a:off x="8220159" y="1209601"/>
            <a:ext cx="214312" cy="652582"/>
          </a:xfrm>
          <a:prstGeom prst="leftBracke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572132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358082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左中括号 26"/>
          <p:cNvSpPr/>
          <p:nvPr/>
        </p:nvSpPr>
        <p:spPr bwMode="auto">
          <a:xfrm rot="16200000">
            <a:off x="6579290" y="635892"/>
            <a:ext cx="214312" cy="1800000"/>
          </a:xfrm>
          <a:prstGeom prst="leftBracke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8215338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1472" y="35716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426067" cy="349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5707082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5173682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在最大项中，将和项中的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原变量看作0，反变量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4502150" y="1976416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2" name="Equation" r:id="rId5" imgW="139579" imgH="266469" progId="Equation.3">
                  <p:embed/>
                </p:oleObj>
              </mc:Choice>
              <mc:Fallback>
                <p:oleObj name="Equation" r:id="rId5" imgW="139579" imgH="266469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976416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990600" y="460849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228600" y="357166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最大项的几个性质：</a:t>
            </a:r>
          </a:p>
        </p:txBody>
      </p:sp>
      <p:grpSp>
        <p:nvGrpSpPr>
          <p:cNvPr id="133152" name="Group 32"/>
          <p:cNvGrpSpPr>
            <a:grpSpLocks/>
          </p:cNvGrpSpPr>
          <p:nvPr/>
        </p:nvGrpSpPr>
        <p:grpSpPr bwMode="auto">
          <a:xfrm>
            <a:off x="0" y="1142984"/>
            <a:ext cx="8921750" cy="1341438"/>
            <a:chOff x="0" y="1632"/>
            <a:chExt cx="5620" cy="845"/>
          </a:xfrm>
        </p:grpSpPr>
        <p:sp>
          <p:nvSpPr>
            <p:cNvPr id="59407" name="Rectangle 21"/>
            <p:cNvSpPr>
              <a:spLocks noChangeArrowheads="1"/>
            </p:cNvSpPr>
            <p:nvPr/>
          </p:nvSpPr>
          <p:spPr bwMode="auto">
            <a:xfrm>
              <a:off x="0" y="163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(1) 在输入变量的任何取值下,必有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一个，且仅有</a:t>
              </a:r>
            </a:p>
          </p:txBody>
        </p:sp>
        <p:sp>
          <p:nvSpPr>
            <p:cNvPr id="59408" name="Rectangle 22"/>
            <p:cNvSpPr>
              <a:spLocks noChangeArrowheads="1"/>
            </p:cNvSpPr>
            <p:nvPr/>
          </p:nvSpPr>
          <p:spPr bwMode="auto">
            <a:xfrm>
              <a:off x="0" y="211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一个最大项的值为0。</a:t>
              </a:r>
            </a:p>
          </p:txBody>
        </p:sp>
      </p:grpSp>
      <p:grpSp>
        <p:nvGrpSpPr>
          <p:cNvPr id="133153" name="Group 33"/>
          <p:cNvGrpSpPr>
            <a:grpSpLocks/>
          </p:cNvGrpSpPr>
          <p:nvPr/>
        </p:nvGrpSpPr>
        <p:grpSpPr bwMode="auto">
          <a:xfrm>
            <a:off x="228600" y="2795566"/>
            <a:ext cx="6921500" cy="650875"/>
            <a:chOff x="144" y="2592"/>
            <a:chExt cx="4360" cy="410"/>
          </a:xfrm>
        </p:grpSpPr>
        <p:sp>
          <p:nvSpPr>
            <p:cNvPr id="59405" name="Rectangle 23"/>
            <p:cNvSpPr>
              <a:spLocks noChangeArrowheads="1"/>
            </p:cNvSpPr>
            <p:nvPr/>
          </p:nvSpPr>
          <p:spPr bwMode="auto">
            <a:xfrm>
              <a:off x="144" y="2592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如三变量</a:t>
              </a:r>
              <a:r>
                <a:rPr lang="en-US" altLang="zh-CN" sz="3200">
                  <a:effectLst/>
                  <a:latin typeface="黑体" pitchFamily="49" charset="-122"/>
                </a:rPr>
                <a:t>ABC＝101，</a:t>
              </a:r>
              <a:r>
                <a:rPr lang="zh-CN" altLang="en-US" sz="3200">
                  <a:effectLst/>
                  <a:latin typeface="黑体" pitchFamily="49" charset="-122"/>
                </a:rPr>
                <a:t>则：</a:t>
              </a:r>
            </a:p>
          </p:txBody>
        </p:sp>
        <p:graphicFrame>
          <p:nvGraphicFramePr>
            <p:cNvPr id="59406" name="Object 28"/>
            <p:cNvGraphicFramePr>
              <a:graphicFrameLocks noChangeAspect="1"/>
            </p:cNvGraphicFramePr>
            <p:nvPr/>
          </p:nvGraphicFramePr>
          <p:xfrm>
            <a:off x="2928" y="2592"/>
            <a:ext cx="157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3" name="Equation" r:id="rId7" imgW="1562400" imgH="355680" progId="Equation.3">
                    <p:embed/>
                  </p:oleObj>
                </mc:Choice>
                <mc:Fallback>
                  <p:oleObj name="Equation" r:id="rId7" imgW="1562400" imgH="355680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92"/>
                          <a:ext cx="1576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709966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(2)任意两个不相同的最大项之和为1。</a:t>
            </a:r>
          </a:p>
        </p:txBody>
      </p:sp>
      <p:grpSp>
        <p:nvGrpSpPr>
          <p:cNvPr id="133160" name="Group 40"/>
          <p:cNvGrpSpPr>
            <a:grpSpLocks/>
          </p:cNvGrpSpPr>
          <p:nvPr/>
        </p:nvGrpSpPr>
        <p:grpSpPr bwMode="auto">
          <a:xfrm>
            <a:off x="714348" y="4572008"/>
            <a:ext cx="3527425" cy="566738"/>
            <a:chOff x="480" y="3648"/>
            <a:chExt cx="2222" cy="357"/>
          </a:xfrm>
        </p:grpSpPr>
        <p:graphicFrame>
          <p:nvGraphicFramePr>
            <p:cNvPr id="59403" name="Object 38"/>
            <p:cNvGraphicFramePr>
              <a:graphicFrameLocks noChangeAspect="1"/>
            </p:cNvGraphicFramePr>
            <p:nvPr/>
          </p:nvGraphicFramePr>
          <p:xfrm>
            <a:off x="480" y="3648"/>
            <a:ext cx="122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4" name="Equation" r:id="rId9" imgW="1295640" imgH="355680" progId="Equation.3">
                    <p:embed/>
                  </p:oleObj>
                </mc:Choice>
                <mc:Fallback>
                  <p:oleObj name="Equation" r:id="rId9" imgW="1295640" imgH="35568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48"/>
                          <a:ext cx="1220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39"/>
            <p:cNvGraphicFramePr>
              <a:graphicFrameLocks noChangeAspect="1"/>
            </p:cNvGraphicFramePr>
            <p:nvPr/>
          </p:nvGraphicFramePr>
          <p:xfrm>
            <a:off x="2064" y="3648"/>
            <a:ext cx="6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5" name="Equation" r:id="rId11" imgW="660600" imgH="304920" progId="Equation.3">
                    <p:embed/>
                  </p:oleObj>
                </mc:Choice>
                <mc:Fallback>
                  <p:oleObj name="Equation" r:id="rId11" imgW="660600" imgH="30492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48"/>
                          <a:ext cx="63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357158" y="5148252"/>
            <a:ext cx="6351588" cy="1535123"/>
            <a:chOff x="357158" y="6205537"/>
            <a:chExt cx="6351588" cy="1535123"/>
          </a:xfrm>
        </p:grpSpPr>
        <p:graphicFrame>
          <p:nvGraphicFramePr>
            <p:cNvPr id="20" name="Object 47"/>
            <p:cNvGraphicFramePr>
              <a:graphicFrameLocks noChangeAspect="1"/>
            </p:cNvGraphicFramePr>
            <p:nvPr/>
          </p:nvGraphicFramePr>
          <p:xfrm>
            <a:off x="357158" y="6205537"/>
            <a:ext cx="6351588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6" name="Equation" r:id="rId13" imgW="3988800" imgH="355680" progId="Equation.3">
                    <p:embed/>
                  </p:oleObj>
                </mc:Choice>
                <mc:Fallback>
                  <p:oleObj name="Equation" r:id="rId13" imgW="3988800" imgH="35568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6205537"/>
                          <a:ext cx="6351588" cy="652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3" name="Object 211"/>
            <p:cNvGraphicFramePr>
              <a:graphicFrameLocks noChangeAspect="1"/>
            </p:cNvGraphicFramePr>
            <p:nvPr/>
          </p:nvGraphicFramePr>
          <p:xfrm>
            <a:off x="2559050" y="7308860"/>
            <a:ext cx="13922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7" name="Equation" r:id="rId15" imgW="660240" imgH="177480" progId="Equation.DSMT4">
                    <p:embed/>
                  </p:oleObj>
                </mc:Choice>
                <mc:Fallback>
                  <p:oleObj name="Equation" r:id="rId15" imgW="660240" imgH="17748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050" y="7308860"/>
                          <a:ext cx="13922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2143108" y="5800715"/>
            <a:ext cx="2071702" cy="357188"/>
            <a:chOff x="2143108" y="5800715"/>
            <a:chExt cx="2071702" cy="357188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2143108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357554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左中括号 25"/>
            <p:cNvSpPr/>
            <p:nvPr/>
          </p:nvSpPr>
          <p:spPr bwMode="auto">
            <a:xfrm rot="16200000">
              <a:off x="3148061" y="5724456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5" name="Rectangle 41"/>
          <p:cNvSpPr>
            <a:spLocks noChangeArrowheads="1"/>
          </p:cNvSpPr>
          <p:nvPr/>
        </p:nvSpPr>
        <p:spPr bwMode="auto">
          <a:xfrm>
            <a:off x="0" y="190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 全体最大项之积为0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304800" y="838200"/>
            <a:ext cx="7189788" cy="655638"/>
            <a:chOff x="192" y="528"/>
            <a:chExt cx="4529" cy="413"/>
          </a:xfrm>
        </p:grpSpPr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192" y="57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6" name="Object 47"/>
            <p:cNvGraphicFramePr>
              <a:graphicFrameLocks noChangeAspect="1"/>
            </p:cNvGraphicFramePr>
            <p:nvPr/>
          </p:nvGraphicFramePr>
          <p:xfrm>
            <a:off x="720" y="528"/>
            <a:ext cx="4001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3" name="Equation" r:id="rId5" imgW="3988800" imgH="355680" progId="Equation.3">
                    <p:embed/>
                  </p:oleObj>
                </mc:Choice>
                <mc:Fallback>
                  <p:oleObj name="Equation" r:id="rId5" imgW="3988800" imgH="355680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28"/>
                          <a:ext cx="4001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92" name="Object 48"/>
          <p:cNvGraphicFramePr>
            <a:graphicFrameLocks noChangeAspect="1"/>
          </p:cNvGraphicFramePr>
          <p:nvPr/>
        </p:nvGraphicFramePr>
        <p:xfrm>
          <a:off x="714348" y="1533525"/>
          <a:ext cx="4978633" cy="68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4" name="Equation" r:id="rId7" imgW="2234880" imgH="266400" progId="Equation.DSMT4">
                  <p:embed/>
                </p:oleObj>
              </mc:Choice>
              <mc:Fallback>
                <p:oleObj name="Equation" r:id="rId7" imgW="2234880" imgH="2664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33525"/>
                        <a:ext cx="4978633" cy="681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203" name="Group 59"/>
          <p:cNvGrpSpPr>
            <a:grpSpLocks/>
          </p:cNvGrpSpPr>
          <p:nvPr/>
        </p:nvGrpSpPr>
        <p:grpSpPr bwMode="auto">
          <a:xfrm>
            <a:off x="179778" y="3728382"/>
            <a:ext cx="5379327" cy="1343911"/>
            <a:chOff x="264" y="2149"/>
            <a:chExt cx="3590" cy="994"/>
          </a:xfrm>
        </p:grpSpPr>
        <p:sp>
          <p:nvSpPr>
            <p:cNvPr id="60433" name="Rectangle 45"/>
            <p:cNvSpPr>
              <a:spLocks noChangeArrowheads="1"/>
            </p:cNvSpPr>
            <p:nvPr/>
          </p:nvSpPr>
          <p:spPr bwMode="auto">
            <a:xfrm>
              <a:off x="264" y="2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4" name="Object 49"/>
            <p:cNvGraphicFramePr>
              <a:graphicFrameLocks noChangeAspect="1"/>
            </p:cNvGraphicFramePr>
            <p:nvPr/>
          </p:nvGraphicFramePr>
          <p:xfrm>
            <a:off x="907" y="2149"/>
            <a:ext cx="2947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5" name="Equation" r:id="rId9" imgW="1726920" imgH="533160" progId="Equation.DSMT4">
                    <p:embed/>
                  </p:oleObj>
                </mc:Choice>
                <mc:Fallback>
                  <p:oleObj name="Equation" r:id="rId9" imgW="1726920" imgH="533160" progId="Equation.DSMT4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149"/>
                          <a:ext cx="2947" cy="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0" y="5157788"/>
            <a:ext cx="2362200" cy="617537"/>
            <a:chOff x="0" y="3264"/>
            <a:chExt cx="1488" cy="389"/>
          </a:xfrm>
        </p:grpSpPr>
        <p:sp>
          <p:nvSpPr>
            <p:cNvPr id="60431" name="Rectangle 50"/>
            <p:cNvSpPr>
              <a:spLocks noChangeArrowheads="1"/>
            </p:cNvSpPr>
            <p:nvPr/>
          </p:nvSpPr>
          <p:spPr bwMode="auto">
            <a:xfrm>
              <a:off x="0" y="326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(5)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60432" name="Object 51"/>
            <p:cNvGraphicFramePr>
              <a:graphicFrameLocks noChangeAspect="1"/>
            </p:cNvGraphicFramePr>
            <p:nvPr/>
          </p:nvGraphicFramePr>
          <p:xfrm>
            <a:off x="576" y="3264"/>
            <a:ext cx="91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6" name="Equation" r:id="rId11" imgW="889200" imgH="381240" progId="Equation.3">
                    <p:embed/>
                  </p:oleObj>
                </mc:Choice>
                <mc:Fallback>
                  <p:oleObj name="Equation" r:id="rId11" imgW="889200" imgH="381240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64"/>
                          <a:ext cx="912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4" name="Group 60"/>
          <p:cNvGrpSpPr>
            <a:grpSpLocks/>
          </p:cNvGrpSpPr>
          <p:nvPr/>
        </p:nvGrpSpPr>
        <p:grpSpPr bwMode="auto">
          <a:xfrm>
            <a:off x="228600" y="5943600"/>
            <a:ext cx="3025775" cy="617538"/>
            <a:chOff x="144" y="3744"/>
            <a:chExt cx="1906" cy="389"/>
          </a:xfrm>
        </p:grpSpPr>
        <p:sp>
          <p:nvSpPr>
            <p:cNvPr id="60429" name="Rectangle 46"/>
            <p:cNvSpPr>
              <a:spLocks noChangeArrowheads="1"/>
            </p:cNvSpPr>
            <p:nvPr/>
          </p:nvSpPr>
          <p:spPr bwMode="auto">
            <a:xfrm>
              <a:off x="144" y="37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0" name="Object 52"/>
            <p:cNvGraphicFramePr>
              <a:graphicFrameLocks noChangeAspect="1"/>
            </p:cNvGraphicFramePr>
            <p:nvPr/>
          </p:nvGraphicFramePr>
          <p:xfrm>
            <a:off x="672" y="3744"/>
            <a:ext cx="13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7" name="Equation" r:id="rId13" imgW="1359360" imgH="381240" progId="Equation.3">
                    <p:embed/>
                  </p:oleObj>
                </mc:Choice>
                <mc:Fallback>
                  <p:oleObj name="Equation" r:id="rId13" imgW="1359360" imgH="381240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744"/>
                          <a:ext cx="1378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97" name="Object 53"/>
          <p:cNvGraphicFramePr>
            <a:graphicFrameLocks noChangeAspect="1"/>
          </p:cNvGraphicFramePr>
          <p:nvPr/>
        </p:nvGraphicFramePr>
        <p:xfrm>
          <a:off x="3657600" y="5867400"/>
          <a:ext cx="51149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8" name="Equation" r:id="rId15" imgW="3201120" imgH="419040" progId="Equation.3">
                  <p:embed/>
                </p:oleObj>
              </mc:Choice>
              <mc:Fallback>
                <p:oleObj name="Equation" r:id="rId15" imgW="3201120" imgH="41904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51149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0" y="2422525"/>
            <a:ext cx="9124950" cy="1189038"/>
            <a:chOff x="0" y="1526"/>
            <a:chExt cx="5748" cy="749"/>
          </a:xfrm>
        </p:grpSpPr>
        <p:sp>
          <p:nvSpPr>
            <p:cNvPr id="60427" name="Rectangle 54"/>
            <p:cNvSpPr>
              <a:spLocks noChangeArrowheads="1"/>
            </p:cNvSpPr>
            <p:nvPr/>
          </p:nvSpPr>
          <p:spPr bwMode="auto">
            <a:xfrm>
              <a:off x="0" y="152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(4) </a:t>
              </a:r>
              <a:r>
                <a:rPr lang="zh-CN" altLang="en-US" sz="3200">
                  <a:effectLst/>
                  <a:latin typeface="黑体" pitchFamily="49" charset="-122"/>
                </a:rPr>
                <a:t>只有一个变量不同的两个最大项的乘积等于各</a:t>
              </a:r>
            </a:p>
          </p:txBody>
        </p:sp>
        <p:sp>
          <p:nvSpPr>
            <p:cNvPr id="60428" name="Rectangle 56"/>
            <p:cNvSpPr>
              <a:spLocks noChangeArrowheads="1"/>
            </p:cNvSpPr>
            <p:nvPr/>
          </p:nvSpPr>
          <p:spPr bwMode="auto">
            <a:xfrm>
              <a:off x="0" y="191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相同变量之和,即消去一个变量。</a:t>
              </a:r>
            </a:p>
          </p:txBody>
        </p:sp>
      </p:grpSp>
      <p:sp>
        <p:nvSpPr>
          <p:cNvPr id="161881" name="Rectangle 1113"/>
          <p:cNvSpPr>
            <a:spLocks noChangeArrowheads="1"/>
          </p:cNvSpPr>
          <p:nvPr/>
        </p:nvSpPr>
        <p:spPr bwMode="auto">
          <a:xfrm>
            <a:off x="2700338" y="515778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不是对偶关系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764646" y="1428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加法分配律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Line 38"/>
          <p:cNvSpPr>
            <a:spLocks noChangeShapeType="1"/>
          </p:cNvSpPr>
          <p:nvPr/>
        </p:nvSpPr>
        <p:spPr bwMode="auto">
          <a:xfrm>
            <a:off x="22669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>
            <a:off x="4171976" y="690578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53911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72199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46" name="Rectangle 42"/>
          <p:cNvSpPr>
            <a:spLocks noChangeArrowheads="1"/>
          </p:cNvSpPr>
          <p:nvPr/>
        </p:nvSpPr>
        <p:spPr bwMode="auto">
          <a:xfrm>
            <a:off x="895376" y="614378"/>
            <a:ext cx="738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A B C    </a:t>
            </a: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最小项    编号    最大项     编号</a:t>
            </a:r>
          </a:p>
        </p:txBody>
      </p:sp>
      <p:sp>
        <p:nvSpPr>
          <p:cNvPr id="61447" name="Rectangle 43"/>
          <p:cNvSpPr>
            <a:spLocks noChangeArrowheads="1"/>
          </p:cNvSpPr>
          <p:nvPr/>
        </p:nvSpPr>
        <p:spPr bwMode="auto">
          <a:xfrm>
            <a:off x="971576" y="50339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1 1 1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7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7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8" name="Rectangle 44"/>
          <p:cNvSpPr>
            <a:spLocks noChangeArrowheads="1"/>
          </p:cNvSpPr>
          <p:nvPr/>
        </p:nvSpPr>
        <p:spPr bwMode="auto">
          <a:xfrm>
            <a:off x="971576" y="45005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1 1 0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6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6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9" name="Rectangle 45"/>
          <p:cNvSpPr>
            <a:spLocks noChangeArrowheads="1"/>
          </p:cNvSpPr>
          <p:nvPr/>
        </p:nvSpPr>
        <p:spPr bwMode="auto">
          <a:xfrm>
            <a:off x="971576" y="38909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1 0 1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5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5</a:t>
            </a:r>
            <a:endParaRPr lang="en-US" altLang="zh-CN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0" name="Rectangle 46"/>
          <p:cNvSpPr>
            <a:spLocks noChangeArrowheads="1"/>
          </p:cNvSpPr>
          <p:nvPr/>
        </p:nvSpPr>
        <p:spPr bwMode="auto">
          <a:xfrm>
            <a:off x="830289" y="3357578"/>
            <a:ext cx="738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 1 0 0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4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4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1" name="Rectangle 47"/>
          <p:cNvSpPr>
            <a:spLocks noChangeArrowheads="1"/>
          </p:cNvSpPr>
          <p:nvPr/>
        </p:nvSpPr>
        <p:spPr bwMode="auto">
          <a:xfrm>
            <a:off x="971576" y="28241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3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2" name="Rectangle 48"/>
          <p:cNvSpPr>
            <a:spLocks noChangeArrowheads="1"/>
          </p:cNvSpPr>
          <p:nvPr/>
        </p:nvSpPr>
        <p:spPr bwMode="auto">
          <a:xfrm>
            <a:off x="971576" y="22907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2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3" name="Rectangle 49"/>
          <p:cNvSpPr>
            <a:spLocks noChangeArrowheads="1"/>
          </p:cNvSpPr>
          <p:nvPr/>
        </p:nvSpPr>
        <p:spPr bwMode="auto">
          <a:xfrm>
            <a:off x="971576" y="16811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1123976" y="1147778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55" name="Rectangle 50"/>
          <p:cNvSpPr>
            <a:spLocks noChangeArrowheads="1"/>
          </p:cNvSpPr>
          <p:nvPr/>
        </p:nvSpPr>
        <p:spPr bwMode="auto">
          <a:xfrm>
            <a:off x="971576" y="11477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0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0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56" name="Object 60"/>
          <p:cNvGraphicFramePr>
            <a:graphicFrameLocks noChangeAspect="1"/>
          </p:cNvGraphicFramePr>
          <p:nvPr/>
        </p:nvGraphicFramePr>
        <p:xfrm>
          <a:off x="2495576" y="11477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48" name="Equation" r:id="rId3" imgW="800280" imgH="317520" progId="Equation.3">
                  <p:embed/>
                </p:oleObj>
              </mc:Choice>
              <mc:Fallback>
                <p:oleObj name="Equation" r:id="rId3" imgW="800280" imgH="317520" progId="Equation.3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11477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61"/>
          <p:cNvGraphicFramePr>
            <a:graphicFrameLocks noChangeAspect="1"/>
          </p:cNvGraphicFramePr>
          <p:nvPr/>
        </p:nvGraphicFramePr>
        <p:xfrm>
          <a:off x="2495576" y="16811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49" name="Equation" r:id="rId5" imgW="800280" imgH="317520" progId="Equation.3">
                  <p:embed/>
                </p:oleObj>
              </mc:Choice>
              <mc:Fallback>
                <p:oleObj name="Equation" r:id="rId5" imgW="800280" imgH="317520" progId="Equation.3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16811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62"/>
          <p:cNvGraphicFramePr>
            <a:graphicFrameLocks noChangeAspect="1"/>
          </p:cNvGraphicFramePr>
          <p:nvPr/>
        </p:nvGraphicFramePr>
        <p:xfrm>
          <a:off x="2419376" y="22907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0" name="Equation" r:id="rId7" imgW="800280" imgH="317520" progId="Equation.3">
                  <p:embed/>
                </p:oleObj>
              </mc:Choice>
              <mc:Fallback>
                <p:oleObj name="Equation" r:id="rId7" imgW="800280" imgH="317520" progId="Equation.3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22907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63"/>
          <p:cNvGraphicFramePr>
            <a:graphicFrameLocks noChangeAspect="1"/>
          </p:cNvGraphicFramePr>
          <p:nvPr/>
        </p:nvGraphicFramePr>
        <p:xfrm>
          <a:off x="2419376" y="2824178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1" name="Equation" r:id="rId9" imgW="800280" imgH="317520" progId="Equation.3">
                  <p:embed/>
                </p:oleObj>
              </mc:Choice>
              <mc:Fallback>
                <p:oleObj name="Equation" r:id="rId9" imgW="800280" imgH="317520" progId="Equation.3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2824178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64"/>
          <p:cNvGraphicFramePr>
            <a:graphicFrameLocks noChangeAspect="1"/>
          </p:cNvGraphicFramePr>
          <p:nvPr/>
        </p:nvGraphicFramePr>
        <p:xfrm>
          <a:off x="2419376" y="33575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2" name="Equation" r:id="rId11" imgW="800280" imgH="317520" progId="Equation.3">
                  <p:embed/>
                </p:oleObj>
              </mc:Choice>
              <mc:Fallback>
                <p:oleObj name="Equation" r:id="rId11" imgW="800280" imgH="31752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33575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65"/>
          <p:cNvGraphicFramePr>
            <a:graphicFrameLocks noChangeAspect="1"/>
          </p:cNvGraphicFramePr>
          <p:nvPr/>
        </p:nvGraphicFramePr>
        <p:xfrm>
          <a:off x="2419376" y="38909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3" name="Equation" r:id="rId13" imgW="800280" imgH="317520" progId="Equation.3">
                  <p:embed/>
                </p:oleObj>
              </mc:Choice>
              <mc:Fallback>
                <p:oleObj name="Equation" r:id="rId13" imgW="800280" imgH="31752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38909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66"/>
          <p:cNvGraphicFramePr>
            <a:graphicFrameLocks noChangeAspect="1"/>
          </p:cNvGraphicFramePr>
          <p:nvPr/>
        </p:nvGraphicFramePr>
        <p:xfrm>
          <a:off x="2419376" y="45005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4" name="Equation" r:id="rId15" imgW="800280" imgH="317520" progId="Equation.3">
                  <p:embed/>
                </p:oleObj>
              </mc:Choice>
              <mc:Fallback>
                <p:oleObj name="Equation" r:id="rId15" imgW="800280" imgH="31752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45005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67"/>
          <p:cNvGraphicFramePr>
            <a:graphicFrameLocks noChangeAspect="1"/>
          </p:cNvGraphicFramePr>
          <p:nvPr/>
        </p:nvGraphicFramePr>
        <p:xfrm>
          <a:off x="2419376" y="5110178"/>
          <a:ext cx="1319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5" name="Equation" r:id="rId17" imgW="800280" imgH="254160" progId="Equation.3">
                  <p:embed/>
                </p:oleObj>
              </mc:Choice>
              <mc:Fallback>
                <p:oleObj name="Equation" r:id="rId17" imgW="800280" imgH="25416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5110178"/>
                        <a:ext cx="1319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68"/>
          <p:cNvGraphicFramePr>
            <a:graphicFrameLocks noChangeAspect="1"/>
          </p:cNvGraphicFramePr>
          <p:nvPr/>
        </p:nvGraphicFramePr>
        <p:xfrm>
          <a:off x="5467376" y="1223978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6" name="Equation" r:id="rId19" imgW="1003680" imgH="254160" progId="Equation.3">
                  <p:embed/>
                </p:oleObj>
              </mc:Choice>
              <mc:Fallback>
                <p:oleObj name="Equation" r:id="rId19" imgW="1003680" imgH="25416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1223978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69"/>
          <p:cNvGraphicFramePr>
            <a:graphicFrameLocks noChangeAspect="1"/>
          </p:cNvGraphicFramePr>
          <p:nvPr/>
        </p:nvGraphicFramePr>
        <p:xfrm>
          <a:off x="5467376" y="16811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7" name="Equation" r:id="rId21" imgW="1003680" imgH="317520" progId="Equation.3">
                  <p:embed/>
                </p:oleObj>
              </mc:Choice>
              <mc:Fallback>
                <p:oleObj name="Equation" r:id="rId21" imgW="1003680" imgH="31752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16811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70"/>
          <p:cNvGraphicFramePr>
            <a:graphicFrameLocks noChangeAspect="1"/>
          </p:cNvGraphicFramePr>
          <p:nvPr/>
        </p:nvGraphicFramePr>
        <p:xfrm>
          <a:off x="5467376" y="2290778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8" name="Equation" r:id="rId23" imgW="1003680" imgH="317520" progId="Equation.3">
                  <p:embed/>
                </p:oleObj>
              </mc:Choice>
              <mc:Fallback>
                <p:oleObj name="Equation" r:id="rId23" imgW="1003680" imgH="31752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2290778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71"/>
          <p:cNvGraphicFramePr>
            <a:graphicFrameLocks noChangeAspect="1"/>
          </p:cNvGraphicFramePr>
          <p:nvPr/>
        </p:nvGraphicFramePr>
        <p:xfrm>
          <a:off x="5467376" y="29003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59" name="Equation" r:id="rId25" imgW="1003680" imgH="317520" progId="Equation.3">
                  <p:embed/>
                </p:oleObj>
              </mc:Choice>
              <mc:Fallback>
                <p:oleObj name="Equation" r:id="rId25" imgW="1003680" imgH="31752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29003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72"/>
          <p:cNvGraphicFramePr>
            <a:graphicFrameLocks noChangeAspect="1"/>
          </p:cNvGraphicFramePr>
          <p:nvPr/>
        </p:nvGraphicFramePr>
        <p:xfrm>
          <a:off x="5467376" y="34337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60" name="Equation" r:id="rId27" imgW="1003680" imgH="317520" progId="Equation.3">
                  <p:embed/>
                </p:oleObj>
              </mc:Choice>
              <mc:Fallback>
                <p:oleObj name="Equation" r:id="rId27" imgW="1003680" imgH="317520" progId="Equation.3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34337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73"/>
          <p:cNvGraphicFramePr>
            <a:graphicFrameLocks noChangeAspect="1"/>
          </p:cNvGraphicFramePr>
          <p:nvPr/>
        </p:nvGraphicFramePr>
        <p:xfrm>
          <a:off x="5467376" y="40433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61" name="Equation" r:id="rId29" imgW="1003680" imgH="317520" progId="Equation.3">
                  <p:embed/>
                </p:oleObj>
              </mc:Choice>
              <mc:Fallback>
                <p:oleObj name="Equation" r:id="rId29" imgW="1003680" imgH="31752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40433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74"/>
          <p:cNvGraphicFramePr>
            <a:graphicFrameLocks noChangeAspect="1"/>
          </p:cNvGraphicFramePr>
          <p:nvPr/>
        </p:nvGraphicFramePr>
        <p:xfrm>
          <a:off x="5467376" y="4576778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62" name="Equation" r:id="rId31" imgW="1003680" imgH="317520" progId="Equation.3">
                  <p:embed/>
                </p:oleObj>
              </mc:Choice>
              <mc:Fallback>
                <p:oleObj name="Equation" r:id="rId31" imgW="1003680" imgH="31752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4576778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75"/>
          <p:cNvGraphicFramePr>
            <a:graphicFrameLocks noChangeAspect="1"/>
          </p:cNvGraphicFramePr>
          <p:nvPr/>
        </p:nvGraphicFramePr>
        <p:xfrm>
          <a:off x="5467376" y="50339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63" name="Equation" r:id="rId33" imgW="1003680" imgH="317520" progId="Equation.3">
                  <p:embed/>
                </p:oleObj>
              </mc:Choice>
              <mc:Fallback>
                <p:oleObj name="Equation" r:id="rId33" imgW="1003680" imgH="31752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50339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3" name="动作按钮: 帮助 32">
            <a:hlinkClick r:id="" action="ppaction://noaction" highlightClick="1"/>
          </p:cNvPr>
          <p:cNvSpPr/>
          <p:nvPr/>
        </p:nvSpPr>
        <p:spPr bwMode="auto">
          <a:xfrm>
            <a:off x="7643834" y="6072206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8" grpId="0"/>
      <p:bldP spid="61449" grpId="0"/>
      <p:bldP spid="61450" grpId="0"/>
      <p:bldP spid="61451" grpId="0"/>
      <p:bldP spid="61452" grpId="0"/>
      <p:bldP spid="61453" grpId="0"/>
      <p:bldP spid="614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.3.3 逻辑函数表达式的转换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6208" name="Group 16"/>
          <p:cNvGrpSpPr>
            <a:grpSpLocks/>
          </p:cNvGrpSpPr>
          <p:nvPr/>
        </p:nvGrpSpPr>
        <p:grpSpPr bwMode="auto">
          <a:xfrm>
            <a:off x="-142908" y="1196975"/>
            <a:ext cx="8724900" cy="1112838"/>
            <a:chOff x="0" y="761"/>
            <a:chExt cx="5496" cy="701"/>
          </a:xfrm>
        </p:grpSpPr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288" y="761"/>
              <a:ext cx="5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即将任意形式的表达式转换成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最小项之和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及</a:t>
              </a:r>
            </a:p>
          </p:txBody>
        </p:sp>
        <p:sp>
          <p:nvSpPr>
            <p:cNvPr id="136204" name="Rectangle 12"/>
            <p:cNvSpPr>
              <a:spLocks noChangeArrowheads="1"/>
            </p:cNvSpPr>
            <p:nvPr/>
          </p:nvSpPr>
          <p:spPr bwMode="auto">
            <a:xfrm>
              <a:off x="0" y="1097"/>
              <a:ext cx="2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最大项之积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的形式。</a:t>
              </a:r>
            </a:p>
          </p:txBody>
        </p:sp>
      </p:grp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2667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一、代数转换法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0" y="3514725"/>
            <a:ext cx="867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 用代数法求一个函数的</a:t>
            </a:r>
            <a:r>
              <a:rPr lang="zh-CN" altLang="en-US" sz="3200">
                <a:effectLst/>
              </a:rPr>
              <a:t>“</a:t>
            </a:r>
            <a:r>
              <a:rPr lang="zh-CN" altLang="en-US" sz="3200">
                <a:effectLst/>
                <a:latin typeface="黑体" pitchFamily="49" charset="-122"/>
              </a:rPr>
              <a:t>最小项之和</a:t>
            </a:r>
            <a:r>
              <a:rPr lang="zh-CN" altLang="en-US" sz="3200">
                <a:effectLst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的形式：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0" y="41910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  第一步：将函数式变换成一般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与或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表达式</a:t>
            </a:r>
          </a:p>
        </p:txBody>
      </p:sp>
      <p:grpSp>
        <p:nvGrpSpPr>
          <p:cNvPr id="136216" name="Group 24"/>
          <p:cNvGrpSpPr>
            <a:grpSpLocks/>
          </p:cNvGrpSpPr>
          <p:nvPr/>
        </p:nvGrpSpPr>
        <p:grpSpPr bwMode="auto">
          <a:xfrm>
            <a:off x="0" y="5029200"/>
            <a:ext cx="8921750" cy="1341438"/>
            <a:chOff x="0" y="3168"/>
            <a:chExt cx="5620" cy="845"/>
          </a:xfrm>
        </p:grpSpPr>
        <p:graphicFrame>
          <p:nvGraphicFramePr>
            <p:cNvPr id="62472" name="Object 15"/>
            <p:cNvGraphicFramePr>
              <a:graphicFrameLocks noChangeAspect="1"/>
            </p:cNvGraphicFramePr>
            <p:nvPr/>
          </p:nvGraphicFramePr>
          <p:xfrm>
            <a:off x="2352" y="3168"/>
            <a:ext cx="13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3" name="Equation" r:id="rId5" imgW="1371960" imgH="355680" progId="Equation.3">
                    <p:embed/>
                  </p:oleObj>
                </mc:Choice>
                <mc:Fallback>
                  <p:oleObj name="Equation" r:id="rId5" imgW="1371960" imgH="35568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8"/>
                          <a:ext cx="13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3" name="Rectangle 22"/>
            <p:cNvSpPr>
              <a:spLocks noChangeArrowheads="1"/>
            </p:cNvSpPr>
            <p:nvPr/>
          </p:nvSpPr>
          <p:spPr bwMode="auto">
            <a:xfrm>
              <a:off x="0" y="316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  第二步：反复使用           ，将表达式中所</a:t>
              </a:r>
            </a:p>
          </p:txBody>
        </p:sp>
        <p:sp>
          <p:nvSpPr>
            <p:cNvPr id="62474" name="Rectangle 23"/>
            <p:cNvSpPr>
              <a:spLocks noChangeArrowheads="1"/>
            </p:cNvSpPr>
            <p:nvPr/>
          </p:nvSpPr>
          <p:spPr bwMode="auto">
            <a:xfrm>
              <a:off x="0" y="3648"/>
              <a:ext cx="3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有非最小项的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与项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”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扩展</a:t>
              </a:r>
              <a:r>
                <a:rPr lang="zh-CN" altLang="en-US" sz="3200">
                  <a:effectLst/>
                  <a:latin typeface="黑体" pitchFamily="49" charset="-122"/>
                </a:rPr>
                <a:t>成最小项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6" name="Rectangle 56"/>
          <p:cNvSpPr>
            <a:spLocks noChangeArrowheads="1"/>
          </p:cNvSpPr>
          <p:nvPr/>
        </p:nvSpPr>
        <p:spPr bwMode="auto">
          <a:xfrm>
            <a:off x="0" y="498823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3200" dirty="0">
                <a:effectLst/>
              </a:rPr>
              <a:t>逻辑代数（布尔代数），又叫开关代数。由英国数学家</a:t>
            </a:r>
            <a:r>
              <a:rPr lang="zh-CN" altLang="en-US" sz="3200" dirty="0">
                <a:solidFill>
                  <a:srgbClr val="FFFF66"/>
                </a:solidFill>
                <a:effectLst/>
              </a:rPr>
              <a:t>乔治</a:t>
            </a:r>
            <a:r>
              <a:rPr lang="en-US" altLang="zh-CN" sz="3200" dirty="0">
                <a:solidFill>
                  <a:srgbClr val="FFFF66"/>
                </a:solidFill>
                <a:effectLst/>
              </a:rPr>
              <a:t>·</a:t>
            </a:r>
            <a:r>
              <a:rPr lang="zh-CN" altLang="en-US" sz="3200" dirty="0">
                <a:solidFill>
                  <a:srgbClr val="FFFF66"/>
                </a:solidFill>
                <a:effectLst/>
              </a:rPr>
              <a:t>布尔</a:t>
            </a:r>
            <a:r>
              <a:rPr lang="en-US" altLang="zh-CN" sz="3200" dirty="0">
                <a:effectLst/>
              </a:rPr>
              <a:t>(George Boole)</a:t>
            </a:r>
            <a:r>
              <a:rPr lang="zh-CN" altLang="en-US" sz="3200" dirty="0">
                <a:effectLst/>
              </a:rPr>
              <a:t>于</a:t>
            </a:r>
            <a:r>
              <a:rPr lang="en-US" altLang="zh-CN" sz="3200" dirty="0">
                <a:effectLst/>
              </a:rPr>
              <a:t>1849</a:t>
            </a:r>
            <a:r>
              <a:rPr lang="zh-CN" altLang="en-US" sz="3200" dirty="0">
                <a:effectLst/>
              </a:rPr>
              <a:t>年</a:t>
            </a:r>
            <a:r>
              <a:rPr lang="zh-CN" altLang="en-US" sz="3200" dirty="0" smtClean="0">
                <a:effectLst/>
              </a:rPr>
              <a:t>创立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8596" y="35716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二变量函数的最小项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57158" y="314324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三变量函数的最小项</a:t>
            </a:r>
            <a:endParaRPr lang="zh-CN" altLang="en-US" sz="32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71472" y="1071546"/>
          <a:ext cx="2787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4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071546"/>
                        <a:ext cx="27876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285720" y="3929066"/>
          <a:ext cx="8075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5" name="Equation" r:id="rId5" imgW="3200400" imgH="228600" progId="Equation.DSMT4">
                  <p:embed/>
                </p:oleObj>
              </mc:Choice>
              <mc:Fallback>
                <p:oleObj name="Equation" r:id="rId5" imgW="3200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929066"/>
                        <a:ext cx="80756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285720" y="3516332"/>
          <a:ext cx="8186737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5" name="Equation" r:id="rId3" imgW="3225600" imgH="1117440" progId="Equation.DSMT4">
                  <p:embed/>
                </p:oleObj>
              </mc:Choice>
              <mc:Fallback>
                <p:oleObj name="Equation" r:id="rId3" imgW="322560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516332"/>
                        <a:ext cx="8186737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42910" y="1123919"/>
            <a:ext cx="7414965" cy="590569"/>
            <a:chOff x="642910" y="409539"/>
            <a:chExt cx="7414965" cy="590569"/>
          </a:xfrm>
        </p:grpSpPr>
        <p:graphicFrame>
          <p:nvGraphicFramePr>
            <p:cNvPr id="285699" name="Object 3"/>
            <p:cNvGraphicFramePr>
              <a:graphicFrameLocks noChangeAspect="1"/>
            </p:cNvGraphicFramePr>
            <p:nvPr/>
          </p:nvGraphicFramePr>
          <p:xfrm>
            <a:off x="2500298" y="409539"/>
            <a:ext cx="2434847" cy="590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16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09539"/>
                          <a:ext cx="2434847" cy="590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642910" y="40953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应用公式</a:t>
              </a:r>
              <a:endParaRPr lang="zh-CN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000628" y="409539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补全所有最小项</a:t>
              </a:r>
              <a:endParaRPr lang="zh-CN" altLang="en-US" sz="3200" dirty="0"/>
            </a:p>
          </p:txBody>
        </p:sp>
      </p:grp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312721" y="2373324"/>
          <a:ext cx="1901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7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21" y="2373324"/>
                        <a:ext cx="19018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300703" y="20101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</a:rPr>
              <a:t>“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与或</a:t>
            </a:r>
            <a:r>
              <a:rPr lang="zh-CN" altLang="en-US" sz="3200" dirty="0" smtClean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57497" y="20101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函数式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229133" y="564844"/>
            <a:ext cx="1071570" cy="663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ChangeArrowheads="1"/>
          </p:cNvSpPr>
          <p:nvPr/>
        </p:nvSpPr>
        <p:spPr bwMode="auto">
          <a:xfrm>
            <a:off x="457200" y="304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用代数法求一个函数的最大项之积的形式：</a:t>
            </a:r>
          </a:p>
        </p:txBody>
      </p:sp>
      <p:grpSp>
        <p:nvGrpSpPr>
          <p:cNvPr id="190477" name="Group 13"/>
          <p:cNvGrpSpPr>
            <a:grpSpLocks/>
          </p:cNvGrpSpPr>
          <p:nvPr/>
        </p:nvGrpSpPr>
        <p:grpSpPr bwMode="auto">
          <a:xfrm>
            <a:off x="0" y="2286001"/>
            <a:ext cx="8921750" cy="1346201"/>
            <a:chOff x="0" y="1440"/>
            <a:chExt cx="5620" cy="848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0" y="1920"/>
              <a:ext cx="42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非最大项的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</a:rPr>
                <a:t>“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或项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</a:rPr>
                <a:t>”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扩展</a:t>
              </a:r>
              <a:r>
                <a:rPr lang="zh-CN" altLang="en-US" sz="3200" dirty="0">
                  <a:effectLst/>
                  <a:latin typeface="黑体" pitchFamily="49" charset="-122"/>
                </a:rPr>
                <a:t>成最大项。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第二步：反复利用               把表达式中</a:t>
              </a:r>
            </a:p>
          </p:txBody>
        </p:sp>
        <p:graphicFrame>
          <p:nvGraphicFramePr>
            <p:cNvPr id="63495" name="Object 10"/>
            <p:cNvGraphicFramePr>
              <a:graphicFrameLocks noChangeAspect="1"/>
            </p:cNvGraphicFramePr>
            <p:nvPr/>
          </p:nvGraphicFramePr>
          <p:xfrm>
            <a:off x="2304" y="1440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2" name="Equation" r:id="rId5" imgW="1918080" imgH="355680" progId="Equation.3">
                    <p:embed/>
                  </p:oleObj>
                </mc:Choice>
                <mc:Fallback>
                  <p:oleObj name="Equation" r:id="rId5" imgW="1918080" imgH="3556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40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457200" y="13716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第一步：将函数表达式转换成一般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或与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式。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596" y="35716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二变量函数的最大项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57158" y="314324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三变量函数的最大项</a:t>
            </a:r>
            <a:endParaRPr lang="zh-CN" altLang="en-US" sz="32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00034" y="1142984"/>
          <a:ext cx="5702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76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142984"/>
                        <a:ext cx="5702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42844" y="3929066"/>
          <a:ext cx="8877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77" name="Equation" r:id="rId5" imgW="3517560" imgH="457200" progId="Equation.DSMT4">
                  <p:embed/>
                </p:oleObj>
              </mc:Choice>
              <mc:Fallback>
                <p:oleObj name="Equation" r:id="rId5" imgW="35175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929066"/>
                        <a:ext cx="88773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0" y="2767012"/>
          <a:ext cx="8929688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9" name="Equation" r:id="rId3" imgW="3517560" imgH="1650960" progId="Equation.DSMT4">
                  <p:embed/>
                </p:oleObj>
              </mc:Choice>
              <mc:Fallback>
                <p:oleObj name="Equation" r:id="rId3" imgW="35175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67012"/>
                        <a:ext cx="8929688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71406" y="1428736"/>
          <a:ext cx="2063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0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1428736"/>
                        <a:ext cx="20637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2910" y="692854"/>
            <a:ext cx="8200783" cy="593006"/>
            <a:chOff x="642910" y="401308"/>
            <a:chExt cx="8200783" cy="593006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2387916" y="401308"/>
            <a:ext cx="34607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1" name="Equation" r:id="rId7" imgW="1371600" imgH="228600" progId="Equation.DSMT4">
                    <p:embed/>
                  </p:oleObj>
                </mc:Choice>
                <mc:Fallback>
                  <p:oleObj name="Equation" r:id="rId7" imgW="13716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916" y="401308"/>
                          <a:ext cx="34607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42910" y="40953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应用公式</a:t>
              </a:r>
              <a:endParaRPr lang="zh-CN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09539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补全所有最大项</a:t>
              </a:r>
              <a:endParaRPr lang="zh-CN" altLang="en-US" sz="3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286116" y="7141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</a:rPr>
              <a:t>“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或与</a:t>
            </a:r>
            <a:r>
              <a:rPr lang="zh-CN" altLang="en-US" sz="3200" dirty="0" smtClean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42910" y="7141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函数式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 bwMode="auto">
          <a:xfrm>
            <a:off x="2214546" y="357166"/>
            <a:ext cx="1071570" cy="663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6" name="Rectangle 50"/>
          <p:cNvSpPr>
            <a:spLocks noChangeArrowheads="1"/>
          </p:cNvSpPr>
          <p:nvPr/>
        </p:nvSpPr>
        <p:spPr bwMode="auto">
          <a:xfrm>
            <a:off x="-28128" y="3048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例1: 将                      转换成最小项之</a:t>
            </a:r>
          </a:p>
        </p:txBody>
      </p:sp>
      <p:graphicFrame>
        <p:nvGraphicFramePr>
          <p:cNvPr id="645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12494"/>
              </p:ext>
            </p:extLst>
          </p:nvPr>
        </p:nvGraphicFramePr>
        <p:xfrm>
          <a:off x="1675259" y="238125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4" name="Equation" r:id="rId4" imgW="2730960" imgH="406440" progId="Equation.3">
                  <p:embed/>
                </p:oleObj>
              </mc:Choice>
              <mc:Fallback>
                <p:oleObj name="Equation" r:id="rId4" imgW="2730960" imgH="40644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259" y="238125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8" name="Rectangle 52"/>
          <p:cNvSpPr>
            <a:spLocks noChangeArrowheads="1"/>
          </p:cNvSpPr>
          <p:nvPr/>
        </p:nvSpPr>
        <p:spPr bwMode="auto">
          <a:xfrm>
            <a:off x="46658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和。</a:t>
            </a:r>
          </a:p>
        </p:txBody>
      </p:sp>
      <p:graphicFrame>
        <p:nvGraphicFramePr>
          <p:cNvPr id="137269" name="Object 53"/>
          <p:cNvGraphicFramePr>
            <a:graphicFrameLocks noChangeAspect="1"/>
          </p:cNvGraphicFramePr>
          <p:nvPr/>
        </p:nvGraphicFramePr>
        <p:xfrm>
          <a:off x="381000" y="2743200"/>
          <a:ext cx="7983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5" name="Equation" r:id="rId6" imgW="5004720" imgH="406440" progId="Equation.3">
                  <p:embed/>
                </p:oleObj>
              </mc:Choice>
              <mc:Fallback>
                <p:oleObj name="Equation" r:id="rId6" imgW="5004720" imgH="40644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79835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0" name="Object 54"/>
          <p:cNvGraphicFramePr>
            <a:graphicFrameLocks noChangeAspect="1"/>
          </p:cNvGraphicFramePr>
          <p:nvPr/>
        </p:nvGraphicFramePr>
        <p:xfrm>
          <a:off x="381000" y="3429000"/>
          <a:ext cx="38306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6" name="Equation" r:id="rId8" imgW="2388240" imgH="317520" progId="Equation.3">
                  <p:embed/>
                </p:oleObj>
              </mc:Choice>
              <mc:Fallback>
                <p:oleObj name="Equation" r:id="rId8" imgW="2388240" imgH="31752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38306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0" y="2057400"/>
            <a:ext cx="745232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(1)将表达式变换成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与或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48072" y="1447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解: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0" y="40386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(2)</a:t>
            </a:r>
            <a:r>
              <a:rPr lang="zh-CN" altLang="en-US" sz="3200">
                <a:effectLst/>
                <a:latin typeface="黑体" pitchFamily="49" charset="-122"/>
              </a:rPr>
              <a:t>变换为标准积之和</a:t>
            </a:r>
          </a:p>
        </p:txBody>
      </p:sp>
      <p:graphicFrame>
        <p:nvGraphicFramePr>
          <p:cNvPr id="137273" name="Object 57"/>
          <p:cNvGraphicFramePr>
            <a:graphicFrameLocks noChangeAspect="1"/>
          </p:cNvGraphicFramePr>
          <p:nvPr/>
        </p:nvGraphicFramePr>
        <p:xfrm>
          <a:off x="304800" y="5334000"/>
          <a:ext cx="6791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7" name="Equation" r:id="rId10" imgW="4255560" imgH="787680" progId="Equation.3">
                  <p:embed/>
                </p:oleObj>
              </mc:Choice>
              <mc:Fallback>
                <p:oleObj name="Equation" r:id="rId10" imgW="4255560" imgH="78768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6791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82" name="Object 66"/>
          <p:cNvGraphicFramePr>
            <a:graphicFrameLocks noChangeAspect="1"/>
          </p:cNvGraphicFramePr>
          <p:nvPr/>
        </p:nvGraphicFramePr>
        <p:xfrm>
          <a:off x="104743" y="4643446"/>
          <a:ext cx="8467785" cy="58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8" name="Equation" r:id="rId12" imgW="3924000" imgH="266400" progId="Equation.DSMT4">
                  <p:embed/>
                </p:oleObj>
              </mc:Choice>
              <mc:Fallback>
                <p:oleObj name="Equation" r:id="rId12" imgW="3924000" imgH="26640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3" y="4643446"/>
                        <a:ext cx="8467785" cy="581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3" name="动作按钮: 信息 12">
            <a:hlinkClick r:id="" action="ppaction://hlinkshowjump?jump=nextslide" highlightClick="1"/>
          </p:cNvPr>
          <p:cNvSpPr/>
          <p:nvPr/>
        </p:nvSpPr>
        <p:spPr bwMode="auto">
          <a:xfrm>
            <a:off x="8001024" y="6143644"/>
            <a:ext cx="428628" cy="428628"/>
          </a:xfrm>
          <a:prstGeom prst="actionButtonInformation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7158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60674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97122" y="21429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得到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“与或”式！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7158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3" y="1142984"/>
            <a:ext cx="9041341" cy="50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86050" y="12958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补全“最小项”！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381000" y="1600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解: </a:t>
            </a:r>
          </a:p>
        </p:txBody>
      </p:sp>
      <p:sp>
        <p:nvSpPr>
          <p:cNvPr id="65539" name="Rectangle 72"/>
          <p:cNvSpPr>
            <a:spLocks noChangeArrowheads="1"/>
          </p:cNvSpPr>
          <p:nvPr/>
        </p:nvSpPr>
        <p:spPr bwMode="auto">
          <a:xfrm>
            <a:off x="95250" y="228600"/>
            <a:ext cx="904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sz="3200">
                <a:effectLst/>
                <a:latin typeface="黑体" pitchFamily="49" charset="-122"/>
              </a:rPr>
              <a:t>例2. 将                      变换成最大项之</a:t>
            </a:r>
          </a:p>
        </p:txBody>
      </p:sp>
      <p:graphicFrame>
        <p:nvGraphicFramePr>
          <p:cNvPr id="65540" name="Object 81"/>
          <p:cNvGraphicFramePr>
            <a:graphicFrameLocks noChangeAspect="1"/>
          </p:cNvGraphicFramePr>
          <p:nvPr/>
        </p:nvGraphicFramePr>
        <p:xfrm>
          <a:off x="1752600" y="152400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3" name="Equation" r:id="rId4" imgW="2756520" imgH="406440" progId="Equation.3">
                  <p:embed/>
                </p:oleObj>
              </mc:Choice>
              <mc:Fallback>
                <p:oleObj name="Equation" r:id="rId4" imgW="2756520" imgH="406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82"/>
          <p:cNvSpPr>
            <a:spLocks noChangeArrowheads="1"/>
          </p:cNvSpPr>
          <p:nvPr/>
        </p:nvSpPr>
        <p:spPr bwMode="auto">
          <a:xfrm>
            <a:off x="0" y="762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积。</a:t>
            </a:r>
          </a:p>
        </p:txBody>
      </p:sp>
      <p:sp>
        <p:nvSpPr>
          <p:cNvPr id="138323" name="Rectangle 83"/>
          <p:cNvSpPr>
            <a:spLocks noChangeArrowheads="1"/>
          </p:cNvSpPr>
          <p:nvPr/>
        </p:nvSpPr>
        <p:spPr bwMode="auto">
          <a:xfrm>
            <a:off x="304800" y="2514600"/>
            <a:ext cx="599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(1)将表达式变换成</a:t>
            </a:r>
            <a:r>
              <a:rPr lang="zh-CN" altLang="en-US" sz="3200">
                <a:effectLst/>
                <a:latin typeface="Tahoma" pitchFamily="34" charset="0"/>
              </a:rPr>
              <a:t>“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或与</a:t>
            </a:r>
            <a:r>
              <a:rPr lang="zh-CN" altLang="en-US" sz="3200">
                <a:effectLst/>
                <a:latin typeface="Tahoma" pitchFamily="34" charset="0"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表达式</a:t>
            </a:r>
          </a:p>
        </p:txBody>
      </p:sp>
      <p:graphicFrame>
        <p:nvGraphicFramePr>
          <p:cNvPr id="138324" name="Object 84"/>
          <p:cNvGraphicFramePr>
            <a:graphicFrameLocks noChangeAspect="1"/>
          </p:cNvGraphicFramePr>
          <p:nvPr/>
        </p:nvGraphicFramePr>
        <p:xfrm>
          <a:off x="381000" y="3581400"/>
          <a:ext cx="6953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4" name="Equation" r:id="rId6" imgW="4357080" imgH="406440" progId="Equation.3">
                  <p:embed/>
                </p:oleObj>
              </mc:Choice>
              <mc:Fallback>
                <p:oleObj name="Equation" r:id="rId6" imgW="4357080" imgH="40644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9532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5" name="Object 85"/>
          <p:cNvGraphicFramePr>
            <a:graphicFrameLocks noChangeAspect="1"/>
          </p:cNvGraphicFramePr>
          <p:nvPr/>
        </p:nvGraphicFramePr>
        <p:xfrm>
          <a:off x="381000" y="4419600"/>
          <a:ext cx="36369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5" name="Equation" r:id="rId8" imgW="2261160" imgH="355680" progId="Equation.3">
                  <p:embed/>
                </p:oleObj>
              </mc:Choice>
              <mc:Fallback>
                <p:oleObj name="Equation" r:id="rId8" imgW="226116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36369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8" name="Object 88"/>
          <p:cNvGraphicFramePr>
            <a:graphicFrameLocks noChangeAspect="1"/>
          </p:cNvGraphicFramePr>
          <p:nvPr/>
        </p:nvGraphicFramePr>
        <p:xfrm>
          <a:off x="394845" y="5143512"/>
          <a:ext cx="7677617" cy="7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6" name="Equation" r:id="rId10" imgW="3009600" imgH="266400" progId="Equation.DSMT4">
                  <p:embed/>
                </p:oleObj>
              </mc:Choice>
              <mc:Fallback>
                <p:oleObj name="Equation" r:id="rId10" imgW="3009600" imgH="266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45" y="5143512"/>
                        <a:ext cx="7677617" cy="7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4140200" y="43656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先化简多个变量共有的反号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435600" y="602138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加法分配律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539750" y="602138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以上所采用原理？？？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  <p:bldP spid="34304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30" name="Rectangle 42"/>
          <p:cNvSpPr>
            <a:spLocks noChangeArrowheads="1"/>
          </p:cNvSpPr>
          <p:nvPr/>
        </p:nvSpPr>
        <p:spPr bwMode="auto">
          <a:xfrm>
            <a:off x="425450" y="5334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以上是利用加法的分配律进行折分，下面继续用</a:t>
            </a:r>
          </a:p>
        </p:txBody>
      </p:sp>
      <p:sp>
        <p:nvSpPr>
          <p:cNvPr id="191531" name="Rectangle 43"/>
          <p:cNvSpPr>
            <a:spLocks noChangeArrowheads="1"/>
          </p:cNvSpPr>
          <p:nvPr/>
        </p:nvSpPr>
        <p:spPr bwMode="auto">
          <a:xfrm>
            <a:off x="0" y="1219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加法的分配律：</a:t>
            </a:r>
          </a:p>
        </p:txBody>
      </p:sp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457200" y="2286000"/>
            <a:ext cx="8186738" cy="1577975"/>
            <a:chOff x="288" y="1440"/>
            <a:chExt cx="5157" cy="994"/>
          </a:xfrm>
        </p:grpSpPr>
        <p:graphicFrame>
          <p:nvGraphicFramePr>
            <p:cNvPr id="66566" name="Object 44"/>
            <p:cNvGraphicFramePr>
              <a:graphicFrameLocks noChangeAspect="1"/>
            </p:cNvGraphicFramePr>
            <p:nvPr/>
          </p:nvGraphicFramePr>
          <p:xfrm>
            <a:off x="304" y="2025"/>
            <a:ext cx="514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6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025"/>
                          <a:ext cx="5141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48"/>
            <p:cNvGraphicFramePr>
              <a:graphicFrameLocks noChangeAspect="1"/>
            </p:cNvGraphicFramePr>
            <p:nvPr/>
          </p:nvGraphicFramePr>
          <p:xfrm>
            <a:off x="288" y="1440"/>
            <a:ext cx="42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7" name="Equation" r:id="rId6" imgW="4280760" imgH="355680" progId="Equation.3">
                    <p:embed/>
                  </p:oleObj>
                </mc:Choice>
                <mc:Fallback>
                  <p:oleObj name="Equation" r:id="rId6" imgW="4280760" imgH="35568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42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8" name="Object 50"/>
          <p:cNvGraphicFramePr>
            <a:graphicFrameLocks noChangeAspect="1"/>
          </p:cNvGraphicFramePr>
          <p:nvPr/>
        </p:nvGraphicFramePr>
        <p:xfrm>
          <a:off x="500034" y="4214818"/>
          <a:ext cx="5929354" cy="69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8" name="Equation" r:id="rId8" imgW="2336760" imgH="266400" progId="Equation.DSMT4">
                  <p:embed/>
                </p:oleObj>
              </mc:Choice>
              <mc:Fallback>
                <p:oleObj name="Equation" r:id="rId8" imgW="2336760" imgH="266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214818"/>
                        <a:ext cx="5929354" cy="694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00958" y="414338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1604" y="557214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得到“或与”式！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715140" y="4000504"/>
            <a:ext cx="185738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468313" y="5445125"/>
            <a:ext cx="770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元素之间的运算关系：加、减、乘、除等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916238" y="1628775"/>
            <a:ext cx="509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线性代数（</a:t>
            </a:r>
            <a:r>
              <a:rPr lang="en-US" altLang="zh-CN" sz="3200">
                <a:effectLst/>
              </a:rPr>
              <a:t>Linear Algebra</a:t>
            </a:r>
            <a:r>
              <a:rPr lang="zh-CN" altLang="en-US" sz="3200">
                <a:effectLst/>
              </a:rPr>
              <a:t>）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836613"/>
            <a:ext cx="8856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接触过的代数：初等代数（</a:t>
            </a:r>
            <a:r>
              <a:rPr lang="en-US" altLang="zh-CN" sz="3200">
                <a:effectLst/>
              </a:rPr>
              <a:t>Elementary Algebra</a:t>
            </a:r>
            <a:r>
              <a:rPr lang="zh-CN" altLang="en-US" sz="3200">
                <a:effectLst/>
              </a:rPr>
              <a:t>）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508000" y="4065588"/>
            <a:ext cx="83121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元素有一定的取值范围和形式：实数；矢量；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                            布尔量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195263" y="31369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一些共性：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4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396875" y="3521075"/>
          <a:ext cx="82899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7" name="Equation" r:id="rId4" imgW="3454200" imgH="749160" progId="Equation.DSMT4">
                  <p:embed/>
                </p:oleObj>
              </mc:Choice>
              <mc:Fallback>
                <p:oleObj name="Equation" r:id="rId4" imgW="3454200" imgH="7491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21075"/>
                        <a:ext cx="8289925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变换为标准和之积表达式(反向应用最大项定</a:t>
            </a:r>
          </a:p>
        </p:txBody>
      </p:sp>
      <p:sp>
        <p:nvSpPr>
          <p:cNvPr id="139311" name="Rectangle 47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理：只有一个变量互反的两个最大项的乘积等于相</a:t>
            </a:r>
          </a:p>
        </p:txBody>
      </p:sp>
      <p:sp>
        <p:nvSpPr>
          <p:cNvPr id="139312" name="Rectangle 48"/>
          <p:cNvSpPr>
            <a:spLocks noChangeArrowheads="1"/>
          </p:cNvSpPr>
          <p:nvPr/>
        </p:nvSpPr>
        <p:spPr bwMode="auto">
          <a:xfrm>
            <a:off x="0" y="1524000"/>
            <a:ext cx="882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同变量之和。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与加法分配律的关系</a:t>
            </a:r>
            <a:r>
              <a:rPr lang="zh-CN" altLang="en-US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？？？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429256" y="4787116"/>
            <a:ext cx="2714644" cy="1597384"/>
            <a:chOff x="6000760" y="3072604"/>
            <a:chExt cx="2714644" cy="1597384"/>
          </a:xfrm>
        </p:grpSpPr>
        <p:grpSp>
          <p:nvGrpSpPr>
            <p:cNvPr id="14" name="组合 13"/>
            <p:cNvGrpSpPr/>
            <p:nvPr/>
          </p:nvGrpSpPr>
          <p:grpSpPr>
            <a:xfrm>
              <a:off x="6000760" y="4071942"/>
              <a:ext cx="2714644" cy="598046"/>
              <a:chOff x="5786446" y="4474028"/>
              <a:chExt cx="2714644" cy="59804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786446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111</a:t>
                </a:r>
                <a:endParaRPr lang="zh-CN" altLang="en-US" sz="3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15140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110</a:t>
                </a:r>
                <a:endParaRPr lang="zh-CN" altLang="en-US" sz="3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00871" y="4474028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011</a:t>
                </a:r>
                <a:endParaRPr lang="zh-CN" altLang="en-US" sz="3200" dirty="0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 bwMode="auto">
            <a:xfrm rot="5400000" flipH="1" flipV="1">
              <a:off x="6858016" y="3571876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7690" name="Object 106"/>
          <p:cNvGraphicFramePr>
            <a:graphicFrameLocks noChangeAspect="1"/>
          </p:cNvGraphicFramePr>
          <p:nvPr/>
        </p:nvGraphicFramePr>
        <p:xfrm>
          <a:off x="857224" y="2590800"/>
          <a:ext cx="5543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8" name="Equation" r:id="rId6" imgW="2184120" imgH="266400" progId="Equation.DSMT4">
                  <p:embed/>
                </p:oleObj>
              </mc:Choice>
              <mc:Fallback>
                <p:oleObj name="Equation" r:id="rId6" imgW="2184120" imgH="266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90800"/>
                        <a:ext cx="55435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10" name="Group 22"/>
          <p:cNvGrpSpPr>
            <a:grpSpLocks/>
          </p:cNvGrpSpPr>
          <p:nvPr/>
        </p:nvGrpSpPr>
        <p:grpSpPr bwMode="auto">
          <a:xfrm>
            <a:off x="2519370" y="1785926"/>
            <a:ext cx="3810000" cy="4724400"/>
            <a:chOff x="1008" y="864"/>
            <a:chExt cx="2400" cy="2976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747970" y="2419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2747970" y="29527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747970" y="34099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2747970" y="3943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2747970" y="44767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2747970" y="49339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2747970" y="5467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2747970" y="590072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357158" y="3438492"/>
            <a:ext cx="6143668" cy="2643206"/>
            <a:chOff x="428596" y="3000372"/>
            <a:chExt cx="6143668" cy="2643206"/>
          </a:xfrm>
        </p:grpSpPr>
        <p:sp>
          <p:nvSpPr>
            <p:cNvPr id="18" name="椭圆 17"/>
            <p:cNvSpPr/>
            <p:nvPr/>
          </p:nvSpPr>
          <p:spPr bwMode="auto">
            <a:xfrm>
              <a:off x="2347898" y="300037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500298" y="5072074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1" name="Object 63"/>
            <p:cNvGraphicFramePr>
              <a:graphicFrameLocks noChangeAspect="1"/>
            </p:cNvGraphicFramePr>
            <p:nvPr/>
          </p:nvGraphicFramePr>
          <p:xfrm>
            <a:off x="428596" y="3786190"/>
            <a:ext cx="724665" cy="61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9" name="Equation" r:id="rId3" imgW="279360" imgH="228600" progId="Equation.DSMT4">
                    <p:embed/>
                  </p:oleObj>
                </mc:Choice>
                <mc:Fallback>
                  <p:oleObj name="Equation" r:id="rId3" imgW="279360" imgH="228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3786190"/>
                          <a:ext cx="724665" cy="611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 bwMode="auto">
            <a:xfrm flipV="1">
              <a:off x="1285852" y="3214686"/>
              <a:ext cx="919170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214414" y="4643446"/>
              <a:ext cx="928694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2490774" y="4622444"/>
            <a:ext cx="5762929" cy="857256"/>
            <a:chOff x="2562212" y="4184324"/>
            <a:chExt cx="5762929" cy="857256"/>
          </a:xfrm>
        </p:grpSpPr>
        <p:sp>
          <p:nvSpPr>
            <p:cNvPr id="16" name="矩形 15"/>
            <p:cNvSpPr/>
            <p:nvPr/>
          </p:nvSpPr>
          <p:spPr bwMode="auto">
            <a:xfrm>
              <a:off x="2562212" y="4184324"/>
              <a:ext cx="4000528" cy="85725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3" name="Object 65"/>
            <p:cNvGraphicFramePr>
              <a:graphicFrameLocks noChangeAspect="1"/>
            </p:cNvGraphicFramePr>
            <p:nvPr/>
          </p:nvGraphicFramePr>
          <p:xfrm>
            <a:off x="7572396" y="4286256"/>
            <a:ext cx="752745" cy="66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0" name="Equation" r:id="rId5" imgW="266400" imgH="228600" progId="Equation.DSMT4">
                    <p:embed/>
                  </p:oleObj>
                </mc:Choice>
                <mc:Fallback>
                  <p:oleObj name="Equation" r:id="rId5" imgW="266400" imgH="228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4286256"/>
                          <a:ext cx="752745" cy="660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 rot="10800000">
              <a:off x="6643702" y="4714884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矩形 33"/>
          <p:cNvSpPr/>
          <p:nvPr/>
        </p:nvSpPr>
        <p:spPr>
          <a:xfrm>
            <a:off x="6500826" y="1772655"/>
            <a:ext cx="2428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画出真值表。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27" name="Group 53"/>
          <p:cNvGrpSpPr>
            <a:grpSpLocks/>
          </p:cNvGrpSpPr>
          <p:nvPr/>
        </p:nvGrpSpPr>
        <p:grpSpPr bwMode="auto">
          <a:xfrm>
            <a:off x="71406" y="696898"/>
            <a:ext cx="8921750" cy="660400"/>
            <a:chOff x="240" y="3552"/>
            <a:chExt cx="5620" cy="416"/>
          </a:xfrm>
        </p:grpSpPr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40" y="355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例1:将                   表示成最小项之和。</a:t>
              </a:r>
            </a:p>
          </p:txBody>
        </p:sp>
        <p:graphicFrame>
          <p:nvGraphicFramePr>
            <p:cNvPr id="30" name="Object 43"/>
            <p:cNvGraphicFramePr>
              <a:graphicFrameLocks noChangeAspect="1"/>
            </p:cNvGraphicFramePr>
            <p:nvPr/>
          </p:nvGraphicFramePr>
          <p:xfrm>
            <a:off x="1152" y="3600"/>
            <a:ext cx="22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1" name="Equation" r:id="rId7" imgW="2248560" imgH="355680" progId="Equation.3">
                    <p:embed/>
                  </p:oleObj>
                </mc:Choice>
                <mc:Fallback>
                  <p:oleObj name="Equation" r:id="rId7" imgW="2248560" imgH="3556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00"/>
                          <a:ext cx="227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71470" y="71414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二、真值表转换法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285720" y="71414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根据真值表可得：</a:t>
            </a:r>
          </a:p>
        </p:txBody>
      </p:sp>
      <p:graphicFrame>
        <p:nvGraphicFramePr>
          <p:cNvPr id="141349" name="Object 37"/>
          <p:cNvGraphicFramePr>
            <a:graphicFrameLocks noChangeAspect="1"/>
          </p:cNvGraphicFramePr>
          <p:nvPr/>
        </p:nvGraphicFramePr>
        <p:xfrm>
          <a:off x="381000" y="785794"/>
          <a:ext cx="65992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3" name="Equation" r:id="rId3" imgW="4128480" imgH="787680" progId="Equation.3">
                  <p:embed/>
                </p:oleObj>
              </mc:Choice>
              <mc:Fallback>
                <p:oleObj name="Equation" r:id="rId3" imgW="4128480" imgH="787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85794"/>
                        <a:ext cx="659923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582810" y="2000240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找</a:t>
            </a:r>
            <a:r>
              <a:rPr lang="en-US" altLang="zh-CN" sz="3200" dirty="0" smtClean="0">
                <a:solidFill>
                  <a:srgbClr val="FFFF00"/>
                </a:solidFill>
              </a:rPr>
              <a:t>F=1</a:t>
            </a:r>
            <a:r>
              <a:rPr lang="zh-CN" altLang="en-US" sz="3200" dirty="0" smtClean="0">
                <a:solidFill>
                  <a:srgbClr val="FFFF00"/>
                </a:solidFill>
              </a:rPr>
              <a:t>的项！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519370" y="2062186"/>
            <a:ext cx="3810000" cy="4724400"/>
            <a:chOff x="1008" y="864"/>
            <a:chExt cx="2400" cy="2976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47970" y="2695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47970" y="3228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747970" y="3686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747970" y="4219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47970" y="4752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747970" y="5210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47970" y="5743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747970" y="617698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76460" y="3714752"/>
            <a:ext cx="4224366" cy="2643206"/>
            <a:chOff x="2347898" y="3000372"/>
            <a:chExt cx="4224366" cy="2643206"/>
          </a:xfrm>
        </p:grpSpPr>
        <p:sp>
          <p:nvSpPr>
            <p:cNvPr id="25" name="椭圆 24"/>
            <p:cNvSpPr/>
            <p:nvPr/>
          </p:nvSpPr>
          <p:spPr bwMode="auto">
            <a:xfrm>
              <a:off x="2347898" y="300037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2500298" y="5072074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428860" y="5286388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2428860" y="4786322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50" name="Object 38"/>
          <p:cNvGraphicFramePr>
            <a:graphicFrameLocks noChangeAspect="1"/>
          </p:cNvGraphicFramePr>
          <p:nvPr/>
        </p:nvGraphicFramePr>
        <p:xfrm>
          <a:off x="361920" y="714356"/>
          <a:ext cx="75326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5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0" y="714356"/>
                        <a:ext cx="753268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285720" y="-24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例2. 将上式表示成最大项之积。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654216" y="2143116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找</a:t>
            </a:r>
            <a:r>
              <a:rPr lang="en-US" altLang="zh-CN" sz="3200" dirty="0" smtClean="0">
                <a:solidFill>
                  <a:srgbClr val="FFFF00"/>
                </a:solidFill>
              </a:rPr>
              <a:t>F=0</a:t>
            </a:r>
            <a:r>
              <a:rPr lang="zh-CN" altLang="en-US" sz="3200" dirty="0" smtClean="0">
                <a:solidFill>
                  <a:srgbClr val="FFFF00"/>
                </a:solidFill>
              </a:rPr>
              <a:t>的项！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2519370" y="2062186"/>
            <a:ext cx="3810000" cy="4724400"/>
            <a:chOff x="1008" y="864"/>
            <a:chExt cx="2400" cy="2976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747970" y="2695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747970" y="3228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747970" y="3686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47970" y="4219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47970" y="4752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747970" y="5210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747970" y="5743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47970" y="617698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76460" y="2714620"/>
            <a:ext cx="4224366" cy="4071966"/>
            <a:chOff x="2347898" y="2000240"/>
            <a:chExt cx="4224366" cy="4071966"/>
          </a:xfrm>
        </p:grpSpPr>
        <p:sp>
          <p:nvSpPr>
            <p:cNvPr id="26" name="椭圆 25"/>
            <p:cNvSpPr/>
            <p:nvPr/>
          </p:nvSpPr>
          <p:spPr bwMode="auto">
            <a:xfrm>
              <a:off x="2347898" y="2000240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500298" y="550070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9" name="椭圆 28"/>
          <p:cNvSpPr/>
          <p:nvPr/>
        </p:nvSpPr>
        <p:spPr bwMode="auto">
          <a:xfrm>
            <a:off x="2428860" y="3286124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428860" y="4286256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428596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00034" y="1214422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从真值表，求最小项之和：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1472" y="2143116"/>
            <a:ext cx="82153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找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函数真值为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的项，记为最小项，再求和。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在最小项中，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真值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00034" y="385198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从真值表，求最大项之积：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71472" y="4780674"/>
            <a:ext cx="80724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找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函数真值为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的项，记为最大项，再求积。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在最大项中，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真值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21429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根据真值表，求最小项之和</a:t>
            </a:r>
            <a:endParaRPr lang="zh-CN" altLang="en-US" sz="32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6846" y="2414566"/>
            <a:ext cx="3571900" cy="2571768"/>
            <a:chOff x="1766846" y="2414566"/>
            <a:chExt cx="3571900" cy="2571768"/>
          </a:xfrm>
        </p:grpSpPr>
        <p:sp>
          <p:nvSpPr>
            <p:cNvPr id="20" name="矩形 19"/>
            <p:cNvSpPr/>
            <p:nvPr/>
          </p:nvSpPr>
          <p:spPr bwMode="auto">
            <a:xfrm>
              <a:off x="1766846" y="39862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6846" y="241456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34861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48626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81622" y="2346305"/>
            <a:ext cx="1100138" cy="2779727"/>
            <a:chOff x="5481622" y="2346305"/>
            <a:chExt cx="1100138" cy="2779727"/>
          </a:xfrm>
        </p:grpSpPr>
        <p:graphicFrame>
          <p:nvGraphicFramePr>
            <p:cNvPr id="266242" name="Object 2"/>
            <p:cNvGraphicFramePr>
              <a:graphicFrameLocks noChangeAspect="1"/>
            </p:cNvGraphicFramePr>
            <p:nvPr/>
          </p:nvGraphicFramePr>
          <p:xfrm>
            <a:off x="5607680" y="2346305"/>
            <a:ext cx="945512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9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680" y="2346305"/>
                          <a:ext cx="945512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5481622" y="3343260"/>
            <a:ext cx="11001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0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3343260"/>
                          <a:ext cx="11001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Object 6"/>
            <p:cNvGraphicFramePr>
              <a:graphicFrameLocks noChangeAspect="1"/>
            </p:cNvGraphicFramePr>
            <p:nvPr/>
          </p:nvGraphicFramePr>
          <p:xfrm>
            <a:off x="5553060" y="3986202"/>
            <a:ext cx="942963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1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060" y="3986202"/>
                          <a:ext cx="942963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5481622" y="4557706"/>
            <a:ext cx="10092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2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4557706"/>
                          <a:ext cx="1009226" cy="568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500034" y="5429264"/>
          <a:ext cx="6591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3" name="Equation" r:id="rId11" imgW="4128480" imgH="787680" progId="Equation.3">
                  <p:embed/>
                </p:oleObj>
              </mc:Choice>
              <mc:Fallback>
                <p:oleObj name="Equation" r:id="rId11" imgW="4128480" imgH="787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429264"/>
                        <a:ext cx="6591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357818" y="1714489"/>
            <a:ext cx="2422827" cy="3427992"/>
            <a:chOff x="5357818" y="1714489"/>
            <a:chExt cx="2422827" cy="3427992"/>
          </a:xfrm>
        </p:grpSpPr>
        <p:sp>
          <p:nvSpPr>
            <p:cNvPr id="28" name="矩形 27"/>
            <p:cNvSpPr/>
            <p:nvPr/>
          </p:nvSpPr>
          <p:spPr>
            <a:xfrm>
              <a:off x="7111689" y="234312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24696" y="341469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4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24696" y="3986202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24696" y="4557706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1714489"/>
              <a:ext cx="2214578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2" name="动作按钮: 帮助 31">
            <a:hlinkClick r:id="" action="ppaction://noaction" highlightClick="1"/>
          </p:cNvPr>
          <p:cNvSpPr/>
          <p:nvPr/>
        </p:nvSpPr>
        <p:spPr bwMode="auto">
          <a:xfrm>
            <a:off x="5500694" y="21429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21429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根据真值表，求最大项之积</a:t>
            </a:r>
            <a:endParaRPr lang="zh-CN" altLang="en-US" sz="3200" dirty="0"/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428596" y="5495948"/>
          <a:ext cx="753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6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495948"/>
                        <a:ext cx="753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572132" y="1357298"/>
            <a:ext cx="2131102" cy="4056088"/>
            <a:chOff x="5572132" y="1357298"/>
            <a:chExt cx="2131102" cy="4056088"/>
          </a:xfrm>
        </p:grpSpPr>
        <p:graphicFrame>
          <p:nvGraphicFramePr>
            <p:cNvPr id="267272" name="Object 8"/>
            <p:cNvGraphicFramePr>
              <a:graphicFrameLocks noChangeAspect="1"/>
            </p:cNvGraphicFramePr>
            <p:nvPr/>
          </p:nvGraphicFramePr>
          <p:xfrm>
            <a:off x="5572133" y="1357298"/>
            <a:ext cx="1971968" cy="457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67" name="Equation" r:id="rId5" imgW="850680" imgH="203040" progId="Equation.DSMT4">
                    <p:embed/>
                  </p:oleObj>
                </mc:Choice>
                <mc:Fallback>
                  <p:oleObj name="Equation" r:id="rId5" imgW="85068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3" y="1357298"/>
                          <a:ext cx="1971968" cy="457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3" name="Object 9"/>
            <p:cNvGraphicFramePr>
              <a:graphicFrameLocks noChangeAspect="1"/>
            </p:cNvGraphicFramePr>
            <p:nvPr/>
          </p:nvGraphicFramePr>
          <p:xfrm>
            <a:off x="5643570" y="1928802"/>
            <a:ext cx="1825018" cy="555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68" name="Equation" r:id="rId7" imgW="850680" imgH="266400" progId="Equation.DSMT4">
                    <p:embed/>
                  </p:oleObj>
                </mc:Choice>
                <mc:Fallback>
                  <p:oleObj name="Equation" r:id="rId7" imgW="850680" imgH="266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1928802"/>
                          <a:ext cx="1825018" cy="555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4" name="Object 10"/>
            <p:cNvGraphicFramePr>
              <a:graphicFrameLocks noChangeAspect="1"/>
            </p:cNvGraphicFramePr>
            <p:nvPr/>
          </p:nvGraphicFramePr>
          <p:xfrm>
            <a:off x="5643570" y="2786058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69" name="Equation" r:id="rId9" imgW="850680" imgH="266400" progId="Equation.DSMT4">
                    <p:embed/>
                  </p:oleObj>
                </mc:Choice>
                <mc:Fallback>
                  <p:oleObj name="Equation" r:id="rId9" imgW="850680" imgH="266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86058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5" name="Object 11"/>
            <p:cNvGraphicFramePr>
              <a:graphicFrameLocks noChangeAspect="1"/>
            </p:cNvGraphicFramePr>
            <p:nvPr/>
          </p:nvGraphicFramePr>
          <p:xfrm>
            <a:off x="5572132" y="4786322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70" name="Equation" r:id="rId11" imgW="850680" imgH="266400" progId="Equation.DSMT4">
                    <p:embed/>
                  </p:oleObj>
                </mc:Choice>
                <mc:Fallback>
                  <p:oleObj name="Equation" r:id="rId11" imgW="850680" imgH="2664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786322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755424" y="1428736"/>
            <a:ext cx="3583322" cy="4000528"/>
            <a:chOff x="1755424" y="1428736"/>
            <a:chExt cx="3583322" cy="4000528"/>
          </a:xfrm>
        </p:grpSpPr>
        <p:sp>
          <p:nvSpPr>
            <p:cNvPr id="18" name="矩形 17"/>
            <p:cNvSpPr/>
            <p:nvPr/>
          </p:nvSpPr>
          <p:spPr bwMode="auto">
            <a:xfrm>
              <a:off x="1766846" y="14287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2928934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92919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755424" y="19288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57818" y="642918"/>
            <a:ext cx="3402653" cy="4799617"/>
            <a:chOff x="5357818" y="642918"/>
            <a:chExt cx="3402653" cy="4799617"/>
          </a:xfrm>
        </p:grpSpPr>
        <p:sp>
          <p:nvSpPr>
            <p:cNvPr id="28" name="矩形 27"/>
            <p:cNvSpPr/>
            <p:nvPr/>
          </p:nvSpPr>
          <p:spPr>
            <a:xfrm>
              <a:off x="8072462" y="12858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072462" y="2071678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462" y="2857496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3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72462" y="48577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7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642918"/>
              <a:ext cx="3143272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2" name="动作按钮: 帮助 31">
            <a:hlinkClick r:id="" action="ppaction://noaction" highlightClick="1"/>
          </p:cNvPr>
          <p:cNvSpPr/>
          <p:nvPr/>
        </p:nvSpPr>
        <p:spPr bwMode="auto">
          <a:xfrm>
            <a:off x="5500694" y="21429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8050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.4.1 公式法化简</a:t>
            </a:r>
          </a:p>
        </p:txBody>
      </p:sp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-9176" y="1905992"/>
            <a:ext cx="9144000" cy="1112837"/>
            <a:chOff x="0" y="528"/>
            <a:chExt cx="5760" cy="701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396" y="528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化简的目的:降低成本；提高可靠性；提高工作</a:t>
              </a:r>
            </a:p>
          </p:txBody>
        </p:sp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速度。</a:t>
              </a:r>
            </a:p>
          </p:txBody>
        </p:sp>
      </p:grp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98774" y="3160117"/>
            <a:ext cx="94179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最简与或式: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(1) 乘积项(或逻辑相加项)最少。 </a:t>
            </a:r>
          </a:p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minimization</a:t>
            </a:r>
            <a:r>
              <a:rPr lang="zh-CN" altLang="en-US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2978499" y="3922117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每项中变量数最少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530574" y="4569817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化简方法: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895824" y="5157192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(1) 公式法(利用公理;定理和规则)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895824" y="5766792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卡诺图法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0" y="0"/>
            <a:ext cx="8715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 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 逻辑函数化简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Simplification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142343" grpId="0"/>
      <p:bldP spid="142345" grpId="0" build="p" autoUpdateAnimBg="0"/>
      <p:bldP spid="142346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692696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什么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是最简“与或”式？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438673" y="3051829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简单的标准: (1) 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乘积项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(或逻辑相加项)少。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2886598" y="3556654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每项中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变量数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少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0" y="228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一、与或式化简</a:t>
            </a:r>
          </a:p>
        </p:txBody>
      </p:sp>
      <p:grpSp>
        <p:nvGrpSpPr>
          <p:cNvPr id="143412" name="Group 52"/>
          <p:cNvGrpSpPr>
            <a:grpSpLocks/>
          </p:cNvGrpSpPr>
          <p:nvPr/>
        </p:nvGrpSpPr>
        <p:grpSpPr bwMode="auto">
          <a:xfrm>
            <a:off x="0" y="914400"/>
            <a:ext cx="6303963" cy="579438"/>
            <a:chOff x="0" y="576"/>
            <a:chExt cx="3971" cy="365"/>
          </a:xfrm>
        </p:grpSpPr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0" y="5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1、并项法，利用定理</a:t>
              </a:r>
            </a:p>
          </p:txBody>
        </p:sp>
        <p:graphicFrame>
          <p:nvGraphicFramePr>
            <p:cNvPr id="72725" name="Object 44"/>
            <p:cNvGraphicFramePr>
              <a:graphicFrameLocks noChangeAspect="1"/>
            </p:cNvGraphicFramePr>
            <p:nvPr/>
          </p:nvGraphicFramePr>
          <p:xfrm>
            <a:off x="2592" y="576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28" name="Equation" r:id="rId4" imgW="1359360" imgH="304920" progId="Equation.3">
                    <p:embed/>
                  </p:oleObj>
                </mc:Choice>
                <mc:Fallback>
                  <p:oleObj name="Equation" r:id="rId4" imgW="1359360" imgH="30492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576"/>
                          <a:ext cx="1379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457200" y="1636716"/>
            <a:ext cx="8472488" cy="720726"/>
            <a:chOff x="288" y="1031"/>
            <a:chExt cx="5337" cy="454"/>
          </a:xfrm>
        </p:grpSpPr>
        <p:sp>
          <p:nvSpPr>
            <p:cNvPr id="143400" name="Rectangle 40"/>
            <p:cNvSpPr>
              <a:spLocks noChangeArrowheads="1"/>
            </p:cNvSpPr>
            <p:nvPr/>
          </p:nvSpPr>
          <p:spPr bwMode="auto">
            <a:xfrm>
              <a:off x="288" y="11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例1：</a:t>
              </a:r>
            </a:p>
          </p:txBody>
        </p:sp>
        <p:graphicFrame>
          <p:nvGraphicFramePr>
            <p:cNvPr id="72722" name="Object 45"/>
            <p:cNvGraphicFramePr>
              <a:graphicFrameLocks noChangeAspect="1"/>
            </p:cNvGraphicFramePr>
            <p:nvPr/>
          </p:nvGraphicFramePr>
          <p:xfrm>
            <a:off x="945" y="1080"/>
            <a:ext cx="22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29" name="Equation" r:id="rId6" imgW="1396800" imgH="241200" progId="Equation.DSMT4">
                    <p:embed/>
                  </p:oleObj>
                </mc:Choice>
                <mc:Fallback>
                  <p:oleObj name="Equation" r:id="rId6" imgW="1396800" imgH="24120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080"/>
                          <a:ext cx="2292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46"/>
            <p:cNvGraphicFramePr>
              <a:graphicFrameLocks noChangeAspect="1"/>
            </p:cNvGraphicFramePr>
            <p:nvPr/>
          </p:nvGraphicFramePr>
          <p:xfrm>
            <a:off x="3555" y="1031"/>
            <a:ext cx="20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0" name="Equation" r:id="rId8" imgW="1218960" imgH="266400" progId="Equation.DSMT4">
                    <p:embed/>
                  </p:oleObj>
                </mc:Choice>
                <mc:Fallback>
                  <p:oleObj name="Equation" r:id="rId8" imgW="1218960" imgH="2664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031"/>
                          <a:ext cx="2070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685800" y="3757612"/>
            <a:ext cx="5600701" cy="671513"/>
            <a:chOff x="432" y="2367"/>
            <a:chExt cx="3528" cy="423"/>
          </a:xfrm>
        </p:grpSpPr>
        <p:sp>
          <p:nvSpPr>
            <p:cNvPr id="72719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例2：</a:t>
              </a:r>
            </a:p>
          </p:txBody>
        </p:sp>
        <p:graphicFrame>
          <p:nvGraphicFramePr>
            <p:cNvPr id="72720" name="Object 48"/>
            <p:cNvGraphicFramePr>
              <a:graphicFrameLocks noChangeAspect="1"/>
            </p:cNvGraphicFramePr>
            <p:nvPr/>
          </p:nvGraphicFramePr>
          <p:xfrm>
            <a:off x="1126" y="2367"/>
            <a:ext cx="28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1" name="Equation" r:id="rId10" imgW="1790640" imgH="266400" progId="Equation.DSMT4">
                    <p:embed/>
                  </p:oleObj>
                </mc:Choice>
                <mc:Fallback>
                  <p:oleObj name="Equation" r:id="rId10" imgW="1790640" imgH="2664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2367"/>
                          <a:ext cx="2834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6" name="Group 56"/>
          <p:cNvGrpSpPr>
            <a:grpSpLocks/>
          </p:cNvGrpSpPr>
          <p:nvPr/>
        </p:nvGrpSpPr>
        <p:grpSpPr bwMode="auto">
          <a:xfrm>
            <a:off x="0" y="4953000"/>
            <a:ext cx="6734175" cy="579438"/>
            <a:chOff x="0" y="3120"/>
            <a:chExt cx="4242" cy="365"/>
          </a:xfrm>
        </p:grpSpPr>
        <p:sp>
          <p:nvSpPr>
            <p:cNvPr id="72717" name="Rectangle 42"/>
            <p:cNvSpPr>
              <a:spLocks noChangeArrowheads="1"/>
            </p:cNvSpPr>
            <p:nvPr/>
          </p:nvSpPr>
          <p:spPr bwMode="auto">
            <a:xfrm>
              <a:off x="0" y="312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3、</a:t>
              </a:r>
              <a:r>
                <a:rPr lang="zh-CN" altLang="en-US" sz="3200">
                  <a:effectLst/>
                  <a:latin typeface="黑体" pitchFamily="49" charset="-122"/>
                </a:rPr>
                <a:t>消去法，利用定理</a:t>
              </a:r>
            </a:p>
          </p:txBody>
        </p:sp>
        <p:graphicFrame>
          <p:nvGraphicFramePr>
            <p:cNvPr id="72718" name="Object 49"/>
            <p:cNvGraphicFramePr>
              <a:graphicFrameLocks noChangeAspect="1"/>
            </p:cNvGraphicFramePr>
            <p:nvPr/>
          </p:nvGraphicFramePr>
          <p:xfrm>
            <a:off x="2640" y="3120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2" name="Equation" r:id="rId12" imgW="1575000" imgH="304920" progId="Equation.3">
                    <p:embed/>
                  </p:oleObj>
                </mc:Choice>
                <mc:Fallback>
                  <p:oleObj name="Equation" r:id="rId12" imgW="1575000" imgH="30492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20"/>
                          <a:ext cx="160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7" name="Group 57"/>
          <p:cNvGrpSpPr>
            <a:grpSpLocks/>
          </p:cNvGrpSpPr>
          <p:nvPr/>
        </p:nvGrpSpPr>
        <p:grpSpPr bwMode="auto">
          <a:xfrm>
            <a:off x="685800" y="5680079"/>
            <a:ext cx="8029577" cy="614363"/>
            <a:chOff x="432" y="3578"/>
            <a:chExt cx="5058" cy="387"/>
          </a:xfrm>
        </p:grpSpPr>
        <p:sp>
          <p:nvSpPr>
            <p:cNvPr id="72715" name="Rectangle 43"/>
            <p:cNvSpPr>
              <a:spLocks noChangeArrowheads="1"/>
            </p:cNvSpPr>
            <p:nvPr/>
          </p:nvSpPr>
          <p:spPr bwMode="auto">
            <a:xfrm>
              <a:off x="432" y="36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例3</a:t>
              </a:r>
            </a:p>
          </p:txBody>
        </p:sp>
        <p:graphicFrame>
          <p:nvGraphicFramePr>
            <p:cNvPr id="72716" name="Object 50"/>
            <p:cNvGraphicFramePr>
              <a:graphicFrameLocks noChangeAspect="1"/>
            </p:cNvGraphicFramePr>
            <p:nvPr/>
          </p:nvGraphicFramePr>
          <p:xfrm>
            <a:off x="1007" y="3578"/>
            <a:ext cx="448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3" name="Equation" r:id="rId14" imgW="2920680" imgH="241200" progId="Equation.DSMT4">
                    <p:embed/>
                  </p:oleObj>
                </mc:Choice>
                <mc:Fallback>
                  <p:oleObj name="Equation" r:id="rId14" imgW="2920680" imgH="2412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3578"/>
                          <a:ext cx="448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0" y="2971800"/>
            <a:ext cx="6122988" cy="579438"/>
            <a:chOff x="0" y="1872"/>
            <a:chExt cx="3857" cy="365"/>
          </a:xfrm>
        </p:grpSpPr>
        <p:graphicFrame>
          <p:nvGraphicFramePr>
            <p:cNvPr id="72713" name="Object 47"/>
            <p:cNvGraphicFramePr>
              <a:graphicFrameLocks noChangeAspect="1"/>
            </p:cNvGraphicFramePr>
            <p:nvPr/>
          </p:nvGraphicFramePr>
          <p:xfrm>
            <a:off x="2640" y="1920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4" name="Equation" r:id="rId16" imgW="1194120" imgH="241200" progId="Equation.3">
                    <p:embed/>
                  </p:oleObj>
                </mc:Choice>
                <mc:Fallback>
                  <p:oleObj name="Equation" r:id="rId16" imgW="1194120" imgH="241200" progId="Equation.3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20"/>
                          <a:ext cx="121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51"/>
            <p:cNvSpPr>
              <a:spLocks noChangeArrowheads="1"/>
            </p:cNvSpPr>
            <p:nvPr/>
          </p:nvSpPr>
          <p:spPr bwMode="auto">
            <a:xfrm>
              <a:off x="0" y="1872"/>
              <a:ext cx="2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2、</a:t>
              </a:r>
              <a:r>
                <a:rPr lang="zh-CN" altLang="en-US" sz="3200" dirty="0">
                  <a:effectLst/>
                  <a:latin typeface="黑体" pitchFamily="49" charset="-122"/>
                </a:rPr>
                <a:t>吸收法，利用定理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01600" y="10033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逻辑乘(与</a:t>
            </a:r>
            <a:r>
              <a:rPr lang="en-US" altLang="zh-CN" sz="3200">
                <a:effectLst/>
                <a:latin typeface="黑体" pitchFamily="49" charset="-122"/>
              </a:rPr>
              <a:t>and)</a:t>
            </a:r>
            <a:r>
              <a:rPr lang="zh-CN" altLang="en-US" sz="3200">
                <a:effectLst/>
                <a:latin typeface="黑体" pitchFamily="49" charset="-122"/>
              </a:rPr>
              <a:t>、逻辑加(或</a:t>
            </a:r>
            <a:r>
              <a:rPr lang="en-US" altLang="zh-CN" sz="3200">
                <a:effectLst/>
                <a:latin typeface="黑体" pitchFamily="49" charset="-122"/>
              </a:rPr>
              <a:t>or)</a:t>
            </a:r>
            <a:r>
              <a:rPr lang="zh-CN" altLang="en-US" sz="3200">
                <a:effectLst/>
                <a:latin typeface="黑体" pitchFamily="49" charset="-122"/>
              </a:rPr>
              <a:t>、逻辑反(非</a:t>
            </a:r>
            <a:r>
              <a:rPr lang="en-US" altLang="zh-CN" sz="3200">
                <a:effectLst/>
                <a:latin typeface="黑体" pitchFamily="49" charset="-122"/>
              </a:rPr>
              <a:t>not)</a:t>
            </a:r>
          </a:p>
        </p:txBody>
      </p:sp>
      <p:grpSp>
        <p:nvGrpSpPr>
          <p:cNvPr id="305155" name="Group 3"/>
          <p:cNvGrpSpPr>
            <a:grpSpLocks/>
          </p:cNvGrpSpPr>
          <p:nvPr/>
        </p:nvGrpSpPr>
        <p:grpSpPr bwMode="auto">
          <a:xfrm>
            <a:off x="0" y="4983163"/>
            <a:ext cx="8985250" cy="1358900"/>
            <a:chOff x="0" y="3061"/>
            <a:chExt cx="5660" cy="856"/>
          </a:xfrm>
        </p:grpSpPr>
        <p:sp>
          <p:nvSpPr>
            <p:cNvPr id="11293" name="Rectangle 4"/>
            <p:cNvSpPr>
              <a:spLocks noChangeArrowheads="1"/>
            </p:cNvSpPr>
            <p:nvPr/>
          </p:nvSpPr>
          <p:spPr bwMode="auto">
            <a:xfrm>
              <a:off x="296" y="3061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定义：开关闭合为1，断开为0。灯亮为1，灯灭</a:t>
              </a:r>
            </a:p>
          </p:txBody>
        </p:sp>
        <p:sp>
          <p:nvSpPr>
            <p:cNvPr id="11294" name="Rectangle 5"/>
            <p:cNvSpPr>
              <a:spLocks noChangeArrowheads="1"/>
            </p:cNvSpPr>
            <p:nvPr/>
          </p:nvSpPr>
          <p:spPr bwMode="auto">
            <a:xfrm>
              <a:off x="0" y="355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为0。</a:t>
              </a:r>
            </a:p>
          </p:txBody>
        </p:sp>
      </p:grp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46038" y="184467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一、与运算</a:t>
            </a:r>
          </a:p>
        </p:txBody>
      </p:sp>
      <p:grpSp>
        <p:nvGrpSpPr>
          <p:cNvPr id="305159" name="Group 7"/>
          <p:cNvGrpSpPr>
            <a:grpSpLocks/>
          </p:cNvGrpSpPr>
          <p:nvPr/>
        </p:nvGrpSpPr>
        <p:grpSpPr bwMode="auto">
          <a:xfrm>
            <a:off x="2632075" y="2636838"/>
            <a:ext cx="3740150" cy="1905000"/>
            <a:chOff x="960" y="1392"/>
            <a:chExt cx="2356" cy="120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9" name="Oval 17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7" name="Rectangle 24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E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9" name="Rectangle 26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81" name="Line 29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5182" name="Rectangle 30"/>
          <p:cNvSpPr>
            <a:spLocks noChangeArrowheads="1"/>
          </p:cNvSpPr>
          <p:nvPr/>
        </p:nvSpPr>
        <p:spPr bwMode="auto">
          <a:xfrm>
            <a:off x="87313" y="404813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逻辑变量进行三种基本运算：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/>
      <p:bldP spid="305158" grpId="0" build="p" autoUpdateAnimBg="0"/>
      <p:bldP spid="30518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1"/>
          <p:cNvSpPr>
            <a:spLocks noChangeArrowheads="1"/>
          </p:cNvSpPr>
          <p:nvPr/>
        </p:nvSpPr>
        <p:spPr bwMode="auto">
          <a:xfrm>
            <a:off x="228600" y="51752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4、</a:t>
            </a:r>
            <a:r>
              <a:rPr lang="zh-CN" altLang="en-US" sz="3200">
                <a:effectLst/>
                <a:latin typeface="黑体" pitchFamily="49" charset="-122"/>
              </a:rPr>
              <a:t>配项法，利用</a:t>
            </a:r>
          </a:p>
        </p:txBody>
      </p:sp>
      <p:graphicFrame>
        <p:nvGraphicFramePr>
          <p:cNvPr id="73731" name="Object 68"/>
          <p:cNvGraphicFramePr>
            <a:graphicFrameLocks noChangeAspect="1"/>
          </p:cNvGraphicFramePr>
          <p:nvPr/>
        </p:nvGraphicFramePr>
        <p:xfrm>
          <a:off x="3505200" y="609600"/>
          <a:ext cx="1384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7" name="Equation" r:id="rId4" imgW="851040" imgH="241200" progId="Equation.3">
                  <p:embed/>
                </p:oleObj>
              </mc:Choice>
              <mc:Fallback>
                <p:oleObj name="Equation" r:id="rId4" imgW="851040" imgH="2412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"/>
                        <a:ext cx="13843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69"/>
          <p:cNvSpPr>
            <a:spLocks noChangeArrowheads="1"/>
          </p:cNvSpPr>
          <p:nvPr/>
        </p:nvSpPr>
        <p:spPr bwMode="auto">
          <a:xfrm>
            <a:off x="4953000" y="457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及</a:t>
            </a:r>
          </a:p>
        </p:txBody>
      </p:sp>
      <p:graphicFrame>
        <p:nvGraphicFramePr>
          <p:cNvPr id="73733" name="Object 70"/>
          <p:cNvGraphicFramePr>
            <a:graphicFrameLocks noChangeAspect="1"/>
          </p:cNvGraphicFramePr>
          <p:nvPr/>
        </p:nvGraphicFramePr>
        <p:xfrm>
          <a:off x="5715000" y="533400"/>
          <a:ext cx="1544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" name="Equation" r:id="rId6" imgW="952560" imgH="304920" progId="Equation.3">
                  <p:embed/>
                </p:oleObj>
              </mc:Choice>
              <mc:Fallback>
                <p:oleObj name="Equation" r:id="rId6" imgW="952560" imgH="30492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154463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5" name="Object 71"/>
          <p:cNvGraphicFramePr>
            <a:graphicFrameLocks noChangeAspect="1"/>
          </p:cNvGraphicFramePr>
          <p:nvPr/>
        </p:nvGraphicFramePr>
        <p:xfrm>
          <a:off x="1000100" y="1928802"/>
          <a:ext cx="6923087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9" name="Equation" r:id="rId8" imgW="2971800" imgH="1930320" progId="Equation.DSMT4">
                  <p:embed/>
                </p:oleObj>
              </mc:Choice>
              <mc:Fallback>
                <p:oleObj name="Equation" r:id="rId8" imgW="2971800" imgH="19303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928802"/>
                        <a:ext cx="6923087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56" name="Rectangle 72"/>
          <p:cNvSpPr>
            <a:spLocks noChangeArrowheads="1"/>
          </p:cNvSpPr>
          <p:nvPr/>
        </p:nvSpPr>
        <p:spPr bwMode="auto">
          <a:xfrm>
            <a:off x="457200" y="1295400"/>
            <a:ext cx="1306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例4：</a:t>
            </a:r>
          </a:p>
        </p:txBody>
      </p:sp>
      <p:sp>
        <p:nvSpPr>
          <p:cNvPr id="336900" name="Arc 4"/>
          <p:cNvSpPr>
            <a:spLocks/>
          </p:cNvSpPr>
          <p:nvPr/>
        </p:nvSpPr>
        <p:spPr bwMode="auto">
          <a:xfrm flipV="1">
            <a:off x="2606694" y="3571876"/>
            <a:ext cx="4608512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1" name="Arc 5"/>
          <p:cNvSpPr>
            <a:spLocks/>
          </p:cNvSpPr>
          <p:nvPr/>
        </p:nvSpPr>
        <p:spPr bwMode="auto">
          <a:xfrm flipV="1">
            <a:off x="4767281" y="3714752"/>
            <a:ext cx="1439863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2" name="Arc 6"/>
          <p:cNvSpPr>
            <a:spLocks/>
          </p:cNvSpPr>
          <p:nvPr/>
        </p:nvSpPr>
        <p:spPr bwMode="auto">
          <a:xfrm flipV="1">
            <a:off x="1887556" y="3643314"/>
            <a:ext cx="1655763" cy="3603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150"/>
              <a:gd name="T1" fmla="*/ 22413 h 22413"/>
              <a:gd name="T2" fmla="*/ 43150 w 43150"/>
              <a:gd name="T3" fmla="*/ 20133 h 22413"/>
              <a:gd name="T4" fmla="*/ 21600 w 4315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</a:path>
              <a:path w="4315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85720" y="492919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提取共同项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14" name="Object 44"/>
          <p:cNvGraphicFramePr>
            <a:graphicFrameLocks noChangeAspect="1"/>
          </p:cNvGraphicFramePr>
          <p:nvPr/>
        </p:nvGraphicFramePr>
        <p:xfrm>
          <a:off x="5214942" y="4384685"/>
          <a:ext cx="72924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0" name="Equation" r:id="rId10" imgW="291960" imgH="190440" progId="Equation.DSMT4">
                  <p:embed/>
                </p:oleObj>
              </mc:Choice>
              <mc:Fallback>
                <p:oleObj name="Equation" r:id="rId10" imgW="291960" imgH="190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384685"/>
                        <a:ext cx="72924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2143108" y="4124333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" name="Equation" r:id="rId12" imgW="279360" imgH="190440" progId="Equation.DSMT4">
                  <p:embed/>
                </p:oleObj>
              </mc:Choice>
              <mc:Fallback>
                <p:oleObj name="Equation" r:id="rId12" imgW="279360" imgH="19044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124333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08" name="Object 180"/>
          <p:cNvGraphicFramePr>
            <a:graphicFrameLocks noChangeAspect="1"/>
          </p:cNvGraphicFramePr>
          <p:nvPr/>
        </p:nvGraphicFramePr>
        <p:xfrm>
          <a:off x="3857620" y="4071942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2" name="Equation" r:id="rId14" imgW="279360" imgH="190440" progId="Equation.DSMT4">
                  <p:embed/>
                </p:oleObj>
              </mc:Choice>
              <mc:Fallback>
                <p:oleObj name="Equation" r:id="rId14" imgW="279360" imgH="1904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071942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59" name="Rectangle 47"/>
          <p:cNvSpPr>
            <a:spLocks noChangeArrowheads="1"/>
          </p:cNvSpPr>
          <p:nvPr/>
        </p:nvSpPr>
        <p:spPr bwMode="auto">
          <a:xfrm>
            <a:off x="304800" y="1143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92560" name="Object 48"/>
          <p:cNvGraphicFramePr>
            <a:graphicFrameLocks noChangeAspect="1"/>
          </p:cNvGraphicFramePr>
          <p:nvPr/>
        </p:nvGraphicFramePr>
        <p:xfrm>
          <a:off x="1000100" y="642918"/>
          <a:ext cx="768137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2" name="Equation" r:id="rId4" imgW="3276360" imgH="533160" progId="Equation.DSMT4">
                  <p:embed/>
                </p:oleObj>
              </mc:Choice>
              <mc:Fallback>
                <p:oleObj name="Equation" r:id="rId4" imgW="3276360" imgH="533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42918"/>
                        <a:ext cx="768137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61" name="Rectangle 49"/>
          <p:cNvSpPr>
            <a:spLocks noChangeArrowheads="1"/>
          </p:cNvSpPr>
          <p:nvPr/>
        </p:nvSpPr>
        <p:spPr bwMode="auto">
          <a:xfrm>
            <a:off x="381000" y="2209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6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92562" name="Object 50"/>
          <p:cNvGraphicFramePr>
            <a:graphicFrameLocks noChangeAspect="1"/>
          </p:cNvGraphicFramePr>
          <p:nvPr/>
        </p:nvGraphicFramePr>
        <p:xfrm>
          <a:off x="168513" y="2857496"/>
          <a:ext cx="8832643" cy="178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3" name="Equation" r:id="rId6" imgW="3771720" imgH="787320" progId="Equation.DSMT4">
                  <p:embed/>
                </p:oleObj>
              </mc:Choice>
              <mc:Fallback>
                <p:oleObj name="Equation" r:id="rId6" imgW="3771720" imgH="7873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" y="2857496"/>
                        <a:ext cx="8832643" cy="1787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026038" y="54419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冗余项</a:t>
            </a:r>
          </a:p>
        </p:txBody>
      </p:sp>
      <p:sp>
        <p:nvSpPr>
          <p:cNvPr id="335878" name="Line 6"/>
          <p:cNvSpPr>
            <a:spLocks noChangeShapeType="1"/>
          </p:cNvSpPr>
          <p:nvPr/>
        </p:nvSpPr>
        <p:spPr bwMode="auto">
          <a:xfrm flipV="1">
            <a:off x="5745176" y="4722813"/>
            <a:ext cx="0" cy="719137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54278" y="178592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提取共同项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304800" y="39624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例1</a:t>
            </a: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0" y="3276600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75780" name="Object 71"/>
          <p:cNvGraphicFramePr>
            <a:graphicFrameLocks noChangeAspect="1"/>
          </p:cNvGraphicFramePr>
          <p:nvPr/>
        </p:nvGraphicFramePr>
        <p:xfrm>
          <a:off x="132059" y="642918"/>
          <a:ext cx="9083411" cy="24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1" name="Equation" r:id="rId4" imgW="3911400" imgH="1041120" progId="Equation.DSMT4">
                  <p:embed/>
                </p:oleObj>
              </mc:Choice>
              <mc:Fallback>
                <p:oleObj name="Equation" r:id="rId4" imgW="3911400" imgH="10411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59" y="642918"/>
                        <a:ext cx="9083411" cy="2441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52" name="Rectangle 72"/>
          <p:cNvSpPr>
            <a:spLocks noChangeArrowheads="1"/>
          </p:cNvSpPr>
          <p:nvPr/>
        </p:nvSpPr>
        <p:spPr bwMode="auto">
          <a:xfrm>
            <a:off x="381000" y="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7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48553" name="Object 73"/>
          <p:cNvGraphicFramePr>
            <a:graphicFrameLocks noChangeAspect="1"/>
          </p:cNvGraphicFramePr>
          <p:nvPr/>
        </p:nvGraphicFramePr>
        <p:xfrm>
          <a:off x="323850" y="4581525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2" name="Equation" r:id="rId6" imgW="3823560" imgH="355680" progId="Equation.3">
                  <p:embed/>
                </p:oleObj>
              </mc:Choice>
              <mc:Fallback>
                <p:oleObj name="Equation" r:id="rId6" imgW="3823560" imgH="35568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54" name="Object 74"/>
          <p:cNvGraphicFramePr>
            <a:graphicFrameLocks noChangeAspect="1"/>
          </p:cNvGraphicFramePr>
          <p:nvPr/>
        </p:nvGraphicFramePr>
        <p:xfrm>
          <a:off x="357158" y="5429264"/>
          <a:ext cx="7681760" cy="11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3" name="Equation" r:id="rId8" imgW="3251160" imgH="482400" progId="Equation.DSMT4">
                  <p:embed/>
                </p:oleObj>
              </mc:Choice>
              <mc:Fallback>
                <p:oleObj name="Equation" r:id="rId8" imgW="3251160" imgH="4824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429264"/>
                        <a:ext cx="7681760" cy="1128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55" name="Rectangle 75"/>
          <p:cNvSpPr>
            <a:spLocks noChangeArrowheads="1"/>
          </p:cNvSpPr>
          <p:nvPr/>
        </p:nvSpPr>
        <p:spPr bwMode="auto">
          <a:xfrm>
            <a:off x="0" y="3276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二、或与式化简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92</a:t>
            </a:fld>
            <a:endParaRPr lang="en-US" altLang="zh-CN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081854" y="4558737"/>
            <a:ext cx="15183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求对偶式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57488" y="6058935"/>
            <a:ext cx="20922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00760" y="6058935"/>
            <a:ext cx="20922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61472" y="2571744"/>
            <a:ext cx="20922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786610" y="3143248"/>
            <a:ext cx="118494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冗余</a:t>
            </a:r>
            <a:r>
              <a:rPr lang="zh-CN" altLang="en-US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项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75960" name="Object 184"/>
          <p:cNvGraphicFramePr>
            <a:graphicFrameLocks noChangeAspect="1"/>
          </p:cNvGraphicFramePr>
          <p:nvPr/>
        </p:nvGraphicFramePr>
        <p:xfrm>
          <a:off x="8502681" y="1414463"/>
          <a:ext cx="569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4" name="Equation" r:id="rId10" imgW="266400" imgH="190440" progId="Equation.DSMT4">
                  <p:embed/>
                </p:oleObj>
              </mc:Choice>
              <mc:Fallback>
                <p:oleObj name="Equation" r:id="rId10" imgW="266400" imgH="1904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81" y="1414463"/>
                        <a:ext cx="5699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9"/>
          <p:cNvGraphicFramePr>
            <a:graphicFrameLocks noChangeAspect="1"/>
          </p:cNvGraphicFramePr>
          <p:nvPr/>
        </p:nvGraphicFramePr>
        <p:xfrm>
          <a:off x="7643834" y="1928802"/>
          <a:ext cx="496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5" name="Equation" r:id="rId12" imgW="266400" imgH="253800" progId="Equation.DSMT4">
                  <p:embed/>
                </p:oleObj>
              </mc:Choice>
              <mc:Fallback>
                <p:oleObj name="Equation" r:id="rId12" imgW="266400" imgH="2538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1928802"/>
                        <a:ext cx="4968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62" name="Object 186"/>
          <p:cNvGraphicFramePr>
            <a:graphicFrameLocks noChangeAspect="1"/>
          </p:cNvGraphicFramePr>
          <p:nvPr/>
        </p:nvGraphicFramePr>
        <p:xfrm>
          <a:off x="7961368" y="3071810"/>
          <a:ext cx="61119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6" name="Equation" r:id="rId14" imgW="279360" imgH="228600" progId="Equation.DSMT4">
                  <p:embed/>
                </p:oleObj>
              </mc:Choice>
              <mc:Fallback>
                <p:oleObj name="Equation" r:id="rId14" imgW="279360" imgH="2286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368" y="3071810"/>
                        <a:ext cx="611192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6786610" y="1357298"/>
            <a:ext cx="2285984" cy="2357454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6578" y="140558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6786578" y="192880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消去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32"/>
          <p:cNvGraphicFramePr>
            <a:graphicFrameLocks noChangeAspect="1"/>
          </p:cNvGraphicFramePr>
          <p:nvPr/>
        </p:nvGraphicFramePr>
        <p:xfrm>
          <a:off x="533400" y="381000"/>
          <a:ext cx="3411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1" name="Equation" r:id="rId4" imgW="2121480" imgH="304920" progId="Equation.3">
                  <p:embed/>
                </p:oleObj>
              </mc:Choice>
              <mc:Fallback>
                <p:oleObj name="Equation" r:id="rId4" imgW="2121480" imgH="30492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341153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381000" y="1143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例2:</a:t>
            </a:r>
          </a:p>
        </p:txBody>
      </p:sp>
      <p:graphicFrame>
        <p:nvGraphicFramePr>
          <p:cNvPr id="149538" name="Object 34"/>
          <p:cNvGraphicFramePr>
            <a:graphicFrameLocks noChangeAspect="1"/>
          </p:cNvGraphicFramePr>
          <p:nvPr/>
        </p:nvGraphicFramePr>
        <p:xfrm>
          <a:off x="457200" y="1905000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2" name="Equation" r:id="rId6" imgW="3404520" imgH="355680" progId="Equation.3">
                  <p:embed/>
                </p:oleObj>
              </mc:Choice>
              <mc:Fallback>
                <p:oleObj name="Equation" r:id="rId6" imgW="3404520" imgH="35568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/>
        </p:nvGraphicFramePr>
        <p:xfrm>
          <a:off x="428595" y="2571744"/>
          <a:ext cx="7904855" cy="1189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3" name="Equation" r:id="rId8" imgW="3441600" imgH="533160" progId="Equation.DSMT4">
                  <p:embed/>
                </p:oleObj>
              </mc:Choice>
              <mc:Fallback>
                <p:oleObj name="Equation" r:id="rId8" imgW="3441600" imgH="53316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2571744"/>
                        <a:ext cx="7904855" cy="1189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0" name="Object 36"/>
          <p:cNvGraphicFramePr>
            <a:graphicFrameLocks noChangeAspect="1"/>
          </p:cNvGraphicFramePr>
          <p:nvPr/>
        </p:nvGraphicFramePr>
        <p:xfrm>
          <a:off x="304800" y="4267200"/>
          <a:ext cx="4570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4" name="Equation" r:id="rId10" imgW="2858040" imgH="355680" progId="Equation.3">
                  <p:embed/>
                </p:oleObj>
              </mc:Choice>
              <mc:Fallback>
                <p:oleObj name="Equation" r:id="rId10" imgW="2858040" imgH="35568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45704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37257" y="185736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86578" y="328612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摩根律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5140" y="39290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消去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592499" y="450057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43570" y="28572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77000" name="Object 200"/>
          <p:cNvGraphicFramePr>
            <a:graphicFrameLocks noChangeAspect="1"/>
          </p:cNvGraphicFramePr>
          <p:nvPr/>
        </p:nvGraphicFramePr>
        <p:xfrm>
          <a:off x="7572396" y="3884842"/>
          <a:ext cx="571504" cy="5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5" name="Equation" r:id="rId12" imgW="266400" imgH="253800" progId="Equation.DSMT4">
                  <p:embed/>
                </p:oleObj>
              </mc:Choice>
              <mc:Fallback>
                <p:oleObj name="Equation" r:id="rId12" imgW="266400" imgH="2538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3884842"/>
                        <a:ext cx="571504" cy="54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动作按钮: 帮助 14">
            <a:hlinkClick r:id="" action="ppaction://noaction" highlightClick="1"/>
          </p:cNvPr>
          <p:cNvSpPr/>
          <p:nvPr/>
        </p:nvSpPr>
        <p:spPr bwMode="auto">
          <a:xfrm>
            <a:off x="1571604" y="1214422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17487" y="332656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.4.2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卡诺图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</a:rPr>
              <a:t>Karnaugh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 Map)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化简法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250825" y="1795704"/>
            <a:ext cx="8893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Karnaugh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map (K-map), 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Maurice </a:t>
            </a:r>
            <a:r>
              <a:rPr lang="en-US" altLang="zh-CN" sz="3200" dirty="0" err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Karnaugh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212725" y="2744779"/>
            <a:ext cx="8713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卡诺图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K-map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巧妙地利用了人类的二维空间模式识别能力，利用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Gray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特点对逻辑函数进行化简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（第一章格雷码）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 build="p" autoUpdateAnimBg="0"/>
      <p:bldP spid="352304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.4.2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卡诺图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</a:rPr>
              <a:t>Karnaugh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 Map)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化简法</a:t>
            </a:r>
          </a:p>
        </p:txBody>
      </p:sp>
      <p:grpSp>
        <p:nvGrpSpPr>
          <p:cNvPr id="150618" name="Group 90"/>
          <p:cNvGrpSpPr>
            <a:grpSpLocks/>
          </p:cNvGrpSpPr>
          <p:nvPr/>
        </p:nvGrpSpPr>
        <p:grpSpPr bwMode="auto">
          <a:xfrm>
            <a:off x="0" y="1295400"/>
            <a:ext cx="9226550" cy="1798638"/>
            <a:chOff x="0" y="816"/>
            <a:chExt cx="5812" cy="1133"/>
          </a:xfrm>
        </p:grpSpPr>
        <p:sp>
          <p:nvSpPr>
            <p:cNvPr id="150613" name="Rectangle 85"/>
            <p:cNvSpPr>
              <a:spLocks noChangeArrowheads="1"/>
            </p:cNvSpPr>
            <p:nvPr/>
          </p:nvSpPr>
          <p:spPr bwMode="auto">
            <a:xfrm>
              <a:off x="192" y="81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将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变量的全部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各用一个小方块表示，并使</a:t>
              </a:r>
            </a:p>
          </p:txBody>
        </p:sp>
        <p:sp>
          <p:nvSpPr>
            <p:cNvPr id="150614" name="Rectangle 86"/>
            <p:cNvSpPr>
              <a:spLocks noChangeArrowheads="1"/>
            </p:cNvSpPr>
            <p:nvPr/>
          </p:nvSpPr>
          <p:spPr bwMode="auto">
            <a:xfrm>
              <a:off x="0" y="120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具有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的最小项在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几何位置上也相邻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地排列</a:t>
              </a:r>
            </a:p>
          </p:txBody>
        </p:sp>
        <p:sp>
          <p:nvSpPr>
            <p:cNvPr id="150615" name="Rectangle 87"/>
            <p:cNvSpPr>
              <a:spLocks noChangeArrowheads="1"/>
            </p:cNvSpPr>
            <p:nvPr/>
          </p:nvSpPr>
          <p:spPr bwMode="auto">
            <a:xfrm>
              <a:off x="0" y="1584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起来，所得到的图形叫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变量的卡诺图。</a:t>
              </a:r>
            </a:p>
          </p:txBody>
        </p:sp>
      </p:grpSp>
      <p:sp>
        <p:nvSpPr>
          <p:cNvPr id="150616" name="Rectangle 88"/>
          <p:cNvSpPr>
            <a:spLocks noChangeArrowheads="1"/>
          </p:cNvSpPr>
          <p:nvPr/>
        </p:nvSpPr>
        <p:spPr bwMode="auto">
          <a:xfrm>
            <a:off x="0" y="7651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一、用卡诺图表示最小项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150620" name="Group 92"/>
          <p:cNvGrpSpPr>
            <a:grpSpLocks/>
          </p:cNvGrpSpPr>
          <p:nvPr/>
        </p:nvGrpSpPr>
        <p:grpSpPr bwMode="auto">
          <a:xfrm>
            <a:off x="0" y="3071810"/>
            <a:ext cx="3048000" cy="3140075"/>
            <a:chOff x="0" y="2054"/>
            <a:chExt cx="1920" cy="1978"/>
          </a:xfrm>
        </p:grpSpPr>
        <p:sp>
          <p:nvSpPr>
            <p:cNvPr id="15057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5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7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82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3" name="Rectangle 57"/>
            <p:cNvSpPr>
              <a:spLocks noChangeArrowheads="1"/>
            </p:cNvSpPr>
            <p:nvPr/>
          </p:nvSpPr>
          <p:spPr bwMode="auto">
            <a:xfrm>
              <a:off x="192" y="23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4" name="Rectangle 59"/>
            <p:cNvSpPr>
              <a:spLocks noChangeArrowheads="1"/>
            </p:cNvSpPr>
            <p:nvPr/>
          </p:nvSpPr>
          <p:spPr bwMode="auto">
            <a:xfrm>
              <a:off x="336" y="21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5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6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7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8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9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0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1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2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150623" name="Group 95"/>
          <p:cNvGrpSpPr>
            <a:grpSpLocks/>
          </p:cNvGrpSpPr>
          <p:nvPr/>
        </p:nvGrpSpPr>
        <p:grpSpPr bwMode="auto">
          <a:xfrm>
            <a:off x="3276600" y="3071810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61262" y="628652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196634" y="626336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447800" y="16764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1828800" y="35956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1350963" y="1228725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chemeClr val="tx1"/>
                </a:solidFill>
              </a:rPr>
              <a:t>   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1828800" y="420528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468313" y="119697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1042988" y="6921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323850" y="4048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838200" y="1066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41910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1447800" y="3886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28194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54864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1447800" y="2819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1447800" y="49530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17526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31242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685800" y="18907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685800" y="29575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57150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685800" y="5167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44958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685800" y="4024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17526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31242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5791200" y="19669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44196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16764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30480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58674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44958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1676400" y="51673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8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3048000" y="51673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9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5791200" y="52578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4343400" y="5167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1676400" y="4024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2971800" y="41005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5791200" y="403860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4419600" y="4024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2857488" y="626336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066800" y="1905000"/>
            <a:ext cx="3352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1066800" y="3352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1066800" y="2590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1066800" y="4114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27432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19050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>
            <a:off x="35814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flipH="1" flipV="1">
            <a:off x="685800" y="1524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152400" y="150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7" name="Rectangle 13"/>
          <p:cNvSpPr>
            <a:spLocks noChangeArrowheads="1"/>
          </p:cNvSpPr>
          <p:nvPr/>
        </p:nvSpPr>
        <p:spPr bwMode="auto">
          <a:xfrm>
            <a:off x="762000" y="1050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8" name="Rectangle 14"/>
          <p:cNvSpPr>
            <a:spLocks noChangeArrowheads="1"/>
          </p:cNvSpPr>
          <p:nvPr/>
        </p:nvSpPr>
        <p:spPr bwMode="auto">
          <a:xfrm>
            <a:off x="228600" y="9747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9" name="Rectangle 15"/>
          <p:cNvSpPr>
            <a:spLocks noChangeArrowheads="1"/>
          </p:cNvSpPr>
          <p:nvPr/>
        </p:nvSpPr>
        <p:spPr bwMode="auto">
          <a:xfrm>
            <a:off x="11430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0" name="Rectangle 16"/>
          <p:cNvSpPr>
            <a:spLocks noChangeArrowheads="1"/>
          </p:cNvSpPr>
          <p:nvPr/>
        </p:nvSpPr>
        <p:spPr bwMode="auto">
          <a:xfrm>
            <a:off x="2057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1" name="Rectangle 17"/>
          <p:cNvSpPr>
            <a:spLocks noChangeArrowheads="1"/>
          </p:cNvSpPr>
          <p:nvPr/>
        </p:nvSpPr>
        <p:spPr bwMode="auto">
          <a:xfrm>
            <a:off x="2819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2" name="Rectangle 18"/>
          <p:cNvSpPr>
            <a:spLocks noChangeArrowheads="1"/>
          </p:cNvSpPr>
          <p:nvPr/>
        </p:nvSpPr>
        <p:spPr bwMode="auto">
          <a:xfrm>
            <a:off x="36576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3" name="Rectangle 19"/>
          <p:cNvSpPr>
            <a:spLocks noChangeArrowheads="1"/>
          </p:cNvSpPr>
          <p:nvPr/>
        </p:nvSpPr>
        <p:spPr bwMode="auto">
          <a:xfrm>
            <a:off x="533400" y="1965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4" name="Rectangle 20"/>
          <p:cNvSpPr>
            <a:spLocks noChangeArrowheads="1"/>
          </p:cNvSpPr>
          <p:nvPr/>
        </p:nvSpPr>
        <p:spPr bwMode="auto">
          <a:xfrm>
            <a:off x="533400" y="265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5" name="Rectangle 21"/>
          <p:cNvSpPr>
            <a:spLocks noChangeArrowheads="1"/>
          </p:cNvSpPr>
          <p:nvPr/>
        </p:nvSpPr>
        <p:spPr bwMode="auto">
          <a:xfrm>
            <a:off x="533400" y="341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6" name="Rectangle 22"/>
          <p:cNvSpPr>
            <a:spLocks noChangeArrowheads="1"/>
          </p:cNvSpPr>
          <p:nvPr/>
        </p:nvSpPr>
        <p:spPr bwMode="auto">
          <a:xfrm>
            <a:off x="5334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7" name="Rectangle 23"/>
          <p:cNvSpPr>
            <a:spLocks noChangeArrowheads="1"/>
          </p:cNvSpPr>
          <p:nvPr/>
        </p:nvSpPr>
        <p:spPr bwMode="auto">
          <a:xfrm>
            <a:off x="12192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8" name="Rectangle 24"/>
          <p:cNvSpPr>
            <a:spLocks noChangeArrowheads="1"/>
          </p:cNvSpPr>
          <p:nvPr/>
        </p:nvSpPr>
        <p:spPr bwMode="auto">
          <a:xfrm>
            <a:off x="19812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19" name="Rectangle 25"/>
          <p:cNvSpPr>
            <a:spLocks noChangeArrowheads="1"/>
          </p:cNvSpPr>
          <p:nvPr/>
        </p:nvSpPr>
        <p:spPr bwMode="auto">
          <a:xfrm>
            <a:off x="36576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0" name="Rectangle 26"/>
          <p:cNvSpPr>
            <a:spLocks noChangeArrowheads="1"/>
          </p:cNvSpPr>
          <p:nvPr/>
        </p:nvSpPr>
        <p:spPr bwMode="auto">
          <a:xfrm>
            <a:off x="28194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1" name="Rectangle 27"/>
          <p:cNvSpPr>
            <a:spLocks noChangeArrowheads="1"/>
          </p:cNvSpPr>
          <p:nvPr/>
        </p:nvSpPr>
        <p:spPr bwMode="auto">
          <a:xfrm>
            <a:off x="11430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2" name="Rectangle 28"/>
          <p:cNvSpPr>
            <a:spLocks noChangeArrowheads="1"/>
          </p:cNvSpPr>
          <p:nvPr/>
        </p:nvSpPr>
        <p:spPr bwMode="auto">
          <a:xfrm>
            <a:off x="19812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3" name="Rectangle 29"/>
          <p:cNvSpPr>
            <a:spLocks noChangeArrowheads="1"/>
          </p:cNvSpPr>
          <p:nvPr/>
        </p:nvSpPr>
        <p:spPr bwMode="auto">
          <a:xfrm>
            <a:off x="36576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4" name="Rectangle 30"/>
          <p:cNvSpPr>
            <a:spLocks noChangeArrowheads="1"/>
          </p:cNvSpPr>
          <p:nvPr/>
        </p:nvSpPr>
        <p:spPr bwMode="auto">
          <a:xfrm>
            <a:off x="28194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5" name="Rectangle 31"/>
          <p:cNvSpPr>
            <a:spLocks noChangeArrowheads="1"/>
          </p:cNvSpPr>
          <p:nvPr/>
        </p:nvSpPr>
        <p:spPr bwMode="auto">
          <a:xfrm>
            <a:off x="1143000" y="4098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6" name="Rectangle 32"/>
          <p:cNvSpPr>
            <a:spLocks noChangeArrowheads="1"/>
          </p:cNvSpPr>
          <p:nvPr/>
        </p:nvSpPr>
        <p:spPr bwMode="auto">
          <a:xfrm>
            <a:off x="1981200" y="4098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7" name="Rectangle 33"/>
          <p:cNvSpPr>
            <a:spLocks noChangeArrowheads="1"/>
          </p:cNvSpPr>
          <p:nvPr/>
        </p:nvSpPr>
        <p:spPr bwMode="auto">
          <a:xfrm>
            <a:off x="35814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8" name="Rectangle 34"/>
          <p:cNvSpPr>
            <a:spLocks noChangeArrowheads="1"/>
          </p:cNvSpPr>
          <p:nvPr/>
        </p:nvSpPr>
        <p:spPr bwMode="auto">
          <a:xfrm>
            <a:off x="27432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9" name="Rectangle 35"/>
          <p:cNvSpPr>
            <a:spLocks noChangeArrowheads="1"/>
          </p:cNvSpPr>
          <p:nvPr/>
        </p:nvSpPr>
        <p:spPr bwMode="auto">
          <a:xfrm>
            <a:off x="10668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0" name="Rectangle 36"/>
          <p:cNvSpPr>
            <a:spLocks noChangeArrowheads="1"/>
          </p:cNvSpPr>
          <p:nvPr/>
        </p:nvSpPr>
        <p:spPr bwMode="auto">
          <a:xfrm>
            <a:off x="19050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1" name="Rectangle 37"/>
          <p:cNvSpPr>
            <a:spLocks noChangeArrowheads="1"/>
          </p:cNvSpPr>
          <p:nvPr/>
        </p:nvSpPr>
        <p:spPr bwMode="auto">
          <a:xfrm>
            <a:off x="36576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2" name="Rectangle 38"/>
          <p:cNvSpPr>
            <a:spLocks noChangeArrowheads="1"/>
          </p:cNvSpPr>
          <p:nvPr/>
        </p:nvSpPr>
        <p:spPr bwMode="auto">
          <a:xfrm>
            <a:off x="27432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215079" name="Rectangle 39"/>
          <p:cNvSpPr>
            <a:spLocks noChangeArrowheads="1"/>
          </p:cNvSpPr>
          <p:nvPr/>
        </p:nvSpPr>
        <p:spPr bwMode="auto">
          <a:xfrm>
            <a:off x="5410200" y="1905000"/>
            <a:ext cx="3352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80" name="Line 40"/>
          <p:cNvSpPr>
            <a:spLocks noChangeShapeType="1"/>
          </p:cNvSpPr>
          <p:nvPr/>
        </p:nvSpPr>
        <p:spPr bwMode="auto">
          <a:xfrm>
            <a:off x="5410200" y="3352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1" name="Line 41"/>
          <p:cNvSpPr>
            <a:spLocks noChangeShapeType="1"/>
          </p:cNvSpPr>
          <p:nvPr/>
        </p:nvSpPr>
        <p:spPr bwMode="auto">
          <a:xfrm>
            <a:off x="5410200" y="2590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2" name="Line 42"/>
          <p:cNvSpPr>
            <a:spLocks noChangeShapeType="1"/>
          </p:cNvSpPr>
          <p:nvPr/>
        </p:nvSpPr>
        <p:spPr bwMode="auto">
          <a:xfrm>
            <a:off x="5410200" y="4114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3" name="Line 43"/>
          <p:cNvSpPr>
            <a:spLocks noChangeShapeType="1"/>
          </p:cNvSpPr>
          <p:nvPr/>
        </p:nvSpPr>
        <p:spPr bwMode="auto">
          <a:xfrm>
            <a:off x="70866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4" name="Line 44"/>
          <p:cNvSpPr>
            <a:spLocks noChangeShapeType="1"/>
          </p:cNvSpPr>
          <p:nvPr/>
        </p:nvSpPr>
        <p:spPr bwMode="auto">
          <a:xfrm>
            <a:off x="62484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5" name="Line 45"/>
          <p:cNvSpPr>
            <a:spLocks noChangeShapeType="1"/>
          </p:cNvSpPr>
          <p:nvPr/>
        </p:nvSpPr>
        <p:spPr bwMode="auto">
          <a:xfrm>
            <a:off x="79248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6" name="Line 46"/>
          <p:cNvSpPr>
            <a:spLocks noChangeShapeType="1"/>
          </p:cNvSpPr>
          <p:nvPr/>
        </p:nvSpPr>
        <p:spPr bwMode="auto">
          <a:xfrm flipH="1" flipV="1">
            <a:off x="5029200" y="1524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0941" name="Rectangle 47"/>
          <p:cNvSpPr>
            <a:spLocks noChangeArrowheads="1"/>
          </p:cNvSpPr>
          <p:nvPr/>
        </p:nvSpPr>
        <p:spPr bwMode="auto">
          <a:xfrm>
            <a:off x="4495800" y="150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2" name="Rectangle 48"/>
          <p:cNvSpPr>
            <a:spLocks noChangeArrowheads="1"/>
          </p:cNvSpPr>
          <p:nvPr/>
        </p:nvSpPr>
        <p:spPr bwMode="auto">
          <a:xfrm>
            <a:off x="5105400" y="1050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3" name="Rectangle 49"/>
          <p:cNvSpPr>
            <a:spLocks noChangeArrowheads="1"/>
          </p:cNvSpPr>
          <p:nvPr/>
        </p:nvSpPr>
        <p:spPr bwMode="auto">
          <a:xfrm>
            <a:off x="4572000" y="990600"/>
            <a:ext cx="61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44" name="Rectangle 50"/>
          <p:cNvSpPr>
            <a:spLocks noChangeArrowheads="1"/>
          </p:cNvSpPr>
          <p:nvPr/>
        </p:nvSpPr>
        <p:spPr bwMode="auto">
          <a:xfrm>
            <a:off x="5486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5" name="Rectangle 51"/>
          <p:cNvSpPr>
            <a:spLocks noChangeArrowheads="1"/>
          </p:cNvSpPr>
          <p:nvPr/>
        </p:nvSpPr>
        <p:spPr bwMode="auto">
          <a:xfrm>
            <a:off x="64008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6" name="Rectangle 52"/>
          <p:cNvSpPr>
            <a:spLocks noChangeArrowheads="1"/>
          </p:cNvSpPr>
          <p:nvPr/>
        </p:nvSpPr>
        <p:spPr bwMode="auto">
          <a:xfrm>
            <a:off x="71628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7" name="Rectangle 53"/>
          <p:cNvSpPr>
            <a:spLocks noChangeArrowheads="1"/>
          </p:cNvSpPr>
          <p:nvPr/>
        </p:nvSpPr>
        <p:spPr bwMode="auto">
          <a:xfrm>
            <a:off x="80010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8" name="Rectangle 54"/>
          <p:cNvSpPr>
            <a:spLocks noChangeArrowheads="1"/>
          </p:cNvSpPr>
          <p:nvPr/>
        </p:nvSpPr>
        <p:spPr bwMode="auto">
          <a:xfrm>
            <a:off x="4876800" y="1965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9" name="Rectangle 55"/>
          <p:cNvSpPr>
            <a:spLocks noChangeArrowheads="1"/>
          </p:cNvSpPr>
          <p:nvPr/>
        </p:nvSpPr>
        <p:spPr bwMode="auto">
          <a:xfrm>
            <a:off x="4876800" y="265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0" name="Rectangle 56"/>
          <p:cNvSpPr>
            <a:spLocks noChangeArrowheads="1"/>
          </p:cNvSpPr>
          <p:nvPr/>
        </p:nvSpPr>
        <p:spPr bwMode="auto">
          <a:xfrm>
            <a:off x="4876800" y="341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1" name="Rectangle 57"/>
          <p:cNvSpPr>
            <a:spLocks noChangeArrowheads="1"/>
          </p:cNvSpPr>
          <p:nvPr/>
        </p:nvSpPr>
        <p:spPr bwMode="auto">
          <a:xfrm>
            <a:off x="48768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2" name="Rectangle 58"/>
          <p:cNvSpPr>
            <a:spLocks noChangeArrowheads="1"/>
          </p:cNvSpPr>
          <p:nvPr/>
        </p:nvSpPr>
        <p:spPr bwMode="auto">
          <a:xfrm>
            <a:off x="54102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16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3" name="Rectangle 59"/>
          <p:cNvSpPr>
            <a:spLocks noChangeArrowheads="1"/>
          </p:cNvSpPr>
          <p:nvPr/>
        </p:nvSpPr>
        <p:spPr bwMode="auto">
          <a:xfrm>
            <a:off x="63246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4" name="Rectangle 60"/>
          <p:cNvSpPr>
            <a:spLocks noChangeArrowheads="1"/>
          </p:cNvSpPr>
          <p:nvPr/>
        </p:nvSpPr>
        <p:spPr bwMode="auto">
          <a:xfrm>
            <a:off x="80010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5" name="Rectangle 61"/>
          <p:cNvSpPr>
            <a:spLocks noChangeArrowheads="1"/>
          </p:cNvSpPr>
          <p:nvPr/>
        </p:nvSpPr>
        <p:spPr bwMode="auto">
          <a:xfrm>
            <a:off x="71628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6" name="Rectangle 62"/>
          <p:cNvSpPr>
            <a:spLocks noChangeArrowheads="1"/>
          </p:cNvSpPr>
          <p:nvPr/>
        </p:nvSpPr>
        <p:spPr bwMode="auto">
          <a:xfrm>
            <a:off x="54864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7" name="Rectangle 63"/>
          <p:cNvSpPr>
            <a:spLocks noChangeArrowheads="1"/>
          </p:cNvSpPr>
          <p:nvPr/>
        </p:nvSpPr>
        <p:spPr bwMode="auto">
          <a:xfrm>
            <a:off x="63246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8" name="Rectangle 64"/>
          <p:cNvSpPr>
            <a:spLocks noChangeArrowheads="1"/>
          </p:cNvSpPr>
          <p:nvPr/>
        </p:nvSpPr>
        <p:spPr bwMode="auto">
          <a:xfrm>
            <a:off x="80010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9" name="Rectangle 65"/>
          <p:cNvSpPr>
            <a:spLocks noChangeArrowheads="1"/>
          </p:cNvSpPr>
          <p:nvPr/>
        </p:nvSpPr>
        <p:spPr bwMode="auto">
          <a:xfrm>
            <a:off x="7164388" y="25654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0" name="Rectangle 66"/>
          <p:cNvSpPr>
            <a:spLocks noChangeArrowheads="1"/>
          </p:cNvSpPr>
          <p:nvPr/>
        </p:nvSpPr>
        <p:spPr bwMode="auto">
          <a:xfrm>
            <a:off x="54864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1" name="Rectangle 67"/>
          <p:cNvSpPr>
            <a:spLocks noChangeArrowheads="1"/>
          </p:cNvSpPr>
          <p:nvPr/>
        </p:nvSpPr>
        <p:spPr bwMode="auto">
          <a:xfrm>
            <a:off x="63246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2" name="Rectangle 68"/>
          <p:cNvSpPr>
            <a:spLocks noChangeArrowheads="1"/>
          </p:cNvSpPr>
          <p:nvPr/>
        </p:nvSpPr>
        <p:spPr bwMode="auto">
          <a:xfrm>
            <a:off x="8027988" y="40767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3" name="Rectangle 69"/>
          <p:cNvSpPr>
            <a:spLocks noChangeArrowheads="1"/>
          </p:cNvSpPr>
          <p:nvPr/>
        </p:nvSpPr>
        <p:spPr bwMode="auto">
          <a:xfrm>
            <a:off x="7164388" y="40767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4" name="Rectangle 70"/>
          <p:cNvSpPr>
            <a:spLocks noChangeArrowheads="1"/>
          </p:cNvSpPr>
          <p:nvPr/>
        </p:nvSpPr>
        <p:spPr bwMode="auto">
          <a:xfrm>
            <a:off x="54102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5" name="Rectangle 71"/>
          <p:cNvSpPr>
            <a:spLocks noChangeArrowheads="1"/>
          </p:cNvSpPr>
          <p:nvPr/>
        </p:nvSpPr>
        <p:spPr bwMode="auto">
          <a:xfrm>
            <a:off x="62484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6" name="Rectangle 72"/>
          <p:cNvSpPr>
            <a:spLocks noChangeArrowheads="1"/>
          </p:cNvSpPr>
          <p:nvPr/>
        </p:nvSpPr>
        <p:spPr bwMode="auto">
          <a:xfrm>
            <a:off x="80010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7" name="Rectangle 73"/>
          <p:cNvSpPr>
            <a:spLocks noChangeArrowheads="1"/>
          </p:cNvSpPr>
          <p:nvPr/>
        </p:nvSpPr>
        <p:spPr bwMode="auto">
          <a:xfrm>
            <a:off x="7164388" y="3357563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endParaRPr lang="zh-CN" altLang="en-US" sz="3200" baseline="-250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sp>
        <p:nvSpPr>
          <p:cNvPr id="80968" name="Rectangle 74"/>
          <p:cNvSpPr>
            <a:spLocks noChangeArrowheads="1"/>
          </p:cNvSpPr>
          <p:nvPr/>
        </p:nvSpPr>
        <p:spPr bwMode="auto">
          <a:xfrm>
            <a:off x="1905000" y="50133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A=0</a:t>
            </a:r>
          </a:p>
        </p:txBody>
      </p:sp>
      <p:sp>
        <p:nvSpPr>
          <p:cNvPr id="80969" name="Rectangle 75"/>
          <p:cNvSpPr>
            <a:spLocks noChangeArrowheads="1"/>
          </p:cNvSpPr>
          <p:nvPr/>
        </p:nvSpPr>
        <p:spPr bwMode="auto">
          <a:xfrm>
            <a:off x="6553200" y="50133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A=1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332802" name="Oval 2"/>
          <p:cNvSpPr>
            <a:spLocks noChangeArrowheads="1"/>
          </p:cNvSpPr>
          <p:nvPr/>
        </p:nvSpPr>
        <p:spPr bwMode="auto">
          <a:xfrm>
            <a:off x="7162800" y="26368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3" name="Oval 3"/>
          <p:cNvSpPr>
            <a:spLocks noChangeArrowheads="1"/>
          </p:cNvSpPr>
          <p:nvPr/>
        </p:nvSpPr>
        <p:spPr bwMode="auto">
          <a:xfrm>
            <a:off x="6227763" y="3429000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4" name="Oval 4"/>
          <p:cNvSpPr>
            <a:spLocks noChangeArrowheads="1"/>
          </p:cNvSpPr>
          <p:nvPr/>
        </p:nvSpPr>
        <p:spPr bwMode="auto">
          <a:xfrm>
            <a:off x="7164388" y="4149725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5" name="Oval 5"/>
          <p:cNvSpPr>
            <a:spLocks noChangeArrowheads="1"/>
          </p:cNvSpPr>
          <p:nvPr/>
        </p:nvSpPr>
        <p:spPr bwMode="auto">
          <a:xfrm>
            <a:off x="7956550" y="34290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6" name="Oval 6"/>
          <p:cNvSpPr>
            <a:spLocks noChangeArrowheads="1"/>
          </p:cNvSpPr>
          <p:nvPr/>
        </p:nvSpPr>
        <p:spPr bwMode="auto">
          <a:xfrm>
            <a:off x="2771775" y="34290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3643306" y="592933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2714612" y="285728"/>
            <a:ext cx="455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28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相邻的最小项有哪些？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  <p:bldP spid="332803" grpId="0" animBg="1"/>
      <p:bldP spid="332804" grpId="0" animBg="1"/>
      <p:bldP spid="332805" grpId="0" animBg="1"/>
      <p:bldP spid="33280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908175" y="1628775"/>
            <a:ext cx="6400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1905000" y="3200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1905000" y="23622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1905000" y="3962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27432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3581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4343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5105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>
            <a:off x="5867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67056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74676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 flipV="1">
            <a:off x="1295400" y="99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1934" name="Rectangle 16"/>
          <p:cNvSpPr>
            <a:spLocks noChangeArrowheads="1"/>
          </p:cNvSpPr>
          <p:nvPr/>
        </p:nvSpPr>
        <p:spPr bwMode="auto">
          <a:xfrm>
            <a:off x="762000" y="517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990600" y="1203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6" name="Rectangle 18"/>
          <p:cNvSpPr>
            <a:spLocks noChangeArrowheads="1"/>
          </p:cNvSpPr>
          <p:nvPr/>
        </p:nvSpPr>
        <p:spPr bwMode="auto">
          <a:xfrm>
            <a:off x="1447800" y="6699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CDE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7" name="Rectangle 19"/>
          <p:cNvSpPr>
            <a:spLocks noChangeArrowheads="1"/>
          </p:cNvSpPr>
          <p:nvPr/>
        </p:nvSpPr>
        <p:spPr bwMode="auto">
          <a:xfrm>
            <a:off x="1295400" y="1660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38" name="Rectangle 20"/>
          <p:cNvSpPr>
            <a:spLocks noChangeArrowheads="1"/>
          </p:cNvSpPr>
          <p:nvPr/>
        </p:nvSpPr>
        <p:spPr bwMode="auto">
          <a:xfrm>
            <a:off x="1295400" y="2422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39" name="Rectangle 21"/>
          <p:cNvSpPr>
            <a:spLocks noChangeArrowheads="1"/>
          </p:cNvSpPr>
          <p:nvPr/>
        </p:nvSpPr>
        <p:spPr bwMode="auto">
          <a:xfrm>
            <a:off x="1295400" y="3260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0" name="Rectangle 22"/>
          <p:cNvSpPr>
            <a:spLocks noChangeArrowheads="1"/>
          </p:cNvSpPr>
          <p:nvPr/>
        </p:nvSpPr>
        <p:spPr bwMode="auto">
          <a:xfrm>
            <a:off x="12954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1" name="Rectangle 23"/>
          <p:cNvSpPr>
            <a:spLocks noChangeArrowheads="1"/>
          </p:cNvSpPr>
          <p:nvPr/>
        </p:nvSpPr>
        <p:spPr bwMode="auto">
          <a:xfrm>
            <a:off x="18288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2" name="Rectangle 24"/>
          <p:cNvSpPr>
            <a:spLocks noChangeArrowheads="1"/>
          </p:cNvSpPr>
          <p:nvPr/>
        </p:nvSpPr>
        <p:spPr bwMode="auto">
          <a:xfrm>
            <a:off x="2743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3" name="Rectangle 25"/>
          <p:cNvSpPr>
            <a:spLocks noChangeArrowheads="1"/>
          </p:cNvSpPr>
          <p:nvPr/>
        </p:nvSpPr>
        <p:spPr bwMode="auto">
          <a:xfrm>
            <a:off x="3581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4" name="Rectangle 26"/>
          <p:cNvSpPr>
            <a:spLocks noChangeArrowheads="1"/>
          </p:cNvSpPr>
          <p:nvPr/>
        </p:nvSpPr>
        <p:spPr bwMode="auto">
          <a:xfrm>
            <a:off x="4267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5" name="Rectangle 27"/>
          <p:cNvSpPr>
            <a:spLocks noChangeArrowheads="1"/>
          </p:cNvSpPr>
          <p:nvPr/>
        </p:nvSpPr>
        <p:spPr bwMode="auto">
          <a:xfrm>
            <a:off x="5029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6" name="Rectangle 29"/>
          <p:cNvSpPr>
            <a:spLocks noChangeArrowheads="1"/>
          </p:cNvSpPr>
          <p:nvPr/>
        </p:nvSpPr>
        <p:spPr bwMode="auto">
          <a:xfrm>
            <a:off x="5867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7" name="Rectangle 30"/>
          <p:cNvSpPr>
            <a:spLocks noChangeArrowheads="1"/>
          </p:cNvSpPr>
          <p:nvPr/>
        </p:nvSpPr>
        <p:spPr bwMode="auto">
          <a:xfrm>
            <a:off x="6629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8" name="Rectangle 31"/>
          <p:cNvSpPr>
            <a:spLocks noChangeArrowheads="1"/>
          </p:cNvSpPr>
          <p:nvPr/>
        </p:nvSpPr>
        <p:spPr bwMode="auto">
          <a:xfrm>
            <a:off x="74676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9" name="Rectangle 32"/>
          <p:cNvSpPr>
            <a:spLocks noChangeArrowheads="1"/>
          </p:cNvSpPr>
          <p:nvPr/>
        </p:nvSpPr>
        <p:spPr bwMode="auto">
          <a:xfrm>
            <a:off x="19812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0" name="Rectangle 33"/>
          <p:cNvSpPr>
            <a:spLocks noChangeArrowheads="1"/>
          </p:cNvSpPr>
          <p:nvPr/>
        </p:nvSpPr>
        <p:spPr bwMode="auto">
          <a:xfrm>
            <a:off x="28194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1" name="Rectangle 34"/>
          <p:cNvSpPr>
            <a:spLocks noChangeArrowheads="1"/>
          </p:cNvSpPr>
          <p:nvPr/>
        </p:nvSpPr>
        <p:spPr bwMode="auto">
          <a:xfrm>
            <a:off x="4419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2" name="Rectangle 35"/>
          <p:cNvSpPr>
            <a:spLocks noChangeArrowheads="1"/>
          </p:cNvSpPr>
          <p:nvPr/>
        </p:nvSpPr>
        <p:spPr bwMode="auto">
          <a:xfrm>
            <a:off x="3657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3" name="Rectangle 36"/>
          <p:cNvSpPr>
            <a:spLocks noChangeArrowheads="1"/>
          </p:cNvSpPr>
          <p:nvPr/>
        </p:nvSpPr>
        <p:spPr bwMode="auto">
          <a:xfrm>
            <a:off x="75438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4" name="Rectangle 37"/>
          <p:cNvSpPr>
            <a:spLocks noChangeArrowheads="1"/>
          </p:cNvSpPr>
          <p:nvPr/>
        </p:nvSpPr>
        <p:spPr bwMode="auto">
          <a:xfrm>
            <a:off x="67818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5" name="Rectangle 38"/>
          <p:cNvSpPr>
            <a:spLocks noChangeArrowheads="1"/>
          </p:cNvSpPr>
          <p:nvPr/>
        </p:nvSpPr>
        <p:spPr bwMode="auto">
          <a:xfrm>
            <a:off x="5181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6" name="Rectangle 39"/>
          <p:cNvSpPr>
            <a:spLocks noChangeArrowheads="1"/>
          </p:cNvSpPr>
          <p:nvPr/>
        </p:nvSpPr>
        <p:spPr bwMode="auto">
          <a:xfrm>
            <a:off x="5943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7" name="Rectangle 40"/>
          <p:cNvSpPr>
            <a:spLocks noChangeArrowheads="1"/>
          </p:cNvSpPr>
          <p:nvPr/>
        </p:nvSpPr>
        <p:spPr bwMode="auto">
          <a:xfrm>
            <a:off x="1981200" y="2422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8" name="Rectangle 41"/>
          <p:cNvSpPr>
            <a:spLocks noChangeArrowheads="1"/>
          </p:cNvSpPr>
          <p:nvPr/>
        </p:nvSpPr>
        <p:spPr bwMode="auto">
          <a:xfrm>
            <a:off x="2819400" y="2422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9" name="Rectangle 42"/>
          <p:cNvSpPr>
            <a:spLocks noChangeArrowheads="1"/>
          </p:cNvSpPr>
          <p:nvPr/>
        </p:nvSpPr>
        <p:spPr bwMode="auto">
          <a:xfrm>
            <a:off x="4343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0" name="Rectangle 43"/>
          <p:cNvSpPr>
            <a:spLocks noChangeArrowheads="1"/>
          </p:cNvSpPr>
          <p:nvPr/>
        </p:nvSpPr>
        <p:spPr bwMode="auto">
          <a:xfrm>
            <a:off x="3581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1" name="Rectangle 44"/>
          <p:cNvSpPr>
            <a:spLocks noChangeArrowheads="1"/>
          </p:cNvSpPr>
          <p:nvPr/>
        </p:nvSpPr>
        <p:spPr bwMode="auto">
          <a:xfrm>
            <a:off x="74676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2" name="Rectangle 45"/>
          <p:cNvSpPr>
            <a:spLocks noChangeArrowheads="1"/>
          </p:cNvSpPr>
          <p:nvPr/>
        </p:nvSpPr>
        <p:spPr bwMode="auto">
          <a:xfrm>
            <a:off x="67056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3" name="Rectangle 46"/>
          <p:cNvSpPr>
            <a:spLocks noChangeArrowheads="1"/>
          </p:cNvSpPr>
          <p:nvPr/>
        </p:nvSpPr>
        <p:spPr bwMode="auto">
          <a:xfrm>
            <a:off x="5105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4" name="Rectangle 47"/>
          <p:cNvSpPr>
            <a:spLocks noChangeArrowheads="1"/>
          </p:cNvSpPr>
          <p:nvPr/>
        </p:nvSpPr>
        <p:spPr bwMode="auto">
          <a:xfrm>
            <a:off x="5867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5" name="Rectangle 48"/>
          <p:cNvSpPr>
            <a:spLocks noChangeArrowheads="1"/>
          </p:cNvSpPr>
          <p:nvPr/>
        </p:nvSpPr>
        <p:spPr bwMode="auto">
          <a:xfrm>
            <a:off x="19050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6" name="Rectangle 49"/>
          <p:cNvSpPr>
            <a:spLocks noChangeArrowheads="1"/>
          </p:cNvSpPr>
          <p:nvPr/>
        </p:nvSpPr>
        <p:spPr bwMode="auto">
          <a:xfrm>
            <a:off x="27432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7" name="Rectangle 51"/>
          <p:cNvSpPr>
            <a:spLocks noChangeArrowheads="1"/>
          </p:cNvSpPr>
          <p:nvPr/>
        </p:nvSpPr>
        <p:spPr bwMode="auto">
          <a:xfrm>
            <a:off x="4343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8" name="Rectangle 52"/>
          <p:cNvSpPr>
            <a:spLocks noChangeArrowheads="1"/>
          </p:cNvSpPr>
          <p:nvPr/>
        </p:nvSpPr>
        <p:spPr bwMode="auto">
          <a:xfrm>
            <a:off x="3581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9" name="Rectangle 53"/>
          <p:cNvSpPr>
            <a:spLocks noChangeArrowheads="1"/>
          </p:cNvSpPr>
          <p:nvPr/>
        </p:nvSpPr>
        <p:spPr bwMode="auto">
          <a:xfrm>
            <a:off x="74676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0" name="Rectangle 54"/>
          <p:cNvSpPr>
            <a:spLocks noChangeArrowheads="1"/>
          </p:cNvSpPr>
          <p:nvPr/>
        </p:nvSpPr>
        <p:spPr bwMode="auto">
          <a:xfrm>
            <a:off x="67056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1" name="Rectangle 55"/>
          <p:cNvSpPr>
            <a:spLocks noChangeArrowheads="1"/>
          </p:cNvSpPr>
          <p:nvPr/>
        </p:nvSpPr>
        <p:spPr bwMode="auto">
          <a:xfrm>
            <a:off x="5105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2" name="Rectangle 56"/>
          <p:cNvSpPr>
            <a:spLocks noChangeArrowheads="1"/>
          </p:cNvSpPr>
          <p:nvPr/>
        </p:nvSpPr>
        <p:spPr bwMode="auto">
          <a:xfrm>
            <a:off x="5867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3" name="Rectangle 57"/>
          <p:cNvSpPr>
            <a:spLocks noChangeArrowheads="1"/>
          </p:cNvSpPr>
          <p:nvPr/>
        </p:nvSpPr>
        <p:spPr bwMode="auto">
          <a:xfrm>
            <a:off x="19050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4" name="Rectangle 58"/>
          <p:cNvSpPr>
            <a:spLocks noChangeArrowheads="1"/>
          </p:cNvSpPr>
          <p:nvPr/>
        </p:nvSpPr>
        <p:spPr bwMode="auto">
          <a:xfrm>
            <a:off x="27432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5" name="Rectangle 59"/>
          <p:cNvSpPr>
            <a:spLocks noChangeArrowheads="1"/>
          </p:cNvSpPr>
          <p:nvPr/>
        </p:nvSpPr>
        <p:spPr bwMode="auto">
          <a:xfrm>
            <a:off x="4343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6" name="Rectangle 60"/>
          <p:cNvSpPr>
            <a:spLocks noChangeArrowheads="1"/>
          </p:cNvSpPr>
          <p:nvPr/>
        </p:nvSpPr>
        <p:spPr bwMode="auto">
          <a:xfrm>
            <a:off x="3581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7" name="Rectangle 61"/>
          <p:cNvSpPr>
            <a:spLocks noChangeArrowheads="1"/>
          </p:cNvSpPr>
          <p:nvPr/>
        </p:nvSpPr>
        <p:spPr bwMode="auto">
          <a:xfrm>
            <a:off x="74676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8" name="Rectangle 62"/>
          <p:cNvSpPr>
            <a:spLocks noChangeArrowheads="1"/>
          </p:cNvSpPr>
          <p:nvPr/>
        </p:nvSpPr>
        <p:spPr bwMode="auto">
          <a:xfrm>
            <a:off x="67056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9" name="Rectangle 63"/>
          <p:cNvSpPr>
            <a:spLocks noChangeArrowheads="1"/>
          </p:cNvSpPr>
          <p:nvPr/>
        </p:nvSpPr>
        <p:spPr bwMode="auto">
          <a:xfrm>
            <a:off x="5105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80" name="Rectangle 64"/>
          <p:cNvSpPr>
            <a:spLocks noChangeArrowheads="1"/>
          </p:cNvSpPr>
          <p:nvPr/>
        </p:nvSpPr>
        <p:spPr bwMode="auto">
          <a:xfrm>
            <a:off x="5867400" y="3184525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endParaRPr lang="zh-CN" altLang="en-US" sz="3200" baseline="-250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sp>
        <p:nvSpPr>
          <p:cNvPr id="221250" name="Oval 66"/>
          <p:cNvSpPr>
            <a:spLocks noChangeArrowheads="1"/>
          </p:cNvSpPr>
          <p:nvPr/>
        </p:nvSpPr>
        <p:spPr bwMode="auto">
          <a:xfrm>
            <a:off x="1692275" y="1628775"/>
            <a:ext cx="6840538" cy="863600"/>
          </a:xfrm>
          <a:prstGeom prst="ellipse">
            <a:avLst/>
          </a:prstGeom>
          <a:noFill/>
          <a:ln w="31750">
            <a:solidFill>
              <a:srgbClr val="FFFF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1251" name="Oval 67"/>
          <p:cNvSpPr>
            <a:spLocks noChangeArrowheads="1"/>
          </p:cNvSpPr>
          <p:nvPr/>
        </p:nvSpPr>
        <p:spPr bwMode="auto">
          <a:xfrm>
            <a:off x="3635375" y="32845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53" name="Oval 69"/>
          <p:cNvSpPr>
            <a:spLocks noChangeArrowheads="1"/>
          </p:cNvSpPr>
          <p:nvPr/>
        </p:nvSpPr>
        <p:spPr bwMode="auto">
          <a:xfrm>
            <a:off x="5940425" y="25654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54" name="Oval 70"/>
          <p:cNvSpPr>
            <a:spLocks noChangeArrowheads="1"/>
          </p:cNvSpPr>
          <p:nvPr/>
        </p:nvSpPr>
        <p:spPr bwMode="auto">
          <a:xfrm>
            <a:off x="5940425" y="40767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1985" name="Rectangle 74"/>
          <p:cNvSpPr>
            <a:spLocks noChangeArrowheads="1"/>
          </p:cNvSpPr>
          <p:nvPr/>
        </p:nvSpPr>
        <p:spPr bwMode="auto">
          <a:xfrm>
            <a:off x="5867400" y="4005263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221259" name="Oval 75"/>
          <p:cNvSpPr>
            <a:spLocks noChangeArrowheads="1"/>
          </p:cNvSpPr>
          <p:nvPr/>
        </p:nvSpPr>
        <p:spPr bwMode="auto">
          <a:xfrm>
            <a:off x="5076825" y="32845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60" name="Oval 76"/>
          <p:cNvSpPr>
            <a:spLocks noChangeArrowheads="1"/>
          </p:cNvSpPr>
          <p:nvPr/>
        </p:nvSpPr>
        <p:spPr bwMode="auto">
          <a:xfrm>
            <a:off x="6732588" y="3284538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3643306" y="592933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2714612" y="285728"/>
            <a:ext cx="455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28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相邻的最小项有哪些？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50" grpId="0" animBg="1"/>
      <p:bldP spid="221251" grpId="0" animBg="1"/>
      <p:bldP spid="221253" grpId="0" animBg="1"/>
      <p:bldP spid="221254" grpId="0" animBg="1"/>
      <p:bldP spid="221259" grpId="0" animBg="1"/>
      <p:bldP spid="22126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0" y="746125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最小项为1时</a:t>
            </a:r>
            <a:r>
              <a:rPr lang="zh-CN" altLang="en-US" sz="3200" dirty="0">
                <a:effectLst/>
                <a:latin typeface="黑体" pitchFamily="49" charset="-122"/>
              </a:rPr>
              <a:t>的变量取值(1为原变量,0为反变量)。</a:t>
            </a:r>
          </a:p>
        </p:txBody>
      </p:sp>
      <p:sp>
        <p:nvSpPr>
          <p:cNvPr id="82947" name="Rectangle 6"/>
          <p:cNvSpPr>
            <a:spLocks noChangeArrowheads="1"/>
          </p:cNvSpPr>
          <p:nvPr/>
        </p:nvSpPr>
        <p:spPr bwMode="auto">
          <a:xfrm>
            <a:off x="-468560" y="238125"/>
            <a:ext cx="98074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effectLst/>
                <a:latin typeface="黑体" pitchFamily="49" charset="-122"/>
              </a:rPr>
              <a:t> 图形两侧标注的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0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和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1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 表示使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对应小方格内</a:t>
            </a:r>
          </a:p>
        </p:txBody>
      </p:sp>
      <p:grpSp>
        <p:nvGrpSpPr>
          <p:cNvPr id="152590" name="Group 14"/>
          <p:cNvGrpSpPr>
            <a:grpSpLocks/>
          </p:cNvGrpSpPr>
          <p:nvPr/>
        </p:nvGrpSpPr>
        <p:grpSpPr bwMode="auto">
          <a:xfrm>
            <a:off x="-107950" y="1700213"/>
            <a:ext cx="9302750" cy="1136650"/>
            <a:chOff x="0" y="1056"/>
            <a:chExt cx="5860" cy="716"/>
          </a:xfrm>
        </p:grpSpPr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240" y="105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同时,这些0和1组成的二进制数大小也就对应了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</a:t>
              </a: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0" y="1407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小项的编号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52591" name="Group 15"/>
          <p:cNvGrpSpPr>
            <a:grpSpLocks/>
          </p:cNvGrpSpPr>
          <p:nvPr/>
        </p:nvGrpSpPr>
        <p:grpSpPr bwMode="auto">
          <a:xfrm>
            <a:off x="0" y="3141662"/>
            <a:ext cx="9418638" cy="2031999"/>
            <a:chOff x="0" y="1968"/>
            <a:chExt cx="5933" cy="1280"/>
          </a:xfrm>
        </p:grpSpPr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92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这些数码不能按自然二进制数的顺序排列，必须</a:t>
              </a: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0" y="244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排成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循环码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(使几何位置上相邻的最小项在逻辑上</a:t>
              </a: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0" y="2880"/>
              <a:ext cx="59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也相邻)。实质就是</a:t>
              </a:r>
              <a:r>
                <a:rPr lang="en-US" altLang="zh-CN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Gray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方式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（第一章格雷码）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0" y="5562600"/>
            <a:ext cx="3435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二、卡诺图化简法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15313</TotalTime>
  <Words>7238</Words>
  <Application>Microsoft Office PowerPoint</Application>
  <PresentationFormat>全屏显示(4:3)</PresentationFormat>
  <Paragraphs>2034</Paragraphs>
  <Slides>147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147</vt:i4>
      </vt:variant>
    </vt:vector>
  </HeadingPairs>
  <TitlesOfParts>
    <vt:vector size="158" baseType="lpstr">
      <vt:lpstr>黑体</vt:lpstr>
      <vt:lpstr>宋体</vt:lpstr>
      <vt:lpstr>Arial Black</vt:lpstr>
      <vt:lpstr>Calibri</vt:lpstr>
      <vt:lpstr>Euclid</vt:lpstr>
      <vt:lpstr>Tahoma</vt:lpstr>
      <vt:lpstr>Times New Roman</vt:lpstr>
      <vt:lpstr>Wingdings</vt:lpstr>
      <vt:lpstr>High Voltage</vt:lpstr>
      <vt:lpstr>Equation</vt:lpstr>
      <vt:lpstr>公式</vt:lpstr>
      <vt:lpstr>  第二章 逻辑代数</vt:lpstr>
      <vt:lpstr>   重点与难点</vt:lpstr>
      <vt:lpstr>PowerPoint 演示文稿</vt:lpstr>
      <vt:lpstr>PowerPoint 演示文稿</vt:lpstr>
      <vt:lpstr>  第二章 逻辑代数基础</vt:lpstr>
      <vt:lpstr> 2.1.1 三种基本运算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2.1.2逻辑函数及逻辑函数间的相等</vt:lpstr>
      <vt:lpstr>PowerPoint 演示文稿</vt:lpstr>
      <vt:lpstr>2.1.3 逻辑函数的表示方法</vt:lpstr>
      <vt:lpstr>2.2.1 逻辑代数的基本定理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2.2.2 重要规则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2.2.3几种导出(复合)的运算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2.2.4 正逻辑与负逻辑</vt:lpstr>
      <vt:lpstr>PowerPoint 演示文稿</vt:lpstr>
      <vt:lpstr>PowerPoint 演示文稿</vt:lpstr>
      <vt:lpstr>PowerPoint 演示文稿</vt:lpstr>
      <vt:lpstr>PowerPoint 演示文稿</vt:lpstr>
      <vt:lpstr>2.3.1 逻辑函数表达式的基本形式</vt:lpstr>
      <vt:lpstr>   2.3.2 逻辑函数的标准形式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2.3.3 逻辑函数表达式的转换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2.4.1 公式法化简</vt:lpstr>
      <vt:lpstr>   什么是最简“与或”式？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2.4.2 卡诺图(Karnaugh Map)化简法</vt:lpstr>
      <vt:lpstr>  2.4.2 卡诺图(Karnaugh Map)化简法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逻辑函数化简中两个实际问题的考虑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逻辑代数基础</dc:title>
  <dc:creator>武庆生</dc:creator>
  <cp:lastModifiedBy>chenjuan</cp:lastModifiedBy>
  <cp:revision>1118</cp:revision>
  <cp:lastPrinted>1601-01-01T00:00:00Z</cp:lastPrinted>
  <dcterms:created xsi:type="dcterms:W3CDTF">2001-12-10T14:31:03Z</dcterms:created>
  <dcterms:modified xsi:type="dcterms:W3CDTF">2023-12-11T07:40:14Z</dcterms:modified>
</cp:coreProperties>
</file>